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37"/>
  </p:notesMasterIdLst>
  <p:handoutMasterIdLst>
    <p:handoutMasterId r:id="rId38"/>
  </p:handoutMasterIdLst>
  <p:sldIdLst>
    <p:sldId id="321" r:id="rId7"/>
    <p:sldId id="308" r:id="rId8"/>
    <p:sldId id="2147473944" r:id="rId9"/>
    <p:sldId id="2147473842" r:id="rId10"/>
    <p:sldId id="2147473745" r:id="rId11"/>
    <p:sldId id="2147473869" r:id="rId12"/>
    <p:sldId id="2147473746" r:id="rId13"/>
    <p:sldId id="2147473870" r:id="rId14"/>
    <p:sldId id="2147473871" r:id="rId15"/>
    <p:sldId id="2147473872" r:id="rId16"/>
    <p:sldId id="2147473873" r:id="rId17"/>
    <p:sldId id="2147473874" r:id="rId18"/>
    <p:sldId id="2147473845" r:id="rId19"/>
    <p:sldId id="2147473875" r:id="rId20"/>
    <p:sldId id="2147473884" r:id="rId21"/>
    <p:sldId id="2147473878" r:id="rId22"/>
    <p:sldId id="2147473879" r:id="rId23"/>
    <p:sldId id="2147473880" r:id="rId24"/>
    <p:sldId id="2147473881" r:id="rId25"/>
    <p:sldId id="2147473792" r:id="rId26"/>
    <p:sldId id="2147473811" r:id="rId27"/>
    <p:sldId id="2147473828" r:id="rId28"/>
    <p:sldId id="2147473883" r:id="rId29"/>
    <p:sldId id="2147473882" r:id="rId30"/>
    <p:sldId id="2147473852" r:id="rId31"/>
    <p:sldId id="2147473859" r:id="rId32"/>
    <p:sldId id="2147473777" r:id="rId33"/>
    <p:sldId id="2147473851" r:id="rId34"/>
    <p:sldId id="2147473864" r:id="rId35"/>
    <p:sldId id="587" r:id="rId36"/>
  </p:sldIdLst>
  <p:sldSz cx="12192000" cy="6858000"/>
  <p:notesSz cx="7315200" cy="9601200"/>
  <p:custDataLst>
    <p:tags r:id="rId3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Kemi Obajimi" initials="KO" lastIdx="2" clrIdx="15">
    <p:extLst>
      <p:ext uri="{19B8F6BF-5375-455C-9EA6-DF929625EA0E}">
        <p15:presenceInfo xmlns:p15="http://schemas.microsoft.com/office/powerpoint/2012/main" userId="S::kobajimi@clinicaloptions.com::81894e25-3cbc-45b7-be28-dda6fb8d19a9" providerId="AD"/>
      </p:ext>
    </p:extLst>
  </p:cmAuthor>
  <p:cmAuthor id="17" name="aboecler@clinicaloptions.com" initials="a" lastIdx="9" clrIdx="16">
    <p:extLst>
      <p:ext uri="{19B8F6BF-5375-455C-9EA6-DF929625EA0E}">
        <p15:presenceInfo xmlns:p15="http://schemas.microsoft.com/office/powerpoint/2012/main" userId="aboecler@clinicaloptions.com" providerId="None"/>
      </p:ext>
    </p:extLst>
  </p:cmAuthor>
  <p:cmAuthor id="18" name="CLINICALOPTIONS\krosenthal" initials="C" lastIdx="1" clrIdx="17">
    <p:extLst>
      <p:ext uri="{19B8F6BF-5375-455C-9EA6-DF929625EA0E}">
        <p15:presenceInfo xmlns:p15="http://schemas.microsoft.com/office/powerpoint/2012/main" userId="CLINICALOPTIONS\krosenth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FDB338"/>
    <a:srgbClr val="00823B"/>
    <a:srgbClr val="046376"/>
    <a:srgbClr val="013763"/>
    <a:srgbClr val="033453"/>
    <a:srgbClr val="006264"/>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inimized">
    <p:restoredLeft sz="0" autoAdjust="0"/>
    <p:restoredTop sz="0" autoAdjust="0"/>
  </p:normalViewPr>
  <p:slideViewPr>
    <p:cSldViewPr snapToGrid="0" showGuides="1">
      <p:cViewPr varScale="1">
        <p:scale>
          <a:sx n="18" d="100"/>
          <a:sy n="18" d="100"/>
        </p:scale>
        <p:origin x="3084" y="36"/>
      </p:cViewPr>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gs" Target="tags/tag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224785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842" indent="-285708">
              <a:spcBef>
                <a:spcPct val="30000"/>
              </a:spcBef>
              <a:defRPr sz="1200">
                <a:solidFill>
                  <a:schemeClr val="tx1"/>
                </a:solidFill>
                <a:latin typeface="Arial" panose="020B0604020202020204" pitchFamily="34" charset="0"/>
              </a:defRPr>
            </a:lvl2pPr>
            <a:lvl3pPr marL="1142833" indent="-228567">
              <a:spcBef>
                <a:spcPct val="30000"/>
              </a:spcBef>
              <a:defRPr sz="1200">
                <a:solidFill>
                  <a:schemeClr val="tx1"/>
                </a:solidFill>
                <a:latin typeface="Arial" panose="020B0604020202020204" pitchFamily="34" charset="0"/>
              </a:defRPr>
            </a:lvl3pPr>
            <a:lvl4pPr marL="1599966" indent="-228567">
              <a:spcBef>
                <a:spcPct val="30000"/>
              </a:spcBef>
              <a:defRPr sz="1200">
                <a:solidFill>
                  <a:schemeClr val="tx1"/>
                </a:solidFill>
                <a:latin typeface="Arial" panose="020B0604020202020204" pitchFamily="34" charset="0"/>
              </a:defRPr>
            </a:lvl4pPr>
            <a:lvl5pPr marL="2057099" indent="-228567">
              <a:spcBef>
                <a:spcPct val="30000"/>
              </a:spcBef>
              <a:defRPr sz="1200">
                <a:solidFill>
                  <a:schemeClr val="tx1"/>
                </a:solidFill>
                <a:latin typeface="Arial" panose="020B0604020202020204" pitchFamily="34" charset="0"/>
              </a:defRPr>
            </a:lvl5pPr>
            <a:lvl6pPr marL="2514232" indent="-228567" eaLnBrk="0" fontAlgn="base" hangingPunct="0">
              <a:spcBef>
                <a:spcPct val="30000"/>
              </a:spcBef>
              <a:spcAft>
                <a:spcPct val="0"/>
              </a:spcAft>
              <a:defRPr sz="1200">
                <a:solidFill>
                  <a:schemeClr val="tx1"/>
                </a:solidFill>
                <a:latin typeface="Arial" panose="020B0604020202020204" pitchFamily="34" charset="0"/>
              </a:defRPr>
            </a:lvl6pPr>
            <a:lvl7pPr marL="2971365" indent="-228567" eaLnBrk="0" fontAlgn="base" hangingPunct="0">
              <a:spcBef>
                <a:spcPct val="30000"/>
              </a:spcBef>
              <a:spcAft>
                <a:spcPct val="0"/>
              </a:spcAft>
              <a:defRPr sz="1200">
                <a:solidFill>
                  <a:schemeClr val="tx1"/>
                </a:solidFill>
                <a:latin typeface="Arial" panose="020B0604020202020204" pitchFamily="34" charset="0"/>
              </a:defRPr>
            </a:lvl7pPr>
            <a:lvl8pPr marL="3428497" indent="-228567" eaLnBrk="0" fontAlgn="base" hangingPunct="0">
              <a:spcBef>
                <a:spcPct val="30000"/>
              </a:spcBef>
              <a:spcAft>
                <a:spcPct val="0"/>
              </a:spcAft>
              <a:defRPr sz="1200">
                <a:solidFill>
                  <a:schemeClr val="tx1"/>
                </a:solidFill>
                <a:latin typeface="Arial" panose="020B0604020202020204" pitchFamily="34" charset="0"/>
              </a:defRPr>
            </a:lvl8pPr>
            <a:lvl9pPr marL="3885630" indent="-228567"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266"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266"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extLst>
      <p:ext uri="{BB962C8B-B14F-4D97-AF65-F5344CB8AC3E}">
        <p14:creationId xmlns:p14="http://schemas.microsoft.com/office/powerpoint/2010/main" val="3478301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ADC, antibody–drug conjugate; T-DM1, </a:t>
            </a:r>
            <a:r>
              <a:rPr kumimoji="0" lang="en-US" sz="1200" b="0" i="1" u="none" strike="noStrike" kern="0" cap="none" spc="0" normalizeH="0" baseline="0" noProof="0" dirty="0">
                <a:ln>
                  <a:noFill/>
                </a:ln>
                <a:solidFill>
                  <a:srgbClr val="4D5156"/>
                </a:solidFill>
                <a:effectLst/>
                <a:uLnTx/>
                <a:uFillTx/>
                <a:latin typeface="Roboto" panose="02000000000000000000" pitchFamily="2" charset="0"/>
                <a:cs typeface="Arial" panose="020B0604020202020204" pitchFamily="34" charset="0"/>
                <a:sym typeface="Arial"/>
              </a:rPr>
              <a:t>t</a:t>
            </a:r>
            <a:r>
              <a:rPr lang="en-US" b="0" i="1" dirty="0">
                <a:solidFill>
                  <a:srgbClr val="4D5156"/>
                </a:solidFill>
                <a:effectLst/>
                <a:latin typeface="Roboto" panose="02000000000000000000" pitchFamily="2" charset="0"/>
              </a:rPr>
              <a:t>rastuzumab emtansine; </a:t>
            </a:r>
            <a:r>
              <a:rPr kumimoji="0" lang="en-US" sz="1200" b="0" i="1" u="none" strike="noStrike" kern="100" cap="none" spc="0" normalizeH="0" baseline="0" noProof="0" dirty="0">
                <a:ln>
                  <a:noFill/>
                </a:ln>
                <a:solidFill>
                  <a:srgbClr val="000000"/>
                </a:solidFill>
                <a:effectLst/>
                <a:uLnTx/>
                <a:uFillTx/>
                <a:latin typeface="Arial"/>
                <a:ea typeface="Calibri" panose="020F0502020204030204" pitchFamily="34" charset="0"/>
                <a:cs typeface="Times New Roman" panose="02020603050405020304" pitchFamily="18" charset="0"/>
                <a:sym typeface="Arial"/>
              </a:rPr>
              <a:t>T-DXd, trastuzumab deruxtecan.</a:t>
            </a:r>
            <a:endParaRPr kumimoji="0" lang="en-US" sz="1200" b="0" i="1"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sym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6242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ADC, antibody–drug conjugate.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30085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00" cap="none" spc="0" normalizeH="0" baseline="0" noProof="0" dirty="0">
                <a:ln>
                  <a:noFill/>
                </a:ln>
                <a:solidFill>
                  <a:srgbClr val="000000"/>
                </a:solidFill>
                <a:effectLst/>
                <a:uLnTx/>
                <a:uFillTx/>
                <a:latin typeface="Arial"/>
                <a:ea typeface="Calibri" panose="020F0502020204030204" pitchFamily="34" charset="0"/>
                <a:cs typeface="Times New Roman" panose="02020603050405020304" pitchFamily="18" charset="0"/>
                <a:sym typeface="Arial"/>
              </a:rPr>
              <a:t>IHC, immunohistochemistry; ISH, in situ hybridization; mDoR, median duration of response; mPFS, median progression-free survival; ORR, overall response rate; T-DXd, trastuzumab deruxtecan.</a:t>
            </a:r>
            <a:endParaRPr kumimoji="0" lang="en-US" sz="1200" b="0" i="1"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sym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12517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00" cap="none" spc="0" normalizeH="0" baseline="0" noProof="0" dirty="0">
                <a:ln>
                  <a:noFill/>
                </a:ln>
                <a:solidFill>
                  <a:srgbClr val="000000"/>
                </a:solidFill>
                <a:effectLst/>
                <a:uLnTx/>
                <a:uFillTx/>
                <a:latin typeface="Arial"/>
                <a:ea typeface="Calibri" panose="020F0502020204030204" pitchFamily="34" charset="0"/>
                <a:cs typeface="Times New Roman" panose="02020603050405020304" pitchFamily="18" charset="0"/>
                <a:sym typeface="Arial"/>
              </a:rPr>
              <a:t>ABC, advanced breast cancer; BC, breast cancer; BICR, blinded independent central review; CT, chemotherapy; DoR, duration of response; ET, endocrine therapy; HR, hormone receptor; IHC, immunohistochemistry; ISH, in situ hybridization; ORR, overall response rate; OS, overall survival; PFS, progression-free survival; T-DXd, trastuzumab deruxtecan.</a:t>
            </a:r>
            <a:endParaRPr kumimoji="0" lang="en-US" sz="1200" b="0" i="1"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844389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00" cap="none" spc="0" normalizeH="0" baseline="0" noProof="0" dirty="0">
                <a:ln>
                  <a:noFill/>
                </a:ln>
                <a:solidFill>
                  <a:srgbClr val="000000"/>
                </a:solidFill>
                <a:effectLst/>
                <a:uLnTx/>
                <a:uFillTx/>
                <a:latin typeface="Arial"/>
                <a:ea typeface="Calibri" panose="020F0502020204030204" pitchFamily="34" charset="0"/>
                <a:cs typeface="Times New Roman" panose="02020603050405020304" pitchFamily="18" charset="0"/>
                <a:sym typeface="Arial"/>
              </a:rPr>
              <a:t>CT, chemotherapy; HR, hormone receptor; PFS, progression-free survival; T-DXd, trastuzumab deruxtecan</a:t>
            </a:r>
            <a:r>
              <a:rPr lang="en-US" sz="1200" b="0" i="1" kern="100" dirty="0">
                <a:solidFill>
                  <a:srgbClr val="000000"/>
                </a:solidFill>
                <a:latin typeface="Arial"/>
                <a:ea typeface="Calibri" panose="020F0502020204030204" pitchFamily="34" charset="0"/>
                <a:cs typeface="Times New Roman" panose="02020603050405020304" pitchFamily="18" charset="0"/>
                <a:sym typeface="Arial"/>
              </a:rPr>
              <a:t>.</a:t>
            </a:r>
            <a:endParaRPr kumimoji="0" lang="en-US" sz="1200" b="0" i="1" u="none" strike="noStrike" kern="100" cap="none" spc="0" normalizeH="0" baseline="0" noProof="0" dirty="0">
              <a:ln>
                <a:noFill/>
              </a:ln>
              <a:solidFill>
                <a:srgbClr val="000000"/>
              </a:solidFill>
              <a:effectLst/>
              <a:uLnTx/>
              <a:uFillTx/>
              <a:latin typeface="Arial"/>
              <a:ea typeface="Calibri" panose="020F0502020204030204" pitchFamily="34" charset="0"/>
              <a:cs typeface="Times New Roman" panose="02020603050405020304" pitchFamily="18" charset="0"/>
              <a:sym typeface="Arial"/>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58273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00" cap="none" spc="0" normalizeH="0" baseline="0" noProof="0" dirty="0">
                <a:ln>
                  <a:noFill/>
                </a:ln>
                <a:solidFill>
                  <a:srgbClr val="000000"/>
                </a:solidFill>
                <a:effectLst/>
                <a:uLnTx/>
                <a:uFillTx/>
                <a:latin typeface="Arial"/>
                <a:ea typeface="Calibri" panose="020F0502020204030204" pitchFamily="34" charset="0"/>
                <a:cs typeface="Times New Roman" panose="02020603050405020304" pitchFamily="18" charset="0"/>
                <a:sym typeface="Arial"/>
              </a:rPr>
              <a:t>CT, chemotherapy; HR, hormone receptor; OS, overall survival; T-DXd, trastuzumab deruxtecan.</a:t>
            </a: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16567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800" b="0" i="1" u="none" strike="noStrike" kern="100" cap="none" spc="0" normalizeH="0" baseline="0" noProof="0" dirty="0">
                <a:ln>
                  <a:noFill/>
                </a:ln>
                <a:solidFill>
                  <a:srgbClr val="000000"/>
                </a:solidFill>
                <a:effectLst/>
                <a:uLnTx/>
                <a:uFillTx/>
                <a:latin typeface="Arial"/>
                <a:ea typeface="Calibri" panose="020F0502020204030204" pitchFamily="34" charset="0"/>
                <a:cs typeface="Times New Roman" panose="02020603050405020304" pitchFamily="18" charset="0"/>
                <a:sym typeface="Arial"/>
              </a:rPr>
              <a:t>CT, chemotherapy; HR, hormone receptor; NE, not evaluable; ORR, overall response rate; OS, overall survival; PD, progressive disease; PFS, progression-free survival; T-DXd, trastuzumab deruxtecan.</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555755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Arial"/>
                <a:ea typeface="+mn-ea"/>
                <a:cs typeface="Calibri" panose="020F0502020204030204" pitchFamily="34" charset="0"/>
                <a:sym typeface="Arial"/>
              </a:rPr>
              <a:t>CDK, cyclin-dependent kinase; CT, chemotherapy; ECOG, Eastern Cooperative Oncology Group; IHC, immunohistochemistry; ISH, in situ hybridization; NE, not estimable; OS, overall survival; T-DXd, trastuzumab deruxtecan.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34060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
                <a:srgbClr val="000000"/>
              </a:buClr>
              <a:buSzTx/>
              <a:buFont typeface="Arial"/>
              <a:buNone/>
              <a:tabLst/>
              <a:defRPr/>
            </a:pPr>
            <a:r>
              <a:rPr kumimoji="0" lang="en-US" sz="800" b="0" i="1" u="none" strike="noStrike" kern="100" cap="none" spc="0" normalizeH="0" baseline="0" noProof="0" dirty="0">
                <a:ln>
                  <a:noFill/>
                </a:ln>
                <a:solidFill>
                  <a:srgbClr val="000000"/>
                </a:solidFill>
                <a:effectLst/>
                <a:uLnTx/>
                <a:uFillTx/>
                <a:latin typeface="Arial"/>
                <a:ea typeface="Calibri" panose="020F0502020204030204" pitchFamily="34" charset="0"/>
                <a:cs typeface="Times New Roman" panose="02020603050405020304" pitchFamily="18" charset="0"/>
                <a:sym typeface="Arial"/>
              </a:rPr>
              <a:t>CT, chemotherapy; T-DXd, trastuzumab deruxtecan; TEAE, treatment-emergent adverse event.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970030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800" b="0" i="1" u="none" strike="noStrike" kern="100" cap="none" spc="0" normalizeH="0" baseline="0" noProof="0" dirty="0">
                <a:ln>
                  <a:noFill/>
                </a:ln>
                <a:solidFill>
                  <a:srgbClr val="000000"/>
                </a:solidFill>
                <a:effectLst/>
                <a:uLnTx/>
                <a:uFillTx/>
                <a:latin typeface="Arial"/>
                <a:ea typeface="Calibri" panose="020F0502020204030204" pitchFamily="34" charset="0"/>
                <a:cs typeface="Times New Roman" panose="02020603050405020304" pitchFamily="18" charset="0"/>
                <a:sym typeface="Arial"/>
              </a:rPr>
              <a:t>AE, adverse event; CT, chemotherapy; ILD, interstitial lung disease; T-DXd, trastuzumab deruxtecan.</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1919652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a:t>
            </a:r>
            <a:r>
              <a:rPr kumimoji="0" lang="en-US" sz="1200" b="0" i="1" u="none" strike="noStrike" kern="100" cap="none" spc="0" normalizeH="0" baseline="0" noProof="0" dirty="0">
                <a:ln>
                  <a:noFill/>
                </a:ln>
                <a:solidFill>
                  <a:srgbClr val="000000"/>
                </a:solidFill>
                <a:effectLst/>
                <a:uLnTx/>
                <a:uFillTx/>
                <a:latin typeface="Arial"/>
                <a:ea typeface="Calibri" panose="020F0502020204030204" pitchFamily="34" charset="0"/>
                <a:cs typeface="Times New Roman" panose="02020603050405020304" pitchFamily="18" charset="0"/>
                <a:sym typeface="Arial"/>
              </a:rPr>
              <a:t> ILD, interstitial lung disease; T-DXd, trastuzumab deruxtecan.</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583409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 breast cancer; CT, chemotherapy; ET, endocrine therapy; IHC, immunohistochemistry; TC, tumor cell; </a:t>
            </a:r>
            <a:r>
              <a:rPr kumimoji="0" lang="en-US" sz="1200" b="0" i="1" u="none" strike="noStrike" kern="100" cap="none" spc="0" normalizeH="0" baseline="0" noProof="0" dirty="0">
                <a:ln>
                  <a:noFill/>
                </a:ln>
                <a:solidFill>
                  <a:srgbClr val="000000"/>
                </a:solidFill>
                <a:effectLst/>
                <a:uLnTx/>
                <a:uFillTx/>
                <a:latin typeface="Arial"/>
                <a:ea typeface="Calibri" panose="020F0502020204030204" pitchFamily="34" charset="0"/>
                <a:cs typeface="Times New Roman" panose="02020603050405020304" pitchFamily="18" charset="0"/>
                <a:sym typeface="Arial"/>
              </a:rPr>
              <a:t>T-DXd, trastuzumab deruxtecan</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553221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none" strike="noStrike" kern="100" cap="none" spc="0" normalizeH="0" baseline="0" noProof="0" dirty="0">
                <a:ln>
                  <a:noFill/>
                </a:ln>
                <a:solidFill>
                  <a:srgbClr val="000000"/>
                </a:solidFill>
                <a:effectLst/>
                <a:uLnTx/>
                <a:uFillTx/>
                <a:latin typeface="Arial"/>
                <a:ea typeface="Calibri" panose="020F0502020204030204" pitchFamily="34" charset="0"/>
                <a:cs typeface="Times New Roman" panose="02020603050405020304" pitchFamily="18" charset="0"/>
                <a:sym typeface="Arial"/>
              </a:rPr>
              <a:t>CT, chemotherapy; mPFS, median progression-free survival; PFS, progression-free survival; T-DXd, trastuzumab deruxtecan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32366603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CDK4/6i, CDK4/6 inhibitor; ECOG, Eastern Cooperative Oncology Group; IHC, immunohistochemistry; ISH, in situ hybridization; ORR, objective response rate; </a:t>
            </a:r>
            <a:r>
              <a:rPr kumimoji="0" lang="en-US" sz="1200" b="0" i="1" u="none" strike="noStrike" kern="100" cap="none" spc="0" normalizeH="0" baseline="0" noProof="0" dirty="0">
                <a:ln>
                  <a:noFill/>
                </a:ln>
                <a:solidFill>
                  <a:srgbClr val="000000"/>
                </a:solidFill>
                <a:effectLst/>
                <a:uLnTx/>
                <a:uFillTx/>
                <a:latin typeface="Arial"/>
                <a:ea typeface="Calibri" panose="020F0502020204030204" pitchFamily="34" charset="0"/>
                <a:cs typeface="Times New Roman" panose="02020603050405020304" pitchFamily="18" charset="0"/>
                <a:sym typeface="Arial"/>
              </a:rPr>
              <a:t>T-DXd, trastuzumab deruxtecan.</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987505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IHC, immunohistochemistry; ISH, in situ hybridization; HR, hormone receptor; PD, progressive disease; PFS, progression-free survival; </a:t>
            </a:r>
            <a:r>
              <a:rPr kumimoji="0" lang="en-US" sz="1200" b="0" i="1" u="none" strike="noStrike" kern="100" cap="none" spc="0" normalizeH="0" baseline="0" noProof="0" dirty="0">
                <a:ln>
                  <a:noFill/>
                </a:ln>
                <a:solidFill>
                  <a:srgbClr val="000000"/>
                </a:solidFill>
                <a:effectLst/>
                <a:uLnTx/>
                <a:uFillTx/>
                <a:latin typeface="Arial"/>
                <a:ea typeface="Calibri" panose="020F0502020204030204" pitchFamily="34" charset="0"/>
                <a:cs typeface="Times New Roman" panose="02020603050405020304" pitchFamily="18" charset="0"/>
                <a:sym typeface="Arial"/>
              </a:rPr>
              <a:t>T-DXd, trastuzumab deruxtecan</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030746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IHC, immunohistochemistry; ISH, in situ hybridization; ORR, overall response rate; </a:t>
            </a:r>
            <a:r>
              <a:rPr kumimoji="0" lang="en-US" sz="1200" b="0" i="1" u="none" strike="noStrike" kern="100" cap="none" spc="0" normalizeH="0" baseline="0" noProof="0" dirty="0">
                <a:ln>
                  <a:noFill/>
                </a:ln>
                <a:solidFill>
                  <a:srgbClr val="000000"/>
                </a:solidFill>
                <a:effectLst/>
                <a:uLnTx/>
                <a:uFillTx/>
                <a:latin typeface="Arial"/>
                <a:ea typeface="Calibri" panose="020F0502020204030204" pitchFamily="34" charset="0"/>
                <a:cs typeface="Times New Roman" panose="02020603050405020304" pitchFamily="18" charset="0"/>
                <a:sym typeface="Arial"/>
              </a:rPr>
              <a:t>T-DXd, trastuzumab deruxtecan; TNBC, triple-negative breast cancer.</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422493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BC, breast cancer; CT, chemotherapy; ECOG, Eastern Cooperative Oncology Group; DoR, duration of response; HR, hormone receptor; IHC, immunohistochemistry; ISH, in situ hybridization; MBC, metastatic breast cancer; RP2D, recommended phase II dose; ORR, objective response rate; OS, overall survival; PFS, progression-free survival; PS, performance status; </a:t>
            </a:r>
            <a:r>
              <a:rPr kumimoji="0" lang="en-US" sz="1200" b="0" i="1" u="none" strike="noStrike" kern="100" cap="none" spc="0" normalizeH="0" baseline="0" noProof="0" dirty="0">
                <a:ln>
                  <a:noFill/>
                </a:ln>
                <a:solidFill>
                  <a:srgbClr val="000000"/>
                </a:solidFill>
                <a:effectLst/>
                <a:uLnTx/>
                <a:uFillTx/>
                <a:latin typeface="Arial"/>
                <a:ea typeface="Calibri" panose="020F0502020204030204" pitchFamily="34" charset="0"/>
                <a:cs typeface="Times New Roman" panose="02020603050405020304" pitchFamily="18" charset="0"/>
                <a:sym typeface="Arial"/>
              </a:rPr>
              <a:t>T-DXd, trastuzumab deruxtecan.</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799276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BC, breast cancer; BL, baseline; HR, hormone receptor; IHC, immunohistochemistry; ISH, in situ hybridization; mDoR, median duration of response; mPFS, median progression-free survival; immunohistochemistry; ORR, overall response rate; </a:t>
            </a:r>
            <a:r>
              <a:rPr kumimoji="0" lang="en-US" sz="1200" b="0" i="1" u="none" strike="noStrike" kern="100" cap="none" spc="0" normalizeH="0" baseline="0" noProof="0" dirty="0">
                <a:ln>
                  <a:noFill/>
                </a:ln>
                <a:solidFill>
                  <a:srgbClr val="000000"/>
                </a:solidFill>
                <a:effectLst/>
                <a:uLnTx/>
                <a:uFillTx/>
                <a:latin typeface="Arial"/>
                <a:ea typeface="Calibri" panose="020F0502020204030204" pitchFamily="34" charset="0"/>
                <a:cs typeface="Times New Roman" panose="02020603050405020304" pitchFamily="18" charset="0"/>
                <a:sym typeface="Arial"/>
              </a:rPr>
              <a:t>T-DXd, trastuzumab deruxtecan.</a:t>
            </a:r>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784183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BC, breast cancer; DoR, duration of response; HR, hormone receptor; IHC, immunohistochemistry; ITT, intention to treat; ORR, overall response rate; OS, overall survival; PD, progressive disease; PFS, progression-free survival; QoL, quality of life; </a:t>
            </a:r>
            <a:r>
              <a:rPr kumimoji="0" lang="en-US" sz="1200" b="0" i="1" u="none" strike="noStrike" kern="100" cap="none" spc="0" normalizeH="0" baseline="0" noProof="0" dirty="0">
                <a:ln>
                  <a:noFill/>
                </a:ln>
                <a:solidFill>
                  <a:srgbClr val="000000"/>
                </a:solidFill>
                <a:effectLst/>
                <a:uLnTx/>
                <a:uFillTx/>
                <a:latin typeface="Arial"/>
                <a:ea typeface="Calibri" panose="020F0502020204030204" pitchFamily="34" charset="0"/>
                <a:cs typeface="Times New Roman" panose="02020603050405020304" pitchFamily="18" charset="0"/>
                <a:sym typeface="Arial"/>
              </a:rPr>
              <a:t>T-DXd, trastuzumab deruxtecan.</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03001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8139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24w, 24 weeks; ABC, advanced breast cancer; BM, brain metastases; CNS, central nervous system; IC, intracranial; LT, local therapy; nonprog, nonprogressing; ORR, overall response rate; PD, progressive disease; PR, partial response; SD, stable disease; </a:t>
            </a:r>
            <a:r>
              <a:rPr kumimoji="0" lang="en-US" sz="1200" b="0" i="1" u="none" strike="noStrike" kern="100" cap="none" spc="0" normalizeH="0" baseline="0" noProof="0" dirty="0">
                <a:ln>
                  <a:noFill/>
                </a:ln>
                <a:solidFill>
                  <a:srgbClr val="000000"/>
                </a:solidFill>
                <a:effectLst/>
                <a:uLnTx/>
                <a:uFillTx/>
                <a:latin typeface="Arial"/>
                <a:ea typeface="Calibri" panose="020F0502020204030204" pitchFamily="34" charset="0"/>
                <a:cs typeface="Times New Roman" panose="02020603050405020304" pitchFamily="18" charset="0"/>
                <a:sym typeface="Arial"/>
              </a:rPr>
              <a:t>T-DXd, trastuzumab deruxtecan.</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596049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 brain metastasis; CNS, central nervous system; DoR, duration of response; DoT, duration of treatment; ECOG, Eastern Cooperative Oncology Group; ORR, objective response rate; OS, overall survival; PFS, progression-free survival; PS, performance status; </a:t>
            </a:r>
            <a:r>
              <a:rPr kumimoji="0" lang="en-US" sz="1200" b="0" i="1" u="none" strike="noStrike" kern="100" cap="none" spc="0" normalizeH="0" baseline="0" noProof="0" dirty="0">
                <a:ln>
                  <a:noFill/>
                </a:ln>
                <a:solidFill>
                  <a:srgbClr val="000000"/>
                </a:solidFill>
                <a:effectLst/>
                <a:uLnTx/>
                <a:uFillTx/>
                <a:latin typeface="Arial"/>
                <a:ea typeface="Calibri" panose="020F0502020204030204" pitchFamily="34" charset="0"/>
                <a:cs typeface="Times New Roman" panose="02020603050405020304" pitchFamily="18" charset="0"/>
                <a:sym typeface="Arial"/>
              </a:rPr>
              <a:t>T-DXd, trastuzumab deruxtecan; </a:t>
            </a:r>
            <a:r>
              <a:rPr lang="en-US" i="1" dirty="0"/>
              <a:t>TTP, time to progression.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13983303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ASCO, American Society of Clinical Oncology; BM, brain metastasis; CAP, College of American Pathologists; CBR, clinical benefit rate; CNS, central nervous system; DCR, disease control rate; DoR, duration of response; ECOG, Eastern Cooperative Oncology Group; mBC, metastatic breast cancer; ORR, </a:t>
            </a:r>
            <a:r>
              <a:rPr lang="en-US" dirty="0"/>
              <a:t>overall </a:t>
            </a:r>
            <a:r>
              <a:rPr lang="en-US" i="1" dirty="0"/>
              <a:t>response rate; OS, overall survival; PD, progression of disease; PFS, progression-free survival; PS, performance status; QoL, quality of life; </a:t>
            </a:r>
            <a:r>
              <a:rPr kumimoji="0" lang="en-US" sz="1200" b="0" i="1" u="none" strike="noStrike" kern="100" cap="none" spc="0" normalizeH="0" baseline="0" noProof="0" dirty="0">
                <a:ln>
                  <a:noFill/>
                </a:ln>
                <a:solidFill>
                  <a:srgbClr val="000000"/>
                </a:solidFill>
                <a:effectLst/>
                <a:uLnTx/>
                <a:uFillTx/>
                <a:latin typeface="Arial"/>
                <a:ea typeface="Calibri" panose="020F0502020204030204" pitchFamily="34" charset="0"/>
                <a:cs typeface="Times New Roman" panose="02020603050405020304" pitchFamily="18" charset="0"/>
                <a:sym typeface="Arial"/>
              </a:rPr>
              <a:t>T-DXd, trastuzumab deruxtecan; </a:t>
            </a:r>
            <a:r>
              <a:rPr lang="en-US" i="1" dirty="0"/>
              <a:t>TTR, time to response</a:t>
            </a:r>
            <a:r>
              <a:rPr kumimoji="0" lang="en-US" sz="1200" b="0" i="1" u="none" strike="noStrike" kern="100" cap="none" spc="0" normalizeH="0" baseline="0" noProof="0" dirty="0">
                <a:ln>
                  <a:noFill/>
                </a:ln>
                <a:solidFill>
                  <a:srgbClr val="000000"/>
                </a:solidFill>
                <a:effectLst/>
                <a:uLnTx/>
                <a:uFillTx/>
                <a:latin typeface="Arial"/>
                <a:ea typeface="Calibri" panose="020F0502020204030204" pitchFamily="34" charset="0"/>
                <a:cs typeface="Times New Roman" panose="02020603050405020304" pitchFamily="18" charset="0"/>
                <a:sym typeface="Arial"/>
              </a:rPr>
              <a:t>.</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dirty="0"/>
          </a:p>
        </p:txBody>
      </p:sp>
    </p:spTree>
    <p:extLst>
      <p:ext uri="{BB962C8B-B14F-4D97-AF65-F5344CB8AC3E}">
        <p14:creationId xmlns:p14="http://schemas.microsoft.com/office/powerpoint/2010/main" val="20475963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ADC, antibody–drug conjugate; ALT, alanine aminotransferase; AST, aspartate aminotransferase; BC, breast cancer; IHC, immunohistochemistry; ISH, in situ hybridization; mBC, metastatic breast cancer; MMAE, m</a:t>
            </a:r>
            <a:r>
              <a:rPr lang="en-US" b="0" i="1" dirty="0">
                <a:solidFill>
                  <a:srgbClr val="202124"/>
                </a:solidFill>
                <a:effectLst/>
                <a:latin typeface="Arial" panose="020B0604020202020204" pitchFamily="34" charset="0"/>
                <a:cs typeface="Arial" panose="020B0604020202020204" pitchFamily="34" charset="0"/>
              </a:rPr>
              <a:t>onomethyl auristatin E; </a:t>
            </a:r>
            <a:r>
              <a:rPr lang="en-US" i="1" dirty="0">
                <a:latin typeface="Arial" panose="020B0604020202020204" pitchFamily="34" charset="0"/>
                <a:cs typeface="Arial" panose="020B0604020202020204" pitchFamily="34" charset="0"/>
              </a:rPr>
              <a:t>mPFS, median progression-free survival; ORR, objective/overall response rate; 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261381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Ab, antibody; ADC, antibody–drug conjugate; NK, natural killer.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548725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 breast cancer; ECOG, Eastern Cooperative Oncology Group; GnRH, </a:t>
            </a:r>
            <a:r>
              <a:rPr lang="en-US" b="0" i="1" dirty="0">
                <a:solidFill>
                  <a:srgbClr val="4D5156"/>
                </a:solidFill>
                <a:effectLst/>
                <a:latin typeface="Roboto" panose="02000000000000000000" pitchFamily="2" charset="0"/>
              </a:rPr>
              <a:t>gonadotropin-releasing hormone; </a:t>
            </a:r>
            <a:r>
              <a:rPr lang="en-US" i="1" dirty="0"/>
              <a:t>HR, hormone receptor; pCR, pathologic complete response; PS, performance status; QoL, quality of life; </a:t>
            </a:r>
            <a:r>
              <a:rPr kumimoji="0" lang="en-US" sz="1200" b="0" i="1" u="none" strike="noStrike" kern="100" cap="none" spc="0" normalizeH="0" baseline="0" noProof="0" dirty="0">
                <a:ln>
                  <a:noFill/>
                </a:ln>
                <a:solidFill>
                  <a:srgbClr val="000000"/>
                </a:solidFill>
                <a:effectLst/>
                <a:uLnTx/>
                <a:uFillTx/>
                <a:latin typeface="Arial"/>
                <a:ea typeface="Calibri" panose="020F0502020204030204" pitchFamily="34" charset="0"/>
                <a:cs typeface="Times New Roman" panose="02020603050405020304" pitchFamily="18" charset="0"/>
                <a:sym typeface="Arial"/>
              </a:rPr>
              <a:t>T-DXd, trastuzumab deruxtecan.</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35972265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165665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pic>
        <p:nvPicPr>
          <p:cNvPr id="2" name="Picture 1">
            <a:extLst>
              <a:ext uri="{FF2B5EF4-FFF2-40B4-BE49-F238E27FC236}">
                <a16:creationId xmlns:a16="http://schemas.microsoft.com/office/drawing/2014/main" id="{05CFDA6E-B779-CF59-6AF8-77CD3A3FDD6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AAA942B0-8E96-D04E-36CD-704490DCE196}"/>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1CC8B62D-F91F-FD37-CA51-8F9318E233C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B99F91C6-8E31-6DBC-2965-8CC51703B71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E8AA3BC3-918E-2BB8-A2AB-1ED40E83C8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BC1AE95A-AB85-B310-B8A7-848824EF080C}"/>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2952A908-2DA6-F4CE-F1EA-D9B305ACFC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F342C90A-7E4B-1FC8-FF07-55E00E0C367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C3164A5-81E2-CACE-D628-55766E012390}"/>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4808476F-8B6F-2C37-4D4D-1E03D5C5C99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7D56BC55-C626-C694-B9A8-B1001912CB7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016B4473-676A-4419-6862-84CF67D03531}"/>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83CC623B-A7EB-E337-FF6A-43384012CD2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EB730F05-F523-D16F-6776-B3FED98555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extLst>
    <p:ext uri="{DCECCB84-F9BA-43D5-87BE-67443E8EF086}">
      <p15:sldGuideLst xmlns:p15="http://schemas.microsoft.com/office/powerpoint/2012/main">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4EBAD77-96E4-2EEE-81C1-9BAF56CFA8B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45B29D16-24A9-4898-7153-1DF0392165A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4F1D1F70-2827-2859-EB25-5EAD4EFF846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E52CF34-9296-6729-9218-D60A5AF4F21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86" userDrawn="1">
          <p15:clr>
            <a:srgbClr val="F26B43"/>
          </p15:clr>
        </p15:guide>
        <p15:guide id="2" pos="329" userDrawn="1">
          <p15:clr>
            <a:srgbClr val="F26B43"/>
          </p15:clr>
        </p15:guide>
        <p15:guide id="3" pos="448" userDrawn="1">
          <p15:clr>
            <a:srgbClr val="F26B43"/>
          </p15:clr>
        </p15:guide>
        <p15:guide id="4" pos="7232" userDrawn="1">
          <p15:clr>
            <a:srgbClr val="F26B43"/>
          </p15:clr>
        </p15:guide>
        <p15:guide id="5" pos="7415" userDrawn="1">
          <p15:clr>
            <a:srgbClr val="F26B43"/>
          </p15:clr>
        </p15:guide>
        <p15:guide id="6" orient="horz" pos="4151" userDrawn="1">
          <p15:clr>
            <a:srgbClr val="F26B43"/>
          </p15:clr>
        </p15:guide>
        <p15:guide id="7" orient="horz" pos="168" userDrawn="1">
          <p15:clr>
            <a:srgbClr val="F26B43"/>
          </p15:clr>
        </p15:guide>
        <p15:guide id="8" orient="horz" pos="1006" userDrawn="1">
          <p15:clr>
            <a:srgbClr val="F26B43"/>
          </p15:clr>
        </p15:guide>
        <p15:guide id="9" orient="horz" pos="403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creativecommons.org/licenses/by/3.0/"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www.clinicaloptions.com/oncology" TargetMode="External"/><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4">
            <a:extLst>
              <a:ext uri="{FF2B5EF4-FFF2-40B4-BE49-F238E27FC236}">
                <a16:creationId xmlns:a16="http://schemas.microsoft.com/office/drawing/2014/main" id="{F731E6A0-BEB7-4094-9E1F-132F80E12DDB}"/>
              </a:ext>
            </a:extLst>
          </p:cNvPr>
          <p:cNvSpPr>
            <a:spLocks noGrp="1" noChangeArrowheads="1"/>
          </p:cNvSpPr>
          <p:nvPr>
            <p:ph type="subTitle" idx="1"/>
          </p:nvPr>
        </p:nvSpPr>
        <p:spPr>
          <a:xfrm>
            <a:off x="609600" y="4041650"/>
            <a:ext cx="5181600" cy="2199662"/>
          </a:xfrm>
        </p:spPr>
        <p:txBody>
          <a:bodyPr/>
          <a:lstStyle/>
          <a:p>
            <a:pPr eaLnBrk="1" hangingPunct="1">
              <a:lnSpc>
                <a:spcPct val="90000"/>
              </a:lnSpc>
              <a:spcBef>
                <a:spcPts val="0"/>
              </a:spcBef>
              <a:spcAft>
                <a:spcPts val="0"/>
              </a:spcAft>
            </a:pPr>
            <a:r>
              <a:rPr lang="en-US" altLang="en-US" dirty="0"/>
              <a:t>Sara M. Tolaney, MD MPH</a:t>
            </a:r>
          </a:p>
          <a:p>
            <a:pPr marL="0" indent="0">
              <a:lnSpc>
                <a:spcPct val="90000"/>
              </a:lnSpc>
              <a:spcBef>
                <a:spcPts val="0"/>
              </a:spcBef>
              <a:spcAft>
                <a:spcPts val="0"/>
              </a:spcAft>
              <a:buNone/>
            </a:pPr>
            <a:r>
              <a:rPr lang="en-US" altLang="en-US" sz="1600" b="0" dirty="0">
                <a:cs typeface="Calibri" panose="020F0502020204030204" pitchFamily="34" charset="0"/>
              </a:rPr>
              <a:t>Chief, Division of Breast Oncology</a:t>
            </a:r>
          </a:p>
          <a:p>
            <a:pPr marL="0" indent="0">
              <a:lnSpc>
                <a:spcPct val="90000"/>
              </a:lnSpc>
              <a:spcBef>
                <a:spcPts val="0"/>
              </a:spcBef>
              <a:spcAft>
                <a:spcPts val="0"/>
              </a:spcAft>
              <a:buNone/>
            </a:pPr>
            <a:r>
              <a:rPr lang="en-US" altLang="en-US" sz="1600" b="0" dirty="0">
                <a:cs typeface="Calibri" panose="020F0502020204030204" pitchFamily="34" charset="0"/>
              </a:rPr>
              <a:t>Associate Director</a:t>
            </a:r>
          </a:p>
          <a:p>
            <a:pPr marL="0" indent="0">
              <a:lnSpc>
                <a:spcPct val="90000"/>
              </a:lnSpc>
              <a:spcBef>
                <a:spcPts val="0"/>
              </a:spcBef>
              <a:spcAft>
                <a:spcPts val="0"/>
              </a:spcAft>
              <a:buNone/>
            </a:pPr>
            <a:r>
              <a:rPr lang="en-US" altLang="en-US" sz="1600" b="0" dirty="0">
                <a:cs typeface="Calibri" panose="020F0502020204030204" pitchFamily="34" charset="0"/>
              </a:rPr>
              <a:t>Susan F. Smith Center for Women’s Cancers</a:t>
            </a:r>
          </a:p>
          <a:p>
            <a:pPr marL="0" indent="0">
              <a:lnSpc>
                <a:spcPct val="90000"/>
              </a:lnSpc>
              <a:spcBef>
                <a:spcPts val="0"/>
              </a:spcBef>
              <a:spcAft>
                <a:spcPts val="0"/>
              </a:spcAft>
              <a:buNone/>
            </a:pPr>
            <a:r>
              <a:rPr lang="en-US" altLang="en-US" sz="1600" b="0" dirty="0">
                <a:cs typeface="Calibri" panose="020F0502020204030204" pitchFamily="34" charset="0"/>
              </a:rPr>
              <a:t>Senior Physician</a:t>
            </a:r>
          </a:p>
          <a:p>
            <a:pPr marL="0" indent="0">
              <a:lnSpc>
                <a:spcPct val="90000"/>
              </a:lnSpc>
              <a:spcBef>
                <a:spcPts val="0"/>
              </a:spcBef>
              <a:spcAft>
                <a:spcPts val="0"/>
              </a:spcAft>
              <a:buNone/>
            </a:pPr>
            <a:r>
              <a:rPr lang="en-US" altLang="en-US" sz="1600" b="0" dirty="0">
                <a:cs typeface="Calibri" panose="020F0502020204030204" pitchFamily="34" charset="0"/>
              </a:rPr>
              <a:t>Dana-Farber Cancer Institute</a:t>
            </a:r>
          </a:p>
          <a:p>
            <a:pPr marL="0" indent="0">
              <a:lnSpc>
                <a:spcPct val="90000"/>
              </a:lnSpc>
              <a:spcBef>
                <a:spcPts val="0"/>
              </a:spcBef>
              <a:spcAft>
                <a:spcPts val="0"/>
              </a:spcAft>
              <a:buNone/>
            </a:pPr>
            <a:r>
              <a:rPr lang="en-US" altLang="en-US" sz="1600" b="0" dirty="0">
                <a:cs typeface="Calibri" panose="020F0502020204030204" pitchFamily="34" charset="0"/>
              </a:rPr>
              <a:t>Associate Professor of Medicine</a:t>
            </a:r>
          </a:p>
          <a:p>
            <a:pPr marL="0" indent="0">
              <a:lnSpc>
                <a:spcPct val="90000"/>
              </a:lnSpc>
              <a:spcBef>
                <a:spcPts val="0"/>
              </a:spcBef>
              <a:spcAft>
                <a:spcPts val="0"/>
              </a:spcAft>
              <a:buNone/>
            </a:pPr>
            <a:r>
              <a:rPr lang="en-US" altLang="en-US" sz="1600" b="0" dirty="0">
                <a:cs typeface="Calibri" panose="020F0502020204030204" pitchFamily="34" charset="0"/>
              </a:rPr>
              <a:t>Harvard Medical School</a:t>
            </a:r>
          </a:p>
          <a:p>
            <a:pPr marL="0" indent="0">
              <a:lnSpc>
                <a:spcPct val="90000"/>
              </a:lnSpc>
              <a:spcBef>
                <a:spcPts val="0"/>
              </a:spcBef>
              <a:spcAft>
                <a:spcPts val="0"/>
              </a:spcAft>
              <a:buNone/>
            </a:pPr>
            <a:r>
              <a:rPr lang="en-US" altLang="en-US" sz="1600" b="0" dirty="0">
                <a:cs typeface="Calibri" panose="020F0502020204030204" pitchFamily="34" charset="0"/>
              </a:rPr>
              <a:t>Boston, Massachusetts</a:t>
            </a:r>
            <a:endParaRPr lang="en-US" altLang="en-US" sz="1600" b="0" dirty="0"/>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sz="3600" kern="0" dirty="0">
                <a:solidFill>
                  <a:schemeClr val="bg2"/>
                </a:solidFill>
                <a:effectLst/>
                <a:ea typeface="Times New Roman" panose="02020603050405020304" pitchFamily="18" charset="0"/>
                <a:cs typeface="Calibri" panose="020F0502020204030204" pitchFamily="34" charset="0"/>
              </a:rPr>
              <a:t>Pushing the Boundaries of Unresectable or </a:t>
            </a:r>
            <a:br>
              <a:rPr lang="en-US" sz="3600" kern="0" dirty="0">
                <a:solidFill>
                  <a:schemeClr val="bg2"/>
                </a:solidFill>
                <a:effectLst/>
                <a:ea typeface="Times New Roman" panose="02020603050405020304" pitchFamily="18" charset="0"/>
                <a:cs typeface="Calibri" panose="020F0502020204030204" pitchFamily="34" charset="0"/>
              </a:rPr>
            </a:br>
            <a:r>
              <a:rPr lang="en-US" sz="3600" kern="0" dirty="0">
                <a:solidFill>
                  <a:schemeClr val="bg2"/>
                </a:solidFill>
                <a:effectLst/>
                <a:ea typeface="Times New Roman" panose="02020603050405020304" pitchFamily="18" charset="0"/>
                <a:cs typeface="Calibri" panose="020F0502020204030204" pitchFamily="34" charset="0"/>
              </a:rPr>
              <a:t>Metastatic HER2-Low Breast Cancer Treatment: </a:t>
            </a:r>
            <a:br>
              <a:rPr lang="en-US" sz="3600" kern="0" dirty="0">
                <a:solidFill>
                  <a:schemeClr val="bg2"/>
                </a:solidFill>
                <a:effectLst/>
                <a:ea typeface="Times New Roman" panose="02020603050405020304" pitchFamily="18" charset="0"/>
                <a:cs typeface="Calibri" panose="020F0502020204030204" pitchFamily="34" charset="0"/>
              </a:rPr>
            </a:br>
            <a:r>
              <a:rPr lang="en-US" sz="3600" kern="0" dirty="0">
                <a:solidFill>
                  <a:schemeClr val="bg2"/>
                </a:solidFill>
                <a:effectLst/>
                <a:ea typeface="Times New Roman" panose="02020603050405020304" pitchFamily="18" charset="0"/>
                <a:cs typeface="Calibri" panose="020F0502020204030204" pitchFamily="34" charset="0"/>
              </a:rPr>
              <a:t>New Insights and Innovations</a:t>
            </a:r>
            <a:endParaRPr lang="en-US" altLang="en-US" sz="3600" dirty="0">
              <a:solidFill>
                <a:schemeClr val="bg2"/>
              </a:solidFill>
              <a:cs typeface="Calibri" panose="020F0502020204030204" pitchFamily="34" charset="0"/>
            </a:endParaRP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sp>
        <p:nvSpPr>
          <p:cNvPr id="2" name="Text Box 21">
            <a:extLst>
              <a:ext uri="{FF2B5EF4-FFF2-40B4-BE49-F238E27FC236}">
                <a16:creationId xmlns:a16="http://schemas.microsoft.com/office/drawing/2014/main" id="{EB0A1BB9-9C6B-AF20-85E2-2B93020A88ED}"/>
              </a:ext>
            </a:extLst>
          </p:cNvPr>
          <p:cNvSpPr txBox="1">
            <a:spLocks noChangeArrowheads="1"/>
          </p:cNvSpPr>
          <p:nvPr/>
        </p:nvSpPr>
        <p:spPr bwMode="auto">
          <a:xfrm>
            <a:off x="435015" y="6400800"/>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and Daiichi Sankyo, Inc.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1207221" cy="4650686"/>
          </a:xfrm>
        </p:spPr>
        <p:txBody>
          <a:bodyPr rtlCol="0">
            <a:noAutofit/>
          </a:bodyPr>
          <a:lstStyle/>
          <a:p>
            <a:pPr marL="0" indent="0">
              <a:buClr>
                <a:schemeClr val="accent6"/>
              </a:buClr>
              <a:buNone/>
              <a:defRPr/>
            </a:pPr>
            <a:r>
              <a:rPr lang="en-US" sz="2400" dirty="0"/>
              <a:t>The </a:t>
            </a:r>
            <a:r>
              <a:rPr lang="en-US" sz="2400" b="1" i="1" dirty="0"/>
              <a:t>faculty</a:t>
            </a:r>
            <a:r>
              <a:rPr lang="en-US" sz="2400" dirty="0"/>
              <a:t> reported the following relevant financial relationships or relationships to products or devices they have with ineligible companies related to the content of this educational activity:</a:t>
            </a:r>
            <a:endParaRPr lang="en-US" sz="2400" b="1" i="0" dirty="0">
              <a:solidFill>
                <a:srgbClr val="E1471D"/>
              </a:solidFill>
              <a:effectLst/>
              <a:cs typeface="Calibri" panose="020F0502020204030204" pitchFamily="34" charset="0"/>
            </a:endParaRPr>
          </a:p>
          <a:p>
            <a:pPr marL="0" indent="0">
              <a:buClr>
                <a:schemeClr val="accent6"/>
              </a:buClr>
              <a:buNone/>
              <a:defRPr/>
            </a:pPr>
            <a:r>
              <a:rPr lang="en-US" sz="2400" b="1" i="0" dirty="0">
                <a:solidFill>
                  <a:srgbClr val="E1471D"/>
                </a:solidFill>
                <a:effectLst/>
                <a:cs typeface="Calibri" panose="020F0502020204030204" pitchFamily="34" charset="0"/>
              </a:rPr>
              <a:t>Sara M. Tolaney, MD, MPH: </a:t>
            </a:r>
            <a:r>
              <a:rPr lang="en-US" sz="2400" b="0" i="1" dirty="0">
                <a:solidFill>
                  <a:srgbClr val="181818"/>
                </a:solidFill>
                <a:effectLst/>
                <a:cs typeface="Calibri" panose="020F0502020204030204" pitchFamily="34" charset="0"/>
              </a:rPr>
              <a:t>consultant/advisor/speaker: </a:t>
            </a:r>
            <a:r>
              <a:rPr lang="en-US" sz="2400" b="0" dirty="0">
                <a:solidFill>
                  <a:srgbClr val="181818"/>
                </a:solidFill>
                <a:effectLst/>
                <a:cs typeface="Calibri" panose="020F0502020204030204" pitchFamily="34" charset="0"/>
              </a:rPr>
              <a:t>ARC Therapeutics, </a:t>
            </a:r>
            <a:r>
              <a:rPr lang="en-US" sz="2400" b="0" dirty="0" err="1">
                <a:solidFill>
                  <a:srgbClr val="181818"/>
                </a:solidFill>
                <a:effectLst/>
                <a:cs typeface="Calibri" panose="020F0502020204030204" pitchFamily="34" charset="0"/>
              </a:rPr>
              <a:t>Artios</a:t>
            </a:r>
            <a:r>
              <a:rPr lang="en-US" sz="2400" b="0" dirty="0">
                <a:solidFill>
                  <a:srgbClr val="181818"/>
                </a:solidFill>
                <a:effectLst/>
                <a:cs typeface="Calibri" panose="020F0502020204030204" pitchFamily="34" charset="0"/>
              </a:rPr>
              <a:t> Pharma, AstraZeneca, Bayer, Blueprint Medicines, Bristol Myers Squibb, </a:t>
            </a:r>
            <a:r>
              <a:rPr lang="en-US" sz="2400" b="0" dirty="0" err="1">
                <a:solidFill>
                  <a:srgbClr val="181818"/>
                </a:solidFill>
                <a:effectLst/>
                <a:cs typeface="Calibri" panose="020F0502020204030204" pitchFamily="34" charset="0"/>
              </a:rPr>
              <a:t>CytomX</a:t>
            </a:r>
            <a:r>
              <a:rPr lang="en-US" sz="2400" b="0" dirty="0">
                <a:solidFill>
                  <a:srgbClr val="181818"/>
                </a:solidFill>
                <a:effectLst/>
                <a:cs typeface="Calibri" panose="020F0502020204030204" pitchFamily="34" charset="0"/>
              </a:rPr>
              <a:t> Therapeutics, Daiichi Sankyo, </a:t>
            </a:r>
            <a:r>
              <a:rPr lang="en-US" sz="2400" b="0" dirty="0" err="1">
                <a:solidFill>
                  <a:srgbClr val="181818"/>
                </a:solidFill>
                <a:effectLst/>
                <a:cs typeface="Calibri" panose="020F0502020204030204" pitchFamily="34" charset="0"/>
              </a:rPr>
              <a:t>eFFECTOR</a:t>
            </a:r>
            <a:r>
              <a:rPr lang="en-US" sz="2400" b="0" dirty="0">
                <a:solidFill>
                  <a:srgbClr val="181818"/>
                </a:solidFill>
                <a:effectLst/>
                <a:cs typeface="Calibri" panose="020F0502020204030204" pitchFamily="34" charset="0"/>
              </a:rPr>
              <a:t> Therapeutics, Eisai, Eli Lilly, Exelixis, Genentech/Roche, Gilead, Incyte Corp, Infinity Therapeutics, Jazz Pharmaceuticals, </a:t>
            </a:r>
            <a:r>
              <a:rPr lang="en-US" sz="2400" b="0" dirty="0" err="1">
                <a:solidFill>
                  <a:srgbClr val="181818"/>
                </a:solidFill>
                <a:effectLst/>
                <a:cs typeface="Calibri" panose="020F0502020204030204" pitchFamily="34" charset="0"/>
              </a:rPr>
              <a:t>Menarini</a:t>
            </a:r>
            <a:r>
              <a:rPr lang="en-US" sz="2400" b="0" dirty="0">
                <a:solidFill>
                  <a:srgbClr val="181818"/>
                </a:solidFill>
                <a:effectLst/>
                <a:cs typeface="Calibri" panose="020F0502020204030204" pitchFamily="34" charset="0"/>
              </a:rPr>
              <a:t>/</a:t>
            </a:r>
            <a:r>
              <a:rPr lang="en-US" sz="2400" b="0" dirty="0" err="1">
                <a:solidFill>
                  <a:srgbClr val="181818"/>
                </a:solidFill>
                <a:effectLst/>
                <a:cs typeface="Calibri" panose="020F0502020204030204" pitchFamily="34" charset="0"/>
              </a:rPr>
              <a:t>Stemline</a:t>
            </a:r>
            <a:r>
              <a:rPr lang="en-US" sz="2400" b="0" dirty="0">
                <a:solidFill>
                  <a:srgbClr val="181818"/>
                </a:solidFill>
                <a:effectLst/>
                <a:cs typeface="Calibri" panose="020F0502020204030204" pitchFamily="34" charset="0"/>
              </a:rPr>
              <a:t>, Merck, </a:t>
            </a:r>
            <a:r>
              <a:rPr lang="en-US" sz="2400" b="0" dirty="0" err="1">
                <a:solidFill>
                  <a:srgbClr val="181818"/>
                </a:solidFill>
                <a:effectLst/>
                <a:cs typeface="Calibri" panose="020F0502020204030204" pitchFamily="34" charset="0"/>
              </a:rPr>
              <a:t>Natera</a:t>
            </a:r>
            <a:r>
              <a:rPr lang="en-US" sz="2400" b="0" dirty="0">
                <a:solidFill>
                  <a:srgbClr val="181818"/>
                </a:solidFill>
                <a:effectLst/>
                <a:cs typeface="Calibri" panose="020F0502020204030204" pitchFamily="34" charset="0"/>
              </a:rPr>
              <a:t>, Novartis, </a:t>
            </a:r>
            <a:r>
              <a:rPr lang="en-US" sz="2400" b="0" dirty="0" err="1">
                <a:solidFill>
                  <a:srgbClr val="181818"/>
                </a:solidFill>
                <a:effectLst/>
                <a:cs typeface="Calibri" panose="020F0502020204030204" pitchFamily="34" charset="0"/>
              </a:rPr>
              <a:t>OncXerna</a:t>
            </a:r>
            <a:r>
              <a:rPr lang="en-US" sz="2400" b="0" dirty="0">
                <a:solidFill>
                  <a:srgbClr val="181818"/>
                </a:solidFill>
                <a:effectLst/>
                <a:cs typeface="Calibri" panose="020F0502020204030204" pitchFamily="34" charset="0"/>
              </a:rPr>
              <a:t>, Pfizer, Reveal Genomics, Sanofi, Seattle Genetics, </a:t>
            </a:r>
            <a:r>
              <a:rPr lang="en-US" sz="2400" b="0" dirty="0" err="1">
                <a:solidFill>
                  <a:srgbClr val="181818"/>
                </a:solidFill>
                <a:effectLst/>
                <a:cs typeface="Calibri" panose="020F0502020204030204" pitchFamily="34" charset="0"/>
              </a:rPr>
              <a:t>Sumitovant</a:t>
            </a:r>
            <a:r>
              <a:rPr lang="en-US" sz="2400" b="0" dirty="0">
                <a:solidFill>
                  <a:srgbClr val="181818"/>
                </a:solidFill>
                <a:effectLst/>
                <a:cs typeface="Calibri" panose="020F0502020204030204" pitchFamily="34" charset="0"/>
              </a:rPr>
              <a:t> Biopharma, </a:t>
            </a:r>
            <a:r>
              <a:rPr lang="en-US" sz="2400" b="0" dirty="0" err="1">
                <a:solidFill>
                  <a:srgbClr val="181818"/>
                </a:solidFill>
                <a:effectLst/>
                <a:cs typeface="Calibri" panose="020F0502020204030204" pitchFamily="34" charset="0"/>
              </a:rPr>
              <a:t>Systimmune</a:t>
            </a:r>
            <a:r>
              <a:rPr lang="en-US" sz="2400" b="0" dirty="0">
                <a:solidFill>
                  <a:srgbClr val="181818"/>
                </a:solidFill>
                <a:effectLst/>
                <a:cs typeface="Calibri" panose="020F0502020204030204" pitchFamily="34" charset="0"/>
              </a:rPr>
              <a:t>, Tango Therapeutics, Umoja Biopharma, </a:t>
            </a:r>
            <a:r>
              <a:rPr lang="en-US" sz="2400" b="0" dirty="0" err="1">
                <a:solidFill>
                  <a:srgbClr val="181818"/>
                </a:solidFill>
                <a:effectLst/>
                <a:cs typeface="Calibri" panose="020F0502020204030204" pitchFamily="34" charset="0"/>
              </a:rPr>
              <a:t>Zentalis</a:t>
            </a:r>
            <a:r>
              <a:rPr lang="en-US" sz="2400" b="0" dirty="0">
                <a:solidFill>
                  <a:srgbClr val="181818"/>
                </a:solidFill>
                <a:effectLst/>
                <a:cs typeface="Calibri" panose="020F0502020204030204" pitchFamily="34" charset="0"/>
              </a:rPr>
              <a:t>, </a:t>
            </a:r>
            <a:r>
              <a:rPr lang="en-US" sz="2400" b="0" dirty="0" err="1">
                <a:solidFill>
                  <a:srgbClr val="181818"/>
                </a:solidFill>
                <a:effectLst/>
                <a:cs typeface="Calibri" panose="020F0502020204030204" pitchFamily="34" charset="0"/>
              </a:rPr>
              <a:t>Zetagen</a:t>
            </a:r>
            <a:r>
              <a:rPr lang="en-US" sz="2400" b="0" dirty="0">
                <a:solidFill>
                  <a:srgbClr val="181818"/>
                </a:solidFill>
                <a:effectLst/>
                <a:cs typeface="Calibri" panose="020F0502020204030204" pitchFamily="34" charset="0"/>
              </a:rPr>
              <a:t>, Zymeworks; </a:t>
            </a:r>
            <a:r>
              <a:rPr lang="en-US" sz="2400" b="0" i="1" dirty="0">
                <a:solidFill>
                  <a:srgbClr val="181818"/>
                </a:solidFill>
                <a:effectLst/>
                <a:cs typeface="Calibri" panose="020F0502020204030204" pitchFamily="34" charset="0"/>
              </a:rPr>
              <a:t>researcher (paid to institution): </a:t>
            </a:r>
            <a:r>
              <a:rPr lang="en-US" sz="2400" b="0" dirty="0">
                <a:solidFill>
                  <a:srgbClr val="181818"/>
                </a:solidFill>
                <a:effectLst/>
                <a:cs typeface="Calibri" panose="020F0502020204030204" pitchFamily="34" charset="0"/>
              </a:rPr>
              <a:t>AstraZeneca, Bristol Myers Squibb, Daiichi Sankyo, Eisai, Exelixis, Genentech/Roche, Gilead, Lilly, Merck, </a:t>
            </a:r>
            <a:r>
              <a:rPr lang="en-US" sz="2400" b="0" dirty="0" err="1">
                <a:solidFill>
                  <a:srgbClr val="181818"/>
                </a:solidFill>
                <a:effectLst/>
                <a:cs typeface="Calibri" panose="020F0502020204030204" pitchFamily="34" charset="0"/>
              </a:rPr>
              <a:t>NanoString</a:t>
            </a:r>
            <a:r>
              <a:rPr lang="en-US" sz="2400" b="0" dirty="0">
                <a:solidFill>
                  <a:srgbClr val="181818"/>
                </a:solidFill>
                <a:effectLst/>
                <a:cs typeface="Calibri" panose="020F0502020204030204" pitchFamily="34" charset="0"/>
              </a:rPr>
              <a:t> Technologies, Novartis, </a:t>
            </a:r>
            <a:r>
              <a:rPr lang="en-US" sz="2400" b="0" dirty="0" err="1">
                <a:solidFill>
                  <a:srgbClr val="181818"/>
                </a:solidFill>
                <a:effectLst/>
                <a:cs typeface="Calibri" panose="020F0502020204030204" pitchFamily="34" charset="0"/>
              </a:rPr>
              <a:t>OncoPep</a:t>
            </a:r>
            <a:r>
              <a:rPr lang="en-US" sz="2400" b="0" dirty="0">
                <a:solidFill>
                  <a:srgbClr val="181818"/>
                </a:solidFill>
                <a:effectLst/>
                <a:cs typeface="Calibri" panose="020F0502020204030204" pitchFamily="34" charset="0"/>
              </a:rPr>
              <a:t>, Pfizer, Seattle Genetics.</a:t>
            </a:r>
            <a:endParaRPr lang="en-US" sz="2400" b="1" dirty="0">
              <a:solidFill>
                <a:srgbClr val="E1471D"/>
              </a:solidFill>
              <a:cs typeface="Calibri" panose="020F0502020204030204" pitchFamily="34" charset="0"/>
            </a:endParaRPr>
          </a:p>
        </p:txBody>
      </p:sp>
    </p:spTree>
    <p:extLst>
      <p:ext uri="{BB962C8B-B14F-4D97-AF65-F5344CB8AC3E}">
        <p14:creationId xmlns:p14="http://schemas.microsoft.com/office/powerpoint/2010/main" val="135804212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09A32EFD-7924-5039-D63F-01A77CF23FDF}"/>
              </a:ext>
            </a:extLst>
          </p:cNvPr>
          <p:cNvSpPr>
            <a:spLocks noGrp="1"/>
          </p:cNvSpPr>
          <p:nvPr>
            <p:ph type="title"/>
          </p:nvPr>
        </p:nvSpPr>
        <p:spPr>
          <a:xfrm>
            <a:off x="609759" y="238127"/>
            <a:ext cx="10872444" cy="1103313"/>
          </a:xfrm>
        </p:spPr>
        <p:txBody>
          <a:bodyPr/>
          <a:lstStyle/>
          <a:p>
            <a:r>
              <a:rPr lang="en-US" sz="3600" dirty="0"/>
              <a:t>Characteristic Differences Between T-DXd and T-DM1</a:t>
            </a:r>
            <a:endParaRPr lang="en-US" dirty="0"/>
          </a:p>
        </p:txBody>
      </p:sp>
      <p:sp>
        <p:nvSpPr>
          <p:cNvPr id="5" name="Text Box 11">
            <a:extLst>
              <a:ext uri="{FF2B5EF4-FFF2-40B4-BE49-F238E27FC236}">
                <a16:creationId xmlns:a16="http://schemas.microsoft.com/office/drawing/2014/main" id="{8DC2F55E-39F9-190D-CBCE-665B4F4E1C15}"/>
              </a:ext>
            </a:extLst>
          </p:cNvPr>
          <p:cNvSpPr txBox="1">
            <a:spLocks noChangeArrowheads="1"/>
          </p:cNvSpPr>
          <p:nvPr/>
        </p:nvSpPr>
        <p:spPr bwMode="auto">
          <a:xfrm>
            <a:off x="419865" y="6218423"/>
            <a:ext cx="84764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378" rtl="0" eaLnBrk="1" fontAlgn="auto" latinLnBrk="0" hangingPunct="1">
              <a:lnSpc>
                <a:spcPct val="100000"/>
              </a:lnSpc>
              <a:spcBef>
                <a:spcPts val="0"/>
              </a:spcBef>
              <a:spcAft>
                <a:spcPts val="0"/>
              </a:spcAft>
              <a:buClr>
                <a:srgbClr val="000000"/>
              </a:buClr>
              <a:buSzTx/>
              <a:buFontTx/>
              <a:buNone/>
              <a:tabLst/>
              <a:defRPr/>
            </a:pPr>
            <a:r>
              <a:rPr kumimoji="0" lang="en-US" sz="1200" b="0" u="none" strike="noStrike" kern="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sym typeface="Arial"/>
              </a:rPr>
              <a:t>1. Nakada. Chem Pharm Bull (Tokyo). 2019;67:173. 2. Ogitani. Clin Cancer Res. 2016;22:5097. 3. Trail. Pharmacol Ther. 2018;181:126. 4. Ogitani. Cancer Sci. 2016;107:1039. 5. LoRusso. Clin Cancer Res. 2011;17:6437. 6. Barok. Breast Cancer Res. 2014;16:209.</a:t>
            </a:r>
          </a:p>
        </p:txBody>
      </p:sp>
      <p:sp>
        <p:nvSpPr>
          <p:cNvPr id="6" name="Rectangle 5">
            <a:extLst>
              <a:ext uri="{FF2B5EF4-FFF2-40B4-BE49-F238E27FC236}">
                <a16:creationId xmlns:a16="http://schemas.microsoft.com/office/drawing/2014/main" id="{E6918BC3-5AEE-1D11-5D67-584DF3D94710}"/>
              </a:ext>
            </a:extLst>
          </p:cNvPr>
          <p:cNvSpPr/>
          <p:nvPr/>
        </p:nvSpPr>
        <p:spPr>
          <a:xfrm>
            <a:off x="914402" y="2201631"/>
            <a:ext cx="2212504" cy="523220"/>
          </a:xfrm>
          <a:prstGeom prst="rect">
            <a:avLst/>
          </a:prstGeom>
          <a:solidFill>
            <a:schemeClr val="accent6"/>
          </a:solid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T-DXd</a:t>
            </a:r>
            <a:endPar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41" name="Group 340">
            <a:extLst>
              <a:ext uri="{FF2B5EF4-FFF2-40B4-BE49-F238E27FC236}">
                <a16:creationId xmlns:a16="http://schemas.microsoft.com/office/drawing/2014/main" id="{15F72BC5-F125-2250-B418-04E68E58137F}"/>
              </a:ext>
            </a:extLst>
          </p:cNvPr>
          <p:cNvGrpSpPr/>
          <p:nvPr/>
        </p:nvGrpSpPr>
        <p:grpSpPr>
          <a:xfrm>
            <a:off x="2496054" y="5704252"/>
            <a:ext cx="1391817" cy="338554"/>
            <a:chOff x="2605507" y="5048197"/>
            <a:chExt cx="1391817" cy="338554"/>
          </a:xfrm>
        </p:grpSpPr>
        <p:sp>
          <p:nvSpPr>
            <p:cNvPr id="9" name="Rectangle 8">
              <a:extLst>
                <a:ext uri="{FF2B5EF4-FFF2-40B4-BE49-F238E27FC236}">
                  <a16:creationId xmlns:a16="http://schemas.microsoft.com/office/drawing/2014/main" id="{8C5F081B-0D17-ACAF-22EE-CD02360F3EFE}"/>
                </a:ext>
              </a:extLst>
            </p:cNvPr>
            <p:cNvSpPr/>
            <p:nvPr/>
          </p:nvSpPr>
          <p:spPr>
            <a:xfrm>
              <a:off x="2863680" y="5048197"/>
              <a:ext cx="1133644" cy="338554"/>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Drug/linker</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91" name="Group 190">
              <a:extLst>
                <a:ext uri="{FF2B5EF4-FFF2-40B4-BE49-F238E27FC236}">
                  <a16:creationId xmlns:a16="http://schemas.microsoft.com/office/drawing/2014/main" id="{529EC5CE-5627-68B4-9A3A-82A38F1E4180}"/>
                </a:ext>
              </a:extLst>
            </p:cNvPr>
            <p:cNvGrpSpPr/>
            <p:nvPr/>
          </p:nvGrpSpPr>
          <p:grpSpPr>
            <a:xfrm rot="2548396">
              <a:off x="2605507" y="5112389"/>
              <a:ext cx="234361" cy="206189"/>
              <a:chOff x="2276940" y="3234086"/>
              <a:chExt cx="234361" cy="206189"/>
            </a:xfrm>
          </p:grpSpPr>
          <p:sp>
            <p:nvSpPr>
              <p:cNvPr id="192" name="32-Point Star 380">
                <a:extLst>
                  <a:ext uri="{FF2B5EF4-FFF2-40B4-BE49-F238E27FC236}">
                    <a16:creationId xmlns:a16="http://schemas.microsoft.com/office/drawing/2014/main" id="{31BADBFB-9074-6413-D956-9DD3DE363943}"/>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3" name="Freeform 381">
                <a:extLst>
                  <a:ext uri="{FF2B5EF4-FFF2-40B4-BE49-F238E27FC236}">
                    <a16:creationId xmlns:a16="http://schemas.microsoft.com/office/drawing/2014/main" id="{093DD1DB-9AE3-B8BA-32F7-DC4B4FC07DC8}"/>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cxnSp>
        <p:nvCxnSpPr>
          <p:cNvPr id="197" name="Straight Connector 196">
            <a:extLst>
              <a:ext uri="{FF2B5EF4-FFF2-40B4-BE49-F238E27FC236}">
                <a16:creationId xmlns:a16="http://schemas.microsoft.com/office/drawing/2014/main" id="{8DDCB32F-2367-4F64-3AD8-BEC3EC2D6467}"/>
              </a:ext>
            </a:extLst>
          </p:cNvPr>
          <p:cNvCxnSpPr>
            <a:cxnSpLocks/>
          </p:cNvCxnSpPr>
          <p:nvPr/>
        </p:nvCxnSpPr>
        <p:spPr bwMode="auto">
          <a:xfrm flipH="1">
            <a:off x="3693439" y="3041223"/>
            <a:ext cx="0" cy="0"/>
          </a:xfrm>
          <a:prstGeom prst="line">
            <a:avLst/>
          </a:prstGeom>
          <a:noFill/>
          <a:ln w="28575" cap="flat" cmpd="sng" algn="ctr">
            <a:solidFill>
              <a:schemeClr val="bg1"/>
            </a:solidFill>
            <a:prstDash val="solid"/>
            <a:round/>
            <a:headEnd type="none" w="med" len="med"/>
            <a:tailEnd type="none" w="med" len="med"/>
          </a:ln>
          <a:effectLst/>
        </p:spPr>
      </p:cxnSp>
      <p:grpSp>
        <p:nvGrpSpPr>
          <p:cNvPr id="340" name="Group 339">
            <a:extLst>
              <a:ext uri="{FF2B5EF4-FFF2-40B4-BE49-F238E27FC236}">
                <a16:creationId xmlns:a16="http://schemas.microsoft.com/office/drawing/2014/main" id="{F42CE3E4-0802-820A-FD25-2B652D4CEA0C}"/>
              </a:ext>
            </a:extLst>
          </p:cNvPr>
          <p:cNvGrpSpPr/>
          <p:nvPr/>
        </p:nvGrpSpPr>
        <p:grpSpPr>
          <a:xfrm>
            <a:off x="545213" y="2899688"/>
            <a:ext cx="2780247" cy="3259577"/>
            <a:chOff x="545213" y="2122448"/>
            <a:chExt cx="2780247" cy="3259577"/>
          </a:xfrm>
        </p:grpSpPr>
        <p:cxnSp>
          <p:nvCxnSpPr>
            <p:cNvPr id="229" name="Straight Connector 228">
              <a:extLst>
                <a:ext uri="{FF2B5EF4-FFF2-40B4-BE49-F238E27FC236}">
                  <a16:creationId xmlns:a16="http://schemas.microsoft.com/office/drawing/2014/main" id="{E619752E-2378-7152-51FF-AFC718A61DC6}"/>
                </a:ext>
              </a:extLst>
            </p:cNvPr>
            <p:cNvCxnSpPr>
              <a:cxnSpLocks/>
            </p:cNvCxnSpPr>
            <p:nvPr/>
          </p:nvCxnSpPr>
          <p:spPr bwMode="auto">
            <a:xfrm>
              <a:off x="1645118" y="3044228"/>
              <a:ext cx="0" cy="0"/>
            </a:xfrm>
            <a:prstGeom prst="line">
              <a:avLst/>
            </a:prstGeom>
            <a:noFill/>
            <a:ln w="28575" cap="flat" cmpd="sng" algn="ctr">
              <a:solidFill>
                <a:schemeClr val="bg1"/>
              </a:solidFill>
              <a:prstDash val="solid"/>
              <a:round/>
              <a:headEnd type="none" w="med" len="med"/>
              <a:tailEnd type="none" w="med" len="med"/>
            </a:ln>
            <a:effectLst/>
          </p:spPr>
        </p:cxnSp>
        <p:grpSp>
          <p:nvGrpSpPr>
            <p:cNvPr id="230" name="Group 229">
              <a:extLst>
                <a:ext uri="{FF2B5EF4-FFF2-40B4-BE49-F238E27FC236}">
                  <a16:creationId xmlns:a16="http://schemas.microsoft.com/office/drawing/2014/main" id="{E3EFA029-81E9-C31B-FDDE-57B215BEB9B7}"/>
                </a:ext>
              </a:extLst>
            </p:cNvPr>
            <p:cNvGrpSpPr/>
            <p:nvPr/>
          </p:nvGrpSpPr>
          <p:grpSpPr>
            <a:xfrm>
              <a:off x="545213" y="2125453"/>
              <a:ext cx="980824" cy="1509368"/>
              <a:chOff x="1855443" y="1841352"/>
              <a:chExt cx="980824" cy="1509368"/>
            </a:xfrm>
          </p:grpSpPr>
          <p:grpSp>
            <p:nvGrpSpPr>
              <p:cNvPr id="253" name="Group 252">
                <a:extLst>
                  <a:ext uri="{FF2B5EF4-FFF2-40B4-BE49-F238E27FC236}">
                    <a16:creationId xmlns:a16="http://schemas.microsoft.com/office/drawing/2014/main" id="{39F33841-2E76-0C5B-6AD8-9CD3365BB973}"/>
                  </a:ext>
                </a:extLst>
              </p:cNvPr>
              <p:cNvGrpSpPr/>
              <p:nvPr/>
            </p:nvGrpSpPr>
            <p:grpSpPr>
              <a:xfrm>
                <a:off x="1855443" y="2077027"/>
                <a:ext cx="670256" cy="1273693"/>
                <a:chOff x="1855443" y="2077027"/>
                <a:chExt cx="670256" cy="1273693"/>
              </a:xfrm>
            </p:grpSpPr>
            <p:sp>
              <p:nvSpPr>
                <p:cNvPr id="258" name="Freeform 324">
                  <a:extLst>
                    <a:ext uri="{FF2B5EF4-FFF2-40B4-BE49-F238E27FC236}">
                      <a16:creationId xmlns:a16="http://schemas.microsoft.com/office/drawing/2014/main" id="{C46F8F7A-C71D-8CED-888F-8BBAFB09B830}"/>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9" name="Rectangle 258">
                  <a:extLst>
                    <a:ext uri="{FF2B5EF4-FFF2-40B4-BE49-F238E27FC236}">
                      <a16:creationId xmlns:a16="http://schemas.microsoft.com/office/drawing/2014/main" id="{2774B00D-EEB2-52B3-2526-F9AD7D17A71B}"/>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0" name="Rectangle 259">
                  <a:extLst>
                    <a:ext uri="{FF2B5EF4-FFF2-40B4-BE49-F238E27FC236}">
                      <a16:creationId xmlns:a16="http://schemas.microsoft.com/office/drawing/2014/main" id="{4AD34D47-3140-8FE7-CAC8-78A6BF5E47AB}"/>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54" name="Group 253">
                <a:extLst>
                  <a:ext uri="{FF2B5EF4-FFF2-40B4-BE49-F238E27FC236}">
                    <a16:creationId xmlns:a16="http://schemas.microsoft.com/office/drawing/2014/main" id="{F706B797-47AE-CFB4-CFEF-5C04B3ED9CB6}"/>
                  </a:ext>
                </a:extLst>
              </p:cNvPr>
              <p:cNvGrpSpPr/>
              <p:nvPr/>
            </p:nvGrpSpPr>
            <p:grpSpPr>
              <a:xfrm>
                <a:off x="2166011" y="1841352"/>
                <a:ext cx="670256" cy="1273693"/>
                <a:chOff x="1855443" y="2077027"/>
                <a:chExt cx="670256" cy="1273693"/>
              </a:xfrm>
            </p:grpSpPr>
            <p:sp>
              <p:nvSpPr>
                <p:cNvPr id="255" name="Freeform 327">
                  <a:extLst>
                    <a:ext uri="{FF2B5EF4-FFF2-40B4-BE49-F238E27FC236}">
                      <a16:creationId xmlns:a16="http://schemas.microsoft.com/office/drawing/2014/main" id="{EC4F86EB-A2B7-6FDF-A223-5AFF446D9234}"/>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6" name="Rectangle 255">
                  <a:extLst>
                    <a:ext uri="{FF2B5EF4-FFF2-40B4-BE49-F238E27FC236}">
                      <a16:creationId xmlns:a16="http://schemas.microsoft.com/office/drawing/2014/main" id="{1315AE0C-E8B6-FA92-6032-E581C8F660FA}"/>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7" name="Rectangle 256">
                  <a:extLst>
                    <a:ext uri="{FF2B5EF4-FFF2-40B4-BE49-F238E27FC236}">
                      <a16:creationId xmlns:a16="http://schemas.microsoft.com/office/drawing/2014/main" id="{ED297C10-17F3-FC6C-8CE9-25C48E15818D}"/>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233" name="Freeform 367">
              <a:extLst>
                <a:ext uri="{FF2B5EF4-FFF2-40B4-BE49-F238E27FC236}">
                  <a16:creationId xmlns:a16="http://schemas.microsoft.com/office/drawing/2014/main" id="{D54B9944-F5CC-A4D0-6E78-B9FF0353A123}"/>
                </a:ext>
              </a:extLst>
            </p:cNvPr>
            <p:cNvSpPr/>
            <p:nvPr/>
          </p:nvSpPr>
          <p:spPr bwMode="auto">
            <a:xfrm>
              <a:off x="1636171" y="3322576"/>
              <a:ext cx="58002" cy="622300"/>
            </a:xfrm>
            <a:custGeom>
              <a:avLst/>
              <a:gdLst>
                <a:gd name="connsiteX0" fmla="*/ 0 w 73025"/>
                <a:gd name="connsiteY0" fmla="*/ 0 h 622300"/>
                <a:gd name="connsiteX1" fmla="*/ 53975 w 73025"/>
                <a:gd name="connsiteY1" fmla="*/ 1270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Lst>
              <a:ahLst/>
              <a:cxnLst>
                <a:cxn ang="0">
                  <a:pos x="connsiteX0" y="connsiteY0"/>
                </a:cxn>
                <a:cxn ang="0">
                  <a:pos x="connsiteX1" y="connsiteY1"/>
                </a:cxn>
                <a:cxn ang="0">
                  <a:pos x="connsiteX2" y="connsiteY2"/>
                </a:cxn>
              </a:cxnLst>
              <a:rect l="l" t="t" r="r" b="b"/>
              <a:pathLst>
                <a:path w="73025" h="622300">
                  <a:moveTo>
                    <a:pt x="0" y="0"/>
                  </a:moveTo>
                  <a:cubicBezTo>
                    <a:pt x="17992" y="46567"/>
                    <a:pt x="42333" y="74083"/>
                    <a:pt x="53975" y="139700"/>
                  </a:cubicBezTo>
                  <a:lnTo>
                    <a:pt x="73025" y="62230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34" name="Group 233">
              <a:extLst>
                <a:ext uri="{FF2B5EF4-FFF2-40B4-BE49-F238E27FC236}">
                  <a16:creationId xmlns:a16="http://schemas.microsoft.com/office/drawing/2014/main" id="{D85CF374-2E89-67C3-107D-1B9E1D7FF803}"/>
                </a:ext>
              </a:extLst>
            </p:cNvPr>
            <p:cNvGrpSpPr/>
            <p:nvPr/>
          </p:nvGrpSpPr>
          <p:grpSpPr>
            <a:xfrm>
              <a:off x="966710" y="3518187"/>
              <a:ext cx="234361" cy="206189"/>
              <a:chOff x="2276940" y="3234086"/>
              <a:chExt cx="234361" cy="206189"/>
            </a:xfrm>
          </p:grpSpPr>
          <p:sp>
            <p:nvSpPr>
              <p:cNvPr id="251" name="32-Point Star 360">
                <a:extLst>
                  <a:ext uri="{FF2B5EF4-FFF2-40B4-BE49-F238E27FC236}">
                    <a16:creationId xmlns:a16="http://schemas.microsoft.com/office/drawing/2014/main" id="{28527CCE-C7AB-13DE-A2BF-2310E2005827}"/>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2" name="Freeform 368">
                <a:extLst>
                  <a:ext uri="{FF2B5EF4-FFF2-40B4-BE49-F238E27FC236}">
                    <a16:creationId xmlns:a16="http://schemas.microsoft.com/office/drawing/2014/main" id="{E7B054D4-51DA-508E-D236-1DFDBBB663AB}"/>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35" name="Group 234">
              <a:extLst>
                <a:ext uri="{FF2B5EF4-FFF2-40B4-BE49-F238E27FC236}">
                  <a16:creationId xmlns:a16="http://schemas.microsoft.com/office/drawing/2014/main" id="{998A0367-7B4E-0A80-96CD-F4EF92A8A2F9}"/>
                </a:ext>
              </a:extLst>
            </p:cNvPr>
            <p:cNvGrpSpPr/>
            <p:nvPr/>
          </p:nvGrpSpPr>
          <p:grpSpPr>
            <a:xfrm rot="11434668">
              <a:off x="1647605" y="2986356"/>
              <a:ext cx="234361" cy="206189"/>
              <a:chOff x="2276940" y="3234086"/>
              <a:chExt cx="234361" cy="206189"/>
            </a:xfrm>
          </p:grpSpPr>
          <p:sp>
            <p:nvSpPr>
              <p:cNvPr id="249" name="32-Point Star 371">
                <a:extLst>
                  <a:ext uri="{FF2B5EF4-FFF2-40B4-BE49-F238E27FC236}">
                    <a16:creationId xmlns:a16="http://schemas.microsoft.com/office/drawing/2014/main" id="{205190F2-D4D3-FBB4-A0E5-0BA1A64DA928}"/>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0" name="Freeform 372">
                <a:extLst>
                  <a:ext uri="{FF2B5EF4-FFF2-40B4-BE49-F238E27FC236}">
                    <a16:creationId xmlns:a16="http://schemas.microsoft.com/office/drawing/2014/main" id="{7015F450-E122-B064-D33C-7F92CCD7D1D5}"/>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36" name="Group 235">
              <a:extLst>
                <a:ext uri="{FF2B5EF4-FFF2-40B4-BE49-F238E27FC236}">
                  <a16:creationId xmlns:a16="http://schemas.microsoft.com/office/drawing/2014/main" id="{7F8D4FAA-6BA4-5E9A-392D-800A60E2FFFD}"/>
                </a:ext>
              </a:extLst>
            </p:cNvPr>
            <p:cNvGrpSpPr/>
            <p:nvPr/>
          </p:nvGrpSpPr>
          <p:grpSpPr>
            <a:xfrm rot="9457758">
              <a:off x="1637317" y="3375541"/>
              <a:ext cx="234361" cy="206189"/>
              <a:chOff x="2276940" y="3234086"/>
              <a:chExt cx="234361" cy="206189"/>
            </a:xfrm>
          </p:grpSpPr>
          <p:sp>
            <p:nvSpPr>
              <p:cNvPr id="247" name="32-Point Star 374">
                <a:extLst>
                  <a:ext uri="{FF2B5EF4-FFF2-40B4-BE49-F238E27FC236}">
                    <a16:creationId xmlns:a16="http://schemas.microsoft.com/office/drawing/2014/main" id="{B48D3B86-3E3A-F9C4-4FD0-590B93BDB81B}"/>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8" name="Freeform 375">
                <a:extLst>
                  <a:ext uri="{FF2B5EF4-FFF2-40B4-BE49-F238E27FC236}">
                    <a16:creationId xmlns:a16="http://schemas.microsoft.com/office/drawing/2014/main" id="{1CE2E3F7-446F-318A-0211-154650D7BE5B}"/>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37" name="Group 236">
              <a:extLst>
                <a:ext uri="{FF2B5EF4-FFF2-40B4-BE49-F238E27FC236}">
                  <a16:creationId xmlns:a16="http://schemas.microsoft.com/office/drawing/2014/main" id="{0BB8B3E8-E74C-A7C7-69DA-E287CE107C5A}"/>
                </a:ext>
              </a:extLst>
            </p:cNvPr>
            <p:cNvGrpSpPr/>
            <p:nvPr/>
          </p:nvGrpSpPr>
          <p:grpSpPr>
            <a:xfrm>
              <a:off x="1613878" y="3936363"/>
              <a:ext cx="200854" cy="1445662"/>
              <a:chOff x="2924108" y="3652262"/>
              <a:chExt cx="200854" cy="1445662"/>
            </a:xfrm>
          </p:grpSpPr>
          <p:sp>
            <p:nvSpPr>
              <p:cNvPr id="244" name="Freeform 343">
                <a:extLst>
                  <a:ext uri="{FF2B5EF4-FFF2-40B4-BE49-F238E27FC236}">
                    <a16:creationId xmlns:a16="http://schemas.microsoft.com/office/drawing/2014/main" id="{A222FAC8-AAFE-625C-F5DC-6D417502D1A3}"/>
                  </a:ext>
                </a:extLst>
              </p:cNvPr>
              <p:cNvSpPr/>
              <p:nvPr/>
            </p:nvSpPr>
            <p:spPr bwMode="auto">
              <a:xfrm rot="19185518" flipH="1">
                <a:off x="2978605" y="4327979"/>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5" name="Rectangle 244">
                <a:extLst>
                  <a:ext uri="{FF2B5EF4-FFF2-40B4-BE49-F238E27FC236}">
                    <a16:creationId xmlns:a16="http://schemas.microsoft.com/office/drawing/2014/main" id="{6FAEF793-8C5E-B525-2C5C-ED8A488DE7CC}"/>
                  </a:ext>
                </a:extLst>
              </p:cNvPr>
              <p:cNvSpPr/>
              <p:nvPr/>
            </p:nvSpPr>
            <p:spPr bwMode="auto">
              <a:xfrm rot="21551131" flipH="1">
                <a:off x="2924108" y="3652262"/>
                <a:ext cx="177800"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6" name="Rectangle 245">
                <a:extLst>
                  <a:ext uri="{FF2B5EF4-FFF2-40B4-BE49-F238E27FC236}">
                    <a16:creationId xmlns:a16="http://schemas.microsoft.com/office/drawing/2014/main" id="{3A6783EC-D54B-C073-E987-CC5A99CEB314}"/>
                  </a:ext>
                </a:extLst>
              </p:cNvPr>
              <p:cNvSpPr/>
              <p:nvPr/>
            </p:nvSpPr>
            <p:spPr bwMode="auto">
              <a:xfrm rot="21551131" flipH="1">
                <a:off x="2939613" y="4431505"/>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38" name="Group 237">
              <a:extLst>
                <a:ext uri="{FF2B5EF4-FFF2-40B4-BE49-F238E27FC236}">
                  <a16:creationId xmlns:a16="http://schemas.microsoft.com/office/drawing/2014/main" id="{1D6E65C5-2BDB-C833-7443-C88A3477F3F3}"/>
                </a:ext>
              </a:extLst>
            </p:cNvPr>
            <p:cNvGrpSpPr/>
            <p:nvPr/>
          </p:nvGrpSpPr>
          <p:grpSpPr>
            <a:xfrm>
              <a:off x="1418917" y="3750734"/>
              <a:ext cx="276673" cy="218374"/>
              <a:chOff x="2705083" y="3466633"/>
              <a:chExt cx="276673" cy="218374"/>
            </a:xfrm>
          </p:grpSpPr>
          <p:sp>
            <p:nvSpPr>
              <p:cNvPr id="242" name="32-Point Star 361">
                <a:extLst>
                  <a:ext uri="{FF2B5EF4-FFF2-40B4-BE49-F238E27FC236}">
                    <a16:creationId xmlns:a16="http://schemas.microsoft.com/office/drawing/2014/main" id="{2D9AED7D-E221-B452-5FA5-899FE0578EAF}"/>
                  </a:ext>
                </a:extLst>
              </p:cNvPr>
              <p:cNvSpPr/>
              <p:nvPr/>
            </p:nvSpPr>
            <p:spPr bwMode="auto">
              <a:xfrm>
                <a:off x="2705083" y="3507872"/>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3" name="Freeform 376">
                <a:extLst>
                  <a:ext uri="{FF2B5EF4-FFF2-40B4-BE49-F238E27FC236}">
                    <a16:creationId xmlns:a16="http://schemas.microsoft.com/office/drawing/2014/main" id="{85D710AB-B5E8-7586-8983-88148EDDBEAD}"/>
                  </a:ext>
                </a:extLst>
              </p:cNvPr>
              <p:cNvSpPr/>
              <p:nvPr/>
            </p:nvSpPr>
            <p:spPr bwMode="auto">
              <a:xfrm>
                <a:off x="2861671" y="3466633"/>
                <a:ext cx="120085" cy="96986"/>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98" name="Group 197">
              <a:extLst>
                <a:ext uri="{FF2B5EF4-FFF2-40B4-BE49-F238E27FC236}">
                  <a16:creationId xmlns:a16="http://schemas.microsoft.com/office/drawing/2014/main" id="{DA5D4AC5-FFB3-2DD5-3005-37E09C03A1B0}"/>
                </a:ext>
              </a:extLst>
            </p:cNvPr>
            <p:cNvGrpSpPr/>
            <p:nvPr/>
          </p:nvGrpSpPr>
          <p:grpSpPr>
            <a:xfrm flipH="1">
              <a:off x="2344636" y="2122448"/>
              <a:ext cx="980824" cy="1509368"/>
              <a:chOff x="1855443" y="1841352"/>
              <a:chExt cx="980824" cy="1509368"/>
            </a:xfrm>
          </p:grpSpPr>
          <p:grpSp>
            <p:nvGrpSpPr>
              <p:cNvPr id="221" name="Group 220">
                <a:extLst>
                  <a:ext uri="{FF2B5EF4-FFF2-40B4-BE49-F238E27FC236}">
                    <a16:creationId xmlns:a16="http://schemas.microsoft.com/office/drawing/2014/main" id="{EC80FC51-663F-CFC3-BB3A-E11926C0A9C1}"/>
                  </a:ext>
                </a:extLst>
              </p:cNvPr>
              <p:cNvGrpSpPr/>
              <p:nvPr/>
            </p:nvGrpSpPr>
            <p:grpSpPr>
              <a:xfrm>
                <a:off x="1855443" y="2077027"/>
                <a:ext cx="670256" cy="1273693"/>
                <a:chOff x="1855443" y="2077027"/>
                <a:chExt cx="670256" cy="1273693"/>
              </a:xfrm>
            </p:grpSpPr>
            <p:sp>
              <p:nvSpPr>
                <p:cNvPr id="226" name="Freeform 413">
                  <a:extLst>
                    <a:ext uri="{FF2B5EF4-FFF2-40B4-BE49-F238E27FC236}">
                      <a16:creationId xmlns:a16="http://schemas.microsoft.com/office/drawing/2014/main" id="{8E0D78B7-0903-D27A-0CA6-DD95DC1B356A}"/>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7" name="Rectangle 226">
                  <a:extLst>
                    <a:ext uri="{FF2B5EF4-FFF2-40B4-BE49-F238E27FC236}">
                      <a16:creationId xmlns:a16="http://schemas.microsoft.com/office/drawing/2014/main" id="{5B69212B-2B02-9880-C6AC-CC8CF6A6CA61}"/>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8" name="Rectangle 227">
                  <a:extLst>
                    <a:ext uri="{FF2B5EF4-FFF2-40B4-BE49-F238E27FC236}">
                      <a16:creationId xmlns:a16="http://schemas.microsoft.com/office/drawing/2014/main" id="{8676A01C-C38C-2355-B869-DF5727F54212}"/>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22" name="Group 221">
                <a:extLst>
                  <a:ext uri="{FF2B5EF4-FFF2-40B4-BE49-F238E27FC236}">
                    <a16:creationId xmlns:a16="http://schemas.microsoft.com/office/drawing/2014/main" id="{556FAC7C-FA3A-531F-77EA-9692E3D25295}"/>
                  </a:ext>
                </a:extLst>
              </p:cNvPr>
              <p:cNvGrpSpPr/>
              <p:nvPr/>
            </p:nvGrpSpPr>
            <p:grpSpPr>
              <a:xfrm>
                <a:off x="2166011" y="1841352"/>
                <a:ext cx="670256" cy="1273693"/>
                <a:chOff x="1855443" y="2077027"/>
                <a:chExt cx="670256" cy="1273693"/>
              </a:xfrm>
            </p:grpSpPr>
            <p:sp>
              <p:nvSpPr>
                <p:cNvPr id="223" name="Freeform 410">
                  <a:extLst>
                    <a:ext uri="{FF2B5EF4-FFF2-40B4-BE49-F238E27FC236}">
                      <a16:creationId xmlns:a16="http://schemas.microsoft.com/office/drawing/2014/main" id="{CD0B80A3-7CE4-875E-7163-B952AFC943DB}"/>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4" name="Rectangle 223">
                  <a:extLst>
                    <a:ext uri="{FF2B5EF4-FFF2-40B4-BE49-F238E27FC236}">
                      <a16:creationId xmlns:a16="http://schemas.microsoft.com/office/drawing/2014/main" id="{6C37C81C-C761-B936-936B-514916745A2C}"/>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5" name="Rectangle 224">
                  <a:extLst>
                    <a:ext uri="{FF2B5EF4-FFF2-40B4-BE49-F238E27FC236}">
                      <a16:creationId xmlns:a16="http://schemas.microsoft.com/office/drawing/2014/main" id="{B7A8A1C4-9EB2-B3D3-2EF0-A272CDCF092F}"/>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201" name="Freeform 388">
              <a:extLst>
                <a:ext uri="{FF2B5EF4-FFF2-40B4-BE49-F238E27FC236}">
                  <a16:creationId xmlns:a16="http://schemas.microsoft.com/office/drawing/2014/main" id="{CA53AF76-64EC-DB30-C9DA-F4D8F69D23C6}"/>
                </a:ext>
              </a:extLst>
            </p:cNvPr>
            <p:cNvSpPr/>
            <p:nvPr/>
          </p:nvSpPr>
          <p:spPr bwMode="auto">
            <a:xfrm flipH="1">
              <a:off x="2176500" y="3319571"/>
              <a:ext cx="58002" cy="622300"/>
            </a:xfrm>
            <a:custGeom>
              <a:avLst/>
              <a:gdLst>
                <a:gd name="connsiteX0" fmla="*/ 0 w 73025"/>
                <a:gd name="connsiteY0" fmla="*/ 0 h 622300"/>
                <a:gd name="connsiteX1" fmla="*/ 53975 w 73025"/>
                <a:gd name="connsiteY1" fmla="*/ 1270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Lst>
              <a:ahLst/>
              <a:cxnLst>
                <a:cxn ang="0">
                  <a:pos x="connsiteX0" y="connsiteY0"/>
                </a:cxn>
                <a:cxn ang="0">
                  <a:pos x="connsiteX1" y="connsiteY1"/>
                </a:cxn>
                <a:cxn ang="0">
                  <a:pos x="connsiteX2" y="connsiteY2"/>
                </a:cxn>
              </a:cxnLst>
              <a:rect l="l" t="t" r="r" b="b"/>
              <a:pathLst>
                <a:path w="73025" h="622300">
                  <a:moveTo>
                    <a:pt x="0" y="0"/>
                  </a:moveTo>
                  <a:cubicBezTo>
                    <a:pt x="17992" y="46567"/>
                    <a:pt x="42333" y="74083"/>
                    <a:pt x="53975" y="139700"/>
                  </a:cubicBezTo>
                  <a:lnTo>
                    <a:pt x="73025" y="62230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02" name="Group 201">
              <a:extLst>
                <a:ext uri="{FF2B5EF4-FFF2-40B4-BE49-F238E27FC236}">
                  <a16:creationId xmlns:a16="http://schemas.microsoft.com/office/drawing/2014/main" id="{E56ABCD8-CA6A-2798-4FD8-9357AFCFF1AC}"/>
                </a:ext>
              </a:extLst>
            </p:cNvPr>
            <p:cNvGrpSpPr/>
            <p:nvPr/>
          </p:nvGrpSpPr>
          <p:grpSpPr>
            <a:xfrm flipH="1">
              <a:off x="2669602" y="3515182"/>
              <a:ext cx="234361" cy="206189"/>
              <a:chOff x="2276940" y="3234086"/>
              <a:chExt cx="234361" cy="206189"/>
            </a:xfrm>
          </p:grpSpPr>
          <p:sp>
            <p:nvSpPr>
              <p:cNvPr id="219" name="32-Point Star 406">
                <a:extLst>
                  <a:ext uri="{FF2B5EF4-FFF2-40B4-BE49-F238E27FC236}">
                    <a16:creationId xmlns:a16="http://schemas.microsoft.com/office/drawing/2014/main" id="{24645201-3267-8217-3AF0-84D8080DB225}"/>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0" name="Freeform 407">
                <a:extLst>
                  <a:ext uri="{FF2B5EF4-FFF2-40B4-BE49-F238E27FC236}">
                    <a16:creationId xmlns:a16="http://schemas.microsoft.com/office/drawing/2014/main" id="{A9234AD0-E37F-1CF8-FEC3-AEAF9C22230C}"/>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03" name="Group 202">
              <a:extLst>
                <a:ext uri="{FF2B5EF4-FFF2-40B4-BE49-F238E27FC236}">
                  <a16:creationId xmlns:a16="http://schemas.microsoft.com/office/drawing/2014/main" id="{5B43D27D-6887-69F4-53B9-5CC7D6D5E82C}"/>
                </a:ext>
              </a:extLst>
            </p:cNvPr>
            <p:cNvGrpSpPr/>
            <p:nvPr/>
          </p:nvGrpSpPr>
          <p:grpSpPr>
            <a:xfrm rot="10165332" flipH="1">
              <a:off x="1988707" y="2983351"/>
              <a:ext cx="234361" cy="206189"/>
              <a:chOff x="2276940" y="3234086"/>
              <a:chExt cx="234361" cy="206189"/>
            </a:xfrm>
          </p:grpSpPr>
          <p:sp>
            <p:nvSpPr>
              <p:cNvPr id="217" name="32-Point Star 404">
                <a:extLst>
                  <a:ext uri="{FF2B5EF4-FFF2-40B4-BE49-F238E27FC236}">
                    <a16:creationId xmlns:a16="http://schemas.microsoft.com/office/drawing/2014/main" id="{8130B0FB-36DD-DF5B-679D-1C4720DBF8A8}"/>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8" name="Freeform 405">
                <a:extLst>
                  <a:ext uri="{FF2B5EF4-FFF2-40B4-BE49-F238E27FC236}">
                    <a16:creationId xmlns:a16="http://schemas.microsoft.com/office/drawing/2014/main" id="{571D8F9D-BCB8-4A90-58F4-5203CD9A9A5B}"/>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04" name="Group 203">
              <a:extLst>
                <a:ext uri="{FF2B5EF4-FFF2-40B4-BE49-F238E27FC236}">
                  <a16:creationId xmlns:a16="http://schemas.microsoft.com/office/drawing/2014/main" id="{F2ED249D-F16D-93DD-3B59-296B5A190AF9}"/>
                </a:ext>
              </a:extLst>
            </p:cNvPr>
            <p:cNvGrpSpPr/>
            <p:nvPr/>
          </p:nvGrpSpPr>
          <p:grpSpPr>
            <a:xfrm rot="12142242" flipH="1">
              <a:off x="1986963" y="3348472"/>
              <a:ext cx="234361" cy="206189"/>
              <a:chOff x="2276940" y="3234086"/>
              <a:chExt cx="234361" cy="206189"/>
            </a:xfrm>
          </p:grpSpPr>
          <p:sp>
            <p:nvSpPr>
              <p:cNvPr id="215" name="32-Point Star 402">
                <a:extLst>
                  <a:ext uri="{FF2B5EF4-FFF2-40B4-BE49-F238E27FC236}">
                    <a16:creationId xmlns:a16="http://schemas.microsoft.com/office/drawing/2014/main" id="{B04A7B55-FC2C-6741-08E8-1D864ED8E825}"/>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6" name="Freeform 403">
                <a:extLst>
                  <a:ext uri="{FF2B5EF4-FFF2-40B4-BE49-F238E27FC236}">
                    <a16:creationId xmlns:a16="http://schemas.microsoft.com/office/drawing/2014/main" id="{D944084B-034F-9535-D954-B4D5BA79DB89}"/>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05" name="Group 204">
              <a:extLst>
                <a:ext uri="{FF2B5EF4-FFF2-40B4-BE49-F238E27FC236}">
                  <a16:creationId xmlns:a16="http://schemas.microsoft.com/office/drawing/2014/main" id="{9AD726CE-AEF1-D3C2-9B96-087FFC55CF67}"/>
                </a:ext>
              </a:extLst>
            </p:cNvPr>
            <p:cNvGrpSpPr/>
            <p:nvPr/>
          </p:nvGrpSpPr>
          <p:grpSpPr>
            <a:xfrm flipH="1">
              <a:off x="2055941" y="3933358"/>
              <a:ext cx="200854" cy="1445662"/>
              <a:chOff x="2924108" y="3652262"/>
              <a:chExt cx="200854" cy="1445662"/>
            </a:xfrm>
          </p:grpSpPr>
          <p:sp>
            <p:nvSpPr>
              <p:cNvPr id="212" name="Freeform 399">
                <a:extLst>
                  <a:ext uri="{FF2B5EF4-FFF2-40B4-BE49-F238E27FC236}">
                    <a16:creationId xmlns:a16="http://schemas.microsoft.com/office/drawing/2014/main" id="{A8FC5150-A3C3-8961-4AC1-D26BBFA60F32}"/>
                  </a:ext>
                </a:extLst>
              </p:cNvPr>
              <p:cNvSpPr/>
              <p:nvPr/>
            </p:nvSpPr>
            <p:spPr bwMode="auto">
              <a:xfrm rot="19185518" flipH="1">
                <a:off x="2978605" y="4327979"/>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3" name="Rectangle 212">
                <a:extLst>
                  <a:ext uri="{FF2B5EF4-FFF2-40B4-BE49-F238E27FC236}">
                    <a16:creationId xmlns:a16="http://schemas.microsoft.com/office/drawing/2014/main" id="{D567BC8D-A631-6FAC-B55A-0E067B6583F7}"/>
                  </a:ext>
                </a:extLst>
              </p:cNvPr>
              <p:cNvSpPr/>
              <p:nvPr/>
            </p:nvSpPr>
            <p:spPr bwMode="auto">
              <a:xfrm rot="21551131" flipH="1">
                <a:off x="2924108" y="3652262"/>
                <a:ext cx="177800"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4" name="Rectangle 213">
                <a:extLst>
                  <a:ext uri="{FF2B5EF4-FFF2-40B4-BE49-F238E27FC236}">
                    <a16:creationId xmlns:a16="http://schemas.microsoft.com/office/drawing/2014/main" id="{10A4E8C7-6513-26DE-4423-29DADA836A40}"/>
                  </a:ext>
                </a:extLst>
              </p:cNvPr>
              <p:cNvSpPr/>
              <p:nvPr/>
            </p:nvSpPr>
            <p:spPr bwMode="auto">
              <a:xfrm rot="21551131" flipH="1">
                <a:off x="2939613" y="4431505"/>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06" name="Group 205">
              <a:extLst>
                <a:ext uri="{FF2B5EF4-FFF2-40B4-BE49-F238E27FC236}">
                  <a16:creationId xmlns:a16="http://schemas.microsoft.com/office/drawing/2014/main" id="{66E4C803-6A4A-E91C-EF6C-2893E0A4BDC5}"/>
                </a:ext>
              </a:extLst>
            </p:cNvPr>
            <p:cNvGrpSpPr/>
            <p:nvPr/>
          </p:nvGrpSpPr>
          <p:grpSpPr>
            <a:xfrm flipH="1">
              <a:off x="2199147" y="3747729"/>
              <a:ext cx="276673" cy="218374"/>
              <a:chOff x="2705083" y="3466633"/>
              <a:chExt cx="276673" cy="218374"/>
            </a:xfrm>
          </p:grpSpPr>
          <p:sp>
            <p:nvSpPr>
              <p:cNvPr id="210" name="32-Point Star 397">
                <a:extLst>
                  <a:ext uri="{FF2B5EF4-FFF2-40B4-BE49-F238E27FC236}">
                    <a16:creationId xmlns:a16="http://schemas.microsoft.com/office/drawing/2014/main" id="{78EB11EC-66BA-96CE-CDB7-375E9E2BA512}"/>
                  </a:ext>
                </a:extLst>
              </p:cNvPr>
              <p:cNvSpPr/>
              <p:nvPr/>
            </p:nvSpPr>
            <p:spPr bwMode="auto">
              <a:xfrm>
                <a:off x="2705083" y="3507872"/>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1" name="Freeform 398">
                <a:extLst>
                  <a:ext uri="{FF2B5EF4-FFF2-40B4-BE49-F238E27FC236}">
                    <a16:creationId xmlns:a16="http://schemas.microsoft.com/office/drawing/2014/main" id="{3C98C500-33AE-B0B1-0C76-82B724655BDE}"/>
                  </a:ext>
                </a:extLst>
              </p:cNvPr>
              <p:cNvSpPr/>
              <p:nvPr/>
            </p:nvSpPr>
            <p:spPr bwMode="auto">
              <a:xfrm>
                <a:off x="2861671" y="3466633"/>
                <a:ext cx="120085" cy="96986"/>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sp>
        <p:nvSpPr>
          <p:cNvPr id="265" name="Rectangle 264">
            <a:extLst>
              <a:ext uri="{FF2B5EF4-FFF2-40B4-BE49-F238E27FC236}">
                <a16:creationId xmlns:a16="http://schemas.microsoft.com/office/drawing/2014/main" id="{F44A2C96-0845-8EB5-087F-22323173AE65}"/>
              </a:ext>
            </a:extLst>
          </p:cNvPr>
          <p:cNvSpPr/>
          <p:nvPr/>
        </p:nvSpPr>
        <p:spPr>
          <a:xfrm>
            <a:off x="9192916" y="2271969"/>
            <a:ext cx="2209912" cy="523220"/>
          </a:xfrm>
          <a:prstGeom prst="rect">
            <a:avLst/>
          </a:prstGeom>
          <a:solidFill>
            <a:srgbClr val="FDB338"/>
          </a:solid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sym typeface="Arial"/>
              </a:rPr>
              <a:t>T-DM1</a:t>
            </a:r>
            <a:endPar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grpSp>
        <p:nvGrpSpPr>
          <p:cNvPr id="347" name="Group 346">
            <a:extLst>
              <a:ext uri="{FF2B5EF4-FFF2-40B4-BE49-F238E27FC236}">
                <a16:creationId xmlns:a16="http://schemas.microsoft.com/office/drawing/2014/main" id="{BF360759-8703-4DCE-4625-9A4047C53EEF}"/>
              </a:ext>
            </a:extLst>
          </p:cNvPr>
          <p:cNvGrpSpPr/>
          <p:nvPr/>
        </p:nvGrpSpPr>
        <p:grpSpPr>
          <a:xfrm>
            <a:off x="7678265" y="2907704"/>
            <a:ext cx="3957040" cy="3267355"/>
            <a:chOff x="7678265" y="2130464"/>
            <a:chExt cx="3957040" cy="3267355"/>
          </a:xfrm>
        </p:grpSpPr>
        <p:cxnSp>
          <p:nvCxnSpPr>
            <p:cNvPr id="301" name="Straight Connector 300">
              <a:extLst>
                <a:ext uri="{FF2B5EF4-FFF2-40B4-BE49-F238E27FC236}">
                  <a16:creationId xmlns:a16="http://schemas.microsoft.com/office/drawing/2014/main" id="{3A119F0E-C6A5-BBED-00DF-20FBC93B614D}"/>
                </a:ext>
              </a:extLst>
            </p:cNvPr>
            <p:cNvCxnSpPr>
              <a:cxnSpLocks/>
              <a:stCxn id="332" idx="0"/>
              <a:endCxn id="332" idx="0"/>
            </p:cNvCxnSpPr>
            <p:nvPr/>
          </p:nvCxnSpPr>
          <p:spPr bwMode="auto">
            <a:xfrm>
              <a:off x="9221021" y="3052244"/>
              <a:ext cx="0" cy="0"/>
            </a:xfrm>
            <a:prstGeom prst="line">
              <a:avLst/>
            </a:prstGeom>
            <a:noFill/>
            <a:ln w="28575" cap="flat" cmpd="sng" algn="ctr">
              <a:solidFill>
                <a:schemeClr val="bg1"/>
              </a:solidFill>
              <a:prstDash val="solid"/>
              <a:round/>
              <a:headEnd type="none" w="med" len="med"/>
              <a:tailEnd type="none" w="med" len="med"/>
            </a:ln>
            <a:effectLst/>
          </p:spPr>
        </p:cxnSp>
        <p:grpSp>
          <p:nvGrpSpPr>
            <p:cNvPr id="302" name="Group 301">
              <a:extLst>
                <a:ext uri="{FF2B5EF4-FFF2-40B4-BE49-F238E27FC236}">
                  <a16:creationId xmlns:a16="http://schemas.microsoft.com/office/drawing/2014/main" id="{46B89B69-EFAC-3525-9598-93787E63869B}"/>
                </a:ext>
              </a:extLst>
            </p:cNvPr>
            <p:cNvGrpSpPr/>
            <p:nvPr/>
          </p:nvGrpSpPr>
          <p:grpSpPr>
            <a:xfrm>
              <a:off x="8855058" y="2133469"/>
              <a:ext cx="980824" cy="1509368"/>
              <a:chOff x="1855443" y="1841352"/>
              <a:chExt cx="980824" cy="1509368"/>
            </a:xfrm>
          </p:grpSpPr>
          <p:grpSp>
            <p:nvGrpSpPr>
              <p:cNvPr id="325" name="Group 324">
                <a:extLst>
                  <a:ext uri="{FF2B5EF4-FFF2-40B4-BE49-F238E27FC236}">
                    <a16:creationId xmlns:a16="http://schemas.microsoft.com/office/drawing/2014/main" id="{2DF9385A-D4F8-D581-319E-3F6D002DE23F}"/>
                  </a:ext>
                </a:extLst>
              </p:cNvPr>
              <p:cNvGrpSpPr/>
              <p:nvPr/>
            </p:nvGrpSpPr>
            <p:grpSpPr>
              <a:xfrm>
                <a:off x="1855443" y="2077027"/>
                <a:ext cx="670256" cy="1273693"/>
                <a:chOff x="1855443" y="2077027"/>
                <a:chExt cx="670256" cy="1273693"/>
              </a:xfrm>
            </p:grpSpPr>
            <p:sp>
              <p:nvSpPr>
                <p:cNvPr id="330" name="Freeform 324">
                  <a:extLst>
                    <a:ext uri="{FF2B5EF4-FFF2-40B4-BE49-F238E27FC236}">
                      <a16:creationId xmlns:a16="http://schemas.microsoft.com/office/drawing/2014/main" id="{9202A685-E9BE-E368-E67B-0157AA730700}"/>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1" name="Rectangle 330">
                  <a:extLst>
                    <a:ext uri="{FF2B5EF4-FFF2-40B4-BE49-F238E27FC236}">
                      <a16:creationId xmlns:a16="http://schemas.microsoft.com/office/drawing/2014/main" id="{26D20AD1-56D5-5B17-6A64-B9B473061E2D}"/>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2" name="Rectangle 331">
                  <a:extLst>
                    <a:ext uri="{FF2B5EF4-FFF2-40B4-BE49-F238E27FC236}">
                      <a16:creationId xmlns:a16="http://schemas.microsoft.com/office/drawing/2014/main" id="{1D12FD8B-F4E4-3C5D-FBCF-8BFBCDCFA854}"/>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26" name="Group 325">
                <a:extLst>
                  <a:ext uri="{FF2B5EF4-FFF2-40B4-BE49-F238E27FC236}">
                    <a16:creationId xmlns:a16="http://schemas.microsoft.com/office/drawing/2014/main" id="{F206AD45-C39C-CBA2-E2C3-59C697A0F564}"/>
                  </a:ext>
                </a:extLst>
              </p:cNvPr>
              <p:cNvGrpSpPr/>
              <p:nvPr/>
            </p:nvGrpSpPr>
            <p:grpSpPr>
              <a:xfrm>
                <a:off x="2166011" y="1841352"/>
                <a:ext cx="670256" cy="1273693"/>
                <a:chOff x="1855443" y="2077027"/>
                <a:chExt cx="670256" cy="1273693"/>
              </a:xfrm>
            </p:grpSpPr>
            <p:sp>
              <p:nvSpPr>
                <p:cNvPr id="327" name="Freeform 327">
                  <a:extLst>
                    <a:ext uri="{FF2B5EF4-FFF2-40B4-BE49-F238E27FC236}">
                      <a16:creationId xmlns:a16="http://schemas.microsoft.com/office/drawing/2014/main" id="{8C408DA9-76BA-91E0-6470-98B81D5FFB8A}"/>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8" name="Rectangle 327">
                  <a:extLst>
                    <a:ext uri="{FF2B5EF4-FFF2-40B4-BE49-F238E27FC236}">
                      <a16:creationId xmlns:a16="http://schemas.microsoft.com/office/drawing/2014/main" id="{22DA23FD-314F-0AFA-7474-1479D6D471DE}"/>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9" name="Rectangle 328">
                  <a:extLst>
                    <a:ext uri="{FF2B5EF4-FFF2-40B4-BE49-F238E27FC236}">
                      <a16:creationId xmlns:a16="http://schemas.microsoft.com/office/drawing/2014/main" id="{D21F7154-2A24-5081-7408-5DB370ACBA7F}"/>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305" name="Freeform 367">
              <a:extLst>
                <a:ext uri="{FF2B5EF4-FFF2-40B4-BE49-F238E27FC236}">
                  <a16:creationId xmlns:a16="http://schemas.microsoft.com/office/drawing/2014/main" id="{24E8671B-9B55-DC35-8D63-13C8E85A164F}"/>
                </a:ext>
              </a:extLst>
            </p:cNvPr>
            <p:cNvSpPr/>
            <p:nvPr/>
          </p:nvSpPr>
          <p:spPr bwMode="auto">
            <a:xfrm>
              <a:off x="9946016" y="3330592"/>
              <a:ext cx="58002" cy="622300"/>
            </a:xfrm>
            <a:custGeom>
              <a:avLst/>
              <a:gdLst>
                <a:gd name="connsiteX0" fmla="*/ 0 w 73025"/>
                <a:gd name="connsiteY0" fmla="*/ 0 h 622300"/>
                <a:gd name="connsiteX1" fmla="*/ 53975 w 73025"/>
                <a:gd name="connsiteY1" fmla="*/ 1270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Lst>
              <a:ahLst/>
              <a:cxnLst>
                <a:cxn ang="0">
                  <a:pos x="connsiteX0" y="connsiteY0"/>
                </a:cxn>
                <a:cxn ang="0">
                  <a:pos x="connsiteX1" y="connsiteY1"/>
                </a:cxn>
                <a:cxn ang="0">
                  <a:pos x="connsiteX2" y="connsiteY2"/>
                </a:cxn>
              </a:cxnLst>
              <a:rect l="l" t="t" r="r" b="b"/>
              <a:pathLst>
                <a:path w="73025" h="622300">
                  <a:moveTo>
                    <a:pt x="0" y="0"/>
                  </a:moveTo>
                  <a:cubicBezTo>
                    <a:pt x="17992" y="46567"/>
                    <a:pt x="42333" y="74083"/>
                    <a:pt x="53975" y="139700"/>
                  </a:cubicBezTo>
                  <a:lnTo>
                    <a:pt x="73025" y="62230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0" name="Freeform 375">
              <a:extLst>
                <a:ext uri="{FF2B5EF4-FFF2-40B4-BE49-F238E27FC236}">
                  <a16:creationId xmlns:a16="http://schemas.microsoft.com/office/drawing/2014/main" id="{72C238CB-720E-33F1-9D42-805B81CD2357}"/>
                </a:ext>
              </a:extLst>
            </p:cNvPr>
            <p:cNvSpPr/>
            <p:nvPr/>
          </p:nvSpPr>
          <p:spPr bwMode="auto">
            <a:xfrm rot="3510609">
              <a:off x="9696604" y="4097426"/>
              <a:ext cx="264172" cy="12899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09" name="Group 308">
              <a:extLst>
                <a:ext uri="{FF2B5EF4-FFF2-40B4-BE49-F238E27FC236}">
                  <a16:creationId xmlns:a16="http://schemas.microsoft.com/office/drawing/2014/main" id="{7AEEA607-D57E-7F2D-9C02-076CB2C570A8}"/>
                </a:ext>
              </a:extLst>
            </p:cNvPr>
            <p:cNvGrpSpPr/>
            <p:nvPr/>
          </p:nvGrpSpPr>
          <p:grpSpPr>
            <a:xfrm>
              <a:off x="9923723" y="3944379"/>
              <a:ext cx="200854" cy="1445662"/>
              <a:chOff x="2924108" y="3652262"/>
              <a:chExt cx="200854" cy="1445662"/>
            </a:xfrm>
          </p:grpSpPr>
          <p:sp>
            <p:nvSpPr>
              <p:cNvPr id="316" name="Freeform 343">
                <a:extLst>
                  <a:ext uri="{FF2B5EF4-FFF2-40B4-BE49-F238E27FC236}">
                    <a16:creationId xmlns:a16="http://schemas.microsoft.com/office/drawing/2014/main" id="{F08AB162-9ECA-7A78-D688-F45B4C72D509}"/>
                  </a:ext>
                </a:extLst>
              </p:cNvPr>
              <p:cNvSpPr/>
              <p:nvPr/>
            </p:nvSpPr>
            <p:spPr bwMode="auto">
              <a:xfrm rot="19185518" flipH="1">
                <a:off x="2978605" y="4327979"/>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7" name="Rectangle 316">
                <a:extLst>
                  <a:ext uri="{FF2B5EF4-FFF2-40B4-BE49-F238E27FC236}">
                    <a16:creationId xmlns:a16="http://schemas.microsoft.com/office/drawing/2014/main" id="{DEED66B0-67FF-A9F2-219D-12E2A4BE046F}"/>
                  </a:ext>
                </a:extLst>
              </p:cNvPr>
              <p:cNvSpPr/>
              <p:nvPr/>
            </p:nvSpPr>
            <p:spPr bwMode="auto">
              <a:xfrm rot="21551131" flipH="1">
                <a:off x="2924108" y="3652262"/>
                <a:ext cx="177800"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8" name="Rectangle 317">
                <a:extLst>
                  <a:ext uri="{FF2B5EF4-FFF2-40B4-BE49-F238E27FC236}">
                    <a16:creationId xmlns:a16="http://schemas.microsoft.com/office/drawing/2014/main" id="{F5A65BCB-6A2B-93DA-027D-0886A8138994}"/>
                  </a:ext>
                </a:extLst>
              </p:cNvPr>
              <p:cNvSpPr/>
              <p:nvPr/>
            </p:nvSpPr>
            <p:spPr bwMode="auto">
              <a:xfrm rot="21551131" flipH="1">
                <a:off x="2939613" y="4431505"/>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10" name="Group 309">
              <a:extLst>
                <a:ext uri="{FF2B5EF4-FFF2-40B4-BE49-F238E27FC236}">
                  <a16:creationId xmlns:a16="http://schemas.microsoft.com/office/drawing/2014/main" id="{9BA2DE6D-7B50-B642-D547-F857B4E8F6A9}"/>
                </a:ext>
              </a:extLst>
            </p:cNvPr>
            <p:cNvGrpSpPr/>
            <p:nvPr/>
          </p:nvGrpSpPr>
          <p:grpSpPr>
            <a:xfrm>
              <a:off x="9669343" y="5179445"/>
              <a:ext cx="276673" cy="218374"/>
              <a:chOff x="2705083" y="3466633"/>
              <a:chExt cx="276673" cy="218374"/>
            </a:xfrm>
          </p:grpSpPr>
          <p:sp>
            <p:nvSpPr>
              <p:cNvPr id="314" name="32-Point Star 361">
                <a:extLst>
                  <a:ext uri="{FF2B5EF4-FFF2-40B4-BE49-F238E27FC236}">
                    <a16:creationId xmlns:a16="http://schemas.microsoft.com/office/drawing/2014/main" id="{E385E4E9-9301-E187-3141-657F6574634B}"/>
                  </a:ext>
                </a:extLst>
              </p:cNvPr>
              <p:cNvSpPr/>
              <p:nvPr/>
            </p:nvSpPr>
            <p:spPr bwMode="auto">
              <a:xfrm>
                <a:off x="2705083" y="3507872"/>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5" name="Freeform 376">
                <a:extLst>
                  <a:ext uri="{FF2B5EF4-FFF2-40B4-BE49-F238E27FC236}">
                    <a16:creationId xmlns:a16="http://schemas.microsoft.com/office/drawing/2014/main" id="{7767532C-37EA-A5B8-964E-1A4311515BC9}"/>
                  </a:ext>
                </a:extLst>
              </p:cNvPr>
              <p:cNvSpPr/>
              <p:nvPr/>
            </p:nvSpPr>
            <p:spPr bwMode="auto">
              <a:xfrm>
                <a:off x="2861671" y="3466633"/>
                <a:ext cx="120085" cy="96986"/>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cxnSp>
          <p:nvCxnSpPr>
            <p:cNvPr id="269" name="Straight Connector 268">
              <a:extLst>
                <a:ext uri="{FF2B5EF4-FFF2-40B4-BE49-F238E27FC236}">
                  <a16:creationId xmlns:a16="http://schemas.microsoft.com/office/drawing/2014/main" id="{F176315D-7FAD-2748-34DE-E68D48BBE0DA}"/>
                </a:ext>
              </a:extLst>
            </p:cNvPr>
            <p:cNvCxnSpPr>
              <a:cxnSpLocks/>
              <a:stCxn id="300" idx="0"/>
              <a:endCxn id="300" idx="0"/>
            </p:cNvCxnSpPr>
            <p:nvPr/>
          </p:nvCxnSpPr>
          <p:spPr bwMode="auto">
            <a:xfrm flipH="1">
              <a:off x="11269342" y="3049239"/>
              <a:ext cx="0" cy="0"/>
            </a:xfrm>
            <a:prstGeom prst="line">
              <a:avLst/>
            </a:prstGeom>
            <a:noFill/>
            <a:ln w="28575" cap="flat" cmpd="sng" algn="ctr">
              <a:solidFill>
                <a:schemeClr val="bg1"/>
              </a:solidFill>
              <a:prstDash val="solid"/>
              <a:round/>
              <a:headEnd type="none" w="med" len="med"/>
              <a:tailEnd type="none" w="med" len="med"/>
            </a:ln>
            <a:effectLst/>
          </p:spPr>
        </p:cxnSp>
        <p:grpSp>
          <p:nvGrpSpPr>
            <p:cNvPr id="270" name="Group 269">
              <a:extLst>
                <a:ext uri="{FF2B5EF4-FFF2-40B4-BE49-F238E27FC236}">
                  <a16:creationId xmlns:a16="http://schemas.microsoft.com/office/drawing/2014/main" id="{B4526410-3A21-E2EE-D11E-FAB800315241}"/>
                </a:ext>
              </a:extLst>
            </p:cNvPr>
            <p:cNvGrpSpPr/>
            <p:nvPr/>
          </p:nvGrpSpPr>
          <p:grpSpPr>
            <a:xfrm flipH="1">
              <a:off x="10654481" y="2130464"/>
              <a:ext cx="980824" cy="1509368"/>
              <a:chOff x="1855443" y="1841352"/>
              <a:chExt cx="980824" cy="1509368"/>
            </a:xfrm>
          </p:grpSpPr>
          <p:grpSp>
            <p:nvGrpSpPr>
              <p:cNvPr id="293" name="Group 292">
                <a:extLst>
                  <a:ext uri="{FF2B5EF4-FFF2-40B4-BE49-F238E27FC236}">
                    <a16:creationId xmlns:a16="http://schemas.microsoft.com/office/drawing/2014/main" id="{B4A97EEE-3149-A555-547B-04508B08407C}"/>
                  </a:ext>
                </a:extLst>
              </p:cNvPr>
              <p:cNvGrpSpPr/>
              <p:nvPr/>
            </p:nvGrpSpPr>
            <p:grpSpPr>
              <a:xfrm>
                <a:off x="1855443" y="2077027"/>
                <a:ext cx="670256" cy="1273693"/>
                <a:chOff x="1855443" y="2077027"/>
                <a:chExt cx="670256" cy="1273693"/>
              </a:xfrm>
            </p:grpSpPr>
            <p:sp>
              <p:nvSpPr>
                <p:cNvPr id="298" name="Freeform 413">
                  <a:extLst>
                    <a:ext uri="{FF2B5EF4-FFF2-40B4-BE49-F238E27FC236}">
                      <a16:creationId xmlns:a16="http://schemas.microsoft.com/office/drawing/2014/main" id="{44A2B88F-E0A4-DE61-D5BD-C44E6BBA2D8C}"/>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9" name="Rectangle 298">
                  <a:extLst>
                    <a:ext uri="{FF2B5EF4-FFF2-40B4-BE49-F238E27FC236}">
                      <a16:creationId xmlns:a16="http://schemas.microsoft.com/office/drawing/2014/main" id="{CC95EF73-0461-CDEC-9D41-631B00DF82A9}"/>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0" name="Rectangle 299">
                  <a:extLst>
                    <a:ext uri="{FF2B5EF4-FFF2-40B4-BE49-F238E27FC236}">
                      <a16:creationId xmlns:a16="http://schemas.microsoft.com/office/drawing/2014/main" id="{1469D58E-13B1-243E-031E-E80B73F1028A}"/>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94" name="Group 293">
                <a:extLst>
                  <a:ext uri="{FF2B5EF4-FFF2-40B4-BE49-F238E27FC236}">
                    <a16:creationId xmlns:a16="http://schemas.microsoft.com/office/drawing/2014/main" id="{64CD8E9A-B46B-D2D6-4363-2C2ED91963EE}"/>
                  </a:ext>
                </a:extLst>
              </p:cNvPr>
              <p:cNvGrpSpPr/>
              <p:nvPr/>
            </p:nvGrpSpPr>
            <p:grpSpPr>
              <a:xfrm>
                <a:off x="2166011" y="1841352"/>
                <a:ext cx="670256" cy="1273693"/>
                <a:chOff x="1855443" y="2077027"/>
                <a:chExt cx="670256" cy="1273693"/>
              </a:xfrm>
            </p:grpSpPr>
            <p:sp>
              <p:nvSpPr>
                <p:cNvPr id="295" name="Freeform 410">
                  <a:extLst>
                    <a:ext uri="{FF2B5EF4-FFF2-40B4-BE49-F238E27FC236}">
                      <a16:creationId xmlns:a16="http://schemas.microsoft.com/office/drawing/2014/main" id="{164B536B-0E9F-0224-5581-BB59AC173390}"/>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6" name="Rectangle 295">
                  <a:extLst>
                    <a:ext uri="{FF2B5EF4-FFF2-40B4-BE49-F238E27FC236}">
                      <a16:creationId xmlns:a16="http://schemas.microsoft.com/office/drawing/2014/main" id="{9682413B-F1A8-76DD-4828-6A5407B0C85A}"/>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7" name="Rectangle 296">
                  <a:extLst>
                    <a:ext uri="{FF2B5EF4-FFF2-40B4-BE49-F238E27FC236}">
                      <a16:creationId xmlns:a16="http://schemas.microsoft.com/office/drawing/2014/main" id="{2162D49C-0579-B580-E5BC-CD91998C1B15}"/>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273" name="Freeform 388">
              <a:extLst>
                <a:ext uri="{FF2B5EF4-FFF2-40B4-BE49-F238E27FC236}">
                  <a16:creationId xmlns:a16="http://schemas.microsoft.com/office/drawing/2014/main" id="{310DD0B2-024B-6C7C-55C1-31B31E5D38EC}"/>
                </a:ext>
              </a:extLst>
            </p:cNvPr>
            <p:cNvSpPr/>
            <p:nvPr/>
          </p:nvSpPr>
          <p:spPr bwMode="auto">
            <a:xfrm flipH="1">
              <a:off x="10486345" y="3327587"/>
              <a:ext cx="58002" cy="622300"/>
            </a:xfrm>
            <a:custGeom>
              <a:avLst/>
              <a:gdLst>
                <a:gd name="connsiteX0" fmla="*/ 0 w 73025"/>
                <a:gd name="connsiteY0" fmla="*/ 0 h 622300"/>
                <a:gd name="connsiteX1" fmla="*/ 53975 w 73025"/>
                <a:gd name="connsiteY1" fmla="*/ 1270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Lst>
              <a:ahLst/>
              <a:cxnLst>
                <a:cxn ang="0">
                  <a:pos x="connsiteX0" y="connsiteY0"/>
                </a:cxn>
                <a:cxn ang="0">
                  <a:pos x="connsiteX1" y="connsiteY1"/>
                </a:cxn>
                <a:cxn ang="0">
                  <a:pos x="connsiteX2" y="connsiteY2"/>
                </a:cxn>
              </a:cxnLst>
              <a:rect l="l" t="t" r="r" b="b"/>
              <a:pathLst>
                <a:path w="73025" h="622300">
                  <a:moveTo>
                    <a:pt x="0" y="0"/>
                  </a:moveTo>
                  <a:cubicBezTo>
                    <a:pt x="17992" y="46567"/>
                    <a:pt x="42333" y="74083"/>
                    <a:pt x="53975" y="139700"/>
                  </a:cubicBezTo>
                  <a:lnTo>
                    <a:pt x="73025" y="62230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74" name="Group 273">
              <a:extLst>
                <a:ext uri="{FF2B5EF4-FFF2-40B4-BE49-F238E27FC236}">
                  <a16:creationId xmlns:a16="http://schemas.microsoft.com/office/drawing/2014/main" id="{57164216-ED1F-CE5C-6476-9C5B42C8D2B2}"/>
                </a:ext>
              </a:extLst>
            </p:cNvPr>
            <p:cNvGrpSpPr/>
            <p:nvPr/>
          </p:nvGrpSpPr>
          <p:grpSpPr>
            <a:xfrm flipH="1">
              <a:off x="10534268" y="5159475"/>
              <a:ext cx="234361" cy="206189"/>
              <a:chOff x="2276940" y="3234086"/>
              <a:chExt cx="234361" cy="206189"/>
            </a:xfrm>
          </p:grpSpPr>
          <p:sp>
            <p:nvSpPr>
              <p:cNvPr id="291" name="32-Point Star 406">
                <a:extLst>
                  <a:ext uri="{FF2B5EF4-FFF2-40B4-BE49-F238E27FC236}">
                    <a16:creationId xmlns:a16="http://schemas.microsoft.com/office/drawing/2014/main" id="{90D1DAD1-63E9-C0DE-3C8F-0E92CCECA055}"/>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2" name="Freeform 407">
                <a:extLst>
                  <a:ext uri="{FF2B5EF4-FFF2-40B4-BE49-F238E27FC236}">
                    <a16:creationId xmlns:a16="http://schemas.microsoft.com/office/drawing/2014/main" id="{2490B743-4B34-CEE2-B0BD-E81E29C2623D}"/>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7" name="Group 276">
              <a:extLst>
                <a:ext uri="{FF2B5EF4-FFF2-40B4-BE49-F238E27FC236}">
                  <a16:creationId xmlns:a16="http://schemas.microsoft.com/office/drawing/2014/main" id="{B51449CB-EFC9-7EB0-162D-C2F39C4C9708}"/>
                </a:ext>
              </a:extLst>
            </p:cNvPr>
            <p:cNvGrpSpPr/>
            <p:nvPr/>
          </p:nvGrpSpPr>
          <p:grpSpPr>
            <a:xfrm flipH="1">
              <a:off x="10365786" y="3941374"/>
              <a:ext cx="200854" cy="1445662"/>
              <a:chOff x="2924108" y="3652262"/>
              <a:chExt cx="200854" cy="1445662"/>
            </a:xfrm>
          </p:grpSpPr>
          <p:sp>
            <p:nvSpPr>
              <p:cNvPr id="284" name="Freeform 399">
                <a:extLst>
                  <a:ext uri="{FF2B5EF4-FFF2-40B4-BE49-F238E27FC236}">
                    <a16:creationId xmlns:a16="http://schemas.microsoft.com/office/drawing/2014/main" id="{5FE32517-467D-5624-60E9-7F1E2BED77C3}"/>
                  </a:ext>
                </a:extLst>
              </p:cNvPr>
              <p:cNvSpPr/>
              <p:nvPr/>
            </p:nvSpPr>
            <p:spPr bwMode="auto">
              <a:xfrm rot="19185518" flipH="1">
                <a:off x="2978605" y="4327979"/>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5" name="Rectangle 284">
                <a:extLst>
                  <a:ext uri="{FF2B5EF4-FFF2-40B4-BE49-F238E27FC236}">
                    <a16:creationId xmlns:a16="http://schemas.microsoft.com/office/drawing/2014/main" id="{AC2546F3-860A-C522-596A-EB2C6EDF28CC}"/>
                  </a:ext>
                </a:extLst>
              </p:cNvPr>
              <p:cNvSpPr/>
              <p:nvPr/>
            </p:nvSpPr>
            <p:spPr bwMode="auto">
              <a:xfrm rot="21551131" flipH="1">
                <a:off x="2924108" y="3652262"/>
                <a:ext cx="177800"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6" name="Rectangle 285">
                <a:extLst>
                  <a:ext uri="{FF2B5EF4-FFF2-40B4-BE49-F238E27FC236}">
                    <a16:creationId xmlns:a16="http://schemas.microsoft.com/office/drawing/2014/main" id="{683A8E60-D704-4F14-00FA-23BEA497198E}"/>
                  </a:ext>
                </a:extLst>
              </p:cNvPr>
              <p:cNvSpPr/>
              <p:nvPr/>
            </p:nvSpPr>
            <p:spPr bwMode="auto">
              <a:xfrm rot="21551131" flipH="1">
                <a:off x="2939613" y="4431505"/>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78" name="Group 277">
              <a:extLst>
                <a:ext uri="{FF2B5EF4-FFF2-40B4-BE49-F238E27FC236}">
                  <a16:creationId xmlns:a16="http://schemas.microsoft.com/office/drawing/2014/main" id="{86A0899A-33FE-106E-26FA-D117522CEA49}"/>
                </a:ext>
              </a:extLst>
            </p:cNvPr>
            <p:cNvGrpSpPr/>
            <p:nvPr/>
          </p:nvGrpSpPr>
          <p:grpSpPr>
            <a:xfrm rot="18183651" flipH="1">
              <a:off x="10566876" y="4087374"/>
              <a:ext cx="276673" cy="218374"/>
              <a:chOff x="2705083" y="3466633"/>
              <a:chExt cx="276673" cy="218374"/>
            </a:xfrm>
          </p:grpSpPr>
          <p:sp>
            <p:nvSpPr>
              <p:cNvPr id="282" name="32-Point Star 397">
                <a:extLst>
                  <a:ext uri="{FF2B5EF4-FFF2-40B4-BE49-F238E27FC236}">
                    <a16:creationId xmlns:a16="http://schemas.microsoft.com/office/drawing/2014/main" id="{AD1C87AD-38EF-DE39-4651-85A8D0D8B229}"/>
                  </a:ext>
                </a:extLst>
              </p:cNvPr>
              <p:cNvSpPr/>
              <p:nvPr/>
            </p:nvSpPr>
            <p:spPr bwMode="auto">
              <a:xfrm>
                <a:off x="2705083" y="3507872"/>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3" name="Freeform 398">
                <a:extLst>
                  <a:ext uri="{FF2B5EF4-FFF2-40B4-BE49-F238E27FC236}">
                    <a16:creationId xmlns:a16="http://schemas.microsoft.com/office/drawing/2014/main" id="{2C98B81F-ED46-50D6-8016-9E171DD40C0A}"/>
                  </a:ext>
                </a:extLst>
              </p:cNvPr>
              <p:cNvSpPr/>
              <p:nvPr/>
            </p:nvSpPr>
            <p:spPr bwMode="auto">
              <a:xfrm>
                <a:off x="2861671" y="3466633"/>
                <a:ext cx="120085" cy="96986"/>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333" name="Rectangle 332">
              <a:extLst>
                <a:ext uri="{FF2B5EF4-FFF2-40B4-BE49-F238E27FC236}">
                  <a16:creationId xmlns:a16="http://schemas.microsoft.com/office/drawing/2014/main" id="{0D39A537-FDE1-3AA8-B20A-C5916CB45422}"/>
                </a:ext>
              </a:extLst>
            </p:cNvPr>
            <p:cNvSpPr/>
            <p:nvPr/>
          </p:nvSpPr>
          <p:spPr bwMode="auto">
            <a:xfrm>
              <a:off x="8551758" y="3856431"/>
              <a:ext cx="639615" cy="363324"/>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MCC</a:t>
              </a:r>
            </a:p>
          </p:txBody>
        </p:sp>
        <p:cxnSp>
          <p:nvCxnSpPr>
            <p:cNvPr id="335" name="Straight Connector 334">
              <a:extLst>
                <a:ext uri="{FF2B5EF4-FFF2-40B4-BE49-F238E27FC236}">
                  <a16:creationId xmlns:a16="http://schemas.microsoft.com/office/drawing/2014/main" id="{E4A08396-AB3B-87C4-C1DA-126F53C08ACD}"/>
                </a:ext>
              </a:extLst>
            </p:cNvPr>
            <p:cNvCxnSpPr>
              <a:cxnSpLocks/>
              <a:stCxn id="333" idx="1"/>
            </p:cNvCxnSpPr>
            <p:nvPr/>
          </p:nvCxnSpPr>
          <p:spPr bwMode="auto">
            <a:xfrm flipH="1">
              <a:off x="8313847" y="4038093"/>
              <a:ext cx="237911" cy="0"/>
            </a:xfrm>
            <a:prstGeom prst="line">
              <a:avLst/>
            </a:prstGeom>
            <a:noFill/>
            <a:ln w="28575" cap="flat" cmpd="sng" algn="ctr">
              <a:solidFill>
                <a:schemeClr val="bg1"/>
              </a:solidFill>
              <a:prstDash val="solid"/>
              <a:round/>
              <a:headEnd type="none" w="med" len="med"/>
              <a:tailEnd type="none" w="med" len="med"/>
            </a:ln>
            <a:effectLst/>
          </p:spPr>
        </p:cxnSp>
        <p:sp>
          <p:nvSpPr>
            <p:cNvPr id="336" name="Rectangle 335">
              <a:extLst>
                <a:ext uri="{FF2B5EF4-FFF2-40B4-BE49-F238E27FC236}">
                  <a16:creationId xmlns:a16="http://schemas.microsoft.com/office/drawing/2014/main" id="{CED7C76D-4A1E-2637-DB52-AF2F7ED1A491}"/>
                </a:ext>
              </a:extLst>
            </p:cNvPr>
            <p:cNvSpPr/>
            <p:nvPr/>
          </p:nvSpPr>
          <p:spPr bwMode="auto">
            <a:xfrm>
              <a:off x="7678265" y="3868779"/>
              <a:ext cx="693292" cy="363324"/>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DM1</a:t>
              </a:r>
            </a:p>
          </p:txBody>
        </p:sp>
      </p:grpSp>
      <p:graphicFrame>
        <p:nvGraphicFramePr>
          <p:cNvPr id="342" name="Group 32">
            <a:extLst>
              <a:ext uri="{FF2B5EF4-FFF2-40B4-BE49-F238E27FC236}">
                <a16:creationId xmlns:a16="http://schemas.microsoft.com/office/drawing/2014/main" id="{F0EFFD5F-076C-2506-F241-57EBBC20C58F}"/>
              </a:ext>
            </a:extLst>
          </p:cNvPr>
          <p:cNvGraphicFramePr>
            <a:graphicFrameLocks noGrp="1"/>
          </p:cNvGraphicFramePr>
          <p:nvPr>
            <p:extLst>
              <p:ext uri="{D42A27DB-BD31-4B8C-83A1-F6EECF244321}">
                <p14:modId xmlns:p14="http://schemas.microsoft.com/office/powerpoint/2010/main" val="3463290491"/>
              </p:ext>
            </p:extLst>
          </p:nvPr>
        </p:nvGraphicFramePr>
        <p:xfrm>
          <a:off x="3761990" y="1260256"/>
          <a:ext cx="4783386" cy="2817850"/>
        </p:xfrm>
        <a:graphic>
          <a:graphicData uri="http://schemas.openxmlformats.org/drawingml/2006/table">
            <a:tbl>
              <a:tblPr/>
              <a:tblGrid>
                <a:gridCol w="2070953">
                  <a:extLst>
                    <a:ext uri="{9D8B030D-6E8A-4147-A177-3AD203B41FA5}">
                      <a16:colId xmlns:a16="http://schemas.microsoft.com/office/drawing/2014/main" val="20000"/>
                    </a:ext>
                  </a:extLst>
                </a:gridCol>
                <a:gridCol w="1461149">
                  <a:extLst>
                    <a:ext uri="{9D8B030D-6E8A-4147-A177-3AD203B41FA5}">
                      <a16:colId xmlns:a16="http://schemas.microsoft.com/office/drawing/2014/main" val="20001"/>
                    </a:ext>
                  </a:extLst>
                </a:gridCol>
                <a:gridCol w="1251284">
                  <a:extLst>
                    <a:ext uri="{9D8B030D-6E8A-4147-A177-3AD203B41FA5}">
                      <a16:colId xmlns:a16="http://schemas.microsoft.com/office/drawing/2014/main" val="20002"/>
                    </a:ext>
                  </a:extLst>
                </a:gridCol>
              </a:tblGrid>
              <a:tr h="440405">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l"/>
                      <a:r>
                        <a:rPr lang="en-US" sz="2000" dirty="0">
                          <a:latin typeface="Calibri" panose="020F0502020204030204" pitchFamily="34" charset="0"/>
                          <a:cs typeface="Calibri" panose="020F0502020204030204" pitchFamily="34" charset="0"/>
                        </a:rPr>
                        <a:t>ADC Attribute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2000" dirty="0">
                          <a:latin typeface="Calibri" panose="020F0502020204030204" pitchFamily="34" charset="0"/>
                          <a:cs typeface="Calibri" panose="020F0502020204030204" pitchFamily="34" charset="0"/>
                        </a:rPr>
                        <a:t>T-DXd</a:t>
                      </a:r>
                      <a:r>
                        <a:rPr lang="en-US" sz="2000" baseline="30000" dirty="0">
                          <a:latin typeface="Calibri" panose="020F0502020204030204" pitchFamily="34" charset="0"/>
                          <a:cs typeface="Calibri" panose="020F0502020204030204" pitchFamily="34" charset="0"/>
                        </a:rPr>
                        <a:t>1-4*</a:t>
                      </a:r>
                      <a:endParaRPr lang="en-US" sz="2000" dirty="0">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2000" dirty="0">
                          <a:solidFill>
                            <a:schemeClr val="bg1"/>
                          </a:solidFill>
                          <a:latin typeface="Calibri" panose="020F0502020204030204" pitchFamily="34" charset="0"/>
                          <a:cs typeface="Calibri" panose="020F0502020204030204" pitchFamily="34" charset="0"/>
                        </a:rPr>
                        <a:t>T-DM1</a:t>
                      </a:r>
                      <a:r>
                        <a:rPr lang="en-US" sz="2000" baseline="30000" dirty="0">
                          <a:solidFill>
                            <a:schemeClr val="bg1"/>
                          </a:solidFill>
                          <a:latin typeface="Calibri" panose="020F0502020204030204" pitchFamily="34" charset="0"/>
                          <a:cs typeface="Calibri" panose="020F0502020204030204" pitchFamily="34" charset="0"/>
                        </a:rPr>
                        <a:t>3-6</a:t>
                      </a:r>
                      <a:endParaRPr lang="en-US" sz="200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DB338"/>
                    </a:solidFill>
                  </a:tcPr>
                </a:tc>
                <a:extLst>
                  <a:ext uri="{0D108BD9-81ED-4DB2-BD59-A6C34878D82A}">
                    <a16:rowId xmlns:a16="http://schemas.microsoft.com/office/drawing/2014/main" val="10000"/>
                  </a:ext>
                </a:extLst>
              </a:tr>
              <a:tr h="396245">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en-US" sz="1600" b="0" dirty="0">
                          <a:solidFill>
                            <a:schemeClr val="bg1"/>
                          </a:solidFill>
                          <a:latin typeface="Calibri" panose="020F0502020204030204" pitchFamily="34" charset="0"/>
                          <a:cs typeface="Calibri" panose="020F0502020204030204" pitchFamily="34" charset="0"/>
                        </a:rPr>
                        <a:t>Payload mechanism of action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Topoisomerase I inhibitor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Anti-microtubule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245">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en-US" sz="1600" b="0" dirty="0">
                          <a:solidFill>
                            <a:schemeClr val="bg1"/>
                          </a:solidFill>
                          <a:latin typeface="Calibri" panose="020F0502020204030204" pitchFamily="34" charset="0"/>
                          <a:cs typeface="Calibri" panose="020F0502020204030204" pitchFamily="34" charset="0"/>
                        </a:rPr>
                        <a:t>Drug-to-antibody ratio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~8:1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~3.5:1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245">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en-US" sz="1600" b="0" dirty="0">
                          <a:solidFill>
                            <a:schemeClr val="bg1"/>
                          </a:solidFill>
                          <a:latin typeface="Calibri" panose="020F0502020204030204" pitchFamily="34" charset="0"/>
                          <a:cs typeface="Calibri" panose="020F0502020204030204" pitchFamily="34" charset="0"/>
                        </a:rPr>
                        <a:t>With tumor-selective cleavable linker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Yes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No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96245">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en-US" sz="1600" b="0" dirty="0">
                          <a:solidFill>
                            <a:schemeClr val="bg1"/>
                          </a:solidFill>
                          <a:latin typeface="Calibri" panose="020F0502020204030204" pitchFamily="34" charset="0"/>
                          <a:cs typeface="Calibri" panose="020F0502020204030204" pitchFamily="34" charset="0"/>
                        </a:rPr>
                        <a:t>With evidence </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of bystander </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antitumor effect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Yes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No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grpSp>
        <p:nvGrpSpPr>
          <p:cNvPr id="358" name="Group 357">
            <a:extLst>
              <a:ext uri="{FF2B5EF4-FFF2-40B4-BE49-F238E27FC236}">
                <a16:creationId xmlns:a16="http://schemas.microsoft.com/office/drawing/2014/main" id="{9386EDE1-C527-5D6C-85CE-C76AD7F69863}"/>
              </a:ext>
            </a:extLst>
          </p:cNvPr>
          <p:cNvGrpSpPr/>
          <p:nvPr/>
        </p:nvGrpSpPr>
        <p:grpSpPr>
          <a:xfrm>
            <a:off x="1246915" y="3846837"/>
            <a:ext cx="1402601" cy="598901"/>
            <a:chOff x="1234036" y="3208433"/>
            <a:chExt cx="1402601" cy="598901"/>
          </a:xfrm>
        </p:grpSpPr>
        <p:sp>
          <p:nvSpPr>
            <p:cNvPr id="348" name="Rectangle 347">
              <a:extLst>
                <a:ext uri="{FF2B5EF4-FFF2-40B4-BE49-F238E27FC236}">
                  <a16:creationId xmlns:a16="http://schemas.microsoft.com/office/drawing/2014/main" id="{E085F5A5-51E7-C08D-F707-54F712554A0F}"/>
                </a:ext>
              </a:extLst>
            </p:cNvPr>
            <p:cNvSpPr/>
            <p:nvPr/>
          </p:nvSpPr>
          <p:spPr bwMode="auto">
            <a:xfrm rot="19259610">
              <a:off x="1234036" y="3452823"/>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9" name="Rectangle 348">
              <a:extLst>
                <a:ext uri="{FF2B5EF4-FFF2-40B4-BE49-F238E27FC236}">
                  <a16:creationId xmlns:a16="http://schemas.microsoft.com/office/drawing/2014/main" id="{86D9E289-CD19-AF84-93B2-05BF897B6876}"/>
                </a:ext>
              </a:extLst>
            </p:cNvPr>
            <p:cNvSpPr/>
            <p:nvPr/>
          </p:nvSpPr>
          <p:spPr bwMode="auto">
            <a:xfrm rot="19259610">
              <a:off x="1540336" y="3211438"/>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50" name="Group 349">
              <a:extLst>
                <a:ext uri="{FF2B5EF4-FFF2-40B4-BE49-F238E27FC236}">
                  <a16:creationId xmlns:a16="http://schemas.microsoft.com/office/drawing/2014/main" id="{642496D5-5F37-13A5-FB89-9BABF70FBF93}"/>
                </a:ext>
              </a:extLst>
            </p:cNvPr>
            <p:cNvGrpSpPr/>
            <p:nvPr/>
          </p:nvGrpSpPr>
          <p:grpSpPr>
            <a:xfrm>
              <a:off x="1644544" y="3573129"/>
              <a:ext cx="92401" cy="234205"/>
              <a:chOff x="2954774" y="3289028"/>
              <a:chExt cx="92401" cy="234205"/>
            </a:xfrm>
          </p:grpSpPr>
          <p:sp>
            <p:nvSpPr>
              <p:cNvPr id="351" name="Rectangle 350">
                <a:extLst>
                  <a:ext uri="{FF2B5EF4-FFF2-40B4-BE49-F238E27FC236}">
                    <a16:creationId xmlns:a16="http://schemas.microsoft.com/office/drawing/2014/main" id="{004811EF-95AA-7EDE-B60C-327AD0C98E8C}"/>
                  </a:ext>
                </a:extLst>
              </p:cNvPr>
              <p:cNvSpPr/>
              <p:nvPr/>
            </p:nvSpPr>
            <p:spPr bwMode="auto">
              <a:xfrm>
                <a:off x="2954774" y="3289028"/>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2" name="Rectangle 351">
                <a:extLst>
                  <a:ext uri="{FF2B5EF4-FFF2-40B4-BE49-F238E27FC236}">
                    <a16:creationId xmlns:a16="http://schemas.microsoft.com/office/drawing/2014/main" id="{2A1800BF-F36D-C2B9-7A41-83A0AC1CDA13}"/>
                  </a:ext>
                </a:extLst>
              </p:cNvPr>
              <p:cNvSpPr/>
              <p:nvPr/>
            </p:nvSpPr>
            <p:spPr bwMode="auto">
              <a:xfrm>
                <a:off x="2954774" y="3432809"/>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53" name="Rectangle 352">
              <a:extLst>
                <a:ext uri="{FF2B5EF4-FFF2-40B4-BE49-F238E27FC236}">
                  <a16:creationId xmlns:a16="http://schemas.microsoft.com/office/drawing/2014/main" id="{CBBAFEA5-17EC-62F5-28C9-1C1346D71839}"/>
                </a:ext>
              </a:extLst>
            </p:cNvPr>
            <p:cNvSpPr/>
            <p:nvPr/>
          </p:nvSpPr>
          <p:spPr bwMode="auto">
            <a:xfrm rot="2340390" flipH="1">
              <a:off x="2544236" y="3449818"/>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4" name="Rectangle 353">
              <a:extLst>
                <a:ext uri="{FF2B5EF4-FFF2-40B4-BE49-F238E27FC236}">
                  <a16:creationId xmlns:a16="http://schemas.microsoft.com/office/drawing/2014/main" id="{BA023124-D957-1435-BBAB-05F3356E7E46}"/>
                </a:ext>
              </a:extLst>
            </p:cNvPr>
            <p:cNvSpPr/>
            <p:nvPr/>
          </p:nvSpPr>
          <p:spPr bwMode="auto">
            <a:xfrm rot="2340390" flipH="1">
              <a:off x="2237936" y="3208433"/>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55" name="Group 354">
              <a:extLst>
                <a:ext uri="{FF2B5EF4-FFF2-40B4-BE49-F238E27FC236}">
                  <a16:creationId xmlns:a16="http://schemas.microsoft.com/office/drawing/2014/main" id="{8520A3B2-3FA1-DA37-0C05-CA5DE3D1EDF3}"/>
                </a:ext>
              </a:extLst>
            </p:cNvPr>
            <p:cNvGrpSpPr/>
            <p:nvPr/>
          </p:nvGrpSpPr>
          <p:grpSpPr>
            <a:xfrm flipH="1">
              <a:off x="2133728" y="3570124"/>
              <a:ext cx="92401" cy="234205"/>
              <a:chOff x="2954774" y="3289028"/>
              <a:chExt cx="92401" cy="234205"/>
            </a:xfrm>
          </p:grpSpPr>
          <p:sp>
            <p:nvSpPr>
              <p:cNvPr id="356" name="Rectangle 355">
                <a:extLst>
                  <a:ext uri="{FF2B5EF4-FFF2-40B4-BE49-F238E27FC236}">
                    <a16:creationId xmlns:a16="http://schemas.microsoft.com/office/drawing/2014/main" id="{C8939E01-8073-F5DB-95DB-EE1CB84D067F}"/>
                  </a:ext>
                </a:extLst>
              </p:cNvPr>
              <p:cNvSpPr/>
              <p:nvPr/>
            </p:nvSpPr>
            <p:spPr bwMode="auto">
              <a:xfrm>
                <a:off x="2954774" y="3289028"/>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7" name="Rectangle 356">
                <a:extLst>
                  <a:ext uri="{FF2B5EF4-FFF2-40B4-BE49-F238E27FC236}">
                    <a16:creationId xmlns:a16="http://schemas.microsoft.com/office/drawing/2014/main" id="{0538D211-7479-4BD7-EA08-3F716467D049}"/>
                  </a:ext>
                </a:extLst>
              </p:cNvPr>
              <p:cNvSpPr/>
              <p:nvPr/>
            </p:nvSpPr>
            <p:spPr bwMode="auto">
              <a:xfrm>
                <a:off x="2954774" y="3432809"/>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361" name="Group 360">
            <a:extLst>
              <a:ext uri="{FF2B5EF4-FFF2-40B4-BE49-F238E27FC236}">
                <a16:creationId xmlns:a16="http://schemas.microsoft.com/office/drawing/2014/main" id="{10C59DEB-C498-85BC-F4F4-5D02DE0F67B8}"/>
              </a:ext>
            </a:extLst>
          </p:cNvPr>
          <p:cNvGrpSpPr/>
          <p:nvPr/>
        </p:nvGrpSpPr>
        <p:grpSpPr>
          <a:xfrm>
            <a:off x="2493276" y="5204736"/>
            <a:ext cx="1805305" cy="338554"/>
            <a:chOff x="2645669" y="4473950"/>
            <a:chExt cx="1805305" cy="338554"/>
          </a:xfrm>
        </p:grpSpPr>
        <p:sp>
          <p:nvSpPr>
            <p:cNvPr id="359" name="Rectangle 358">
              <a:extLst>
                <a:ext uri="{FF2B5EF4-FFF2-40B4-BE49-F238E27FC236}">
                  <a16:creationId xmlns:a16="http://schemas.microsoft.com/office/drawing/2014/main" id="{02FDAB6E-A8FF-609A-987A-D3FBC56F5B17}"/>
                </a:ext>
              </a:extLst>
            </p:cNvPr>
            <p:cNvSpPr/>
            <p:nvPr/>
          </p:nvSpPr>
          <p:spPr>
            <a:xfrm>
              <a:off x="2863680" y="4473950"/>
              <a:ext cx="1587294" cy="338554"/>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Cysteine residue</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0" name="Rectangle 359">
              <a:extLst>
                <a:ext uri="{FF2B5EF4-FFF2-40B4-BE49-F238E27FC236}">
                  <a16:creationId xmlns:a16="http://schemas.microsoft.com/office/drawing/2014/main" id="{6EBFD665-77F2-95C9-1217-99702C385BBE}"/>
                </a:ext>
              </a:extLst>
            </p:cNvPr>
            <p:cNvSpPr/>
            <p:nvPr/>
          </p:nvSpPr>
          <p:spPr bwMode="auto">
            <a:xfrm>
              <a:off x="2645669" y="4559289"/>
              <a:ext cx="145210" cy="138043"/>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66" name="Group 365">
            <a:extLst>
              <a:ext uri="{FF2B5EF4-FFF2-40B4-BE49-F238E27FC236}">
                <a16:creationId xmlns:a16="http://schemas.microsoft.com/office/drawing/2014/main" id="{1A2FF902-888B-07BB-47B4-1AAEFA567A47}"/>
              </a:ext>
            </a:extLst>
          </p:cNvPr>
          <p:cNvGrpSpPr/>
          <p:nvPr/>
        </p:nvGrpSpPr>
        <p:grpSpPr>
          <a:xfrm>
            <a:off x="2394695" y="4018024"/>
            <a:ext cx="1454515" cy="631102"/>
            <a:chOff x="2425526" y="3226752"/>
            <a:chExt cx="1454515" cy="631102"/>
          </a:xfrm>
        </p:grpSpPr>
        <p:sp>
          <p:nvSpPr>
            <p:cNvPr id="362" name="Rectangle 361">
              <a:extLst>
                <a:ext uri="{FF2B5EF4-FFF2-40B4-BE49-F238E27FC236}">
                  <a16:creationId xmlns:a16="http://schemas.microsoft.com/office/drawing/2014/main" id="{538DDD00-F3C8-0C4B-1F1E-90F46D22AED7}"/>
                </a:ext>
              </a:extLst>
            </p:cNvPr>
            <p:cNvSpPr/>
            <p:nvPr/>
          </p:nvSpPr>
          <p:spPr bwMode="auto">
            <a:xfrm>
              <a:off x="3542864" y="3454572"/>
              <a:ext cx="337177" cy="275758"/>
            </a:xfrm>
            <a:prstGeom prst="rect">
              <a:avLst/>
            </a:prstGeom>
            <a:solidFill>
              <a:schemeClr val="accent4"/>
            </a:solidFill>
            <a:ln w="0">
              <a:noFill/>
              <a:miter lim="800000"/>
              <a:headEnd/>
              <a:tailEnd/>
            </a:ln>
          </p:spPr>
          <p:txBody>
            <a:bodyPr lIns="0" tIns="0" rIns="0" b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Cys</a:t>
              </a:r>
            </a:p>
          </p:txBody>
        </p:sp>
        <p:grpSp>
          <p:nvGrpSpPr>
            <p:cNvPr id="363" name="Group 362">
              <a:extLst>
                <a:ext uri="{FF2B5EF4-FFF2-40B4-BE49-F238E27FC236}">
                  <a16:creationId xmlns:a16="http://schemas.microsoft.com/office/drawing/2014/main" id="{952E2EE8-F989-D749-F204-736012539093}"/>
                </a:ext>
              </a:extLst>
            </p:cNvPr>
            <p:cNvGrpSpPr/>
            <p:nvPr/>
          </p:nvGrpSpPr>
          <p:grpSpPr>
            <a:xfrm>
              <a:off x="2425526" y="3226752"/>
              <a:ext cx="1101539" cy="631102"/>
              <a:chOff x="3634151" y="2942651"/>
              <a:chExt cx="1101539" cy="631102"/>
            </a:xfrm>
          </p:grpSpPr>
          <p:sp>
            <p:nvSpPr>
              <p:cNvPr id="364" name="Freeform 355">
                <a:extLst>
                  <a:ext uri="{FF2B5EF4-FFF2-40B4-BE49-F238E27FC236}">
                    <a16:creationId xmlns:a16="http://schemas.microsoft.com/office/drawing/2014/main" id="{E8799EFF-41D4-7DCA-C34E-7A5CB0ECE492}"/>
                  </a:ext>
                </a:extLst>
              </p:cNvPr>
              <p:cNvSpPr/>
              <p:nvPr/>
            </p:nvSpPr>
            <p:spPr bwMode="auto">
              <a:xfrm rot="10800000">
                <a:off x="4278490" y="3234689"/>
                <a:ext cx="457200" cy="48171"/>
              </a:xfrm>
              <a:custGeom>
                <a:avLst/>
                <a:gdLst>
                  <a:gd name="connsiteX0" fmla="*/ 0 w 685800"/>
                  <a:gd name="connsiteY0" fmla="*/ 0 h 0"/>
                  <a:gd name="connsiteX1" fmla="*/ 685800 w 685800"/>
                  <a:gd name="connsiteY1" fmla="*/ 0 h 0"/>
                </a:gdLst>
                <a:ahLst/>
                <a:cxnLst>
                  <a:cxn ang="0">
                    <a:pos x="connsiteX0" y="connsiteY0"/>
                  </a:cxn>
                  <a:cxn ang="0">
                    <a:pos x="connsiteX1" y="connsiteY1"/>
                  </a:cxn>
                </a:cxnLst>
                <a:rect l="l" t="t" r="r" b="b"/>
                <a:pathLst>
                  <a:path w="685800">
                    <a:moveTo>
                      <a:pt x="0" y="0"/>
                    </a:moveTo>
                    <a:lnTo>
                      <a:pt x="685800" y="0"/>
                    </a:lnTo>
                  </a:path>
                </a:pathLst>
              </a:custGeom>
              <a:noFill/>
              <a:ln w="28575">
                <a:solidFill>
                  <a:schemeClr val="bg1"/>
                </a:solidFill>
                <a:miter lim="800000"/>
                <a:headEnd type="triangle"/>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5" name="Oval 364">
                <a:extLst>
                  <a:ext uri="{FF2B5EF4-FFF2-40B4-BE49-F238E27FC236}">
                    <a16:creationId xmlns:a16="http://schemas.microsoft.com/office/drawing/2014/main" id="{3864A32E-FE69-D9F7-47F4-8C63617FA6FD}"/>
                  </a:ext>
                </a:extLst>
              </p:cNvPr>
              <p:cNvSpPr/>
              <p:nvPr/>
            </p:nvSpPr>
            <p:spPr bwMode="auto">
              <a:xfrm>
                <a:off x="3634151" y="2942651"/>
                <a:ext cx="631102" cy="631102"/>
              </a:xfrm>
              <a:prstGeom prst="ellipse">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cxnSp>
        <p:nvCxnSpPr>
          <p:cNvPr id="368" name="Straight Connector 367">
            <a:extLst>
              <a:ext uri="{FF2B5EF4-FFF2-40B4-BE49-F238E27FC236}">
                <a16:creationId xmlns:a16="http://schemas.microsoft.com/office/drawing/2014/main" id="{900836AB-6FC6-AD09-61A0-5966E63F4CAA}"/>
              </a:ext>
            </a:extLst>
          </p:cNvPr>
          <p:cNvCxnSpPr>
            <a:cxnSpLocks/>
          </p:cNvCxnSpPr>
          <p:nvPr/>
        </p:nvCxnSpPr>
        <p:spPr bwMode="auto">
          <a:xfrm>
            <a:off x="3856621" y="4392087"/>
            <a:ext cx="228600" cy="0"/>
          </a:xfrm>
          <a:prstGeom prst="line">
            <a:avLst/>
          </a:prstGeom>
          <a:noFill/>
          <a:ln w="28575" cap="flat" cmpd="sng" algn="ctr">
            <a:solidFill>
              <a:schemeClr val="bg1"/>
            </a:solidFill>
            <a:prstDash val="solid"/>
            <a:round/>
            <a:headEnd type="none" w="med" len="med"/>
            <a:tailEnd type="none" w="med" len="med"/>
          </a:ln>
          <a:effectLst/>
        </p:spPr>
      </p:cxnSp>
      <p:sp>
        <p:nvSpPr>
          <p:cNvPr id="370" name="Rectangle 369">
            <a:extLst>
              <a:ext uri="{FF2B5EF4-FFF2-40B4-BE49-F238E27FC236}">
                <a16:creationId xmlns:a16="http://schemas.microsoft.com/office/drawing/2014/main" id="{4376FFFE-116A-0AE8-426F-3FD8697FA1F4}"/>
              </a:ext>
            </a:extLst>
          </p:cNvPr>
          <p:cNvSpPr/>
          <p:nvPr/>
        </p:nvSpPr>
        <p:spPr bwMode="auto">
          <a:xfrm>
            <a:off x="4084966" y="4137295"/>
            <a:ext cx="1260968" cy="477806"/>
          </a:xfrm>
          <a:prstGeom prst="rect">
            <a:avLst/>
          </a:prstGeom>
          <a:solidFill>
            <a:schemeClr val="tx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Deruxtecan</a:t>
            </a:r>
          </a:p>
        </p:txBody>
      </p:sp>
      <p:cxnSp>
        <p:nvCxnSpPr>
          <p:cNvPr id="371" name="Straight Connector 370">
            <a:extLst>
              <a:ext uri="{FF2B5EF4-FFF2-40B4-BE49-F238E27FC236}">
                <a16:creationId xmlns:a16="http://schemas.microsoft.com/office/drawing/2014/main" id="{9162B8D7-9707-D49C-8597-D81E7520FC5D}"/>
              </a:ext>
            </a:extLst>
          </p:cNvPr>
          <p:cNvCxnSpPr>
            <a:cxnSpLocks/>
          </p:cNvCxnSpPr>
          <p:nvPr/>
        </p:nvCxnSpPr>
        <p:spPr bwMode="auto">
          <a:xfrm>
            <a:off x="5354489" y="4392087"/>
            <a:ext cx="228600" cy="0"/>
          </a:xfrm>
          <a:prstGeom prst="line">
            <a:avLst/>
          </a:prstGeom>
          <a:noFill/>
          <a:ln w="28575" cap="flat" cmpd="sng" algn="ctr">
            <a:solidFill>
              <a:schemeClr val="bg1"/>
            </a:solidFill>
            <a:prstDash val="solid"/>
            <a:round/>
            <a:headEnd type="none" w="med" len="med"/>
            <a:tailEnd type="none" w="med" len="med"/>
          </a:ln>
          <a:effectLst/>
        </p:spPr>
      </p:cxnSp>
      <p:sp>
        <p:nvSpPr>
          <p:cNvPr id="372" name="Rectangle 371">
            <a:extLst>
              <a:ext uri="{FF2B5EF4-FFF2-40B4-BE49-F238E27FC236}">
                <a16:creationId xmlns:a16="http://schemas.microsoft.com/office/drawing/2014/main" id="{73AD4A53-88A7-634D-FE7C-A80C999BDC85}"/>
              </a:ext>
            </a:extLst>
          </p:cNvPr>
          <p:cNvSpPr/>
          <p:nvPr/>
        </p:nvSpPr>
        <p:spPr bwMode="auto">
          <a:xfrm>
            <a:off x="5556114" y="4168879"/>
            <a:ext cx="711564" cy="435052"/>
          </a:xfrm>
          <a:prstGeom prst="rect">
            <a:avLst/>
          </a:prstGeom>
          <a:solidFill>
            <a:schemeClr val="tx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DXd</a:t>
            </a:r>
          </a:p>
        </p:txBody>
      </p:sp>
      <p:sp>
        <p:nvSpPr>
          <p:cNvPr id="373" name="Rectangle 372">
            <a:extLst>
              <a:ext uri="{FF2B5EF4-FFF2-40B4-BE49-F238E27FC236}">
                <a16:creationId xmlns:a16="http://schemas.microsoft.com/office/drawing/2014/main" id="{F7C54694-C53F-D442-EFE3-F603073451EF}"/>
              </a:ext>
            </a:extLst>
          </p:cNvPr>
          <p:cNvSpPr/>
          <p:nvPr/>
        </p:nvSpPr>
        <p:spPr bwMode="auto">
          <a:xfrm>
            <a:off x="4530475" y="5065883"/>
            <a:ext cx="3415474" cy="958621"/>
          </a:xfrm>
          <a:prstGeom prst="rect">
            <a:avLst/>
          </a:prstGeom>
          <a:solidFill>
            <a:srgbClr val="E1471D"/>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Both are HER2-targeting ADCs with a similar monoclonal antibody backbone</a:t>
            </a:r>
          </a:p>
        </p:txBody>
      </p:sp>
      <p:sp>
        <p:nvSpPr>
          <p:cNvPr id="374" name="Rectangle 373">
            <a:extLst>
              <a:ext uri="{FF2B5EF4-FFF2-40B4-BE49-F238E27FC236}">
                <a16:creationId xmlns:a16="http://schemas.microsoft.com/office/drawing/2014/main" id="{7840AA6E-9FA1-B3B0-F382-29FC9D670FBF}"/>
              </a:ext>
            </a:extLst>
          </p:cNvPr>
          <p:cNvSpPr/>
          <p:nvPr/>
        </p:nvSpPr>
        <p:spPr bwMode="auto">
          <a:xfrm>
            <a:off x="8555766" y="1431735"/>
            <a:ext cx="2960360" cy="533664"/>
          </a:xfrm>
          <a:prstGeom prst="rect">
            <a:avLst/>
          </a:prstGeom>
          <a:solidFill>
            <a:schemeClr val="tx1"/>
          </a:solidFill>
          <a:ln w="0">
            <a:solidFill>
              <a:schemeClr val="tx1"/>
            </a:solidFill>
            <a:miter lim="800000"/>
            <a:headEnd/>
            <a:tailEnd/>
          </a:ln>
        </p:spPr>
        <p:txBody>
          <a:bodyPr rtlCol="0" anchor="b"/>
          <a:lstStyle/>
          <a:p>
            <a:pPr marL="0" marR="0" lvl="0" indent="0" algn="l" defTabSz="914378"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a:t>
            </a: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Clinical relevance of these features is under investigation.</a:t>
            </a:r>
          </a:p>
        </p:txBody>
      </p:sp>
      <p:sp>
        <p:nvSpPr>
          <p:cNvPr id="7" name="Rectangle 6">
            <a:extLst>
              <a:ext uri="{FF2B5EF4-FFF2-40B4-BE49-F238E27FC236}">
                <a16:creationId xmlns:a16="http://schemas.microsoft.com/office/drawing/2014/main" id="{9D3C4D30-3E62-9CE2-9380-E309CCEDD84A}"/>
              </a:ext>
            </a:extLst>
          </p:cNvPr>
          <p:cNvSpPr/>
          <p:nvPr/>
        </p:nvSpPr>
        <p:spPr bwMode="auto">
          <a:xfrm>
            <a:off x="9372283" y="4673867"/>
            <a:ext cx="337177" cy="275758"/>
          </a:xfrm>
          <a:prstGeom prst="rect">
            <a:avLst/>
          </a:prstGeom>
          <a:solidFill>
            <a:schemeClr val="accent4"/>
          </a:solidFill>
          <a:ln w="0">
            <a:noFill/>
            <a:miter lim="800000"/>
            <a:headEnd/>
            <a:tailEnd/>
          </a:ln>
        </p:spPr>
        <p:txBody>
          <a:bodyPr lIns="0" tIns="0" rIns="0" b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Lys</a:t>
            </a:r>
          </a:p>
        </p:txBody>
      </p:sp>
      <p:cxnSp>
        <p:nvCxnSpPr>
          <p:cNvPr id="10" name="Straight Connector 9">
            <a:extLst>
              <a:ext uri="{FF2B5EF4-FFF2-40B4-BE49-F238E27FC236}">
                <a16:creationId xmlns:a16="http://schemas.microsoft.com/office/drawing/2014/main" id="{6889F4EE-91CD-0390-00D3-D058E35A7E96}"/>
              </a:ext>
            </a:extLst>
          </p:cNvPr>
          <p:cNvCxnSpPr/>
          <p:nvPr/>
        </p:nvCxnSpPr>
        <p:spPr bwMode="auto">
          <a:xfrm>
            <a:off x="9197929" y="4811746"/>
            <a:ext cx="192024"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817049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39B59-D8CF-86C4-8B25-ABC1147E051B}"/>
              </a:ext>
            </a:extLst>
          </p:cNvPr>
          <p:cNvSpPr>
            <a:spLocks noGrp="1"/>
          </p:cNvSpPr>
          <p:nvPr>
            <p:ph type="title"/>
          </p:nvPr>
        </p:nvSpPr>
        <p:spPr/>
        <p:txBody>
          <a:bodyPr/>
          <a:lstStyle/>
          <a:p>
            <a:pPr marL="0" marR="0" algn="just">
              <a:spcBef>
                <a:spcPts val="0"/>
              </a:spcBef>
              <a:spcAft>
                <a:spcPts val="0"/>
              </a:spcAft>
            </a:pPr>
            <a:r>
              <a:rPr lang="en-US" b="1" dirty="0">
                <a:effectLst/>
                <a:ea typeface="Times New Roman" panose="02020603050405020304" pitchFamily="18" charset="0"/>
                <a:cs typeface="Calibri" panose="020F0502020204030204" pitchFamily="34" charset="0"/>
              </a:rPr>
              <a:t>Classical ADC vs ADC With a Bystander Cell Killing Effect</a:t>
            </a:r>
            <a:endParaRPr lang="en-US" dirty="0">
              <a:effectLst/>
              <a:ea typeface="Times New Roman" panose="02020603050405020304" pitchFamily="18" charset="0"/>
              <a:cs typeface="Calibri" panose="020F0502020204030204" pitchFamily="34" charset="0"/>
            </a:endParaRPr>
          </a:p>
        </p:txBody>
      </p:sp>
      <p:sp>
        <p:nvSpPr>
          <p:cNvPr id="3" name="Text Box 11">
            <a:extLst>
              <a:ext uri="{FF2B5EF4-FFF2-40B4-BE49-F238E27FC236}">
                <a16:creationId xmlns:a16="http://schemas.microsoft.com/office/drawing/2014/main" id="{964F9573-DB8C-89AD-85AF-C874D4D280CC}"/>
              </a:ext>
            </a:extLst>
          </p:cNvPr>
          <p:cNvSpPr txBox="1">
            <a:spLocks noChangeArrowheads="1"/>
          </p:cNvSpPr>
          <p:nvPr/>
        </p:nvSpPr>
        <p:spPr bwMode="auto">
          <a:xfrm>
            <a:off x="412491" y="6211049"/>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lang="en-US" altLang="en-US" sz="1200" b="0" dirty="0">
                <a:solidFill>
                  <a:srgbClr val="455560"/>
                </a:solidFill>
                <a:latin typeface="Calibri" panose="020F0502020204030204" pitchFamily="34" charset="0"/>
                <a:cs typeface="Calibri" panose="020F0502020204030204" pitchFamily="34" charset="0"/>
              </a:rPr>
              <a:t>Image</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from Rinnerthaler. Int J Mol Sci. 2019;20:1115. HER2 directed antibody-drug-conjugates beyond T-DM1 in breast cancer. Licensed under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3"/>
              </a:rPr>
              <a:t>Creative Commons Attribution 3.0 Unported License (CC BY 3.0)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t>
            </a:r>
          </a:p>
        </p:txBody>
      </p:sp>
      <p:pic>
        <p:nvPicPr>
          <p:cNvPr id="4" name="Picture 3">
            <a:extLst>
              <a:ext uri="{FF2B5EF4-FFF2-40B4-BE49-F238E27FC236}">
                <a16:creationId xmlns:a16="http://schemas.microsoft.com/office/drawing/2014/main" id="{2572A6B1-775D-431F-77F5-47D02573EDA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07774" y="1383961"/>
            <a:ext cx="10376452" cy="4780959"/>
          </a:xfrm>
          <a:prstGeom prst="rect">
            <a:avLst/>
          </a:prstGeom>
          <a:ln>
            <a:solidFill>
              <a:schemeClr val="bg1"/>
            </a:solidFill>
          </a:ln>
        </p:spPr>
      </p:pic>
    </p:spTree>
    <p:extLst>
      <p:ext uri="{BB962C8B-B14F-4D97-AF65-F5344CB8AC3E}">
        <p14:creationId xmlns:p14="http://schemas.microsoft.com/office/powerpoint/2010/main" val="3925215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3" name="Straight Connector 92">
            <a:extLst>
              <a:ext uri="{FF2B5EF4-FFF2-40B4-BE49-F238E27FC236}">
                <a16:creationId xmlns:a16="http://schemas.microsoft.com/office/drawing/2014/main" id="{A850F119-C9F8-F6D0-5D71-C81462046D4D}"/>
              </a:ext>
            </a:extLst>
          </p:cNvPr>
          <p:cNvCxnSpPr/>
          <p:nvPr/>
        </p:nvCxnSpPr>
        <p:spPr bwMode="auto">
          <a:xfrm>
            <a:off x="1433513" y="2881313"/>
            <a:ext cx="2614612" cy="0"/>
          </a:xfrm>
          <a:prstGeom prst="line">
            <a:avLst/>
          </a:prstGeom>
          <a:noFill/>
          <a:ln w="19050" cap="flat" cmpd="sng" algn="ctr">
            <a:solidFill>
              <a:schemeClr val="bg1"/>
            </a:solidFill>
            <a:prstDash val="sysDash"/>
            <a:round/>
            <a:headEnd type="none" w="med" len="med"/>
            <a:tailEnd type="none" w="med" len="med"/>
          </a:ln>
          <a:effectLst/>
        </p:spPr>
      </p:cxnSp>
      <p:cxnSp>
        <p:nvCxnSpPr>
          <p:cNvPr id="94" name="Straight Connector 93">
            <a:extLst>
              <a:ext uri="{FF2B5EF4-FFF2-40B4-BE49-F238E27FC236}">
                <a16:creationId xmlns:a16="http://schemas.microsoft.com/office/drawing/2014/main" id="{12E05CD9-7FAE-0B9F-5A72-383FC450054D}"/>
              </a:ext>
            </a:extLst>
          </p:cNvPr>
          <p:cNvCxnSpPr/>
          <p:nvPr/>
        </p:nvCxnSpPr>
        <p:spPr bwMode="auto">
          <a:xfrm>
            <a:off x="1443038" y="3362325"/>
            <a:ext cx="2614612" cy="0"/>
          </a:xfrm>
          <a:prstGeom prst="line">
            <a:avLst/>
          </a:prstGeom>
          <a:noFill/>
          <a:ln w="19050" cap="flat" cmpd="sng" algn="ctr">
            <a:solidFill>
              <a:schemeClr val="bg1"/>
            </a:solidFill>
            <a:prstDash val="sysDash"/>
            <a:round/>
            <a:headEnd type="none" w="med" len="med"/>
            <a:tailEnd type="none" w="med" len="med"/>
          </a:ln>
          <a:effectLst/>
        </p:spPr>
      </p:cxnSp>
      <p:sp>
        <p:nvSpPr>
          <p:cNvPr id="2" name="Title 1">
            <a:extLst>
              <a:ext uri="{FF2B5EF4-FFF2-40B4-BE49-F238E27FC236}">
                <a16:creationId xmlns:a16="http://schemas.microsoft.com/office/drawing/2014/main" id="{B887CDD5-7DEB-561C-C8D2-24B84F8D1A0B}"/>
              </a:ext>
            </a:extLst>
          </p:cNvPr>
          <p:cNvSpPr>
            <a:spLocks noGrp="1"/>
          </p:cNvSpPr>
          <p:nvPr>
            <p:ph type="title"/>
          </p:nvPr>
        </p:nvSpPr>
        <p:spPr/>
        <p:txBody>
          <a:bodyPr/>
          <a:lstStyle/>
          <a:p>
            <a:r>
              <a:rPr lang="en-US" dirty="0"/>
              <a:t>J101 Trial of T-DXd: Antitumor Activity</a:t>
            </a:r>
          </a:p>
        </p:txBody>
      </p:sp>
      <p:sp>
        <p:nvSpPr>
          <p:cNvPr id="5" name="TextBox 4">
            <a:extLst>
              <a:ext uri="{FF2B5EF4-FFF2-40B4-BE49-F238E27FC236}">
                <a16:creationId xmlns:a16="http://schemas.microsoft.com/office/drawing/2014/main" id="{37D2554B-787A-AFC7-369E-A3918E1D2C4E}"/>
              </a:ext>
            </a:extLst>
          </p:cNvPr>
          <p:cNvSpPr txBox="1"/>
          <p:nvPr/>
        </p:nvSpPr>
        <p:spPr bwMode="auto">
          <a:xfrm>
            <a:off x="609758" y="4357931"/>
            <a:ext cx="10872443" cy="192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ts val="600"/>
              </a:spcBef>
              <a:spcAft>
                <a:spcPct val="0"/>
              </a:spcAft>
              <a:buClrTx/>
              <a:buSzTx/>
              <a:buFont typeface="Wingdings" panose="05000000000000000000" pitchFamily="2" charset="2"/>
              <a:buChar char="§"/>
              <a:tabLst/>
              <a:defRPr/>
            </a:pPr>
            <a:r>
              <a:rPr kumimoji="0" lang="en-GB"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Among 54 highly pre-treated patients with metastatic breast cancer (median of 7.5 prior therapies) and HER2 IHC 1+ or 2+/ISH-</a:t>
            </a:r>
          </a:p>
          <a:p>
            <a:pPr marL="800100" marR="0" lvl="1" indent="-342900" algn="l" defTabSz="914400" rtl="0" eaLnBrk="0" fontAlgn="base" latinLnBrk="0" hangingPunct="0">
              <a:lnSpc>
                <a:spcPct val="100000"/>
              </a:lnSpc>
              <a:spcBef>
                <a:spcPts val="600"/>
              </a:spcBef>
              <a:spcAft>
                <a:spcPct val="0"/>
              </a:spcAft>
              <a:buClrTx/>
              <a:buSzTx/>
              <a:buFont typeface="Calibri" panose="020F0502020204030204" pitchFamily="34" charset="0"/>
              <a:buChar char="‒"/>
              <a:tabLst/>
              <a:defRPr/>
            </a:pPr>
            <a:r>
              <a:rPr kumimoji="0" lang="en-GB"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Confirmed ORR by independent central review: 20 (37%)</a:t>
            </a:r>
          </a:p>
          <a:p>
            <a:pPr marL="800100" marR="0" lvl="1" indent="-342900" algn="l" defTabSz="914400" rtl="0" eaLnBrk="0" fontAlgn="base" latinLnBrk="0" hangingPunct="0">
              <a:lnSpc>
                <a:spcPct val="100000"/>
              </a:lnSpc>
              <a:spcBef>
                <a:spcPts val="600"/>
              </a:spcBef>
              <a:spcAft>
                <a:spcPct val="0"/>
              </a:spcAft>
              <a:buClrTx/>
              <a:buSzTx/>
              <a:buFont typeface="Calibri" panose="020F0502020204030204" pitchFamily="34" charset="0"/>
              <a:buChar char="‒"/>
              <a:tabLst/>
              <a:defRPr/>
            </a:pPr>
            <a:r>
              <a:rPr kumimoji="0" lang="en-GB"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mDoR: 10.4 mo </a:t>
            </a:r>
          </a:p>
          <a:p>
            <a:pPr marL="800100" marR="0" lvl="1" indent="-342900" algn="l" defTabSz="914400" rtl="0" eaLnBrk="0" fontAlgn="base" latinLnBrk="0" hangingPunct="0">
              <a:lnSpc>
                <a:spcPct val="100000"/>
              </a:lnSpc>
              <a:spcBef>
                <a:spcPts val="600"/>
              </a:spcBef>
              <a:spcAft>
                <a:spcPct val="0"/>
              </a:spcAft>
              <a:buClrTx/>
              <a:buSzTx/>
              <a:buFont typeface="Calibri" panose="020F0502020204030204" pitchFamily="34" charset="0"/>
              <a:buChar char="‒"/>
              <a:tabLst/>
              <a:defRPr/>
            </a:pPr>
            <a:r>
              <a:rPr kumimoji="0" lang="en-GB"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mPFS of 11.1 mo</a:t>
            </a: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 name="Text Box 11">
            <a:extLst>
              <a:ext uri="{FF2B5EF4-FFF2-40B4-BE49-F238E27FC236}">
                <a16:creationId xmlns:a16="http://schemas.microsoft.com/office/drawing/2014/main" id="{F06659DA-9406-1D2B-24A8-B44CF21ABBE8}"/>
              </a:ext>
            </a:extLst>
          </p:cNvPr>
          <p:cNvSpPr txBox="1">
            <a:spLocks noChangeArrowheads="1"/>
          </p:cNvSpPr>
          <p:nvPr/>
        </p:nvSpPr>
        <p:spPr bwMode="auto">
          <a:xfrm>
            <a:off x="423598" y="6411117"/>
            <a:ext cx="8561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Modi. JCO. 2020;38:1887.</a:t>
            </a:r>
          </a:p>
        </p:txBody>
      </p:sp>
      <p:sp>
        <p:nvSpPr>
          <p:cNvPr id="7" name="TextBox 6">
            <a:extLst>
              <a:ext uri="{FF2B5EF4-FFF2-40B4-BE49-F238E27FC236}">
                <a16:creationId xmlns:a16="http://schemas.microsoft.com/office/drawing/2014/main" id="{79B2965B-F95E-7ED5-3273-35D974BB6C3E}"/>
              </a:ext>
            </a:extLst>
          </p:cNvPr>
          <p:cNvSpPr txBox="1"/>
          <p:nvPr/>
        </p:nvSpPr>
        <p:spPr bwMode="auto">
          <a:xfrm>
            <a:off x="595010" y="1461219"/>
            <a:ext cx="1066784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Source Sans Pro" panose="020B0503030403020204" pitchFamily="34" charset="0"/>
                <a:ea typeface="+mn-ea"/>
                <a:cs typeface="Arial" panose="020B0604020202020204" pitchFamily="34" charset="0"/>
              </a:rPr>
              <a:t>2-part, nonrandomized, open-label, multiple dose first-in-human phase I study</a:t>
            </a:r>
            <a:endPar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8" name="Straight Connector 7">
            <a:extLst>
              <a:ext uri="{FF2B5EF4-FFF2-40B4-BE49-F238E27FC236}">
                <a16:creationId xmlns:a16="http://schemas.microsoft.com/office/drawing/2014/main" id="{19064C08-A68C-6922-DB44-3A9F6C491985}"/>
              </a:ext>
            </a:extLst>
          </p:cNvPr>
          <p:cNvCxnSpPr>
            <a:cxnSpLocks/>
          </p:cNvCxnSpPr>
          <p:nvPr/>
        </p:nvCxnSpPr>
        <p:spPr bwMode="auto">
          <a:xfrm>
            <a:off x="1432219" y="2088647"/>
            <a:ext cx="0" cy="1953790"/>
          </a:xfrm>
          <a:prstGeom prst="line">
            <a:avLst/>
          </a:prstGeom>
          <a:noFill/>
          <a:ln w="28575" cap="flat" cmpd="sng" algn="ctr">
            <a:solidFill>
              <a:schemeClr val="bg1"/>
            </a:solidFill>
            <a:prstDash val="solid"/>
            <a:round/>
            <a:headEnd type="none" w="med" len="med"/>
            <a:tailEnd type="none" w="med" len="med"/>
          </a:ln>
          <a:effectLst/>
        </p:spPr>
      </p:cxnSp>
      <p:grpSp>
        <p:nvGrpSpPr>
          <p:cNvPr id="21" name="Group 20">
            <a:extLst>
              <a:ext uri="{FF2B5EF4-FFF2-40B4-BE49-F238E27FC236}">
                <a16:creationId xmlns:a16="http://schemas.microsoft.com/office/drawing/2014/main" id="{6F6B8B9B-CAE7-F069-3C25-60C732AA0B78}"/>
              </a:ext>
            </a:extLst>
          </p:cNvPr>
          <p:cNvGrpSpPr/>
          <p:nvPr/>
        </p:nvGrpSpPr>
        <p:grpSpPr>
          <a:xfrm>
            <a:off x="1336832" y="2101804"/>
            <a:ext cx="92887" cy="1928573"/>
            <a:chOff x="282872" y="1940633"/>
            <a:chExt cx="73152" cy="1524000"/>
          </a:xfrm>
        </p:grpSpPr>
        <p:cxnSp>
          <p:nvCxnSpPr>
            <p:cNvPr id="10" name="Straight Connector 9">
              <a:extLst>
                <a:ext uri="{FF2B5EF4-FFF2-40B4-BE49-F238E27FC236}">
                  <a16:creationId xmlns:a16="http://schemas.microsoft.com/office/drawing/2014/main" id="{B540B634-7193-8E85-E096-A6E6E76AB808}"/>
                </a:ext>
              </a:extLst>
            </p:cNvPr>
            <p:cNvCxnSpPr>
              <a:cxnSpLocks/>
            </p:cNvCxnSpPr>
            <p:nvPr/>
          </p:nvCxnSpPr>
          <p:spPr bwMode="auto">
            <a:xfrm>
              <a:off x="282872" y="19406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53194551-1B35-9D0C-550B-8F9DC3CFF5B7}"/>
                </a:ext>
              </a:extLst>
            </p:cNvPr>
            <p:cNvCxnSpPr>
              <a:cxnSpLocks/>
            </p:cNvCxnSpPr>
            <p:nvPr/>
          </p:nvCxnSpPr>
          <p:spPr bwMode="auto">
            <a:xfrm>
              <a:off x="282872" y="20930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C26C56B4-DAA0-02DC-7C1C-5BAB6C75CBB0}"/>
                </a:ext>
              </a:extLst>
            </p:cNvPr>
            <p:cNvCxnSpPr>
              <a:cxnSpLocks/>
            </p:cNvCxnSpPr>
            <p:nvPr/>
          </p:nvCxnSpPr>
          <p:spPr bwMode="auto">
            <a:xfrm>
              <a:off x="282872" y="22454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FC9C2060-3B53-77E2-DB5C-2B7D98A00FBD}"/>
                </a:ext>
              </a:extLst>
            </p:cNvPr>
            <p:cNvCxnSpPr>
              <a:cxnSpLocks/>
            </p:cNvCxnSpPr>
            <p:nvPr/>
          </p:nvCxnSpPr>
          <p:spPr bwMode="auto">
            <a:xfrm>
              <a:off x="282872" y="23978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EF7B7BB8-1395-C238-E37B-324A53E98D34}"/>
                </a:ext>
              </a:extLst>
            </p:cNvPr>
            <p:cNvCxnSpPr>
              <a:cxnSpLocks/>
            </p:cNvCxnSpPr>
            <p:nvPr/>
          </p:nvCxnSpPr>
          <p:spPr bwMode="auto">
            <a:xfrm>
              <a:off x="282872" y="25502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679D3EED-C67A-3F98-FBB8-992AC8D60D84}"/>
                </a:ext>
              </a:extLst>
            </p:cNvPr>
            <p:cNvCxnSpPr>
              <a:cxnSpLocks/>
            </p:cNvCxnSpPr>
            <p:nvPr/>
          </p:nvCxnSpPr>
          <p:spPr bwMode="auto">
            <a:xfrm>
              <a:off x="282872" y="27026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2AB52012-0059-796C-AB2B-A54E08B3D331}"/>
                </a:ext>
              </a:extLst>
            </p:cNvPr>
            <p:cNvCxnSpPr>
              <a:cxnSpLocks/>
            </p:cNvCxnSpPr>
            <p:nvPr/>
          </p:nvCxnSpPr>
          <p:spPr bwMode="auto">
            <a:xfrm>
              <a:off x="282872" y="28550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BE3F56F-5C5E-2EFC-3B93-955E35582318}"/>
                </a:ext>
              </a:extLst>
            </p:cNvPr>
            <p:cNvCxnSpPr>
              <a:cxnSpLocks/>
            </p:cNvCxnSpPr>
            <p:nvPr/>
          </p:nvCxnSpPr>
          <p:spPr bwMode="auto">
            <a:xfrm>
              <a:off x="282872" y="30074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8B56145D-53FD-C36C-C966-D037220D88A7}"/>
                </a:ext>
              </a:extLst>
            </p:cNvPr>
            <p:cNvCxnSpPr>
              <a:cxnSpLocks/>
            </p:cNvCxnSpPr>
            <p:nvPr/>
          </p:nvCxnSpPr>
          <p:spPr bwMode="auto">
            <a:xfrm>
              <a:off x="282872" y="31598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F9C9D72B-930C-E481-3D92-AEFCF6D124AC}"/>
                </a:ext>
              </a:extLst>
            </p:cNvPr>
            <p:cNvCxnSpPr>
              <a:cxnSpLocks/>
            </p:cNvCxnSpPr>
            <p:nvPr/>
          </p:nvCxnSpPr>
          <p:spPr bwMode="auto">
            <a:xfrm>
              <a:off x="282872" y="33122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B0C4316-B924-00D6-554A-25EEEA31B04B}"/>
                </a:ext>
              </a:extLst>
            </p:cNvPr>
            <p:cNvCxnSpPr>
              <a:cxnSpLocks/>
            </p:cNvCxnSpPr>
            <p:nvPr/>
          </p:nvCxnSpPr>
          <p:spPr bwMode="auto">
            <a:xfrm>
              <a:off x="282872" y="3464633"/>
              <a:ext cx="73152" cy="0"/>
            </a:xfrm>
            <a:prstGeom prst="line">
              <a:avLst/>
            </a:prstGeom>
            <a:noFill/>
            <a:ln w="28575" cap="flat" cmpd="sng" algn="ctr">
              <a:solidFill>
                <a:schemeClr val="bg1"/>
              </a:solidFill>
              <a:prstDash val="solid"/>
              <a:round/>
              <a:headEnd type="none" w="med" len="med"/>
              <a:tailEnd type="none" w="med" len="med"/>
            </a:ln>
            <a:effectLst/>
          </p:spPr>
        </p:cxnSp>
      </p:grpSp>
      <p:sp>
        <p:nvSpPr>
          <p:cNvPr id="23" name="TextBox 22">
            <a:extLst>
              <a:ext uri="{FF2B5EF4-FFF2-40B4-BE49-F238E27FC236}">
                <a16:creationId xmlns:a16="http://schemas.microsoft.com/office/drawing/2014/main" id="{0D972C36-7D17-DC40-34B8-C92CD53AF6E1}"/>
              </a:ext>
            </a:extLst>
          </p:cNvPr>
          <p:cNvSpPr txBox="1"/>
          <p:nvPr/>
        </p:nvSpPr>
        <p:spPr bwMode="auto">
          <a:xfrm rot="16200000">
            <a:off x="-331777" y="2776470"/>
            <a:ext cx="20859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in Tumor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Size From Baseline (%)</a:t>
            </a:r>
          </a:p>
        </p:txBody>
      </p:sp>
      <p:sp>
        <p:nvSpPr>
          <p:cNvPr id="24" name="TextBox 23">
            <a:extLst>
              <a:ext uri="{FF2B5EF4-FFF2-40B4-BE49-F238E27FC236}">
                <a16:creationId xmlns:a16="http://schemas.microsoft.com/office/drawing/2014/main" id="{6572BB9F-53AF-C1FF-F2A7-A6AD8B5FDDF2}"/>
              </a:ext>
            </a:extLst>
          </p:cNvPr>
          <p:cNvSpPr txBox="1"/>
          <p:nvPr/>
        </p:nvSpPr>
        <p:spPr bwMode="auto">
          <a:xfrm>
            <a:off x="953496" y="1947212"/>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5" name="TextBox 24">
            <a:extLst>
              <a:ext uri="{FF2B5EF4-FFF2-40B4-BE49-F238E27FC236}">
                <a16:creationId xmlns:a16="http://schemas.microsoft.com/office/drawing/2014/main" id="{D56D2C2A-B9A5-D53C-E9CA-BBEB58A6250C}"/>
              </a:ext>
            </a:extLst>
          </p:cNvPr>
          <p:cNvSpPr txBox="1"/>
          <p:nvPr/>
        </p:nvSpPr>
        <p:spPr bwMode="auto">
          <a:xfrm>
            <a:off x="1044868" y="214006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6" name="TextBox 25">
            <a:extLst>
              <a:ext uri="{FF2B5EF4-FFF2-40B4-BE49-F238E27FC236}">
                <a16:creationId xmlns:a16="http://schemas.microsoft.com/office/drawing/2014/main" id="{6BBDFD1F-0D8E-269C-996F-E572EC313208}"/>
              </a:ext>
            </a:extLst>
          </p:cNvPr>
          <p:cNvSpPr txBox="1"/>
          <p:nvPr/>
        </p:nvSpPr>
        <p:spPr bwMode="auto">
          <a:xfrm>
            <a:off x="1044868" y="233292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7" name="TextBox 26">
            <a:extLst>
              <a:ext uri="{FF2B5EF4-FFF2-40B4-BE49-F238E27FC236}">
                <a16:creationId xmlns:a16="http://schemas.microsoft.com/office/drawing/2014/main" id="{D3DD4FE3-2B0A-DBE7-7A64-A6084E51AD83}"/>
              </a:ext>
            </a:extLst>
          </p:cNvPr>
          <p:cNvSpPr txBox="1"/>
          <p:nvPr/>
        </p:nvSpPr>
        <p:spPr bwMode="auto">
          <a:xfrm>
            <a:off x="1044868" y="25257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8" name="TextBox 27">
            <a:extLst>
              <a:ext uri="{FF2B5EF4-FFF2-40B4-BE49-F238E27FC236}">
                <a16:creationId xmlns:a16="http://schemas.microsoft.com/office/drawing/2014/main" id="{6D36CE59-9E1D-0CB6-293A-BDC95A1679FC}"/>
              </a:ext>
            </a:extLst>
          </p:cNvPr>
          <p:cNvSpPr txBox="1"/>
          <p:nvPr/>
        </p:nvSpPr>
        <p:spPr bwMode="auto">
          <a:xfrm>
            <a:off x="1044868" y="271864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9" name="TextBox 28">
            <a:extLst>
              <a:ext uri="{FF2B5EF4-FFF2-40B4-BE49-F238E27FC236}">
                <a16:creationId xmlns:a16="http://schemas.microsoft.com/office/drawing/2014/main" id="{C6EED3C9-9A38-DC9E-2E0E-4CBEA2133B01}"/>
              </a:ext>
            </a:extLst>
          </p:cNvPr>
          <p:cNvSpPr txBox="1"/>
          <p:nvPr/>
        </p:nvSpPr>
        <p:spPr bwMode="auto">
          <a:xfrm>
            <a:off x="1136238" y="291149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0" name="TextBox 29">
            <a:extLst>
              <a:ext uri="{FF2B5EF4-FFF2-40B4-BE49-F238E27FC236}">
                <a16:creationId xmlns:a16="http://schemas.microsoft.com/office/drawing/2014/main" id="{8B8888B6-196A-A7A2-9E7E-E97DD3326444}"/>
              </a:ext>
            </a:extLst>
          </p:cNvPr>
          <p:cNvSpPr txBox="1"/>
          <p:nvPr/>
        </p:nvSpPr>
        <p:spPr bwMode="auto">
          <a:xfrm>
            <a:off x="898994" y="3875786"/>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1" name="TextBox 30">
            <a:extLst>
              <a:ext uri="{FF2B5EF4-FFF2-40B4-BE49-F238E27FC236}">
                <a16:creationId xmlns:a16="http://schemas.microsoft.com/office/drawing/2014/main" id="{447AA8B2-1EC3-652F-6780-41E7952CB9E5}"/>
              </a:ext>
            </a:extLst>
          </p:cNvPr>
          <p:cNvSpPr txBox="1"/>
          <p:nvPr/>
        </p:nvSpPr>
        <p:spPr bwMode="auto">
          <a:xfrm>
            <a:off x="990366" y="3682925"/>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2" name="TextBox 31">
            <a:extLst>
              <a:ext uri="{FF2B5EF4-FFF2-40B4-BE49-F238E27FC236}">
                <a16:creationId xmlns:a16="http://schemas.microsoft.com/office/drawing/2014/main" id="{64498085-0EB6-3BA7-2C73-9D50EAEEFE74}"/>
              </a:ext>
            </a:extLst>
          </p:cNvPr>
          <p:cNvSpPr txBox="1"/>
          <p:nvPr/>
        </p:nvSpPr>
        <p:spPr bwMode="auto">
          <a:xfrm>
            <a:off x="990366" y="3490068"/>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3" name="TextBox 32">
            <a:extLst>
              <a:ext uri="{FF2B5EF4-FFF2-40B4-BE49-F238E27FC236}">
                <a16:creationId xmlns:a16="http://schemas.microsoft.com/office/drawing/2014/main" id="{DEF7811E-F78E-B1C5-D49A-399DEC443B8E}"/>
              </a:ext>
            </a:extLst>
          </p:cNvPr>
          <p:cNvSpPr txBox="1"/>
          <p:nvPr/>
        </p:nvSpPr>
        <p:spPr bwMode="auto">
          <a:xfrm>
            <a:off x="990366" y="3297211"/>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4" name="TextBox 33">
            <a:extLst>
              <a:ext uri="{FF2B5EF4-FFF2-40B4-BE49-F238E27FC236}">
                <a16:creationId xmlns:a16="http://schemas.microsoft.com/office/drawing/2014/main" id="{6DF01B1F-C3EB-4779-8D23-D20AFA3CE23F}"/>
              </a:ext>
            </a:extLst>
          </p:cNvPr>
          <p:cNvSpPr txBox="1"/>
          <p:nvPr/>
        </p:nvSpPr>
        <p:spPr bwMode="auto">
          <a:xfrm>
            <a:off x="990366" y="3104354"/>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7" name="TextBox 36">
            <a:extLst>
              <a:ext uri="{FF2B5EF4-FFF2-40B4-BE49-F238E27FC236}">
                <a16:creationId xmlns:a16="http://schemas.microsoft.com/office/drawing/2014/main" id="{B6122A65-7C4F-C255-5459-DD0AB2D0C9A5}"/>
              </a:ext>
            </a:extLst>
          </p:cNvPr>
          <p:cNvSpPr txBox="1"/>
          <p:nvPr/>
        </p:nvSpPr>
        <p:spPr bwMode="auto">
          <a:xfrm>
            <a:off x="2105815" y="1954887"/>
            <a:ext cx="11433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Patients</a:t>
            </a:r>
          </a:p>
        </p:txBody>
      </p:sp>
      <p:sp>
        <p:nvSpPr>
          <p:cNvPr id="38" name="TextBox 37">
            <a:extLst>
              <a:ext uri="{FF2B5EF4-FFF2-40B4-BE49-F238E27FC236}">
                <a16:creationId xmlns:a16="http://schemas.microsoft.com/office/drawing/2014/main" id="{EBFC5BB8-C349-7947-F12F-33C8A9AEE5D3}"/>
              </a:ext>
            </a:extLst>
          </p:cNvPr>
          <p:cNvSpPr txBox="1"/>
          <p:nvPr/>
        </p:nvSpPr>
        <p:spPr bwMode="auto">
          <a:xfrm>
            <a:off x="3184675" y="2343012"/>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48</a:t>
            </a:r>
          </a:p>
        </p:txBody>
      </p:sp>
      <p:sp>
        <p:nvSpPr>
          <p:cNvPr id="39" name="Rectangle 38">
            <a:extLst>
              <a:ext uri="{FF2B5EF4-FFF2-40B4-BE49-F238E27FC236}">
                <a16:creationId xmlns:a16="http://schemas.microsoft.com/office/drawing/2014/main" id="{BA83EB6D-B7AE-FA2D-02E3-EB16C6DEFBCC}"/>
              </a:ext>
            </a:extLst>
          </p:cNvPr>
          <p:cNvSpPr/>
          <p:nvPr/>
        </p:nvSpPr>
        <p:spPr bwMode="auto">
          <a:xfrm>
            <a:off x="1794032" y="2397833"/>
            <a:ext cx="85520" cy="8552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TextBox 39">
            <a:extLst>
              <a:ext uri="{FF2B5EF4-FFF2-40B4-BE49-F238E27FC236}">
                <a16:creationId xmlns:a16="http://schemas.microsoft.com/office/drawing/2014/main" id="{1A48FA5F-B90D-6C03-66B9-62962347E852}"/>
              </a:ext>
            </a:extLst>
          </p:cNvPr>
          <p:cNvSpPr txBox="1"/>
          <p:nvPr/>
        </p:nvSpPr>
        <p:spPr bwMode="auto">
          <a:xfrm>
            <a:off x="1833503" y="2276132"/>
            <a:ext cx="6591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2+</a:t>
            </a:r>
          </a:p>
        </p:txBody>
      </p:sp>
      <p:sp>
        <p:nvSpPr>
          <p:cNvPr id="41" name="Rectangle 40">
            <a:extLst>
              <a:ext uri="{FF2B5EF4-FFF2-40B4-BE49-F238E27FC236}">
                <a16:creationId xmlns:a16="http://schemas.microsoft.com/office/drawing/2014/main" id="{ED9A0AFA-21F4-BFDC-DCC7-24D228B9A90B}"/>
              </a:ext>
            </a:extLst>
          </p:cNvPr>
          <p:cNvSpPr/>
          <p:nvPr/>
        </p:nvSpPr>
        <p:spPr bwMode="auto">
          <a:xfrm>
            <a:off x="1795128" y="2596282"/>
            <a:ext cx="85520" cy="8552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TextBox 41">
            <a:extLst>
              <a:ext uri="{FF2B5EF4-FFF2-40B4-BE49-F238E27FC236}">
                <a16:creationId xmlns:a16="http://schemas.microsoft.com/office/drawing/2014/main" id="{957442F5-5A2A-E179-C08B-B794A791D5CB}"/>
              </a:ext>
            </a:extLst>
          </p:cNvPr>
          <p:cNvSpPr txBox="1"/>
          <p:nvPr/>
        </p:nvSpPr>
        <p:spPr bwMode="auto">
          <a:xfrm>
            <a:off x="1834599" y="2474581"/>
            <a:ext cx="6591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1+</a:t>
            </a:r>
          </a:p>
        </p:txBody>
      </p:sp>
      <p:sp>
        <p:nvSpPr>
          <p:cNvPr id="43" name="Rectangle 42">
            <a:extLst>
              <a:ext uri="{FF2B5EF4-FFF2-40B4-BE49-F238E27FC236}">
                <a16:creationId xmlns:a16="http://schemas.microsoft.com/office/drawing/2014/main" id="{E3CE1F3D-3556-C983-1996-FE36D7EE62AC}"/>
              </a:ext>
            </a:extLst>
          </p:cNvPr>
          <p:cNvSpPr/>
          <p:nvPr/>
        </p:nvSpPr>
        <p:spPr bwMode="auto">
          <a:xfrm>
            <a:off x="1492118" y="2807494"/>
            <a:ext cx="45719" cy="26553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5AECA1E4-EA0C-30DA-3817-438D264C04E4}"/>
              </a:ext>
            </a:extLst>
          </p:cNvPr>
          <p:cNvSpPr/>
          <p:nvPr/>
        </p:nvSpPr>
        <p:spPr bwMode="auto">
          <a:xfrm>
            <a:off x="1438797" y="2690813"/>
            <a:ext cx="45719" cy="38100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41CDA530-DBFD-2C86-21C1-60BFE7E99363}"/>
              </a:ext>
            </a:extLst>
          </p:cNvPr>
          <p:cNvSpPr/>
          <p:nvPr/>
        </p:nvSpPr>
        <p:spPr bwMode="auto">
          <a:xfrm>
            <a:off x="1545439" y="2852738"/>
            <a:ext cx="45719" cy="2214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Rectangle 45">
            <a:extLst>
              <a:ext uri="{FF2B5EF4-FFF2-40B4-BE49-F238E27FC236}">
                <a16:creationId xmlns:a16="http://schemas.microsoft.com/office/drawing/2014/main" id="{A89C7E4F-0222-9B13-D74E-D0F5BBE6D5E7}"/>
              </a:ext>
            </a:extLst>
          </p:cNvPr>
          <p:cNvSpPr/>
          <p:nvPr/>
        </p:nvSpPr>
        <p:spPr bwMode="auto">
          <a:xfrm>
            <a:off x="1598760" y="2945605"/>
            <a:ext cx="45719" cy="12382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EFDB5CDC-C09E-898C-ED05-99132D07D7C0}"/>
              </a:ext>
            </a:extLst>
          </p:cNvPr>
          <p:cNvSpPr/>
          <p:nvPr/>
        </p:nvSpPr>
        <p:spPr bwMode="auto">
          <a:xfrm>
            <a:off x="1652081" y="2978942"/>
            <a:ext cx="45719" cy="9287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C1EA7095-C9A5-0DD5-0CF0-B0A980A7DBBC}"/>
              </a:ext>
            </a:extLst>
          </p:cNvPr>
          <p:cNvSpPr/>
          <p:nvPr/>
        </p:nvSpPr>
        <p:spPr bwMode="auto">
          <a:xfrm>
            <a:off x="1705402" y="3057524"/>
            <a:ext cx="45719" cy="1828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E906306A-5649-3927-35C5-7D51AC8DC58B}"/>
              </a:ext>
            </a:extLst>
          </p:cNvPr>
          <p:cNvSpPr/>
          <p:nvPr/>
        </p:nvSpPr>
        <p:spPr bwMode="auto">
          <a:xfrm>
            <a:off x="1758723" y="3064667"/>
            <a:ext cx="45719"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426D20C7-C87B-FBD9-431D-595599B57A69}"/>
              </a:ext>
            </a:extLst>
          </p:cNvPr>
          <p:cNvSpPr/>
          <p:nvPr/>
        </p:nvSpPr>
        <p:spPr bwMode="auto">
          <a:xfrm>
            <a:off x="1812044" y="3069431"/>
            <a:ext cx="45719" cy="6667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D7D5F6EF-32EF-005C-1B3F-96BD4B0D309B}"/>
              </a:ext>
            </a:extLst>
          </p:cNvPr>
          <p:cNvSpPr/>
          <p:nvPr/>
        </p:nvSpPr>
        <p:spPr bwMode="auto">
          <a:xfrm>
            <a:off x="1865365" y="3069431"/>
            <a:ext cx="45719" cy="7143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F07D0BEB-CEBB-874A-13DF-9FA060A47EB8}"/>
              </a:ext>
            </a:extLst>
          </p:cNvPr>
          <p:cNvSpPr/>
          <p:nvPr/>
        </p:nvSpPr>
        <p:spPr bwMode="auto">
          <a:xfrm>
            <a:off x="1918686" y="3071813"/>
            <a:ext cx="45719" cy="1452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6ADAC275-A0FD-7E83-D06E-54400324FEF9}"/>
              </a:ext>
            </a:extLst>
          </p:cNvPr>
          <p:cNvSpPr/>
          <p:nvPr/>
        </p:nvSpPr>
        <p:spPr bwMode="auto">
          <a:xfrm>
            <a:off x="1972007" y="3071813"/>
            <a:ext cx="45719" cy="1452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44FEF547-37D8-067E-917A-F88F8D2788CD}"/>
              </a:ext>
            </a:extLst>
          </p:cNvPr>
          <p:cNvSpPr/>
          <p:nvPr/>
        </p:nvSpPr>
        <p:spPr bwMode="auto">
          <a:xfrm>
            <a:off x="2025328" y="3071813"/>
            <a:ext cx="45719" cy="15240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Rectangle 54">
            <a:extLst>
              <a:ext uri="{FF2B5EF4-FFF2-40B4-BE49-F238E27FC236}">
                <a16:creationId xmlns:a16="http://schemas.microsoft.com/office/drawing/2014/main" id="{CAA9BABD-B8FF-9BF4-0F4F-7B00AFBCB640}"/>
              </a:ext>
            </a:extLst>
          </p:cNvPr>
          <p:cNvSpPr/>
          <p:nvPr/>
        </p:nvSpPr>
        <p:spPr bwMode="auto">
          <a:xfrm>
            <a:off x="2078649" y="3069431"/>
            <a:ext cx="45719" cy="15716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B97BD3D0-92F0-1011-1304-6C5B0E3E8F08}"/>
              </a:ext>
            </a:extLst>
          </p:cNvPr>
          <p:cNvSpPr/>
          <p:nvPr/>
        </p:nvSpPr>
        <p:spPr bwMode="auto">
          <a:xfrm>
            <a:off x="2131970" y="3071814"/>
            <a:ext cx="45719" cy="16430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925AE660-C932-1C2E-DC22-E19DAAF85C8D}"/>
              </a:ext>
            </a:extLst>
          </p:cNvPr>
          <p:cNvSpPr/>
          <p:nvPr/>
        </p:nvSpPr>
        <p:spPr bwMode="auto">
          <a:xfrm>
            <a:off x="2185291" y="3071813"/>
            <a:ext cx="45719" cy="16430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FD56EAE4-9179-DF12-1DC0-C17F1150710D}"/>
              </a:ext>
            </a:extLst>
          </p:cNvPr>
          <p:cNvSpPr/>
          <p:nvPr/>
        </p:nvSpPr>
        <p:spPr bwMode="auto">
          <a:xfrm>
            <a:off x="2238612" y="3071813"/>
            <a:ext cx="45719" cy="17859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69D236E5-9023-0873-AA0E-282B01C8E581}"/>
              </a:ext>
            </a:extLst>
          </p:cNvPr>
          <p:cNvSpPr/>
          <p:nvPr/>
        </p:nvSpPr>
        <p:spPr bwMode="auto">
          <a:xfrm>
            <a:off x="2291933" y="3071813"/>
            <a:ext cx="45719" cy="23574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Rectangle 59">
            <a:extLst>
              <a:ext uri="{FF2B5EF4-FFF2-40B4-BE49-F238E27FC236}">
                <a16:creationId xmlns:a16="http://schemas.microsoft.com/office/drawing/2014/main" id="{22E2D4A5-1EA0-7D60-F092-895D068B12EC}"/>
              </a:ext>
            </a:extLst>
          </p:cNvPr>
          <p:cNvSpPr/>
          <p:nvPr/>
        </p:nvSpPr>
        <p:spPr bwMode="auto">
          <a:xfrm>
            <a:off x="2345254" y="3071813"/>
            <a:ext cx="45719" cy="23574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DB530728-E95A-2C16-C414-AE7B43E6C78D}"/>
              </a:ext>
            </a:extLst>
          </p:cNvPr>
          <p:cNvSpPr/>
          <p:nvPr/>
        </p:nvSpPr>
        <p:spPr bwMode="auto">
          <a:xfrm>
            <a:off x="2398575" y="3071813"/>
            <a:ext cx="45719" cy="2428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Rectangle 61">
            <a:extLst>
              <a:ext uri="{FF2B5EF4-FFF2-40B4-BE49-F238E27FC236}">
                <a16:creationId xmlns:a16="http://schemas.microsoft.com/office/drawing/2014/main" id="{717A4199-906B-593B-8AC1-40C7712C5268}"/>
              </a:ext>
            </a:extLst>
          </p:cNvPr>
          <p:cNvSpPr/>
          <p:nvPr/>
        </p:nvSpPr>
        <p:spPr bwMode="auto">
          <a:xfrm>
            <a:off x="2451896" y="3071814"/>
            <a:ext cx="45719" cy="26908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05618E93-4FD6-4578-3533-8426B2181DC6}"/>
              </a:ext>
            </a:extLst>
          </p:cNvPr>
          <p:cNvSpPr/>
          <p:nvPr/>
        </p:nvSpPr>
        <p:spPr bwMode="auto">
          <a:xfrm>
            <a:off x="2505217" y="3074194"/>
            <a:ext cx="45719" cy="27860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Rectangle 63">
            <a:extLst>
              <a:ext uri="{FF2B5EF4-FFF2-40B4-BE49-F238E27FC236}">
                <a16:creationId xmlns:a16="http://schemas.microsoft.com/office/drawing/2014/main" id="{3A1E0CF2-D3F0-45C1-3C7C-C17E562A47D6}"/>
              </a:ext>
            </a:extLst>
          </p:cNvPr>
          <p:cNvSpPr/>
          <p:nvPr/>
        </p:nvSpPr>
        <p:spPr bwMode="auto">
          <a:xfrm>
            <a:off x="2558538" y="3071813"/>
            <a:ext cx="45719" cy="28575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Rectangle 64">
            <a:extLst>
              <a:ext uri="{FF2B5EF4-FFF2-40B4-BE49-F238E27FC236}">
                <a16:creationId xmlns:a16="http://schemas.microsoft.com/office/drawing/2014/main" id="{FAD423A1-DA00-F83A-C359-E37203064147}"/>
              </a:ext>
            </a:extLst>
          </p:cNvPr>
          <p:cNvSpPr/>
          <p:nvPr/>
        </p:nvSpPr>
        <p:spPr bwMode="auto">
          <a:xfrm>
            <a:off x="2611859" y="3071813"/>
            <a:ext cx="45719" cy="28575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Rectangle 65">
            <a:extLst>
              <a:ext uri="{FF2B5EF4-FFF2-40B4-BE49-F238E27FC236}">
                <a16:creationId xmlns:a16="http://schemas.microsoft.com/office/drawing/2014/main" id="{EE558B4B-5597-F19F-B393-368604F4EC0E}"/>
              </a:ext>
            </a:extLst>
          </p:cNvPr>
          <p:cNvSpPr/>
          <p:nvPr/>
        </p:nvSpPr>
        <p:spPr bwMode="auto">
          <a:xfrm>
            <a:off x="2665180" y="3069432"/>
            <a:ext cx="45719" cy="31670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Rectangle 66">
            <a:extLst>
              <a:ext uri="{FF2B5EF4-FFF2-40B4-BE49-F238E27FC236}">
                <a16:creationId xmlns:a16="http://schemas.microsoft.com/office/drawing/2014/main" id="{3C2252FF-ACF1-6875-0C24-8B3DEF07F3D6}"/>
              </a:ext>
            </a:extLst>
          </p:cNvPr>
          <p:cNvSpPr/>
          <p:nvPr/>
        </p:nvSpPr>
        <p:spPr bwMode="auto">
          <a:xfrm>
            <a:off x="2718501" y="3069431"/>
            <a:ext cx="45719" cy="35956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Rectangle 67">
            <a:extLst>
              <a:ext uri="{FF2B5EF4-FFF2-40B4-BE49-F238E27FC236}">
                <a16:creationId xmlns:a16="http://schemas.microsoft.com/office/drawing/2014/main" id="{27853BCE-6FF4-EBD3-2D9B-D846C97EC81D}"/>
              </a:ext>
            </a:extLst>
          </p:cNvPr>
          <p:cNvSpPr/>
          <p:nvPr/>
        </p:nvSpPr>
        <p:spPr bwMode="auto">
          <a:xfrm>
            <a:off x="2771822" y="3069431"/>
            <a:ext cx="45719" cy="38338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Rectangle 68">
            <a:extLst>
              <a:ext uri="{FF2B5EF4-FFF2-40B4-BE49-F238E27FC236}">
                <a16:creationId xmlns:a16="http://schemas.microsoft.com/office/drawing/2014/main" id="{6DD58A60-324B-2A0C-30FA-01961A3C22AD}"/>
              </a:ext>
            </a:extLst>
          </p:cNvPr>
          <p:cNvSpPr/>
          <p:nvPr/>
        </p:nvSpPr>
        <p:spPr bwMode="auto">
          <a:xfrm>
            <a:off x="2825143" y="3067050"/>
            <a:ext cx="45719" cy="38338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Rectangle 69">
            <a:extLst>
              <a:ext uri="{FF2B5EF4-FFF2-40B4-BE49-F238E27FC236}">
                <a16:creationId xmlns:a16="http://schemas.microsoft.com/office/drawing/2014/main" id="{8B729AA6-593C-1B47-7D52-ABA05F21A089}"/>
              </a:ext>
            </a:extLst>
          </p:cNvPr>
          <p:cNvSpPr/>
          <p:nvPr/>
        </p:nvSpPr>
        <p:spPr bwMode="auto">
          <a:xfrm>
            <a:off x="2878464" y="3071814"/>
            <a:ext cx="45719" cy="38576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Rectangle 70">
            <a:extLst>
              <a:ext uri="{FF2B5EF4-FFF2-40B4-BE49-F238E27FC236}">
                <a16:creationId xmlns:a16="http://schemas.microsoft.com/office/drawing/2014/main" id="{6CB0B0F3-A6B9-76E2-AC17-973B28438837}"/>
              </a:ext>
            </a:extLst>
          </p:cNvPr>
          <p:cNvSpPr/>
          <p:nvPr/>
        </p:nvSpPr>
        <p:spPr bwMode="auto">
          <a:xfrm>
            <a:off x="2931785" y="3069431"/>
            <a:ext cx="47101" cy="40005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Rectangle 71">
            <a:extLst>
              <a:ext uri="{FF2B5EF4-FFF2-40B4-BE49-F238E27FC236}">
                <a16:creationId xmlns:a16="http://schemas.microsoft.com/office/drawing/2014/main" id="{6090049F-A265-9478-1249-CFCEB79763F8}"/>
              </a:ext>
            </a:extLst>
          </p:cNvPr>
          <p:cNvSpPr/>
          <p:nvPr/>
        </p:nvSpPr>
        <p:spPr bwMode="auto">
          <a:xfrm>
            <a:off x="2986488" y="3069431"/>
            <a:ext cx="45719" cy="40719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Rectangle 72">
            <a:extLst>
              <a:ext uri="{FF2B5EF4-FFF2-40B4-BE49-F238E27FC236}">
                <a16:creationId xmlns:a16="http://schemas.microsoft.com/office/drawing/2014/main" id="{0071DE9C-8A80-087D-CC20-1C852D424423}"/>
              </a:ext>
            </a:extLst>
          </p:cNvPr>
          <p:cNvSpPr/>
          <p:nvPr/>
        </p:nvSpPr>
        <p:spPr bwMode="auto">
          <a:xfrm>
            <a:off x="3039809" y="3069431"/>
            <a:ext cx="45719" cy="40719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Rectangle 73">
            <a:extLst>
              <a:ext uri="{FF2B5EF4-FFF2-40B4-BE49-F238E27FC236}">
                <a16:creationId xmlns:a16="http://schemas.microsoft.com/office/drawing/2014/main" id="{C46EC973-E809-1D1C-3C7C-7F3FFA900086}"/>
              </a:ext>
            </a:extLst>
          </p:cNvPr>
          <p:cNvSpPr/>
          <p:nvPr/>
        </p:nvSpPr>
        <p:spPr bwMode="auto">
          <a:xfrm>
            <a:off x="3093130" y="3071813"/>
            <a:ext cx="45719" cy="48101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 name="Rectangle 74">
            <a:extLst>
              <a:ext uri="{FF2B5EF4-FFF2-40B4-BE49-F238E27FC236}">
                <a16:creationId xmlns:a16="http://schemas.microsoft.com/office/drawing/2014/main" id="{15DAE6E2-38A9-57F2-F136-9157FDE0C5A6}"/>
              </a:ext>
            </a:extLst>
          </p:cNvPr>
          <p:cNvSpPr/>
          <p:nvPr/>
        </p:nvSpPr>
        <p:spPr bwMode="auto">
          <a:xfrm>
            <a:off x="3146451" y="3069432"/>
            <a:ext cx="45719" cy="5119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 name="Rectangle 75">
            <a:extLst>
              <a:ext uri="{FF2B5EF4-FFF2-40B4-BE49-F238E27FC236}">
                <a16:creationId xmlns:a16="http://schemas.microsoft.com/office/drawing/2014/main" id="{42A0E3C8-C46A-19D2-238B-5066953B23A5}"/>
              </a:ext>
            </a:extLst>
          </p:cNvPr>
          <p:cNvSpPr/>
          <p:nvPr/>
        </p:nvSpPr>
        <p:spPr bwMode="auto">
          <a:xfrm>
            <a:off x="3199772" y="3071814"/>
            <a:ext cx="45719" cy="52149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 name="Rectangle 76">
            <a:extLst>
              <a:ext uri="{FF2B5EF4-FFF2-40B4-BE49-F238E27FC236}">
                <a16:creationId xmlns:a16="http://schemas.microsoft.com/office/drawing/2014/main" id="{84252007-E175-BD48-7EB9-82648F2E14C5}"/>
              </a:ext>
            </a:extLst>
          </p:cNvPr>
          <p:cNvSpPr/>
          <p:nvPr/>
        </p:nvSpPr>
        <p:spPr bwMode="auto">
          <a:xfrm>
            <a:off x="3253093" y="3069431"/>
            <a:ext cx="45719" cy="53340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 name="Rectangle 77">
            <a:extLst>
              <a:ext uri="{FF2B5EF4-FFF2-40B4-BE49-F238E27FC236}">
                <a16:creationId xmlns:a16="http://schemas.microsoft.com/office/drawing/2014/main" id="{A3E0E33B-CEF9-78A0-A679-ADC00F94BFD9}"/>
              </a:ext>
            </a:extLst>
          </p:cNvPr>
          <p:cNvSpPr/>
          <p:nvPr/>
        </p:nvSpPr>
        <p:spPr bwMode="auto">
          <a:xfrm>
            <a:off x="3306414" y="3071813"/>
            <a:ext cx="45719" cy="54054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Rectangle 78">
            <a:extLst>
              <a:ext uri="{FF2B5EF4-FFF2-40B4-BE49-F238E27FC236}">
                <a16:creationId xmlns:a16="http://schemas.microsoft.com/office/drawing/2014/main" id="{756CC241-D874-4CA5-D2DD-9485995CD996}"/>
              </a:ext>
            </a:extLst>
          </p:cNvPr>
          <p:cNvSpPr/>
          <p:nvPr/>
        </p:nvSpPr>
        <p:spPr bwMode="auto">
          <a:xfrm>
            <a:off x="3359735" y="3071814"/>
            <a:ext cx="45719" cy="58102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Rectangle 79">
            <a:extLst>
              <a:ext uri="{FF2B5EF4-FFF2-40B4-BE49-F238E27FC236}">
                <a16:creationId xmlns:a16="http://schemas.microsoft.com/office/drawing/2014/main" id="{0AD817B5-0941-E3A0-A2BB-A5DBB71A35F9}"/>
              </a:ext>
            </a:extLst>
          </p:cNvPr>
          <p:cNvSpPr/>
          <p:nvPr/>
        </p:nvSpPr>
        <p:spPr bwMode="auto">
          <a:xfrm>
            <a:off x="3413056" y="3074194"/>
            <a:ext cx="45719" cy="60007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Rectangle 80">
            <a:extLst>
              <a:ext uri="{FF2B5EF4-FFF2-40B4-BE49-F238E27FC236}">
                <a16:creationId xmlns:a16="http://schemas.microsoft.com/office/drawing/2014/main" id="{9E413BC7-8FF2-2455-B43F-ED9D9630ECE2}"/>
              </a:ext>
            </a:extLst>
          </p:cNvPr>
          <p:cNvSpPr/>
          <p:nvPr/>
        </p:nvSpPr>
        <p:spPr bwMode="auto">
          <a:xfrm>
            <a:off x="3466377" y="3071813"/>
            <a:ext cx="45719" cy="64770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Rectangle 81">
            <a:extLst>
              <a:ext uri="{FF2B5EF4-FFF2-40B4-BE49-F238E27FC236}">
                <a16:creationId xmlns:a16="http://schemas.microsoft.com/office/drawing/2014/main" id="{9177ED45-80BA-0FB7-3A42-909025E98D66}"/>
              </a:ext>
            </a:extLst>
          </p:cNvPr>
          <p:cNvSpPr/>
          <p:nvPr/>
        </p:nvSpPr>
        <p:spPr bwMode="auto">
          <a:xfrm>
            <a:off x="3519698" y="3074194"/>
            <a:ext cx="45719" cy="66198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Rectangle 82">
            <a:extLst>
              <a:ext uri="{FF2B5EF4-FFF2-40B4-BE49-F238E27FC236}">
                <a16:creationId xmlns:a16="http://schemas.microsoft.com/office/drawing/2014/main" id="{FBBDCB1B-1B21-BE47-282C-293FDAD00860}"/>
              </a:ext>
            </a:extLst>
          </p:cNvPr>
          <p:cNvSpPr/>
          <p:nvPr/>
        </p:nvSpPr>
        <p:spPr bwMode="auto">
          <a:xfrm>
            <a:off x="3573019" y="3074193"/>
            <a:ext cx="45719" cy="66198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4" name="Rectangle 83">
            <a:extLst>
              <a:ext uri="{FF2B5EF4-FFF2-40B4-BE49-F238E27FC236}">
                <a16:creationId xmlns:a16="http://schemas.microsoft.com/office/drawing/2014/main" id="{F29EC1F3-C09E-1651-0851-C8836EBF4EC7}"/>
              </a:ext>
            </a:extLst>
          </p:cNvPr>
          <p:cNvSpPr/>
          <p:nvPr/>
        </p:nvSpPr>
        <p:spPr bwMode="auto">
          <a:xfrm>
            <a:off x="3626340" y="3071814"/>
            <a:ext cx="45719" cy="68341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Rectangle 84">
            <a:extLst>
              <a:ext uri="{FF2B5EF4-FFF2-40B4-BE49-F238E27FC236}">
                <a16:creationId xmlns:a16="http://schemas.microsoft.com/office/drawing/2014/main" id="{0A8DAA67-895C-8E3C-6E7D-B41FDBBEA57D}"/>
              </a:ext>
            </a:extLst>
          </p:cNvPr>
          <p:cNvSpPr/>
          <p:nvPr/>
        </p:nvSpPr>
        <p:spPr bwMode="auto">
          <a:xfrm>
            <a:off x="3679661" y="3071813"/>
            <a:ext cx="45719" cy="69056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Rectangle 85">
            <a:extLst>
              <a:ext uri="{FF2B5EF4-FFF2-40B4-BE49-F238E27FC236}">
                <a16:creationId xmlns:a16="http://schemas.microsoft.com/office/drawing/2014/main" id="{673560EF-C442-C636-7F0D-A65F74D6A6D3}"/>
              </a:ext>
            </a:extLst>
          </p:cNvPr>
          <p:cNvSpPr/>
          <p:nvPr/>
        </p:nvSpPr>
        <p:spPr bwMode="auto">
          <a:xfrm>
            <a:off x="3732982" y="3071813"/>
            <a:ext cx="45719" cy="75009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Rectangle 86">
            <a:extLst>
              <a:ext uri="{FF2B5EF4-FFF2-40B4-BE49-F238E27FC236}">
                <a16:creationId xmlns:a16="http://schemas.microsoft.com/office/drawing/2014/main" id="{B8A7553B-D8C8-C79B-F392-E8588CE65E8B}"/>
              </a:ext>
            </a:extLst>
          </p:cNvPr>
          <p:cNvSpPr/>
          <p:nvPr/>
        </p:nvSpPr>
        <p:spPr bwMode="auto">
          <a:xfrm>
            <a:off x="3786303" y="3074194"/>
            <a:ext cx="45719" cy="77866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 name="Rectangle 87">
            <a:extLst>
              <a:ext uri="{FF2B5EF4-FFF2-40B4-BE49-F238E27FC236}">
                <a16:creationId xmlns:a16="http://schemas.microsoft.com/office/drawing/2014/main" id="{6BA11FA1-1DD1-5D8E-1D33-5D84A35D1025}"/>
              </a:ext>
            </a:extLst>
          </p:cNvPr>
          <p:cNvSpPr/>
          <p:nvPr/>
        </p:nvSpPr>
        <p:spPr bwMode="auto">
          <a:xfrm>
            <a:off x="3839624" y="3074194"/>
            <a:ext cx="45719" cy="82391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 name="Rectangle 88">
            <a:extLst>
              <a:ext uri="{FF2B5EF4-FFF2-40B4-BE49-F238E27FC236}">
                <a16:creationId xmlns:a16="http://schemas.microsoft.com/office/drawing/2014/main" id="{61A35BC5-2572-4FDB-92F8-E0D37C1E488C}"/>
              </a:ext>
            </a:extLst>
          </p:cNvPr>
          <p:cNvSpPr/>
          <p:nvPr/>
        </p:nvSpPr>
        <p:spPr bwMode="auto">
          <a:xfrm>
            <a:off x="3892945" y="3069431"/>
            <a:ext cx="45719" cy="96678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 name="Rectangle 89">
            <a:extLst>
              <a:ext uri="{FF2B5EF4-FFF2-40B4-BE49-F238E27FC236}">
                <a16:creationId xmlns:a16="http://schemas.microsoft.com/office/drawing/2014/main" id="{52C75309-5F15-EC16-27F7-4B70EB77CEFA}"/>
              </a:ext>
            </a:extLst>
          </p:cNvPr>
          <p:cNvSpPr/>
          <p:nvPr/>
        </p:nvSpPr>
        <p:spPr bwMode="auto">
          <a:xfrm>
            <a:off x="3946256" y="3071812"/>
            <a:ext cx="45719" cy="96678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92" name="Straight Connector 91">
            <a:extLst>
              <a:ext uri="{FF2B5EF4-FFF2-40B4-BE49-F238E27FC236}">
                <a16:creationId xmlns:a16="http://schemas.microsoft.com/office/drawing/2014/main" id="{85A9F613-AF34-8630-CCFB-484AA27F651E}"/>
              </a:ext>
            </a:extLst>
          </p:cNvPr>
          <p:cNvCxnSpPr/>
          <p:nvPr/>
        </p:nvCxnSpPr>
        <p:spPr bwMode="auto">
          <a:xfrm>
            <a:off x="1423988" y="3071813"/>
            <a:ext cx="2614612" cy="0"/>
          </a:xfrm>
          <a:prstGeom prst="line">
            <a:avLst/>
          </a:prstGeom>
          <a:noFill/>
          <a:ln w="28575" cap="flat" cmpd="sng" algn="ctr">
            <a:solidFill>
              <a:schemeClr val="bg1"/>
            </a:solidFill>
            <a:prstDash val="solid"/>
            <a:round/>
            <a:headEnd type="none" w="med" len="med"/>
            <a:tailEnd type="none" w="med" len="med"/>
          </a:ln>
          <a:effectLst/>
        </p:spPr>
      </p:cxnSp>
      <p:sp>
        <p:nvSpPr>
          <p:cNvPr id="95" name="TextBox 94">
            <a:extLst>
              <a:ext uri="{FF2B5EF4-FFF2-40B4-BE49-F238E27FC236}">
                <a16:creationId xmlns:a16="http://schemas.microsoft.com/office/drawing/2014/main" id="{7F5328FF-8B6F-B1B7-FB1C-472295627873}"/>
              </a:ext>
            </a:extLst>
          </p:cNvPr>
          <p:cNvSpPr txBox="1"/>
          <p:nvPr/>
        </p:nvSpPr>
        <p:spPr bwMode="auto">
          <a:xfrm>
            <a:off x="1600201" y="2900362"/>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6" name="TextBox 95">
            <a:extLst>
              <a:ext uri="{FF2B5EF4-FFF2-40B4-BE49-F238E27FC236}">
                <a16:creationId xmlns:a16="http://schemas.microsoft.com/office/drawing/2014/main" id="{7C3376BD-CFB8-30D7-8D69-A090525848C9}"/>
              </a:ext>
            </a:extLst>
          </p:cNvPr>
          <p:cNvSpPr txBox="1"/>
          <p:nvPr/>
        </p:nvSpPr>
        <p:spPr bwMode="auto">
          <a:xfrm>
            <a:off x="1762126" y="2895600"/>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7" name="TextBox 96">
            <a:extLst>
              <a:ext uri="{FF2B5EF4-FFF2-40B4-BE49-F238E27FC236}">
                <a16:creationId xmlns:a16="http://schemas.microsoft.com/office/drawing/2014/main" id="{9D4F10A4-65F1-3D2E-BF11-74654A3A50F1}"/>
              </a:ext>
            </a:extLst>
          </p:cNvPr>
          <p:cNvSpPr txBox="1"/>
          <p:nvPr/>
        </p:nvSpPr>
        <p:spPr bwMode="auto">
          <a:xfrm>
            <a:off x="2133601" y="289559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8" name="TextBox 97">
            <a:extLst>
              <a:ext uri="{FF2B5EF4-FFF2-40B4-BE49-F238E27FC236}">
                <a16:creationId xmlns:a16="http://schemas.microsoft.com/office/drawing/2014/main" id="{93B8E16D-3B97-4A2A-3B0E-C9CA61ABB0F2}"/>
              </a:ext>
            </a:extLst>
          </p:cNvPr>
          <p:cNvSpPr txBox="1"/>
          <p:nvPr/>
        </p:nvSpPr>
        <p:spPr bwMode="auto">
          <a:xfrm>
            <a:off x="2447926" y="2905125"/>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9" name="TextBox 98">
            <a:extLst>
              <a:ext uri="{FF2B5EF4-FFF2-40B4-BE49-F238E27FC236}">
                <a16:creationId xmlns:a16="http://schemas.microsoft.com/office/drawing/2014/main" id="{C3D3E2EF-E7E9-C398-C63B-8589354DFF4E}"/>
              </a:ext>
            </a:extLst>
          </p:cNvPr>
          <p:cNvSpPr txBox="1"/>
          <p:nvPr/>
        </p:nvSpPr>
        <p:spPr bwMode="auto">
          <a:xfrm>
            <a:off x="2824164" y="2905125"/>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00" name="TextBox 99">
            <a:extLst>
              <a:ext uri="{FF2B5EF4-FFF2-40B4-BE49-F238E27FC236}">
                <a16:creationId xmlns:a16="http://schemas.microsoft.com/office/drawing/2014/main" id="{C984FB5B-E7EB-F915-3348-200589B1B352}"/>
              </a:ext>
            </a:extLst>
          </p:cNvPr>
          <p:cNvSpPr txBox="1"/>
          <p:nvPr/>
        </p:nvSpPr>
        <p:spPr bwMode="auto">
          <a:xfrm>
            <a:off x="3086101" y="2905124"/>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cxnSp>
        <p:nvCxnSpPr>
          <p:cNvPr id="101" name="Straight Connector 100">
            <a:extLst>
              <a:ext uri="{FF2B5EF4-FFF2-40B4-BE49-F238E27FC236}">
                <a16:creationId xmlns:a16="http://schemas.microsoft.com/office/drawing/2014/main" id="{D9BDC18A-C4C5-3CE1-375D-0CACE68484DB}"/>
              </a:ext>
            </a:extLst>
          </p:cNvPr>
          <p:cNvCxnSpPr>
            <a:cxnSpLocks/>
          </p:cNvCxnSpPr>
          <p:nvPr/>
        </p:nvCxnSpPr>
        <p:spPr bwMode="auto">
          <a:xfrm>
            <a:off x="5251947" y="2153498"/>
            <a:ext cx="0" cy="1953790"/>
          </a:xfrm>
          <a:prstGeom prst="line">
            <a:avLst/>
          </a:prstGeom>
          <a:noFill/>
          <a:ln w="28575" cap="flat" cmpd="sng" algn="ctr">
            <a:solidFill>
              <a:schemeClr val="bg1"/>
            </a:solidFill>
            <a:prstDash val="solid"/>
            <a:round/>
            <a:headEnd type="none" w="med" len="med"/>
            <a:tailEnd type="none" w="med" len="med"/>
          </a:ln>
          <a:effectLst/>
        </p:spPr>
      </p:cxnSp>
      <p:grpSp>
        <p:nvGrpSpPr>
          <p:cNvPr id="102" name="Group 101">
            <a:extLst>
              <a:ext uri="{FF2B5EF4-FFF2-40B4-BE49-F238E27FC236}">
                <a16:creationId xmlns:a16="http://schemas.microsoft.com/office/drawing/2014/main" id="{0B2F6116-A02F-4093-999A-D513930FC236}"/>
              </a:ext>
            </a:extLst>
          </p:cNvPr>
          <p:cNvGrpSpPr/>
          <p:nvPr/>
        </p:nvGrpSpPr>
        <p:grpSpPr>
          <a:xfrm>
            <a:off x="5156560" y="2166655"/>
            <a:ext cx="92887" cy="1928573"/>
            <a:chOff x="282872" y="1940633"/>
            <a:chExt cx="73152" cy="1524000"/>
          </a:xfrm>
        </p:grpSpPr>
        <p:cxnSp>
          <p:nvCxnSpPr>
            <p:cNvPr id="103" name="Straight Connector 102">
              <a:extLst>
                <a:ext uri="{FF2B5EF4-FFF2-40B4-BE49-F238E27FC236}">
                  <a16:creationId xmlns:a16="http://schemas.microsoft.com/office/drawing/2014/main" id="{C870DBE2-DB73-14B1-6828-26564F718D9F}"/>
                </a:ext>
              </a:extLst>
            </p:cNvPr>
            <p:cNvCxnSpPr>
              <a:cxnSpLocks/>
            </p:cNvCxnSpPr>
            <p:nvPr/>
          </p:nvCxnSpPr>
          <p:spPr bwMode="auto">
            <a:xfrm>
              <a:off x="282872" y="19406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6EAD6DF7-5077-5DA5-F255-DCE7BEA4D376}"/>
                </a:ext>
              </a:extLst>
            </p:cNvPr>
            <p:cNvCxnSpPr>
              <a:cxnSpLocks/>
            </p:cNvCxnSpPr>
            <p:nvPr/>
          </p:nvCxnSpPr>
          <p:spPr bwMode="auto">
            <a:xfrm>
              <a:off x="282872" y="20930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A0E8FACD-C689-FC0C-23B1-B964B8E96F28}"/>
                </a:ext>
              </a:extLst>
            </p:cNvPr>
            <p:cNvCxnSpPr>
              <a:cxnSpLocks/>
            </p:cNvCxnSpPr>
            <p:nvPr/>
          </p:nvCxnSpPr>
          <p:spPr bwMode="auto">
            <a:xfrm>
              <a:off x="282872" y="22454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DB9385C7-A6B2-253C-12A6-4A48927C86A7}"/>
                </a:ext>
              </a:extLst>
            </p:cNvPr>
            <p:cNvCxnSpPr>
              <a:cxnSpLocks/>
            </p:cNvCxnSpPr>
            <p:nvPr/>
          </p:nvCxnSpPr>
          <p:spPr bwMode="auto">
            <a:xfrm>
              <a:off x="282872" y="23978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D1F7D296-4198-E059-C11B-CFE62F918509}"/>
                </a:ext>
              </a:extLst>
            </p:cNvPr>
            <p:cNvCxnSpPr>
              <a:cxnSpLocks/>
            </p:cNvCxnSpPr>
            <p:nvPr/>
          </p:nvCxnSpPr>
          <p:spPr bwMode="auto">
            <a:xfrm>
              <a:off x="282872" y="25502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A9383FE9-A16A-6F19-590E-F04048324B55}"/>
                </a:ext>
              </a:extLst>
            </p:cNvPr>
            <p:cNvCxnSpPr>
              <a:cxnSpLocks/>
            </p:cNvCxnSpPr>
            <p:nvPr/>
          </p:nvCxnSpPr>
          <p:spPr bwMode="auto">
            <a:xfrm>
              <a:off x="282872" y="27026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7A83FDFD-D1DB-5A9E-6753-1A425F9E33AA}"/>
                </a:ext>
              </a:extLst>
            </p:cNvPr>
            <p:cNvCxnSpPr>
              <a:cxnSpLocks/>
            </p:cNvCxnSpPr>
            <p:nvPr/>
          </p:nvCxnSpPr>
          <p:spPr bwMode="auto">
            <a:xfrm>
              <a:off x="282872" y="28550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EAC29289-B333-B906-BD23-E1B88E070F38}"/>
                </a:ext>
              </a:extLst>
            </p:cNvPr>
            <p:cNvCxnSpPr>
              <a:cxnSpLocks/>
            </p:cNvCxnSpPr>
            <p:nvPr/>
          </p:nvCxnSpPr>
          <p:spPr bwMode="auto">
            <a:xfrm>
              <a:off x="282872" y="30074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93CDAC1E-2601-3CF3-ABCA-CD48E3AEFA39}"/>
                </a:ext>
              </a:extLst>
            </p:cNvPr>
            <p:cNvCxnSpPr>
              <a:cxnSpLocks/>
            </p:cNvCxnSpPr>
            <p:nvPr/>
          </p:nvCxnSpPr>
          <p:spPr bwMode="auto">
            <a:xfrm>
              <a:off x="282872" y="31598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292EE2C1-5A92-5CC4-1800-58899A35B1FE}"/>
                </a:ext>
              </a:extLst>
            </p:cNvPr>
            <p:cNvCxnSpPr>
              <a:cxnSpLocks/>
            </p:cNvCxnSpPr>
            <p:nvPr/>
          </p:nvCxnSpPr>
          <p:spPr bwMode="auto">
            <a:xfrm>
              <a:off x="282872" y="33122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9F1A9D02-9CF3-47B5-297F-7F5F711BD5BB}"/>
                </a:ext>
              </a:extLst>
            </p:cNvPr>
            <p:cNvCxnSpPr>
              <a:cxnSpLocks/>
            </p:cNvCxnSpPr>
            <p:nvPr/>
          </p:nvCxnSpPr>
          <p:spPr bwMode="auto">
            <a:xfrm>
              <a:off x="282872" y="3464633"/>
              <a:ext cx="73152" cy="0"/>
            </a:xfrm>
            <a:prstGeom prst="line">
              <a:avLst/>
            </a:prstGeom>
            <a:noFill/>
            <a:ln w="28575" cap="flat" cmpd="sng" algn="ctr">
              <a:solidFill>
                <a:schemeClr val="bg1"/>
              </a:solidFill>
              <a:prstDash val="solid"/>
              <a:round/>
              <a:headEnd type="none" w="med" len="med"/>
              <a:tailEnd type="none" w="med" len="med"/>
            </a:ln>
            <a:effectLst/>
          </p:spPr>
        </p:cxnSp>
      </p:grpSp>
      <p:sp>
        <p:nvSpPr>
          <p:cNvPr id="114" name="TextBox 113">
            <a:extLst>
              <a:ext uri="{FF2B5EF4-FFF2-40B4-BE49-F238E27FC236}">
                <a16:creationId xmlns:a16="http://schemas.microsoft.com/office/drawing/2014/main" id="{67221196-2B6D-5234-7435-7AAF2668D2CE}"/>
              </a:ext>
            </a:extLst>
          </p:cNvPr>
          <p:cNvSpPr txBox="1"/>
          <p:nvPr/>
        </p:nvSpPr>
        <p:spPr bwMode="auto">
          <a:xfrm rot="16200000">
            <a:off x="3471628" y="2832611"/>
            <a:ext cx="20859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in Tumor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Size From Baseline (%)</a:t>
            </a:r>
          </a:p>
        </p:txBody>
      </p:sp>
      <p:sp>
        <p:nvSpPr>
          <p:cNvPr id="115" name="TextBox 114">
            <a:extLst>
              <a:ext uri="{FF2B5EF4-FFF2-40B4-BE49-F238E27FC236}">
                <a16:creationId xmlns:a16="http://schemas.microsoft.com/office/drawing/2014/main" id="{47569E39-3D1F-A697-B4B6-5C9DDBEC5DF6}"/>
              </a:ext>
            </a:extLst>
          </p:cNvPr>
          <p:cNvSpPr txBox="1"/>
          <p:nvPr/>
        </p:nvSpPr>
        <p:spPr bwMode="auto">
          <a:xfrm>
            <a:off x="4773224" y="201206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16" name="TextBox 115">
            <a:extLst>
              <a:ext uri="{FF2B5EF4-FFF2-40B4-BE49-F238E27FC236}">
                <a16:creationId xmlns:a16="http://schemas.microsoft.com/office/drawing/2014/main" id="{A8E0925C-8744-8756-F91C-9A57F85AB893}"/>
              </a:ext>
            </a:extLst>
          </p:cNvPr>
          <p:cNvSpPr txBox="1"/>
          <p:nvPr/>
        </p:nvSpPr>
        <p:spPr bwMode="auto">
          <a:xfrm>
            <a:off x="4864596" y="220492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17" name="TextBox 116">
            <a:extLst>
              <a:ext uri="{FF2B5EF4-FFF2-40B4-BE49-F238E27FC236}">
                <a16:creationId xmlns:a16="http://schemas.microsoft.com/office/drawing/2014/main" id="{0477EA89-DC73-041C-C411-4048B6850082}"/>
              </a:ext>
            </a:extLst>
          </p:cNvPr>
          <p:cNvSpPr txBox="1"/>
          <p:nvPr/>
        </p:nvSpPr>
        <p:spPr bwMode="auto">
          <a:xfrm>
            <a:off x="4864596" y="239777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18" name="TextBox 117">
            <a:extLst>
              <a:ext uri="{FF2B5EF4-FFF2-40B4-BE49-F238E27FC236}">
                <a16:creationId xmlns:a16="http://schemas.microsoft.com/office/drawing/2014/main" id="{A8A727F9-7A17-66D7-C244-CC9B21C3C5C8}"/>
              </a:ext>
            </a:extLst>
          </p:cNvPr>
          <p:cNvSpPr txBox="1"/>
          <p:nvPr/>
        </p:nvSpPr>
        <p:spPr bwMode="auto">
          <a:xfrm>
            <a:off x="4864596" y="259063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19" name="TextBox 118">
            <a:extLst>
              <a:ext uri="{FF2B5EF4-FFF2-40B4-BE49-F238E27FC236}">
                <a16:creationId xmlns:a16="http://schemas.microsoft.com/office/drawing/2014/main" id="{7DD9B2D0-85F0-CA4C-3F89-30F269D45F76}"/>
              </a:ext>
            </a:extLst>
          </p:cNvPr>
          <p:cNvSpPr txBox="1"/>
          <p:nvPr/>
        </p:nvSpPr>
        <p:spPr bwMode="auto">
          <a:xfrm>
            <a:off x="4864596" y="278349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20" name="TextBox 119">
            <a:extLst>
              <a:ext uri="{FF2B5EF4-FFF2-40B4-BE49-F238E27FC236}">
                <a16:creationId xmlns:a16="http://schemas.microsoft.com/office/drawing/2014/main" id="{B25A5375-2A90-51FC-CA3E-4BF0083DAD19}"/>
              </a:ext>
            </a:extLst>
          </p:cNvPr>
          <p:cNvSpPr txBox="1"/>
          <p:nvPr/>
        </p:nvSpPr>
        <p:spPr bwMode="auto">
          <a:xfrm>
            <a:off x="4955966" y="297634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21" name="TextBox 120">
            <a:extLst>
              <a:ext uri="{FF2B5EF4-FFF2-40B4-BE49-F238E27FC236}">
                <a16:creationId xmlns:a16="http://schemas.microsoft.com/office/drawing/2014/main" id="{D3AFE1EF-6C1A-0369-8728-7AD101BD3264}"/>
              </a:ext>
            </a:extLst>
          </p:cNvPr>
          <p:cNvSpPr txBox="1"/>
          <p:nvPr/>
        </p:nvSpPr>
        <p:spPr bwMode="auto">
          <a:xfrm>
            <a:off x="4718722" y="3940637"/>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22" name="TextBox 121">
            <a:extLst>
              <a:ext uri="{FF2B5EF4-FFF2-40B4-BE49-F238E27FC236}">
                <a16:creationId xmlns:a16="http://schemas.microsoft.com/office/drawing/2014/main" id="{2DA5135D-AE20-D067-4973-0E809C57B294}"/>
              </a:ext>
            </a:extLst>
          </p:cNvPr>
          <p:cNvSpPr txBox="1"/>
          <p:nvPr/>
        </p:nvSpPr>
        <p:spPr bwMode="auto">
          <a:xfrm>
            <a:off x="4810094" y="3747776"/>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23" name="TextBox 122">
            <a:extLst>
              <a:ext uri="{FF2B5EF4-FFF2-40B4-BE49-F238E27FC236}">
                <a16:creationId xmlns:a16="http://schemas.microsoft.com/office/drawing/2014/main" id="{762D55E2-390B-5681-73C7-FF748524A7F0}"/>
              </a:ext>
            </a:extLst>
          </p:cNvPr>
          <p:cNvSpPr txBox="1"/>
          <p:nvPr/>
        </p:nvSpPr>
        <p:spPr bwMode="auto">
          <a:xfrm>
            <a:off x="4810094" y="3554919"/>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24" name="TextBox 123">
            <a:extLst>
              <a:ext uri="{FF2B5EF4-FFF2-40B4-BE49-F238E27FC236}">
                <a16:creationId xmlns:a16="http://schemas.microsoft.com/office/drawing/2014/main" id="{0AA55CA4-B497-6CDF-50EE-4CBD31AB61E6}"/>
              </a:ext>
            </a:extLst>
          </p:cNvPr>
          <p:cNvSpPr txBox="1"/>
          <p:nvPr/>
        </p:nvSpPr>
        <p:spPr bwMode="auto">
          <a:xfrm>
            <a:off x="4810094" y="3362062"/>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25" name="TextBox 124">
            <a:extLst>
              <a:ext uri="{FF2B5EF4-FFF2-40B4-BE49-F238E27FC236}">
                <a16:creationId xmlns:a16="http://schemas.microsoft.com/office/drawing/2014/main" id="{4B8B6631-7EB1-87EB-E74E-B6D57B0ABC0C}"/>
              </a:ext>
            </a:extLst>
          </p:cNvPr>
          <p:cNvSpPr txBox="1"/>
          <p:nvPr/>
        </p:nvSpPr>
        <p:spPr bwMode="auto">
          <a:xfrm>
            <a:off x="4810094" y="3169205"/>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26" name="TextBox 125">
            <a:extLst>
              <a:ext uri="{FF2B5EF4-FFF2-40B4-BE49-F238E27FC236}">
                <a16:creationId xmlns:a16="http://schemas.microsoft.com/office/drawing/2014/main" id="{B0EC2A4A-830E-76E5-73F4-175AAC22C91F}"/>
              </a:ext>
            </a:extLst>
          </p:cNvPr>
          <p:cNvSpPr txBox="1"/>
          <p:nvPr/>
        </p:nvSpPr>
        <p:spPr bwMode="auto">
          <a:xfrm>
            <a:off x="6194130" y="1986854"/>
            <a:ext cx="7312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2+</a:t>
            </a:r>
          </a:p>
        </p:txBody>
      </p:sp>
      <p:sp>
        <p:nvSpPr>
          <p:cNvPr id="127" name="TextBox 126">
            <a:extLst>
              <a:ext uri="{FF2B5EF4-FFF2-40B4-BE49-F238E27FC236}">
                <a16:creationId xmlns:a16="http://schemas.microsoft.com/office/drawing/2014/main" id="{F87DA5B4-01F0-4811-936A-E546EC9F5D74}"/>
              </a:ext>
            </a:extLst>
          </p:cNvPr>
          <p:cNvSpPr txBox="1"/>
          <p:nvPr/>
        </p:nvSpPr>
        <p:spPr bwMode="auto">
          <a:xfrm>
            <a:off x="7174860" y="2357137"/>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24</a:t>
            </a:r>
          </a:p>
        </p:txBody>
      </p:sp>
      <p:sp>
        <p:nvSpPr>
          <p:cNvPr id="128" name="Rectangle 127">
            <a:extLst>
              <a:ext uri="{FF2B5EF4-FFF2-40B4-BE49-F238E27FC236}">
                <a16:creationId xmlns:a16="http://schemas.microsoft.com/office/drawing/2014/main" id="{7CCCC6FA-25BB-26F4-C1D4-57C9542575AA}"/>
              </a:ext>
            </a:extLst>
          </p:cNvPr>
          <p:cNvSpPr/>
          <p:nvPr/>
        </p:nvSpPr>
        <p:spPr bwMode="auto">
          <a:xfrm>
            <a:off x="5273374" y="3019926"/>
            <a:ext cx="74914" cy="1066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9" name="Rectangle 128">
            <a:extLst>
              <a:ext uri="{FF2B5EF4-FFF2-40B4-BE49-F238E27FC236}">
                <a16:creationId xmlns:a16="http://schemas.microsoft.com/office/drawing/2014/main" id="{0B208A97-1604-4F44-CBA3-049E666AE3B5}"/>
              </a:ext>
            </a:extLst>
          </p:cNvPr>
          <p:cNvSpPr/>
          <p:nvPr/>
        </p:nvSpPr>
        <p:spPr bwMode="auto">
          <a:xfrm>
            <a:off x="5380737" y="3119438"/>
            <a:ext cx="74914" cy="6429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0" name="Rectangle 129">
            <a:extLst>
              <a:ext uri="{FF2B5EF4-FFF2-40B4-BE49-F238E27FC236}">
                <a16:creationId xmlns:a16="http://schemas.microsoft.com/office/drawing/2014/main" id="{7D8562BB-6DFC-07D3-6104-7712FD73C51D}"/>
              </a:ext>
            </a:extLst>
          </p:cNvPr>
          <p:cNvSpPr/>
          <p:nvPr/>
        </p:nvSpPr>
        <p:spPr bwMode="auto">
          <a:xfrm>
            <a:off x="5488100" y="3119439"/>
            <a:ext cx="74914" cy="7143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1" name="Rectangle 130">
            <a:extLst>
              <a:ext uri="{FF2B5EF4-FFF2-40B4-BE49-F238E27FC236}">
                <a16:creationId xmlns:a16="http://schemas.microsoft.com/office/drawing/2014/main" id="{37F95650-9B07-23B4-2F08-592501D7F7F0}"/>
              </a:ext>
            </a:extLst>
          </p:cNvPr>
          <p:cNvSpPr/>
          <p:nvPr/>
        </p:nvSpPr>
        <p:spPr bwMode="auto">
          <a:xfrm>
            <a:off x="5595463" y="3119439"/>
            <a:ext cx="74914" cy="1547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2" name="Rectangle 131">
            <a:extLst>
              <a:ext uri="{FF2B5EF4-FFF2-40B4-BE49-F238E27FC236}">
                <a16:creationId xmlns:a16="http://schemas.microsoft.com/office/drawing/2014/main" id="{09F1B7B5-68CF-50EB-96EF-385690C6C88B}"/>
              </a:ext>
            </a:extLst>
          </p:cNvPr>
          <p:cNvSpPr/>
          <p:nvPr/>
        </p:nvSpPr>
        <p:spPr bwMode="auto">
          <a:xfrm>
            <a:off x="5702826" y="3119438"/>
            <a:ext cx="74914" cy="16430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 name="Rectangle 132">
            <a:extLst>
              <a:ext uri="{FF2B5EF4-FFF2-40B4-BE49-F238E27FC236}">
                <a16:creationId xmlns:a16="http://schemas.microsoft.com/office/drawing/2014/main" id="{AFBBF412-E81E-AE7F-E2B0-0D7262F1F1EB}"/>
              </a:ext>
            </a:extLst>
          </p:cNvPr>
          <p:cNvSpPr/>
          <p:nvPr/>
        </p:nvSpPr>
        <p:spPr bwMode="auto">
          <a:xfrm>
            <a:off x="5810189" y="3121819"/>
            <a:ext cx="74914" cy="23574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4" name="Rectangle 133">
            <a:extLst>
              <a:ext uri="{FF2B5EF4-FFF2-40B4-BE49-F238E27FC236}">
                <a16:creationId xmlns:a16="http://schemas.microsoft.com/office/drawing/2014/main" id="{880651F0-683D-C52A-D7D2-6C8D03C2C6FA}"/>
              </a:ext>
            </a:extLst>
          </p:cNvPr>
          <p:cNvSpPr/>
          <p:nvPr/>
        </p:nvSpPr>
        <p:spPr bwMode="auto">
          <a:xfrm>
            <a:off x="5917552" y="3121819"/>
            <a:ext cx="74914" cy="24765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5" name="Rectangle 134">
            <a:extLst>
              <a:ext uri="{FF2B5EF4-FFF2-40B4-BE49-F238E27FC236}">
                <a16:creationId xmlns:a16="http://schemas.microsoft.com/office/drawing/2014/main" id="{0783E76F-0CC1-4810-A744-491D4DB42365}"/>
              </a:ext>
            </a:extLst>
          </p:cNvPr>
          <p:cNvSpPr/>
          <p:nvPr/>
        </p:nvSpPr>
        <p:spPr bwMode="auto">
          <a:xfrm>
            <a:off x="6024915" y="3121820"/>
            <a:ext cx="74914" cy="25241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 name="Rectangle 135">
            <a:extLst>
              <a:ext uri="{FF2B5EF4-FFF2-40B4-BE49-F238E27FC236}">
                <a16:creationId xmlns:a16="http://schemas.microsoft.com/office/drawing/2014/main" id="{B0C7310E-5A63-1EFD-F82B-85FBF5EA79B4}"/>
              </a:ext>
            </a:extLst>
          </p:cNvPr>
          <p:cNvSpPr/>
          <p:nvPr/>
        </p:nvSpPr>
        <p:spPr bwMode="auto">
          <a:xfrm>
            <a:off x="6132278" y="3119438"/>
            <a:ext cx="74914" cy="28813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7" name="Rectangle 136">
            <a:extLst>
              <a:ext uri="{FF2B5EF4-FFF2-40B4-BE49-F238E27FC236}">
                <a16:creationId xmlns:a16="http://schemas.microsoft.com/office/drawing/2014/main" id="{09ED92E2-1B75-5229-EB38-BB3B6354EAAB}"/>
              </a:ext>
            </a:extLst>
          </p:cNvPr>
          <p:cNvSpPr/>
          <p:nvPr/>
        </p:nvSpPr>
        <p:spPr bwMode="auto">
          <a:xfrm>
            <a:off x="6239641" y="3119438"/>
            <a:ext cx="74914" cy="32146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8" name="Rectangle 137">
            <a:extLst>
              <a:ext uri="{FF2B5EF4-FFF2-40B4-BE49-F238E27FC236}">
                <a16:creationId xmlns:a16="http://schemas.microsoft.com/office/drawing/2014/main" id="{A871623F-1E9E-CC5D-EA26-823689A4372A}"/>
              </a:ext>
            </a:extLst>
          </p:cNvPr>
          <p:cNvSpPr/>
          <p:nvPr/>
        </p:nvSpPr>
        <p:spPr bwMode="auto">
          <a:xfrm>
            <a:off x="6347004" y="3117056"/>
            <a:ext cx="74914" cy="36671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 name="Rectangle 138">
            <a:extLst>
              <a:ext uri="{FF2B5EF4-FFF2-40B4-BE49-F238E27FC236}">
                <a16:creationId xmlns:a16="http://schemas.microsoft.com/office/drawing/2014/main" id="{A2E59D3F-BC1E-E9D1-B710-828ACBEF73E3}"/>
              </a:ext>
            </a:extLst>
          </p:cNvPr>
          <p:cNvSpPr/>
          <p:nvPr/>
        </p:nvSpPr>
        <p:spPr bwMode="auto">
          <a:xfrm>
            <a:off x="6454367" y="3121819"/>
            <a:ext cx="74914" cy="38576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0" name="Rectangle 139">
            <a:extLst>
              <a:ext uri="{FF2B5EF4-FFF2-40B4-BE49-F238E27FC236}">
                <a16:creationId xmlns:a16="http://schemas.microsoft.com/office/drawing/2014/main" id="{F992DB07-AEF4-6871-E857-2E1888BE4CAA}"/>
              </a:ext>
            </a:extLst>
          </p:cNvPr>
          <p:cNvSpPr/>
          <p:nvPr/>
        </p:nvSpPr>
        <p:spPr bwMode="auto">
          <a:xfrm>
            <a:off x="6561730" y="3119439"/>
            <a:ext cx="74914" cy="40719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1" name="Rectangle 140">
            <a:extLst>
              <a:ext uri="{FF2B5EF4-FFF2-40B4-BE49-F238E27FC236}">
                <a16:creationId xmlns:a16="http://schemas.microsoft.com/office/drawing/2014/main" id="{253B6127-DCA7-C348-C39E-A5100E44988B}"/>
              </a:ext>
            </a:extLst>
          </p:cNvPr>
          <p:cNvSpPr/>
          <p:nvPr/>
        </p:nvSpPr>
        <p:spPr bwMode="auto">
          <a:xfrm>
            <a:off x="6669093" y="3117056"/>
            <a:ext cx="74914" cy="41671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2" name="Rectangle 141">
            <a:extLst>
              <a:ext uri="{FF2B5EF4-FFF2-40B4-BE49-F238E27FC236}">
                <a16:creationId xmlns:a16="http://schemas.microsoft.com/office/drawing/2014/main" id="{1A44746B-521F-9F93-E6CF-077E5DEFB934}"/>
              </a:ext>
            </a:extLst>
          </p:cNvPr>
          <p:cNvSpPr/>
          <p:nvPr/>
        </p:nvSpPr>
        <p:spPr bwMode="auto">
          <a:xfrm>
            <a:off x="6776456" y="3121819"/>
            <a:ext cx="74914" cy="48815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3" name="Rectangle 142">
            <a:extLst>
              <a:ext uri="{FF2B5EF4-FFF2-40B4-BE49-F238E27FC236}">
                <a16:creationId xmlns:a16="http://schemas.microsoft.com/office/drawing/2014/main" id="{29D06AA6-2B8C-3F7B-F50F-2665037F0DF1}"/>
              </a:ext>
            </a:extLst>
          </p:cNvPr>
          <p:cNvSpPr/>
          <p:nvPr/>
        </p:nvSpPr>
        <p:spPr bwMode="auto">
          <a:xfrm>
            <a:off x="6883819" y="3119436"/>
            <a:ext cx="74914" cy="51435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4" name="Rectangle 143">
            <a:extLst>
              <a:ext uri="{FF2B5EF4-FFF2-40B4-BE49-F238E27FC236}">
                <a16:creationId xmlns:a16="http://schemas.microsoft.com/office/drawing/2014/main" id="{252C80B7-4CF1-6DA1-0D24-EE77ADA416C5}"/>
              </a:ext>
            </a:extLst>
          </p:cNvPr>
          <p:cNvSpPr/>
          <p:nvPr/>
        </p:nvSpPr>
        <p:spPr bwMode="auto">
          <a:xfrm>
            <a:off x="6991182" y="3121819"/>
            <a:ext cx="74914" cy="62150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5" name="Rectangle 144">
            <a:extLst>
              <a:ext uri="{FF2B5EF4-FFF2-40B4-BE49-F238E27FC236}">
                <a16:creationId xmlns:a16="http://schemas.microsoft.com/office/drawing/2014/main" id="{52BB63B9-B6E1-1523-0363-6CBBA9B53F00}"/>
              </a:ext>
            </a:extLst>
          </p:cNvPr>
          <p:cNvSpPr/>
          <p:nvPr/>
        </p:nvSpPr>
        <p:spPr bwMode="auto">
          <a:xfrm>
            <a:off x="7098545" y="3119437"/>
            <a:ext cx="74914" cy="67627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6" name="Rectangle 145">
            <a:extLst>
              <a:ext uri="{FF2B5EF4-FFF2-40B4-BE49-F238E27FC236}">
                <a16:creationId xmlns:a16="http://schemas.microsoft.com/office/drawing/2014/main" id="{3A31F776-6F38-DCA4-8D73-2160C654CD79}"/>
              </a:ext>
            </a:extLst>
          </p:cNvPr>
          <p:cNvSpPr/>
          <p:nvPr/>
        </p:nvSpPr>
        <p:spPr bwMode="auto">
          <a:xfrm>
            <a:off x="7205908" y="3124200"/>
            <a:ext cx="74914" cy="67389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7" name="Rectangle 146">
            <a:extLst>
              <a:ext uri="{FF2B5EF4-FFF2-40B4-BE49-F238E27FC236}">
                <a16:creationId xmlns:a16="http://schemas.microsoft.com/office/drawing/2014/main" id="{76727D0B-AD42-DA99-8505-5048CBB8909F}"/>
              </a:ext>
            </a:extLst>
          </p:cNvPr>
          <p:cNvSpPr/>
          <p:nvPr/>
        </p:nvSpPr>
        <p:spPr bwMode="auto">
          <a:xfrm>
            <a:off x="7313271" y="3121817"/>
            <a:ext cx="74914" cy="68818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8" name="Rectangle 147">
            <a:extLst>
              <a:ext uri="{FF2B5EF4-FFF2-40B4-BE49-F238E27FC236}">
                <a16:creationId xmlns:a16="http://schemas.microsoft.com/office/drawing/2014/main" id="{BFB745C1-F5FD-C782-FFD4-141F210687BF}"/>
              </a:ext>
            </a:extLst>
          </p:cNvPr>
          <p:cNvSpPr/>
          <p:nvPr/>
        </p:nvSpPr>
        <p:spPr bwMode="auto">
          <a:xfrm>
            <a:off x="7420634" y="3119436"/>
            <a:ext cx="74914" cy="76200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9" name="Rectangle 148">
            <a:extLst>
              <a:ext uri="{FF2B5EF4-FFF2-40B4-BE49-F238E27FC236}">
                <a16:creationId xmlns:a16="http://schemas.microsoft.com/office/drawing/2014/main" id="{43CD5200-7A34-CEE8-298B-027CCDDBDAFE}"/>
              </a:ext>
            </a:extLst>
          </p:cNvPr>
          <p:cNvSpPr/>
          <p:nvPr/>
        </p:nvSpPr>
        <p:spPr bwMode="auto">
          <a:xfrm>
            <a:off x="7527997" y="3119435"/>
            <a:ext cx="74914" cy="80248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 name="Rectangle 149">
            <a:extLst>
              <a:ext uri="{FF2B5EF4-FFF2-40B4-BE49-F238E27FC236}">
                <a16:creationId xmlns:a16="http://schemas.microsoft.com/office/drawing/2014/main" id="{8C5DF370-A3EE-FC72-B880-65FD3CDDAB76}"/>
              </a:ext>
            </a:extLst>
          </p:cNvPr>
          <p:cNvSpPr/>
          <p:nvPr/>
        </p:nvSpPr>
        <p:spPr bwMode="auto">
          <a:xfrm>
            <a:off x="7635360" y="3121817"/>
            <a:ext cx="74914" cy="82867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 name="Rectangle 150">
            <a:extLst>
              <a:ext uri="{FF2B5EF4-FFF2-40B4-BE49-F238E27FC236}">
                <a16:creationId xmlns:a16="http://schemas.microsoft.com/office/drawing/2014/main" id="{E84A9F5C-5F99-3776-3334-72F3828E184F}"/>
              </a:ext>
            </a:extLst>
          </p:cNvPr>
          <p:cNvSpPr/>
          <p:nvPr/>
        </p:nvSpPr>
        <p:spPr bwMode="auto">
          <a:xfrm>
            <a:off x="7742730" y="3121817"/>
            <a:ext cx="74914" cy="98583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53" name="Straight Connector 152">
            <a:extLst>
              <a:ext uri="{FF2B5EF4-FFF2-40B4-BE49-F238E27FC236}">
                <a16:creationId xmlns:a16="http://schemas.microsoft.com/office/drawing/2014/main" id="{109F59CB-7640-AA1D-3B51-84DCE48F3AF5}"/>
              </a:ext>
            </a:extLst>
          </p:cNvPr>
          <p:cNvCxnSpPr/>
          <p:nvPr/>
        </p:nvCxnSpPr>
        <p:spPr bwMode="auto">
          <a:xfrm>
            <a:off x="5243513" y="2925820"/>
            <a:ext cx="2614612" cy="0"/>
          </a:xfrm>
          <a:prstGeom prst="line">
            <a:avLst/>
          </a:prstGeom>
          <a:noFill/>
          <a:ln w="19050" cap="flat" cmpd="sng" algn="ctr">
            <a:solidFill>
              <a:schemeClr val="bg1"/>
            </a:solidFill>
            <a:prstDash val="sysDash"/>
            <a:round/>
            <a:headEnd type="none" w="med" len="med"/>
            <a:tailEnd type="none" w="med" len="med"/>
          </a:ln>
          <a:effectLst/>
        </p:spPr>
      </p:cxnSp>
      <p:cxnSp>
        <p:nvCxnSpPr>
          <p:cNvPr id="154" name="Straight Connector 153">
            <a:extLst>
              <a:ext uri="{FF2B5EF4-FFF2-40B4-BE49-F238E27FC236}">
                <a16:creationId xmlns:a16="http://schemas.microsoft.com/office/drawing/2014/main" id="{295B1E48-A00B-8049-633F-AFECE6FAD6DD}"/>
              </a:ext>
            </a:extLst>
          </p:cNvPr>
          <p:cNvCxnSpPr/>
          <p:nvPr/>
        </p:nvCxnSpPr>
        <p:spPr bwMode="auto">
          <a:xfrm>
            <a:off x="5253038" y="3406832"/>
            <a:ext cx="2614612" cy="0"/>
          </a:xfrm>
          <a:prstGeom prst="line">
            <a:avLst/>
          </a:prstGeom>
          <a:noFill/>
          <a:ln w="19050" cap="flat" cmpd="sng" algn="ctr">
            <a:solidFill>
              <a:schemeClr val="bg1"/>
            </a:solidFill>
            <a:prstDash val="sysDash"/>
            <a:round/>
            <a:headEnd type="none" w="med" len="med"/>
            <a:tailEnd type="none" w="med" len="med"/>
          </a:ln>
          <a:effectLst/>
        </p:spPr>
      </p:cxnSp>
      <p:cxnSp>
        <p:nvCxnSpPr>
          <p:cNvPr id="155" name="Straight Connector 154">
            <a:extLst>
              <a:ext uri="{FF2B5EF4-FFF2-40B4-BE49-F238E27FC236}">
                <a16:creationId xmlns:a16="http://schemas.microsoft.com/office/drawing/2014/main" id="{BA535B15-8FB2-4F4D-80D9-FF1642E31EC7}"/>
              </a:ext>
            </a:extLst>
          </p:cNvPr>
          <p:cNvCxnSpPr/>
          <p:nvPr/>
        </p:nvCxnSpPr>
        <p:spPr bwMode="auto">
          <a:xfrm>
            <a:off x="5233988" y="3116320"/>
            <a:ext cx="2614612" cy="0"/>
          </a:xfrm>
          <a:prstGeom prst="line">
            <a:avLst/>
          </a:prstGeom>
          <a:noFill/>
          <a:ln w="28575" cap="flat" cmpd="sng" algn="ctr">
            <a:solidFill>
              <a:schemeClr val="bg1"/>
            </a:solidFill>
            <a:prstDash val="solid"/>
            <a:round/>
            <a:headEnd type="none" w="med" len="med"/>
            <a:tailEnd type="none" w="med" len="med"/>
          </a:ln>
          <a:effectLst/>
        </p:spPr>
      </p:cxnSp>
      <p:sp>
        <p:nvSpPr>
          <p:cNvPr id="156" name="TextBox 155">
            <a:extLst>
              <a:ext uri="{FF2B5EF4-FFF2-40B4-BE49-F238E27FC236}">
                <a16:creationId xmlns:a16="http://schemas.microsoft.com/office/drawing/2014/main" id="{DA5B10E5-1117-FFDA-B2B9-46834986A562}"/>
              </a:ext>
            </a:extLst>
          </p:cNvPr>
          <p:cNvSpPr txBox="1"/>
          <p:nvPr/>
        </p:nvSpPr>
        <p:spPr bwMode="auto">
          <a:xfrm>
            <a:off x="5388726" y="2935604"/>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57" name="TextBox 156">
            <a:extLst>
              <a:ext uri="{FF2B5EF4-FFF2-40B4-BE49-F238E27FC236}">
                <a16:creationId xmlns:a16="http://schemas.microsoft.com/office/drawing/2014/main" id="{D145F723-AE6B-9367-3F1F-E7143668603C}"/>
              </a:ext>
            </a:extLst>
          </p:cNvPr>
          <p:cNvSpPr txBox="1"/>
          <p:nvPr/>
        </p:nvSpPr>
        <p:spPr bwMode="auto">
          <a:xfrm>
            <a:off x="6466610" y="2943917"/>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cxnSp>
        <p:nvCxnSpPr>
          <p:cNvPr id="159" name="Straight Connector 158">
            <a:extLst>
              <a:ext uri="{FF2B5EF4-FFF2-40B4-BE49-F238E27FC236}">
                <a16:creationId xmlns:a16="http://schemas.microsoft.com/office/drawing/2014/main" id="{04A618A3-2D76-87AC-4C20-5A0345831A3F}"/>
              </a:ext>
            </a:extLst>
          </p:cNvPr>
          <p:cNvCxnSpPr>
            <a:cxnSpLocks/>
          </p:cNvCxnSpPr>
          <p:nvPr/>
        </p:nvCxnSpPr>
        <p:spPr bwMode="auto">
          <a:xfrm>
            <a:off x="9061947" y="2157852"/>
            <a:ext cx="0" cy="1953790"/>
          </a:xfrm>
          <a:prstGeom prst="line">
            <a:avLst/>
          </a:prstGeom>
          <a:noFill/>
          <a:ln w="28575" cap="flat" cmpd="sng" algn="ctr">
            <a:solidFill>
              <a:schemeClr val="bg1"/>
            </a:solidFill>
            <a:prstDash val="solid"/>
            <a:round/>
            <a:headEnd type="none" w="med" len="med"/>
            <a:tailEnd type="none" w="med" len="med"/>
          </a:ln>
          <a:effectLst/>
        </p:spPr>
      </p:cxnSp>
      <p:grpSp>
        <p:nvGrpSpPr>
          <p:cNvPr id="160" name="Group 159">
            <a:extLst>
              <a:ext uri="{FF2B5EF4-FFF2-40B4-BE49-F238E27FC236}">
                <a16:creationId xmlns:a16="http://schemas.microsoft.com/office/drawing/2014/main" id="{2C4A94CB-5902-B21D-68F4-E2CB8ED92714}"/>
              </a:ext>
            </a:extLst>
          </p:cNvPr>
          <p:cNvGrpSpPr/>
          <p:nvPr/>
        </p:nvGrpSpPr>
        <p:grpSpPr>
          <a:xfrm>
            <a:off x="8966560" y="2171009"/>
            <a:ext cx="92887" cy="1928573"/>
            <a:chOff x="282872" y="1940633"/>
            <a:chExt cx="73152" cy="1524000"/>
          </a:xfrm>
        </p:grpSpPr>
        <p:cxnSp>
          <p:nvCxnSpPr>
            <p:cNvPr id="161" name="Straight Connector 160">
              <a:extLst>
                <a:ext uri="{FF2B5EF4-FFF2-40B4-BE49-F238E27FC236}">
                  <a16:creationId xmlns:a16="http://schemas.microsoft.com/office/drawing/2014/main" id="{47CA0470-1B35-DC0E-7592-DF9431CD6FA6}"/>
                </a:ext>
              </a:extLst>
            </p:cNvPr>
            <p:cNvCxnSpPr>
              <a:cxnSpLocks/>
            </p:cNvCxnSpPr>
            <p:nvPr/>
          </p:nvCxnSpPr>
          <p:spPr bwMode="auto">
            <a:xfrm>
              <a:off x="282872" y="19406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7E53E349-0136-5EF7-2E52-F78E235DC78E}"/>
                </a:ext>
              </a:extLst>
            </p:cNvPr>
            <p:cNvCxnSpPr>
              <a:cxnSpLocks/>
            </p:cNvCxnSpPr>
            <p:nvPr/>
          </p:nvCxnSpPr>
          <p:spPr bwMode="auto">
            <a:xfrm>
              <a:off x="282872" y="20930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566DC00D-5EA5-13DB-8F67-34E56ACFA6BE}"/>
                </a:ext>
              </a:extLst>
            </p:cNvPr>
            <p:cNvCxnSpPr>
              <a:cxnSpLocks/>
            </p:cNvCxnSpPr>
            <p:nvPr/>
          </p:nvCxnSpPr>
          <p:spPr bwMode="auto">
            <a:xfrm>
              <a:off x="282872" y="22454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E8166238-3762-FE09-0C7A-889863F6B8F3}"/>
                </a:ext>
              </a:extLst>
            </p:cNvPr>
            <p:cNvCxnSpPr>
              <a:cxnSpLocks/>
            </p:cNvCxnSpPr>
            <p:nvPr/>
          </p:nvCxnSpPr>
          <p:spPr bwMode="auto">
            <a:xfrm>
              <a:off x="282872" y="23978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DDAAF5C1-4819-FBE4-BD3C-6D0C0A3D4461}"/>
                </a:ext>
              </a:extLst>
            </p:cNvPr>
            <p:cNvCxnSpPr>
              <a:cxnSpLocks/>
            </p:cNvCxnSpPr>
            <p:nvPr/>
          </p:nvCxnSpPr>
          <p:spPr bwMode="auto">
            <a:xfrm>
              <a:off x="282872" y="25502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C59CF561-D341-312D-ABD4-765B8EF38DA8}"/>
                </a:ext>
              </a:extLst>
            </p:cNvPr>
            <p:cNvCxnSpPr>
              <a:cxnSpLocks/>
            </p:cNvCxnSpPr>
            <p:nvPr/>
          </p:nvCxnSpPr>
          <p:spPr bwMode="auto">
            <a:xfrm>
              <a:off x="282872" y="27026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DB29FB6E-923A-E17D-0902-04EF20DECBC3}"/>
                </a:ext>
              </a:extLst>
            </p:cNvPr>
            <p:cNvCxnSpPr>
              <a:cxnSpLocks/>
            </p:cNvCxnSpPr>
            <p:nvPr/>
          </p:nvCxnSpPr>
          <p:spPr bwMode="auto">
            <a:xfrm>
              <a:off x="282872" y="28550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F6739CA7-33D8-55F1-B3F8-C91DC9C565B9}"/>
                </a:ext>
              </a:extLst>
            </p:cNvPr>
            <p:cNvCxnSpPr>
              <a:cxnSpLocks/>
            </p:cNvCxnSpPr>
            <p:nvPr/>
          </p:nvCxnSpPr>
          <p:spPr bwMode="auto">
            <a:xfrm>
              <a:off x="282872" y="30074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0D1BA4E2-5A90-64B3-0DED-183C4640C7DE}"/>
                </a:ext>
              </a:extLst>
            </p:cNvPr>
            <p:cNvCxnSpPr>
              <a:cxnSpLocks/>
            </p:cNvCxnSpPr>
            <p:nvPr/>
          </p:nvCxnSpPr>
          <p:spPr bwMode="auto">
            <a:xfrm>
              <a:off x="282872" y="31598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502C5807-BF3B-CBCC-0926-6B370BD9C6F4}"/>
                </a:ext>
              </a:extLst>
            </p:cNvPr>
            <p:cNvCxnSpPr>
              <a:cxnSpLocks/>
            </p:cNvCxnSpPr>
            <p:nvPr/>
          </p:nvCxnSpPr>
          <p:spPr bwMode="auto">
            <a:xfrm>
              <a:off x="282872" y="331223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C90C63D5-4671-C118-F35F-C843A7D4E03F}"/>
                </a:ext>
              </a:extLst>
            </p:cNvPr>
            <p:cNvCxnSpPr>
              <a:cxnSpLocks/>
            </p:cNvCxnSpPr>
            <p:nvPr/>
          </p:nvCxnSpPr>
          <p:spPr bwMode="auto">
            <a:xfrm>
              <a:off x="282872" y="3464633"/>
              <a:ext cx="73152" cy="0"/>
            </a:xfrm>
            <a:prstGeom prst="line">
              <a:avLst/>
            </a:prstGeom>
            <a:noFill/>
            <a:ln w="28575" cap="flat" cmpd="sng" algn="ctr">
              <a:solidFill>
                <a:schemeClr val="bg1"/>
              </a:solidFill>
              <a:prstDash val="solid"/>
              <a:round/>
              <a:headEnd type="none" w="med" len="med"/>
              <a:tailEnd type="none" w="med" len="med"/>
            </a:ln>
            <a:effectLst/>
          </p:spPr>
        </p:cxnSp>
      </p:grpSp>
      <p:sp>
        <p:nvSpPr>
          <p:cNvPr id="172" name="TextBox 171">
            <a:extLst>
              <a:ext uri="{FF2B5EF4-FFF2-40B4-BE49-F238E27FC236}">
                <a16:creationId xmlns:a16="http://schemas.microsoft.com/office/drawing/2014/main" id="{97D7016F-F71F-7B23-1FB1-DF7B3F8DD35F}"/>
              </a:ext>
            </a:extLst>
          </p:cNvPr>
          <p:cNvSpPr txBox="1"/>
          <p:nvPr/>
        </p:nvSpPr>
        <p:spPr bwMode="auto">
          <a:xfrm rot="16200000">
            <a:off x="7281628" y="2836965"/>
            <a:ext cx="20859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in Tumor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Size From Baseline (%)</a:t>
            </a:r>
          </a:p>
        </p:txBody>
      </p:sp>
      <p:sp>
        <p:nvSpPr>
          <p:cNvPr id="173" name="TextBox 172">
            <a:extLst>
              <a:ext uri="{FF2B5EF4-FFF2-40B4-BE49-F238E27FC236}">
                <a16:creationId xmlns:a16="http://schemas.microsoft.com/office/drawing/2014/main" id="{9B8E02EC-1AE9-9FA9-B835-1BCAEFE04D07}"/>
              </a:ext>
            </a:extLst>
          </p:cNvPr>
          <p:cNvSpPr txBox="1"/>
          <p:nvPr/>
        </p:nvSpPr>
        <p:spPr bwMode="auto">
          <a:xfrm>
            <a:off x="8583224" y="2016417"/>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74" name="TextBox 173">
            <a:extLst>
              <a:ext uri="{FF2B5EF4-FFF2-40B4-BE49-F238E27FC236}">
                <a16:creationId xmlns:a16="http://schemas.microsoft.com/office/drawing/2014/main" id="{40929A56-BC11-C551-7693-DC3E4BCF3081}"/>
              </a:ext>
            </a:extLst>
          </p:cNvPr>
          <p:cNvSpPr txBox="1"/>
          <p:nvPr/>
        </p:nvSpPr>
        <p:spPr bwMode="auto">
          <a:xfrm>
            <a:off x="8674596" y="220927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75" name="TextBox 174">
            <a:extLst>
              <a:ext uri="{FF2B5EF4-FFF2-40B4-BE49-F238E27FC236}">
                <a16:creationId xmlns:a16="http://schemas.microsoft.com/office/drawing/2014/main" id="{05B19E7E-7CF6-B14E-8721-C2E653A208F4}"/>
              </a:ext>
            </a:extLst>
          </p:cNvPr>
          <p:cNvSpPr txBox="1"/>
          <p:nvPr/>
        </p:nvSpPr>
        <p:spPr bwMode="auto">
          <a:xfrm>
            <a:off x="8674596" y="240213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76" name="TextBox 175">
            <a:extLst>
              <a:ext uri="{FF2B5EF4-FFF2-40B4-BE49-F238E27FC236}">
                <a16:creationId xmlns:a16="http://schemas.microsoft.com/office/drawing/2014/main" id="{A3A12313-85EA-379B-F0CC-2F0E4F0CC02A}"/>
              </a:ext>
            </a:extLst>
          </p:cNvPr>
          <p:cNvSpPr txBox="1"/>
          <p:nvPr/>
        </p:nvSpPr>
        <p:spPr bwMode="auto">
          <a:xfrm>
            <a:off x="8674596" y="25949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77" name="TextBox 176">
            <a:extLst>
              <a:ext uri="{FF2B5EF4-FFF2-40B4-BE49-F238E27FC236}">
                <a16:creationId xmlns:a16="http://schemas.microsoft.com/office/drawing/2014/main" id="{0FF6D5B8-FFEB-FB81-3630-45D93367D7BA}"/>
              </a:ext>
            </a:extLst>
          </p:cNvPr>
          <p:cNvSpPr txBox="1"/>
          <p:nvPr/>
        </p:nvSpPr>
        <p:spPr bwMode="auto">
          <a:xfrm>
            <a:off x="8674596" y="278784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78" name="TextBox 177">
            <a:extLst>
              <a:ext uri="{FF2B5EF4-FFF2-40B4-BE49-F238E27FC236}">
                <a16:creationId xmlns:a16="http://schemas.microsoft.com/office/drawing/2014/main" id="{50A12F97-D5A1-8296-A31C-431A7CE210B1}"/>
              </a:ext>
            </a:extLst>
          </p:cNvPr>
          <p:cNvSpPr txBox="1"/>
          <p:nvPr/>
        </p:nvSpPr>
        <p:spPr bwMode="auto">
          <a:xfrm>
            <a:off x="8765966" y="298070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79" name="TextBox 178">
            <a:extLst>
              <a:ext uri="{FF2B5EF4-FFF2-40B4-BE49-F238E27FC236}">
                <a16:creationId xmlns:a16="http://schemas.microsoft.com/office/drawing/2014/main" id="{0ACCD119-7C98-5381-554A-47077CB9DFAA}"/>
              </a:ext>
            </a:extLst>
          </p:cNvPr>
          <p:cNvSpPr txBox="1"/>
          <p:nvPr/>
        </p:nvSpPr>
        <p:spPr bwMode="auto">
          <a:xfrm>
            <a:off x="8528722" y="3944991"/>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80" name="TextBox 179">
            <a:extLst>
              <a:ext uri="{FF2B5EF4-FFF2-40B4-BE49-F238E27FC236}">
                <a16:creationId xmlns:a16="http://schemas.microsoft.com/office/drawing/2014/main" id="{7B51B4D8-AA4D-42FE-D936-A286D075E8D9}"/>
              </a:ext>
            </a:extLst>
          </p:cNvPr>
          <p:cNvSpPr txBox="1"/>
          <p:nvPr/>
        </p:nvSpPr>
        <p:spPr bwMode="auto">
          <a:xfrm>
            <a:off x="8620094" y="3752130"/>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81" name="TextBox 180">
            <a:extLst>
              <a:ext uri="{FF2B5EF4-FFF2-40B4-BE49-F238E27FC236}">
                <a16:creationId xmlns:a16="http://schemas.microsoft.com/office/drawing/2014/main" id="{4CC486F0-2470-D058-3A44-C3CD5A804DEF}"/>
              </a:ext>
            </a:extLst>
          </p:cNvPr>
          <p:cNvSpPr txBox="1"/>
          <p:nvPr/>
        </p:nvSpPr>
        <p:spPr bwMode="auto">
          <a:xfrm>
            <a:off x="8620094" y="3559273"/>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82" name="TextBox 181">
            <a:extLst>
              <a:ext uri="{FF2B5EF4-FFF2-40B4-BE49-F238E27FC236}">
                <a16:creationId xmlns:a16="http://schemas.microsoft.com/office/drawing/2014/main" id="{041DB202-13D1-22DD-B486-45F34AEC6DE5}"/>
              </a:ext>
            </a:extLst>
          </p:cNvPr>
          <p:cNvSpPr txBox="1"/>
          <p:nvPr/>
        </p:nvSpPr>
        <p:spPr bwMode="auto">
          <a:xfrm>
            <a:off x="8620094" y="3366416"/>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83" name="TextBox 182">
            <a:extLst>
              <a:ext uri="{FF2B5EF4-FFF2-40B4-BE49-F238E27FC236}">
                <a16:creationId xmlns:a16="http://schemas.microsoft.com/office/drawing/2014/main" id="{2C502AD9-C98A-8EA3-9130-67B859AA0BB9}"/>
              </a:ext>
            </a:extLst>
          </p:cNvPr>
          <p:cNvSpPr txBox="1"/>
          <p:nvPr/>
        </p:nvSpPr>
        <p:spPr bwMode="auto">
          <a:xfrm>
            <a:off x="8620094" y="3173559"/>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84" name="TextBox 183">
            <a:extLst>
              <a:ext uri="{FF2B5EF4-FFF2-40B4-BE49-F238E27FC236}">
                <a16:creationId xmlns:a16="http://schemas.microsoft.com/office/drawing/2014/main" id="{0924CF39-FF4A-F995-4648-7C1F450209B6}"/>
              </a:ext>
            </a:extLst>
          </p:cNvPr>
          <p:cNvSpPr txBox="1"/>
          <p:nvPr/>
        </p:nvSpPr>
        <p:spPr bwMode="auto">
          <a:xfrm>
            <a:off x="10004130" y="1991208"/>
            <a:ext cx="7312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1+</a:t>
            </a:r>
          </a:p>
        </p:txBody>
      </p:sp>
      <p:sp>
        <p:nvSpPr>
          <p:cNvPr id="185" name="TextBox 184">
            <a:extLst>
              <a:ext uri="{FF2B5EF4-FFF2-40B4-BE49-F238E27FC236}">
                <a16:creationId xmlns:a16="http://schemas.microsoft.com/office/drawing/2014/main" id="{BA826C46-4910-E566-7EEE-6B77666084D8}"/>
              </a:ext>
            </a:extLst>
          </p:cNvPr>
          <p:cNvSpPr txBox="1"/>
          <p:nvPr/>
        </p:nvSpPr>
        <p:spPr bwMode="auto">
          <a:xfrm>
            <a:off x="10984860" y="2361491"/>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24</a:t>
            </a:r>
          </a:p>
        </p:txBody>
      </p:sp>
      <p:sp>
        <p:nvSpPr>
          <p:cNvPr id="186" name="Rectangle 185">
            <a:extLst>
              <a:ext uri="{FF2B5EF4-FFF2-40B4-BE49-F238E27FC236}">
                <a16:creationId xmlns:a16="http://schemas.microsoft.com/office/drawing/2014/main" id="{CA2E95A8-AC50-FBFE-3C1E-F074E417679A}"/>
              </a:ext>
            </a:extLst>
          </p:cNvPr>
          <p:cNvSpPr/>
          <p:nvPr/>
        </p:nvSpPr>
        <p:spPr bwMode="auto">
          <a:xfrm>
            <a:off x="11523635" y="3116275"/>
            <a:ext cx="74914" cy="98583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7" name="Rectangle 186">
            <a:extLst>
              <a:ext uri="{FF2B5EF4-FFF2-40B4-BE49-F238E27FC236}">
                <a16:creationId xmlns:a16="http://schemas.microsoft.com/office/drawing/2014/main" id="{1E5B24C4-E407-7F57-8E09-12A45A49D4EB}"/>
              </a:ext>
            </a:extLst>
          </p:cNvPr>
          <p:cNvSpPr/>
          <p:nvPr/>
        </p:nvSpPr>
        <p:spPr bwMode="auto">
          <a:xfrm>
            <a:off x="9088116" y="2729735"/>
            <a:ext cx="74914" cy="38576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8" name="Rectangle 187">
            <a:extLst>
              <a:ext uri="{FF2B5EF4-FFF2-40B4-BE49-F238E27FC236}">
                <a16:creationId xmlns:a16="http://schemas.microsoft.com/office/drawing/2014/main" id="{3EBA5826-BF1B-DF2D-BB8E-4F0A473B8A08}"/>
              </a:ext>
            </a:extLst>
          </p:cNvPr>
          <p:cNvSpPr/>
          <p:nvPr/>
        </p:nvSpPr>
        <p:spPr bwMode="auto">
          <a:xfrm>
            <a:off x="9194796" y="2848884"/>
            <a:ext cx="73895" cy="27670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9" name="Rectangle 188">
            <a:extLst>
              <a:ext uri="{FF2B5EF4-FFF2-40B4-BE49-F238E27FC236}">
                <a16:creationId xmlns:a16="http://schemas.microsoft.com/office/drawing/2014/main" id="{C7EF0CDD-DB85-9F59-C942-3945802BE3A9}"/>
              </a:ext>
            </a:extLst>
          </p:cNvPr>
          <p:cNvSpPr/>
          <p:nvPr/>
        </p:nvSpPr>
        <p:spPr bwMode="auto">
          <a:xfrm>
            <a:off x="9302712" y="2897489"/>
            <a:ext cx="73895" cy="22630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0" name="Rectangle 189">
            <a:extLst>
              <a:ext uri="{FF2B5EF4-FFF2-40B4-BE49-F238E27FC236}">
                <a16:creationId xmlns:a16="http://schemas.microsoft.com/office/drawing/2014/main" id="{510326E9-0922-0C34-7B2E-2B74F0E80DE0}"/>
              </a:ext>
            </a:extLst>
          </p:cNvPr>
          <p:cNvSpPr/>
          <p:nvPr/>
        </p:nvSpPr>
        <p:spPr bwMode="auto">
          <a:xfrm>
            <a:off x="9408156" y="2995519"/>
            <a:ext cx="73895" cy="12826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1" name="Rectangle 190">
            <a:extLst>
              <a:ext uri="{FF2B5EF4-FFF2-40B4-BE49-F238E27FC236}">
                <a16:creationId xmlns:a16="http://schemas.microsoft.com/office/drawing/2014/main" id="{A4FBF6D3-9689-FAC5-C28D-C4F3E4C50B45}"/>
              </a:ext>
            </a:extLst>
          </p:cNvPr>
          <p:cNvSpPr/>
          <p:nvPr/>
        </p:nvSpPr>
        <p:spPr bwMode="auto">
          <a:xfrm>
            <a:off x="9622340" y="3111844"/>
            <a:ext cx="73895"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2" name="Rectangle 191">
            <a:extLst>
              <a:ext uri="{FF2B5EF4-FFF2-40B4-BE49-F238E27FC236}">
                <a16:creationId xmlns:a16="http://schemas.microsoft.com/office/drawing/2014/main" id="{43A69CEC-A290-7E51-E3C7-30DC5DD49DAA}"/>
              </a:ext>
            </a:extLst>
          </p:cNvPr>
          <p:cNvSpPr/>
          <p:nvPr/>
        </p:nvSpPr>
        <p:spPr bwMode="auto">
          <a:xfrm>
            <a:off x="9726137" y="3121317"/>
            <a:ext cx="73895" cy="14745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3" name="Rectangle 192">
            <a:extLst>
              <a:ext uri="{FF2B5EF4-FFF2-40B4-BE49-F238E27FC236}">
                <a16:creationId xmlns:a16="http://schemas.microsoft.com/office/drawing/2014/main" id="{1572098C-B8AD-AB13-38AC-8274BADBFE6C}"/>
              </a:ext>
            </a:extLst>
          </p:cNvPr>
          <p:cNvSpPr/>
          <p:nvPr/>
        </p:nvSpPr>
        <p:spPr bwMode="auto">
          <a:xfrm>
            <a:off x="9834052" y="3121317"/>
            <a:ext cx="73895" cy="1565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 name="Rectangle 193">
            <a:extLst>
              <a:ext uri="{FF2B5EF4-FFF2-40B4-BE49-F238E27FC236}">
                <a16:creationId xmlns:a16="http://schemas.microsoft.com/office/drawing/2014/main" id="{0D611CC1-0763-084D-3744-4D0BAAEE72A5}"/>
              </a:ext>
            </a:extLst>
          </p:cNvPr>
          <p:cNvSpPr/>
          <p:nvPr/>
        </p:nvSpPr>
        <p:spPr bwMode="auto">
          <a:xfrm>
            <a:off x="9941967" y="3121317"/>
            <a:ext cx="73895" cy="15816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5" name="Rectangle 194">
            <a:extLst>
              <a:ext uri="{FF2B5EF4-FFF2-40B4-BE49-F238E27FC236}">
                <a16:creationId xmlns:a16="http://schemas.microsoft.com/office/drawing/2014/main" id="{E2210D58-C74E-F280-6F88-BB4C762D6507}"/>
              </a:ext>
            </a:extLst>
          </p:cNvPr>
          <p:cNvSpPr/>
          <p:nvPr/>
        </p:nvSpPr>
        <p:spPr bwMode="auto">
          <a:xfrm>
            <a:off x="10037526" y="3121318"/>
            <a:ext cx="73895" cy="16228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6" name="Rectangle 195">
            <a:extLst>
              <a:ext uri="{FF2B5EF4-FFF2-40B4-BE49-F238E27FC236}">
                <a16:creationId xmlns:a16="http://schemas.microsoft.com/office/drawing/2014/main" id="{83D4287E-825F-974F-A537-6E5AF008968F}"/>
              </a:ext>
            </a:extLst>
          </p:cNvPr>
          <p:cNvSpPr/>
          <p:nvPr/>
        </p:nvSpPr>
        <p:spPr bwMode="auto">
          <a:xfrm>
            <a:off x="10145442" y="3121317"/>
            <a:ext cx="73895" cy="18123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7" name="Rectangle 196">
            <a:extLst>
              <a:ext uri="{FF2B5EF4-FFF2-40B4-BE49-F238E27FC236}">
                <a16:creationId xmlns:a16="http://schemas.microsoft.com/office/drawing/2014/main" id="{3A64D749-F970-B62F-325B-9F3E908759FC}"/>
              </a:ext>
            </a:extLst>
          </p:cNvPr>
          <p:cNvSpPr/>
          <p:nvPr/>
        </p:nvSpPr>
        <p:spPr bwMode="auto">
          <a:xfrm>
            <a:off x="10250887" y="3118845"/>
            <a:ext cx="73895" cy="27432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8" name="Rectangle 197">
            <a:extLst>
              <a:ext uri="{FF2B5EF4-FFF2-40B4-BE49-F238E27FC236}">
                <a16:creationId xmlns:a16="http://schemas.microsoft.com/office/drawing/2014/main" id="{2070EDA0-AECB-BF09-6B23-F35E47CFEA17}"/>
              </a:ext>
            </a:extLst>
          </p:cNvPr>
          <p:cNvSpPr/>
          <p:nvPr/>
        </p:nvSpPr>
        <p:spPr bwMode="auto">
          <a:xfrm>
            <a:off x="10358803" y="3121317"/>
            <a:ext cx="73895" cy="29079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9" name="Rectangle 198">
            <a:extLst>
              <a:ext uri="{FF2B5EF4-FFF2-40B4-BE49-F238E27FC236}">
                <a16:creationId xmlns:a16="http://schemas.microsoft.com/office/drawing/2014/main" id="{53643990-3935-57ED-DD49-2237095A12F8}"/>
              </a:ext>
            </a:extLst>
          </p:cNvPr>
          <p:cNvSpPr/>
          <p:nvPr/>
        </p:nvSpPr>
        <p:spPr bwMode="auto">
          <a:xfrm>
            <a:off x="10464247" y="3118846"/>
            <a:ext cx="73895" cy="30232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0" name="Rectangle 199">
            <a:extLst>
              <a:ext uri="{FF2B5EF4-FFF2-40B4-BE49-F238E27FC236}">
                <a16:creationId xmlns:a16="http://schemas.microsoft.com/office/drawing/2014/main" id="{54D23F9A-A3F5-F1BA-65A7-3869AA3BE732}"/>
              </a:ext>
            </a:extLst>
          </p:cNvPr>
          <p:cNvSpPr/>
          <p:nvPr/>
        </p:nvSpPr>
        <p:spPr bwMode="auto">
          <a:xfrm>
            <a:off x="10572163" y="3121317"/>
            <a:ext cx="73895" cy="39047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1" name="Rectangle 200">
            <a:extLst>
              <a:ext uri="{FF2B5EF4-FFF2-40B4-BE49-F238E27FC236}">
                <a16:creationId xmlns:a16="http://schemas.microsoft.com/office/drawing/2014/main" id="{5C6EDA45-9D56-E032-A81E-E1D79B45A49D}"/>
              </a:ext>
            </a:extLst>
          </p:cNvPr>
          <p:cNvSpPr/>
          <p:nvPr/>
        </p:nvSpPr>
        <p:spPr bwMode="auto">
          <a:xfrm>
            <a:off x="10677608" y="3120493"/>
            <a:ext cx="73895" cy="39047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2" name="Rectangle 201">
            <a:extLst>
              <a:ext uri="{FF2B5EF4-FFF2-40B4-BE49-F238E27FC236}">
                <a16:creationId xmlns:a16="http://schemas.microsoft.com/office/drawing/2014/main" id="{1A3EB782-ADF7-79C7-9ABE-82628177A119}"/>
              </a:ext>
            </a:extLst>
          </p:cNvPr>
          <p:cNvSpPr/>
          <p:nvPr/>
        </p:nvSpPr>
        <p:spPr bwMode="auto">
          <a:xfrm>
            <a:off x="10785524" y="3123789"/>
            <a:ext cx="73895" cy="41106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3" name="Rectangle 202">
            <a:extLst>
              <a:ext uri="{FF2B5EF4-FFF2-40B4-BE49-F238E27FC236}">
                <a16:creationId xmlns:a16="http://schemas.microsoft.com/office/drawing/2014/main" id="{6B36B50A-FBAE-86DB-96C1-21F2B8CEC225}"/>
              </a:ext>
            </a:extLst>
          </p:cNvPr>
          <p:cNvSpPr/>
          <p:nvPr/>
        </p:nvSpPr>
        <p:spPr bwMode="auto">
          <a:xfrm>
            <a:off x="10888497" y="3118845"/>
            <a:ext cx="73895" cy="53134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4" name="Rectangle 203">
            <a:extLst>
              <a:ext uri="{FF2B5EF4-FFF2-40B4-BE49-F238E27FC236}">
                <a16:creationId xmlns:a16="http://schemas.microsoft.com/office/drawing/2014/main" id="{AB1C3FD6-2A9E-D8F7-A188-F04492C73D3D}"/>
              </a:ext>
            </a:extLst>
          </p:cNvPr>
          <p:cNvSpPr/>
          <p:nvPr/>
        </p:nvSpPr>
        <p:spPr bwMode="auto">
          <a:xfrm>
            <a:off x="10996413" y="3121318"/>
            <a:ext cx="73895" cy="54040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5" name="Rectangle 204">
            <a:extLst>
              <a:ext uri="{FF2B5EF4-FFF2-40B4-BE49-F238E27FC236}">
                <a16:creationId xmlns:a16="http://schemas.microsoft.com/office/drawing/2014/main" id="{59A5783A-E031-B8C5-843F-55BAA09F7A9B}"/>
              </a:ext>
            </a:extLst>
          </p:cNvPr>
          <p:cNvSpPr/>
          <p:nvPr/>
        </p:nvSpPr>
        <p:spPr bwMode="auto">
          <a:xfrm>
            <a:off x="11104328" y="3118845"/>
            <a:ext cx="73895" cy="55193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6" name="Rectangle 205">
            <a:extLst>
              <a:ext uri="{FF2B5EF4-FFF2-40B4-BE49-F238E27FC236}">
                <a16:creationId xmlns:a16="http://schemas.microsoft.com/office/drawing/2014/main" id="{4F6D43FD-4FEC-213B-DAB6-9C5DE38ABD4A}"/>
              </a:ext>
            </a:extLst>
          </p:cNvPr>
          <p:cNvSpPr/>
          <p:nvPr/>
        </p:nvSpPr>
        <p:spPr bwMode="auto">
          <a:xfrm>
            <a:off x="11209773" y="3121317"/>
            <a:ext cx="73895" cy="59353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 name="Rectangle 206">
            <a:extLst>
              <a:ext uri="{FF2B5EF4-FFF2-40B4-BE49-F238E27FC236}">
                <a16:creationId xmlns:a16="http://schemas.microsoft.com/office/drawing/2014/main" id="{08BF1A48-A88F-516A-45BE-8631DF09627E}"/>
              </a:ext>
            </a:extLst>
          </p:cNvPr>
          <p:cNvSpPr/>
          <p:nvPr/>
        </p:nvSpPr>
        <p:spPr bwMode="auto">
          <a:xfrm>
            <a:off x="11317688" y="3121317"/>
            <a:ext cx="73895" cy="66932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8" name="Rectangle 207">
            <a:extLst>
              <a:ext uri="{FF2B5EF4-FFF2-40B4-BE49-F238E27FC236}">
                <a16:creationId xmlns:a16="http://schemas.microsoft.com/office/drawing/2014/main" id="{6DF0970E-C864-9568-0501-4C2F54CF16EB}"/>
              </a:ext>
            </a:extLst>
          </p:cNvPr>
          <p:cNvSpPr/>
          <p:nvPr/>
        </p:nvSpPr>
        <p:spPr bwMode="auto">
          <a:xfrm>
            <a:off x="11421613" y="3121317"/>
            <a:ext cx="73895" cy="70062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09" name="Straight Connector 208">
            <a:extLst>
              <a:ext uri="{FF2B5EF4-FFF2-40B4-BE49-F238E27FC236}">
                <a16:creationId xmlns:a16="http://schemas.microsoft.com/office/drawing/2014/main" id="{18BEBA23-E946-3E20-2C23-793E75E5C9EF}"/>
              </a:ext>
            </a:extLst>
          </p:cNvPr>
          <p:cNvCxnSpPr/>
          <p:nvPr/>
        </p:nvCxnSpPr>
        <p:spPr bwMode="auto">
          <a:xfrm>
            <a:off x="9043988" y="2935345"/>
            <a:ext cx="2614612" cy="0"/>
          </a:xfrm>
          <a:prstGeom prst="line">
            <a:avLst/>
          </a:prstGeom>
          <a:noFill/>
          <a:ln w="19050" cap="flat" cmpd="sng" algn="ctr">
            <a:solidFill>
              <a:schemeClr val="bg1"/>
            </a:solidFill>
            <a:prstDash val="sysDash"/>
            <a:round/>
            <a:headEnd type="none" w="med" len="med"/>
            <a:tailEnd type="none" w="med" len="med"/>
          </a:ln>
          <a:effectLst/>
        </p:spPr>
      </p:cxnSp>
      <p:cxnSp>
        <p:nvCxnSpPr>
          <p:cNvPr id="210" name="Straight Connector 209">
            <a:extLst>
              <a:ext uri="{FF2B5EF4-FFF2-40B4-BE49-F238E27FC236}">
                <a16:creationId xmlns:a16="http://schemas.microsoft.com/office/drawing/2014/main" id="{668EAE13-B4B8-05CE-F528-29257736C45F}"/>
              </a:ext>
            </a:extLst>
          </p:cNvPr>
          <p:cNvCxnSpPr/>
          <p:nvPr/>
        </p:nvCxnSpPr>
        <p:spPr bwMode="auto">
          <a:xfrm>
            <a:off x="9053513" y="3416357"/>
            <a:ext cx="2614612" cy="0"/>
          </a:xfrm>
          <a:prstGeom prst="line">
            <a:avLst/>
          </a:prstGeom>
          <a:noFill/>
          <a:ln w="19050" cap="flat" cmpd="sng" algn="ctr">
            <a:solidFill>
              <a:schemeClr val="bg1"/>
            </a:solidFill>
            <a:prstDash val="sysDash"/>
            <a:round/>
            <a:headEnd type="none" w="med" len="med"/>
            <a:tailEnd type="none" w="med" len="med"/>
          </a:ln>
          <a:effectLst/>
        </p:spPr>
      </p:cxnSp>
      <p:cxnSp>
        <p:nvCxnSpPr>
          <p:cNvPr id="211" name="Straight Connector 210">
            <a:extLst>
              <a:ext uri="{FF2B5EF4-FFF2-40B4-BE49-F238E27FC236}">
                <a16:creationId xmlns:a16="http://schemas.microsoft.com/office/drawing/2014/main" id="{98640144-9FC8-A68D-4DAF-B5FE3B83447E}"/>
              </a:ext>
            </a:extLst>
          </p:cNvPr>
          <p:cNvCxnSpPr/>
          <p:nvPr/>
        </p:nvCxnSpPr>
        <p:spPr bwMode="auto">
          <a:xfrm>
            <a:off x="9034463" y="3125845"/>
            <a:ext cx="2614612" cy="0"/>
          </a:xfrm>
          <a:prstGeom prst="line">
            <a:avLst/>
          </a:prstGeom>
          <a:noFill/>
          <a:ln w="28575" cap="flat" cmpd="sng" algn="ctr">
            <a:solidFill>
              <a:schemeClr val="bg1"/>
            </a:solidFill>
            <a:prstDash val="solid"/>
            <a:round/>
            <a:headEnd type="none" w="med" len="med"/>
            <a:tailEnd type="none" w="med" len="med"/>
          </a:ln>
          <a:effectLst/>
        </p:spPr>
      </p:cxnSp>
      <p:sp>
        <p:nvSpPr>
          <p:cNvPr id="212" name="TextBox 211">
            <a:extLst>
              <a:ext uri="{FF2B5EF4-FFF2-40B4-BE49-F238E27FC236}">
                <a16:creationId xmlns:a16="http://schemas.microsoft.com/office/drawing/2014/main" id="{71C06897-B9AD-ACEB-99EA-8044B653FFBA}"/>
              </a:ext>
            </a:extLst>
          </p:cNvPr>
          <p:cNvSpPr txBox="1"/>
          <p:nvPr/>
        </p:nvSpPr>
        <p:spPr bwMode="auto">
          <a:xfrm>
            <a:off x="9419360" y="2934392"/>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13" name="TextBox 212">
            <a:extLst>
              <a:ext uri="{FF2B5EF4-FFF2-40B4-BE49-F238E27FC236}">
                <a16:creationId xmlns:a16="http://schemas.microsoft.com/office/drawing/2014/main" id="{07C31C8B-48E1-4FDE-79DA-F19582A1249A}"/>
              </a:ext>
            </a:extLst>
          </p:cNvPr>
          <p:cNvSpPr txBox="1"/>
          <p:nvPr/>
        </p:nvSpPr>
        <p:spPr bwMode="auto">
          <a:xfrm>
            <a:off x="10057535" y="2943917"/>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14" name="TextBox 213">
            <a:extLst>
              <a:ext uri="{FF2B5EF4-FFF2-40B4-BE49-F238E27FC236}">
                <a16:creationId xmlns:a16="http://schemas.microsoft.com/office/drawing/2014/main" id="{79AE2E8A-EB00-C1E0-4FA6-A87F3AB5374D}"/>
              </a:ext>
            </a:extLst>
          </p:cNvPr>
          <p:cNvSpPr txBox="1"/>
          <p:nvPr/>
        </p:nvSpPr>
        <p:spPr bwMode="auto">
          <a:xfrm>
            <a:off x="10267085" y="2943917"/>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15" name="TextBox 214">
            <a:extLst>
              <a:ext uri="{FF2B5EF4-FFF2-40B4-BE49-F238E27FC236}">
                <a16:creationId xmlns:a16="http://schemas.microsoft.com/office/drawing/2014/main" id="{4C42D325-33A4-3A85-02FE-04C83F20EEF4}"/>
              </a:ext>
            </a:extLst>
          </p:cNvPr>
          <p:cNvSpPr txBox="1"/>
          <p:nvPr/>
        </p:nvSpPr>
        <p:spPr bwMode="auto">
          <a:xfrm>
            <a:off x="10800485" y="2934392"/>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4205053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1">
            <a:extLst>
              <a:ext uri="{FF2B5EF4-FFF2-40B4-BE49-F238E27FC236}">
                <a16:creationId xmlns:a16="http://schemas.microsoft.com/office/drawing/2014/main" id="{1D50948B-29A4-FBC6-36BB-A737FA62CC37}"/>
              </a:ext>
            </a:extLst>
          </p:cNvPr>
          <p:cNvSpPr txBox="1">
            <a:spLocks/>
          </p:cNvSpPr>
          <p:nvPr/>
        </p:nvSpPr>
        <p:spPr bwMode="auto">
          <a:xfrm>
            <a:off x="6202095" y="3290913"/>
            <a:ext cx="585120" cy="489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2:1</a:t>
            </a:r>
          </a:p>
        </p:txBody>
      </p:sp>
      <p:sp>
        <p:nvSpPr>
          <p:cNvPr id="3" name="Title 1">
            <a:extLst>
              <a:ext uri="{FF2B5EF4-FFF2-40B4-BE49-F238E27FC236}">
                <a16:creationId xmlns:a16="http://schemas.microsoft.com/office/drawing/2014/main" id="{2C9B851A-8B7F-C75D-7FF1-C15312BAB3FA}"/>
              </a:ext>
            </a:extLst>
          </p:cNvPr>
          <p:cNvSpPr>
            <a:spLocks noGrp="1"/>
          </p:cNvSpPr>
          <p:nvPr>
            <p:ph type="title"/>
          </p:nvPr>
        </p:nvSpPr>
        <p:spPr>
          <a:xfrm>
            <a:off x="609759" y="238127"/>
            <a:ext cx="10872444" cy="1103313"/>
          </a:xfrm>
        </p:spPr>
        <p:txBody>
          <a:bodyPr/>
          <a:lstStyle/>
          <a:p>
            <a:r>
              <a:rPr lang="en-US" altLang="en-US" sz="3600" dirty="0"/>
              <a:t>DESTINY-Breast04: </a:t>
            </a:r>
            <a:r>
              <a:rPr lang="en-US" dirty="0"/>
              <a:t>T-DXd </a:t>
            </a:r>
            <a:r>
              <a:rPr lang="en-US" altLang="en-US" sz="3600" dirty="0"/>
              <a:t>vs Chemotherapy for Previously Treated HER2-Low ABC</a:t>
            </a:r>
            <a:endParaRPr lang="en-US" dirty="0"/>
          </a:p>
        </p:txBody>
      </p:sp>
      <p:sp>
        <p:nvSpPr>
          <p:cNvPr id="4" name="Content Placeholder 3">
            <a:extLst>
              <a:ext uri="{FF2B5EF4-FFF2-40B4-BE49-F238E27FC236}">
                <a16:creationId xmlns:a16="http://schemas.microsoft.com/office/drawing/2014/main" id="{CC00328E-4F3B-941E-24E1-5C9F37F902B4}"/>
              </a:ext>
            </a:extLst>
          </p:cNvPr>
          <p:cNvSpPr txBox="1">
            <a:spLocks/>
          </p:cNvSpPr>
          <p:nvPr/>
        </p:nvSpPr>
        <p:spPr>
          <a:xfrm>
            <a:off x="604675" y="1498299"/>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Multicenter, randomized, open-label, active-controlled phase III trial</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2400"/>
              </a:spcBef>
              <a:spcAft>
                <a:spcPts val="700"/>
              </a:spcAft>
              <a:buClr>
                <a:srgbClr val="000000"/>
              </a:buClr>
              <a:buSzTx/>
              <a:buFont typeface="Wingdings" panose="05000000000000000000" pitchFamily="2" charset="2"/>
              <a:buChar char="§"/>
              <a:tabLst/>
              <a:defRPr/>
            </a:pPr>
            <a:r>
              <a:rPr kumimoji="0" lang="en-US" sz="22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PFS in HR+ patient population (by BICR)</a:t>
            </a:r>
            <a:endParaRPr kumimoji="0" lang="en-US" sz="2200" b="0" i="1"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Key secondary endpoints: </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PFS (all patients), OS in HR+ and in all patients, PFS by investigator, ORR, DoR, efficacy in HR- patient population </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 name="Text Box 11">
            <a:extLst>
              <a:ext uri="{FF2B5EF4-FFF2-40B4-BE49-F238E27FC236}">
                <a16:creationId xmlns:a16="http://schemas.microsoft.com/office/drawing/2014/main" id="{01F206CA-9817-B1B3-1F74-A7F19BD0D9D0}"/>
              </a:ext>
            </a:extLst>
          </p:cNvPr>
          <p:cNvSpPr txBox="1">
            <a:spLocks noChangeArrowheads="1"/>
          </p:cNvSpPr>
          <p:nvPr/>
        </p:nvSpPr>
        <p:spPr bwMode="auto">
          <a:xfrm>
            <a:off x="423598" y="6403743"/>
            <a:ext cx="8561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Modi. ESMO 2023. Abstr 3760.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Modi. NEJM. 2022;387:9.</a:t>
            </a:r>
          </a:p>
        </p:txBody>
      </p:sp>
      <p:grpSp>
        <p:nvGrpSpPr>
          <p:cNvPr id="6" name="Group 5">
            <a:extLst>
              <a:ext uri="{FF2B5EF4-FFF2-40B4-BE49-F238E27FC236}">
                <a16:creationId xmlns:a16="http://schemas.microsoft.com/office/drawing/2014/main" id="{5703F0BA-F54D-1FDA-98DE-01D844AB79F4}"/>
              </a:ext>
            </a:extLst>
          </p:cNvPr>
          <p:cNvGrpSpPr/>
          <p:nvPr/>
        </p:nvGrpSpPr>
        <p:grpSpPr>
          <a:xfrm>
            <a:off x="1512274" y="2664880"/>
            <a:ext cx="9407205" cy="1770455"/>
            <a:chOff x="-367305" y="2650452"/>
            <a:chExt cx="9407205" cy="1770455"/>
          </a:xfrm>
        </p:grpSpPr>
        <p:sp>
          <p:nvSpPr>
            <p:cNvPr id="7" name="Text Box 45">
              <a:extLst>
                <a:ext uri="{FF2B5EF4-FFF2-40B4-BE49-F238E27FC236}">
                  <a16:creationId xmlns:a16="http://schemas.microsoft.com/office/drawing/2014/main" id="{DED72248-C7F9-97B0-66EE-B6C0693A0BDB}"/>
                </a:ext>
              </a:extLst>
            </p:cNvPr>
            <p:cNvSpPr txBox="1">
              <a:spLocks noChangeArrowheads="1"/>
            </p:cNvSpPr>
            <p:nvPr/>
          </p:nvSpPr>
          <p:spPr bwMode="auto">
            <a:xfrm>
              <a:off x="-367305" y="2666581"/>
              <a:ext cx="457447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HER2-low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IHC 1+ or IHC 2+/ISH-)</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unresectable or metastatic BC;</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1-2 lines of CT in the metastatic setting or recurrence ≤6 mo after adjuvant CT;</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 ET if HR+; treated, stable brain metastases eligible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557)</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 name="Rectangle 49">
              <a:extLst>
                <a:ext uri="{FF2B5EF4-FFF2-40B4-BE49-F238E27FC236}">
                  <a16:creationId xmlns:a16="http://schemas.microsoft.com/office/drawing/2014/main" id="{CAF81254-F4BF-9F7C-5FE3-66EA27239FE5}"/>
                </a:ext>
              </a:extLst>
            </p:cNvPr>
            <p:cNvSpPr>
              <a:spLocks noChangeArrowheads="1"/>
            </p:cNvSpPr>
            <p:nvPr/>
          </p:nvSpPr>
          <p:spPr bwMode="auto">
            <a:xfrm>
              <a:off x="4930028" y="2650452"/>
              <a:ext cx="4109872" cy="738664"/>
            </a:xfrm>
            <a:prstGeom prst="rect">
              <a:avLst/>
            </a:prstGeom>
            <a:solidFill>
              <a:schemeClr val="accent1"/>
            </a:solidFill>
            <a:ln>
              <a:noFill/>
            </a:ln>
          </p:spPr>
          <p:txBody>
            <a:bodyPr wrap="none" anchor="ctr" anchorCtr="1"/>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T-DXd </a:t>
              </a: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5.4 mg/kg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373) </a:t>
              </a:r>
            </a:p>
          </p:txBody>
        </p:sp>
        <p:sp>
          <p:nvSpPr>
            <p:cNvPr id="9" name="Rectangle 50">
              <a:extLst>
                <a:ext uri="{FF2B5EF4-FFF2-40B4-BE49-F238E27FC236}">
                  <a16:creationId xmlns:a16="http://schemas.microsoft.com/office/drawing/2014/main" id="{6FAB5EFB-93DB-6A8F-8F4A-14C3ACAF718A}"/>
                </a:ext>
              </a:extLst>
            </p:cNvPr>
            <p:cNvSpPr>
              <a:spLocks noChangeArrowheads="1"/>
            </p:cNvSpPr>
            <p:nvPr/>
          </p:nvSpPr>
          <p:spPr bwMode="auto">
            <a:xfrm>
              <a:off x="4930028" y="3543744"/>
              <a:ext cx="4107684" cy="738664"/>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CT*</a:t>
              </a:r>
              <a:endPar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184)</a:t>
              </a: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endPar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 name="Line 53">
              <a:extLst>
                <a:ext uri="{FF2B5EF4-FFF2-40B4-BE49-F238E27FC236}">
                  <a16:creationId xmlns:a16="http://schemas.microsoft.com/office/drawing/2014/main" id="{6BC152B4-60E9-1E11-65F2-3FAA563ADB63}"/>
                </a:ext>
              </a:extLst>
            </p:cNvPr>
            <p:cNvSpPr>
              <a:spLocks noChangeShapeType="1"/>
            </p:cNvSpPr>
            <p:nvPr/>
          </p:nvSpPr>
          <p:spPr bwMode="auto">
            <a:xfrm>
              <a:off x="4250804" y="3608118"/>
              <a:ext cx="575036" cy="3301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 name="Line 54">
              <a:extLst>
                <a:ext uri="{FF2B5EF4-FFF2-40B4-BE49-F238E27FC236}">
                  <a16:creationId xmlns:a16="http://schemas.microsoft.com/office/drawing/2014/main" id="{11B6D9D9-5517-DE74-A970-1B1A01865023}"/>
                </a:ext>
              </a:extLst>
            </p:cNvPr>
            <p:cNvSpPr>
              <a:spLocks noChangeShapeType="1"/>
            </p:cNvSpPr>
            <p:nvPr/>
          </p:nvSpPr>
          <p:spPr bwMode="auto">
            <a:xfrm flipV="1">
              <a:off x="4253979" y="3063542"/>
              <a:ext cx="571861" cy="26754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2" name="TextBox 1">
            <a:extLst>
              <a:ext uri="{FF2B5EF4-FFF2-40B4-BE49-F238E27FC236}">
                <a16:creationId xmlns:a16="http://schemas.microsoft.com/office/drawing/2014/main" id="{7A405143-91A8-ADFA-730F-3D3D0E2348BC}"/>
              </a:ext>
            </a:extLst>
          </p:cNvPr>
          <p:cNvSpPr txBox="1">
            <a:spLocks noChangeArrowheads="1"/>
          </p:cNvSpPr>
          <p:nvPr/>
        </p:nvSpPr>
        <p:spPr bwMode="auto">
          <a:xfrm>
            <a:off x="6809607" y="4272559"/>
            <a:ext cx="41076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*Treatment of physician’s choice: capecitabine, eribulin, gemcitabine, paclitaxel, or nab-paclitaxel. </a:t>
            </a:r>
          </a:p>
        </p:txBody>
      </p:sp>
      <p:sp>
        <p:nvSpPr>
          <p:cNvPr id="13" name="TextBox 12">
            <a:extLst>
              <a:ext uri="{FF2B5EF4-FFF2-40B4-BE49-F238E27FC236}">
                <a16:creationId xmlns:a16="http://schemas.microsoft.com/office/drawing/2014/main" id="{79CAFBB7-05FB-5774-3772-29356C0F11A3}"/>
              </a:ext>
            </a:extLst>
          </p:cNvPr>
          <p:cNvSpPr txBox="1"/>
          <p:nvPr/>
        </p:nvSpPr>
        <p:spPr bwMode="auto">
          <a:xfrm>
            <a:off x="3571077" y="1840413"/>
            <a:ext cx="582722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HER2-low status (IHC 1+ vs IHC 2+ and ISH-), </a:t>
            </a:r>
            <a:b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of prior lines of CT for metastatic disease (1 vs 2), hormone receptor status (positive [with vs without previous CDK4/6 inhibitor] vs negative)</a:t>
            </a:r>
          </a:p>
        </p:txBody>
      </p:sp>
      <p:cxnSp>
        <p:nvCxnSpPr>
          <p:cNvPr id="14" name="Straight Arrow Connector 13">
            <a:extLst>
              <a:ext uri="{FF2B5EF4-FFF2-40B4-BE49-F238E27FC236}">
                <a16:creationId xmlns:a16="http://schemas.microsoft.com/office/drawing/2014/main" id="{4D34E5FE-F89B-A5CD-0842-0C4AAFEF2CFD}"/>
              </a:ext>
            </a:extLst>
          </p:cNvPr>
          <p:cNvCxnSpPr>
            <a:cxnSpLocks/>
          </p:cNvCxnSpPr>
          <p:nvPr/>
        </p:nvCxnSpPr>
        <p:spPr bwMode="auto">
          <a:xfrm>
            <a:off x="6269921" y="2617011"/>
            <a:ext cx="0" cy="551961"/>
          </a:xfrm>
          <a:prstGeom prst="straightConnector1">
            <a:avLst/>
          </a:prstGeom>
          <a:noFill/>
          <a:ln w="19050" cap="flat" cmpd="sng" algn="ctr">
            <a:solidFill>
              <a:schemeClr val="bg1"/>
            </a:solidFill>
            <a:prstDash val="sysDot"/>
            <a:round/>
            <a:headEnd type="none" w="med" len="med"/>
            <a:tailEnd type="triangle"/>
          </a:ln>
          <a:effectLst/>
        </p:spPr>
      </p:cxnSp>
      <p:sp>
        <p:nvSpPr>
          <p:cNvPr id="15" name="TextBox 14">
            <a:extLst>
              <a:ext uri="{FF2B5EF4-FFF2-40B4-BE49-F238E27FC236}">
                <a16:creationId xmlns:a16="http://schemas.microsoft.com/office/drawing/2014/main" id="{95E91926-FD8F-7D26-1645-BF97DC465D64}"/>
              </a:ext>
            </a:extLst>
          </p:cNvPr>
          <p:cNvSpPr txBox="1"/>
          <p:nvPr/>
        </p:nvSpPr>
        <p:spPr bwMode="auto">
          <a:xfrm>
            <a:off x="1629696" y="5950568"/>
            <a:ext cx="8937521" cy="338554"/>
          </a:xfrm>
          <a:prstGeom prst="rect">
            <a:avLst/>
          </a:prstGeom>
          <a:solidFill>
            <a:srgbClr val="00823B"/>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rPr>
              <a:t>Updated data cutoff (March 1, 2023): median follow-up was 32.0 mo </a:t>
            </a:r>
            <a:r>
              <a:rPr kumimoji="0" lang="en-US" sz="1600" b="1" i="0" u="none" strike="noStrike" kern="1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rPr>
              <a:t>(95% CI: 31.0-32.8 mo)</a:t>
            </a:r>
          </a:p>
        </p:txBody>
      </p:sp>
    </p:spTree>
    <p:extLst>
      <p:ext uri="{BB962C8B-B14F-4D97-AF65-F5344CB8AC3E}">
        <p14:creationId xmlns:p14="http://schemas.microsoft.com/office/powerpoint/2010/main" val="3382955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71E471E2-2029-3ECA-BEAB-7A3AA9E07FAE}"/>
              </a:ext>
            </a:extLst>
          </p:cNvPr>
          <p:cNvSpPr>
            <a:spLocks noGrp="1"/>
          </p:cNvSpPr>
          <p:nvPr>
            <p:ph type="title"/>
          </p:nvPr>
        </p:nvSpPr>
        <p:spPr>
          <a:xfrm>
            <a:off x="609759" y="238127"/>
            <a:ext cx="11141055" cy="1103313"/>
          </a:xfrm>
        </p:spPr>
        <p:txBody>
          <a:bodyPr/>
          <a:lstStyle/>
          <a:p>
            <a:r>
              <a:rPr lang="en-US" dirty="0"/>
              <a:t>DESTINY-Breast04: PFS (by Investigator)</a:t>
            </a:r>
          </a:p>
        </p:txBody>
      </p:sp>
      <p:sp>
        <p:nvSpPr>
          <p:cNvPr id="3" name="Freeform 118">
            <a:extLst>
              <a:ext uri="{FF2B5EF4-FFF2-40B4-BE49-F238E27FC236}">
                <a16:creationId xmlns:a16="http://schemas.microsoft.com/office/drawing/2014/main" id="{C64024C7-6B6F-96E2-399D-128E9BE384BB}"/>
              </a:ext>
            </a:extLst>
          </p:cNvPr>
          <p:cNvSpPr/>
          <p:nvPr/>
        </p:nvSpPr>
        <p:spPr bwMode="auto">
          <a:xfrm>
            <a:off x="1025499" y="4451850"/>
            <a:ext cx="2986028" cy="398390"/>
          </a:xfrm>
          <a:custGeom>
            <a:avLst/>
            <a:gdLst>
              <a:gd name="connsiteX0" fmla="*/ 0 w 2974645"/>
              <a:gd name="connsiteY0" fmla="*/ 0 h 398390"/>
              <a:gd name="connsiteX1" fmla="*/ 2974645 w 2974645"/>
              <a:gd name="connsiteY1" fmla="*/ 0 h 398390"/>
              <a:gd name="connsiteX2" fmla="*/ 2974645 w 2974645"/>
              <a:gd name="connsiteY2" fmla="*/ 398390 h 398390"/>
            </a:gdLst>
            <a:ahLst/>
            <a:cxnLst>
              <a:cxn ang="0">
                <a:pos x="connsiteX0" y="connsiteY0"/>
              </a:cxn>
              <a:cxn ang="0">
                <a:pos x="connsiteX1" y="connsiteY1"/>
              </a:cxn>
              <a:cxn ang="0">
                <a:pos x="connsiteX2" y="connsiteY2"/>
              </a:cxn>
            </a:cxnLst>
            <a:rect l="l" t="t" r="r" b="b"/>
            <a:pathLst>
              <a:path w="2974645" h="398390">
                <a:moveTo>
                  <a:pt x="0" y="0"/>
                </a:moveTo>
                <a:lnTo>
                  <a:pt x="2974645" y="0"/>
                </a:lnTo>
                <a:lnTo>
                  <a:pt x="2974645" y="398390"/>
                </a:lnTo>
              </a:path>
            </a:pathLst>
          </a:custGeom>
          <a:noFill/>
          <a:ln w="19050">
            <a:solidFill>
              <a:schemeClr val="tx2"/>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03" name="Group 102">
            <a:extLst>
              <a:ext uri="{FF2B5EF4-FFF2-40B4-BE49-F238E27FC236}">
                <a16:creationId xmlns:a16="http://schemas.microsoft.com/office/drawing/2014/main" id="{00C8F84B-BF33-AA2A-9E44-76AEABCA4AE0}"/>
              </a:ext>
            </a:extLst>
          </p:cNvPr>
          <p:cNvGrpSpPr/>
          <p:nvPr/>
        </p:nvGrpSpPr>
        <p:grpSpPr>
          <a:xfrm>
            <a:off x="1098974" y="2182875"/>
            <a:ext cx="1674609" cy="2582049"/>
            <a:chOff x="1298999" y="2234730"/>
            <a:chExt cx="1674609" cy="2582049"/>
          </a:xfrm>
        </p:grpSpPr>
        <p:sp>
          <p:nvSpPr>
            <p:cNvPr id="104" name="TextBox 103">
              <a:extLst>
                <a:ext uri="{FF2B5EF4-FFF2-40B4-BE49-F238E27FC236}">
                  <a16:creationId xmlns:a16="http://schemas.microsoft.com/office/drawing/2014/main" id="{769A1246-8CF8-9358-7914-FD2170E2BA3E}"/>
                </a:ext>
              </a:extLst>
            </p:cNvPr>
            <p:cNvSpPr txBox="1"/>
            <p:nvPr/>
          </p:nvSpPr>
          <p:spPr bwMode="auto">
            <a:xfrm>
              <a:off x="1495849" y="30380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grpSp>
          <p:nvGrpSpPr>
            <p:cNvPr id="105" name="Group 104">
              <a:extLst>
                <a:ext uri="{FF2B5EF4-FFF2-40B4-BE49-F238E27FC236}">
                  <a16:creationId xmlns:a16="http://schemas.microsoft.com/office/drawing/2014/main" id="{4B0CE437-0229-6895-80D4-2451DC5EBD91}"/>
                </a:ext>
              </a:extLst>
            </p:cNvPr>
            <p:cNvGrpSpPr/>
            <p:nvPr/>
          </p:nvGrpSpPr>
          <p:grpSpPr>
            <a:xfrm>
              <a:off x="1298999" y="2234730"/>
              <a:ext cx="1674609" cy="2582049"/>
              <a:chOff x="1298999" y="2234730"/>
              <a:chExt cx="1674609" cy="2582049"/>
            </a:xfrm>
          </p:grpSpPr>
          <p:sp>
            <p:nvSpPr>
              <p:cNvPr id="106" name="TextBox 105">
                <a:extLst>
                  <a:ext uri="{FF2B5EF4-FFF2-40B4-BE49-F238E27FC236}">
                    <a16:creationId xmlns:a16="http://schemas.microsoft.com/office/drawing/2014/main" id="{16800CA0-E542-050A-F625-7693EF88133B}"/>
                  </a:ext>
                </a:extLst>
              </p:cNvPr>
              <p:cNvSpPr txBox="1"/>
              <p:nvPr/>
            </p:nvSpPr>
            <p:spPr bwMode="auto">
              <a:xfrm>
                <a:off x="1327574" y="25522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7" name="TextBox 106">
                <a:extLst>
                  <a:ext uri="{FF2B5EF4-FFF2-40B4-BE49-F238E27FC236}">
                    <a16:creationId xmlns:a16="http://schemas.microsoft.com/office/drawing/2014/main" id="{5BD3192F-7CB8-967A-5EA3-7649FA0C7C73}"/>
                  </a:ext>
                </a:extLst>
              </p:cNvPr>
              <p:cNvSpPr txBox="1"/>
              <p:nvPr/>
            </p:nvSpPr>
            <p:spPr bwMode="auto">
              <a:xfrm>
                <a:off x="1298999" y="22347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8" name="TextBox 107">
                <a:extLst>
                  <a:ext uri="{FF2B5EF4-FFF2-40B4-BE49-F238E27FC236}">
                    <a16:creationId xmlns:a16="http://schemas.microsoft.com/office/drawing/2014/main" id="{DC13D1CF-2B8B-839C-22BC-CA200997F48C}"/>
                  </a:ext>
                </a:extLst>
              </p:cNvPr>
              <p:cNvSpPr txBox="1"/>
              <p:nvPr/>
            </p:nvSpPr>
            <p:spPr bwMode="auto">
              <a:xfrm>
                <a:off x="1445049" y="28094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9" name="TextBox 108">
                <a:extLst>
                  <a:ext uri="{FF2B5EF4-FFF2-40B4-BE49-F238E27FC236}">
                    <a16:creationId xmlns:a16="http://schemas.microsoft.com/office/drawing/2014/main" id="{BF45F091-E792-2BDA-F3CB-F63C3365C44C}"/>
                  </a:ext>
                </a:extLst>
              </p:cNvPr>
              <p:cNvSpPr txBox="1"/>
              <p:nvPr/>
            </p:nvSpPr>
            <p:spPr bwMode="auto">
              <a:xfrm>
                <a:off x="1524424" y="31269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0" name="TextBox 109">
                <a:extLst>
                  <a:ext uri="{FF2B5EF4-FFF2-40B4-BE49-F238E27FC236}">
                    <a16:creationId xmlns:a16="http://schemas.microsoft.com/office/drawing/2014/main" id="{F52890A8-B7C2-ED98-75ED-00E2EDA37177}"/>
                  </a:ext>
                </a:extLst>
              </p:cNvPr>
              <p:cNvSpPr txBox="1"/>
              <p:nvPr/>
            </p:nvSpPr>
            <p:spPr bwMode="auto">
              <a:xfrm>
                <a:off x="1657774" y="32602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1" name="TextBox 110">
                <a:extLst>
                  <a:ext uri="{FF2B5EF4-FFF2-40B4-BE49-F238E27FC236}">
                    <a16:creationId xmlns:a16="http://schemas.microsoft.com/office/drawing/2014/main" id="{CD8EA178-DCE0-2A17-EC43-34FFA4DECF26}"/>
                  </a:ext>
                </a:extLst>
              </p:cNvPr>
              <p:cNvSpPr txBox="1"/>
              <p:nvPr/>
            </p:nvSpPr>
            <p:spPr bwMode="auto">
              <a:xfrm>
                <a:off x="1889549" y="39682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2" name="TextBox 111">
                <a:extLst>
                  <a:ext uri="{FF2B5EF4-FFF2-40B4-BE49-F238E27FC236}">
                    <a16:creationId xmlns:a16="http://schemas.microsoft.com/office/drawing/2014/main" id="{7902FBA9-3FC5-572B-E1AB-6210EF0672DE}"/>
                  </a:ext>
                </a:extLst>
              </p:cNvPr>
              <p:cNvSpPr txBox="1"/>
              <p:nvPr/>
            </p:nvSpPr>
            <p:spPr bwMode="auto">
              <a:xfrm>
                <a:off x="2848399" y="45397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3" name="TextBox 112">
                <a:extLst>
                  <a:ext uri="{FF2B5EF4-FFF2-40B4-BE49-F238E27FC236}">
                    <a16:creationId xmlns:a16="http://schemas.microsoft.com/office/drawing/2014/main" id="{36AA94D3-6006-146D-A482-D100E42A0B3D}"/>
                  </a:ext>
                </a:extLst>
              </p:cNvPr>
              <p:cNvSpPr txBox="1"/>
              <p:nvPr/>
            </p:nvSpPr>
            <p:spPr bwMode="auto">
              <a:xfrm>
                <a:off x="2365799" y="44413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4" name="TextBox 113">
                <a:extLst>
                  <a:ext uri="{FF2B5EF4-FFF2-40B4-BE49-F238E27FC236}">
                    <a16:creationId xmlns:a16="http://schemas.microsoft.com/office/drawing/2014/main" id="{6651334A-0A05-E97A-07DF-E2F6FEF059DD}"/>
                  </a:ext>
                </a:extLst>
              </p:cNvPr>
              <p:cNvSpPr txBox="1"/>
              <p:nvPr/>
            </p:nvSpPr>
            <p:spPr bwMode="auto">
              <a:xfrm>
                <a:off x="2473749" y="44477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grpSp>
      </p:grpSp>
      <p:sp>
        <p:nvSpPr>
          <p:cNvPr id="115" name="Freeform 302">
            <a:extLst>
              <a:ext uri="{FF2B5EF4-FFF2-40B4-BE49-F238E27FC236}">
                <a16:creationId xmlns:a16="http://schemas.microsoft.com/office/drawing/2014/main" id="{4E9DC044-CA18-14D0-F706-F0AF23018CE3}"/>
              </a:ext>
            </a:extLst>
          </p:cNvPr>
          <p:cNvSpPr/>
          <p:nvPr/>
        </p:nvSpPr>
        <p:spPr bwMode="auto">
          <a:xfrm>
            <a:off x="1009650" y="2151595"/>
            <a:ext cx="2492375" cy="2708275"/>
          </a:xfrm>
          <a:custGeom>
            <a:avLst/>
            <a:gdLst>
              <a:gd name="connsiteX0" fmla="*/ 2492375 w 2492375"/>
              <a:gd name="connsiteY0" fmla="*/ 2708275 h 2708275"/>
              <a:gd name="connsiteX1" fmla="*/ 2492375 w 2492375"/>
              <a:gd name="connsiteY1" fmla="*/ 2670175 h 2708275"/>
              <a:gd name="connsiteX2" fmla="*/ 2447925 w 2492375"/>
              <a:gd name="connsiteY2" fmla="*/ 2670175 h 2708275"/>
              <a:gd name="connsiteX3" fmla="*/ 2447925 w 2492375"/>
              <a:gd name="connsiteY3" fmla="*/ 2670175 h 2708275"/>
              <a:gd name="connsiteX4" fmla="*/ 2447925 w 2492375"/>
              <a:gd name="connsiteY4" fmla="*/ 2670175 h 2708275"/>
              <a:gd name="connsiteX5" fmla="*/ 2447925 w 2492375"/>
              <a:gd name="connsiteY5" fmla="*/ 2641600 h 2708275"/>
              <a:gd name="connsiteX6" fmla="*/ 2257425 w 2492375"/>
              <a:gd name="connsiteY6" fmla="*/ 2641600 h 2708275"/>
              <a:gd name="connsiteX7" fmla="*/ 2257425 w 2492375"/>
              <a:gd name="connsiteY7" fmla="*/ 2597150 h 2708275"/>
              <a:gd name="connsiteX8" fmla="*/ 2063750 w 2492375"/>
              <a:gd name="connsiteY8" fmla="*/ 2597150 h 2708275"/>
              <a:gd name="connsiteX9" fmla="*/ 2063750 w 2492375"/>
              <a:gd name="connsiteY9" fmla="*/ 2562225 h 2708275"/>
              <a:gd name="connsiteX10" fmla="*/ 1939925 w 2492375"/>
              <a:gd name="connsiteY10" fmla="*/ 2562225 h 2708275"/>
              <a:gd name="connsiteX11" fmla="*/ 1939925 w 2492375"/>
              <a:gd name="connsiteY11" fmla="*/ 2533650 h 2708275"/>
              <a:gd name="connsiteX12" fmla="*/ 1939925 w 2492375"/>
              <a:gd name="connsiteY12" fmla="*/ 2533650 h 2708275"/>
              <a:gd name="connsiteX13" fmla="*/ 1917700 w 2492375"/>
              <a:gd name="connsiteY13" fmla="*/ 2533650 h 2708275"/>
              <a:gd name="connsiteX14" fmla="*/ 1917700 w 2492375"/>
              <a:gd name="connsiteY14" fmla="*/ 2533650 h 2708275"/>
              <a:gd name="connsiteX15" fmla="*/ 1917700 w 2492375"/>
              <a:gd name="connsiteY15" fmla="*/ 2508250 h 2708275"/>
              <a:gd name="connsiteX16" fmla="*/ 1917700 w 2492375"/>
              <a:gd name="connsiteY16" fmla="*/ 2508250 h 2708275"/>
              <a:gd name="connsiteX17" fmla="*/ 1917700 w 2492375"/>
              <a:gd name="connsiteY17" fmla="*/ 2508250 h 2708275"/>
              <a:gd name="connsiteX18" fmla="*/ 1917700 w 2492375"/>
              <a:gd name="connsiteY18" fmla="*/ 2508250 h 2708275"/>
              <a:gd name="connsiteX19" fmla="*/ 1917700 w 2492375"/>
              <a:gd name="connsiteY19" fmla="*/ 2508250 h 2708275"/>
              <a:gd name="connsiteX20" fmla="*/ 1917700 w 2492375"/>
              <a:gd name="connsiteY20" fmla="*/ 2508250 h 2708275"/>
              <a:gd name="connsiteX21" fmla="*/ 1898650 w 2492375"/>
              <a:gd name="connsiteY21" fmla="*/ 2508250 h 2708275"/>
              <a:gd name="connsiteX22" fmla="*/ 1898650 w 2492375"/>
              <a:gd name="connsiteY22" fmla="*/ 2508250 h 2708275"/>
              <a:gd name="connsiteX23" fmla="*/ 1898650 w 2492375"/>
              <a:gd name="connsiteY23" fmla="*/ 2508250 h 2708275"/>
              <a:gd name="connsiteX24" fmla="*/ 1898650 w 2492375"/>
              <a:gd name="connsiteY24" fmla="*/ 2508250 h 2708275"/>
              <a:gd name="connsiteX25" fmla="*/ 1898650 w 2492375"/>
              <a:gd name="connsiteY25" fmla="*/ 2479675 h 2708275"/>
              <a:gd name="connsiteX26" fmla="*/ 1708150 w 2492375"/>
              <a:gd name="connsiteY26" fmla="*/ 2479675 h 2708275"/>
              <a:gd name="connsiteX27" fmla="*/ 1708150 w 2492375"/>
              <a:gd name="connsiteY27" fmla="*/ 2479675 h 2708275"/>
              <a:gd name="connsiteX28" fmla="*/ 1708150 w 2492375"/>
              <a:gd name="connsiteY28" fmla="*/ 2479675 h 2708275"/>
              <a:gd name="connsiteX29" fmla="*/ 1708150 w 2492375"/>
              <a:gd name="connsiteY29" fmla="*/ 2479675 h 2708275"/>
              <a:gd name="connsiteX30" fmla="*/ 1708150 w 2492375"/>
              <a:gd name="connsiteY30" fmla="*/ 2454275 h 2708275"/>
              <a:gd name="connsiteX31" fmla="*/ 1663700 w 2492375"/>
              <a:gd name="connsiteY31" fmla="*/ 2454275 h 2708275"/>
              <a:gd name="connsiteX32" fmla="*/ 1663700 w 2492375"/>
              <a:gd name="connsiteY32" fmla="*/ 2438400 h 2708275"/>
              <a:gd name="connsiteX33" fmla="*/ 1393825 w 2492375"/>
              <a:gd name="connsiteY33" fmla="*/ 2438400 h 2708275"/>
              <a:gd name="connsiteX34" fmla="*/ 1393825 w 2492375"/>
              <a:gd name="connsiteY34" fmla="*/ 2409825 h 2708275"/>
              <a:gd name="connsiteX35" fmla="*/ 1362075 w 2492375"/>
              <a:gd name="connsiteY35" fmla="*/ 2409825 h 2708275"/>
              <a:gd name="connsiteX36" fmla="*/ 1362075 w 2492375"/>
              <a:gd name="connsiteY36" fmla="*/ 2409825 h 2708275"/>
              <a:gd name="connsiteX37" fmla="*/ 1362075 w 2492375"/>
              <a:gd name="connsiteY37" fmla="*/ 2409825 h 2708275"/>
              <a:gd name="connsiteX38" fmla="*/ 1362075 w 2492375"/>
              <a:gd name="connsiteY38" fmla="*/ 2378075 h 2708275"/>
              <a:gd name="connsiteX39" fmla="*/ 1209675 w 2492375"/>
              <a:gd name="connsiteY39" fmla="*/ 2378075 h 2708275"/>
              <a:gd name="connsiteX40" fmla="*/ 1209675 w 2492375"/>
              <a:gd name="connsiteY40" fmla="*/ 2349500 h 2708275"/>
              <a:gd name="connsiteX41" fmla="*/ 1193800 w 2492375"/>
              <a:gd name="connsiteY41" fmla="*/ 2349500 h 2708275"/>
              <a:gd name="connsiteX42" fmla="*/ 1193800 w 2492375"/>
              <a:gd name="connsiteY42" fmla="*/ 2311400 h 2708275"/>
              <a:gd name="connsiteX43" fmla="*/ 1171575 w 2492375"/>
              <a:gd name="connsiteY43" fmla="*/ 2311400 h 2708275"/>
              <a:gd name="connsiteX44" fmla="*/ 1171575 w 2492375"/>
              <a:gd name="connsiteY44" fmla="*/ 2279650 h 2708275"/>
              <a:gd name="connsiteX45" fmla="*/ 1108075 w 2492375"/>
              <a:gd name="connsiteY45" fmla="*/ 2279650 h 2708275"/>
              <a:gd name="connsiteX46" fmla="*/ 1108075 w 2492375"/>
              <a:gd name="connsiteY46" fmla="*/ 2241550 h 2708275"/>
              <a:gd name="connsiteX47" fmla="*/ 1066800 w 2492375"/>
              <a:gd name="connsiteY47" fmla="*/ 2241550 h 2708275"/>
              <a:gd name="connsiteX48" fmla="*/ 1066800 w 2492375"/>
              <a:gd name="connsiteY48" fmla="*/ 2203450 h 2708275"/>
              <a:gd name="connsiteX49" fmla="*/ 1054100 w 2492375"/>
              <a:gd name="connsiteY49" fmla="*/ 2203450 h 2708275"/>
              <a:gd name="connsiteX50" fmla="*/ 1054100 w 2492375"/>
              <a:gd name="connsiteY50" fmla="*/ 2171700 h 2708275"/>
              <a:gd name="connsiteX51" fmla="*/ 1054100 w 2492375"/>
              <a:gd name="connsiteY51" fmla="*/ 2171700 h 2708275"/>
              <a:gd name="connsiteX52" fmla="*/ 1031875 w 2492375"/>
              <a:gd name="connsiteY52" fmla="*/ 2171700 h 2708275"/>
              <a:gd name="connsiteX53" fmla="*/ 1031875 w 2492375"/>
              <a:gd name="connsiteY53" fmla="*/ 2133600 h 2708275"/>
              <a:gd name="connsiteX54" fmla="*/ 1019175 w 2492375"/>
              <a:gd name="connsiteY54" fmla="*/ 2133600 h 2708275"/>
              <a:gd name="connsiteX55" fmla="*/ 1019175 w 2492375"/>
              <a:gd name="connsiteY55" fmla="*/ 2133600 h 2708275"/>
              <a:gd name="connsiteX56" fmla="*/ 1019175 w 2492375"/>
              <a:gd name="connsiteY56" fmla="*/ 2133600 h 2708275"/>
              <a:gd name="connsiteX57" fmla="*/ 1019175 w 2492375"/>
              <a:gd name="connsiteY57" fmla="*/ 2133600 h 2708275"/>
              <a:gd name="connsiteX58" fmla="*/ 1019175 w 2492375"/>
              <a:gd name="connsiteY58" fmla="*/ 2108200 h 2708275"/>
              <a:gd name="connsiteX59" fmla="*/ 965200 w 2492375"/>
              <a:gd name="connsiteY59" fmla="*/ 2108200 h 2708275"/>
              <a:gd name="connsiteX60" fmla="*/ 965200 w 2492375"/>
              <a:gd name="connsiteY60" fmla="*/ 2066925 h 2708275"/>
              <a:gd name="connsiteX61" fmla="*/ 952500 w 2492375"/>
              <a:gd name="connsiteY61" fmla="*/ 2066925 h 2708275"/>
              <a:gd name="connsiteX62" fmla="*/ 952500 w 2492375"/>
              <a:gd name="connsiteY62" fmla="*/ 2035175 h 2708275"/>
              <a:gd name="connsiteX63" fmla="*/ 908050 w 2492375"/>
              <a:gd name="connsiteY63" fmla="*/ 2035175 h 2708275"/>
              <a:gd name="connsiteX64" fmla="*/ 908050 w 2492375"/>
              <a:gd name="connsiteY64" fmla="*/ 2016125 h 2708275"/>
              <a:gd name="connsiteX65" fmla="*/ 873125 w 2492375"/>
              <a:gd name="connsiteY65" fmla="*/ 2016125 h 2708275"/>
              <a:gd name="connsiteX66" fmla="*/ 873125 w 2492375"/>
              <a:gd name="connsiteY66" fmla="*/ 1936750 h 2708275"/>
              <a:gd name="connsiteX67" fmla="*/ 857250 w 2492375"/>
              <a:gd name="connsiteY67" fmla="*/ 1936750 h 2708275"/>
              <a:gd name="connsiteX68" fmla="*/ 857250 w 2492375"/>
              <a:gd name="connsiteY68" fmla="*/ 1936750 h 2708275"/>
              <a:gd name="connsiteX69" fmla="*/ 857250 w 2492375"/>
              <a:gd name="connsiteY69" fmla="*/ 1936750 h 2708275"/>
              <a:gd name="connsiteX70" fmla="*/ 857250 w 2492375"/>
              <a:gd name="connsiteY70" fmla="*/ 1908175 h 2708275"/>
              <a:gd name="connsiteX71" fmla="*/ 739775 w 2492375"/>
              <a:gd name="connsiteY71" fmla="*/ 1908175 h 2708275"/>
              <a:gd name="connsiteX72" fmla="*/ 739775 w 2492375"/>
              <a:gd name="connsiteY72" fmla="*/ 1847850 h 2708275"/>
              <a:gd name="connsiteX73" fmla="*/ 717550 w 2492375"/>
              <a:gd name="connsiteY73" fmla="*/ 1847850 h 2708275"/>
              <a:gd name="connsiteX74" fmla="*/ 717550 w 2492375"/>
              <a:gd name="connsiteY74" fmla="*/ 1812925 h 2708275"/>
              <a:gd name="connsiteX75" fmla="*/ 698500 w 2492375"/>
              <a:gd name="connsiteY75" fmla="*/ 1812925 h 2708275"/>
              <a:gd name="connsiteX76" fmla="*/ 698500 w 2492375"/>
              <a:gd name="connsiteY76" fmla="*/ 1778000 h 2708275"/>
              <a:gd name="connsiteX77" fmla="*/ 688975 w 2492375"/>
              <a:gd name="connsiteY77" fmla="*/ 1778000 h 2708275"/>
              <a:gd name="connsiteX78" fmla="*/ 688975 w 2492375"/>
              <a:gd name="connsiteY78" fmla="*/ 1714500 h 2708275"/>
              <a:gd name="connsiteX79" fmla="*/ 673100 w 2492375"/>
              <a:gd name="connsiteY79" fmla="*/ 1714500 h 2708275"/>
              <a:gd name="connsiteX80" fmla="*/ 673100 w 2492375"/>
              <a:gd name="connsiteY80" fmla="*/ 1692275 h 2708275"/>
              <a:gd name="connsiteX81" fmla="*/ 663575 w 2492375"/>
              <a:gd name="connsiteY81" fmla="*/ 1692275 h 2708275"/>
              <a:gd name="connsiteX82" fmla="*/ 663575 w 2492375"/>
              <a:gd name="connsiteY82" fmla="*/ 1612900 h 2708275"/>
              <a:gd name="connsiteX83" fmla="*/ 631825 w 2492375"/>
              <a:gd name="connsiteY83" fmla="*/ 1612900 h 2708275"/>
              <a:gd name="connsiteX84" fmla="*/ 631825 w 2492375"/>
              <a:gd name="connsiteY84" fmla="*/ 1581150 h 2708275"/>
              <a:gd name="connsiteX85" fmla="*/ 606425 w 2492375"/>
              <a:gd name="connsiteY85" fmla="*/ 1581150 h 2708275"/>
              <a:gd name="connsiteX86" fmla="*/ 606425 w 2492375"/>
              <a:gd name="connsiteY86" fmla="*/ 1581150 h 2708275"/>
              <a:gd name="connsiteX87" fmla="*/ 587375 w 2492375"/>
              <a:gd name="connsiteY87" fmla="*/ 1562100 h 2708275"/>
              <a:gd name="connsiteX88" fmla="*/ 587375 w 2492375"/>
              <a:gd name="connsiteY88" fmla="*/ 1530350 h 2708275"/>
              <a:gd name="connsiteX89" fmla="*/ 587375 w 2492375"/>
              <a:gd name="connsiteY89" fmla="*/ 1530350 h 2708275"/>
              <a:gd name="connsiteX90" fmla="*/ 565150 w 2492375"/>
              <a:gd name="connsiteY90" fmla="*/ 1530350 h 2708275"/>
              <a:gd name="connsiteX91" fmla="*/ 565150 w 2492375"/>
              <a:gd name="connsiteY91" fmla="*/ 1454150 h 2708275"/>
              <a:gd name="connsiteX92" fmla="*/ 552450 w 2492375"/>
              <a:gd name="connsiteY92" fmla="*/ 1454150 h 2708275"/>
              <a:gd name="connsiteX93" fmla="*/ 552450 w 2492375"/>
              <a:gd name="connsiteY93" fmla="*/ 1387475 h 2708275"/>
              <a:gd name="connsiteX94" fmla="*/ 530225 w 2492375"/>
              <a:gd name="connsiteY94" fmla="*/ 1387475 h 2708275"/>
              <a:gd name="connsiteX95" fmla="*/ 530225 w 2492375"/>
              <a:gd name="connsiteY95" fmla="*/ 1349375 h 2708275"/>
              <a:gd name="connsiteX96" fmla="*/ 520700 w 2492375"/>
              <a:gd name="connsiteY96" fmla="*/ 1349375 h 2708275"/>
              <a:gd name="connsiteX97" fmla="*/ 520700 w 2492375"/>
              <a:gd name="connsiteY97" fmla="*/ 1244600 h 2708275"/>
              <a:gd name="connsiteX98" fmla="*/ 504825 w 2492375"/>
              <a:gd name="connsiteY98" fmla="*/ 1244600 h 2708275"/>
              <a:gd name="connsiteX99" fmla="*/ 504825 w 2492375"/>
              <a:gd name="connsiteY99" fmla="*/ 1174750 h 2708275"/>
              <a:gd name="connsiteX100" fmla="*/ 488950 w 2492375"/>
              <a:gd name="connsiteY100" fmla="*/ 1174750 h 2708275"/>
              <a:gd name="connsiteX101" fmla="*/ 488950 w 2492375"/>
              <a:gd name="connsiteY101" fmla="*/ 1117600 h 2708275"/>
              <a:gd name="connsiteX102" fmla="*/ 428625 w 2492375"/>
              <a:gd name="connsiteY102" fmla="*/ 1117600 h 2708275"/>
              <a:gd name="connsiteX103" fmla="*/ 428625 w 2492375"/>
              <a:gd name="connsiteY103" fmla="*/ 1117600 h 2708275"/>
              <a:gd name="connsiteX104" fmla="*/ 428625 w 2492375"/>
              <a:gd name="connsiteY104" fmla="*/ 1117600 h 2708275"/>
              <a:gd name="connsiteX105" fmla="*/ 428625 w 2492375"/>
              <a:gd name="connsiteY105" fmla="*/ 1117600 h 2708275"/>
              <a:gd name="connsiteX106" fmla="*/ 428625 w 2492375"/>
              <a:gd name="connsiteY106" fmla="*/ 1117600 h 2708275"/>
              <a:gd name="connsiteX107" fmla="*/ 428625 w 2492375"/>
              <a:gd name="connsiteY107" fmla="*/ 1117600 h 2708275"/>
              <a:gd name="connsiteX108" fmla="*/ 428625 w 2492375"/>
              <a:gd name="connsiteY108" fmla="*/ 1117600 h 2708275"/>
              <a:gd name="connsiteX109" fmla="*/ 428625 w 2492375"/>
              <a:gd name="connsiteY109" fmla="*/ 1117600 h 2708275"/>
              <a:gd name="connsiteX110" fmla="*/ 428625 w 2492375"/>
              <a:gd name="connsiteY110" fmla="*/ 1089025 h 2708275"/>
              <a:gd name="connsiteX111" fmla="*/ 358775 w 2492375"/>
              <a:gd name="connsiteY111" fmla="*/ 1089025 h 2708275"/>
              <a:gd name="connsiteX112" fmla="*/ 358775 w 2492375"/>
              <a:gd name="connsiteY112" fmla="*/ 1012825 h 2708275"/>
              <a:gd name="connsiteX113" fmla="*/ 346075 w 2492375"/>
              <a:gd name="connsiteY113" fmla="*/ 1012825 h 2708275"/>
              <a:gd name="connsiteX114" fmla="*/ 346075 w 2492375"/>
              <a:gd name="connsiteY114" fmla="*/ 923925 h 2708275"/>
              <a:gd name="connsiteX115" fmla="*/ 333375 w 2492375"/>
              <a:gd name="connsiteY115" fmla="*/ 923925 h 2708275"/>
              <a:gd name="connsiteX116" fmla="*/ 333375 w 2492375"/>
              <a:gd name="connsiteY116" fmla="*/ 854075 h 2708275"/>
              <a:gd name="connsiteX117" fmla="*/ 317500 w 2492375"/>
              <a:gd name="connsiteY117" fmla="*/ 854075 h 2708275"/>
              <a:gd name="connsiteX118" fmla="*/ 317500 w 2492375"/>
              <a:gd name="connsiteY118" fmla="*/ 771525 h 2708275"/>
              <a:gd name="connsiteX119" fmla="*/ 292100 w 2492375"/>
              <a:gd name="connsiteY119" fmla="*/ 771525 h 2708275"/>
              <a:gd name="connsiteX120" fmla="*/ 292100 w 2492375"/>
              <a:gd name="connsiteY120" fmla="*/ 698500 h 2708275"/>
              <a:gd name="connsiteX121" fmla="*/ 241300 w 2492375"/>
              <a:gd name="connsiteY121" fmla="*/ 698500 h 2708275"/>
              <a:gd name="connsiteX122" fmla="*/ 241300 w 2492375"/>
              <a:gd name="connsiteY122" fmla="*/ 698500 h 2708275"/>
              <a:gd name="connsiteX123" fmla="*/ 241300 w 2492375"/>
              <a:gd name="connsiteY123" fmla="*/ 669925 h 2708275"/>
              <a:gd name="connsiteX124" fmla="*/ 215900 w 2492375"/>
              <a:gd name="connsiteY124" fmla="*/ 669925 h 2708275"/>
              <a:gd name="connsiteX125" fmla="*/ 215900 w 2492375"/>
              <a:gd name="connsiteY125" fmla="*/ 622300 h 2708275"/>
              <a:gd name="connsiteX126" fmla="*/ 215900 w 2492375"/>
              <a:gd name="connsiteY126" fmla="*/ 622300 h 2708275"/>
              <a:gd name="connsiteX127" fmla="*/ 200025 w 2492375"/>
              <a:gd name="connsiteY127" fmla="*/ 622300 h 2708275"/>
              <a:gd name="connsiteX128" fmla="*/ 200025 w 2492375"/>
              <a:gd name="connsiteY128" fmla="*/ 542925 h 2708275"/>
              <a:gd name="connsiteX129" fmla="*/ 184150 w 2492375"/>
              <a:gd name="connsiteY129" fmla="*/ 542925 h 2708275"/>
              <a:gd name="connsiteX130" fmla="*/ 184150 w 2492375"/>
              <a:gd name="connsiteY130" fmla="*/ 441325 h 2708275"/>
              <a:gd name="connsiteX131" fmla="*/ 184150 w 2492375"/>
              <a:gd name="connsiteY131" fmla="*/ 441325 h 2708275"/>
              <a:gd name="connsiteX132" fmla="*/ 184150 w 2492375"/>
              <a:gd name="connsiteY132" fmla="*/ 441325 h 2708275"/>
              <a:gd name="connsiteX133" fmla="*/ 171450 w 2492375"/>
              <a:gd name="connsiteY133" fmla="*/ 441325 h 2708275"/>
              <a:gd name="connsiteX134" fmla="*/ 171450 w 2492375"/>
              <a:gd name="connsiteY134" fmla="*/ 282575 h 2708275"/>
              <a:gd name="connsiteX135" fmla="*/ 149225 w 2492375"/>
              <a:gd name="connsiteY135" fmla="*/ 282575 h 2708275"/>
              <a:gd name="connsiteX136" fmla="*/ 149225 w 2492375"/>
              <a:gd name="connsiteY136" fmla="*/ 76200 h 2708275"/>
              <a:gd name="connsiteX137" fmla="*/ 63500 w 2492375"/>
              <a:gd name="connsiteY137" fmla="*/ 76200 h 2708275"/>
              <a:gd name="connsiteX138" fmla="*/ 63500 w 2492375"/>
              <a:gd name="connsiteY138" fmla="*/ 15875 h 2708275"/>
              <a:gd name="connsiteX139" fmla="*/ 63500 w 2492375"/>
              <a:gd name="connsiteY139" fmla="*/ 15875 h 2708275"/>
              <a:gd name="connsiteX140" fmla="*/ 47625 w 2492375"/>
              <a:gd name="connsiteY140" fmla="*/ 0 h 2708275"/>
              <a:gd name="connsiteX141" fmla="*/ 0 w 2492375"/>
              <a:gd name="connsiteY141" fmla="*/ 0 h 270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2492375" h="2708275">
                <a:moveTo>
                  <a:pt x="2492375" y="2708275"/>
                </a:moveTo>
                <a:lnTo>
                  <a:pt x="2492375" y="2670175"/>
                </a:lnTo>
                <a:lnTo>
                  <a:pt x="2447925" y="2670175"/>
                </a:lnTo>
                <a:lnTo>
                  <a:pt x="2447925" y="2670175"/>
                </a:lnTo>
                <a:lnTo>
                  <a:pt x="2447925" y="2670175"/>
                </a:lnTo>
                <a:lnTo>
                  <a:pt x="2447925" y="2641600"/>
                </a:lnTo>
                <a:lnTo>
                  <a:pt x="2257425" y="2641600"/>
                </a:lnTo>
                <a:lnTo>
                  <a:pt x="2257425" y="2597150"/>
                </a:lnTo>
                <a:lnTo>
                  <a:pt x="2063750" y="2597150"/>
                </a:lnTo>
                <a:lnTo>
                  <a:pt x="2063750" y="2562225"/>
                </a:lnTo>
                <a:lnTo>
                  <a:pt x="1939925" y="2562225"/>
                </a:lnTo>
                <a:lnTo>
                  <a:pt x="1939925" y="2533650"/>
                </a:lnTo>
                <a:lnTo>
                  <a:pt x="1939925" y="2533650"/>
                </a:lnTo>
                <a:lnTo>
                  <a:pt x="1917700" y="2533650"/>
                </a:lnTo>
                <a:lnTo>
                  <a:pt x="1917700" y="2533650"/>
                </a:lnTo>
                <a:lnTo>
                  <a:pt x="1917700" y="2508250"/>
                </a:lnTo>
                <a:lnTo>
                  <a:pt x="1917700" y="2508250"/>
                </a:lnTo>
                <a:lnTo>
                  <a:pt x="1917700" y="2508250"/>
                </a:lnTo>
                <a:lnTo>
                  <a:pt x="1917700" y="2508250"/>
                </a:lnTo>
                <a:lnTo>
                  <a:pt x="1917700" y="2508250"/>
                </a:lnTo>
                <a:lnTo>
                  <a:pt x="1917700" y="2508250"/>
                </a:lnTo>
                <a:lnTo>
                  <a:pt x="1898650" y="2508250"/>
                </a:lnTo>
                <a:lnTo>
                  <a:pt x="1898650" y="2508250"/>
                </a:lnTo>
                <a:lnTo>
                  <a:pt x="1898650" y="2508250"/>
                </a:lnTo>
                <a:lnTo>
                  <a:pt x="1898650" y="2508250"/>
                </a:lnTo>
                <a:lnTo>
                  <a:pt x="1898650" y="2479675"/>
                </a:lnTo>
                <a:lnTo>
                  <a:pt x="1708150" y="2479675"/>
                </a:lnTo>
                <a:lnTo>
                  <a:pt x="1708150" y="2479675"/>
                </a:lnTo>
                <a:lnTo>
                  <a:pt x="1708150" y="2479675"/>
                </a:lnTo>
                <a:lnTo>
                  <a:pt x="1708150" y="2479675"/>
                </a:lnTo>
                <a:lnTo>
                  <a:pt x="1708150" y="2454275"/>
                </a:lnTo>
                <a:lnTo>
                  <a:pt x="1663700" y="2454275"/>
                </a:lnTo>
                <a:lnTo>
                  <a:pt x="1663700" y="2438400"/>
                </a:lnTo>
                <a:lnTo>
                  <a:pt x="1393825" y="2438400"/>
                </a:lnTo>
                <a:lnTo>
                  <a:pt x="1393825" y="2409825"/>
                </a:lnTo>
                <a:lnTo>
                  <a:pt x="1362075" y="2409825"/>
                </a:lnTo>
                <a:lnTo>
                  <a:pt x="1362075" y="2409825"/>
                </a:lnTo>
                <a:lnTo>
                  <a:pt x="1362075" y="2409825"/>
                </a:lnTo>
                <a:lnTo>
                  <a:pt x="1362075" y="2378075"/>
                </a:lnTo>
                <a:lnTo>
                  <a:pt x="1209675" y="2378075"/>
                </a:lnTo>
                <a:lnTo>
                  <a:pt x="1209675" y="2349500"/>
                </a:lnTo>
                <a:lnTo>
                  <a:pt x="1193800" y="2349500"/>
                </a:lnTo>
                <a:lnTo>
                  <a:pt x="1193800" y="2311400"/>
                </a:lnTo>
                <a:lnTo>
                  <a:pt x="1171575" y="2311400"/>
                </a:lnTo>
                <a:lnTo>
                  <a:pt x="1171575" y="2279650"/>
                </a:lnTo>
                <a:lnTo>
                  <a:pt x="1108075" y="2279650"/>
                </a:lnTo>
                <a:lnTo>
                  <a:pt x="1108075" y="2241550"/>
                </a:lnTo>
                <a:lnTo>
                  <a:pt x="1066800" y="2241550"/>
                </a:lnTo>
                <a:lnTo>
                  <a:pt x="1066800" y="2203450"/>
                </a:lnTo>
                <a:lnTo>
                  <a:pt x="1054100" y="2203450"/>
                </a:lnTo>
                <a:lnTo>
                  <a:pt x="1054100" y="2171700"/>
                </a:lnTo>
                <a:lnTo>
                  <a:pt x="1054100" y="2171700"/>
                </a:lnTo>
                <a:lnTo>
                  <a:pt x="1031875" y="2171700"/>
                </a:lnTo>
                <a:lnTo>
                  <a:pt x="1031875" y="2133600"/>
                </a:lnTo>
                <a:lnTo>
                  <a:pt x="1019175" y="2133600"/>
                </a:lnTo>
                <a:lnTo>
                  <a:pt x="1019175" y="2133600"/>
                </a:lnTo>
                <a:lnTo>
                  <a:pt x="1019175" y="2133600"/>
                </a:lnTo>
                <a:lnTo>
                  <a:pt x="1019175" y="2133600"/>
                </a:lnTo>
                <a:lnTo>
                  <a:pt x="1019175" y="2108200"/>
                </a:lnTo>
                <a:lnTo>
                  <a:pt x="965200" y="2108200"/>
                </a:lnTo>
                <a:lnTo>
                  <a:pt x="965200" y="2066925"/>
                </a:lnTo>
                <a:lnTo>
                  <a:pt x="952500" y="2066925"/>
                </a:lnTo>
                <a:lnTo>
                  <a:pt x="952500" y="2035175"/>
                </a:lnTo>
                <a:lnTo>
                  <a:pt x="908050" y="2035175"/>
                </a:lnTo>
                <a:lnTo>
                  <a:pt x="908050" y="2016125"/>
                </a:lnTo>
                <a:lnTo>
                  <a:pt x="873125" y="2016125"/>
                </a:lnTo>
                <a:lnTo>
                  <a:pt x="873125" y="1936750"/>
                </a:lnTo>
                <a:lnTo>
                  <a:pt x="857250" y="1936750"/>
                </a:lnTo>
                <a:lnTo>
                  <a:pt x="857250" y="1936750"/>
                </a:lnTo>
                <a:lnTo>
                  <a:pt x="857250" y="1936750"/>
                </a:lnTo>
                <a:lnTo>
                  <a:pt x="857250" y="1908175"/>
                </a:lnTo>
                <a:lnTo>
                  <a:pt x="739775" y="1908175"/>
                </a:lnTo>
                <a:lnTo>
                  <a:pt x="739775" y="1847850"/>
                </a:lnTo>
                <a:lnTo>
                  <a:pt x="717550" y="1847850"/>
                </a:lnTo>
                <a:lnTo>
                  <a:pt x="717550" y="1812925"/>
                </a:lnTo>
                <a:lnTo>
                  <a:pt x="698500" y="1812925"/>
                </a:lnTo>
                <a:lnTo>
                  <a:pt x="698500" y="1778000"/>
                </a:lnTo>
                <a:lnTo>
                  <a:pt x="688975" y="1778000"/>
                </a:lnTo>
                <a:lnTo>
                  <a:pt x="688975" y="1714500"/>
                </a:lnTo>
                <a:lnTo>
                  <a:pt x="673100" y="1714500"/>
                </a:lnTo>
                <a:lnTo>
                  <a:pt x="673100" y="1692275"/>
                </a:lnTo>
                <a:lnTo>
                  <a:pt x="663575" y="1692275"/>
                </a:lnTo>
                <a:lnTo>
                  <a:pt x="663575" y="1612900"/>
                </a:lnTo>
                <a:lnTo>
                  <a:pt x="631825" y="1612900"/>
                </a:lnTo>
                <a:lnTo>
                  <a:pt x="631825" y="1581150"/>
                </a:lnTo>
                <a:lnTo>
                  <a:pt x="606425" y="1581150"/>
                </a:lnTo>
                <a:lnTo>
                  <a:pt x="606425" y="1581150"/>
                </a:lnTo>
                <a:lnTo>
                  <a:pt x="587375" y="1562100"/>
                </a:lnTo>
                <a:lnTo>
                  <a:pt x="587375" y="1530350"/>
                </a:lnTo>
                <a:lnTo>
                  <a:pt x="587375" y="1530350"/>
                </a:lnTo>
                <a:lnTo>
                  <a:pt x="565150" y="1530350"/>
                </a:lnTo>
                <a:lnTo>
                  <a:pt x="565150" y="1454150"/>
                </a:lnTo>
                <a:lnTo>
                  <a:pt x="552450" y="1454150"/>
                </a:lnTo>
                <a:lnTo>
                  <a:pt x="552450" y="1387475"/>
                </a:lnTo>
                <a:lnTo>
                  <a:pt x="530225" y="1387475"/>
                </a:lnTo>
                <a:lnTo>
                  <a:pt x="530225" y="1349375"/>
                </a:lnTo>
                <a:lnTo>
                  <a:pt x="520700" y="1349375"/>
                </a:lnTo>
                <a:lnTo>
                  <a:pt x="520700" y="1244600"/>
                </a:lnTo>
                <a:lnTo>
                  <a:pt x="504825" y="1244600"/>
                </a:lnTo>
                <a:lnTo>
                  <a:pt x="504825" y="1174750"/>
                </a:lnTo>
                <a:lnTo>
                  <a:pt x="488950" y="1174750"/>
                </a:lnTo>
                <a:lnTo>
                  <a:pt x="488950" y="1117600"/>
                </a:lnTo>
                <a:lnTo>
                  <a:pt x="428625" y="1117600"/>
                </a:lnTo>
                <a:lnTo>
                  <a:pt x="428625" y="1117600"/>
                </a:lnTo>
                <a:lnTo>
                  <a:pt x="428625" y="1117600"/>
                </a:lnTo>
                <a:lnTo>
                  <a:pt x="428625" y="1117600"/>
                </a:lnTo>
                <a:lnTo>
                  <a:pt x="428625" y="1117600"/>
                </a:lnTo>
                <a:lnTo>
                  <a:pt x="428625" y="1117600"/>
                </a:lnTo>
                <a:lnTo>
                  <a:pt x="428625" y="1117600"/>
                </a:lnTo>
                <a:lnTo>
                  <a:pt x="428625" y="1117600"/>
                </a:lnTo>
                <a:lnTo>
                  <a:pt x="428625" y="1089025"/>
                </a:lnTo>
                <a:lnTo>
                  <a:pt x="358775" y="1089025"/>
                </a:lnTo>
                <a:lnTo>
                  <a:pt x="358775" y="1012825"/>
                </a:lnTo>
                <a:lnTo>
                  <a:pt x="346075" y="1012825"/>
                </a:lnTo>
                <a:lnTo>
                  <a:pt x="346075" y="923925"/>
                </a:lnTo>
                <a:lnTo>
                  <a:pt x="333375" y="923925"/>
                </a:lnTo>
                <a:lnTo>
                  <a:pt x="333375" y="854075"/>
                </a:lnTo>
                <a:lnTo>
                  <a:pt x="317500" y="854075"/>
                </a:lnTo>
                <a:lnTo>
                  <a:pt x="317500" y="771525"/>
                </a:lnTo>
                <a:lnTo>
                  <a:pt x="292100" y="771525"/>
                </a:lnTo>
                <a:lnTo>
                  <a:pt x="292100" y="698500"/>
                </a:lnTo>
                <a:lnTo>
                  <a:pt x="241300" y="698500"/>
                </a:lnTo>
                <a:lnTo>
                  <a:pt x="241300" y="698500"/>
                </a:lnTo>
                <a:lnTo>
                  <a:pt x="241300" y="669925"/>
                </a:lnTo>
                <a:lnTo>
                  <a:pt x="215900" y="669925"/>
                </a:lnTo>
                <a:lnTo>
                  <a:pt x="215900" y="622300"/>
                </a:lnTo>
                <a:lnTo>
                  <a:pt x="215900" y="622300"/>
                </a:lnTo>
                <a:lnTo>
                  <a:pt x="200025" y="622300"/>
                </a:lnTo>
                <a:lnTo>
                  <a:pt x="200025" y="542925"/>
                </a:lnTo>
                <a:lnTo>
                  <a:pt x="184150" y="542925"/>
                </a:lnTo>
                <a:lnTo>
                  <a:pt x="184150" y="441325"/>
                </a:lnTo>
                <a:lnTo>
                  <a:pt x="184150" y="441325"/>
                </a:lnTo>
                <a:lnTo>
                  <a:pt x="184150" y="441325"/>
                </a:lnTo>
                <a:lnTo>
                  <a:pt x="171450" y="441325"/>
                </a:lnTo>
                <a:lnTo>
                  <a:pt x="171450" y="282575"/>
                </a:lnTo>
                <a:lnTo>
                  <a:pt x="149225" y="282575"/>
                </a:lnTo>
                <a:lnTo>
                  <a:pt x="149225" y="76200"/>
                </a:lnTo>
                <a:lnTo>
                  <a:pt x="63500" y="76200"/>
                </a:lnTo>
                <a:lnTo>
                  <a:pt x="63500" y="15875"/>
                </a:lnTo>
                <a:lnTo>
                  <a:pt x="63500" y="15875"/>
                </a:lnTo>
                <a:lnTo>
                  <a:pt x="47625"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16" name="Group 115">
            <a:extLst>
              <a:ext uri="{FF2B5EF4-FFF2-40B4-BE49-F238E27FC236}">
                <a16:creationId xmlns:a16="http://schemas.microsoft.com/office/drawing/2014/main" id="{B9635D68-250E-79A7-1B55-3FE5F432B3E7}"/>
              </a:ext>
            </a:extLst>
          </p:cNvPr>
          <p:cNvGrpSpPr/>
          <p:nvPr/>
        </p:nvGrpSpPr>
        <p:grpSpPr>
          <a:xfrm>
            <a:off x="1006475" y="2154770"/>
            <a:ext cx="4870450" cy="2543175"/>
            <a:chOff x="1206500" y="2206625"/>
            <a:chExt cx="4870450" cy="2543175"/>
          </a:xfrm>
        </p:grpSpPr>
        <p:sp>
          <p:nvSpPr>
            <p:cNvPr id="117" name="Freeform 303">
              <a:extLst>
                <a:ext uri="{FF2B5EF4-FFF2-40B4-BE49-F238E27FC236}">
                  <a16:creationId xmlns:a16="http://schemas.microsoft.com/office/drawing/2014/main" id="{71A76397-D435-8701-AB78-3E7C5895BB3D}"/>
                </a:ext>
              </a:extLst>
            </p:cNvPr>
            <p:cNvSpPr/>
            <p:nvPr/>
          </p:nvSpPr>
          <p:spPr bwMode="auto">
            <a:xfrm>
              <a:off x="2162175" y="3302000"/>
              <a:ext cx="3914775" cy="1447800"/>
            </a:xfrm>
            <a:custGeom>
              <a:avLst/>
              <a:gdLst>
                <a:gd name="connsiteX0" fmla="*/ 3914775 w 3914775"/>
                <a:gd name="connsiteY0" fmla="*/ 1447800 h 1447800"/>
                <a:gd name="connsiteX1" fmla="*/ 3352800 w 3914775"/>
                <a:gd name="connsiteY1" fmla="*/ 1447800 h 1447800"/>
                <a:gd name="connsiteX2" fmla="*/ 3352800 w 3914775"/>
                <a:gd name="connsiteY2" fmla="*/ 1406525 h 1447800"/>
                <a:gd name="connsiteX3" fmla="*/ 3063875 w 3914775"/>
                <a:gd name="connsiteY3" fmla="*/ 1406525 h 1447800"/>
                <a:gd name="connsiteX4" fmla="*/ 3063875 w 3914775"/>
                <a:gd name="connsiteY4" fmla="*/ 1384300 h 1447800"/>
                <a:gd name="connsiteX5" fmla="*/ 2860675 w 3914775"/>
                <a:gd name="connsiteY5" fmla="*/ 1384300 h 1447800"/>
                <a:gd name="connsiteX6" fmla="*/ 2860675 w 3914775"/>
                <a:gd name="connsiteY6" fmla="*/ 1352550 h 1447800"/>
                <a:gd name="connsiteX7" fmla="*/ 2676525 w 3914775"/>
                <a:gd name="connsiteY7" fmla="*/ 1352550 h 1447800"/>
                <a:gd name="connsiteX8" fmla="*/ 2676525 w 3914775"/>
                <a:gd name="connsiteY8" fmla="*/ 1336675 h 1447800"/>
                <a:gd name="connsiteX9" fmla="*/ 2559050 w 3914775"/>
                <a:gd name="connsiteY9" fmla="*/ 1336675 h 1447800"/>
                <a:gd name="connsiteX10" fmla="*/ 2559050 w 3914775"/>
                <a:gd name="connsiteY10" fmla="*/ 1320800 h 1447800"/>
                <a:gd name="connsiteX11" fmla="*/ 2479675 w 3914775"/>
                <a:gd name="connsiteY11" fmla="*/ 1320800 h 1447800"/>
                <a:gd name="connsiteX12" fmla="*/ 2479675 w 3914775"/>
                <a:gd name="connsiteY12" fmla="*/ 1320800 h 1447800"/>
                <a:gd name="connsiteX13" fmla="*/ 2479675 w 3914775"/>
                <a:gd name="connsiteY13" fmla="*/ 1295400 h 1447800"/>
                <a:gd name="connsiteX14" fmla="*/ 2352675 w 3914775"/>
                <a:gd name="connsiteY14" fmla="*/ 1295400 h 1447800"/>
                <a:gd name="connsiteX15" fmla="*/ 2352675 w 3914775"/>
                <a:gd name="connsiteY15" fmla="*/ 1263650 h 1447800"/>
                <a:gd name="connsiteX16" fmla="*/ 2212975 w 3914775"/>
                <a:gd name="connsiteY16" fmla="*/ 1263650 h 1447800"/>
                <a:gd name="connsiteX17" fmla="*/ 2212975 w 3914775"/>
                <a:gd name="connsiteY17" fmla="*/ 1244600 h 1447800"/>
                <a:gd name="connsiteX18" fmla="*/ 2212975 w 3914775"/>
                <a:gd name="connsiteY18" fmla="*/ 1244600 h 1447800"/>
                <a:gd name="connsiteX19" fmla="*/ 2184400 w 3914775"/>
                <a:gd name="connsiteY19" fmla="*/ 1244600 h 1447800"/>
                <a:gd name="connsiteX20" fmla="*/ 2184400 w 3914775"/>
                <a:gd name="connsiteY20" fmla="*/ 1216025 h 1447800"/>
                <a:gd name="connsiteX21" fmla="*/ 2108200 w 3914775"/>
                <a:gd name="connsiteY21" fmla="*/ 1216025 h 1447800"/>
                <a:gd name="connsiteX22" fmla="*/ 2108200 w 3914775"/>
                <a:gd name="connsiteY22" fmla="*/ 1196975 h 1447800"/>
                <a:gd name="connsiteX23" fmla="*/ 2009775 w 3914775"/>
                <a:gd name="connsiteY23" fmla="*/ 1196975 h 1447800"/>
                <a:gd name="connsiteX24" fmla="*/ 2009775 w 3914775"/>
                <a:gd name="connsiteY24" fmla="*/ 1177925 h 1447800"/>
                <a:gd name="connsiteX25" fmla="*/ 1844675 w 3914775"/>
                <a:gd name="connsiteY25" fmla="*/ 1177925 h 1447800"/>
                <a:gd name="connsiteX26" fmla="*/ 1844675 w 3914775"/>
                <a:gd name="connsiteY26" fmla="*/ 1177925 h 1447800"/>
                <a:gd name="connsiteX27" fmla="*/ 1844675 w 3914775"/>
                <a:gd name="connsiteY27" fmla="*/ 1152525 h 1447800"/>
                <a:gd name="connsiteX28" fmla="*/ 1787525 w 3914775"/>
                <a:gd name="connsiteY28" fmla="*/ 1152525 h 1447800"/>
                <a:gd name="connsiteX29" fmla="*/ 1787525 w 3914775"/>
                <a:gd name="connsiteY29" fmla="*/ 1130300 h 1447800"/>
                <a:gd name="connsiteX30" fmla="*/ 1679575 w 3914775"/>
                <a:gd name="connsiteY30" fmla="*/ 1130300 h 1447800"/>
                <a:gd name="connsiteX31" fmla="*/ 1679575 w 3914775"/>
                <a:gd name="connsiteY31" fmla="*/ 1111250 h 1447800"/>
                <a:gd name="connsiteX32" fmla="*/ 1651000 w 3914775"/>
                <a:gd name="connsiteY32" fmla="*/ 1111250 h 1447800"/>
                <a:gd name="connsiteX33" fmla="*/ 1651000 w 3914775"/>
                <a:gd name="connsiteY33" fmla="*/ 1098550 h 1447800"/>
                <a:gd name="connsiteX34" fmla="*/ 1603375 w 3914775"/>
                <a:gd name="connsiteY34" fmla="*/ 1098550 h 1447800"/>
                <a:gd name="connsiteX35" fmla="*/ 1603375 w 3914775"/>
                <a:gd name="connsiteY35" fmla="*/ 1098550 h 1447800"/>
                <a:gd name="connsiteX36" fmla="*/ 1603375 w 3914775"/>
                <a:gd name="connsiteY36" fmla="*/ 1098550 h 1447800"/>
                <a:gd name="connsiteX37" fmla="*/ 1603375 w 3914775"/>
                <a:gd name="connsiteY37" fmla="*/ 1069975 h 1447800"/>
                <a:gd name="connsiteX38" fmla="*/ 1574800 w 3914775"/>
                <a:gd name="connsiteY38" fmla="*/ 1069975 h 1447800"/>
                <a:gd name="connsiteX39" fmla="*/ 1574800 w 3914775"/>
                <a:gd name="connsiteY39" fmla="*/ 1031875 h 1447800"/>
                <a:gd name="connsiteX40" fmla="*/ 1485900 w 3914775"/>
                <a:gd name="connsiteY40" fmla="*/ 1031875 h 1447800"/>
                <a:gd name="connsiteX41" fmla="*/ 1485900 w 3914775"/>
                <a:gd name="connsiteY41" fmla="*/ 996950 h 1447800"/>
                <a:gd name="connsiteX42" fmla="*/ 1435100 w 3914775"/>
                <a:gd name="connsiteY42" fmla="*/ 996950 h 1447800"/>
                <a:gd name="connsiteX43" fmla="*/ 1435100 w 3914775"/>
                <a:gd name="connsiteY43" fmla="*/ 981075 h 1447800"/>
                <a:gd name="connsiteX44" fmla="*/ 1355725 w 3914775"/>
                <a:gd name="connsiteY44" fmla="*/ 981075 h 1447800"/>
                <a:gd name="connsiteX45" fmla="*/ 1355725 w 3914775"/>
                <a:gd name="connsiteY45" fmla="*/ 981075 h 1447800"/>
                <a:gd name="connsiteX46" fmla="*/ 1355725 w 3914775"/>
                <a:gd name="connsiteY46" fmla="*/ 981075 h 1447800"/>
                <a:gd name="connsiteX47" fmla="*/ 1355725 w 3914775"/>
                <a:gd name="connsiteY47" fmla="*/ 981075 h 1447800"/>
                <a:gd name="connsiteX48" fmla="*/ 1343025 w 3914775"/>
                <a:gd name="connsiteY48" fmla="*/ 968375 h 1447800"/>
                <a:gd name="connsiteX49" fmla="*/ 1266825 w 3914775"/>
                <a:gd name="connsiteY49" fmla="*/ 968375 h 1447800"/>
                <a:gd name="connsiteX50" fmla="*/ 1266825 w 3914775"/>
                <a:gd name="connsiteY50" fmla="*/ 946150 h 1447800"/>
                <a:gd name="connsiteX51" fmla="*/ 1149350 w 3914775"/>
                <a:gd name="connsiteY51" fmla="*/ 946150 h 1447800"/>
                <a:gd name="connsiteX52" fmla="*/ 1149350 w 3914775"/>
                <a:gd name="connsiteY52" fmla="*/ 898525 h 1447800"/>
                <a:gd name="connsiteX53" fmla="*/ 1108075 w 3914775"/>
                <a:gd name="connsiteY53" fmla="*/ 898525 h 1447800"/>
                <a:gd name="connsiteX54" fmla="*/ 1108075 w 3914775"/>
                <a:gd name="connsiteY54" fmla="*/ 847725 h 1447800"/>
                <a:gd name="connsiteX55" fmla="*/ 952500 w 3914775"/>
                <a:gd name="connsiteY55" fmla="*/ 847725 h 1447800"/>
                <a:gd name="connsiteX56" fmla="*/ 952500 w 3914775"/>
                <a:gd name="connsiteY56" fmla="*/ 796925 h 1447800"/>
                <a:gd name="connsiteX57" fmla="*/ 869950 w 3914775"/>
                <a:gd name="connsiteY57" fmla="*/ 796925 h 1447800"/>
                <a:gd name="connsiteX58" fmla="*/ 869950 w 3914775"/>
                <a:gd name="connsiteY58" fmla="*/ 784225 h 1447800"/>
                <a:gd name="connsiteX59" fmla="*/ 771525 w 3914775"/>
                <a:gd name="connsiteY59" fmla="*/ 784225 h 1447800"/>
                <a:gd name="connsiteX60" fmla="*/ 771525 w 3914775"/>
                <a:gd name="connsiteY60" fmla="*/ 749300 h 1447800"/>
                <a:gd name="connsiteX61" fmla="*/ 625475 w 3914775"/>
                <a:gd name="connsiteY61" fmla="*/ 749300 h 1447800"/>
                <a:gd name="connsiteX62" fmla="*/ 625475 w 3914775"/>
                <a:gd name="connsiteY62" fmla="*/ 701675 h 1447800"/>
                <a:gd name="connsiteX63" fmla="*/ 600075 w 3914775"/>
                <a:gd name="connsiteY63" fmla="*/ 701675 h 1447800"/>
                <a:gd name="connsiteX64" fmla="*/ 600075 w 3914775"/>
                <a:gd name="connsiteY64" fmla="*/ 650875 h 1447800"/>
                <a:gd name="connsiteX65" fmla="*/ 539750 w 3914775"/>
                <a:gd name="connsiteY65" fmla="*/ 650875 h 1447800"/>
                <a:gd name="connsiteX66" fmla="*/ 539750 w 3914775"/>
                <a:gd name="connsiteY66" fmla="*/ 622300 h 1447800"/>
                <a:gd name="connsiteX67" fmla="*/ 473075 w 3914775"/>
                <a:gd name="connsiteY67" fmla="*/ 622300 h 1447800"/>
                <a:gd name="connsiteX68" fmla="*/ 473075 w 3914775"/>
                <a:gd name="connsiteY68" fmla="*/ 593725 h 1447800"/>
                <a:gd name="connsiteX69" fmla="*/ 438150 w 3914775"/>
                <a:gd name="connsiteY69" fmla="*/ 593725 h 1447800"/>
                <a:gd name="connsiteX70" fmla="*/ 438150 w 3914775"/>
                <a:gd name="connsiteY70" fmla="*/ 504825 h 1447800"/>
                <a:gd name="connsiteX71" fmla="*/ 415925 w 3914775"/>
                <a:gd name="connsiteY71" fmla="*/ 504825 h 1447800"/>
                <a:gd name="connsiteX72" fmla="*/ 415925 w 3914775"/>
                <a:gd name="connsiteY72" fmla="*/ 441325 h 1447800"/>
                <a:gd name="connsiteX73" fmla="*/ 371475 w 3914775"/>
                <a:gd name="connsiteY73" fmla="*/ 441325 h 1447800"/>
                <a:gd name="connsiteX74" fmla="*/ 371475 w 3914775"/>
                <a:gd name="connsiteY74" fmla="*/ 419100 h 1447800"/>
                <a:gd name="connsiteX75" fmla="*/ 292100 w 3914775"/>
                <a:gd name="connsiteY75" fmla="*/ 419100 h 1447800"/>
                <a:gd name="connsiteX76" fmla="*/ 292100 w 3914775"/>
                <a:gd name="connsiteY76" fmla="*/ 365125 h 1447800"/>
                <a:gd name="connsiteX77" fmla="*/ 269875 w 3914775"/>
                <a:gd name="connsiteY77" fmla="*/ 365125 h 1447800"/>
                <a:gd name="connsiteX78" fmla="*/ 269875 w 3914775"/>
                <a:gd name="connsiteY78" fmla="*/ 311150 h 1447800"/>
                <a:gd name="connsiteX79" fmla="*/ 254000 w 3914775"/>
                <a:gd name="connsiteY79" fmla="*/ 311150 h 1447800"/>
                <a:gd name="connsiteX80" fmla="*/ 254000 w 3914775"/>
                <a:gd name="connsiteY80" fmla="*/ 257175 h 1447800"/>
                <a:gd name="connsiteX81" fmla="*/ 231775 w 3914775"/>
                <a:gd name="connsiteY81" fmla="*/ 257175 h 1447800"/>
                <a:gd name="connsiteX82" fmla="*/ 231775 w 3914775"/>
                <a:gd name="connsiteY82" fmla="*/ 215900 h 1447800"/>
                <a:gd name="connsiteX83" fmla="*/ 184150 w 3914775"/>
                <a:gd name="connsiteY83" fmla="*/ 215900 h 1447800"/>
                <a:gd name="connsiteX84" fmla="*/ 184150 w 3914775"/>
                <a:gd name="connsiteY84" fmla="*/ 184150 h 1447800"/>
                <a:gd name="connsiteX85" fmla="*/ 111125 w 3914775"/>
                <a:gd name="connsiteY85" fmla="*/ 184150 h 1447800"/>
                <a:gd name="connsiteX86" fmla="*/ 111125 w 3914775"/>
                <a:gd name="connsiteY86" fmla="*/ 123825 h 1447800"/>
                <a:gd name="connsiteX87" fmla="*/ 92075 w 3914775"/>
                <a:gd name="connsiteY87" fmla="*/ 123825 h 1447800"/>
                <a:gd name="connsiteX88" fmla="*/ 92075 w 3914775"/>
                <a:gd name="connsiteY88" fmla="*/ 60325 h 1447800"/>
                <a:gd name="connsiteX89" fmla="*/ 92075 w 3914775"/>
                <a:gd name="connsiteY89" fmla="*/ 60325 h 1447800"/>
                <a:gd name="connsiteX90" fmla="*/ 69850 w 3914775"/>
                <a:gd name="connsiteY90" fmla="*/ 60325 h 1447800"/>
                <a:gd name="connsiteX91" fmla="*/ 69850 w 3914775"/>
                <a:gd name="connsiteY91" fmla="*/ 19050 h 1447800"/>
                <a:gd name="connsiteX92" fmla="*/ 69850 w 3914775"/>
                <a:gd name="connsiteY92" fmla="*/ 19050 h 1447800"/>
                <a:gd name="connsiteX93" fmla="*/ 50800 w 3914775"/>
                <a:gd name="connsiteY93" fmla="*/ 0 h 1447800"/>
                <a:gd name="connsiteX94" fmla="*/ 0 w 3914775"/>
                <a:gd name="connsiteY94" fmla="*/ 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914775" h="1447800">
                  <a:moveTo>
                    <a:pt x="3914775" y="1447800"/>
                  </a:moveTo>
                  <a:lnTo>
                    <a:pt x="3352800" y="1447800"/>
                  </a:lnTo>
                  <a:lnTo>
                    <a:pt x="3352800" y="1406525"/>
                  </a:lnTo>
                  <a:lnTo>
                    <a:pt x="3063875" y="1406525"/>
                  </a:lnTo>
                  <a:lnTo>
                    <a:pt x="3063875" y="1384300"/>
                  </a:lnTo>
                  <a:lnTo>
                    <a:pt x="2860675" y="1384300"/>
                  </a:lnTo>
                  <a:lnTo>
                    <a:pt x="2860675" y="1352550"/>
                  </a:lnTo>
                  <a:lnTo>
                    <a:pt x="2676525" y="1352550"/>
                  </a:lnTo>
                  <a:lnTo>
                    <a:pt x="2676525" y="1336675"/>
                  </a:lnTo>
                  <a:lnTo>
                    <a:pt x="2559050" y="1336675"/>
                  </a:lnTo>
                  <a:lnTo>
                    <a:pt x="2559050" y="1320800"/>
                  </a:lnTo>
                  <a:lnTo>
                    <a:pt x="2479675" y="1320800"/>
                  </a:lnTo>
                  <a:lnTo>
                    <a:pt x="2479675" y="1320800"/>
                  </a:lnTo>
                  <a:lnTo>
                    <a:pt x="2479675" y="1295400"/>
                  </a:lnTo>
                  <a:lnTo>
                    <a:pt x="2352675" y="1295400"/>
                  </a:lnTo>
                  <a:lnTo>
                    <a:pt x="2352675" y="1263650"/>
                  </a:lnTo>
                  <a:lnTo>
                    <a:pt x="2212975" y="1263650"/>
                  </a:lnTo>
                  <a:lnTo>
                    <a:pt x="2212975" y="1244600"/>
                  </a:lnTo>
                  <a:lnTo>
                    <a:pt x="2212975" y="1244600"/>
                  </a:lnTo>
                  <a:lnTo>
                    <a:pt x="2184400" y="1244600"/>
                  </a:lnTo>
                  <a:lnTo>
                    <a:pt x="2184400" y="1216025"/>
                  </a:lnTo>
                  <a:lnTo>
                    <a:pt x="2108200" y="1216025"/>
                  </a:lnTo>
                  <a:lnTo>
                    <a:pt x="2108200" y="1196975"/>
                  </a:lnTo>
                  <a:lnTo>
                    <a:pt x="2009775" y="1196975"/>
                  </a:lnTo>
                  <a:lnTo>
                    <a:pt x="2009775" y="1177925"/>
                  </a:lnTo>
                  <a:lnTo>
                    <a:pt x="1844675" y="1177925"/>
                  </a:lnTo>
                  <a:lnTo>
                    <a:pt x="1844675" y="1177925"/>
                  </a:lnTo>
                  <a:lnTo>
                    <a:pt x="1844675" y="1152525"/>
                  </a:lnTo>
                  <a:lnTo>
                    <a:pt x="1787525" y="1152525"/>
                  </a:lnTo>
                  <a:lnTo>
                    <a:pt x="1787525" y="1130300"/>
                  </a:lnTo>
                  <a:lnTo>
                    <a:pt x="1679575" y="1130300"/>
                  </a:lnTo>
                  <a:lnTo>
                    <a:pt x="1679575" y="1111250"/>
                  </a:lnTo>
                  <a:lnTo>
                    <a:pt x="1651000" y="1111250"/>
                  </a:lnTo>
                  <a:lnTo>
                    <a:pt x="1651000" y="1098550"/>
                  </a:lnTo>
                  <a:lnTo>
                    <a:pt x="1603375" y="1098550"/>
                  </a:lnTo>
                  <a:lnTo>
                    <a:pt x="1603375" y="1098550"/>
                  </a:lnTo>
                  <a:lnTo>
                    <a:pt x="1603375" y="1098550"/>
                  </a:lnTo>
                  <a:lnTo>
                    <a:pt x="1603375" y="1069975"/>
                  </a:lnTo>
                  <a:lnTo>
                    <a:pt x="1574800" y="1069975"/>
                  </a:lnTo>
                  <a:lnTo>
                    <a:pt x="1574800" y="1031875"/>
                  </a:lnTo>
                  <a:lnTo>
                    <a:pt x="1485900" y="1031875"/>
                  </a:lnTo>
                  <a:lnTo>
                    <a:pt x="1485900" y="996950"/>
                  </a:lnTo>
                  <a:lnTo>
                    <a:pt x="1435100" y="996950"/>
                  </a:lnTo>
                  <a:lnTo>
                    <a:pt x="1435100" y="981075"/>
                  </a:lnTo>
                  <a:lnTo>
                    <a:pt x="1355725" y="981075"/>
                  </a:lnTo>
                  <a:lnTo>
                    <a:pt x="1355725" y="981075"/>
                  </a:lnTo>
                  <a:lnTo>
                    <a:pt x="1355725" y="981075"/>
                  </a:lnTo>
                  <a:lnTo>
                    <a:pt x="1355725" y="981075"/>
                  </a:lnTo>
                  <a:lnTo>
                    <a:pt x="1343025" y="968375"/>
                  </a:lnTo>
                  <a:lnTo>
                    <a:pt x="1266825" y="968375"/>
                  </a:lnTo>
                  <a:lnTo>
                    <a:pt x="1266825" y="946150"/>
                  </a:lnTo>
                  <a:lnTo>
                    <a:pt x="1149350" y="946150"/>
                  </a:lnTo>
                  <a:lnTo>
                    <a:pt x="1149350" y="898525"/>
                  </a:lnTo>
                  <a:lnTo>
                    <a:pt x="1108075" y="898525"/>
                  </a:lnTo>
                  <a:lnTo>
                    <a:pt x="1108075" y="847725"/>
                  </a:lnTo>
                  <a:lnTo>
                    <a:pt x="952500" y="847725"/>
                  </a:lnTo>
                  <a:lnTo>
                    <a:pt x="952500" y="796925"/>
                  </a:lnTo>
                  <a:lnTo>
                    <a:pt x="869950" y="796925"/>
                  </a:lnTo>
                  <a:lnTo>
                    <a:pt x="869950" y="784225"/>
                  </a:lnTo>
                  <a:lnTo>
                    <a:pt x="771525" y="784225"/>
                  </a:lnTo>
                  <a:lnTo>
                    <a:pt x="771525" y="749300"/>
                  </a:lnTo>
                  <a:lnTo>
                    <a:pt x="625475" y="749300"/>
                  </a:lnTo>
                  <a:lnTo>
                    <a:pt x="625475" y="701675"/>
                  </a:lnTo>
                  <a:lnTo>
                    <a:pt x="600075" y="701675"/>
                  </a:lnTo>
                  <a:lnTo>
                    <a:pt x="600075" y="650875"/>
                  </a:lnTo>
                  <a:lnTo>
                    <a:pt x="539750" y="650875"/>
                  </a:lnTo>
                  <a:lnTo>
                    <a:pt x="539750" y="622300"/>
                  </a:lnTo>
                  <a:lnTo>
                    <a:pt x="473075" y="622300"/>
                  </a:lnTo>
                  <a:lnTo>
                    <a:pt x="473075" y="593725"/>
                  </a:lnTo>
                  <a:lnTo>
                    <a:pt x="438150" y="593725"/>
                  </a:lnTo>
                  <a:lnTo>
                    <a:pt x="438150" y="504825"/>
                  </a:lnTo>
                  <a:lnTo>
                    <a:pt x="415925" y="504825"/>
                  </a:lnTo>
                  <a:lnTo>
                    <a:pt x="415925" y="441325"/>
                  </a:lnTo>
                  <a:lnTo>
                    <a:pt x="371475" y="441325"/>
                  </a:lnTo>
                  <a:lnTo>
                    <a:pt x="371475" y="419100"/>
                  </a:lnTo>
                  <a:lnTo>
                    <a:pt x="292100" y="419100"/>
                  </a:lnTo>
                  <a:lnTo>
                    <a:pt x="292100" y="365125"/>
                  </a:lnTo>
                  <a:lnTo>
                    <a:pt x="269875" y="365125"/>
                  </a:lnTo>
                  <a:lnTo>
                    <a:pt x="269875" y="311150"/>
                  </a:lnTo>
                  <a:lnTo>
                    <a:pt x="254000" y="311150"/>
                  </a:lnTo>
                  <a:lnTo>
                    <a:pt x="254000" y="257175"/>
                  </a:lnTo>
                  <a:lnTo>
                    <a:pt x="231775" y="257175"/>
                  </a:lnTo>
                  <a:lnTo>
                    <a:pt x="231775" y="215900"/>
                  </a:lnTo>
                  <a:lnTo>
                    <a:pt x="184150" y="215900"/>
                  </a:lnTo>
                  <a:lnTo>
                    <a:pt x="184150" y="184150"/>
                  </a:lnTo>
                  <a:lnTo>
                    <a:pt x="111125" y="184150"/>
                  </a:lnTo>
                  <a:lnTo>
                    <a:pt x="111125" y="123825"/>
                  </a:lnTo>
                  <a:lnTo>
                    <a:pt x="92075" y="123825"/>
                  </a:lnTo>
                  <a:lnTo>
                    <a:pt x="92075" y="60325"/>
                  </a:lnTo>
                  <a:lnTo>
                    <a:pt x="92075" y="60325"/>
                  </a:lnTo>
                  <a:lnTo>
                    <a:pt x="69850" y="60325"/>
                  </a:lnTo>
                  <a:lnTo>
                    <a:pt x="69850" y="19050"/>
                  </a:lnTo>
                  <a:lnTo>
                    <a:pt x="69850" y="19050"/>
                  </a:lnTo>
                  <a:lnTo>
                    <a:pt x="50800"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8" name="Freeform 304">
              <a:extLst>
                <a:ext uri="{FF2B5EF4-FFF2-40B4-BE49-F238E27FC236}">
                  <a16:creationId xmlns:a16="http://schemas.microsoft.com/office/drawing/2014/main" id="{608273AD-4DD5-DB29-D62E-2535600195C9}"/>
                </a:ext>
              </a:extLst>
            </p:cNvPr>
            <p:cNvSpPr/>
            <p:nvPr/>
          </p:nvSpPr>
          <p:spPr bwMode="auto">
            <a:xfrm>
              <a:off x="1206500" y="2206625"/>
              <a:ext cx="977900" cy="1085850"/>
            </a:xfrm>
            <a:custGeom>
              <a:avLst/>
              <a:gdLst>
                <a:gd name="connsiteX0" fmla="*/ 0 w 977900"/>
                <a:gd name="connsiteY0" fmla="*/ 0 h 1085850"/>
                <a:gd name="connsiteX1" fmla="*/ 50800 w 977900"/>
                <a:gd name="connsiteY1" fmla="*/ 0 h 1085850"/>
                <a:gd name="connsiteX2" fmla="*/ 50800 w 977900"/>
                <a:gd name="connsiteY2" fmla="*/ 38100 h 1085850"/>
                <a:gd name="connsiteX3" fmla="*/ 117475 w 977900"/>
                <a:gd name="connsiteY3" fmla="*/ 38100 h 1085850"/>
                <a:gd name="connsiteX4" fmla="*/ 117475 w 977900"/>
                <a:gd name="connsiteY4" fmla="*/ 53975 h 1085850"/>
                <a:gd name="connsiteX5" fmla="*/ 161925 w 977900"/>
                <a:gd name="connsiteY5" fmla="*/ 53975 h 1085850"/>
                <a:gd name="connsiteX6" fmla="*/ 161925 w 977900"/>
                <a:gd name="connsiteY6" fmla="*/ 161925 h 1085850"/>
                <a:gd name="connsiteX7" fmla="*/ 187325 w 977900"/>
                <a:gd name="connsiteY7" fmla="*/ 161925 h 1085850"/>
                <a:gd name="connsiteX8" fmla="*/ 187325 w 977900"/>
                <a:gd name="connsiteY8" fmla="*/ 250825 h 1085850"/>
                <a:gd name="connsiteX9" fmla="*/ 231775 w 977900"/>
                <a:gd name="connsiteY9" fmla="*/ 250825 h 1085850"/>
                <a:gd name="connsiteX10" fmla="*/ 231775 w 977900"/>
                <a:gd name="connsiteY10" fmla="*/ 273050 h 1085850"/>
                <a:gd name="connsiteX11" fmla="*/ 273050 w 977900"/>
                <a:gd name="connsiteY11" fmla="*/ 273050 h 1085850"/>
                <a:gd name="connsiteX12" fmla="*/ 273050 w 977900"/>
                <a:gd name="connsiteY12" fmla="*/ 295275 h 1085850"/>
                <a:gd name="connsiteX13" fmla="*/ 317500 w 977900"/>
                <a:gd name="connsiteY13" fmla="*/ 295275 h 1085850"/>
                <a:gd name="connsiteX14" fmla="*/ 317500 w 977900"/>
                <a:gd name="connsiteY14" fmla="*/ 327025 h 1085850"/>
                <a:gd name="connsiteX15" fmla="*/ 346075 w 977900"/>
                <a:gd name="connsiteY15" fmla="*/ 327025 h 1085850"/>
                <a:gd name="connsiteX16" fmla="*/ 346075 w 977900"/>
                <a:gd name="connsiteY16" fmla="*/ 368300 h 1085850"/>
                <a:gd name="connsiteX17" fmla="*/ 377825 w 977900"/>
                <a:gd name="connsiteY17" fmla="*/ 368300 h 1085850"/>
                <a:gd name="connsiteX18" fmla="*/ 377825 w 977900"/>
                <a:gd name="connsiteY18" fmla="*/ 396875 h 1085850"/>
                <a:gd name="connsiteX19" fmla="*/ 447675 w 977900"/>
                <a:gd name="connsiteY19" fmla="*/ 396875 h 1085850"/>
                <a:gd name="connsiteX20" fmla="*/ 447675 w 977900"/>
                <a:gd name="connsiteY20" fmla="*/ 412750 h 1085850"/>
                <a:gd name="connsiteX21" fmla="*/ 508000 w 977900"/>
                <a:gd name="connsiteY21" fmla="*/ 412750 h 1085850"/>
                <a:gd name="connsiteX22" fmla="*/ 508000 w 977900"/>
                <a:gd name="connsiteY22" fmla="*/ 447675 h 1085850"/>
                <a:gd name="connsiteX23" fmla="*/ 520700 w 977900"/>
                <a:gd name="connsiteY23" fmla="*/ 447675 h 1085850"/>
                <a:gd name="connsiteX24" fmla="*/ 520700 w 977900"/>
                <a:gd name="connsiteY24" fmla="*/ 508000 h 1085850"/>
                <a:gd name="connsiteX25" fmla="*/ 539750 w 977900"/>
                <a:gd name="connsiteY25" fmla="*/ 508000 h 1085850"/>
                <a:gd name="connsiteX26" fmla="*/ 539750 w 977900"/>
                <a:gd name="connsiteY26" fmla="*/ 539750 h 1085850"/>
                <a:gd name="connsiteX27" fmla="*/ 539750 w 977900"/>
                <a:gd name="connsiteY27" fmla="*/ 539750 h 1085850"/>
                <a:gd name="connsiteX28" fmla="*/ 558800 w 977900"/>
                <a:gd name="connsiteY28" fmla="*/ 558800 h 1085850"/>
                <a:gd name="connsiteX29" fmla="*/ 558800 w 977900"/>
                <a:gd name="connsiteY29" fmla="*/ 558800 h 1085850"/>
                <a:gd name="connsiteX30" fmla="*/ 577850 w 977900"/>
                <a:gd name="connsiteY30" fmla="*/ 577850 h 1085850"/>
                <a:gd name="connsiteX31" fmla="*/ 577850 w 977900"/>
                <a:gd name="connsiteY31" fmla="*/ 577850 h 1085850"/>
                <a:gd name="connsiteX32" fmla="*/ 577850 w 977900"/>
                <a:gd name="connsiteY32" fmla="*/ 606425 h 1085850"/>
                <a:gd name="connsiteX33" fmla="*/ 615950 w 977900"/>
                <a:gd name="connsiteY33" fmla="*/ 606425 h 1085850"/>
                <a:gd name="connsiteX34" fmla="*/ 615950 w 977900"/>
                <a:gd name="connsiteY34" fmla="*/ 606425 h 1085850"/>
                <a:gd name="connsiteX35" fmla="*/ 635000 w 977900"/>
                <a:gd name="connsiteY35" fmla="*/ 625475 h 1085850"/>
                <a:gd name="connsiteX36" fmla="*/ 657225 w 977900"/>
                <a:gd name="connsiteY36" fmla="*/ 647700 h 1085850"/>
                <a:gd name="connsiteX37" fmla="*/ 698500 w 977900"/>
                <a:gd name="connsiteY37" fmla="*/ 647700 h 1085850"/>
                <a:gd name="connsiteX38" fmla="*/ 698500 w 977900"/>
                <a:gd name="connsiteY38" fmla="*/ 739775 h 1085850"/>
                <a:gd name="connsiteX39" fmla="*/ 711200 w 977900"/>
                <a:gd name="connsiteY39" fmla="*/ 739775 h 1085850"/>
                <a:gd name="connsiteX40" fmla="*/ 711200 w 977900"/>
                <a:gd name="connsiteY40" fmla="*/ 812800 h 1085850"/>
                <a:gd name="connsiteX41" fmla="*/ 774700 w 977900"/>
                <a:gd name="connsiteY41" fmla="*/ 812800 h 1085850"/>
                <a:gd name="connsiteX42" fmla="*/ 774700 w 977900"/>
                <a:gd name="connsiteY42" fmla="*/ 828675 h 1085850"/>
                <a:gd name="connsiteX43" fmla="*/ 838200 w 977900"/>
                <a:gd name="connsiteY43" fmla="*/ 828675 h 1085850"/>
                <a:gd name="connsiteX44" fmla="*/ 838200 w 977900"/>
                <a:gd name="connsiteY44" fmla="*/ 828675 h 1085850"/>
                <a:gd name="connsiteX45" fmla="*/ 838200 w 977900"/>
                <a:gd name="connsiteY45" fmla="*/ 857250 h 1085850"/>
                <a:gd name="connsiteX46" fmla="*/ 838200 w 977900"/>
                <a:gd name="connsiteY46" fmla="*/ 857250 h 1085850"/>
                <a:gd name="connsiteX47" fmla="*/ 863600 w 977900"/>
                <a:gd name="connsiteY47" fmla="*/ 857250 h 1085850"/>
                <a:gd name="connsiteX48" fmla="*/ 863600 w 977900"/>
                <a:gd name="connsiteY48" fmla="*/ 958850 h 1085850"/>
                <a:gd name="connsiteX49" fmla="*/ 895350 w 977900"/>
                <a:gd name="connsiteY49" fmla="*/ 958850 h 1085850"/>
                <a:gd name="connsiteX50" fmla="*/ 895350 w 977900"/>
                <a:gd name="connsiteY50" fmla="*/ 1025525 h 1085850"/>
                <a:gd name="connsiteX51" fmla="*/ 914400 w 977900"/>
                <a:gd name="connsiteY51" fmla="*/ 1025525 h 1085850"/>
                <a:gd name="connsiteX52" fmla="*/ 914400 w 977900"/>
                <a:gd name="connsiteY52" fmla="*/ 1054100 h 1085850"/>
                <a:gd name="connsiteX53" fmla="*/ 942975 w 977900"/>
                <a:gd name="connsiteY53" fmla="*/ 1054100 h 1085850"/>
                <a:gd name="connsiteX54" fmla="*/ 942975 w 977900"/>
                <a:gd name="connsiteY54" fmla="*/ 1085850 h 1085850"/>
                <a:gd name="connsiteX55" fmla="*/ 977900 w 977900"/>
                <a:gd name="connsiteY55" fmla="*/ 1085850 h 108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77900" h="1085850">
                  <a:moveTo>
                    <a:pt x="0" y="0"/>
                  </a:moveTo>
                  <a:lnTo>
                    <a:pt x="50800" y="0"/>
                  </a:lnTo>
                  <a:lnTo>
                    <a:pt x="50800" y="38100"/>
                  </a:lnTo>
                  <a:lnTo>
                    <a:pt x="117475" y="38100"/>
                  </a:lnTo>
                  <a:lnTo>
                    <a:pt x="117475" y="53975"/>
                  </a:lnTo>
                  <a:lnTo>
                    <a:pt x="161925" y="53975"/>
                  </a:lnTo>
                  <a:lnTo>
                    <a:pt x="161925" y="161925"/>
                  </a:lnTo>
                  <a:lnTo>
                    <a:pt x="187325" y="161925"/>
                  </a:lnTo>
                  <a:lnTo>
                    <a:pt x="187325" y="250825"/>
                  </a:lnTo>
                  <a:lnTo>
                    <a:pt x="231775" y="250825"/>
                  </a:lnTo>
                  <a:lnTo>
                    <a:pt x="231775" y="273050"/>
                  </a:lnTo>
                  <a:lnTo>
                    <a:pt x="273050" y="273050"/>
                  </a:lnTo>
                  <a:lnTo>
                    <a:pt x="273050" y="295275"/>
                  </a:lnTo>
                  <a:lnTo>
                    <a:pt x="317500" y="295275"/>
                  </a:lnTo>
                  <a:lnTo>
                    <a:pt x="317500" y="327025"/>
                  </a:lnTo>
                  <a:lnTo>
                    <a:pt x="346075" y="327025"/>
                  </a:lnTo>
                  <a:lnTo>
                    <a:pt x="346075" y="368300"/>
                  </a:lnTo>
                  <a:lnTo>
                    <a:pt x="377825" y="368300"/>
                  </a:lnTo>
                  <a:lnTo>
                    <a:pt x="377825" y="396875"/>
                  </a:lnTo>
                  <a:lnTo>
                    <a:pt x="447675" y="396875"/>
                  </a:lnTo>
                  <a:lnTo>
                    <a:pt x="447675" y="412750"/>
                  </a:lnTo>
                  <a:lnTo>
                    <a:pt x="508000" y="412750"/>
                  </a:lnTo>
                  <a:lnTo>
                    <a:pt x="508000" y="447675"/>
                  </a:lnTo>
                  <a:lnTo>
                    <a:pt x="520700" y="447675"/>
                  </a:lnTo>
                  <a:lnTo>
                    <a:pt x="520700" y="508000"/>
                  </a:lnTo>
                  <a:lnTo>
                    <a:pt x="539750" y="508000"/>
                  </a:lnTo>
                  <a:lnTo>
                    <a:pt x="539750" y="539750"/>
                  </a:lnTo>
                  <a:lnTo>
                    <a:pt x="539750" y="539750"/>
                  </a:lnTo>
                  <a:lnTo>
                    <a:pt x="558800" y="558800"/>
                  </a:lnTo>
                  <a:lnTo>
                    <a:pt x="558800" y="558800"/>
                  </a:lnTo>
                  <a:lnTo>
                    <a:pt x="577850" y="577850"/>
                  </a:lnTo>
                  <a:lnTo>
                    <a:pt x="577850" y="577850"/>
                  </a:lnTo>
                  <a:lnTo>
                    <a:pt x="577850" y="606425"/>
                  </a:lnTo>
                  <a:lnTo>
                    <a:pt x="615950" y="606425"/>
                  </a:lnTo>
                  <a:lnTo>
                    <a:pt x="615950" y="606425"/>
                  </a:lnTo>
                  <a:lnTo>
                    <a:pt x="635000" y="625475"/>
                  </a:lnTo>
                  <a:lnTo>
                    <a:pt x="657225" y="647700"/>
                  </a:lnTo>
                  <a:lnTo>
                    <a:pt x="698500" y="647700"/>
                  </a:lnTo>
                  <a:lnTo>
                    <a:pt x="698500" y="739775"/>
                  </a:lnTo>
                  <a:lnTo>
                    <a:pt x="711200" y="739775"/>
                  </a:lnTo>
                  <a:lnTo>
                    <a:pt x="711200" y="812800"/>
                  </a:lnTo>
                  <a:lnTo>
                    <a:pt x="774700" y="812800"/>
                  </a:lnTo>
                  <a:lnTo>
                    <a:pt x="774700" y="828675"/>
                  </a:lnTo>
                  <a:lnTo>
                    <a:pt x="838200" y="828675"/>
                  </a:lnTo>
                  <a:lnTo>
                    <a:pt x="838200" y="828675"/>
                  </a:lnTo>
                  <a:lnTo>
                    <a:pt x="838200" y="857250"/>
                  </a:lnTo>
                  <a:lnTo>
                    <a:pt x="838200" y="857250"/>
                  </a:lnTo>
                  <a:lnTo>
                    <a:pt x="863600" y="857250"/>
                  </a:lnTo>
                  <a:lnTo>
                    <a:pt x="863600" y="958850"/>
                  </a:lnTo>
                  <a:lnTo>
                    <a:pt x="895350" y="958850"/>
                  </a:lnTo>
                  <a:lnTo>
                    <a:pt x="895350" y="1025525"/>
                  </a:lnTo>
                  <a:lnTo>
                    <a:pt x="914400" y="1025525"/>
                  </a:lnTo>
                  <a:lnTo>
                    <a:pt x="914400" y="1054100"/>
                  </a:lnTo>
                  <a:lnTo>
                    <a:pt x="942975" y="1054100"/>
                  </a:lnTo>
                  <a:lnTo>
                    <a:pt x="942975" y="1085850"/>
                  </a:lnTo>
                  <a:lnTo>
                    <a:pt x="977900" y="108585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30" name="Text Box 15">
            <a:extLst>
              <a:ext uri="{FF2B5EF4-FFF2-40B4-BE49-F238E27FC236}">
                <a16:creationId xmlns:a16="http://schemas.microsoft.com/office/drawing/2014/main" id="{3D003ABF-EC9C-673B-5F9D-6C6684C6348B}"/>
              </a:ext>
            </a:extLst>
          </p:cNvPr>
          <p:cNvSpPr txBox="1">
            <a:spLocks noChangeArrowheads="1"/>
          </p:cNvSpPr>
          <p:nvPr/>
        </p:nvSpPr>
        <p:spPr bwMode="auto">
          <a:xfrm>
            <a:off x="429783" y="639435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Modi. ESMO 2023. Abstr 3760. 2.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Modi. NEJM. 2022;387:9.</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cxnSp>
        <p:nvCxnSpPr>
          <p:cNvPr id="132" name="Straight Connector 131">
            <a:extLst>
              <a:ext uri="{FF2B5EF4-FFF2-40B4-BE49-F238E27FC236}">
                <a16:creationId xmlns:a16="http://schemas.microsoft.com/office/drawing/2014/main" id="{0BF8C9D5-0974-FF67-945F-DA132FD37895}"/>
              </a:ext>
            </a:extLst>
          </p:cNvPr>
          <p:cNvCxnSpPr>
            <a:cxnSpLocks/>
          </p:cNvCxnSpPr>
          <p:nvPr/>
        </p:nvCxnSpPr>
        <p:spPr bwMode="auto">
          <a:xfrm flipV="1">
            <a:off x="987430" y="4865670"/>
            <a:ext cx="5016438" cy="3538"/>
          </a:xfrm>
          <a:prstGeom prst="line">
            <a:avLst/>
          </a:prstGeom>
          <a:noFill/>
          <a:ln w="28575" cap="flat" cmpd="sng" algn="ctr">
            <a:solidFill>
              <a:schemeClr val="bg1"/>
            </a:solidFill>
            <a:prstDash val="solid"/>
            <a:round/>
            <a:headEnd type="none" w="med" len="med"/>
            <a:tailEnd type="none" w="med" len="med"/>
          </a:ln>
          <a:effectLst/>
        </p:spPr>
      </p:cxnSp>
      <p:grpSp>
        <p:nvGrpSpPr>
          <p:cNvPr id="35" name="Group 34">
            <a:extLst>
              <a:ext uri="{FF2B5EF4-FFF2-40B4-BE49-F238E27FC236}">
                <a16:creationId xmlns:a16="http://schemas.microsoft.com/office/drawing/2014/main" id="{800B43E4-46C1-6468-7945-FCF625D44D81}"/>
              </a:ext>
            </a:extLst>
          </p:cNvPr>
          <p:cNvGrpSpPr/>
          <p:nvPr/>
        </p:nvGrpSpPr>
        <p:grpSpPr>
          <a:xfrm>
            <a:off x="938433" y="2156324"/>
            <a:ext cx="68234" cy="2717607"/>
            <a:chOff x="1138458" y="2156324"/>
            <a:chExt cx="68234" cy="2717607"/>
          </a:xfrm>
        </p:grpSpPr>
        <p:cxnSp>
          <p:nvCxnSpPr>
            <p:cNvPr id="131" name="Straight Connector 130">
              <a:extLst>
                <a:ext uri="{FF2B5EF4-FFF2-40B4-BE49-F238E27FC236}">
                  <a16:creationId xmlns:a16="http://schemas.microsoft.com/office/drawing/2014/main" id="{C9E68BE1-5630-74D4-397D-E03430319012}"/>
                </a:ext>
              </a:extLst>
            </p:cNvPr>
            <p:cNvCxnSpPr>
              <a:cxnSpLocks/>
            </p:cNvCxnSpPr>
            <p:nvPr/>
          </p:nvCxnSpPr>
          <p:spPr bwMode="auto">
            <a:xfrm>
              <a:off x="1206692" y="2156324"/>
              <a:ext cx="0" cy="2717607"/>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02AEA3E7-62BB-5924-0E53-F27BBFA4E96F}"/>
                </a:ext>
              </a:extLst>
            </p:cNvPr>
            <p:cNvCxnSpPr>
              <a:cxnSpLocks/>
            </p:cNvCxnSpPr>
            <p:nvPr/>
          </p:nvCxnSpPr>
          <p:spPr bwMode="auto">
            <a:xfrm flipH="1">
              <a:off x="1138458" y="21584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F69E1B7A-21A6-08BE-5DAD-18F426482537}"/>
                </a:ext>
              </a:extLst>
            </p:cNvPr>
            <p:cNvCxnSpPr>
              <a:cxnSpLocks/>
            </p:cNvCxnSpPr>
            <p:nvPr/>
          </p:nvCxnSpPr>
          <p:spPr bwMode="auto">
            <a:xfrm flipH="1">
              <a:off x="1138458" y="27004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678A3916-1F04-9C80-97EE-01E8556FBF6B}"/>
                </a:ext>
              </a:extLst>
            </p:cNvPr>
            <p:cNvCxnSpPr>
              <a:cxnSpLocks/>
            </p:cNvCxnSpPr>
            <p:nvPr/>
          </p:nvCxnSpPr>
          <p:spPr bwMode="auto">
            <a:xfrm flipH="1">
              <a:off x="1138458" y="32424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A229051D-D7FA-4AB4-E322-D1F9E273C6EE}"/>
                </a:ext>
              </a:extLst>
            </p:cNvPr>
            <p:cNvCxnSpPr>
              <a:cxnSpLocks/>
            </p:cNvCxnSpPr>
            <p:nvPr/>
          </p:nvCxnSpPr>
          <p:spPr bwMode="auto">
            <a:xfrm flipH="1">
              <a:off x="1138458" y="37844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E63BA874-5984-A4EC-2066-210231AA09B6}"/>
                </a:ext>
              </a:extLst>
            </p:cNvPr>
            <p:cNvCxnSpPr>
              <a:cxnSpLocks/>
            </p:cNvCxnSpPr>
            <p:nvPr/>
          </p:nvCxnSpPr>
          <p:spPr bwMode="auto">
            <a:xfrm flipH="1">
              <a:off x="1138458" y="43264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432F9D87-F66A-AE36-B111-FCAF2F233AEE}"/>
                </a:ext>
              </a:extLst>
            </p:cNvPr>
            <p:cNvCxnSpPr>
              <a:cxnSpLocks/>
            </p:cNvCxnSpPr>
            <p:nvPr/>
          </p:nvCxnSpPr>
          <p:spPr bwMode="auto">
            <a:xfrm flipH="1">
              <a:off x="1138458" y="4868488"/>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34" name="Group 33">
            <a:extLst>
              <a:ext uri="{FF2B5EF4-FFF2-40B4-BE49-F238E27FC236}">
                <a16:creationId xmlns:a16="http://schemas.microsoft.com/office/drawing/2014/main" id="{16AF89E3-0BAF-CE52-B89C-3AE8A479DC86}"/>
              </a:ext>
            </a:extLst>
          </p:cNvPr>
          <p:cNvGrpSpPr/>
          <p:nvPr/>
        </p:nvGrpSpPr>
        <p:grpSpPr>
          <a:xfrm>
            <a:off x="1006667" y="4857415"/>
            <a:ext cx="4989617" cy="70540"/>
            <a:chOff x="1206692" y="4857415"/>
            <a:chExt cx="4989617" cy="70540"/>
          </a:xfrm>
        </p:grpSpPr>
        <p:cxnSp>
          <p:nvCxnSpPr>
            <p:cNvPr id="139" name="Straight Connector 138">
              <a:extLst>
                <a:ext uri="{FF2B5EF4-FFF2-40B4-BE49-F238E27FC236}">
                  <a16:creationId xmlns:a16="http://schemas.microsoft.com/office/drawing/2014/main" id="{5CBA9306-409F-5B14-6524-466280EF437B}"/>
                </a:ext>
              </a:extLst>
            </p:cNvPr>
            <p:cNvCxnSpPr>
              <a:cxnSpLocks/>
            </p:cNvCxnSpPr>
            <p:nvPr/>
          </p:nvCxnSpPr>
          <p:spPr bwMode="auto">
            <a:xfrm>
              <a:off x="1206692"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1C8D9C4F-963A-3E50-7BFB-6550A2CEB9C5}"/>
                </a:ext>
              </a:extLst>
            </p:cNvPr>
            <p:cNvCxnSpPr>
              <a:cxnSpLocks/>
            </p:cNvCxnSpPr>
            <p:nvPr/>
          </p:nvCxnSpPr>
          <p:spPr bwMode="auto">
            <a:xfrm>
              <a:off x="1457044"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91AC4631-C680-040C-6E0D-4A4728FB01B2}"/>
                </a:ext>
              </a:extLst>
            </p:cNvPr>
            <p:cNvCxnSpPr>
              <a:cxnSpLocks/>
            </p:cNvCxnSpPr>
            <p:nvPr/>
          </p:nvCxnSpPr>
          <p:spPr bwMode="auto">
            <a:xfrm>
              <a:off x="1707396"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628B8691-740F-9A06-23FA-E8D70786B71F}"/>
                </a:ext>
              </a:extLst>
            </p:cNvPr>
            <p:cNvCxnSpPr>
              <a:cxnSpLocks/>
            </p:cNvCxnSpPr>
            <p:nvPr/>
          </p:nvCxnSpPr>
          <p:spPr bwMode="auto">
            <a:xfrm>
              <a:off x="1957748"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DBD9531E-FEC8-7E55-6DEA-9D65B0E8851B}"/>
                </a:ext>
              </a:extLst>
            </p:cNvPr>
            <p:cNvCxnSpPr>
              <a:cxnSpLocks/>
            </p:cNvCxnSpPr>
            <p:nvPr/>
          </p:nvCxnSpPr>
          <p:spPr bwMode="auto">
            <a:xfrm>
              <a:off x="2208100"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0EA34FC9-8EF7-A744-CFA7-0BC9C2997D2D}"/>
                </a:ext>
              </a:extLst>
            </p:cNvPr>
            <p:cNvCxnSpPr>
              <a:cxnSpLocks/>
            </p:cNvCxnSpPr>
            <p:nvPr/>
          </p:nvCxnSpPr>
          <p:spPr bwMode="auto">
            <a:xfrm>
              <a:off x="2458452"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44B04E86-D596-D55F-6F44-C372307EDA8F}"/>
                </a:ext>
              </a:extLst>
            </p:cNvPr>
            <p:cNvCxnSpPr>
              <a:cxnSpLocks/>
            </p:cNvCxnSpPr>
            <p:nvPr/>
          </p:nvCxnSpPr>
          <p:spPr bwMode="auto">
            <a:xfrm>
              <a:off x="2708804"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1420E1ED-9BB6-F977-F412-7C9287E8D05F}"/>
                </a:ext>
              </a:extLst>
            </p:cNvPr>
            <p:cNvCxnSpPr>
              <a:cxnSpLocks/>
            </p:cNvCxnSpPr>
            <p:nvPr/>
          </p:nvCxnSpPr>
          <p:spPr bwMode="auto">
            <a:xfrm>
              <a:off x="2959156"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7342B166-C813-90DD-F025-5BFE6DC529D4}"/>
                </a:ext>
              </a:extLst>
            </p:cNvPr>
            <p:cNvCxnSpPr>
              <a:cxnSpLocks/>
            </p:cNvCxnSpPr>
            <p:nvPr/>
          </p:nvCxnSpPr>
          <p:spPr bwMode="auto">
            <a:xfrm>
              <a:off x="3209508"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642A69F6-EBC2-258C-0C78-82DBA0087364}"/>
                </a:ext>
              </a:extLst>
            </p:cNvPr>
            <p:cNvCxnSpPr>
              <a:cxnSpLocks/>
            </p:cNvCxnSpPr>
            <p:nvPr/>
          </p:nvCxnSpPr>
          <p:spPr bwMode="auto">
            <a:xfrm>
              <a:off x="3459860"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F9051889-C595-5441-B1C5-81A6F5556FCF}"/>
                </a:ext>
              </a:extLst>
            </p:cNvPr>
            <p:cNvCxnSpPr>
              <a:cxnSpLocks/>
            </p:cNvCxnSpPr>
            <p:nvPr/>
          </p:nvCxnSpPr>
          <p:spPr bwMode="auto">
            <a:xfrm>
              <a:off x="3710212"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72343474-8E0C-1760-899E-DE445F60FCE2}"/>
                </a:ext>
              </a:extLst>
            </p:cNvPr>
            <p:cNvCxnSpPr>
              <a:cxnSpLocks/>
            </p:cNvCxnSpPr>
            <p:nvPr/>
          </p:nvCxnSpPr>
          <p:spPr bwMode="auto">
            <a:xfrm>
              <a:off x="3960564"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23A8E59F-1177-3EAC-E3B0-28502F60463E}"/>
                </a:ext>
              </a:extLst>
            </p:cNvPr>
            <p:cNvCxnSpPr>
              <a:cxnSpLocks/>
            </p:cNvCxnSpPr>
            <p:nvPr/>
          </p:nvCxnSpPr>
          <p:spPr bwMode="auto">
            <a:xfrm>
              <a:off x="4210916"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3DB389AA-3F8A-9841-4CA0-401B5DD22D91}"/>
                </a:ext>
              </a:extLst>
            </p:cNvPr>
            <p:cNvCxnSpPr>
              <a:cxnSpLocks/>
            </p:cNvCxnSpPr>
            <p:nvPr/>
          </p:nvCxnSpPr>
          <p:spPr bwMode="auto">
            <a:xfrm>
              <a:off x="4461268"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D36F3AA2-F47F-AD06-E638-B32E0313BD78}"/>
                </a:ext>
              </a:extLst>
            </p:cNvPr>
            <p:cNvCxnSpPr>
              <a:cxnSpLocks/>
            </p:cNvCxnSpPr>
            <p:nvPr/>
          </p:nvCxnSpPr>
          <p:spPr bwMode="auto">
            <a:xfrm>
              <a:off x="4711620"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5B44166D-B063-DAD0-F413-5FE783F05738}"/>
                </a:ext>
              </a:extLst>
            </p:cNvPr>
            <p:cNvCxnSpPr>
              <a:cxnSpLocks/>
            </p:cNvCxnSpPr>
            <p:nvPr/>
          </p:nvCxnSpPr>
          <p:spPr bwMode="auto">
            <a:xfrm>
              <a:off x="4961972"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92C1FABE-EBFE-2472-28B9-8C524E03FB3A}"/>
                </a:ext>
              </a:extLst>
            </p:cNvPr>
            <p:cNvCxnSpPr>
              <a:cxnSpLocks/>
            </p:cNvCxnSpPr>
            <p:nvPr/>
          </p:nvCxnSpPr>
          <p:spPr bwMode="auto">
            <a:xfrm>
              <a:off x="5212324"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0E2A8901-0247-0DCD-49F8-7B69CE922422}"/>
                </a:ext>
              </a:extLst>
            </p:cNvPr>
            <p:cNvCxnSpPr>
              <a:cxnSpLocks/>
            </p:cNvCxnSpPr>
            <p:nvPr/>
          </p:nvCxnSpPr>
          <p:spPr bwMode="auto">
            <a:xfrm>
              <a:off x="5462676"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D31C9B37-C564-CCBD-58EA-95561F1A22A5}"/>
                </a:ext>
              </a:extLst>
            </p:cNvPr>
            <p:cNvCxnSpPr>
              <a:cxnSpLocks/>
            </p:cNvCxnSpPr>
            <p:nvPr/>
          </p:nvCxnSpPr>
          <p:spPr bwMode="auto">
            <a:xfrm>
              <a:off x="5713028"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4262837D-EF3C-5D60-EA65-C62DFDACA1C5}"/>
                </a:ext>
              </a:extLst>
            </p:cNvPr>
            <p:cNvCxnSpPr>
              <a:cxnSpLocks/>
            </p:cNvCxnSpPr>
            <p:nvPr/>
          </p:nvCxnSpPr>
          <p:spPr bwMode="auto">
            <a:xfrm>
              <a:off x="5963380"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FA6743B0-0A57-FC1E-EAAA-9879E738FAE4}"/>
                </a:ext>
              </a:extLst>
            </p:cNvPr>
            <p:cNvCxnSpPr>
              <a:cxnSpLocks/>
            </p:cNvCxnSpPr>
            <p:nvPr/>
          </p:nvCxnSpPr>
          <p:spPr bwMode="auto">
            <a:xfrm>
              <a:off x="6196309" y="4857415"/>
              <a:ext cx="0" cy="64008"/>
            </a:xfrm>
            <a:prstGeom prst="line">
              <a:avLst/>
            </a:prstGeom>
            <a:noFill/>
            <a:ln w="28575" cap="flat" cmpd="sng" algn="ctr">
              <a:solidFill>
                <a:schemeClr val="bg1"/>
              </a:solidFill>
              <a:prstDash val="solid"/>
              <a:round/>
              <a:headEnd type="none" w="med" len="med"/>
              <a:tailEnd type="none" w="med" len="med"/>
            </a:ln>
            <a:effectLst/>
          </p:spPr>
        </p:cxnSp>
      </p:grpSp>
      <p:sp>
        <p:nvSpPr>
          <p:cNvPr id="179" name="TextBox 178">
            <a:extLst>
              <a:ext uri="{FF2B5EF4-FFF2-40B4-BE49-F238E27FC236}">
                <a16:creationId xmlns:a16="http://schemas.microsoft.com/office/drawing/2014/main" id="{BB5790A0-5843-A4B8-8127-802086A30C22}"/>
              </a:ext>
            </a:extLst>
          </p:cNvPr>
          <p:cNvSpPr txBox="1"/>
          <p:nvPr/>
        </p:nvSpPr>
        <p:spPr bwMode="auto">
          <a:xfrm>
            <a:off x="428625" y="2007060"/>
            <a:ext cx="5718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80" name="TextBox 179">
            <a:extLst>
              <a:ext uri="{FF2B5EF4-FFF2-40B4-BE49-F238E27FC236}">
                <a16:creationId xmlns:a16="http://schemas.microsoft.com/office/drawing/2014/main" id="{CEC8844E-550E-9877-11FE-DB8192B8BE9F}"/>
              </a:ext>
            </a:extLst>
          </p:cNvPr>
          <p:cNvSpPr txBox="1"/>
          <p:nvPr/>
        </p:nvSpPr>
        <p:spPr bwMode="auto">
          <a:xfrm>
            <a:off x="511175" y="2548231"/>
            <a:ext cx="4893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81" name="TextBox 180">
            <a:extLst>
              <a:ext uri="{FF2B5EF4-FFF2-40B4-BE49-F238E27FC236}">
                <a16:creationId xmlns:a16="http://schemas.microsoft.com/office/drawing/2014/main" id="{B7394B4D-65BE-1349-E858-658F09F7E144}"/>
              </a:ext>
            </a:extLst>
          </p:cNvPr>
          <p:cNvSpPr txBox="1"/>
          <p:nvPr/>
        </p:nvSpPr>
        <p:spPr bwMode="auto">
          <a:xfrm>
            <a:off x="511175" y="3089402"/>
            <a:ext cx="4893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82" name="TextBox 181">
            <a:extLst>
              <a:ext uri="{FF2B5EF4-FFF2-40B4-BE49-F238E27FC236}">
                <a16:creationId xmlns:a16="http://schemas.microsoft.com/office/drawing/2014/main" id="{19470312-2950-536E-C0C5-3F508F3E9017}"/>
              </a:ext>
            </a:extLst>
          </p:cNvPr>
          <p:cNvSpPr txBox="1"/>
          <p:nvPr/>
        </p:nvSpPr>
        <p:spPr bwMode="auto">
          <a:xfrm>
            <a:off x="511175" y="3630573"/>
            <a:ext cx="4893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83" name="TextBox 182">
            <a:extLst>
              <a:ext uri="{FF2B5EF4-FFF2-40B4-BE49-F238E27FC236}">
                <a16:creationId xmlns:a16="http://schemas.microsoft.com/office/drawing/2014/main" id="{D32CFF7B-2E25-ED7D-F114-E3F6E037CDC6}"/>
              </a:ext>
            </a:extLst>
          </p:cNvPr>
          <p:cNvSpPr txBox="1"/>
          <p:nvPr/>
        </p:nvSpPr>
        <p:spPr bwMode="auto">
          <a:xfrm>
            <a:off x="511175" y="4171744"/>
            <a:ext cx="4893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84" name="TextBox 183">
            <a:extLst>
              <a:ext uri="{FF2B5EF4-FFF2-40B4-BE49-F238E27FC236}">
                <a16:creationId xmlns:a16="http://schemas.microsoft.com/office/drawing/2014/main" id="{50418B94-BB50-56FD-CF13-C0FDA6C3AC5E}"/>
              </a:ext>
            </a:extLst>
          </p:cNvPr>
          <p:cNvSpPr txBox="1"/>
          <p:nvPr/>
        </p:nvSpPr>
        <p:spPr bwMode="auto">
          <a:xfrm>
            <a:off x="511175" y="4712917"/>
            <a:ext cx="4893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85" name="TextBox 184">
            <a:extLst>
              <a:ext uri="{FF2B5EF4-FFF2-40B4-BE49-F238E27FC236}">
                <a16:creationId xmlns:a16="http://schemas.microsoft.com/office/drawing/2014/main" id="{94BF6545-F5E9-55AD-F1D5-9F1612AF0CCE}"/>
              </a:ext>
            </a:extLst>
          </p:cNvPr>
          <p:cNvSpPr txBox="1"/>
          <p:nvPr/>
        </p:nvSpPr>
        <p:spPr bwMode="auto">
          <a:xfrm rot="16200000">
            <a:off x="-1420228" y="3259723"/>
            <a:ext cx="37147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Probability</a:t>
            </a:r>
            <a:r>
              <a:rPr lang="en-US" sz="1600" dirty="0">
                <a:solidFill>
                  <a:srgbClr val="000000"/>
                </a:solidFill>
                <a:latin typeface="Calibri" panose="020F0502020204030204" pitchFamily="34" charset="0"/>
              </a:rPr>
              <a:t> of PFS</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p>
        </p:txBody>
      </p:sp>
      <p:sp>
        <p:nvSpPr>
          <p:cNvPr id="186" name="TextBox 185">
            <a:extLst>
              <a:ext uri="{FF2B5EF4-FFF2-40B4-BE49-F238E27FC236}">
                <a16:creationId xmlns:a16="http://schemas.microsoft.com/office/drawing/2014/main" id="{D9F2C67B-B1CC-AD32-B3BF-368BE61F74AD}"/>
              </a:ext>
            </a:extLst>
          </p:cNvPr>
          <p:cNvSpPr txBox="1"/>
          <p:nvPr/>
        </p:nvSpPr>
        <p:spPr bwMode="auto">
          <a:xfrm>
            <a:off x="1017157" y="5106689"/>
            <a:ext cx="4878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grpSp>
        <p:nvGrpSpPr>
          <p:cNvPr id="32" name="Group 31">
            <a:extLst>
              <a:ext uri="{FF2B5EF4-FFF2-40B4-BE49-F238E27FC236}">
                <a16:creationId xmlns:a16="http://schemas.microsoft.com/office/drawing/2014/main" id="{A8055D78-6EFC-E502-1335-D485575E1BFC}"/>
              </a:ext>
            </a:extLst>
          </p:cNvPr>
          <p:cNvGrpSpPr/>
          <p:nvPr/>
        </p:nvGrpSpPr>
        <p:grpSpPr>
          <a:xfrm>
            <a:off x="802701" y="4883483"/>
            <a:ext cx="5413363" cy="349656"/>
            <a:chOff x="1002726" y="4883483"/>
            <a:chExt cx="5413363" cy="349656"/>
          </a:xfrm>
        </p:grpSpPr>
        <p:sp>
          <p:nvSpPr>
            <p:cNvPr id="206" name="TextBox 205">
              <a:extLst>
                <a:ext uri="{FF2B5EF4-FFF2-40B4-BE49-F238E27FC236}">
                  <a16:creationId xmlns:a16="http://schemas.microsoft.com/office/drawing/2014/main" id="{F3FC6780-501F-99E7-B69A-AB87274E77F9}"/>
                </a:ext>
              </a:extLst>
            </p:cNvPr>
            <p:cNvSpPr txBox="1"/>
            <p:nvPr/>
          </p:nvSpPr>
          <p:spPr bwMode="auto">
            <a:xfrm>
              <a:off x="5261805"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a:t>
              </a:r>
            </a:p>
          </p:txBody>
        </p:sp>
        <p:sp>
          <p:nvSpPr>
            <p:cNvPr id="208" name="TextBox 207">
              <a:extLst>
                <a:ext uri="{FF2B5EF4-FFF2-40B4-BE49-F238E27FC236}">
                  <a16:creationId xmlns:a16="http://schemas.microsoft.com/office/drawing/2014/main" id="{78ECA409-D507-D93D-5226-6B0BFFF73743}"/>
                </a:ext>
              </a:extLst>
            </p:cNvPr>
            <p:cNvSpPr txBox="1"/>
            <p:nvPr/>
          </p:nvSpPr>
          <p:spPr bwMode="auto">
            <a:xfrm>
              <a:off x="5512521"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210" name="TextBox 209">
              <a:extLst>
                <a:ext uri="{FF2B5EF4-FFF2-40B4-BE49-F238E27FC236}">
                  <a16:creationId xmlns:a16="http://schemas.microsoft.com/office/drawing/2014/main" id="{D44518E3-B992-0EB9-63E3-D07E83967BC2}"/>
                </a:ext>
              </a:extLst>
            </p:cNvPr>
            <p:cNvSpPr txBox="1"/>
            <p:nvPr/>
          </p:nvSpPr>
          <p:spPr bwMode="auto">
            <a:xfrm>
              <a:off x="5763237"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a:t>
              </a:r>
            </a:p>
          </p:txBody>
        </p:sp>
        <p:sp>
          <p:nvSpPr>
            <p:cNvPr id="198" name="TextBox 197">
              <a:extLst>
                <a:ext uri="{FF2B5EF4-FFF2-40B4-BE49-F238E27FC236}">
                  <a16:creationId xmlns:a16="http://schemas.microsoft.com/office/drawing/2014/main" id="{DEB58311-BF2A-BAF3-7D2C-017966EEA26C}"/>
                </a:ext>
              </a:extLst>
            </p:cNvPr>
            <p:cNvSpPr txBox="1"/>
            <p:nvPr/>
          </p:nvSpPr>
          <p:spPr bwMode="auto">
            <a:xfrm>
              <a:off x="3506793"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99" name="TextBox 198">
              <a:extLst>
                <a:ext uri="{FF2B5EF4-FFF2-40B4-BE49-F238E27FC236}">
                  <a16:creationId xmlns:a16="http://schemas.microsoft.com/office/drawing/2014/main" id="{E0FF067C-B327-D811-ACE3-E015FED52912}"/>
                </a:ext>
              </a:extLst>
            </p:cNvPr>
            <p:cNvSpPr txBox="1"/>
            <p:nvPr/>
          </p:nvSpPr>
          <p:spPr bwMode="auto">
            <a:xfrm>
              <a:off x="3757509"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200" name="TextBox 199">
              <a:extLst>
                <a:ext uri="{FF2B5EF4-FFF2-40B4-BE49-F238E27FC236}">
                  <a16:creationId xmlns:a16="http://schemas.microsoft.com/office/drawing/2014/main" id="{0098AB93-7B5C-BECF-CC30-9DA92171B195}"/>
                </a:ext>
              </a:extLst>
            </p:cNvPr>
            <p:cNvSpPr txBox="1"/>
            <p:nvPr/>
          </p:nvSpPr>
          <p:spPr bwMode="auto">
            <a:xfrm>
              <a:off x="4008225"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201" name="TextBox 200">
              <a:extLst>
                <a:ext uri="{FF2B5EF4-FFF2-40B4-BE49-F238E27FC236}">
                  <a16:creationId xmlns:a16="http://schemas.microsoft.com/office/drawing/2014/main" id="{464DA716-55B7-9AC7-ACC1-16705AAB03CB}"/>
                </a:ext>
              </a:extLst>
            </p:cNvPr>
            <p:cNvSpPr txBox="1"/>
            <p:nvPr/>
          </p:nvSpPr>
          <p:spPr bwMode="auto">
            <a:xfrm>
              <a:off x="4258941"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202" name="TextBox 201">
              <a:extLst>
                <a:ext uri="{FF2B5EF4-FFF2-40B4-BE49-F238E27FC236}">
                  <a16:creationId xmlns:a16="http://schemas.microsoft.com/office/drawing/2014/main" id="{F456263D-00CE-975F-6952-BB65126A3B91}"/>
                </a:ext>
              </a:extLst>
            </p:cNvPr>
            <p:cNvSpPr txBox="1"/>
            <p:nvPr/>
          </p:nvSpPr>
          <p:spPr bwMode="auto">
            <a:xfrm>
              <a:off x="4509657"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203" name="TextBox 202">
              <a:extLst>
                <a:ext uri="{FF2B5EF4-FFF2-40B4-BE49-F238E27FC236}">
                  <a16:creationId xmlns:a16="http://schemas.microsoft.com/office/drawing/2014/main" id="{88E601EB-A3FB-406A-9507-460D03CC49A7}"/>
                </a:ext>
              </a:extLst>
            </p:cNvPr>
            <p:cNvSpPr txBox="1"/>
            <p:nvPr/>
          </p:nvSpPr>
          <p:spPr bwMode="auto">
            <a:xfrm>
              <a:off x="4760373"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87" name="TextBox 186">
              <a:extLst>
                <a:ext uri="{FF2B5EF4-FFF2-40B4-BE49-F238E27FC236}">
                  <a16:creationId xmlns:a16="http://schemas.microsoft.com/office/drawing/2014/main" id="{D7BC030B-002C-5745-3ED2-7FDF2E08479C}"/>
                </a:ext>
              </a:extLst>
            </p:cNvPr>
            <p:cNvSpPr txBox="1"/>
            <p:nvPr/>
          </p:nvSpPr>
          <p:spPr bwMode="auto">
            <a:xfrm>
              <a:off x="6003286"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88" name="TextBox 187">
              <a:extLst>
                <a:ext uri="{FF2B5EF4-FFF2-40B4-BE49-F238E27FC236}">
                  <a16:creationId xmlns:a16="http://schemas.microsoft.com/office/drawing/2014/main" id="{99DAE8D1-03C8-B6E6-07BD-4B3F6C7B0FCD}"/>
                </a:ext>
              </a:extLst>
            </p:cNvPr>
            <p:cNvSpPr txBox="1"/>
            <p:nvPr/>
          </p:nvSpPr>
          <p:spPr bwMode="auto">
            <a:xfrm>
              <a:off x="1002726" y="4894585"/>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89" name="TextBox 188">
              <a:extLst>
                <a:ext uri="{FF2B5EF4-FFF2-40B4-BE49-F238E27FC236}">
                  <a16:creationId xmlns:a16="http://schemas.microsoft.com/office/drawing/2014/main" id="{4D12FDD0-D752-3A9B-339D-F643FB4AB977}"/>
                </a:ext>
              </a:extLst>
            </p:cNvPr>
            <p:cNvSpPr txBox="1"/>
            <p:nvPr/>
          </p:nvSpPr>
          <p:spPr bwMode="auto">
            <a:xfrm>
              <a:off x="1252824" y="4894585"/>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90" name="TextBox 189">
              <a:extLst>
                <a:ext uri="{FF2B5EF4-FFF2-40B4-BE49-F238E27FC236}">
                  <a16:creationId xmlns:a16="http://schemas.microsoft.com/office/drawing/2014/main" id="{2ED6D1B8-CDAD-4DD8-0789-AC0AB5456EFD}"/>
                </a:ext>
              </a:extLst>
            </p:cNvPr>
            <p:cNvSpPr txBox="1"/>
            <p:nvPr/>
          </p:nvSpPr>
          <p:spPr bwMode="auto">
            <a:xfrm>
              <a:off x="1502922" y="4894585"/>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91" name="TextBox 190">
              <a:extLst>
                <a:ext uri="{FF2B5EF4-FFF2-40B4-BE49-F238E27FC236}">
                  <a16:creationId xmlns:a16="http://schemas.microsoft.com/office/drawing/2014/main" id="{4BFA225E-DAAF-F611-4A7D-C0417BC18D68}"/>
                </a:ext>
              </a:extLst>
            </p:cNvPr>
            <p:cNvSpPr txBox="1"/>
            <p:nvPr/>
          </p:nvSpPr>
          <p:spPr bwMode="auto">
            <a:xfrm>
              <a:off x="1753020" y="4894585"/>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92" name="TextBox 191">
              <a:extLst>
                <a:ext uri="{FF2B5EF4-FFF2-40B4-BE49-F238E27FC236}">
                  <a16:creationId xmlns:a16="http://schemas.microsoft.com/office/drawing/2014/main" id="{6C456BDD-94CC-39FD-7041-C8751F9145A2}"/>
                </a:ext>
              </a:extLst>
            </p:cNvPr>
            <p:cNvSpPr txBox="1"/>
            <p:nvPr/>
          </p:nvSpPr>
          <p:spPr bwMode="auto">
            <a:xfrm>
              <a:off x="2003118" y="4894585"/>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193" name="TextBox 192">
              <a:extLst>
                <a:ext uri="{FF2B5EF4-FFF2-40B4-BE49-F238E27FC236}">
                  <a16:creationId xmlns:a16="http://schemas.microsoft.com/office/drawing/2014/main" id="{5DF84979-9BE1-900A-B507-7C686B689719}"/>
                </a:ext>
              </a:extLst>
            </p:cNvPr>
            <p:cNvSpPr txBox="1"/>
            <p:nvPr/>
          </p:nvSpPr>
          <p:spPr bwMode="auto">
            <a:xfrm>
              <a:off x="2253213"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94" name="TextBox 193">
              <a:extLst>
                <a:ext uri="{FF2B5EF4-FFF2-40B4-BE49-F238E27FC236}">
                  <a16:creationId xmlns:a16="http://schemas.microsoft.com/office/drawing/2014/main" id="{2D95DD8D-D119-3BFC-21FE-64AE515EC988}"/>
                </a:ext>
              </a:extLst>
            </p:cNvPr>
            <p:cNvSpPr txBox="1"/>
            <p:nvPr/>
          </p:nvSpPr>
          <p:spPr bwMode="auto">
            <a:xfrm>
              <a:off x="2503929"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95" name="TextBox 194">
              <a:extLst>
                <a:ext uri="{FF2B5EF4-FFF2-40B4-BE49-F238E27FC236}">
                  <a16:creationId xmlns:a16="http://schemas.microsoft.com/office/drawing/2014/main" id="{036BE740-B96E-55AA-7F1F-BB12C0117342}"/>
                </a:ext>
              </a:extLst>
            </p:cNvPr>
            <p:cNvSpPr txBox="1"/>
            <p:nvPr/>
          </p:nvSpPr>
          <p:spPr bwMode="auto">
            <a:xfrm>
              <a:off x="2754645"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196" name="TextBox 195">
              <a:extLst>
                <a:ext uri="{FF2B5EF4-FFF2-40B4-BE49-F238E27FC236}">
                  <a16:creationId xmlns:a16="http://schemas.microsoft.com/office/drawing/2014/main" id="{6344CA87-CE70-E2DA-1EC9-14FA8C9C91AE}"/>
                </a:ext>
              </a:extLst>
            </p:cNvPr>
            <p:cNvSpPr txBox="1"/>
            <p:nvPr/>
          </p:nvSpPr>
          <p:spPr bwMode="auto">
            <a:xfrm>
              <a:off x="2992661"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197" name="TextBox 196">
              <a:extLst>
                <a:ext uri="{FF2B5EF4-FFF2-40B4-BE49-F238E27FC236}">
                  <a16:creationId xmlns:a16="http://schemas.microsoft.com/office/drawing/2014/main" id="{ACB7A65A-B1A1-A5F9-646F-27E7AFE65463}"/>
                </a:ext>
              </a:extLst>
            </p:cNvPr>
            <p:cNvSpPr txBox="1"/>
            <p:nvPr/>
          </p:nvSpPr>
          <p:spPr bwMode="auto">
            <a:xfrm>
              <a:off x="3256077"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204" name="TextBox 203">
              <a:extLst>
                <a:ext uri="{FF2B5EF4-FFF2-40B4-BE49-F238E27FC236}">
                  <a16:creationId xmlns:a16="http://schemas.microsoft.com/office/drawing/2014/main" id="{3E40B061-2C9B-EFD7-EE2F-4DB77614E981}"/>
                </a:ext>
              </a:extLst>
            </p:cNvPr>
            <p:cNvSpPr txBox="1"/>
            <p:nvPr/>
          </p:nvSpPr>
          <p:spPr bwMode="auto">
            <a:xfrm>
              <a:off x="5011089"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grpSp>
      <p:grpSp>
        <p:nvGrpSpPr>
          <p:cNvPr id="211" name="Group 210">
            <a:extLst>
              <a:ext uri="{FF2B5EF4-FFF2-40B4-BE49-F238E27FC236}">
                <a16:creationId xmlns:a16="http://schemas.microsoft.com/office/drawing/2014/main" id="{2DBDE755-32E2-96D4-DD77-3C895E7F0578}"/>
              </a:ext>
            </a:extLst>
          </p:cNvPr>
          <p:cNvGrpSpPr/>
          <p:nvPr/>
        </p:nvGrpSpPr>
        <p:grpSpPr>
          <a:xfrm>
            <a:off x="3566864" y="3027250"/>
            <a:ext cx="1290405" cy="653920"/>
            <a:chOff x="2090219" y="2098187"/>
            <a:chExt cx="1290405" cy="653920"/>
          </a:xfrm>
        </p:grpSpPr>
        <p:sp>
          <p:nvSpPr>
            <p:cNvPr id="212" name="TextBox 211">
              <a:extLst>
                <a:ext uri="{FF2B5EF4-FFF2-40B4-BE49-F238E27FC236}">
                  <a16:creationId xmlns:a16="http://schemas.microsoft.com/office/drawing/2014/main" id="{FC6AA263-3736-FF42-BCD7-4EE11E9B5072}"/>
                </a:ext>
              </a:extLst>
            </p:cNvPr>
            <p:cNvSpPr txBox="1"/>
            <p:nvPr/>
          </p:nvSpPr>
          <p:spPr bwMode="auto">
            <a:xfrm>
              <a:off x="2219602" y="2105776"/>
              <a:ext cx="116102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Censored</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T-DXd</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CT</a:t>
              </a:r>
            </a:p>
          </p:txBody>
        </p:sp>
        <p:sp>
          <p:nvSpPr>
            <p:cNvPr id="213" name="TextBox 212">
              <a:extLst>
                <a:ext uri="{FF2B5EF4-FFF2-40B4-BE49-F238E27FC236}">
                  <a16:creationId xmlns:a16="http://schemas.microsoft.com/office/drawing/2014/main" id="{069AFEB1-87E2-CB20-0EC9-018A8AC7D650}"/>
                </a:ext>
              </a:extLst>
            </p:cNvPr>
            <p:cNvSpPr txBox="1"/>
            <p:nvPr/>
          </p:nvSpPr>
          <p:spPr bwMode="auto">
            <a:xfrm>
              <a:off x="2119055" y="2098187"/>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cxnSp>
          <p:nvCxnSpPr>
            <p:cNvPr id="214" name="Straight Connector 213">
              <a:extLst>
                <a:ext uri="{FF2B5EF4-FFF2-40B4-BE49-F238E27FC236}">
                  <a16:creationId xmlns:a16="http://schemas.microsoft.com/office/drawing/2014/main" id="{F4FF9F6B-012F-89B8-44DA-7B75AA7B6C63}"/>
                </a:ext>
              </a:extLst>
            </p:cNvPr>
            <p:cNvCxnSpPr>
              <a:cxnSpLocks/>
            </p:cNvCxnSpPr>
            <p:nvPr/>
          </p:nvCxnSpPr>
          <p:spPr bwMode="auto">
            <a:xfrm>
              <a:off x="2090219" y="2428282"/>
              <a:ext cx="182880" cy="660"/>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B5ED388B-8203-8360-5045-F8922A9BB5B7}"/>
                </a:ext>
              </a:extLst>
            </p:cNvPr>
            <p:cNvCxnSpPr>
              <a:cxnSpLocks/>
            </p:cNvCxnSpPr>
            <p:nvPr/>
          </p:nvCxnSpPr>
          <p:spPr bwMode="auto">
            <a:xfrm>
              <a:off x="2090219" y="2618624"/>
              <a:ext cx="182880" cy="660"/>
            </a:xfrm>
            <a:prstGeom prst="line">
              <a:avLst/>
            </a:prstGeom>
            <a:noFill/>
            <a:ln w="28575" cap="flat" cmpd="sng" algn="ctr">
              <a:solidFill>
                <a:schemeClr val="accent3"/>
              </a:solidFill>
              <a:prstDash val="solid"/>
              <a:round/>
              <a:headEnd type="none" w="med" len="med"/>
              <a:tailEnd type="none" w="med" len="med"/>
            </a:ln>
            <a:effectLst/>
          </p:spPr>
        </p:cxnSp>
      </p:grpSp>
      <p:sp>
        <p:nvSpPr>
          <p:cNvPr id="216" name="TextBox 215">
            <a:extLst>
              <a:ext uri="{FF2B5EF4-FFF2-40B4-BE49-F238E27FC236}">
                <a16:creationId xmlns:a16="http://schemas.microsoft.com/office/drawing/2014/main" id="{6EB4F169-6458-224C-7E4E-46169DD0947E}"/>
              </a:ext>
            </a:extLst>
          </p:cNvPr>
          <p:cNvSpPr txBox="1"/>
          <p:nvPr/>
        </p:nvSpPr>
        <p:spPr bwMode="auto">
          <a:xfrm>
            <a:off x="3644143" y="3948268"/>
            <a:ext cx="21582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24-Mo Landmark (95% CI)</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T-DXd: 15.4% (11.3-20.0)</a:t>
            </a:r>
          </a:p>
        </p:txBody>
      </p:sp>
      <p:sp>
        <p:nvSpPr>
          <p:cNvPr id="217" name="TextBox 216">
            <a:extLst>
              <a:ext uri="{FF2B5EF4-FFF2-40B4-BE49-F238E27FC236}">
                <a16:creationId xmlns:a16="http://schemas.microsoft.com/office/drawing/2014/main" id="{B231CC81-BA69-AFBE-259F-FC05DB84F71E}"/>
              </a:ext>
            </a:extLst>
          </p:cNvPr>
          <p:cNvSpPr txBox="1"/>
          <p:nvPr/>
        </p:nvSpPr>
        <p:spPr bwMode="auto">
          <a:xfrm>
            <a:off x="996224" y="1365103"/>
            <a:ext cx="4870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Cohort</a:t>
            </a:r>
            <a:r>
              <a:rPr kumimoji="0" lang="en-US"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1,2</a:t>
            </a:r>
            <a:endParaRPr kumimoji="0" lang="en-US"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aphicFrame>
        <p:nvGraphicFramePr>
          <p:cNvPr id="218" name="Table 217">
            <a:extLst>
              <a:ext uri="{FF2B5EF4-FFF2-40B4-BE49-F238E27FC236}">
                <a16:creationId xmlns:a16="http://schemas.microsoft.com/office/drawing/2014/main" id="{CDBF3143-19E7-DED1-AC10-5C14D2D6702F}"/>
              </a:ext>
            </a:extLst>
          </p:cNvPr>
          <p:cNvGraphicFramePr>
            <a:graphicFrameLocks noGrp="1"/>
          </p:cNvGraphicFramePr>
          <p:nvPr>
            <p:extLst>
              <p:ext uri="{D42A27DB-BD31-4B8C-83A1-F6EECF244321}">
                <p14:modId xmlns:p14="http://schemas.microsoft.com/office/powerpoint/2010/main" val="228044066"/>
              </p:ext>
            </p:extLst>
          </p:nvPr>
        </p:nvGraphicFramePr>
        <p:xfrm>
          <a:off x="2395513" y="1702733"/>
          <a:ext cx="3500461" cy="1261872"/>
        </p:xfrm>
        <a:graphic>
          <a:graphicData uri="http://schemas.openxmlformats.org/drawingml/2006/table">
            <a:tbl>
              <a:tblPr firstRow="1" bandRow="1">
                <a:tableStyleId>{93296810-A885-4BE3-A3E7-6D5BEEA58F35}</a:tableStyleId>
              </a:tblPr>
              <a:tblGrid>
                <a:gridCol w="819667">
                  <a:extLst>
                    <a:ext uri="{9D8B030D-6E8A-4147-A177-3AD203B41FA5}">
                      <a16:colId xmlns:a16="http://schemas.microsoft.com/office/drawing/2014/main" val="268656771"/>
                    </a:ext>
                  </a:extLst>
                </a:gridCol>
                <a:gridCol w="877526">
                  <a:extLst>
                    <a:ext uri="{9D8B030D-6E8A-4147-A177-3AD203B41FA5}">
                      <a16:colId xmlns:a16="http://schemas.microsoft.com/office/drawing/2014/main" val="1138601577"/>
                    </a:ext>
                  </a:extLst>
                </a:gridCol>
                <a:gridCol w="790738">
                  <a:extLst>
                    <a:ext uri="{9D8B030D-6E8A-4147-A177-3AD203B41FA5}">
                      <a16:colId xmlns:a16="http://schemas.microsoft.com/office/drawing/2014/main" val="3300787824"/>
                    </a:ext>
                  </a:extLst>
                </a:gridCol>
                <a:gridCol w="1012530">
                  <a:extLst>
                    <a:ext uri="{9D8B030D-6E8A-4147-A177-3AD203B41FA5}">
                      <a16:colId xmlns:a16="http://schemas.microsoft.com/office/drawing/2014/main" val="2506487431"/>
                    </a:ext>
                  </a:extLst>
                </a:gridCol>
              </a:tblGrid>
              <a:tr h="281138">
                <a:tc>
                  <a:txBody>
                    <a:bodyPr/>
                    <a:lstStyle/>
                    <a:p>
                      <a:pPr algn="l">
                        <a:lnSpc>
                          <a:spcPct val="90000"/>
                        </a:lnSpc>
                      </a:pPr>
                      <a:r>
                        <a:rPr lang="en-US" sz="1200" b="1" dirty="0">
                          <a:solidFill>
                            <a:schemeClr val="bg1"/>
                          </a:solidFill>
                        </a:rPr>
                        <a:t>Median</a:t>
                      </a:r>
                      <a:br>
                        <a:rPr lang="en-US" sz="1200" b="1" dirty="0">
                          <a:solidFill>
                            <a:schemeClr val="bg1"/>
                          </a:solidFill>
                        </a:rPr>
                      </a:br>
                      <a:r>
                        <a:rPr lang="en-US" sz="1200" b="1" dirty="0">
                          <a:solidFill>
                            <a:schemeClr val="bg1"/>
                          </a:solidFill>
                        </a:rPr>
                        <a:t>(95%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tx1"/>
                          </a:solidFill>
                        </a:rPr>
                        <a:t>T-DXd</a:t>
                      </a:r>
                      <a:br>
                        <a:rPr lang="en-US" sz="1200" dirty="0">
                          <a:solidFill>
                            <a:schemeClr val="tx1"/>
                          </a:solidFill>
                        </a:rPr>
                      </a:br>
                      <a:r>
                        <a:rPr lang="en-US" sz="1200" dirty="0">
                          <a:solidFill>
                            <a:schemeClr val="tx1"/>
                          </a:solidFill>
                        </a:rPr>
                        <a:t>(n = 331)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lnSpc>
                          <a:spcPct val="90000"/>
                        </a:lnSpc>
                      </a:pPr>
                      <a:r>
                        <a:rPr lang="en-US" sz="1200" dirty="0">
                          <a:solidFill>
                            <a:schemeClr val="tx1"/>
                          </a:solidFill>
                        </a:rPr>
                        <a:t>CT</a:t>
                      </a:r>
                      <a:br>
                        <a:rPr lang="en-US" sz="1200" dirty="0">
                          <a:solidFill>
                            <a:schemeClr val="tx1"/>
                          </a:solidFill>
                        </a:rPr>
                      </a:br>
                      <a:r>
                        <a:rPr lang="en-US" sz="1200" dirty="0">
                          <a:solidFill>
                            <a:schemeClr val="tx1"/>
                          </a:solidFill>
                        </a:rPr>
                        <a:t>(n = 163)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200" b="1" dirty="0">
                          <a:solidFill>
                            <a:schemeClr val="tx1"/>
                          </a:solidFill>
                        </a:rPr>
                        <a:t>Hazard Ratio</a:t>
                      </a:r>
                      <a:br>
                        <a:rPr lang="en-US" sz="1200" b="1" dirty="0">
                          <a:solidFill>
                            <a:schemeClr val="tx1"/>
                          </a:solidFill>
                        </a:rPr>
                      </a:br>
                      <a:r>
                        <a:rPr lang="en-US" sz="1200" b="1" dirty="0">
                          <a:solidFill>
                            <a:schemeClr val="tx1"/>
                          </a:solidFill>
                        </a:rPr>
                        <a:t>(95%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50000"/>
                      </a:schemeClr>
                    </a:solidFill>
                  </a:tcPr>
                </a:tc>
                <a:extLst>
                  <a:ext uri="{0D108BD9-81ED-4DB2-BD59-A6C34878D82A}">
                    <a16:rowId xmlns:a16="http://schemas.microsoft.com/office/drawing/2014/main" val="3777760106"/>
                  </a:ext>
                </a:extLst>
              </a:tr>
              <a:tr h="393593">
                <a:tc>
                  <a:txBody>
                    <a:bodyPr/>
                    <a:lstStyle/>
                    <a:p>
                      <a:pPr algn="l">
                        <a:lnSpc>
                          <a:spcPct val="90000"/>
                        </a:lnSpc>
                      </a:pPr>
                      <a:r>
                        <a:rPr lang="en-US" sz="1200" b="1" dirty="0">
                          <a:solidFill>
                            <a:schemeClr val="bg1"/>
                          </a:solidFill>
                        </a:rPr>
                        <a:t>Primary analysis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dirty="0">
                          <a:solidFill>
                            <a:schemeClr val="bg1"/>
                          </a:solidFill>
                        </a:rPr>
                        <a:t>9.6 mo</a:t>
                      </a:r>
                      <a:br>
                        <a:rPr lang="en-US" sz="1200" dirty="0">
                          <a:solidFill>
                            <a:schemeClr val="bg1"/>
                          </a:solidFill>
                        </a:rPr>
                      </a:br>
                      <a:r>
                        <a:rPr lang="en-US" sz="1200" dirty="0">
                          <a:solidFill>
                            <a:schemeClr val="bg1"/>
                          </a:solidFill>
                        </a:rPr>
                        <a:t>(8.4-10.0)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dirty="0">
                          <a:solidFill>
                            <a:schemeClr val="bg1"/>
                          </a:solidFill>
                        </a:rPr>
                        <a:t>4.2 mo</a:t>
                      </a:r>
                      <a:br>
                        <a:rPr lang="en-US" sz="1200" dirty="0">
                          <a:solidFill>
                            <a:schemeClr val="bg1"/>
                          </a:solidFill>
                        </a:rPr>
                      </a:br>
                      <a:r>
                        <a:rPr lang="en-US" sz="1200" dirty="0">
                          <a:solidFill>
                            <a:schemeClr val="bg1"/>
                          </a:solidFill>
                        </a:rPr>
                        <a:t>(3.4-4.9)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b="0" dirty="0">
                          <a:solidFill>
                            <a:schemeClr val="bg1"/>
                          </a:solidFill>
                        </a:rPr>
                        <a:t>0.37</a:t>
                      </a:r>
                      <a:br>
                        <a:rPr lang="en-US" sz="1200" b="0" dirty="0">
                          <a:solidFill>
                            <a:schemeClr val="bg1"/>
                          </a:solidFill>
                        </a:rPr>
                      </a:br>
                      <a:r>
                        <a:rPr lang="en-US" sz="1200" b="0" dirty="0">
                          <a:solidFill>
                            <a:schemeClr val="bg1"/>
                          </a:solidFill>
                        </a:rPr>
                        <a:t>(0.30-0.47)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33753190"/>
                  </a:ext>
                </a:extLst>
              </a:tr>
              <a:tr h="393593">
                <a:tc>
                  <a:txBody>
                    <a:bodyPr/>
                    <a:lstStyle/>
                    <a:p>
                      <a:pPr algn="l">
                        <a:lnSpc>
                          <a:spcPct val="90000"/>
                        </a:lnSpc>
                      </a:pPr>
                      <a:r>
                        <a:rPr lang="en-US" sz="1200" b="1" dirty="0">
                          <a:solidFill>
                            <a:schemeClr val="bg1"/>
                          </a:solidFill>
                        </a:rPr>
                        <a:t>Updated</a:t>
                      </a:r>
                      <a:br>
                        <a:rPr lang="en-US" sz="1200" b="1" dirty="0">
                          <a:solidFill>
                            <a:schemeClr val="bg1"/>
                          </a:solidFill>
                        </a:rPr>
                      </a:br>
                      <a:r>
                        <a:rPr lang="en-US" sz="1200" b="1" dirty="0">
                          <a:solidFill>
                            <a:schemeClr val="bg1"/>
                          </a:solidFill>
                        </a:rPr>
                        <a:t>analysis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rPr>
                        <a:t>9.6 mo</a:t>
                      </a:r>
                      <a:br>
                        <a:rPr lang="en-US" sz="1200" dirty="0">
                          <a:solidFill>
                            <a:schemeClr val="bg1"/>
                          </a:solidFill>
                        </a:rPr>
                      </a:br>
                      <a:r>
                        <a:rPr lang="en-US" sz="1200" dirty="0">
                          <a:solidFill>
                            <a:schemeClr val="bg1"/>
                          </a:solidFill>
                        </a:rPr>
                        <a:t>(8.4-10.0)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rPr>
                        <a:t>4.2 mo</a:t>
                      </a:r>
                      <a:br>
                        <a:rPr lang="en-US" sz="1200" dirty="0">
                          <a:solidFill>
                            <a:schemeClr val="bg1"/>
                          </a:solidFill>
                        </a:rPr>
                      </a:br>
                      <a:r>
                        <a:rPr lang="en-US" sz="1200" dirty="0">
                          <a:solidFill>
                            <a:schemeClr val="bg1"/>
                          </a:solidFill>
                        </a:rPr>
                        <a:t>(3.4-4.9)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b="0" dirty="0">
                          <a:solidFill>
                            <a:schemeClr val="bg1"/>
                          </a:solidFill>
                        </a:rPr>
                        <a:t>0.37</a:t>
                      </a:r>
                      <a:br>
                        <a:rPr lang="en-US" sz="1200" b="0" dirty="0">
                          <a:solidFill>
                            <a:schemeClr val="bg1"/>
                          </a:solidFill>
                        </a:rPr>
                      </a:br>
                      <a:r>
                        <a:rPr lang="en-US" sz="1200" b="0" dirty="0">
                          <a:solidFill>
                            <a:schemeClr val="bg1"/>
                          </a:solidFill>
                        </a:rPr>
                        <a:t>(0.30-0.46)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3483792"/>
                  </a:ext>
                </a:extLst>
              </a:tr>
            </a:tbl>
          </a:graphicData>
        </a:graphic>
      </p:graphicFrame>
      <p:grpSp>
        <p:nvGrpSpPr>
          <p:cNvPr id="336" name="Group 335">
            <a:extLst>
              <a:ext uri="{FF2B5EF4-FFF2-40B4-BE49-F238E27FC236}">
                <a16:creationId xmlns:a16="http://schemas.microsoft.com/office/drawing/2014/main" id="{F8A0F628-8957-728D-D997-3F47A03ADED5}"/>
              </a:ext>
            </a:extLst>
          </p:cNvPr>
          <p:cNvGrpSpPr/>
          <p:nvPr/>
        </p:nvGrpSpPr>
        <p:grpSpPr>
          <a:xfrm>
            <a:off x="952924" y="2005075"/>
            <a:ext cx="4976609" cy="2826524"/>
            <a:chOff x="1152949" y="2056930"/>
            <a:chExt cx="4976609" cy="2826524"/>
          </a:xfrm>
        </p:grpSpPr>
        <p:sp>
          <p:nvSpPr>
            <p:cNvPr id="337" name="TextBox 336">
              <a:extLst>
                <a:ext uri="{FF2B5EF4-FFF2-40B4-BE49-F238E27FC236}">
                  <a16:creationId xmlns:a16="http://schemas.microsoft.com/office/drawing/2014/main" id="{C6D91FD1-D711-678C-B512-55E9635B05E9}"/>
                </a:ext>
              </a:extLst>
            </p:cNvPr>
            <p:cNvSpPr txBox="1"/>
            <p:nvPr/>
          </p:nvSpPr>
          <p:spPr bwMode="auto">
            <a:xfrm>
              <a:off x="1152949" y="20569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38" name="TextBox 337">
              <a:extLst>
                <a:ext uri="{FF2B5EF4-FFF2-40B4-BE49-F238E27FC236}">
                  <a16:creationId xmlns:a16="http://schemas.microsoft.com/office/drawing/2014/main" id="{8552C66F-1FA5-8754-41D6-41D30AB1739F}"/>
                </a:ext>
              </a:extLst>
            </p:cNvPr>
            <p:cNvSpPr txBox="1"/>
            <p:nvPr/>
          </p:nvSpPr>
          <p:spPr bwMode="auto">
            <a:xfrm>
              <a:off x="1305349" y="21490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39" name="TextBox 338">
              <a:extLst>
                <a:ext uri="{FF2B5EF4-FFF2-40B4-BE49-F238E27FC236}">
                  <a16:creationId xmlns:a16="http://schemas.microsoft.com/office/drawing/2014/main" id="{E161DDDF-F671-BBBD-E83A-69B7303B5A46}"/>
                </a:ext>
              </a:extLst>
            </p:cNvPr>
            <p:cNvSpPr txBox="1"/>
            <p:nvPr/>
          </p:nvSpPr>
          <p:spPr bwMode="auto">
            <a:xfrm>
              <a:off x="1343449" y="22982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nvGrpSpPr>
            <p:cNvPr id="340" name="Group 339">
              <a:extLst>
                <a:ext uri="{FF2B5EF4-FFF2-40B4-BE49-F238E27FC236}">
                  <a16:creationId xmlns:a16="http://schemas.microsoft.com/office/drawing/2014/main" id="{47B2E2E9-9713-0A43-4213-E55A03F44334}"/>
                </a:ext>
              </a:extLst>
            </p:cNvPr>
            <p:cNvGrpSpPr/>
            <p:nvPr/>
          </p:nvGrpSpPr>
          <p:grpSpPr>
            <a:xfrm>
              <a:off x="1473624" y="2383955"/>
              <a:ext cx="4655934" cy="2499499"/>
              <a:chOff x="1473624" y="2383955"/>
              <a:chExt cx="4655934" cy="2499499"/>
            </a:xfrm>
          </p:grpSpPr>
          <p:grpSp>
            <p:nvGrpSpPr>
              <p:cNvPr id="341" name="Group 340">
                <a:extLst>
                  <a:ext uri="{FF2B5EF4-FFF2-40B4-BE49-F238E27FC236}">
                    <a16:creationId xmlns:a16="http://schemas.microsoft.com/office/drawing/2014/main" id="{91CA8077-29E1-EC44-4EB3-2E0A63B3C8C2}"/>
                  </a:ext>
                </a:extLst>
              </p:cNvPr>
              <p:cNvGrpSpPr/>
              <p:nvPr/>
            </p:nvGrpSpPr>
            <p:grpSpPr>
              <a:xfrm>
                <a:off x="1473624" y="2383955"/>
                <a:ext cx="3744709" cy="2432824"/>
                <a:chOff x="1473624" y="2383955"/>
                <a:chExt cx="3744709" cy="2432824"/>
              </a:xfrm>
            </p:grpSpPr>
            <p:sp>
              <p:nvSpPr>
                <p:cNvPr id="349" name="TextBox 348">
                  <a:extLst>
                    <a:ext uri="{FF2B5EF4-FFF2-40B4-BE49-F238E27FC236}">
                      <a16:creationId xmlns:a16="http://schemas.microsoft.com/office/drawing/2014/main" id="{052F024C-91B0-44A6-6977-ADB1F7451D18}"/>
                    </a:ext>
                  </a:extLst>
                </p:cNvPr>
                <p:cNvSpPr txBox="1"/>
                <p:nvPr/>
              </p:nvSpPr>
              <p:spPr bwMode="auto">
                <a:xfrm>
                  <a:off x="1473624" y="23839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50" name="TextBox 349">
                  <a:extLst>
                    <a:ext uri="{FF2B5EF4-FFF2-40B4-BE49-F238E27FC236}">
                      <a16:creationId xmlns:a16="http://schemas.microsoft.com/office/drawing/2014/main" id="{D5BBF011-4C12-CD73-CAFE-72856DD04BAB}"/>
                    </a:ext>
                  </a:extLst>
                </p:cNvPr>
                <p:cNvSpPr txBox="1"/>
                <p:nvPr/>
              </p:nvSpPr>
              <p:spPr bwMode="auto">
                <a:xfrm>
                  <a:off x="1502199" y="24188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51" name="TextBox 350">
                  <a:extLst>
                    <a:ext uri="{FF2B5EF4-FFF2-40B4-BE49-F238E27FC236}">
                      <a16:creationId xmlns:a16="http://schemas.microsoft.com/office/drawing/2014/main" id="{B245A23C-43E7-B6B6-E936-A6F1DA814F8C}"/>
                    </a:ext>
                  </a:extLst>
                </p:cNvPr>
                <p:cNvSpPr txBox="1"/>
                <p:nvPr/>
              </p:nvSpPr>
              <p:spPr bwMode="auto">
                <a:xfrm>
                  <a:off x="1537124" y="24569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52" name="TextBox 351">
                  <a:extLst>
                    <a:ext uri="{FF2B5EF4-FFF2-40B4-BE49-F238E27FC236}">
                      <a16:creationId xmlns:a16="http://schemas.microsoft.com/office/drawing/2014/main" id="{1BC1AB2D-7EC7-CE66-AA82-AB13507BA4BC}"/>
                    </a:ext>
                  </a:extLst>
                </p:cNvPr>
                <p:cNvSpPr txBox="1"/>
                <p:nvPr/>
              </p:nvSpPr>
              <p:spPr bwMode="auto">
                <a:xfrm>
                  <a:off x="1673649" y="25617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53" name="TextBox 352">
                  <a:extLst>
                    <a:ext uri="{FF2B5EF4-FFF2-40B4-BE49-F238E27FC236}">
                      <a16:creationId xmlns:a16="http://schemas.microsoft.com/office/drawing/2014/main" id="{474FB411-B0C4-3D13-526E-3858690A9227}"/>
                    </a:ext>
                  </a:extLst>
                </p:cNvPr>
                <p:cNvSpPr txBox="1"/>
                <p:nvPr/>
              </p:nvSpPr>
              <p:spPr bwMode="auto">
                <a:xfrm>
                  <a:off x="1708574" y="26316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54" name="TextBox 353">
                  <a:extLst>
                    <a:ext uri="{FF2B5EF4-FFF2-40B4-BE49-F238E27FC236}">
                      <a16:creationId xmlns:a16="http://schemas.microsoft.com/office/drawing/2014/main" id="{9D04584D-0FC7-DB03-E844-F056A083B998}"/>
                    </a:ext>
                  </a:extLst>
                </p:cNvPr>
                <p:cNvSpPr txBox="1"/>
                <p:nvPr/>
              </p:nvSpPr>
              <p:spPr bwMode="auto">
                <a:xfrm>
                  <a:off x="1810174" y="27046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55" name="TextBox 354">
                  <a:extLst>
                    <a:ext uri="{FF2B5EF4-FFF2-40B4-BE49-F238E27FC236}">
                      <a16:creationId xmlns:a16="http://schemas.microsoft.com/office/drawing/2014/main" id="{5C1A82BD-C3E9-70B9-B4A2-7ABBB1511947}"/>
                    </a:ext>
                  </a:extLst>
                </p:cNvPr>
                <p:cNvSpPr txBox="1"/>
                <p:nvPr/>
              </p:nvSpPr>
              <p:spPr bwMode="auto">
                <a:xfrm>
                  <a:off x="1829224" y="27268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56" name="TextBox 355">
                  <a:extLst>
                    <a:ext uri="{FF2B5EF4-FFF2-40B4-BE49-F238E27FC236}">
                      <a16:creationId xmlns:a16="http://schemas.microsoft.com/office/drawing/2014/main" id="{D3A25372-4511-62C7-9527-88EDB5D49809}"/>
                    </a:ext>
                  </a:extLst>
                </p:cNvPr>
                <p:cNvSpPr txBox="1"/>
                <p:nvPr/>
              </p:nvSpPr>
              <p:spPr bwMode="auto">
                <a:xfrm>
                  <a:off x="1870499" y="28824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57" name="TextBox 356">
                  <a:extLst>
                    <a:ext uri="{FF2B5EF4-FFF2-40B4-BE49-F238E27FC236}">
                      <a16:creationId xmlns:a16="http://schemas.microsoft.com/office/drawing/2014/main" id="{F280F859-852F-616C-256B-BFE3B8BB908B}"/>
                    </a:ext>
                  </a:extLst>
                </p:cNvPr>
                <p:cNvSpPr txBox="1"/>
                <p:nvPr/>
              </p:nvSpPr>
              <p:spPr bwMode="auto">
                <a:xfrm>
                  <a:off x="2010199" y="29999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58" name="TextBox 357">
                  <a:extLst>
                    <a:ext uri="{FF2B5EF4-FFF2-40B4-BE49-F238E27FC236}">
                      <a16:creationId xmlns:a16="http://schemas.microsoft.com/office/drawing/2014/main" id="{359B049A-C11F-5183-62BC-620B16369EA6}"/>
                    </a:ext>
                  </a:extLst>
                </p:cNvPr>
                <p:cNvSpPr txBox="1"/>
                <p:nvPr/>
              </p:nvSpPr>
              <p:spPr bwMode="auto">
                <a:xfrm>
                  <a:off x="2108624" y="31491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59" name="TextBox 358">
                  <a:extLst>
                    <a:ext uri="{FF2B5EF4-FFF2-40B4-BE49-F238E27FC236}">
                      <a16:creationId xmlns:a16="http://schemas.microsoft.com/office/drawing/2014/main" id="{03FEE1AD-8AE6-78BE-36B3-BC6DE00BFFF6}"/>
                    </a:ext>
                  </a:extLst>
                </p:cNvPr>
                <p:cNvSpPr txBox="1"/>
                <p:nvPr/>
              </p:nvSpPr>
              <p:spPr bwMode="auto">
                <a:xfrm>
                  <a:off x="2178474" y="32062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60" name="TextBox 359">
                  <a:extLst>
                    <a:ext uri="{FF2B5EF4-FFF2-40B4-BE49-F238E27FC236}">
                      <a16:creationId xmlns:a16="http://schemas.microsoft.com/office/drawing/2014/main" id="{8AB8E21A-30E9-CF15-67F0-B3822C9AA263}"/>
                    </a:ext>
                  </a:extLst>
                </p:cNvPr>
                <p:cNvSpPr txBox="1"/>
                <p:nvPr/>
              </p:nvSpPr>
              <p:spPr bwMode="auto">
                <a:xfrm>
                  <a:off x="2187999" y="32443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61" name="TextBox 360">
                  <a:extLst>
                    <a:ext uri="{FF2B5EF4-FFF2-40B4-BE49-F238E27FC236}">
                      <a16:creationId xmlns:a16="http://schemas.microsoft.com/office/drawing/2014/main" id="{FF1373BC-B23F-0D4F-2491-F83DADA50316}"/>
                    </a:ext>
                  </a:extLst>
                </p:cNvPr>
                <p:cNvSpPr txBox="1"/>
                <p:nvPr/>
              </p:nvSpPr>
              <p:spPr bwMode="auto">
                <a:xfrm>
                  <a:off x="2213399" y="33396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62" name="TextBox 361">
                  <a:extLst>
                    <a:ext uri="{FF2B5EF4-FFF2-40B4-BE49-F238E27FC236}">
                      <a16:creationId xmlns:a16="http://schemas.microsoft.com/office/drawing/2014/main" id="{84F8CD80-C65D-E812-CCBC-C4C73C5AF224}"/>
                    </a:ext>
                  </a:extLst>
                </p:cNvPr>
                <p:cNvSpPr txBox="1"/>
                <p:nvPr/>
              </p:nvSpPr>
              <p:spPr bwMode="auto">
                <a:xfrm>
                  <a:off x="2388024" y="35460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63" name="TextBox 362">
                  <a:extLst>
                    <a:ext uri="{FF2B5EF4-FFF2-40B4-BE49-F238E27FC236}">
                      <a16:creationId xmlns:a16="http://schemas.microsoft.com/office/drawing/2014/main" id="{DCAA8F51-306E-6BC4-28C8-1DB0F129EFC2}"/>
                    </a:ext>
                  </a:extLst>
                </p:cNvPr>
                <p:cNvSpPr txBox="1"/>
                <p:nvPr/>
              </p:nvSpPr>
              <p:spPr bwMode="auto">
                <a:xfrm>
                  <a:off x="2505499" y="35904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64" name="TextBox 363">
                  <a:extLst>
                    <a:ext uri="{FF2B5EF4-FFF2-40B4-BE49-F238E27FC236}">
                      <a16:creationId xmlns:a16="http://schemas.microsoft.com/office/drawing/2014/main" id="{C39EAC61-4B35-1815-BE5A-5CFB4D8BF365}"/>
                    </a:ext>
                  </a:extLst>
                </p:cNvPr>
                <p:cNvSpPr txBox="1"/>
                <p:nvPr/>
              </p:nvSpPr>
              <p:spPr bwMode="auto">
                <a:xfrm>
                  <a:off x="2438824" y="35809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65" name="TextBox 364">
                  <a:extLst>
                    <a:ext uri="{FF2B5EF4-FFF2-40B4-BE49-F238E27FC236}">
                      <a16:creationId xmlns:a16="http://schemas.microsoft.com/office/drawing/2014/main" id="{D9B056BE-420F-4D01-B887-9F6E08422A67}"/>
                    </a:ext>
                  </a:extLst>
                </p:cNvPr>
                <p:cNvSpPr txBox="1"/>
                <p:nvPr/>
              </p:nvSpPr>
              <p:spPr bwMode="auto">
                <a:xfrm>
                  <a:off x="2419774" y="35809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66" name="TextBox 365">
                  <a:extLst>
                    <a:ext uri="{FF2B5EF4-FFF2-40B4-BE49-F238E27FC236}">
                      <a16:creationId xmlns:a16="http://schemas.microsoft.com/office/drawing/2014/main" id="{CAFB51C6-E490-B86F-F514-F41C2BA16CB6}"/>
                    </a:ext>
                  </a:extLst>
                </p:cNvPr>
                <p:cNvSpPr txBox="1"/>
                <p:nvPr/>
              </p:nvSpPr>
              <p:spPr bwMode="auto">
                <a:xfrm>
                  <a:off x="2594399" y="37873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67" name="TextBox 366">
                  <a:extLst>
                    <a:ext uri="{FF2B5EF4-FFF2-40B4-BE49-F238E27FC236}">
                      <a16:creationId xmlns:a16="http://schemas.microsoft.com/office/drawing/2014/main" id="{DCA9FC74-8C7E-9D7F-5409-FDFF90C771E3}"/>
                    </a:ext>
                  </a:extLst>
                </p:cNvPr>
                <p:cNvSpPr txBox="1"/>
                <p:nvPr/>
              </p:nvSpPr>
              <p:spPr bwMode="auto">
                <a:xfrm>
                  <a:off x="2626149" y="37904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68" name="TextBox 367">
                  <a:extLst>
                    <a:ext uri="{FF2B5EF4-FFF2-40B4-BE49-F238E27FC236}">
                      <a16:creationId xmlns:a16="http://schemas.microsoft.com/office/drawing/2014/main" id="{88E3DC40-3CA2-DAA9-13FE-9BD738A1CFA6}"/>
                    </a:ext>
                  </a:extLst>
                </p:cNvPr>
                <p:cNvSpPr txBox="1"/>
                <p:nvPr/>
              </p:nvSpPr>
              <p:spPr bwMode="auto">
                <a:xfrm>
                  <a:off x="2530899" y="36920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69" name="TextBox 368">
                  <a:extLst>
                    <a:ext uri="{FF2B5EF4-FFF2-40B4-BE49-F238E27FC236}">
                      <a16:creationId xmlns:a16="http://schemas.microsoft.com/office/drawing/2014/main" id="{85C58928-FB87-3127-857F-D1CD4BE348FA}"/>
                    </a:ext>
                  </a:extLst>
                </p:cNvPr>
                <p:cNvSpPr txBox="1"/>
                <p:nvPr/>
              </p:nvSpPr>
              <p:spPr bwMode="auto">
                <a:xfrm>
                  <a:off x="2794424" y="39016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70" name="TextBox 369">
                  <a:extLst>
                    <a:ext uri="{FF2B5EF4-FFF2-40B4-BE49-F238E27FC236}">
                      <a16:creationId xmlns:a16="http://schemas.microsoft.com/office/drawing/2014/main" id="{C99B5C18-BCC9-E472-BA18-D61DF195DB31}"/>
                    </a:ext>
                  </a:extLst>
                </p:cNvPr>
                <p:cNvSpPr txBox="1"/>
                <p:nvPr/>
              </p:nvSpPr>
              <p:spPr bwMode="auto">
                <a:xfrm>
                  <a:off x="2940474" y="39492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71" name="TextBox 370">
                  <a:extLst>
                    <a:ext uri="{FF2B5EF4-FFF2-40B4-BE49-F238E27FC236}">
                      <a16:creationId xmlns:a16="http://schemas.microsoft.com/office/drawing/2014/main" id="{B43729C5-A2D3-3329-62AF-3AA06C681FEC}"/>
                    </a:ext>
                  </a:extLst>
                </p:cNvPr>
                <p:cNvSpPr txBox="1"/>
                <p:nvPr/>
              </p:nvSpPr>
              <p:spPr bwMode="auto">
                <a:xfrm>
                  <a:off x="3080174" y="39968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72" name="TextBox 371">
                  <a:extLst>
                    <a:ext uri="{FF2B5EF4-FFF2-40B4-BE49-F238E27FC236}">
                      <a16:creationId xmlns:a16="http://schemas.microsoft.com/office/drawing/2014/main" id="{99E14775-5DCF-3D4B-3288-5FE5B6EBE5EC}"/>
                    </a:ext>
                  </a:extLst>
                </p:cNvPr>
                <p:cNvSpPr txBox="1"/>
                <p:nvPr/>
              </p:nvSpPr>
              <p:spPr bwMode="auto">
                <a:xfrm>
                  <a:off x="3308774" y="41048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73" name="TextBox 372">
                  <a:extLst>
                    <a:ext uri="{FF2B5EF4-FFF2-40B4-BE49-F238E27FC236}">
                      <a16:creationId xmlns:a16="http://schemas.microsoft.com/office/drawing/2014/main" id="{36BE3405-1E34-B885-F2FB-C96B61114F66}"/>
                    </a:ext>
                  </a:extLst>
                </p:cNvPr>
                <p:cNvSpPr txBox="1"/>
                <p:nvPr/>
              </p:nvSpPr>
              <p:spPr bwMode="auto">
                <a:xfrm>
                  <a:off x="3372274" y="41111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74" name="TextBox 373">
                  <a:extLst>
                    <a:ext uri="{FF2B5EF4-FFF2-40B4-BE49-F238E27FC236}">
                      <a16:creationId xmlns:a16="http://schemas.microsoft.com/office/drawing/2014/main" id="{C9B21A84-C4FF-F72D-BF59-650BBC99BDA3}"/>
                    </a:ext>
                  </a:extLst>
                </p:cNvPr>
                <p:cNvSpPr txBox="1"/>
                <p:nvPr/>
              </p:nvSpPr>
              <p:spPr bwMode="auto">
                <a:xfrm>
                  <a:off x="3711999" y="42540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75" name="TextBox 374">
                  <a:extLst>
                    <a:ext uri="{FF2B5EF4-FFF2-40B4-BE49-F238E27FC236}">
                      <a16:creationId xmlns:a16="http://schemas.microsoft.com/office/drawing/2014/main" id="{ECA8403B-4136-4A34-5256-A32523E21E0F}"/>
                    </a:ext>
                  </a:extLst>
                </p:cNvPr>
                <p:cNvSpPr txBox="1"/>
                <p:nvPr/>
              </p:nvSpPr>
              <p:spPr bwMode="auto">
                <a:xfrm>
                  <a:off x="3842174" y="42953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76" name="TextBox 375">
                  <a:extLst>
                    <a:ext uri="{FF2B5EF4-FFF2-40B4-BE49-F238E27FC236}">
                      <a16:creationId xmlns:a16="http://schemas.microsoft.com/office/drawing/2014/main" id="{4867D8B6-464B-FF3A-0156-C6877A283D8C}"/>
                    </a:ext>
                  </a:extLst>
                </p:cNvPr>
                <p:cNvSpPr txBox="1"/>
                <p:nvPr/>
              </p:nvSpPr>
              <p:spPr bwMode="auto">
                <a:xfrm>
                  <a:off x="4781974" y="44889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77" name="TextBox 376">
                  <a:extLst>
                    <a:ext uri="{FF2B5EF4-FFF2-40B4-BE49-F238E27FC236}">
                      <a16:creationId xmlns:a16="http://schemas.microsoft.com/office/drawing/2014/main" id="{45FDA0EF-1E72-85B3-299B-F26B28EBAA8C}"/>
                    </a:ext>
                  </a:extLst>
                </p:cNvPr>
                <p:cNvSpPr txBox="1"/>
                <p:nvPr/>
              </p:nvSpPr>
              <p:spPr bwMode="auto">
                <a:xfrm>
                  <a:off x="4743874" y="44858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78" name="TextBox 377">
                  <a:extLst>
                    <a:ext uri="{FF2B5EF4-FFF2-40B4-BE49-F238E27FC236}">
                      <a16:creationId xmlns:a16="http://schemas.microsoft.com/office/drawing/2014/main" id="{DF2A8A4C-28C6-141B-6F09-1B36ADEFE155}"/>
                    </a:ext>
                  </a:extLst>
                </p:cNvPr>
                <p:cNvSpPr txBox="1"/>
                <p:nvPr/>
              </p:nvSpPr>
              <p:spPr bwMode="auto">
                <a:xfrm>
                  <a:off x="4613699" y="44731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79" name="TextBox 378">
                  <a:extLst>
                    <a:ext uri="{FF2B5EF4-FFF2-40B4-BE49-F238E27FC236}">
                      <a16:creationId xmlns:a16="http://schemas.microsoft.com/office/drawing/2014/main" id="{632B8031-0A4C-9637-E1BF-16457EC5A5A2}"/>
                    </a:ext>
                  </a:extLst>
                </p:cNvPr>
                <p:cNvSpPr txBox="1"/>
                <p:nvPr/>
              </p:nvSpPr>
              <p:spPr bwMode="auto">
                <a:xfrm>
                  <a:off x="4550199" y="44508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80" name="TextBox 379">
                  <a:extLst>
                    <a:ext uri="{FF2B5EF4-FFF2-40B4-BE49-F238E27FC236}">
                      <a16:creationId xmlns:a16="http://schemas.microsoft.com/office/drawing/2014/main" id="{4DD902E3-8AD9-01B3-03E5-9F5E8E4718DB}"/>
                    </a:ext>
                  </a:extLst>
                </p:cNvPr>
                <p:cNvSpPr txBox="1"/>
                <p:nvPr/>
              </p:nvSpPr>
              <p:spPr bwMode="auto">
                <a:xfrm>
                  <a:off x="4953424" y="45112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81" name="TextBox 380">
                  <a:extLst>
                    <a:ext uri="{FF2B5EF4-FFF2-40B4-BE49-F238E27FC236}">
                      <a16:creationId xmlns:a16="http://schemas.microsoft.com/office/drawing/2014/main" id="{D7D584E9-0C8C-8254-7C7A-291687744875}"/>
                    </a:ext>
                  </a:extLst>
                </p:cNvPr>
                <p:cNvSpPr txBox="1"/>
                <p:nvPr/>
              </p:nvSpPr>
              <p:spPr bwMode="auto">
                <a:xfrm>
                  <a:off x="4969299" y="45302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82" name="TextBox 381">
                  <a:extLst>
                    <a:ext uri="{FF2B5EF4-FFF2-40B4-BE49-F238E27FC236}">
                      <a16:creationId xmlns:a16="http://schemas.microsoft.com/office/drawing/2014/main" id="{863B64C5-1DE6-38EF-91F7-22632FF5B569}"/>
                    </a:ext>
                  </a:extLst>
                </p:cNvPr>
                <p:cNvSpPr txBox="1"/>
                <p:nvPr/>
              </p:nvSpPr>
              <p:spPr bwMode="auto">
                <a:xfrm>
                  <a:off x="5042324" y="45397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83" name="TextBox 382">
                  <a:extLst>
                    <a:ext uri="{FF2B5EF4-FFF2-40B4-BE49-F238E27FC236}">
                      <a16:creationId xmlns:a16="http://schemas.microsoft.com/office/drawing/2014/main" id="{443C6D10-3324-4D20-1E85-C58B1B3C14FF}"/>
                    </a:ext>
                  </a:extLst>
                </p:cNvPr>
                <p:cNvSpPr txBox="1"/>
                <p:nvPr/>
              </p:nvSpPr>
              <p:spPr bwMode="auto">
                <a:xfrm>
                  <a:off x="5093124" y="45397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84" name="TextBox 383">
                  <a:extLst>
                    <a:ext uri="{FF2B5EF4-FFF2-40B4-BE49-F238E27FC236}">
                      <a16:creationId xmlns:a16="http://schemas.microsoft.com/office/drawing/2014/main" id="{6175194E-0D44-78FC-916A-A27FC5ADEE6E}"/>
                    </a:ext>
                  </a:extLst>
                </p:cNvPr>
                <p:cNvSpPr txBox="1"/>
                <p:nvPr/>
              </p:nvSpPr>
              <p:spPr bwMode="auto">
                <a:xfrm>
                  <a:off x="4801024" y="44985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sp>
            <p:nvSpPr>
              <p:cNvPr id="342" name="TextBox 341">
                <a:extLst>
                  <a:ext uri="{FF2B5EF4-FFF2-40B4-BE49-F238E27FC236}">
                    <a16:creationId xmlns:a16="http://schemas.microsoft.com/office/drawing/2014/main" id="{3068FFA5-17C8-3995-647C-56029704555E}"/>
                  </a:ext>
                </a:extLst>
              </p:cNvPr>
              <p:cNvSpPr txBox="1"/>
              <p:nvPr/>
            </p:nvSpPr>
            <p:spPr bwMode="auto">
              <a:xfrm>
                <a:off x="5207424" y="45620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43" name="TextBox 342">
                <a:extLst>
                  <a:ext uri="{FF2B5EF4-FFF2-40B4-BE49-F238E27FC236}">
                    <a16:creationId xmlns:a16="http://schemas.microsoft.com/office/drawing/2014/main" id="{3F5A18D8-BEDE-5A69-AFD6-7E3B72992045}"/>
                  </a:ext>
                </a:extLst>
              </p:cNvPr>
              <p:cNvSpPr txBox="1"/>
              <p:nvPr/>
            </p:nvSpPr>
            <p:spPr bwMode="auto">
              <a:xfrm>
                <a:off x="5331249" y="45651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44" name="TextBox 343">
                <a:extLst>
                  <a:ext uri="{FF2B5EF4-FFF2-40B4-BE49-F238E27FC236}">
                    <a16:creationId xmlns:a16="http://schemas.microsoft.com/office/drawing/2014/main" id="{DA90E7F7-65BB-86BB-0CF3-C1CFCC0C24EA}"/>
                  </a:ext>
                </a:extLst>
              </p:cNvPr>
              <p:cNvSpPr txBox="1"/>
              <p:nvPr/>
            </p:nvSpPr>
            <p:spPr bwMode="auto">
              <a:xfrm>
                <a:off x="5350299" y="45651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45" name="TextBox 344">
                <a:extLst>
                  <a:ext uri="{FF2B5EF4-FFF2-40B4-BE49-F238E27FC236}">
                    <a16:creationId xmlns:a16="http://schemas.microsoft.com/office/drawing/2014/main" id="{18C7ADB8-B79E-C94D-574D-2890EF122616}"/>
                  </a:ext>
                </a:extLst>
              </p:cNvPr>
              <p:cNvSpPr txBox="1"/>
              <p:nvPr/>
            </p:nvSpPr>
            <p:spPr bwMode="auto">
              <a:xfrm>
                <a:off x="5610649" y="46064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46" name="TextBox 345">
                <a:extLst>
                  <a:ext uri="{FF2B5EF4-FFF2-40B4-BE49-F238E27FC236}">
                    <a16:creationId xmlns:a16="http://schemas.microsoft.com/office/drawing/2014/main" id="{8E74EAED-B4C4-CD6C-35A3-B82A2D4FB260}"/>
                  </a:ext>
                </a:extLst>
              </p:cNvPr>
              <p:cNvSpPr txBox="1"/>
              <p:nvPr/>
            </p:nvSpPr>
            <p:spPr bwMode="auto">
              <a:xfrm>
                <a:off x="5836074" y="46064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47" name="TextBox 346">
                <a:extLst>
                  <a:ext uri="{FF2B5EF4-FFF2-40B4-BE49-F238E27FC236}">
                    <a16:creationId xmlns:a16="http://schemas.microsoft.com/office/drawing/2014/main" id="{FB4BD728-368F-9EBF-67E4-C897002EB932}"/>
                  </a:ext>
                </a:extLst>
              </p:cNvPr>
              <p:cNvSpPr txBox="1"/>
              <p:nvPr/>
            </p:nvSpPr>
            <p:spPr bwMode="auto">
              <a:xfrm>
                <a:off x="5954916" y="46064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48" name="TextBox 347">
                <a:extLst>
                  <a:ext uri="{FF2B5EF4-FFF2-40B4-BE49-F238E27FC236}">
                    <a16:creationId xmlns:a16="http://schemas.microsoft.com/office/drawing/2014/main" id="{E8B5D1A3-1D4F-12C6-45BA-16DEA3125762}"/>
                  </a:ext>
                </a:extLst>
              </p:cNvPr>
              <p:cNvSpPr txBox="1"/>
              <p:nvPr/>
            </p:nvSpPr>
            <p:spPr bwMode="auto">
              <a:xfrm>
                <a:off x="6004349" y="46032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grpSp>
      <p:sp>
        <p:nvSpPr>
          <p:cNvPr id="393" name="Rectangle 392">
            <a:extLst>
              <a:ext uri="{FF2B5EF4-FFF2-40B4-BE49-F238E27FC236}">
                <a16:creationId xmlns:a16="http://schemas.microsoft.com/office/drawing/2014/main" id="{A995388B-831D-F06B-3230-612C31FB38FC}"/>
              </a:ext>
            </a:extLst>
          </p:cNvPr>
          <p:cNvSpPr/>
          <p:nvPr/>
        </p:nvSpPr>
        <p:spPr bwMode="auto">
          <a:xfrm>
            <a:off x="729878" y="5408676"/>
            <a:ext cx="10900815" cy="783558"/>
          </a:xfrm>
          <a:prstGeom prst="rect">
            <a:avLst/>
          </a:prstGeom>
          <a:solidFill>
            <a:srgbClr val="00823B"/>
          </a:solidFill>
          <a:ln w="0">
            <a:solidFill>
              <a:schemeClr val="tx1"/>
            </a:solidFill>
            <a:miter lim="800000"/>
            <a:headEnd/>
            <a:tailEnd/>
          </a:ln>
        </p:spPr>
        <p:txBody>
          <a:bodyPr rtlCol="0" anchor="ctr"/>
          <a:lstStyle/>
          <a:p>
            <a:pPr marL="285750" marR="0" lvl="0" indent="-2857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600" b="0" i="0" u="none" strike="noStrike" kern="100" cap="none" spc="-30" normalizeH="0" baseline="0" noProof="0" dirty="0">
                <a:ln>
                  <a:noFill/>
                </a:ln>
                <a:solidFill>
                  <a:srgbClr val="FFFFFF"/>
                </a:solidFill>
                <a:effectLst/>
                <a:uLnTx/>
                <a:uFillTx/>
                <a:latin typeface="Calibri"/>
                <a:ea typeface="Calibri" panose="020F0502020204030204" pitchFamily="34" charset="0"/>
                <a:cs typeface="Times New Roman" panose="02020603050405020304" pitchFamily="18" charset="0"/>
              </a:rPr>
              <a:t>Median PFS was consistent with results from the primary analysis</a:t>
            </a:r>
            <a:r>
              <a:rPr kumimoji="0" lang="en-US" sz="1600" b="0" i="0" u="none" strike="noStrike" kern="100" cap="none" spc="-30" normalizeH="0" baseline="30000" noProof="0" dirty="0">
                <a:ln>
                  <a:noFill/>
                </a:ln>
                <a:solidFill>
                  <a:srgbClr val="FFFFFF"/>
                </a:solidFill>
                <a:effectLst/>
                <a:uLnTx/>
                <a:uFillTx/>
                <a:latin typeface="Calibri"/>
                <a:ea typeface="Calibri" panose="020F0502020204030204" pitchFamily="34" charset="0"/>
                <a:cs typeface="Times New Roman" panose="02020603050405020304" pitchFamily="18" charset="0"/>
              </a:rPr>
              <a:t>2</a:t>
            </a:r>
            <a:endParaRPr kumimoji="0" lang="en-US" sz="1600" b="0" i="0" u="none" strike="noStrike" kern="100" cap="none" spc="-30" normalizeH="0" baseline="0" noProof="0" dirty="0">
              <a:ln>
                <a:noFill/>
              </a:ln>
              <a:solidFill>
                <a:srgbClr val="FFFFFF"/>
              </a:solidFill>
              <a:effectLst/>
              <a:uLnTx/>
              <a:uFillTx/>
              <a:latin typeface="Calibri"/>
              <a:ea typeface="Calibri" panose="020F0502020204030204" pitchFamily="34" charset="0"/>
              <a:cs typeface="Times New Roman" panose="02020603050405020304" pitchFamily="18" charset="0"/>
            </a:endParaRPr>
          </a:p>
          <a:p>
            <a:pPr marL="285750" marR="0" lvl="0" indent="-2857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600" b="0" i="0" u="none" strike="noStrike" kern="100" cap="none" spc="-30" normalizeH="0" baseline="0" noProof="0" dirty="0">
                <a:ln>
                  <a:noFill/>
                </a:ln>
                <a:solidFill>
                  <a:srgbClr val="FFFFFF"/>
                </a:solidFill>
                <a:effectLst/>
                <a:uLnTx/>
                <a:uFillTx/>
                <a:latin typeface="Calibri"/>
                <a:ea typeface="Calibri" panose="020F0502020204030204" pitchFamily="34" charset="0"/>
                <a:cs typeface="Times New Roman" panose="02020603050405020304" pitchFamily="18" charset="0"/>
              </a:rPr>
              <a:t>There was a reduction in risk of disease progression or death of 63% and 64% in the HR+ cohort and all patients, respectively, for the T-DXd arm vs the chemotherapy arm</a:t>
            </a:r>
          </a:p>
        </p:txBody>
      </p:sp>
      <p:sp>
        <p:nvSpPr>
          <p:cNvPr id="4" name="Freeform 118">
            <a:extLst>
              <a:ext uri="{FF2B5EF4-FFF2-40B4-BE49-F238E27FC236}">
                <a16:creationId xmlns:a16="http://schemas.microsoft.com/office/drawing/2014/main" id="{E95DBD1A-6BB5-6113-2D36-7C77E9A30098}"/>
              </a:ext>
            </a:extLst>
          </p:cNvPr>
          <p:cNvSpPr/>
          <p:nvPr/>
        </p:nvSpPr>
        <p:spPr bwMode="auto">
          <a:xfrm>
            <a:off x="6770661" y="4514850"/>
            <a:ext cx="2986028" cy="354440"/>
          </a:xfrm>
          <a:custGeom>
            <a:avLst/>
            <a:gdLst>
              <a:gd name="connsiteX0" fmla="*/ 0 w 2974645"/>
              <a:gd name="connsiteY0" fmla="*/ 0 h 398390"/>
              <a:gd name="connsiteX1" fmla="*/ 2974645 w 2974645"/>
              <a:gd name="connsiteY1" fmla="*/ 0 h 398390"/>
              <a:gd name="connsiteX2" fmla="*/ 2974645 w 2974645"/>
              <a:gd name="connsiteY2" fmla="*/ 398390 h 398390"/>
            </a:gdLst>
            <a:ahLst/>
            <a:cxnLst>
              <a:cxn ang="0">
                <a:pos x="connsiteX0" y="connsiteY0"/>
              </a:cxn>
              <a:cxn ang="0">
                <a:pos x="connsiteX1" y="connsiteY1"/>
              </a:cxn>
              <a:cxn ang="0">
                <a:pos x="connsiteX2" y="connsiteY2"/>
              </a:cxn>
            </a:cxnLst>
            <a:rect l="l" t="t" r="r" b="b"/>
            <a:pathLst>
              <a:path w="2974645" h="398390">
                <a:moveTo>
                  <a:pt x="0" y="0"/>
                </a:moveTo>
                <a:lnTo>
                  <a:pt x="2974645" y="0"/>
                </a:lnTo>
                <a:lnTo>
                  <a:pt x="2974645" y="398390"/>
                </a:lnTo>
              </a:path>
            </a:pathLst>
          </a:custGeom>
          <a:noFill/>
          <a:ln w="19050">
            <a:solidFill>
              <a:schemeClr val="tx2"/>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56804E3C-804A-F04D-01A7-A2EB842C2378}"/>
              </a:ext>
            </a:extLst>
          </p:cNvPr>
          <p:cNvSpPr txBox="1"/>
          <p:nvPr/>
        </p:nvSpPr>
        <p:spPr bwMode="auto">
          <a:xfrm>
            <a:off x="7050341" y="3064039"/>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grpSp>
        <p:nvGrpSpPr>
          <p:cNvPr id="7" name="Group 6">
            <a:extLst>
              <a:ext uri="{FF2B5EF4-FFF2-40B4-BE49-F238E27FC236}">
                <a16:creationId xmlns:a16="http://schemas.microsoft.com/office/drawing/2014/main" id="{B491DA98-5DFD-C20F-681D-82DCC6B85F90}"/>
              </a:ext>
            </a:extLst>
          </p:cNvPr>
          <p:cNvGrpSpPr/>
          <p:nvPr/>
        </p:nvGrpSpPr>
        <p:grpSpPr>
          <a:xfrm>
            <a:off x="6876516" y="2234450"/>
            <a:ext cx="1691055" cy="2565603"/>
            <a:chOff x="1298999" y="2234730"/>
            <a:chExt cx="1691055" cy="2565603"/>
          </a:xfrm>
        </p:grpSpPr>
        <p:sp>
          <p:nvSpPr>
            <p:cNvPr id="8" name="TextBox 7">
              <a:extLst>
                <a:ext uri="{FF2B5EF4-FFF2-40B4-BE49-F238E27FC236}">
                  <a16:creationId xmlns:a16="http://schemas.microsoft.com/office/drawing/2014/main" id="{CDF8D970-9793-DA53-CE9A-0FF25570CFD5}"/>
                </a:ext>
              </a:extLst>
            </p:cNvPr>
            <p:cNvSpPr txBox="1"/>
            <p:nvPr/>
          </p:nvSpPr>
          <p:spPr bwMode="auto">
            <a:xfrm>
              <a:off x="1307838" y="2548941"/>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 name="TextBox 8">
              <a:extLst>
                <a:ext uri="{FF2B5EF4-FFF2-40B4-BE49-F238E27FC236}">
                  <a16:creationId xmlns:a16="http://schemas.microsoft.com/office/drawing/2014/main" id="{BD3C9A43-B55B-ACCF-6C7B-0A044B934366}"/>
                </a:ext>
              </a:extLst>
            </p:cNvPr>
            <p:cNvSpPr txBox="1"/>
            <p:nvPr/>
          </p:nvSpPr>
          <p:spPr bwMode="auto">
            <a:xfrm>
              <a:off x="1298999" y="22347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 name="TextBox 9">
              <a:extLst>
                <a:ext uri="{FF2B5EF4-FFF2-40B4-BE49-F238E27FC236}">
                  <a16:creationId xmlns:a16="http://schemas.microsoft.com/office/drawing/2014/main" id="{479BA7F5-0811-7352-DEE9-2968505C8DEC}"/>
                </a:ext>
              </a:extLst>
            </p:cNvPr>
            <p:cNvSpPr txBox="1"/>
            <p:nvPr/>
          </p:nvSpPr>
          <p:spPr bwMode="auto">
            <a:xfrm>
              <a:off x="1425313" y="2825851"/>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 name="TextBox 10">
              <a:extLst>
                <a:ext uri="{FF2B5EF4-FFF2-40B4-BE49-F238E27FC236}">
                  <a16:creationId xmlns:a16="http://schemas.microsoft.com/office/drawing/2014/main" id="{E7F7CB77-C9E0-2C4E-2F26-5B90DF2BA9D7}"/>
                </a:ext>
              </a:extLst>
            </p:cNvPr>
            <p:cNvSpPr txBox="1"/>
            <p:nvPr/>
          </p:nvSpPr>
          <p:spPr bwMode="auto">
            <a:xfrm>
              <a:off x="1504688" y="3176243"/>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 name="TextBox 11">
              <a:extLst>
                <a:ext uri="{FF2B5EF4-FFF2-40B4-BE49-F238E27FC236}">
                  <a16:creationId xmlns:a16="http://schemas.microsoft.com/office/drawing/2014/main" id="{54A879AD-30B5-91C5-C16C-BC6BC452240C}"/>
                </a:ext>
              </a:extLst>
            </p:cNvPr>
            <p:cNvSpPr txBox="1"/>
            <p:nvPr/>
          </p:nvSpPr>
          <p:spPr bwMode="auto">
            <a:xfrm>
              <a:off x="1641328" y="3329329"/>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 name="TextBox 12">
              <a:extLst>
                <a:ext uri="{FF2B5EF4-FFF2-40B4-BE49-F238E27FC236}">
                  <a16:creationId xmlns:a16="http://schemas.microsoft.com/office/drawing/2014/main" id="{F421E97F-4A2B-97E0-102A-E68AD2AA48EB}"/>
                </a:ext>
              </a:extLst>
            </p:cNvPr>
            <p:cNvSpPr txBox="1"/>
            <p:nvPr/>
          </p:nvSpPr>
          <p:spPr bwMode="auto">
            <a:xfrm>
              <a:off x="1876392" y="3994593"/>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4" name="TextBox 13">
              <a:extLst>
                <a:ext uri="{FF2B5EF4-FFF2-40B4-BE49-F238E27FC236}">
                  <a16:creationId xmlns:a16="http://schemas.microsoft.com/office/drawing/2014/main" id="{F482109A-077B-0DAB-3DA1-B182EF3F8522}"/>
                </a:ext>
              </a:extLst>
            </p:cNvPr>
            <p:cNvSpPr txBox="1"/>
            <p:nvPr/>
          </p:nvSpPr>
          <p:spPr bwMode="auto">
            <a:xfrm>
              <a:off x="2864845" y="4523334"/>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5" name="TextBox 14">
              <a:extLst>
                <a:ext uri="{FF2B5EF4-FFF2-40B4-BE49-F238E27FC236}">
                  <a16:creationId xmlns:a16="http://schemas.microsoft.com/office/drawing/2014/main" id="{0F027223-20A4-3D74-FC0B-F98E90E86DBD}"/>
                </a:ext>
              </a:extLst>
            </p:cNvPr>
            <p:cNvSpPr txBox="1"/>
            <p:nvPr/>
          </p:nvSpPr>
          <p:spPr bwMode="auto">
            <a:xfrm>
              <a:off x="2365799" y="44413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6" name="TextBox 15">
              <a:extLst>
                <a:ext uri="{FF2B5EF4-FFF2-40B4-BE49-F238E27FC236}">
                  <a16:creationId xmlns:a16="http://schemas.microsoft.com/office/drawing/2014/main" id="{508098B7-15A8-1408-EECF-0F0028CE9F0E}"/>
                </a:ext>
              </a:extLst>
            </p:cNvPr>
            <p:cNvSpPr txBox="1"/>
            <p:nvPr/>
          </p:nvSpPr>
          <p:spPr bwMode="auto">
            <a:xfrm>
              <a:off x="2473749" y="44477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grpSp>
      <p:cxnSp>
        <p:nvCxnSpPr>
          <p:cNvPr id="21" name="Straight Connector 20">
            <a:extLst>
              <a:ext uri="{FF2B5EF4-FFF2-40B4-BE49-F238E27FC236}">
                <a16:creationId xmlns:a16="http://schemas.microsoft.com/office/drawing/2014/main" id="{00A20482-82B3-E646-1F39-130D125B1E24}"/>
              </a:ext>
            </a:extLst>
          </p:cNvPr>
          <p:cNvCxnSpPr>
            <a:cxnSpLocks/>
          </p:cNvCxnSpPr>
          <p:nvPr/>
        </p:nvCxnSpPr>
        <p:spPr bwMode="auto">
          <a:xfrm flipV="1">
            <a:off x="6732592" y="4884720"/>
            <a:ext cx="5016438" cy="3538"/>
          </a:xfrm>
          <a:prstGeom prst="line">
            <a:avLst/>
          </a:prstGeom>
          <a:noFill/>
          <a:ln w="28575" cap="flat" cmpd="sng" algn="ctr">
            <a:solidFill>
              <a:schemeClr val="bg1"/>
            </a:solidFill>
            <a:prstDash val="solid"/>
            <a:round/>
            <a:headEnd type="none" w="med" len="med"/>
            <a:tailEnd type="none" w="med" len="med"/>
          </a:ln>
          <a:effectLst/>
        </p:spPr>
      </p:cxnSp>
      <p:grpSp>
        <p:nvGrpSpPr>
          <p:cNvPr id="22" name="Group 21">
            <a:extLst>
              <a:ext uri="{FF2B5EF4-FFF2-40B4-BE49-F238E27FC236}">
                <a16:creationId xmlns:a16="http://schemas.microsoft.com/office/drawing/2014/main" id="{0C797110-1700-628A-870E-3D3FBF08378B}"/>
              </a:ext>
            </a:extLst>
          </p:cNvPr>
          <p:cNvGrpSpPr/>
          <p:nvPr/>
        </p:nvGrpSpPr>
        <p:grpSpPr>
          <a:xfrm>
            <a:off x="6683595" y="2175374"/>
            <a:ext cx="68234" cy="2717607"/>
            <a:chOff x="1138458" y="2156324"/>
            <a:chExt cx="68234" cy="2717607"/>
          </a:xfrm>
        </p:grpSpPr>
        <p:cxnSp>
          <p:nvCxnSpPr>
            <p:cNvPr id="23" name="Straight Connector 22">
              <a:extLst>
                <a:ext uri="{FF2B5EF4-FFF2-40B4-BE49-F238E27FC236}">
                  <a16:creationId xmlns:a16="http://schemas.microsoft.com/office/drawing/2014/main" id="{917B5B1F-53A8-E9CA-FEFC-7708B29264C7}"/>
                </a:ext>
              </a:extLst>
            </p:cNvPr>
            <p:cNvCxnSpPr>
              <a:cxnSpLocks/>
            </p:cNvCxnSpPr>
            <p:nvPr/>
          </p:nvCxnSpPr>
          <p:spPr bwMode="auto">
            <a:xfrm>
              <a:off x="1206692" y="2156324"/>
              <a:ext cx="0" cy="2717607"/>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E5519E8-F2AE-895C-0AE1-0B7E7E597CC7}"/>
                </a:ext>
              </a:extLst>
            </p:cNvPr>
            <p:cNvCxnSpPr>
              <a:cxnSpLocks/>
            </p:cNvCxnSpPr>
            <p:nvPr/>
          </p:nvCxnSpPr>
          <p:spPr bwMode="auto">
            <a:xfrm flipH="1">
              <a:off x="1138458" y="21584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BCD5A8F9-08F3-6151-BD07-25992C0B176B}"/>
                </a:ext>
              </a:extLst>
            </p:cNvPr>
            <p:cNvCxnSpPr>
              <a:cxnSpLocks/>
            </p:cNvCxnSpPr>
            <p:nvPr/>
          </p:nvCxnSpPr>
          <p:spPr bwMode="auto">
            <a:xfrm flipH="1">
              <a:off x="1138458" y="27004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255615B-22A9-D6B5-DEC8-FFC93973F3C9}"/>
                </a:ext>
              </a:extLst>
            </p:cNvPr>
            <p:cNvCxnSpPr>
              <a:cxnSpLocks/>
            </p:cNvCxnSpPr>
            <p:nvPr/>
          </p:nvCxnSpPr>
          <p:spPr bwMode="auto">
            <a:xfrm flipH="1">
              <a:off x="1138458" y="32424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EF854562-AA5C-BF5D-45C4-239A04D2F3A7}"/>
                </a:ext>
              </a:extLst>
            </p:cNvPr>
            <p:cNvCxnSpPr>
              <a:cxnSpLocks/>
            </p:cNvCxnSpPr>
            <p:nvPr/>
          </p:nvCxnSpPr>
          <p:spPr bwMode="auto">
            <a:xfrm flipH="1">
              <a:off x="1138458" y="37844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1C6A7B98-DC82-9AE3-9F25-7F277EBF728B}"/>
                </a:ext>
              </a:extLst>
            </p:cNvPr>
            <p:cNvCxnSpPr>
              <a:cxnSpLocks/>
            </p:cNvCxnSpPr>
            <p:nvPr/>
          </p:nvCxnSpPr>
          <p:spPr bwMode="auto">
            <a:xfrm flipH="1">
              <a:off x="1138458" y="43264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5E97C0D4-0D2D-1CE8-5D00-D2F28E77EDA5}"/>
                </a:ext>
              </a:extLst>
            </p:cNvPr>
            <p:cNvCxnSpPr>
              <a:cxnSpLocks/>
            </p:cNvCxnSpPr>
            <p:nvPr/>
          </p:nvCxnSpPr>
          <p:spPr bwMode="auto">
            <a:xfrm flipH="1">
              <a:off x="1138458" y="4868488"/>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30" name="Group 29">
            <a:extLst>
              <a:ext uri="{FF2B5EF4-FFF2-40B4-BE49-F238E27FC236}">
                <a16:creationId xmlns:a16="http://schemas.microsoft.com/office/drawing/2014/main" id="{33CC97E0-F477-01D2-F3F7-2FF49E2930CF}"/>
              </a:ext>
            </a:extLst>
          </p:cNvPr>
          <p:cNvGrpSpPr/>
          <p:nvPr/>
        </p:nvGrpSpPr>
        <p:grpSpPr>
          <a:xfrm>
            <a:off x="6751829" y="4876465"/>
            <a:ext cx="4989617" cy="70540"/>
            <a:chOff x="1206692" y="4857415"/>
            <a:chExt cx="4989617" cy="70540"/>
          </a:xfrm>
        </p:grpSpPr>
        <p:cxnSp>
          <p:nvCxnSpPr>
            <p:cNvPr id="31" name="Straight Connector 30">
              <a:extLst>
                <a:ext uri="{FF2B5EF4-FFF2-40B4-BE49-F238E27FC236}">
                  <a16:creationId xmlns:a16="http://schemas.microsoft.com/office/drawing/2014/main" id="{76576D31-B2BF-869C-4E36-E918090BE317}"/>
                </a:ext>
              </a:extLst>
            </p:cNvPr>
            <p:cNvCxnSpPr>
              <a:cxnSpLocks/>
            </p:cNvCxnSpPr>
            <p:nvPr/>
          </p:nvCxnSpPr>
          <p:spPr bwMode="auto">
            <a:xfrm>
              <a:off x="1206692"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A2314E4-022B-35C3-82BB-E6AD00A55BEB}"/>
                </a:ext>
              </a:extLst>
            </p:cNvPr>
            <p:cNvCxnSpPr>
              <a:cxnSpLocks/>
            </p:cNvCxnSpPr>
            <p:nvPr/>
          </p:nvCxnSpPr>
          <p:spPr bwMode="auto">
            <a:xfrm>
              <a:off x="1457044"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4598EF2D-6BAD-BFE5-AD37-2FC5EBC0A612}"/>
                </a:ext>
              </a:extLst>
            </p:cNvPr>
            <p:cNvCxnSpPr>
              <a:cxnSpLocks/>
            </p:cNvCxnSpPr>
            <p:nvPr/>
          </p:nvCxnSpPr>
          <p:spPr bwMode="auto">
            <a:xfrm>
              <a:off x="1707396"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413666B-0904-AA12-399E-6A936BC4407C}"/>
                </a:ext>
              </a:extLst>
            </p:cNvPr>
            <p:cNvCxnSpPr>
              <a:cxnSpLocks/>
            </p:cNvCxnSpPr>
            <p:nvPr/>
          </p:nvCxnSpPr>
          <p:spPr bwMode="auto">
            <a:xfrm>
              <a:off x="1957748"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50F68E4-0F73-9722-55A7-229324E3BCE2}"/>
                </a:ext>
              </a:extLst>
            </p:cNvPr>
            <p:cNvCxnSpPr>
              <a:cxnSpLocks/>
            </p:cNvCxnSpPr>
            <p:nvPr/>
          </p:nvCxnSpPr>
          <p:spPr bwMode="auto">
            <a:xfrm>
              <a:off x="2208100"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25CF5252-DC84-CB6F-A649-576ACDB6F205}"/>
                </a:ext>
              </a:extLst>
            </p:cNvPr>
            <p:cNvCxnSpPr>
              <a:cxnSpLocks/>
            </p:cNvCxnSpPr>
            <p:nvPr/>
          </p:nvCxnSpPr>
          <p:spPr bwMode="auto">
            <a:xfrm>
              <a:off x="2458452"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D126A357-4644-3145-948C-3F58E0882E5A}"/>
                </a:ext>
              </a:extLst>
            </p:cNvPr>
            <p:cNvCxnSpPr>
              <a:cxnSpLocks/>
            </p:cNvCxnSpPr>
            <p:nvPr/>
          </p:nvCxnSpPr>
          <p:spPr bwMode="auto">
            <a:xfrm>
              <a:off x="2708804"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E989277C-CBA2-B976-69E4-EC0C248992C8}"/>
                </a:ext>
              </a:extLst>
            </p:cNvPr>
            <p:cNvCxnSpPr>
              <a:cxnSpLocks/>
            </p:cNvCxnSpPr>
            <p:nvPr/>
          </p:nvCxnSpPr>
          <p:spPr bwMode="auto">
            <a:xfrm>
              <a:off x="2959156"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7C975630-48FA-B7C8-562A-0C2116FCC583}"/>
                </a:ext>
              </a:extLst>
            </p:cNvPr>
            <p:cNvCxnSpPr>
              <a:cxnSpLocks/>
            </p:cNvCxnSpPr>
            <p:nvPr/>
          </p:nvCxnSpPr>
          <p:spPr bwMode="auto">
            <a:xfrm>
              <a:off x="3209508"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CC062920-09D2-5291-A51F-D964EDF39A51}"/>
                </a:ext>
              </a:extLst>
            </p:cNvPr>
            <p:cNvCxnSpPr>
              <a:cxnSpLocks/>
            </p:cNvCxnSpPr>
            <p:nvPr/>
          </p:nvCxnSpPr>
          <p:spPr bwMode="auto">
            <a:xfrm>
              <a:off x="3459860"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9441B81-0FBA-DF13-CD01-0F08B08C3205}"/>
                </a:ext>
              </a:extLst>
            </p:cNvPr>
            <p:cNvCxnSpPr>
              <a:cxnSpLocks/>
            </p:cNvCxnSpPr>
            <p:nvPr/>
          </p:nvCxnSpPr>
          <p:spPr bwMode="auto">
            <a:xfrm>
              <a:off x="3710212"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2E72DFDD-5C27-69BF-4702-A255EE7E1E9E}"/>
                </a:ext>
              </a:extLst>
            </p:cNvPr>
            <p:cNvCxnSpPr>
              <a:cxnSpLocks/>
            </p:cNvCxnSpPr>
            <p:nvPr/>
          </p:nvCxnSpPr>
          <p:spPr bwMode="auto">
            <a:xfrm>
              <a:off x="3960564"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2318EC5A-241C-DA4B-5C97-67575477E97F}"/>
                </a:ext>
              </a:extLst>
            </p:cNvPr>
            <p:cNvCxnSpPr>
              <a:cxnSpLocks/>
            </p:cNvCxnSpPr>
            <p:nvPr/>
          </p:nvCxnSpPr>
          <p:spPr bwMode="auto">
            <a:xfrm>
              <a:off x="4210916"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38C4FA6F-2E5F-C29B-D82D-B49D206DB7B9}"/>
                </a:ext>
              </a:extLst>
            </p:cNvPr>
            <p:cNvCxnSpPr>
              <a:cxnSpLocks/>
            </p:cNvCxnSpPr>
            <p:nvPr/>
          </p:nvCxnSpPr>
          <p:spPr bwMode="auto">
            <a:xfrm>
              <a:off x="4461268"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A2D5FB51-E327-04A0-406C-2DDD9C1A695B}"/>
                </a:ext>
              </a:extLst>
            </p:cNvPr>
            <p:cNvCxnSpPr>
              <a:cxnSpLocks/>
            </p:cNvCxnSpPr>
            <p:nvPr/>
          </p:nvCxnSpPr>
          <p:spPr bwMode="auto">
            <a:xfrm>
              <a:off x="4711620"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FC9BB6E-8A37-EB40-098B-26B112E61755}"/>
                </a:ext>
              </a:extLst>
            </p:cNvPr>
            <p:cNvCxnSpPr>
              <a:cxnSpLocks/>
            </p:cNvCxnSpPr>
            <p:nvPr/>
          </p:nvCxnSpPr>
          <p:spPr bwMode="auto">
            <a:xfrm>
              <a:off x="4961972"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CEDD0FD0-0029-3C68-5DF5-9C444B4CE5CB}"/>
                </a:ext>
              </a:extLst>
            </p:cNvPr>
            <p:cNvCxnSpPr>
              <a:cxnSpLocks/>
            </p:cNvCxnSpPr>
            <p:nvPr/>
          </p:nvCxnSpPr>
          <p:spPr bwMode="auto">
            <a:xfrm>
              <a:off x="5212324"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BF8DCE9E-38FA-E0A1-4B3C-00A5022F28BE}"/>
                </a:ext>
              </a:extLst>
            </p:cNvPr>
            <p:cNvCxnSpPr>
              <a:cxnSpLocks/>
            </p:cNvCxnSpPr>
            <p:nvPr/>
          </p:nvCxnSpPr>
          <p:spPr bwMode="auto">
            <a:xfrm>
              <a:off x="5462676"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2C012C57-46B6-3D5A-4720-B67F52400728}"/>
                </a:ext>
              </a:extLst>
            </p:cNvPr>
            <p:cNvCxnSpPr>
              <a:cxnSpLocks/>
            </p:cNvCxnSpPr>
            <p:nvPr/>
          </p:nvCxnSpPr>
          <p:spPr bwMode="auto">
            <a:xfrm>
              <a:off x="5713028"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4ECD7D3F-3FF5-2970-5EC5-222B29BED757}"/>
                </a:ext>
              </a:extLst>
            </p:cNvPr>
            <p:cNvCxnSpPr>
              <a:cxnSpLocks/>
            </p:cNvCxnSpPr>
            <p:nvPr/>
          </p:nvCxnSpPr>
          <p:spPr bwMode="auto">
            <a:xfrm>
              <a:off x="5963380" y="486394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6F1EB5B9-5275-AACC-11DE-FAA1A36C6EE8}"/>
                </a:ext>
              </a:extLst>
            </p:cNvPr>
            <p:cNvCxnSpPr>
              <a:cxnSpLocks/>
            </p:cNvCxnSpPr>
            <p:nvPr/>
          </p:nvCxnSpPr>
          <p:spPr bwMode="auto">
            <a:xfrm>
              <a:off x="6196309" y="4857415"/>
              <a:ext cx="0" cy="64008"/>
            </a:xfrm>
            <a:prstGeom prst="line">
              <a:avLst/>
            </a:prstGeom>
            <a:noFill/>
            <a:ln w="28575" cap="flat" cmpd="sng" algn="ctr">
              <a:solidFill>
                <a:schemeClr val="bg1"/>
              </a:solidFill>
              <a:prstDash val="solid"/>
              <a:round/>
              <a:headEnd type="none" w="med" len="med"/>
              <a:tailEnd type="none" w="med" len="med"/>
            </a:ln>
            <a:effectLst/>
          </p:spPr>
        </p:cxnSp>
      </p:grpSp>
      <p:sp>
        <p:nvSpPr>
          <p:cNvPr id="55" name="TextBox 54">
            <a:extLst>
              <a:ext uri="{FF2B5EF4-FFF2-40B4-BE49-F238E27FC236}">
                <a16:creationId xmlns:a16="http://schemas.microsoft.com/office/drawing/2014/main" id="{56619C38-D574-D413-3054-1ABB049847DE}"/>
              </a:ext>
            </a:extLst>
          </p:cNvPr>
          <p:cNvSpPr txBox="1"/>
          <p:nvPr/>
        </p:nvSpPr>
        <p:spPr bwMode="auto">
          <a:xfrm>
            <a:off x="6067425" y="2026110"/>
            <a:ext cx="6782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56" name="TextBox 55">
            <a:extLst>
              <a:ext uri="{FF2B5EF4-FFF2-40B4-BE49-F238E27FC236}">
                <a16:creationId xmlns:a16="http://schemas.microsoft.com/office/drawing/2014/main" id="{4FD68824-FC8E-042C-097D-3197BE4622F8}"/>
              </a:ext>
            </a:extLst>
          </p:cNvPr>
          <p:cNvSpPr txBox="1"/>
          <p:nvPr/>
        </p:nvSpPr>
        <p:spPr bwMode="auto">
          <a:xfrm>
            <a:off x="6256337" y="2567281"/>
            <a:ext cx="4893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57" name="TextBox 56">
            <a:extLst>
              <a:ext uri="{FF2B5EF4-FFF2-40B4-BE49-F238E27FC236}">
                <a16:creationId xmlns:a16="http://schemas.microsoft.com/office/drawing/2014/main" id="{D3F829D1-8CE0-1920-66B8-99ECC532715B}"/>
              </a:ext>
            </a:extLst>
          </p:cNvPr>
          <p:cNvSpPr txBox="1"/>
          <p:nvPr/>
        </p:nvSpPr>
        <p:spPr bwMode="auto">
          <a:xfrm>
            <a:off x="6256337" y="3108452"/>
            <a:ext cx="4893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58" name="TextBox 57">
            <a:extLst>
              <a:ext uri="{FF2B5EF4-FFF2-40B4-BE49-F238E27FC236}">
                <a16:creationId xmlns:a16="http://schemas.microsoft.com/office/drawing/2014/main" id="{605C6083-B2DF-787F-EDAB-C50655553208}"/>
              </a:ext>
            </a:extLst>
          </p:cNvPr>
          <p:cNvSpPr txBox="1"/>
          <p:nvPr/>
        </p:nvSpPr>
        <p:spPr bwMode="auto">
          <a:xfrm>
            <a:off x="6256337" y="3649623"/>
            <a:ext cx="4893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59" name="TextBox 58">
            <a:extLst>
              <a:ext uri="{FF2B5EF4-FFF2-40B4-BE49-F238E27FC236}">
                <a16:creationId xmlns:a16="http://schemas.microsoft.com/office/drawing/2014/main" id="{E0071752-CE6C-A58B-7E08-669C199D2383}"/>
              </a:ext>
            </a:extLst>
          </p:cNvPr>
          <p:cNvSpPr txBox="1"/>
          <p:nvPr/>
        </p:nvSpPr>
        <p:spPr bwMode="auto">
          <a:xfrm>
            <a:off x="6256337" y="4190794"/>
            <a:ext cx="4893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60" name="TextBox 59">
            <a:extLst>
              <a:ext uri="{FF2B5EF4-FFF2-40B4-BE49-F238E27FC236}">
                <a16:creationId xmlns:a16="http://schemas.microsoft.com/office/drawing/2014/main" id="{E0FFAF02-36DC-A662-8627-3A19719EF671}"/>
              </a:ext>
            </a:extLst>
          </p:cNvPr>
          <p:cNvSpPr txBox="1"/>
          <p:nvPr/>
        </p:nvSpPr>
        <p:spPr bwMode="auto">
          <a:xfrm>
            <a:off x="6256337" y="4731967"/>
            <a:ext cx="4893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1" name="TextBox 60">
            <a:extLst>
              <a:ext uri="{FF2B5EF4-FFF2-40B4-BE49-F238E27FC236}">
                <a16:creationId xmlns:a16="http://schemas.microsoft.com/office/drawing/2014/main" id="{7B2DB1D4-0F15-668B-EB20-D294761DA333}"/>
              </a:ext>
            </a:extLst>
          </p:cNvPr>
          <p:cNvSpPr txBox="1"/>
          <p:nvPr/>
        </p:nvSpPr>
        <p:spPr bwMode="auto">
          <a:xfrm rot="16200000">
            <a:off x="4379393" y="3135117"/>
            <a:ext cx="36369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Probability</a:t>
            </a:r>
            <a:r>
              <a:rPr lang="en-US" sz="1600" dirty="0">
                <a:solidFill>
                  <a:srgbClr val="000000"/>
                </a:solidFill>
                <a:latin typeface="Calibri" panose="020F0502020204030204" pitchFamily="34" charset="0"/>
              </a:rPr>
              <a:t> of PFS</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p>
        </p:txBody>
      </p:sp>
      <p:sp>
        <p:nvSpPr>
          <p:cNvPr id="62" name="TextBox 61">
            <a:extLst>
              <a:ext uri="{FF2B5EF4-FFF2-40B4-BE49-F238E27FC236}">
                <a16:creationId xmlns:a16="http://schemas.microsoft.com/office/drawing/2014/main" id="{A109CD50-B46C-2F30-B8AC-B4AEF6D643F6}"/>
              </a:ext>
            </a:extLst>
          </p:cNvPr>
          <p:cNvSpPr txBox="1"/>
          <p:nvPr/>
        </p:nvSpPr>
        <p:spPr bwMode="auto">
          <a:xfrm>
            <a:off x="6762319" y="5125739"/>
            <a:ext cx="4878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grpSp>
        <p:nvGrpSpPr>
          <p:cNvPr id="63" name="Group 62">
            <a:extLst>
              <a:ext uri="{FF2B5EF4-FFF2-40B4-BE49-F238E27FC236}">
                <a16:creationId xmlns:a16="http://schemas.microsoft.com/office/drawing/2014/main" id="{268BAF92-A3CD-31AB-1332-7B218F9B1551}"/>
              </a:ext>
            </a:extLst>
          </p:cNvPr>
          <p:cNvGrpSpPr/>
          <p:nvPr/>
        </p:nvGrpSpPr>
        <p:grpSpPr>
          <a:xfrm>
            <a:off x="6547863" y="4902533"/>
            <a:ext cx="5413363" cy="349656"/>
            <a:chOff x="1002726" y="4883483"/>
            <a:chExt cx="5413363" cy="349656"/>
          </a:xfrm>
        </p:grpSpPr>
        <p:sp>
          <p:nvSpPr>
            <p:cNvPr id="96" name="TextBox 95">
              <a:extLst>
                <a:ext uri="{FF2B5EF4-FFF2-40B4-BE49-F238E27FC236}">
                  <a16:creationId xmlns:a16="http://schemas.microsoft.com/office/drawing/2014/main" id="{840FA698-F035-A215-AA53-FBA85A8C5FCA}"/>
                </a:ext>
              </a:extLst>
            </p:cNvPr>
            <p:cNvSpPr txBox="1"/>
            <p:nvPr/>
          </p:nvSpPr>
          <p:spPr bwMode="auto">
            <a:xfrm>
              <a:off x="5261805"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a:t>
              </a:r>
            </a:p>
          </p:txBody>
        </p:sp>
        <p:sp>
          <p:nvSpPr>
            <p:cNvPr id="97" name="TextBox 96">
              <a:extLst>
                <a:ext uri="{FF2B5EF4-FFF2-40B4-BE49-F238E27FC236}">
                  <a16:creationId xmlns:a16="http://schemas.microsoft.com/office/drawing/2014/main" id="{5305706A-53A5-6EF9-86D8-4E6CE5782FC9}"/>
                </a:ext>
              </a:extLst>
            </p:cNvPr>
            <p:cNvSpPr txBox="1"/>
            <p:nvPr/>
          </p:nvSpPr>
          <p:spPr bwMode="auto">
            <a:xfrm>
              <a:off x="5512521"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98" name="TextBox 97">
              <a:extLst>
                <a:ext uri="{FF2B5EF4-FFF2-40B4-BE49-F238E27FC236}">
                  <a16:creationId xmlns:a16="http://schemas.microsoft.com/office/drawing/2014/main" id="{560B32E3-993C-01BA-3C67-A80BFA3B6F38}"/>
                </a:ext>
              </a:extLst>
            </p:cNvPr>
            <p:cNvSpPr txBox="1"/>
            <p:nvPr/>
          </p:nvSpPr>
          <p:spPr bwMode="auto">
            <a:xfrm>
              <a:off x="5763237"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a:t>
              </a:r>
            </a:p>
          </p:txBody>
        </p:sp>
        <p:sp>
          <p:nvSpPr>
            <p:cNvPr id="99" name="TextBox 98">
              <a:extLst>
                <a:ext uri="{FF2B5EF4-FFF2-40B4-BE49-F238E27FC236}">
                  <a16:creationId xmlns:a16="http://schemas.microsoft.com/office/drawing/2014/main" id="{53F61AD2-C186-E7B8-6607-AE96D9DF49F5}"/>
                </a:ext>
              </a:extLst>
            </p:cNvPr>
            <p:cNvSpPr txBox="1"/>
            <p:nvPr/>
          </p:nvSpPr>
          <p:spPr bwMode="auto">
            <a:xfrm>
              <a:off x="3506793"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00" name="TextBox 99">
              <a:extLst>
                <a:ext uri="{FF2B5EF4-FFF2-40B4-BE49-F238E27FC236}">
                  <a16:creationId xmlns:a16="http://schemas.microsoft.com/office/drawing/2014/main" id="{1E947D39-A2CE-BF8F-BF82-655B4D246F4E}"/>
                </a:ext>
              </a:extLst>
            </p:cNvPr>
            <p:cNvSpPr txBox="1"/>
            <p:nvPr/>
          </p:nvSpPr>
          <p:spPr bwMode="auto">
            <a:xfrm>
              <a:off x="3757509"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101" name="TextBox 100">
              <a:extLst>
                <a:ext uri="{FF2B5EF4-FFF2-40B4-BE49-F238E27FC236}">
                  <a16:creationId xmlns:a16="http://schemas.microsoft.com/office/drawing/2014/main" id="{20806591-3396-6378-2594-6D31C2889BF9}"/>
                </a:ext>
              </a:extLst>
            </p:cNvPr>
            <p:cNvSpPr txBox="1"/>
            <p:nvPr/>
          </p:nvSpPr>
          <p:spPr bwMode="auto">
            <a:xfrm>
              <a:off x="4008225"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02" name="TextBox 101">
              <a:extLst>
                <a:ext uri="{FF2B5EF4-FFF2-40B4-BE49-F238E27FC236}">
                  <a16:creationId xmlns:a16="http://schemas.microsoft.com/office/drawing/2014/main" id="{CFA6E4E8-800B-916B-352F-0C0F5BDAB1F6}"/>
                </a:ext>
              </a:extLst>
            </p:cNvPr>
            <p:cNvSpPr txBox="1"/>
            <p:nvPr/>
          </p:nvSpPr>
          <p:spPr bwMode="auto">
            <a:xfrm>
              <a:off x="4258941"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119" name="TextBox 118">
              <a:extLst>
                <a:ext uri="{FF2B5EF4-FFF2-40B4-BE49-F238E27FC236}">
                  <a16:creationId xmlns:a16="http://schemas.microsoft.com/office/drawing/2014/main" id="{034D7ED9-C4B6-6A3A-7D71-F27A331FDAC1}"/>
                </a:ext>
              </a:extLst>
            </p:cNvPr>
            <p:cNvSpPr txBox="1"/>
            <p:nvPr/>
          </p:nvSpPr>
          <p:spPr bwMode="auto">
            <a:xfrm>
              <a:off x="4509657"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120" name="TextBox 119">
              <a:extLst>
                <a:ext uri="{FF2B5EF4-FFF2-40B4-BE49-F238E27FC236}">
                  <a16:creationId xmlns:a16="http://schemas.microsoft.com/office/drawing/2014/main" id="{4903456B-18B6-EAFD-4E1C-28A8002B7EDD}"/>
                </a:ext>
              </a:extLst>
            </p:cNvPr>
            <p:cNvSpPr txBox="1"/>
            <p:nvPr/>
          </p:nvSpPr>
          <p:spPr bwMode="auto">
            <a:xfrm>
              <a:off x="4760373"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21" name="TextBox 120">
              <a:extLst>
                <a:ext uri="{FF2B5EF4-FFF2-40B4-BE49-F238E27FC236}">
                  <a16:creationId xmlns:a16="http://schemas.microsoft.com/office/drawing/2014/main" id="{BA591178-5D9D-FCF4-E6C5-53F67AF68305}"/>
                </a:ext>
              </a:extLst>
            </p:cNvPr>
            <p:cNvSpPr txBox="1"/>
            <p:nvPr/>
          </p:nvSpPr>
          <p:spPr bwMode="auto">
            <a:xfrm>
              <a:off x="6003286"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22" name="TextBox 121">
              <a:extLst>
                <a:ext uri="{FF2B5EF4-FFF2-40B4-BE49-F238E27FC236}">
                  <a16:creationId xmlns:a16="http://schemas.microsoft.com/office/drawing/2014/main" id="{79873B6C-7C4C-4084-EAFA-01C8C502CCB3}"/>
                </a:ext>
              </a:extLst>
            </p:cNvPr>
            <p:cNvSpPr txBox="1"/>
            <p:nvPr/>
          </p:nvSpPr>
          <p:spPr bwMode="auto">
            <a:xfrm>
              <a:off x="1002726" y="4894585"/>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23" name="TextBox 122">
              <a:extLst>
                <a:ext uri="{FF2B5EF4-FFF2-40B4-BE49-F238E27FC236}">
                  <a16:creationId xmlns:a16="http://schemas.microsoft.com/office/drawing/2014/main" id="{D0893940-4CA4-9E5B-2C5F-45BC4C7BDC2D}"/>
                </a:ext>
              </a:extLst>
            </p:cNvPr>
            <p:cNvSpPr txBox="1"/>
            <p:nvPr/>
          </p:nvSpPr>
          <p:spPr bwMode="auto">
            <a:xfrm>
              <a:off x="1252824" y="4894585"/>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24" name="TextBox 123">
              <a:extLst>
                <a:ext uri="{FF2B5EF4-FFF2-40B4-BE49-F238E27FC236}">
                  <a16:creationId xmlns:a16="http://schemas.microsoft.com/office/drawing/2014/main" id="{F60A1155-26A6-E88D-AC47-B32192D7CC22}"/>
                </a:ext>
              </a:extLst>
            </p:cNvPr>
            <p:cNvSpPr txBox="1"/>
            <p:nvPr/>
          </p:nvSpPr>
          <p:spPr bwMode="auto">
            <a:xfrm>
              <a:off x="1502922" y="4894585"/>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25" name="TextBox 124">
              <a:extLst>
                <a:ext uri="{FF2B5EF4-FFF2-40B4-BE49-F238E27FC236}">
                  <a16:creationId xmlns:a16="http://schemas.microsoft.com/office/drawing/2014/main" id="{6D13D0D4-7F36-66E0-EBDA-6C3898FCB4F5}"/>
                </a:ext>
              </a:extLst>
            </p:cNvPr>
            <p:cNvSpPr txBox="1"/>
            <p:nvPr/>
          </p:nvSpPr>
          <p:spPr bwMode="auto">
            <a:xfrm>
              <a:off x="1753020" y="4894585"/>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26" name="TextBox 125">
              <a:extLst>
                <a:ext uri="{FF2B5EF4-FFF2-40B4-BE49-F238E27FC236}">
                  <a16:creationId xmlns:a16="http://schemas.microsoft.com/office/drawing/2014/main" id="{1F1938C7-1CFC-A00D-0C09-0005A2E1B748}"/>
                </a:ext>
              </a:extLst>
            </p:cNvPr>
            <p:cNvSpPr txBox="1"/>
            <p:nvPr/>
          </p:nvSpPr>
          <p:spPr bwMode="auto">
            <a:xfrm>
              <a:off x="2003118" y="4894585"/>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127" name="TextBox 126">
              <a:extLst>
                <a:ext uri="{FF2B5EF4-FFF2-40B4-BE49-F238E27FC236}">
                  <a16:creationId xmlns:a16="http://schemas.microsoft.com/office/drawing/2014/main" id="{8B13BD10-61B7-E3E0-16B1-7BE2881EF23D}"/>
                </a:ext>
              </a:extLst>
            </p:cNvPr>
            <p:cNvSpPr txBox="1"/>
            <p:nvPr/>
          </p:nvSpPr>
          <p:spPr bwMode="auto">
            <a:xfrm>
              <a:off x="2253213"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20" name="TextBox 319">
              <a:extLst>
                <a:ext uri="{FF2B5EF4-FFF2-40B4-BE49-F238E27FC236}">
                  <a16:creationId xmlns:a16="http://schemas.microsoft.com/office/drawing/2014/main" id="{2EF7B956-E2E9-1199-E4F3-9AE91C29DB6D}"/>
                </a:ext>
              </a:extLst>
            </p:cNvPr>
            <p:cNvSpPr txBox="1"/>
            <p:nvPr/>
          </p:nvSpPr>
          <p:spPr bwMode="auto">
            <a:xfrm>
              <a:off x="2503929"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21" name="TextBox 320">
              <a:extLst>
                <a:ext uri="{FF2B5EF4-FFF2-40B4-BE49-F238E27FC236}">
                  <a16:creationId xmlns:a16="http://schemas.microsoft.com/office/drawing/2014/main" id="{DF2FE896-5DB3-5424-B6BC-38A85E53C9C4}"/>
                </a:ext>
              </a:extLst>
            </p:cNvPr>
            <p:cNvSpPr txBox="1"/>
            <p:nvPr/>
          </p:nvSpPr>
          <p:spPr bwMode="auto">
            <a:xfrm>
              <a:off x="2754645"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322" name="TextBox 321">
              <a:extLst>
                <a:ext uri="{FF2B5EF4-FFF2-40B4-BE49-F238E27FC236}">
                  <a16:creationId xmlns:a16="http://schemas.microsoft.com/office/drawing/2014/main" id="{C0CD20E8-A4AD-7092-04FC-F5BDCDB2545C}"/>
                </a:ext>
              </a:extLst>
            </p:cNvPr>
            <p:cNvSpPr txBox="1"/>
            <p:nvPr/>
          </p:nvSpPr>
          <p:spPr bwMode="auto">
            <a:xfrm>
              <a:off x="2992661"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323" name="TextBox 322">
              <a:extLst>
                <a:ext uri="{FF2B5EF4-FFF2-40B4-BE49-F238E27FC236}">
                  <a16:creationId xmlns:a16="http://schemas.microsoft.com/office/drawing/2014/main" id="{3453FD67-86BB-9D45-ABE1-7404BDE480DD}"/>
                </a:ext>
              </a:extLst>
            </p:cNvPr>
            <p:cNvSpPr txBox="1"/>
            <p:nvPr/>
          </p:nvSpPr>
          <p:spPr bwMode="auto">
            <a:xfrm>
              <a:off x="3256077"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324" name="TextBox 323">
              <a:extLst>
                <a:ext uri="{FF2B5EF4-FFF2-40B4-BE49-F238E27FC236}">
                  <a16:creationId xmlns:a16="http://schemas.microsoft.com/office/drawing/2014/main" id="{B495D357-182F-CF52-2691-D1F8F08C9341}"/>
                </a:ext>
              </a:extLst>
            </p:cNvPr>
            <p:cNvSpPr txBox="1"/>
            <p:nvPr/>
          </p:nvSpPr>
          <p:spPr bwMode="auto">
            <a:xfrm>
              <a:off x="5011089" y="4883483"/>
              <a:ext cx="412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grpSp>
      <p:grpSp>
        <p:nvGrpSpPr>
          <p:cNvPr id="325" name="Group 324">
            <a:extLst>
              <a:ext uri="{FF2B5EF4-FFF2-40B4-BE49-F238E27FC236}">
                <a16:creationId xmlns:a16="http://schemas.microsoft.com/office/drawing/2014/main" id="{24A7B159-0D25-EC4E-EA31-1A37C96FD446}"/>
              </a:ext>
            </a:extLst>
          </p:cNvPr>
          <p:cNvGrpSpPr/>
          <p:nvPr/>
        </p:nvGrpSpPr>
        <p:grpSpPr>
          <a:xfrm>
            <a:off x="9312026" y="3046300"/>
            <a:ext cx="1290405" cy="653920"/>
            <a:chOff x="2090219" y="2098187"/>
            <a:chExt cx="1290405" cy="653920"/>
          </a:xfrm>
        </p:grpSpPr>
        <p:sp>
          <p:nvSpPr>
            <p:cNvPr id="326" name="TextBox 325">
              <a:extLst>
                <a:ext uri="{FF2B5EF4-FFF2-40B4-BE49-F238E27FC236}">
                  <a16:creationId xmlns:a16="http://schemas.microsoft.com/office/drawing/2014/main" id="{BE4EEC3A-CD77-903C-D5B8-3D921026717C}"/>
                </a:ext>
              </a:extLst>
            </p:cNvPr>
            <p:cNvSpPr txBox="1"/>
            <p:nvPr/>
          </p:nvSpPr>
          <p:spPr bwMode="auto">
            <a:xfrm>
              <a:off x="2219602" y="2105776"/>
              <a:ext cx="116102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Censored</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T-DXd</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lang="en-US" sz="1200" b="0" dirty="0">
                  <a:solidFill>
                    <a:srgbClr val="000000"/>
                  </a:solidFill>
                  <a:latin typeface="Calibri" panose="020F0502020204030204" pitchFamily="34" charset="0"/>
                </a:rPr>
                <a:t>CT</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7" name="TextBox 326">
              <a:extLst>
                <a:ext uri="{FF2B5EF4-FFF2-40B4-BE49-F238E27FC236}">
                  <a16:creationId xmlns:a16="http://schemas.microsoft.com/office/drawing/2014/main" id="{F8D66C66-D521-0ABC-627E-1F2A1AFD2814}"/>
                </a:ext>
              </a:extLst>
            </p:cNvPr>
            <p:cNvSpPr txBox="1"/>
            <p:nvPr/>
          </p:nvSpPr>
          <p:spPr bwMode="auto">
            <a:xfrm>
              <a:off x="2119055" y="2098187"/>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cxnSp>
          <p:nvCxnSpPr>
            <p:cNvPr id="328" name="Straight Connector 327">
              <a:extLst>
                <a:ext uri="{FF2B5EF4-FFF2-40B4-BE49-F238E27FC236}">
                  <a16:creationId xmlns:a16="http://schemas.microsoft.com/office/drawing/2014/main" id="{25DCE0FB-8616-C287-5B70-E7250B0C3B1E}"/>
                </a:ext>
              </a:extLst>
            </p:cNvPr>
            <p:cNvCxnSpPr>
              <a:cxnSpLocks/>
            </p:cNvCxnSpPr>
            <p:nvPr/>
          </p:nvCxnSpPr>
          <p:spPr bwMode="auto">
            <a:xfrm>
              <a:off x="2090219" y="2428282"/>
              <a:ext cx="182880" cy="660"/>
            </a:xfrm>
            <a:prstGeom prst="line">
              <a:avLst/>
            </a:prstGeom>
            <a:noFill/>
            <a:ln w="28575" cap="flat" cmpd="sng" algn="ctr">
              <a:solidFill>
                <a:schemeClr val="accent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0840D7B9-01B4-A46E-DA34-A5A9148F1B13}"/>
                </a:ext>
              </a:extLst>
            </p:cNvPr>
            <p:cNvCxnSpPr>
              <a:cxnSpLocks/>
            </p:cNvCxnSpPr>
            <p:nvPr/>
          </p:nvCxnSpPr>
          <p:spPr bwMode="auto">
            <a:xfrm>
              <a:off x="2090219" y="2618624"/>
              <a:ext cx="182880" cy="660"/>
            </a:xfrm>
            <a:prstGeom prst="line">
              <a:avLst/>
            </a:prstGeom>
            <a:noFill/>
            <a:ln w="28575" cap="flat" cmpd="sng" algn="ctr">
              <a:solidFill>
                <a:schemeClr val="accent3"/>
              </a:solidFill>
              <a:prstDash val="solid"/>
              <a:round/>
              <a:headEnd type="none" w="med" len="med"/>
              <a:tailEnd type="none" w="med" len="med"/>
            </a:ln>
            <a:effectLst/>
          </p:spPr>
        </p:cxnSp>
      </p:grpSp>
      <p:sp>
        <p:nvSpPr>
          <p:cNvPr id="330" name="TextBox 329">
            <a:extLst>
              <a:ext uri="{FF2B5EF4-FFF2-40B4-BE49-F238E27FC236}">
                <a16:creationId xmlns:a16="http://schemas.microsoft.com/office/drawing/2014/main" id="{A37597CD-D30B-9692-1451-09BCC16EC522}"/>
              </a:ext>
            </a:extLst>
          </p:cNvPr>
          <p:cNvSpPr txBox="1"/>
          <p:nvPr/>
        </p:nvSpPr>
        <p:spPr bwMode="auto">
          <a:xfrm>
            <a:off x="9389305" y="3967318"/>
            <a:ext cx="21582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24-Mo Landmark (95% CI)</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T-DXd: 14.5% (10.8-18.7)</a:t>
            </a:r>
          </a:p>
        </p:txBody>
      </p:sp>
      <p:sp>
        <p:nvSpPr>
          <p:cNvPr id="331" name="TextBox 330">
            <a:extLst>
              <a:ext uri="{FF2B5EF4-FFF2-40B4-BE49-F238E27FC236}">
                <a16:creationId xmlns:a16="http://schemas.microsoft.com/office/drawing/2014/main" id="{58657BDD-3D63-E16E-9572-C04F0B4A0C5B}"/>
              </a:ext>
            </a:extLst>
          </p:cNvPr>
          <p:cNvSpPr txBox="1"/>
          <p:nvPr/>
        </p:nvSpPr>
        <p:spPr bwMode="auto">
          <a:xfrm>
            <a:off x="6741386" y="1369405"/>
            <a:ext cx="4870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Patients</a:t>
            </a:r>
            <a:r>
              <a:rPr kumimoji="0" lang="en-US"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1,2</a:t>
            </a:r>
            <a:endParaRPr kumimoji="0" lang="en-US"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aphicFrame>
        <p:nvGraphicFramePr>
          <p:cNvPr id="332" name="Table 331">
            <a:extLst>
              <a:ext uri="{FF2B5EF4-FFF2-40B4-BE49-F238E27FC236}">
                <a16:creationId xmlns:a16="http://schemas.microsoft.com/office/drawing/2014/main" id="{3C705349-19E3-D37B-A9B1-552A5ECBF681}"/>
              </a:ext>
            </a:extLst>
          </p:cNvPr>
          <p:cNvGraphicFramePr>
            <a:graphicFrameLocks noGrp="1"/>
          </p:cNvGraphicFramePr>
          <p:nvPr>
            <p:extLst>
              <p:ext uri="{D42A27DB-BD31-4B8C-83A1-F6EECF244321}">
                <p14:modId xmlns:p14="http://schemas.microsoft.com/office/powerpoint/2010/main" val="2862449946"/>
              </p:ext>
            </p:extLst>
          </p:nvPr>
        </p:nvGraphicFramePr>
        <p:xfrm>
          <a:off x="8117237" y="1721783"/>
          <a:ext cx="3523901" cy="1261872"/>
        </p:xfrm>
        <a:graphic>
          <a:graphicData uri="http://schemas.openxmlformats.org/drawingml/2006/table">
            <a:tbl>
              <a:tblPr firstRow="1" bandRow="1">
                <a:tableStyleId>{93296810-A885-4BE3-A3E7-6D5BEEA58F35}</a:tableStyleId>
              </a:tblPr>
              <a:tblGrid>
                <a:gridCol w="825156">
                  <a:extLst>
                    <a:ext uri="{9D8B030D-6E8A-4147-A177-3AD203B41FA5}">
                      <a16:colId xmlns:a16="http://schemas.microsoft.com/office/drawing/2014/main" val="268656771"/>
                    </a:ext>
                  </a:extLst>
                </a:gridCol>
                <a:gridCol w="883402">
                  <a:extLst>
                    <a:ext uri="{9D8B030D-6E8A-4147-A177-3AD203B41FA5}">
                      <a16:colId xmlns:a16="http://schemas.microsoft.com/office/drawing/2014/main" val="1138601577"/>
                    </a:ext>
                  </a:extLst>
                </a:gridCol>
                <a:gridCol w="796033">
                  <a:extLst>
                    <a:ext uri="{9D8B030D-6E8A-4147-A177-3AD203B41FA5}">
                      <a16:colId xmlns:a16="http://schemas.microsoft.com/office/drawing/2014/main" val="3300787824"/>
                    </a:ext>
                  </a:extLst>
                </a:gridCol>
                <a:gridCol w="1019310">
                  <a:extLst>
                    <a:ext uri="{9D8B030D-6E8A-4147-A177-3AD203B41FA5}">
                      <a16:colId xmlns:a16="http://schemas.microsoft.com/office/drawing/2014/main" val="2506487431"/>
                    </a:ext>
                  </a:extLst>
                </a:gridCol>
              </a:tblGrid>
              <a:tr h="281138">
                <a:tc>
                  <a:txBody>
                    <a:bodyPr/>
                    <a:lstStyle/>
                    <a:p>
                      <a:pPr algn="l">
                        <a:lnSpc>
                          <a:spcPct val="90000"/>
                        </a:lnSpc>
                      </a:pPr>
                      <a:r>
                        <a:rPr lang="en-US" sz="1200" b="1" dirty="0">
                          <a:solidFill>
                            <a:schemeClr val="bg1"/>
                          </a:solidFill>
                        </a:rPr>
                        <a:t>Median</a:t>
                      </a:r>
                      <a:br>
                        <a:rPr lang="en-US" sz="1200" b="1" dirty="0">
                          <a:solidFill>
                            <a:schemeClr val="bg1"/>
                          </a:solidFill>
                        </a:rPr>
                      </a:br>
                      <a:r>
                        <a:rPr lang="en-US" sz="1200" b="1" dirty="0">
                          <a:solidFill>
                            <a:schemeClr val="bg1"/>
                          </a:solidFill>
                        </a:rPr>
                        <a:t>(95%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tx1"/>
                          </a:solidFill>
                        </a:rPr>
                        <a:t>T-DXd</a:t>
                      </a:r>
                      <a:br>
                        <a:rPr lang="en-US" sz="1200" dirty="0">
                          <a:solidFill>
                            <a:schemeClr val="tx1"/>
                          </a:solidFill>
                        </a:rPr>
                      </a:br>
                      <a:r>
                        <a:rPr lang="en-US" sz="1200" dirty="0">
                          <a:solidFill>
                            <a:schemeClr val="tx1"/>
                          </a:solidFill>
                        </a:rPr>
                        <a:t>(n = 373)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lnSpc>
                          <a:spcPct val="90000"/>
                        </a:lnSpc>
                      </a:pPr>
                      <a:r>
                        <a:rPr lang="en-US" sz="1200" dirty="0">
                          <a:solidFill>
                            <a:schemeClr val="tx1"/>
                          </a:solidFill>
                        </a:rPr>
                        <a:t>CT</a:t>
                      </a:r>
                      <a:br>
                        <a:rPr lang="en-US" sz="1200" dirty="0">
                          <a:solidFill>
                            <a:schemeClr val="tx1"/>
                          </a:solidFill>
                        </a:rPr>
                      </a:br>
                      <a:r>
                        <a:rPr lang="en-US" sz="1200" dirty="0">
                          <a:solidFill>
                            <a:schemeClr val="tx1"/>
                          </a:solidFill>
                        </a:rPr>
                        <a:t>(n = 184)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200" b="1" dirty="0">
                          <a:solidFill>
                            <a:schemeClr val="tx1"/>
                          </a:solidFill>
                        </a:rPr>
                        <a:t>Hazard Ratio</a:t>
                      </a:r>
                      <a:br>
                        <a:rPr lang="en-US" sz="1200" b="1" dirty="0">
                          <a:solidFill>
                            <a:schemeClr val="tx1"/>
                          </a:solidFill>
                        </a:rPr>
                      </a:br>
                      <a:r>
                        <a:rPr lang="en-US" sz="1200" b="1" dirty="0">
                          <a:solidFill>
                            <a:schemeClr val="tx1"/>
                          </a:solidFill>
                        </a:rPr>
                        <a:t>(95%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50000"/>
                      </a:schemeClr>
                    </a:solidFill>
                  </a:tcPr>
                </a:tc>
                <a:extLst>
                  <a:ext uri="{0D108BD9-81ED-4DB2-BD59-A6C34878D82A}">
                    <a16:rowId xmlns:a16="http://schemas.microsoft.com/office/drawing/2014/main" val="3777760106"/>
                  </a:ext>
                </a:extLst>
              </a:tr>
              <a:tr h="393593">
                <a:tc>
                  <a:txBody>
                    <a:bodyPr/>
                    <a:lstStyle/>
                    <a:p>
                      <a:pPr algn="l">
                        <a:lnSpc>
                          <a:spcPct val="90000"/>
                        </a:lnSpc>
                      </a:pPr>
                      <a:r>
                        <a:rPr lang="en-US" sz="1200" b="1" dirty="0">
                          <a:solidFill>
                            <a:schemeClr val="bg1"/>
                          </a:solidFill>
                        </a:rPr>
                        <a:t>Primary analysis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dirty="0">
                          <a:solidFill>
                            <a:schemeClr val="bg1"/>
                          </a:solidFill>
                        </a:rPr>
                        <a:t>8.8 mo</a:t>
                      </a:r>
                      <a:br>
                        <a:rPr lang="en-US" sz="1200" dirty="0">
                          <a:solidFill>
                            <a:schemeClr val="bg1"/>
                          </a:solidFill>
                        </a:rPr>
                      </a:br>
                      <a:r>
                        <a:rPr lang="en-US" sz="1200" dirty="0">
                          <a:solidFill>
                            <a:schemeClr val="bg1"/>
                          </a:solidFill>
                        </a:rPr>
                        <a:t>(8.3-9.8)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dirty="0">
                          <a:solidFill>
                            <a:schemeClr val="bg1"/>
                          </a:solidFill>
                        </a:rPr>
                        <a:t>4.2 mo</a:t>
                      </a:r>
                      <a:br>
                        <a:rPr lang="en-US" sz="1200" dirty="0">
                          <a:solidFill>
                            <a:schemeClr val="bg1"/>
                          </a:solidFill>
                        </a:rPr>
                      </a:br>
                      <a:r>
                        <a:rPr lang="en-US" sz="1200" dirty="0">
                          <a:solidFill>
                            <a:schemeClr val="bg1"/>
                          </a:solidFill>
                        </a:rPr>
                        <a:t>(3.0-4.5)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b="0" dirty="0">
                          <a:solidFill>
                            <a:schemeClr val="bg1"/>
                          </a:solidFill>
                        </a:rPr>
                        <a:t>0.37</a:t>
                      </a:r>
                      <a:br>
                        <a:rPr lang="en-US" sz="1200" b="0" dirty="0">
                          <a:solidFill>
                            <a:schemeClr val="bg1"/>
                          </a:solidFill>
                        </a:rPr>
                      </a:br>
                      <a:r>
                        <a:rPr lang="en-US" sz="1200" b="0" dirty="0">
                          <a:solidFill>
                            <a:schemeClr val="bg1"/>
                          </a:solidFill>
                        </a:rPr>
                        <a:t>(0.30-0.45)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33753190"/>
                  </a:ext>
                </a:extLst>
              </a:tr>
              <a:tr h="393593">
                <a:tc>
                  <a:txBody>
                    <a:bodyPr/>
                    <a:lstStyle/>
                    <a:p>
                      <a:pPr algn="l">
                        <a:lnSpc>
                          <a:spcPct val="90000"/>
                        </a:lnSpc>
                      </a:pPr>
                      <a:r>
                        <a:rPr lang="en-US" sz="1200" b="1" dirty="0">
                          <a:solidFill>
                            <a:schemeClr val="bg1"/>
                          </a:solidFill>
                        </a:rPr>
                        <a:t>Updated</a:t>
                      </a:r>
                      <a:br>
                        <a:rPr lang="en-US" sz="1200" b="1" dirty="0">
                          <a:solidFill>
                            <a:schemeClr val="bg1"/>
                          </a:solidFill>
                        </a:rPr>
                      </a:br>
                      <a:r>
                        <a:rPr lang="en-US" sz="1200" b="1" dirty="0">
                          <a:solidFill>
                            <a:schemeClr val="bg1"/>
                          </a:solidFill>
                        </a:rPr>
                        <a:t>analysis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rPr>
                        <a:t>8.8 mo</a:t>
                      </a:r>
                      <a:br>
                        <a:rPr lang="en-US" sz="1200" dirty="0">
                          <a:solidFill>
                            <a:schemeClr val="bg1"/>
                          </a:solidFill>
                        </a:rPr>
                      </a:br>
                      <a:r>
                        <a:rPr lang="en-US" sz="1200" dirty="0">
                          <a:solidFill>
                            <a:schemeClr val="bg1"/>
                          </a:solidFill>
                        </a:rPr>
                        <a:t>(8.3-9.8)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rPr>
                        <a:t>4.2 mo</a:t>
                      </a:r>
                      <a:br>
                        <a:rPr lang="en-US" sz="1200" dirty="0">
                          <a:solidFill>
                            <a:schemeClr val="bg1"/>
                          </a:solidFill>
                        </a:rPr>
                      </a:br>
                      <a:r>
                        <a:rPr lang="en-US" sz="1200" dirty="0">
                          <a:solidFill>
                            <a:schemeClr val="bg1"/>
                          </a:solidFill>
                        </a:rPr>
                        <a:t>(3.0-4.5)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b="0" dirty="0">
                          <a:solidFill>
                            <a:schemeClr val="bg1"/>
                          </a:solidFill>
                        </a:rPr>
                        <a:t>0.36</a:t>
                      </a:r>
                      <a:br>
                        <a:rPr lang="en-US" sz="1200" b="0" dirty="0">
                          <a:solidFill>
                            <a:schemeClr val="bg1"/>
                          </a:solidFill>
                        </a:rPr>
                      </a:br>
                      <a:r>
                        <a:rPr lang="en-US" sz="1200" b="0" dirty="0">
                          <a:solidFill>
                            <a:schemeClr val="bg1"/>
                          </a:solidFill>
                        </a:rPr>
                        <a:t>(0.29-0.45)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3483792"/>
                  </a:ext>
                </a:extLst>
              </a:tr>
            </a:tbl>
          </a:graphicData>
        </a:graphic>
      </p:graphicFrame>
      <p:sp>
        <p:nvSpPr>
          <p:cNvPr id="334" name="TextBox 333">
            <a:extLst>
              <a:ext uri="{FF2B5EF4-FFF2-40B4-BE49-F238E27FC236}">
                <a16:creationId xmlns:a16="http://schemas.microsoft.com/office/drawing/2014/main" id="{B2F03F4F-CB99-1938-EFDC-7FE18D762248}"/>
              </a:ext>
            </a:extLst>
          </p:cNvPr>
          <p:cNvSpPr txBox="1"/>
          <p:nvPr/>
        </p:nvSpPr>
        <p:spPr bwMode="auto">
          <a:xfrm>
            <a:off x="6711577" y="2037639"/>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35" name="TextBox 334">
            <a:extLst>
              <a:ext uri="{FF2B5EF4-FFF2-40B4-BE49-F238E27FC236}">
                <a16:creationId xmlns:a16="http://schemas.microsoft.com/office/drawing/2014/main" id="{C799FBAD-EE8D-10DA-5CEC-1ED22E703081}"/>
              </a:ext>
            </a:extLst>
          </p:cNvPr>
          <p:cNvSpPr txBox="1"/>
          <p:nvPr/>
        </p:nvSpPr>
        <p:spPr bwMode="auto">
          <a:xfrm>
            <a:off x="6863978" y="2140104"/>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8" name="TextBox 127">
            <a:extLst>
              <a:ext uri="{FF2B5EF4-FFF2-40B4-BE49-F238E27FC236}">
                <a16:creationId xmlns:a16="http://schemas.microsoft.com/office/drawing/2014/main" id="{9823329D-B20F-32FA-BDBC-EFBA05D63822}"/>
              </a:ext>
            </a:extLst>
          </p:cNvPr>
          <p:cNvSpPr txBox="1"/>
          <p:nvPr/>
        </p:nvSpPr>
        <p:spPr bwMode="auto">
          <a:xfrm>
            <a:off x="6885632" y="2296082"/>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nvGrpSpPr>
          <p:cNvPr id="129" name="Group 128">
            <a:extLst>
              <a:ext uri="{FF2B5EF4-FFF2-40B4-BE49-F238E27FC236}">
                <a16:creationId xmlns:a16="http://schemas.microsoft.com/office/drawing/2014/main" id="{A4C8C5F8-792B-0FB3-153C-67D035C5F085}"/>
              </a:ext>
            </a:extLst>
          </p:cNvPr>
          <p:cNvGrpSpPr/>
          <p:nvPr/>
        </p:nvGrpSpPr>
        <p:grpSpPr>
          <a:xfrm>
            <a:off x="7028789" y="2361200"/>
            <a:ext cx="4752916" cy="2509890"/>
            <a:chOff x="1376642" y="2373564"/>
            <a:chExt cx="4752916" cy="2509890"/>
          </a:xfrm>
        </p:grpSpPr>
        <p:grpSp>
          <p:nvGrpSpPr>
            <p:cNvPr id="140" name="Group 139">
              <a:extLst>
                <a:ext uri="{FF2B5EF4-FFF2-40B4-BE49-F238E27FC236}">
                  <a16:creationId xmlns:a16="http://schemas.microsoft.com/office/drawing/2014/main" id="{8BF29658-63A2-D809-D248-C52F6035625A}"/>
                </a:ext>
              </a:extLst>
            </p:cNvPr>
            <p:cNvGrpSpPr/>
            <p:nvPr/>
          </p:nvGrpSpPr>
          <p:grpSpPr>
            <a:xfrm>
              <a:off x="1376642" y="2373564"/>
              <a:ext cx="3824373" cy="2450142"/>
              <a:chOff x="1376642" y="2373564"/>
              <a:chExt cx="3824373" cy="2450142"/>
            </a:xfrm>
          </p:grpSpPr>
          <p:sp>
            <p:nvSpPr>
              <p:cNvPr id="164" name="TextBox 163">
                <a:extLst>
                  <a:ext uri="{FF2B5EF4-FFF2-40B4-BE49-F238E27FC236}">
                    <a16:creationId xmlns:a16="http://schemas.microsoft.com/office/drawing/2014/main" id="{A47AF414-D951-24E6-5BF0-C4E867A5908C}"/>
                  </a:ext>
                </a:extLst>
              </p:cNvPr>
              <p:cNvSpPr txBox="1"/>
              <p:nvPr/>
            </p:nvSpPr>
            <p:spPr bwMode="auto">
              <a:xfrm>
                <a:off x="1376642" y="2373564"/>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5" name="TextBox 164">
                <a:extLst>
                  <a:ext uri="{FF2B5EF4-FFF2-40B4-BE49-F238E27FC236}">
                    <a16:creationId xmlns:a16="http://schemas.microsoft.com/office/drawing/2014/main" id="{7C463A50-D2E0-A388-4F33-53C1B2B0CB18}"/>
                  </a:ext>
                </a:extLst>
              </p:cNvPr>
              <p:cNvSpPr txBox="1"/>
              <p:nvPr/>
            </p:nvSpPr>
            <p:spPr bwMode="auto">
              <a:xfrm>
                <a:off x="1412145" y="24569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6" name="TextBox 165">
                <a:extLst>
                  <a:ext uri="{FF2B5EF4-FFF2-40B4-BE49-F238E27FC236}">
                    <a16:creationId xmlns:a16="http://schemas.microsoft.com/office/drawing/2014/main" id="{217F5EF7-F31D-75E0-EFDF-2659D544CDC3}"/>
                  </a:ext>
                </a:extLst>
              </p:cNvPr>
              <p:cNvSpPr txBox="1"/>
              <p:nvPr/>
            </p:nvSpPr>
            <p:spPr bwMode="auto">
              <a:xfrm>
                <a:off x="1447069" y="2498543"/>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7" name="TextBox 166">
                <a:extLst>
                  <a:ext uri="{FF2B5EF4-FFF2-40B4-BE49-F238E27FC236}">
                    <a16:creationId xmlns:a16="http://schemas.microsoft.com/office/drawing/2014/main" id="{E8C57670-D464-1A16-9C07-3147EF648B8E}"/>
                  </a:ext>
                </a:extLst>
              </p:cNvPr>
              <p:cNvSpPr txBox="1"/>
              <p:nvPr/>
            </p:nvSpPr>
            <p:spPr bwMode="auto">
              <a:xfrm>
                <a:off x="1590522" y="2610246"/>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8" name="TextBox 167">
                <a:extLst>
                  <a:ext uri="{FF2B5EF4-FFF2-40B4-BE49-F238E27FC236}">
                    <a16:creationId xmlns:a16="http://schemas.microsoft.com/office/drawing/2014/main" id="{48FC3E31-7395-445B-5C06-BD93A4E3DDD6}"/>
                  </a:ext>
                </a:extLst>
              </p:cNvPr>
              <p:cNvSpPr txBox="1"/>
              <p:nvPr/>
            </p:nvSpPr>
            <p:spPr bwMode="auto">
              <a:xfrm>
                <a:off x="1615055" y="2687023"/>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9" name="TextBox 168">
                <a:extLst>
                  <a:ext uri="{FF2B5EF4-FFF2-40B4-BE49-F238E27FC236}">
                    <a16:creationId xmlns:a16="http://schemas.microsoft.com/office/drawing/2014/main" id="{4EA38D0C-3525-CF7F-829A-8BB216264AF5}"/>
                  </a:ext>
                </a:extLst>
              </p:cNvPr>
              <p:cNvSpPr txBox="1"/>
              <p:nvPr/>
            </p:nvSpPr>
            <p:spPr bwMode="auto">
              <a:xfrm>
                <a:off x="1747829" y="279468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0" name="TextBox 169">
                <a:extLst>
                  <a:ext uri="{FF2B5EF4-FFF2-40B4-BE49-F238E27FC236}">
                    <a16:creationId xmlns:a16="http://schemas.microsoft.com/office/drawing/2014/main" id="{0E45DDA9-C6FC-3A6E-DB6E-32E4AADFAC79}"/>
                  </a:ext>
                </a:extLst>
              </p:cNvPr>
              <p:cNvSpPr txBox="1"/>
              <p:nvPr/>
            </p:nvSpPr>
            <p:spPr bwMode="auto">
              <a:xfrm>
                <a:off x="1725315" y="275456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1" name="TextBox 170">
                <a:extLst>
                  <a:ext uri="{FF2B5EF4-FFF2-40B4-BE49-F238E27FC236}">
                    <a16:creationId xmlns:a16="http://schemas.microsoft.com/office/drawing/2014/main" id="{482E28D2-CD09-62EF-5076-4290C0421DD1}"/>
                  </a:ext>
                </a:extLst>
              </p:cNvPr>
              <p:cNvSpPr txBox="1"/>
              <p:nvPr/>
            </p:nvSpPr>
            <p:spPr bwMode="auto">
              <a:xfrm>
                <a:off x="1766590" y="291014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2" name="TextBox 171">
                <a:extLst>
                  <a:ext uri="{FF2B5EF4-FFF2-40B4-BE49-F238E27FC236}">
                    <a16:creationId xmlns:a16="http://schemas.microsoft.com/office/drawing/2014/main" id="{5EE7A280-8582-F0E2-B2EA-592F741D1483}"/>
                  </a:ext>
                </a:extLst>
              </p:cNvPr>
              <p:cNvSpPr txBox="1"/>
              <p:nvPr/>
            </p:nvSpPr>
            <p:spPr bwMode="auto">
              <a:xfrm>
                <a:off x="1785063" y="2944486"/>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4" name="TextBox 173">
                <a:extLst>
                  <a:ext uri="{FF2B5EF4-FFF2-40B4-BE49-F238E27FC236}">
                    <a16:creationId xmlns:a16="http://schemas.microsoft.com/office/drawing/2014/main" id="{7710D1CF-791C-3DDC-18C2-0359DC13BE30}"/>
                  </a:ext>
                </a:extLst>
              </p:cNvPr>
              <p:cNvSpPr txBox="1"/>
              <p:nvPr/>
            </p:nvSpPr>
            <p:spPr bwMode="auto">
              <a:xfrm>
                <a:off x="1931979" y="3062539"/>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6" name="TextBox 175">
                <a:extLst>
                  <a:ext uri="{FF2B5EF4-FFF2-40B4-BE49-F238E27FC236}">
                    <a16:creationId xmlns:a16="http://schemas.microsoft.com/office/drawing/2014/main" id="{2A7E13E6-C143-1C7D-2F77-7A80FA1BEAE2}"/>
                  </a:ext>
                </a:extLst>
              </p:cNvPr>
              <p:cNvSpPr txBox="1"/>
              <p:nvPr/>
            </p:nvSpPr>
            <p:spPr bwMode="auto">
              <a:xfrm>
                <a:off x="2088419" y="3258234"/>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85" name="TextBox 384">
                <a:extLst>
                  <a:ext uri="{FF2B5EF4-FFF2-40B4-BE49-F238E27FC236}">
                    <a16:creationId xmlns:a16="http://schemas.microsoft.com/office/drawing/2014/main" id="{3443855B-ACF1-08AB-D97A-D9DC664048AC}"/>
                  </a:ext>
                </a:extLst>
              </p:cNvPr>
              <p:cNvSpPr txBox="1"/>
              <p:nvPr/>
            </p:nvSpPr>
            <p:spPr bwMode="auto">
              <a:xfrm>
                <a:off x="2028672" y="3188962"/>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86" name="TextBox 385">
                <a:extLst>
                  <a:ext uri="{FF2B5EF4-FFF2-40B4-BE49-F238E27FC236}">
                    <a16:creationId xmlns:a16="http://schemas.microsoft.com/office/drawing/2014/main" id="{A6D2FCB3-9262-32AC-969F-33F0088DEB26}"/>
                  </a:ext>
                </a:extLst>
              </p:cNvPr>
              <p:cNvSpPr txBox="1"/>
              <p:nvPr/>
            </p:nvSpPr>
            <p:spPr bwMode="auto">
              <a:xfrm>
                <a:off x="2112954" y="3302864"/>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88" name="TextBox 387">
                <a:extLst>
                  <a:ext uri="{FF2B5EF4-FFF2-40B4-BE49-F238E27FC236}">
                    <a16:creationId xmlns:a16="http://schemas.microsoft.com/office/drawing/2014/main" id="{D203F2E5-7B19-7D42-24ED-8568DC50B125}"/>
                  </a:ext>
                </a:extLst>
              </p:cNvPr>
              <p:cNvSpPr txBox="1"/>
              <p:nvPr/>
            </p:nvSpPr>
            <p:spPr bwMode="auto">
              <a:xfrm>
                <a:off x="2377344" y="3618164"/>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89" name="TextBox 388">
                <a:extLst>
                  <a:ext uri="{FF2B5EF4-FFF2-40B4-BE49-F238E27FC236}">
                    <a16:creationId xmlns:a16="http://schemas.microsoft.com/office/drawing/2014/main" id="{0B7EB46C-5A16-64E3-323A-2D69F6C49F4B}"/>
                  </a:ext>
                </a:extLst>
              </p:cNvPr>
              <p:cNvSpPr txBox="1"/>
              <p:nvPr/>
            </p:nvSpPr>
            <p:spPr bwMode="auto">
              <a:xfrm>
                <a:off x="2421506" y="3625957"/>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90" name="TextBox 389">
                <a:extLst>
                  <a:ext uri="{FF2B5EF4-FFF2-40B4-BE49-F238E27FC236}">
                    <a16:creationId xmlns:a16="http://schemas.microsoft.com/office/drawing/2014/main" id="{1ACF7382-9D82-2892-12A8-ECC5DF7F8461}"/>
                  </a:ext>
                </a:extLst>
              </p:cNvPr>
              <p:cNvSpPr txBox="1"/>
              <p:nvPr/>
            </p:nvSpPr>
            <p:spPr bwMode="auto">
              <a:xfrm>
                <a:off x="2369635" y="3618009"/>
                <a:ext cx="106075" cy="284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94" name="TextBox 393">
                <a:extLst>
                  <a:ext uri="{FF2B5EF4-FFF2-40B4-BE49-F238E27FC236}">
                    <a16:creationId xmlns:a16="http://schemas.microsoft.com/office/drawing/2014/main" id="{20EB7F37-BB10-54CC-A936-6DC12A509C1F}"/>
                  </a:ext>
                </a:extLst>
              </p:cNvPr>
              <p:cNvSpPr txBox="1"/>
              <p:nvPr/>
            </p:nvSpPr>
            <p:spPr bwMode="auto">
              <a:xfrm>
                <a:off x="2549949" y="3818189"/>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95" name="TextBox 394">
                <a:extLst>
                  <a:ext uri="{FF2B5EF4-FFF2-40B4-BE49-F238E27FC236}">
                    <a16:creationId xmlns:a16="http://schemas.microsoft.com/office/drawing/2014/main" id="{741861EC-C4D2-1EA4-2F6B-FFA660175F6B}"/>
                  </a:ext>
                </a:extLst>
              </p:cNvPr>
              <p:cNvSpPr txBox="1"/>
              <p:nvPr/>
            </p:nvSpPr>
            <p:spPr bwMode="auto">
              <a:xfrm>
                <a:off x="2465090" y="3719764"/>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96" name="TextBox 395">
                <a:extLst>
                  <a:ext uri="{FF2B5EF4-FFF2-40B4-BE49-F238E27FC236}">
                    <a16:creationId xmlns:a16="http://schemas.microsoft.com/office/drawing/2014/main" id="{8062EC3C-C5A9-340B-73B1-E22E61907734}"/>
                  </a:ext>
                </a:extLst>
              </p:cNvPr>
              <p:cNvSpPr txBox="1"/>
              <p:nvPr/>
            </p:nvSpPr>
            <p:spPr bwMode="auto">
              <a:xfrm>
                <a:off x="2739006" y="391546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97" name="TextBox 396">
                <a:extLst>
                  <a:ext uri="{FF2B5EF4-FFF2-40B4-BE49-F238E27FC236}">
                    <a16:creationId xmlns:a16="http://schemas.microsoft.com/office/drawing/2014/main" id="{5424A126-7896-2205-4029-F102AC14D06D}"/>
                  </a:ext>
                </a:extLst>
              </p:cNvPr>
              <p:cNvSpPr txBox="1"/>
              <p:nvPr/>
            </p:nvSpPr>
            <p:spPr bwMode="auto">
              <a:xfrm>
                <a:off x="2885056" y="396308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98" name="TextBox 397">
                <a:extLst>
                  <a:ext uri="{FF2B5EF4-FFF2-40B4-BE49-F238E27FC236}">
                    <a16:creationId xmlns:a16="http://schemas.microsoft.com/office/drawing/2014/main" id="{6D79DB13-9C8F-2AA3-4AE7-FD6A1F858DAA}"/>
                  </a:ext>
                </a:extLst>
              </p:cNvPr>
              <p:cNvSpPr txBox="1"/>
              <p:nvPr/>
            </p:nvSpPr>
            <p:spPr bwMode="auto">
              <a:xfrm>
                <a:off x="3024756" y="401071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99" name="TextBox 398">
                <a:extLst>
                  <a:ext uri="{FF2B5EF4-FFF2-40B4-BE49-F238E27FC236}">
                    <a16:creationId xmlns:a16="http://schemas.microsoft.com/office/drawing/2014/main" id="{98E40E23-C0B2-D5B7-2808-5AC66EBC6F0E}"/>
                  </a:ext>
                </a:extLst>
              </p:cNvPr>
              <p:cNvSpPr txBox="1"/>
              <p:nvPr/>
            </p:nvSpPr>
            <p:spPr bwMode="auto">
              <a:xfrm>
                <a:off x="3267210" y="4125587"/>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00" name="TextBox 399">
                <a:extLst>
                  <a:ext uri="{FF2B5EF4-FFF2-40B4-BE49-F238E27FC236}">
                    <a16:creationId xmlns:a16="http://schemas.microsoft.com/office/drawing/2014/main" id="{E38613CD-3857-E3B1-9BFB-8414EBD12040}"/>
                  </a:ext>
                </a:extLst>
              </p:cNvPr>
              <p:cNvSpPr txBox="1"/>
              <p:nvPr/>
            </p:nvSpPr>
            <p:spPr bwMode="auto">
              <a:xfrm>
                <a:off x="3330710" y="4131937"/>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01" name="TextBox 400">
                <a:extLst>
                  <a:ext uri="{FF2B5EF4-FFF2-40B4-BE49-F238E27FC236}">
                    <a16:creationId xmlns:a16="http://schemas.microsoft.com/office/drawing/2014/main" id="{BC4E79B1-0164-1766-386B-AA1A60DEA770}"/>
                  </a:ext>
                </a:extLst>
              </p:cNvPr>
              <p:cNvSpPr txBox="1"/>
              <p:nvPr/>
            </p:nvSpPr>
            <p:spPr bwMode="auto">
              <a:xfrm>
                <a:off x="3670436" y="4267884"/>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02" name="TextBox 401">
                <a:extLst>
                  <a:ext uri="{FF2B5EF4-FFF2-40B4-BE49-F238E27FC236}">
                    <a16:creationId xmlns:a16="http://schemas.microsoft.com/office/drawing/2014/main" id="{C3CC7112-F105-5B69-F50E-C5BAB00721E3}"/>
                  </a:ext>
                </a:extLst>
              </p:cNvPr>
              <p:cNvSpPr txBox="1"/>
              <p:nvPr/>
            </p:nvSpPr>
            <p:spPr bwMode="auto">
              <a:xfrm>
                <a:off x="3804074" y="4309159"/>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03" name="TextBox 402">
                <a:extLst>
                  <a:ext uri="{FF2B5EF4-FFF2-40B4-BE49-F238E27FC236}">
                    <a16:creationId xmlns:a16="http://schemas.microsoft.com/office/drawing/2014/main" id="{0B0A4E4E-B2BC-F2A7-8C93-B086A80A2287}"/>
                  </a:ext>
                </a:extLst>
              </p:cNvPr>
              <p:cNvSpPr txBox="1"/>
              <p:nvPr/>
            </p:nvSpPr>
            <p:spPr bwMode="auto">
              <a:xfrm>
                <a:off x="4761192" y="4502834"/>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04" name="TextBox 403">
                <a:extLst>
                  <a:ext uri="{FF2B5EF4-FFF2-40B4-BE49-F238E27FC236}">
                    <a16:creationId xmlns:a16="http://schemas.microsoft.com/office/drawing/2014/main" id="{65063FC3-64B8-0A60-823A-1960104A22D6}"/>
                  </a:ext>
                </a:extLst>
              </p:cNvPr>
              <p:cNvSpPr txBox="1"/>
              <p:nvPr/>
            </p:nvSpPr>
            <p:spPr bwMode="auto">
              <a:xfrm>
                <a:off x="4719628" y="4503123"/>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05" name="TextBox 404">
                <a:extLst>
                  <a:ext uri="{FF2B5EF4-FFF2-40B4-BE49-F238E27FC236}">
                    <a16:creationId xmlns:a16="http://schemas.microsoft.com/office/drawing/2014/main" id="{A1FB4180-0B84-4602-8EFE-61B9C87466D8}"/>
                  </a:ext>
                </a:extLst>
              </p:cNvPr>
              <p:cNvSpPr txBox="1"/>
              <p:nvPr/>
            </p:nvSpPr>
            <p:spPr bwMode="auto">
              <a:xfrm>
                <a:off x="4596381" y="4493887"/>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06" name="TextBox 405">
                <a:extLst>
                  <a:ext uri="{FF2B5EF4-FFF2-40B4-BE49-F238E27FC236}">
                    <a16:creationId xmlns:a16="http://schemas.microsoft.com/office/drawing/2014/main" id="{6E2EB92C-8F06-1EE6-D053-9B566D8AA98D}"/>
                  </a:ext>
                </a:extLst>
              </p:cNvPr>
              <p:cNvSpPr txBox="1"/>
              <p:nvPr/>
            </p:nvSpPr>
            <p:spPr bwMode="auto">
              <a:xfrm>
                <a:off x="4519027" y="4464734"/>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07" name="TextBox 406">
                <a:extLst>
                  <a:ext uri="{FF2B5EF4-FFF2-40B4-BE49-F238E27FC236}">
                    <a16:creationId xmlns:a16="http://schemas.microsoft.com/office/drawing/2014/main" id="{DF75B5FA-BA60-3A6C-C7F9-EE6C08F72E0A}"/>
                  </a:ext>
                </a:extLst>
              </p:cNvPr>
              <p:cNvSpPr txBox="1"/>
              <p:nvPr/>
            </p:nvSpPr>
            <p:spPr bwMode="auto">
              <a:xfrm>
                <a:off x="4953424" y="45112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08" name="TextBox 407">
                <a:extLst>
                  <a:ext uri="{FF2B5EF4-FFF2-40B4-BE49-F238E27FC236}">
                    <a16:creationId xmlns:a16="http://schemas.microsoft.com/office/drawing/2014/main" id="{3B326071-998A-D34E-688C-937886E7B7F5}"/>
                  </a:ext>
                </a:extLst>
              </p:cNvPr>
              <p:cNvSpPr txBox="1"/>
              <p:nvPr/>
            </p:nvSpPr>
            <p:spPr bwMode="auto">
              <a:xfrm>
                <a:off x="4969299" y="45302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09" name="TextBox 408">
                <a:extLst>
                  <a:ext uri="{FF2B5EF4-FFF2-40B4-BE49-F238E27FC236}">
                    <a16:creationId xmlns:a16="http://schemas.microsoft.com/office/drawing/2014/main" id="{E442FD75-7B48-8EA9-C482-756B717A6F0D}"/>
                  </a:ext>
                </a:extLst>
              </p:cNvPr>
              <p:cNvSpPr txBox="1"/>
              <p:nvPr/>
            </p:nvSpPr>
            <p:spPr bwMode="auto">
              <a:xfrm>
                <a:off x="5021543" y="45397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10" name="TextBox 409">
                <a:extLst>
                  <a:ext uri="{FF2B5EF4-FFF2-40B4-BE49-F238E27FC236}">
                    <a16:creationId xmlns:a16="http://schemas.microsoft.com/office/drawing/2014/main" id="{3E7E21F2-24B0-5AFF-7B2A-8BC5DB690668}"/>
                  </a:ext>
                </a:extLst>
              </p:cNvPr>
              <p:cNvSpPr txBox="1"/>
              <p:nvPr/>
            </p:nvSpPr>
            <p:spPr bwMode="auto">
              <a:xfrm>
                <a:off x="5075806" y="4546707"/>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11" name="TextBox 410">
                <a:extLst>
                  <a:ext uri="{FF2B5EF4-FFF2-40B4-BE49-F238E27FC236}">
                    <a16:creationId xmlns:a16="http://schemas.microsoft.com/office/drawing/2014/main" id="{BC4DF9A5-4338-E93F-546F-2093743E2047}"/>
                  </a:ext>
                </a:extLst>
              </p:cNvPr>
              <p:cNvSpPr txBox="1"/>
              <p:nvPr/>
            </p:nvSpPr>
            <p:spPr bwMode="auto">
              <a:xfrm>
                <a:off x="4780325" y="4508164"/>
                <a:ext cx="1285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sp>
          <p:nvSpPr>
            <p:cNvPr id="142" name="TextBox 141">
              <a:extLst>
                <a:ext uri="{FF2B5EF4-FFF2-40B4-BE49-F238E27FC236}">
                  <a16:creationId xmlns:a16="http://schemas.microsoft.com/office/drawing/2014/main" id="{0CDFAF37-2874-BA89-0C54-E31DC449CA25}"/>
                </a:ext>
              </a:extLst>
            </p:cNvPr>
            <p:cNvSpPr txBox="1"/>
            <p:nvPr/>
          </p:nvSpPr>
          <p:spPr bwMode="auto">
            <a:xfrm>
              <a:off x="5193569" y="45620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4" name="TextBox 143">
              <a:extLst>
                <a:ext uri="{FF2B5EF4-FFF2-40B4-BE49-F238E27FC236}">
                  <a16:creationId xmlns:a16="http://schemas.microsoft.com/office/drawing/2014/main" id="{4E1BAE00-86CB-776F-77FD-F93525F95C86}"/>
                </a:ext>
              </a:extLst>
            </p:cNvPr>
            <p:cNvSpPr txBox="1"/>
            <p:nvPr/>
          </p:nvSpPr>
          <p:spPr bwMode="auto">
            <a:xfrm>
              <a:off x="5331249" y="45651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6" name="TextBox 145">
              <a:extLst>
                <a:ext uri="{FF2B5EF4-FFF2-40B4-BE49-F238E27FC236}">
                  <a16:creationId xmlns:a16="http://schemas.microsoft.com/office/drawing/2014/main" id="{C64463A6-B657-A239-A862-ED738D8A13C0}"/>
                </a:ext>
              </a:extLst>
            </p:cNvPr>
            <p:cNvSpPr txBox="1"/>
            <p:nvPr/>
          </p:nvSpPr>
          <p:spPr bwMode="auto">
            <a:xfrm>
              <a:off x="5350299" y="45651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8" name="TextBox 147">
              <a:extLst>
                <a:ext uri="{FF2B5EF4-FFF2-40B4-BE49-F238E27FC236}">
                  <a16:creationId xmlns:a16="http://schemas.microsoft.com/office/drawing/2014/main" id="{C8FA38D2-F03A-7270-681C-F2DF5C84C14F}"/>
                </a:ext>
              </a:extLst>
            </p:cNvPr>
            <p:cNvSpPr txBox="1"/>
            <p:nvPr/>
          </p:nvSpPr>
          <p:spPr bwMode="auto">
            <a:xfrm>
              <a:off x="5610649" y="46064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0" name="TextBox 149">
              <a:extLst>
                <a:ext uri="{FF2B5EF4-FFF2-40B4-BE49-F238E27FC236}">
                  <a16:creationId xmlns:a16="http://schemas.microsoft.com/office/drawing/2014/main" id="{499BFEA9-2D83-C961-8D7C-F00A3ED4BC98}"/>
                </a:ext>
              </a:extLst>
            </p:cNvPr>
            <p:cNvSpPr txBox="1"/>
            <p:nvPr/>
          </p:nvSpPr>
          <p:spPr bwMode="auto">
            <a:xfrm>
              <a:off x="5836074" y="46064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2" name="TextBox 161">
              <a:extLst>
                <a:ext uri="{FF2B5EF4-FFF2-40B4-BE49-F238E27FC236}">
                  <a16:creationId xmlns:a16="http://schemas.microsoft.com/office/drawing/2014/main" id="{11EB56E0-4779-A46E-B8A9-BA631A58C328}"/>
                </a:ext>
              </a:extLst>
            </p:cNvPr>
            <p:cNvSpPr txBox="1"/>
            <p:nvPr/>
          </p:nvSpPr>
          <p:spPr bwMode="auto">
            <a:xfrm>
              <a:off x="5954916" y="46064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3" name="TextBox 162">
              <a:extLst>
                <a:ext uri="{FF2B5EF4-FFF2-40B4-BE49-F238E27FC236}">
                  <a16:creationId xmlns:a16="http://schemas.microsoft.com/office/drawing/2014/main" id="{81DDC764-9AD7-13AE-41F7-3081EA9D8917}"/>
                </a:ext>
              </a:extLst>
            </p:cNvPr>
            <p:cNvSpPr txBox="1"/>
            <p:nvPr/>
          </p:nvSpPr>
          <p:spPr bwMode="auto">
            <a:xfrm>
              <a:off x="6004349" y="46032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sp>
        <p:nvSpPr>
          <p:cNvPr id="413" name="Freeform: Shape 412">
            <a:extLst>
              <a:ext uri="{FF2B5EF4-FFF2-40B4-BE49-F238E27FC236}">
                <a16:creationId xmlns:a16="http://schemas.microsoft.com/office/drawing/2014/main" id="{E3EF86E4-811D-C638-6894-127D7E7F496B}"/>
              </a:ext>
            </a:extLst>
          </p:cNvPr>
          <p:cNvSpPr/>
          <p:nvPr/>
        </p:nvSpPr>
        <p:spPr bwMode="auto">
          <a:xfrm>
            <a:off x="6761018" y="2182091"/>
            <a:ext cx="4984173" cy="2549236"/>
          </a:xfrm>
          <a:custGeom>
            <a:avLst/>
            <a:gdLst>
              <a:gd name="connsiteX0" fmla="*/ 4984173 w 4984173"/>
              <a:gd name="connsiteY0" fmla="*/ 2549236 h 2549236"/>
              <a:gd name="connsiteX1" fmla="*/ 4412673 w 4984173"/>
              <a:gd name="connsiteY1" fmla="*/ 2549236 h 2549236"/>
              <a:gd name="connsiteX2" fmla="*/ 4412673 w 4984173"/>
              <a:gd name="connsiteY2" fmla="*/ 2521527 h 2549236"/>
              <a:gd name="connsiteX3" fmla="*/ 4111337 w 4984173"/>
              <a:gd name="connsiteY3" fmla="*/ 2521527 h 2549236"/>
              <a:gd name="connsiteX4" fmla="*/ 4111337 w 4984173"/>
              <a:gd name="connsiteY4" fmla="*/ 2490354 h 2549236"/>
              <a:gd name="connsiteX5" fmla="*/ 3917373 w 4984173"/>
              <a:gd name="connsiteY5" fmla="*/ 2490354 h 2549236"/>
              <a:gd name="connsiteX6" fmla="*/ 3917373 w 4984173"/>
              <a:gd name="connsiteY6" fmla="*/ 2476500 h 2549236"/>
              <a:gd name="connsiteX7" fmla="*/ 3889664 w 4984173"/>
              <a:gd name="connsiteY7" fmla="*/ 2476500 h 2549236"/>
              <a:gd name="connsiteX8" fmla="*/ 3889664 w 4984173"/>
              <a:gd name="connsiteY8" fmla="*/ 2462645 h 2549236"/>
              <a:gd name="connsiteX9" fmla="*/ 3730337 w 4984173"/>
              <a:gd name="connsiteY9" fmla="*/ 2462645 h 2549236"/>
              <a:gd name="connsiteX10" fmla="*/ 3730337 w 4984173"/>
              <a:gd name="connsiteY10" fmla="*/ 2452254 h 2549236"/>
              <a:gd name="connsiteX11" fmla="*/ 3588327 w 4984173"/>
              <a:gd name="connsiteY11" fmla="*/ 2452254 h 2549236"/>
              <a:gd name="connsiteX12" fmla="*/ 3588327 w 4984173"/>
              <a:gd name="connsiteY12" fmla="*/ 2445327 h 2549236"/>
              <a:gd name="connsiteX13" fmla="*/ 3536373 w 4984173"/>
              <a:gd name="connsiteY13" fmla="*/ 2445327 h 2549236"/>
              <a:gd name="connsiteX14" fmla="*/ 3536373 w 4984173"/>
              <a:gd name="connsiteY14" fmla="*/ 2431473 h 2549236"/>
              <a:gd name="connsiteX15" fmla="*/ 3508664 w 4984173"/>
              <a:gd name="connsiteY15" fmla="*/ 2431473 h 2549236"/>
              <a:gd name="connsiteX16" fmla="*/ 3508664 w 4984173"/>
              <a:gd name="connsiteY16" fmla="*/ 2421082 h 2549236"/>
              <a:gd name="connsiteX17" fmla="*/ 3401291 w 4984173"/>
              <a:gd name="connsiteY17" fmla="*/ 2421082 h 2549236"/>
              <a:gd name="connsiteX18" fmla="*/ 3401291 w 4984173"/>
              <a:gd name="connsiteY18" fmla="*/ 2421082 h 2549236"/>
              <a:gd name="connsiteX19" fmla="*/ 3401291 w 4984173"/>
              <a:gd name="connsiteY19" fmla="*/ 2407227 h 2549236"/>
              <a:gd name="connsiteX20" fmla="*/ 3373582 w 4984173"/>
              <a:gd name="connsiteY20" fmla="*/ 2407227 h 2549236"/>
              <a:gd name="connsiteX21" fmla="*/ 3373582 w 4984173"/>
              <a:gd name="connsiteY21" fmla="*/ 2389909 h 2549236"/>
              <a:gd name="connsiteX22" fmla="*/ 3342409 w 4984173"/>
              <a:gd name="connsiteY22" fmla="*/ 2389909 h 2549236"/>
              <a:gd name="connsiteX23" fmla="*/ 3342409 w 4984173"/>
              <a:gd name="connsiteY23" fmla="*/ 2372591 h 2549236"/>
              <a:gd name="connsiteX24" fmla="*/ 3231573 w 4984173"/>
              <a:gd name="connsiteY24" fmla="*/ 2372591 h 2549236"/>
              <a:gd name="connsiteX25" fmla="*/ 3231573 w 4984173"/>
              <a:gd name="connsiteY25" fmla="*/ 2365664 h 2549236"/>
              <a:gd name="connsiteX26" fmla="*/ 3203864 w 4984173"/>
              <a:gd name="connsiteY26" fmla="*/ 2365664 h 2549236"/>
              <a:gd name="connsiteX27" fmla="*/ 3203864 w 4984173"/>
              <a:gd name="connsiteY27" fmla="*/ 2337954 h 2549236"/>
              <a:gd name="connsiteX28" fmla="*/ 3176155 w 4984173"/>
              <a:gd name="connsiteY28" fmla="*/ 2337954 h 2549236"/>
              <a:gd name="connsiteX29" fmla="*/ 3176155 w 4984173"/>
              <a:gd name="connsiteY29" fmla="*/ 2324100 h 2549236"/>
              <a:gd name="connsiteX30" fmla="*/ 3131127 w 4984173"/>
              <a:gd name="connsiteY30" fmla="*/ 2324100 h 2549236"/>
              <a:gd name="connsiteX31" fmla="*/ 3131127 w 4984173"/>
              <a:gd name="connsiteY31" fmla="*/ 2299854 h 2549236"/>
              <a:gd name="connsiteX32" fmla="*/ 3034146 w 4984173"/>
              <a:gd name="connsiteY32" fmla="*/ 2299854 h 2549236"/>
              <a:gd name="connsiteX33" fmla="*/ 3034146 w 4984173"/>
              <a:gd name="connsiteY33" fmla="*/ 2292927 h 2549236"/>
              <a:gd name="connsiteX34" fmla="*/ 2850573 w 4984173"/>
              <a:gd name="connsiteY34" fmla="*/ 2292927 h 2549236"/>
              <a:gd name="connsiteX35" fmla="*/ 2850573 w 4984173"/>
              <a:gd name="connsiteY35" fmla="*/ 2275609 h 2549236"/>
              <a:gd name="connsiteX36" fmla="*/ 2805546 w 4984173"/>
              <a:gd name="connsiteY36" fmla="*/ 2275609 h 2549236"/>
              <a:gd name="connsiteX37" fmla="*/ 2805546 w 4984173"/>
              <a:gd name="connsiteY37" fmla="*/ 2258291 h 2549236"/>
              <a:gd name="connsiteX38" fmla="*/ 2705100 w 4984173"/>
              <a:gd name="connsiteY38" fmla="*/ 2258291 h 2549236"/>
              <a:gd name="connsiteX39" fmla="*/ 2698173 w 4984173"/>
              <a:gd name="connsiteY39" fmla="*/ 2251364 h 2549236"/>
              <a:gd name="connsiteX40" fmla="*/ 2667000 w 4984173"/>
              <a:gd name="connsiteY40" fmla="*/ 2251364 h 2549236"/>
              <a:gd name="connsiteX41" fmla="*/ 2667000 w 4984173"/>
              <a:gd name="connsiteY41" fmla="*/ 2230582 h 2549236"/>
              <a:gd name="connsiteX42" fmla="*/ 2635827 w 4984173"/>
              <a:gd name="connsiteY42" fmla="*/ 2230582 h 2549236"/>
              <a:gd name="connsiteX43" fmla="*/ 2635827 w 4984173"/>
              <a:gd name="connsiteY43" fmla="*/ 2216727 h 2549236"/>
              <a:gd name="connsiteX44" fmla="*/ 2608118 w 4984173"/>
              <a:gd name="connsiteY44" fmla="*/ 2216727 h 2549236"/>
              <a:gd name="connsiteX45" fmla="*/ 2608118 w 4984173"/>
              <a:gd name="connsiteY45" fmla="*/ 2192482 h 2549236"/>
              <a:gd name="connsiteX46" fmla="*/ 2587337 w 4984173"/>
              <a:gd name="connsiteY46" fmla="*/ 2192482 h 2549236"/>
              <a:gd name="connsiteX47" fmla="*/ 2587337 w 4984173"/>
              <a:gd name="connsiteY47" fmla="*/ 2178627 h 2549236"/>
              <a:gd name="connsiteX48" fmla="*/ 2563091 w 4984173"/>
              <a:gd name="connsiteY48" fmla="*/ 2178627 h 2549236"/>
              <a:gd name="connsiteX49" fmla="*/ 2570018 w 4984173"/>
              <a:gd name="connsiteY49" fmla="*/ 2171700 h 2549236"/>
              <a:gd name="connsiteX50" fmla="*/ 2493818 w 4984173"/>
              <a:gd name="connsiteY50" fmla="*/ 2171700 h 2549236"/>
              <a:gd name="connsiteX51" fmla="*/ 2493818 w 4984173"/>
              <a:gd name="connsiteY51" fmla="*/ 2143991 h 2549236"/>
              <a:gd name="connsiteX52" fmla="*/ 2469573 w 4984173"/>
              <a:gd name="connsiteY52" fmla="*/ 2143991 h 2549236"/>
              <a:gd name="connsiteX53" fmla="*/ 2469573 w 4984173"/>
              <a:gd name="connsiteY53" fmla="*/ 2126673 h 2549236"/>
              <a:gd name="connsiteX54" fmla="*/ 2393373 w 4984173"/>
              <a:gd name="connsiteY54" fmla="*/ 2126673 h 2549236"/>
              <a:gd name="connsiteX55" fmla="*/ 2393373 w 4984173"/>
              <a:gd name="connsiteY55" fmla="*/ 2112818 h 2549236"/>
              <a:gd name="connsiteX56" fmla="*/ 2358737 w 4984173"/>
              <a:gd name="connsiteY56" fmla="*/ 2112818 h 2549236"/>
              <a:gd name="connsiteX57" fmla="*/ 2358737 w 4984173"/>
              <a:gd name="connsiteY57" fmla="*/ 2092036 h 2549236"/>
              <a:gd name="connsiteX58" fmla="*/ 2310246 w 4984173"/>
              <a:gd name="connsiteY58" fmla="*/ 2092036 h 2549236"/>
              <a:gd name="connsiteX59" fmla="*/ 2310246 w 4984173"/>
              <a:gd name="connsiteY59" fmla="*/ 2078182 h 2549236"/>
              <a:gd name="connsiteX60" fmla="*/ 2154382 w 4984173"/>
              <a:gd name="connsiteY60" fmla="*/ 2078182 h 2549236"/>
              <a:gd name="connsiteX61" fmla="*/ 2154382 w 4984173"/>
              <a:gd name="connsiteY61" fmla="*/ 2043545 h 2549236"/>
              <a:gd name="connsiteX62" fmla="*/ 2130137 w 4984173"/>
              <a:gd name="connsiteY62" fmla="*/ 2043545 h 2549236"/>
              <a:gd name="connsiteX63" fmla="*/ 2130137 w 4984173"/>
              <a:gd name="connsiteY63" fmla="*/ 2008909 h 2549236"/>
              <a:gd name="connsiteX64" fmla="*/ 2092037 w 4984173"/>
              <a:gd name="connsiteY64" fmla="*/ 2008909 h 2549236"/>
              <a:gd name="connsiteX65" fmla="*/ 2092037 w 4984173"/>
              <a:gd name="connsiteY65" fmla="*/ 1970809 h 2549236"/>
              <a:gd name="connsiteX66" fmla="*/ 1950027 w 4984173"/>
              <a:gd name="connsiteY66" fmla="*/ 1970809 h 2549236"/>
              <a:gd name="connsiteX67" fmla="*/ 1950027 w 4984173"/>
              <a:gd name="connsiteY67" fmla="*/ 1936173 h 2549236"/>
              <a:gd name="connsiteX68" fmla="*/ 1880755 w 4984173"/>
              <a:gd name="connsiteY68" fmla="*/ 1936173 h 2549236"/>
              <a:gd name="connsiteX69" fmla="*/ 1880755 w 4984173"/>
              <a:gd name="connsiteY69" fmla="*/ 1911927 h 2549236"/>
              <a:gd name="connsiteX70" fmla="*/ 1818409 w 4984173"/>
              <a:gd name="connsiteY70" fmla="*/ 1911927 h 2549236"/>
              <a:gd name="connsiteX71" fmla="*/ 1818409 w 4984173"/>
              <a:gd name="connsiteY71" fmla="*/ 1898073 h 2549236"/>
              <a:gd name="connsiteX72" fmla="*/ 1780309 w 4984173"/>
              <a:gd name="connsiteY72" fmla="*/ 1898073 h 2549236"/>
              <a:gd name="connsiteX73" fmla="*/ 1780309 w 4984173"/>
              <a:gd name="connsiteY73" fmla="*/ 1880754 h 2549236"/>
              <a:gd name="connsiteX74" fmla="*/ 1745673 w 4984173"/>
              <a:gd name="connsiteY74" fmla="*/ 1880754 h 2549236"/>
              <a:gd name="connsiteX75" fmla="*/ 1745673 w 4984173"/>
              <a:gd name="connsiteY75" fmla="*/ 1863436 h 2549236"/>
              <a:gd name="connsiteX76" fmla="*/ 1690255 w 4984173"/>
              <a:gd name="connsiteY76" fmla="*/ 1863436 h 2549236"/>
              <a:gd name="connsiteX77" fmla="*/ 1690255 w 4984173"/>
              <a:gd name="connsiteY77" fmla="*/ 1853045 h 2549236"/>
              <a:gd name="connsiteX78" fmla="*/ 1617518 w 4984173"/>
              <a:gd name="connsiteY78" fmla="*/ 1853045 h 2549236"/>
              <a:gd name="connsiteX79" fmla="*/ 1617518 w 4984173"/>
              <a:gd name="connsiteY79" fmla="*/ 1832264 h 2549236"/>
              <a:gd name="connsiteX80" fmla="*/ 1593273 w 4984173"/>
              <a:gd name="connsiteY80" fmla="*/ 1832264 h 2549236"/>
              <a:gd name="connsiteX81" fmla="*/ 1593273 w 4984173"/>
              <a:gd name="connsiteY81" fmla="*/ 1811482 h 2549236"/>
              <a:gd name="connsiteX82" fmla="*/ 1569027 w 4984173"/>
              <a:gd name="connsiteY82" fmla="*/ 1811482 h 2549236"/>
              <a:gd name="connsiteX83" fmla="*/ 1569027 w 4984173"/>
              <a:gd name="connsiteY83" fmla="*/ 1790700 h 2549236"/>
              <a:gd name="connsiteX84" fmla="*/ 1544782 w 4984173"/>
              <a:gd name="connsiteY84" fmla="*/ 1790700 h 2549236"/>
              <a:gd name="connsiteX85" fmla="*/ 1544782 w 4984173"/>
              <a:gd name="connsiteY85" fmla="*/ 1762991 h 2549236"/>
              <a:gd name="connsiteX86" fmla="*/ 1478973 w 4984173"/>
              <a:gd name="connsiteY86" fmla="*/ 1762991 h 2549236"/>
              <a:gd name="connsiteX87" fmla="*/ 1478973 w 4984173"/>
              <a:gd name="connsiteY87" fmla="*/ 1742209 h 2549236"/>
              <a:gd name="connsiteX88" fmla="*/ 1447800 w 4984173"/>
              <a:gd name="connsiteY88" fmla="*/ 1742209 h 2549236"/>
              <a:gd name="connsiteX89" fmla="*/ 1447800 w 4984173"/>
              <a:gd name="connsiteY89" fmla="*/ 1711036 h 2549236"/>
              <a:gd name="connsiteX90" fmla="*/ 1420091 w 4984173"/>
              <a:gd name="connsiteY90" fmla="*/ 1711036 h 2549236"/>
              <a:gd name="connsiteX91" fmla="*/ 1420091 w 4984173"/>
              <a:gd name="connsiteY91" fmla="*/ 1652154 h 2549236"/>
              <a:gd name="connsiteX92" fmla="*/ 1406237 w 4984173"/>
              <a:gd name="connsiteY92" fmla="*/ 1652154 h 2549236"/>
              <a:gd name="connsiteX93" fmla="*/ 1406237 w 4984173"/>
              <a:gd name="connsiteY93" fmla="*/ 1620982 h 2549236"/>
              <a:gd name="connsiteX94" fmla="*/ 1381991 w 4984173"/>
              <a:gd name="connsiteY94" fmla="*/ 1620982 h 2549236"/>
              <a:gd name="connsiteX95" fmla="*/ 1381991 w 4984173"/>
              <a:gd name="connsiteY95" fmla="*/ 1579418 h 2549236"/>
              <a:gd name="connsiteX96" fmla="*/ 1361209 w 4984173"/>
              <a:gd name="connsiteY96" fmla="*/ 1579418 h 2549236"/>
              <a:gd name="connsiteX97" fmla="*/ 1361209 w 4984173"/>
              <a:gd name="connsiteY97" fmla="*/ 1569027 h 2549236"/>
              <a:gd name="connsiteX98" fmla="*/ 1278082 w 4984173"/>
              <a:gd name="connsiteY98" fmla="*/ 1569027 h 2549236"/>
              <a:gd name="connsiteX99" fmla="*/ 1278082 w 4984173"/>
              <a:gd name="connsiteY99" fmla="*/ 1524000 h 2549236"/>
              <a:gd name="connsiteX100" fmla="*/ 1257300 w 4984173"/>
              <a:gd name="connsiteY100" fmla="*/ 1524000 h 2549236"/>
              <a:gd name="connsiteX101" fmla="*/ 1257300 w 4984173"/>
              <a:gd name="connsiteY101" fmla="*/ 1496291 h 2549236"/>
              <a:gd name="connsiteX102" fmla="*/ 1243446 w 4984173"/>
              <a:gd name="connsiteY102" fmla="*/ 1496291 h 2549236"/>
              <a:gd name="connsiteX103" fmla="*/ 1243446 w 4984173"/>
              <a:gd name="connsiteY103" fmla="*/ 1447800 h 2549236"/>
              <a:gd name="connsiteX104" fmla="*/ 1226127 w 4984173"/>
              <a:gd name="connsiteY104" fmla="*/ 1447800 h 2549236"/>
              <a:gd name="connsiteX105" fmla="*/ 1226127 w 4984173"/>
              <a:gd name="connsiteY105" fmla="*/ 1423554 h 2549236"/>
              <a:gd name="connsiteX106" fmla="*/ 1212273 w 4984173"/>
              <a:gd name="connsiteY106" fmla="*/ 1423554 h 2549236"/>
              <a:gd name="connsiteX107" fmla="*/ 1212273 w 4984173"/>
              <a:gd name="connsiteY107" fmla="*/ 1388918 h 2549236"/>
              <a:gd name="connsiteX108" fmla="*/ 1181100 w 4984173"/>
              <a:gd name="connsiteY108" fmla="*/ 1388918 h 2549236"/>
              <a:gd name="connsiteX109" fmla="*/ 1181100 w 4984173"/>
              <a:gd name="connsiteY109" fmla="*/ 1375064 h 2549236"/>
              <a:gd name="connsiteX110" fmla="*/ 1163782 w 4984173"/>
              <a:gd name="connsiteY110" fmla="*/ 1375064 h 2549236"/>
              <a:gd name="connsiteX111" fmla="*/ 1163782 w 4984173"/>
              <a:gd name="connsiteY111" fmla="*/ 1357745 h 2549236"/>
              <a:gd name="connsiteX112" fmla="*/ 1125682 w 4984173"/>
              <a:gd name="connsiteY112" fmla="*/ 1357745 h 2549236"/>
              <a:gd name="connsiteX113" fmla="*/ 1125682 w 4984173"/>
              <a:gd name="connsiteY113" fmla="*/ 1347354 h 2549236"/>
              <a:gd name="connsiteX114" fmla="*/ 1087582 w 4984173"/>
              <a:gd name="connsiteY114" fmla="*/ 1347354 h 2549236"/>
              <a:gd name="connsiteX115" fmla="*/ 1087582 w 4984173"/>
              <a:gd name="connsiteY115" fmla="*/ 1323109 h 2549236"/>
              <a:gd name="connsiteX116" fmla="*/ 1080655 w 4984173"/>
              <a:gd name="connsiteY116" fmla="*/ 1323109 h 2549236"/>
              <a:gd name="connsiteX117" fmla="*/ 1080655 w 4984173"/>
              <a:gd name="connsiteY117" fmla="*/ 1281545 h 2549236"/>
              <a:gd name="connsiteX118" fmla="*/ 1063337 w 4984173"/>
              <a:gd name="connsiteY118" fmla="*/ 1281545 h 2549236"/>
              <a:gd name="connsiteX119" fmla="*/ 1063337 w 4984173"/>
              <a:gd name="connsiteY119" fmla="*/ 1205345 h 2549236"/>
              <a:gd name="connsiteX120" fmla="*/ 1046018 w 4984173"/>
              <a:gd name="connsiteY120" fmla="*/ 1205345 h 2549236"/>
              <a:gd name="connsiteX121" fmla="*/ 1046018 w 4984173"/>
              <a:gd name="connsiteY121" fmla="*/ 1170709 h 2549236"/>
              <a:gd name="connsiteX122" fmla="*/ 1018309 w 4984173"/>
              <a:gd name="connsiteY122" fmla="*/ 1170709 h 2549236"/>
              <a:gd name="connsiteX123" fmla="*/ 1018309 w 4984173"/>
              <a:gd name="connsiteY123" fmla="*/ 1146464 h 2549236"/>
              <a:gd name="connsiteX124" fmla="*/ 962891 w 4984173"/>
              <a:gd name="connsiteY124" fmla="*/ 1146464 h 2549236"/>
              <a:gd name="connsiteX125" fmla="*/ 962891 w 4984173"/>
              <a:gd name="connsiteY125" fmla="*/ 1122218 h 2549236"/>
              <a:gd name="connsiteX126" fmla="*/ 938646 w 4984173"/>
              <a:gd name="connsiteY126" fmla="*/ 1122218 h 2549236"/>
              <a:gd name="connsiteX127" fmla="*/ 938646 w 4984173"/>
              <a:gd name="connsiteY127" fmla="*/ 1097973 h 2549236"/>
              <a:gd name="connsiteX128" fmla="*/ 938646 w 4984173"/>
              <a:gd name="connsiteY128" fmla="*/ 1097973 h 2549236"/>
              <a:gd name="connsiteX129" fmla="*/ 910937 w 4984173"/>
              <a:gd name="connsiteY129" fmla="*/ 1097973 h 2549236"/>
              <a:gd name="connsiteX130" fmla="*/ 910937 w 4984173"/>
              <a:gd name="connsiteY130" fmla="*/ 1032164 h 2549236"/>
              <a:gd name="connsiteX131" fmla="*/ 883227 w 4984173"/>
              <a:gd name="connsiteY131" fmla="*/ 1032164 h 2549236"/>
              <a:gd name="connsiteX132" fmla="*/ 883227 w 4984173"/>
              <a:gd name="connsiteY132" fmla="*/ 945573 h 2549236"/>
              <a:gd name="connsiteX133" fmla="*/ 862446 w 4984173"/>
              <a:gd name="connsiteY133" fmla="*/ 945573 h 2549236"/>
              <a:gd name="connsiteX134" fmla="*/ 862446 w 4984173"/>
              <a:gd name="connsiteY134" fmla="*/ 914400 h 2549236"/>
              <a:gd name="connsiteX135" fmla="*/ 782782 w 4984173"/>
              <a:gd name="connsiteY135" fmla="*/ 914400 h 2549236"/>
              <a:gd name="connsiteX136" fmla="*/ 782782 w 4984173"/>
              <a:gd name="connsiteY136" fmla="*/ 897082 h 2549236"/>
              <a:gd name="connsiteX137" fmla="*/ 730827 w 4984173"/>
              <a:gd name="connsiteY137" fmla="*/ 897082 h 2549236"/>
              <a:gd name="connsiteX138" fmla="*/ 730827 w 4984173"/>
              <a:gd name="connsiteY138" fmla="*/ 845127 h 2549236"/>
              <a:gd name="connsiteX139" fmla="*/ 710046 w 4984173"/>
              <a:gd name="connsiteY139" fmla="*/ 845127 h 2549236"/>
              <a:gd name="connsiteX140" fmla="*/ 710046 w 4984173"/>
              <a:gd name="connsiteY140" fmla="*/ 751609 h 2549236"/>
              <a:gd name="connsiteX141" fmla="*/ 696191 w 4984173"/>
              <a:gd name="connsiteY141" fmla="*/ 751609 h 2549236"/>
              <a:gd name="connsiteX142" fmla="*/ 696191 w 4984173"/>
              <a:gd name="connsiteY142" fmla="*/ 713509 h 2549236"/>
              <a:gd name="connsiteX143" fmla="*/ 668482 w 4984173"/>
              <a:gd name="connsiteY143" fmla="*/ 713509 h 2549236"/>
              <a:gd name="connsiteX144" fmla="*/ 668482 w 4984173"/>
              <a:gd name="connsiteY144" fmla="*/ 713509 h 2549236"/>
              <a:gd name="connsiteX145" fmla="*/ 647700 w 4984173"/>
              <a:gd name="connsiteY145" fmla="*/ 692727 h 2549236"/>
              <a:gd name="connsiteX146" fmla="*/ 647700 w 4984173"/>
              <a:gd name="connsiteY146" fmla="*/ 671945 h 2549236"/>
              <a:gd name="connsiteX147" fmla="*/ 599209 w 4984173"/>
              <a:gd name="connsiteY147" fmla="*/ 671945 h 2549236"/>
              <a:gd name="connsiteX148" fmla="*/ 599209 w 4984173"/>
              <a:gd name="connsiteY148" fmla="*/ 651164 h 2549236"/>
              <a:gd name="connsiteX149" fmla="*/ 578427 w 4984173"/>
              <a:gd name="connsiteY149" fmla="*/ 651164 h 2549236"/>
              <a:gd name="connsiteX150" fmla="*/ 578427 w 4984173"/>
              <a:gd name="connsiteY150" fmla="*/ 613064 h 2549236"/>
              <a:gd name="connsiteX151" fmla="*/ 540327 w 4984173"/>
              <a:gd name="connsiteY151" fmla="*/ 613064 h 2549236"/>
              <a:gd name="connsiteX152" fmla="*/ 540327 w 4984173"/>
              <a:gd name="connsiteY152" fmla="*/ 574964 h 2549236"/>
              <a:gd name="connsiteX153" fmla="*/ 526473 w 4984173"/>
              <a:gd name="connsiteY153" fmla="*/ 574964 h 2549236"/>
              <a:gd name="connsiteX154" fmla="*/ 526473 w 4984173"/>
              <a:gd name="connsiteY154" fmla="*/ 519545 h 2549236"/>
              <a:gd name="connsiteX155" fmla="*/ 526473 w 4984173"/>
              <a:gd name="connsiteY155" fmla="*/ 519545 h 2549236"/>
              <a:gd name="connsiteX156" fmla="*/ 526473 w 4984173"/>
              <a:gd name="connsiteY156" fmla="*/ 491836 h 2549236"/>
              <a:gd name="connsiteX157" fmla="*/ 509155 w 4984173"/>
              <a:gd name="connsiteY157" fmla="*/ 491836 h 2549236"/>
              <a:gd name="connsiteX158" fmla="*/ 509155 w 4984173"/>
              <a:gd name="connsiteY158" fmla="*/ 467591 h 2549236"/>
              <a:gd name="connsiteX159" fmla="*/ 467591 w 4984173"/>
              <a:gd name="connsiteY159" fmla="*/ 467591 h 2549236"/>
              <a:gd name="connsiteX160" fmla="*/ 467591 w 4984173"/>
              <a:gd name="connsiteY160" fmla="*/ 446809 h 2549236"/>
              <a:gd name="connsiteX161" fmla="*/ 391391 w 4984173"/>
              <a:gd name="connsiteY161" fmla="*/ 446809 h 2549236"/>
              <a:gd name="connsiteX162" fmla="*/ 391391 w 4984173"/>
              <a:gd name="connsiteY162" fmla="*/ 432954 h 2549236"/>
              <a:gd name="connsiteX163" fmla="*/ 367146 w 4984173"/>
              <a:gd name="connsiteY163" fmla="*/ 432954 h 2549236"/>
              <a:gd name="connsiteX164" fmla="*/ 367146 w 4984173"/>
              <a:gd name="connsiteY164" fmla="*/ 363682 h 2549236"/>
              <a:gd name="connsiteX165" fmla="*/ 332509 w 4984173"/>
              <a:gd name="connsiteY165" fmla="*/ 363682 h 2549236"/>
              <a:gd name="connsiteX166" fmla="*/ 332509 w 4984173"/>
              <a:gd name="connsiteY166" fmla="*/ 325582 h 2549236"/>
              <a:gd name="connsiteX167" fmla="*/ 301337 w 4984173"/>
              <a:gd name="connsiteY167" fmla="*/ 325582 h 2549236"/>
              <a:gd name="connsiteX168" fmla="*/ 301337 w 4984173"/>
              <a:gd name="connsiteY168" fmla="*/ 304800 h 2549236"/>
              <a:gd name="connsiteX169" fmla="*/ 252846 w 4984173"/>
              <a:gd name="connsiteY169" fmla="*/ 304800 h 2549236"/>
              <a:gd name="connsiteX170" fmla="*/ 252846 w 4984173"/>
              <a:gd name="connsiteY170" fmla="*/ 287482 h 2549236"/>
              <a:gd name="connsiteX171" fmla="*/ 200891 w 4984173"/>
              <a:gd name="connsiteY171" fmla="*/ 287482 h 2549236"/>
              <a:gd name="connsiteX172" fmla="*/ 200891 w 4984173"/>
              <a:gd name="connsiteY172" fmla="*/ 235527 h 2549236"/>
              <a:gd name="connsiteX173" fmla="*/ 180109 w 4984173"/>
              <a:gd name="connsiteY173" fmla="*/ 235527 h 2549236"/>
              <a:gd name="connsiteX174" fmla="*/ 180109 w 4984173"/>
              <a:gd name="connsiteY174" fmla="*/ 148936 h 2549236"/>
              <a:gd name="connsiteX175" fmla="*/ 166255 w 4984173"/>
              <a:gd name="connsiteY175" fmla="*/ 148936 h 2549236"/>
              <a:gd name="connsiteX176" fmla="*/ 166255 w 4984173"/>
              <a:gd name="connsiteY176" fmla="*/ 79664 h 2549236"/>
              <a:gd name="connsiteX177" fmla="*/ 135082 w 4984173"/>
              <a:gd name="connsiteY177" fmla="*/ 79664 h 2549236"/>
              <a:gd name="connsiteX178" fmla="*/ 135082 w 4984173"/>
              <a:gd name="connsiteY178" fmla="*/ 58882 h 2549236"/>
              <a:gd name="connsiteX179" fmla="*/ 72737 w 4984173"/>
              <a:gd name="connsiteY179" fmla="*/ 58882 h 2549236"/>
              <a:gd name="connsiteX180" fmla="*/ 72737 w 4984173"/>
              <a:gd name="connsiteY180" fmla="*/ 31173 h 2549236"/>
              <a:gd name="connsiteX181" fmla="*/ 34637 w 4984173"/>
              <a:gd name="connsiteY181" fmla="*/ 31173 h 2549236"/>
              <a:gd name="connsiteX182" fmla="*/ 34637 w 4984173"/>
              <a:gd name="connsiteY182" fmla="*/ 0 h 2549236"/>
              <a:gd name="connsiteX183" fmla="*/ 0 w 4984173"/>
              <a:gd name="connsiteY183" fmla="*/ 0 h 254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4984173" h="2549236">
                <a:moveTo>
                  <a:pt x="4984173" y="2549236"/>
                </a:moveTo>
                <a:lnTo>
                  <a:pt x="4412673" y="2549236"/>
                </a:lnTo>
                <a:lnTo>
                  <a:pt x="4412673" y="2521527"/>
                </a:lnTo>
                <a:lnTo>
                  <a:pt x="4111337" y="2521527"/>
                </a:lnTo>
                <a:lnTo>
                  <a:pt x="4111337" y="2490354"/>
                </a:lnTo>
                <a:lnTo>
                  <a:pt x="3917373" y="2490354"/>
                </a:lnTo>
                <a:lnTo>
                  <a:pt x="3917373" y="2476500"/>
                </a:lnTo>
                <a:lnTo>
                  <a:pt x="3889664" y="2476500"/>
                </a:lnTo>
                <a:lnTo>
                  <a:pt x="3889664" y="2462645"/>
                </a:lnTo>
                <a:lnTo>
                  <a:pt x="3730337" y="2462645"/>
                </a:lnTo>
                <a:lnTo>
                  <a:pt x="3730337" y="2452254"/>
                </a:lnTo>
                <a:lnTo>
                  <a:pt x="3588327" y="2452254"/>
                </a:lnTo>
                <a:lnTo>
                  <a:pt x="3588327" y="2445327"/>
                </a:lnTo>
                <a:lnTo>
                  <a:pt x="3536373" y="2445327"/>
                </a:lnTo>
                <a:lnTo>
                  <a:pt x="3536373" y="2431473"/>
                </a:lnTo>
                <a:lnTo>
                  <a:pt x="3508664" y="2431473"/>
                </a:lnTo>
                <a:lnTo>
                  <a:pt x="3508664" y="2421082"/>
                </a:lnTo>
                <a:lnTo>
                  <a:pt x="3401291" y="2421082"/>
                </a:lnTo>
                <a:lnTo>
                  <a:pt x="3401291" y="2421082"/>
                </a:lnTo>
                <a:lnTo>
                  <a:pt x="3401291" y="2407227"/>
                </a:lnTo>
                <a:lnTo>
                  <a:pt x="3373582" y="2407227"/>
                </a:lnTo>
                <a:lnTo>
                  <a:pt x="3373582" y="2389909"/>
                </a:lnTo>
                <a:lnTo>
                  <a:pt x="3342409" y="2389909"/>
                </a:lnTo>
                <a:lnTo>
                  <a:pt x="3342409" y="2372591"/>
                </a:lnTo>
                <a:lnTo>
                  <a:pt x="3231573" y="2372591"/>
                </a:lnTo>
                <a:lnTo>
                  <a:pt x="3231573" y="2365664"/>
                </a:lnTo>
                <a:lnTo>
                  <a:pt x="3203864" y="2365664"/>
                </a:lnTo>
                <a:lnTo>
                  <a:pt x="3203864" y="2337954"/>
                </a:lnTo>
                <a:lnTo>
                  <a:pt x="3176155" y="2337954"/>
                </a:lnTo>
                <a:lnTo>
                  <a:pt x="3176155" y="2324100"/>
                </a:lnTo>
                <a:lnTo>
                  <a:pt x="3131127" y="2324100"/>
                </a:lnTo>
                <a:lnTo>
                  <a:pt x="3131127" y="2299854"/>
                </a:lnTo>
                <a:lnTo>
                  <a:pt x="3034146" y="2299854"/>
                </a:lnTo>
                <a:lnTo>
                  <a:pt x="3034146" y="2292927"/>
                </a:lnTo>
                <a:lnTo>
                  <a:pt x="2850573" y="2292927"/>
                </a:lnTo>
                <a:lnTo>
                  <a:pt x="2850573" y="2275609"/>
                </a:lnTo>
                <a:lnTo>
                  <a:pt x="2805546" y="2275609"/>
                </a:lnTo>
                <a:lnTo>
                  <a:pt x="2805546" y="2258291"/>
                </a:lnTo>
                <a:lnTo>
                  <a:pt x="2705100" y="2258291"/>
                </a:lnTo>
                <a:lnTo>
                  <a:pt x="2698173" y="2251364"/>
                </a:lnTo>
                <a:lnTo>
                  <a:pt x="2667000" y="2251364"/>
                </a:lnTo>
                <a:lnTo>
                  <a:pt x="2667000" y="2230582"/>
                </a:lnTo>
                <a:lnTo>
                  <a:pt x="2635827" y="2230582"/>
                </a:lnTo>
                <a:lnTo>
                  <a:pt x="2635827" y="2216727"/>
                </a:lnTo>
                <a:lnTo>
                  <a:pt x="2608118" y="2216727"/>
                </a:lnTo>
                <a:lnTo>
                  <a:pt x="2608118" y="2192482"/>
                </a:lnTo>
                <a:lnTo>
                  <a:pt x="2587337" y="2192482"/>
                </a:lnTo>
                <a:lnTo>
                  <a:pt x="2587337" y="2178627"/>
                </a:lnTo>
                <a:lnTo>
                  <a:pt x="2563091" y="2178627"/>
                </a:lnTo>
                <a:lnTo>
                  <a:pt x="2570018" y="2171700"/>
                </a:lnTo>
                <a:lnTo>
                  <a:pt x="2493818" y="2171700"/>
                </a:lnTo>
                <a:lnTo>
                  <a:pt x="2493818" y="2143991"/>
                </a:lnTo>
                <a:lnTo>
                  <a:pt x="2469573" y="2143991"/>
                </a:lnTo>
                <a:lnTo>
                  <a:pt x="2469573" y="2126673"/>
                </a:lnTo>
                <a:lnTo>
                  <a:pt x="2393373" y="2126673"/>
                </a:lnTo>
                <a:lnTo>
                  <a:pt x="2393373" y="2112818"/>
                </a:lnTo>
                <a:lnTo>
                  <a:pt x="2358737" y="2112818"/>
                </a:lnTo>
                <a:lnTo>
                  <a:pt x="2358737" y="2092036"/>
                </a:lnTo>
                <a:lnTo>
                  <a:pt x="2310246" y="2092036"/>
                </a:lnTo>
                <a:lnTo>
                  <a:pt x="2310246" y="2078182"/>
                </a:lnTo>
                <a:lnTo>
                  <a:pt x="2154382" y="2078182"/>
                </a:lnTo>
                <a:lnTo>
                  <a:pt x="2154382" y="2043545"/>
                </a:lnTo>
                <a:lnTo>
                  <a:pt x="2130137" y="2043545"/>
                </a:lnTo>
                <a:lnTo>
                  <a:pt x="2130137" y="2008909"/>
                </a:lnTo>
                <a:lnTo>
                  <a:pt x="2092037" y="2008909"/>
                </a:lnTo>
                <a:lnTo>
                  <a:pt x="2092037" y="1970809"/>
                </a:lnTo>
                <a:lnTo>
                  <a:pt x="1950027" y="1970809"/>
                </a:lnTo>
                <a:lnTo>
                  <a:pt x="1950027" y="1936173"/>
                </a:lnTo>
                <a:lnTo>
                  <a:pt x="1880755" y="1936173"/>
                </a:lnTo>
                <a:lnTo>
                  <a:pt x="1880755" y="1911927"/>
                </a:lnTo>
                <a:lnTo>
                  <a:pt x="1818409" y="1911927"/>
                </a:lnTo>
                <a:lnTo>
                  <a:pt x="1818409" y="1898073"/>
                </a:lnTo>
                <a:lnTo>
                  <a:pt x="1780309" y="1898073"/>
                </a:lnTo>
                <a:lnTo>
                  <a:pt x="1780309" y="1880754"/>
                </a:lnTo>
                <a:lnTo>
                  <a:pt x="1745673" y="1880754"/>
                </a:lnTo>
                <a:lnTo>
                  <a:pt x="1745673" y="1863436"/>
                </a:lnTo>
                <a:lnTo>
                  <a:pt x="1690255" y="1863436"/>
                </a:lnTo>
                <a:lnTo>
                  <a:pt x="1690255" y="1853045"/>
                </a:lnTo>
                <a:lnTo>
                  <a:pt x="1617518" y="1853045"/>
                </a:lnTo>
                <a:lnTo>
                  <a:pt x="1617518" y="1832264"/>
                </a:lnTo>
                <a:lnTo>
                  <a:pt x="1593273" y="1832264"/>
                </a:lnTo>
                <a:lnTo>
                  <a:pt x="1593273" y="1811482"/>
                </a:lnTo>
                <a:lnTo>
                  <a:pt x="1569027" y="1811482"/>
                </a:lnTo>
                <a:lnTo>
                  <a:pt x="1569027" y="1790700"/>
                </a:lnTo>
                <a:lnTo>
                  <a:pt x="1544782" y="1790700"/>
                </a:lnTo>
                <a:lnTo>
                  <a:pt x="1544782" y="1762991"/>
                </a:lnTo>
                <a:lnTo>
                  <a:pt x="1478973" y="1762991"/>
                </a:lnTo>
                <a:lnTo>
                  <a:pt x="1478973" y="1742209"/>
                </a:lnTo>
                <a:lnTo>
                  <a:pt x="1447800" y="1742209"/>
                </a:lnTo>
                <a:lnTo>
                  <a:pt x="1447800" y="1711036"/>
                </a:lnTo>
                <a:lnTo>
                  <a:pt x="1420091" y="1711036"/>
                </a:lnTo>
                <a:lnTo>
                  <a:pt x="1420091" y="1652154"/>
                </a:lnTo>
                <a:lnTo>
                  <a:pt x="1406237" y="1652154"/>
                </a:lnTo>
                <a:lnTo>
                  <a:pt x="1406237" y="1620982"/>
                </a:lnTo>
                <a:lnTo>
                  <a:pt x="1381991" y="1620982"/>
                </a:lnTo>
                <a:lnTo>
                  <a:pt x="1381991" y="1579418"/>
                </a:lnTo>
                <a:lnTo>
                  <a:pt x="1361209" y="1579418"/>
                </a:lnTo>
                <a:lnTo>
                  <a:pt x="1361209" y="1569027"/>
                </a:lnTo>
                <a:lnTo>
                  <a:pt x="1278082" y="1569027"/>
                </a:lnTo>
                <a:lnTo>
                  <a:pt x="1278082" y="1524000"/>
                </a:lnTo>
                <a:lnTo>
                  <a:pt x="1257300" y="1524000"/>
                </a:lnTo>
                <a:lnTo>
                  <a:pt x="1257300" y="1496291"/>
                </a:lnTo>
                <a:lnTo>
                  <a:pt x="1243446" y="1496291"/>
                </a:lnTo>
                <a:lnTo>
                  <a:pt x="1243446" y="1447800"/>
                </a:lnTo>
                <a:lnTo>
                  <a:pt x="1226127" y="1447800"/>
                </a:lnTo>
                <a:lnTo>
                  <a:pt x="1226127" y="1423554"/>
                </a:lnTo>
                <a:lnTo>
                  <a:pt x="1212273" y="1423554"/>
                </a:lnTo>
                <a:lnTo>
                  <a:pt x="1212273" y="1388918"/>
                </a:lnTo>
                <a:lnTo>
                  <a:pt x="1181100" y="1388918"/>
                </a:lnTo>
                <a:lnTo>
                  <a:pt x="1181100" y="1375064"/>
                </a:lnTo>
                <a:lnTo>
                  <a:pt x="1163782" y="1375064"/>
                </a:lnTo>
                <a:lnTo>
                  <a:pt x="1163782" y="1357745"/>
                </a:lnTo>
                <a:lnTo>
                  <a:pt x="1125682" y="1357745"/>
                </a:lnTo>
                <a:lnTo>
                  <a:pt x="1125682" y="1347354"/>
                </a:lnTo>
                <a:lnTo>
                  <a:pt x="1087582" y="1347354"/>
                </a:lnTo>
                <a:lnTo>
                  <a:pt x="1087582" y="1323109"/>
                </a:lnTo>
                <a:lnTo>
                  <a:pt x="1080655" y="1323109"/>
                </a:lnTo>
                <a:lnTo>
                  <a:pt x="1080655" y="1281545"/>
                </a:lnTo>
                <a:lnTo>
                  <a:pt x="1063337" y="1281545"/>
                </a:lnTo>
                <a:lnTo>
                  <a:pt x="1063337" y="1205345"/>
                </a:lnTo>
                <a:lnTo>
                  <a:pt x="1046018" y="1205345"/>
                </a:lnTo>
                <a:lnTo>
                  <a:pt x="1046018" y="1170709"/>
                </a:lnTo>
                <a:lnTo>
                  <a:pt x="1018309" y="1170709"/>
                </a:lnTo>
                <a:lnTo>
                  <a:pt x="1018309" y="1146464"/>
                </a:lnTo>
                <a:lnTo>
                  <a:pt x="962891" y="1146464"/>
                </a:lnTo>
                <a:lnTo>
                  <a:pt x="962891" y="1122218"/>
                </a:lnTo>
                <a:lnTo>
                  <a:pt x="938646" y="1122218"/>
                </a:lnTo>
                <a:lnTo>
                  <a:pt x="938646" y="1097973"/>
                </a:lnTo>
                <a:lnTo>
                  <a:pt x="938646" y="1097973"/>
                </a:lnTo>
                <a:lnTo>
                  <a:pt x="910937" y="1097973"/>
                </a:lnTo>
                <a:lnTo>
                  <a:pt x="910937" y="1032164"/>
                </a:lnTo>
                <a:lnTo>
                  <a:pt x="883227" y="1032164"/>
                </a:lnTo>
                <a:lnTo>
                  <a:pt x="883227" y="945573"/>
                </a:lnTo>
                <a:lnTo>
                  <a:pt x="862446" y="945573"/>
                </a:lnTo>
                <a:lnTo>
                  <a:pt x="862446" y="914400"/>
                </a:lnTo>
                <a:lnTo>
                  <a:pt x="782782" y="914400"/>
                </a:lnTo>
                <a:lnTo>
                  <a:pt x="782782" y="897082"/>
                </a:lnTo>
                <a:lnTo>
                  <a:pt x="730827" y="897082"/>
                </a:lnTo>
                <a:lnTo>
                  <a:pt x="730827" y="845127"/>
                </a:lnTo>
                <a:lnTo>
                  <a:pt x="710046" y="845127"/>
                </a:lnTo>
                <a:lnTo>
                  <a:pt x="710046" y="751609"/>
                </a:lnTo>
                <a:lnTo>
                  <a:pt x="696191" y="751609"/>
                </a:lnTo>
                <a:lnTo>
                  <a:pt x="696191" y="713509"/>
                </a:lnTo>
                <a:lnTo>
                  <a:pt x="668482" y="713509"/>
                </a:lnTo>
                <a:lnTo>
                  <a:pt x="668482" y="713509"/>
                </a:lnTo>
                <a:lnTo>
                  <a:pt x="647700" y="692727"/>
                </a:lnTo>
                <a:lnTo>
                  <a:pt x="647700" y="671945"/>
                </a:lnTo>
                <a:lnTo>
                  <a:pt x="599209" y="671945"/>
                </a:lnTo>
                <a:lnTo>
                  <a:pt x="599209" y="651164"/>
                </a:lnTo>
                <a:lnTo>
                  <a:pt x="578427" y="651164"/>
                </a:lnTo>
                <a:lnTo>
                  <a:pt x="578427" y="613064"/>
                </a:lnTo>
                <a:lnTo>
                  <a:pt x="540327" y="613064"/>
                </a:lnTo>
                <a:lnTo>
                  <a:pt x="540327" y="574964"/>
                </a:lnTo>
                <a:lnTo>
                  <a:pt x="526473" y="574964"/>
                </a:lnTo>
                <a:lnTo>
                  <a:pt x="526473" y="519545"/>
                </a:lnTo>
                <a:lnTo>
                  <a:pt x="526473" y="519545"/>
                </a:lnTo>
                <a:lnTo>
                  <a:pt x="526473" y="491836"/>
                </a:lnTo>
                <a:lnTo>
                  <a:pt x="509155" y="491836"/>
                </a:lnTo>
                <a:lnTo>
                  <a:pt x="509155" y="467591"/>
                </a:lnTo>
                <a:lnTo>
                  <a:pt x="467591" y="467591"/>
                </a:lnTo>
                <a:lnTo>
                  <a:pt x="467591" y="446809"/>
                </a:lnTo>
                <a:lnTo>
                  <a:pt x="391391" y="446809"/>
                </a:lnTo>
                <a:lnTo>
                  <a:pt x="391391" y="432954"/>
                </a:lnTo>
                <a:lnTo>
                  <a:pt x="367146" y="432954"/>
                </a:lnTo>
                <a:lnTo>
                  <a:pt x="367146" y="363682"/>
                </a:lnTo>
                <a:lnTo>
                  <a:pt x="332509" y="363682"/>
                </a:lnTo>
                <a:lnTo>
                  <a:pt x="332509" y="325582"/>
                </a:lnTo>
                <a:lnTo>
                  <a:pt x="301337" y="325582"/>
                </a:lnTo>
                <a:lnTo>
                  <a:pt x="301337" y="304800"/>
                </a:lnTo>
                <a:lnTo>
                  <a:pt x="252846" y="304800"/>
                </a:lnTo>
                <a:lnTo>
                  <a:pt x="252846" y="287482"/>
                </a:lnTo>
                <a:lnTo>
                  <a:pt x="200891" y="287482"/>
                </a:lnTo>
                <a:lnTo>
                  <a:pt x="200891" y="235527"/>
                </a:lnTo>
                <a:lnTo>
                  <a:pt x="180109" y="235527"/>
                </a:lnTo>
                <a:lnTo>
                  <a:pt x="180109" y="148936"/>
                </a:lnTo>
                <a:lnTo>
                  <a:pt x="166255" y="148936"/>
                </a:lnTo>
                <a:lnTo>
                  <a:pt x="166255" y="79664"/>
                </a:lnTo>
                <a:lnTo>
                  <a:pt x="135082" y="79664"/>
                </a:lnTo>
                <a:lnTo>
                  <a:pt x="135082" y="58882"/>
                </a:lnTo>
                <a:lnTo>
                  <a:pt x="72737" y="58882"/>
                </a:lnTo>
                <a:lnTo>
                  <a:pt x="72737" y="31173"/>
                </a:lnTo>
                <a:lnTo>
                  <a:pt x="34637" y="31173"/>
                </a:lnTo>
                <a:lnTo>
                  <a:pt x="34637"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07" name="Group 206">
            <a:extLst>
              <a:ext uri="{FF2B5EF4-FFF2-40B4-BE49-F238E27FC236}">
                <a16:creationId xmlns:a16="http://schemas.microsoft.com/office/drawing/2014/main" id="{28211E90-CF2D-9734-0545-BCF4B55B779F}"/>
              </a:ext>
            </a:extLst>
          </p:cNvPr>
          <p:cNvGrpSpPr/>
          <p:nvPr/>
        </p:nvGrpSpPr>
        <p:grpSpPr>
          <a:xfrm>
            <a:off x="6761199" y="2180263"/>
            <a:ext cx="2552576" cy="2698523"/>
            <a:chOff x="6761199" y="2180263"/>
            <a:chExt cx="2552576" cy="2698523"/>
          </a:xfrm>
        </p:grpSpPr>
        <p:sp>
          <p:nvSpPr>
            <p:cNvPr id="415" name="Freeform: Shape 414">
              <a:extLst>
                <a:ext uri="{FF2B5EF4-FFF2-40B4-BE49-F238E27FC236}">
                  <a16:creationId xmlns:a16="http://schemas.microsoft.com/office/drawing/2014/main" id="{8FA6F521-E452-243E-EE9F-CF6B7B78EC44}"/>
                </a:ext>
              </a:extLst>
            </p:cNvPr>
            <p:cNvSpPr/>
            <p:nvPr/>
          </p:nvSpPr>
          <p:spPr bwMode="auto">
            <a:xfrm>
              <a:off x="6945866" y="2638952"/>
              <a:ext cx="2367909" cy="2239834"/>
            </a:xfrm>
            <a:custGeom>
              <a:avLst/>
              <a:gdLst>
                <a:gd name="connsiteX0" fmla="*/ 2367909 w 2367909"/>
                <a:gd name="connsiteY0" fmla="*/ 2239834 h 2239834"/>
                <a:gd name="connsiteX1" fmla="*/ 2367909 w 2367909"/>
                <a:gd name="connsiteY1" fmla="*/ 2189199 h 2239834"/>
                <a:gd name="connsiteX2" fmla="*/ 2323231 w 2367909"/>
                <a:gd name="connsiteY2" fmla="*/ 2189199 h 2239834"/>
                <a:gd name="connsiteX3" fmla="*/ 2323231 w 2367909"/>
                <a:gd name="connsiteY3" fmla="*/ 2183242 h 2239834"/>
                <a:gd name="connsiteX4" fmla="*/ 2123671 w 2367909"/>
                <a:gd name="connsiteY4" fmla="*/ 2183242 h 2239834"/>
                <a:gd name="connsiteX5" fmla="*/ 2123671 w 2367909"/>
                <a:gd name="connsiteY5" fmla="*/ 2135586 h 2239834"/>
                <a:gd name="connsiteX6" fmla="*/ 1924112 w 2367909"/>
                <a:gd name="connsiteY6" fmla="*/ 2135586 h 2239834"/>
                <a:gd name="connsiteX7" fmla="*/ 1924112 w 2367909"/>
                <a:gd name="connsiteY7" fmla="*/ 2114737 h 2239834"/>
                <a:gd name="connsiteX8" fmla="*/ 1804972 w 2367909"/>
                <a:gd name="connsiteY8" fmla="*/ 2114737 h 2239834"/>
                <a:gd name="connsiteX9" fmla="*/ 1804972 w 2367909"/>
                <a:gd name="connsiteY9" fmla="*/ 2090909 h 2239834"/>
                <a:gd name="connsiteX10" fmla="*/ 1781144 w 2367909"/>
                <a:gd name="connsiteY10" fmla="*/ 2090909 h 2239834"/>
                <a:gd name="connsiteX11" fmla="*/ 1781144 w 2367909"/>
                <a:gd name="connsiteY11" fmla="*/ 2067081 h 2239834"/>
                <a:gd name="connsiteX12" fmla="*/ 1760294 w 2367909"/>
                <a:gd name="connsiteY12" fmla="*/ 2067081 h 2239834"/>
                <a:gd name="connsiteX13" fmla="*/ 1760294 w 2367909"/>
                <a:gd name="connsiteY13" fmla="*/ 2037296 h 2239834"/>
                <a:gd name="connsiteX14" fmla="*/ 1560735 w 2367909"/>
                <a:gd name="connsiteY14" fmla="*/ 2037296 h 2239834"/>
                <a:gd name="connsiteX15" fmla="*/ 1560735 w 2367909"/>
                <a:gd name="connsiteY15" fmla="*/ 2025382 h 2239834"/>
                <a:gd name="connsiteX16" fmla="*/ 1513079 w 2367909"/>
                <a:gd name="connsiteY16" fmla="*/ 2025382 h 2239834"/>
                <a:gd name="connsiteX17" fmla="*/ 1513079 w 2367909"/>
                <a:gd name="connsiteY17" fmla="*/ 1998575 h 2239834"/>
                <a:gd name="connsiteX18" fmla="*/ 1230121 w 2367909"/>
                <a:gd name="connsiteY18" fmla="*/ 1998575 h 2239834"/>
                <a:gd name="connsiteX19" fmla="*/ 1230121 w 2367909"/>
                <a:gd name="connsiteY19" fmla="*/ 1968790 h 2239834"/>
                <a:gd name="connsiteX20" fmla="*/ 1206293 w 2367909"/>
                <a:gd name="connsiteY20" fmla="*/ 1968790 h 2239834"/>
                <a:gd name="connsiteX21" fmla="*/ 1206293 w 2367909"/>
                <a:gd name="connsiteY21" fmla="*/ 1950919 h 2239834"/>
                <a:gd name="connsiteX22" fmla="*/ 1060346 w 2367909"/>
                <a:gd name="connsiteY22" fmla="*/ 1950919 h 2239834"/>
                <a:gd name="connsiteX23" fmla="*/ 1060346 w 2367909"/>
                <a:gd name="connsiteY23" fmla="*/ 1930069 h 2239834"/>
                <a:gd name="connsiteX24" fmla="*/ 1042475 w 2367909"/>
                <a:gd name="connsiteY24" fmla="*/ 1930069 h 2239834"/>
                <a:gd name="connsiteX25" fmla="*/ 1042475 w 2367909"/>
                <a:gd name="connsiteY25" fmla="*/ 1900284 h 2239834"/>
                <a:gd name="connsiteX26" fmla="*/ 1015669 w 2367909"/>
                <a:gd name="connsiteY26" fmla="*/ 1900284 h 2239834"/>
                <a:gd name="connsiteX27" fmla="*/ 1015669 w 2367909"/>
                <a:gd name="connsiteY27" fmla="*/ 1864542 h 2239834"/>
                <a:gd name="connsiteX28" fmla="*/ 941206 w 2367909"/>
                <a:gd name="connsiteY28" fmla="*/ 1864542 h 2239834"/>
                <a:gd name="connsiteX29" fmla="*/ 941206 w 2367909"/>
                <a:gd name="connsiteY29" fmla="*/ 1822843 h 2239834"/>
                <a:gd name="connsiteX30" fmla="*/ 905464 w 2367909"/>
                <a:gd name="connsiteY30" fmla="*/ 1822843 h 2239834"/>
                <a:gd name="connsiteX31" fmla="*/ 905464 w 2367909"/>
                <a:gd name="connsiteY31" fmla="*/ 1801994 h 2239834"/>
                <a:gd name="connsiteX32" fmla="*/ 890572 w 2367909"/>
                <a:gd name="connsiteY32" fmla="*/ 1801994 h 2239834"/>
                <a:gd name="connsiteX33" fmla="*/ 890572 w 2367909"/>
                <a:gd name="connsiteY33" fmla="*/ 1766252 h 2239834"/>
                <a:gd name="connsiteX34" fmla="*/ 875679 w 2367909"/>
                <a:gd name="connsiteY34" fmla="*/ 1766252 h 2239834"/>
                <a:gd name="connsiteX35" fmla="*/ 875679 w 2367909"/>
                <a:gd name="connsiteY35" fmla="*/ 1736467 h 2239834"/>
                <a:gd name="connsiteX36" fmla="*/ 851851 w 2367909"/>
                <a:gd name="connsiteY36" fmla="*/ 1736467 h 2239834"/>
                <a:gd name="connsiteX37" fmla="*/ 851851 w 2367909"/>
                <a:gd name="connsiteY37" fmla="*/ 1709660 h 2239834"/>
                <a:gd name="connsiteX38" fmla="*/ 816109 w 2367909"/>
                <a:gd name="connsiteY38" fmla="*/ 1709660 h 2239834"/>
                <a:gd name="connsiteX39" fmla="*/ 816109 w 2367909"/>
                <a:gd name="connsiteY39" fmla="*/ 1667961 h 2239834"/>
                <a:gd name="connsiteX40" fmla="*/ 789303 w 2367909"/>
                <a:gd name="connsiteY40" fmla="*/ 1667961 h 2239834"/>
                <a:gd name="connsiteX41" fmla="*/ 789303 w 2367909"/>
                <a:gd name="connsiteY41" fmla="*/ 1644133 h 2239834"/>
                <a:gd name="connsiteX42" fmla="*/ 750582 w 2367909"/>
                <a:gd name="connsiteY42" fmla="*/ 1644133 h 2239834"/>
                <a:gd name="connsiteX43" fmla="*/ 750582 w 2367909"/>
                <a:gd name="connsiteY43" fmla="*/ 1632219 h 2239834"/>
                <a:gd name="connsiteX44" fmla="*/ 732711 w 2367909"/>
                <a:gd name="connsiteY44" fmla="*/ 1632219 h 2239834"/>
                <a:gd name="connsiteX45" fmla="*/ 732711 w 2367909"/>
                <a:gd name="connsiteY45" fmla="*/ 1602434 h 2239834"/>
                <a:gd name="connsiteX46" fmla="*/ 708883 w 2367909"/>
                <a:gd name="connsiteY46" fmla="*/ 1602434 h 2239834"/>
                <a:gd name="connsiteX47" fmla="*/ 708883 w 2367909"/>
                <a:gd name="connsiteY47" fmla="*/ 1548821 h 2239834"/>
                <a:gd name="connsiteX48" fmla="*/ 685055 w 2367909"/>
                <a:gd name="connsiteY48" fmla="*/ 1548821 h 2239834"/>
                <a:gd name="connsiteX49" fmla="*/ 685055 w 2367909"/>
                <a:gd name="connsiteY49" fmla="*/ 1519036 h 2239834"/>
                <a:gd name="connsiteX50" fmla="*/ 664206 w 2367909"/>
                <a:gd name="connsiteY50" fmla="*/ 1519036 h 2239834"/>
                <a:gd name="connsiteX51" fmla="*/ 664206 w 2367909"/>
                <a:gd name="connsiteY51" fmla="*/ 1501165 h 2239834"/>
                <a:gd name="connsiteX52" fmla="*/ 580808 w 2367909"/>
                <a:gd name="connsiteY52" fmla="*/ 1501165 h 2239834"/>
                <a:gd name="connsiteX53" fmla="*/ 580808 w 2367909"/>
                <a:gd name="connsiteY53" fmla="*/ 1486273 h 2239834"/>
                <a:gd name="connsiteX54" fmla="*/ 565915 w 2367909"/>
                <a:gd name="connsiteY54" fmla="*/ 1486273 h 2239834"/>
                <a:gd name="connsiteX55" fmla="*/ 565915 w 2367909"/>
                <a:gd name="connsiteY55" fmla="*/ 1447552 h 2239834"/>
                <a:gd name="connsiteX56" fmla="*/ 551023 w 2367909"/>
                <a:gd name="connsiteY56" fmla="*/ 1447552 h 2239834"/>
                <a:gd name="connsiteX57" fmla="*/ 551023 w 2367909"/>
                <a:gd name="connsiteY57" fmla="*/ 1411810 h 2239834"/>
                <a:gd name="connsiteX58" fmla="*/ 536130 w 2367909"/>
                <a:gd name="connsiteY58" fmla="*/ 1411810 h 2239834"/>
                <a:gd name="connsiteX59" fmla="*/ 536130 w 2367909"/>
                <a:gd name="connsiteY59" fmla="*/ 1367133 h 2239834"/>
                <a:gd name="connsiteX60" fmla="*/ 524216 w 2367909"/>
                <a:gd name="connsiteY60" fmla="*/ 1367133 h 2239834"/>
                <a:gd name="connsiteX61" fmla="*/ 524216 w 2367909"/>
                <a:gd name="connsiteY61" fmla="*/ 1295649 h 2239834"/>
                <a:gd name="connsiteX62" fmla="*/ 506345 w 2367909"/>
                <a:gd name="connsiteY62" fmla="*/ 1295649 h 2239834"/>
                <a:gd name="connsiteX63" fmla="*/ 506345 w 2367909"/>
                <a:gd name="connsiteY63" fmla="*/ 1274799 h 2239834"/>
                <a:gd name="connsiteX64" fmla="*/ 494431 w 2367909"/>
                <a:gd name="connsiteY64" fmla="*/ 1274799 h 2239834"/>
                <a:gd name="connsiteX65" fmla="*/ 494431 w 2367909"/>
                <a:gd name="connsiteY65" fmla="*/ 1203315 h 2239834"/>
                <a:gd name="connsiteX66" fmla="*/ 464646 w 2367909"/>
                <a:gd name="connsiteY66" fmla="*/ 1203315 h 2239834"/>
                <a:gd name="connsiteX67" fmla="*/ 464646 w 2367909"/>
                <a:gd name="connsiteY67" fmla="*/ 1191401 h 2239834"/>
                <a:gd name="connsiteX68" fmla="*/ 446775 w 2367909"/>
                <a:gd name="connsiteY68" fmla="*/ 1191401 h 2239834"/>
                <a:gd name="connsiteX69" fmla="*/ 446775 w 2367909"/>
                <a:gd name="connsiteY69" fmla="*/ 1170552 h 2239834"/>
                <a:gd name="connsiteX70" fmla="*/ 428904 w 2367909"/>
                <a:gd name="connsiteY70" fmla="*/ 1170552 h 2239834"/>
                <a:gd name="connsiteX71" fmla="*/ 428904 w 2367909"/>
                <a:gd name="connsiteY71" fmla="*/ 1143745 h 2239834"/>
                <a:gd name="connsiteX72" fmla="*/ 402098 w 2367909"/>
                <a:gd name="connsiteY72" fmla="*/ 1143745 h 2239834"/>
                <a:gd name="connsiteX73" fmla="*/ 402098 w 2367909"/>
                <a:gd name="connsiteY73" fmla="*/ 1102046 h 2239834"/>
                <a:gd name="connsiteX74" fmla="*/ 384227 w 2367909"/>
                <a:gd name="connsiteY74" fmla="*/ 1102046 h 2239834"/>
                <a:gd name="connsiteX75" fmla="*/ 384227 w 2367909"/>
                <a:gd name="connsiteY75" fmla="*/ 1027584 h 2239834"/>
                <a:gd name="connsiteX76" fmla="*/ 372313 w 2367909"/>
                <a:gd name="connsiteY76" fmla="*/ 1027584 h 2239834"/>
                <a:gd name="connsiteX77" fmla="*/ 372313 w 2367909"/>
                <a:gd name="connsiteY77" fmla="*/ 991841 h 2239834"/>
                <a:gd name="connsiteX78" fmla="*/ 348484 w 2367909"/>
                <a:gd name="connsiteY78" fmla="*/ 991841 h 2239834"/>
                <a:gd name="connsiteX79" fmla="*/ 348484 w 2367909"/>
                <a:gd name="connsiteY79" fmla="*/ 911422 h 2239834"/>
                <a:gd name="connsiteX80" fmla="*/ 342527 w 2367909"/>
                <a:gd name="connsiteY80" fmla="*/ 911422 h 2239834"/>
                <a:gd name="connsiteX81" fmla="*/ 342527 w 2367909"/>
                <a:gd name="connsiteY81" fmla="*/ 848873 h 2239834"/>
                <a:gd name="connsiteX82" fmla="*/ 327635 w 2367909"/>
                <a:gd name="connsiteY82" fmla="*/ 848873 h 2239834"/>
                <a:gd name="connsiteX83" fmla="*/ 327635 w 2367909"/>
                <a:gd name="connsiteY83" fmla="*/ 798239 h 2239834"/>
                <a:gd name="connsiteX84" fmla="*/ 318699 w 2367909"/>
                <a:gd name="connsiteY84" fmla="*/ 798239 h 2239834"/>
                <a:gd name="connsiteX85" fmla="*/ 318699 w 2367909"/>
                <a:gd name="connsiteY85" fmla="*/ 756540 h 2239834"/>
                <a:gd name="connsiteX86" fmla="*/ 297850 w 2367909"/>
                <a:gd name="connsiteY86" fmla="*/ 756540 h 2239834"/>
                <a:gd name="connsiteX87" fmla="*/ 297850 w 2367909"/>
                <a:gd name="connsiteY87" fmla="*/ 726755 h 2239834"/>
                <a:gd name="connsiteX88" fmla="*/ 262108 w 2367909"/>
                <a:gd name="connsiteY88" fmla="*/ 726755 h 2239834"/>
                <a:gd name="connsiteX89" fmla="*/ 262108 w 2367909"/>
                <a:gd name="connsiteY89" fmla="*/ 711862 h 2239834"/>
                <a:gd name="connsiteX90" fmla="*/ 217430 w 2367909"/>
                <a:gd name="connsiteY90" fmla="*/ 711862 h 2239834"/>
                <a:gd name="connsiteX91" fmla="*/ 217430 w 2367909"/>
                <a:gd name="connsiteY91" fmla="*/ 691013 h 2239834"/>
                <a:gd name="connsiteX92" fmla="*/ 193602 w 2367909"/>
                <a:gd name="connsiteY92" fmla="*/ 691013 h 2239834"/>
                <a:gd name="connsiteX93" fmla="*/ 193602 w 2367909"/>
                <a:gd name="connsiteY93" fmla="*/ 655271 h 2239834"/>
                <a:gd name="connsiteX94" fmla="*/ 181688 w 2367909"/>
                <a:gd name="connsiteY94" fmla="*/ 655271 h 2239834"/>
                <a:gd name="connsiteX95" fmla="*/ 181688 w 2367909"/>
                <a:gd name="connsiteY95" fmla="*/ 592722 h 2239834"/>
                <a:gd name="connsiteX96" fmla="*/ 169774 w 2367909"/>
                <a:gd name="connsiteY96" fmla="*/ 592722 h 2239834"/>
                <a:gd name="connsiteX97" fmla="*/ 169774 w 2367909"/>
                <a:gd name="connsiteY97" fmla="*/ 527195 h 2239834"/>
                <a:gd name="connsiteX98" fmla="*/ 163817 w 2367909"/>
                <a:gd name="connsiteY98" fmla="*/ 527195 h 2239834"/>
                <a:gd name="connsiteX99" fmla="*/ 163817 w 2367909"/>
                <a:gd name="connsiteY99" fmla="*/ 446776 h 2239834"/>
                <a:gd name="connsiteX100" fmla="*/ 154882 w 2367909"/>
                <a:gd name="connsiteY100" fmla="*/ 446776 h 2239834"/>
                <a:gd name="connsiteX101" fmla="*/ 154882 w 2367909"/>
                <a:gd name="connsiteY101" fmla="*/ 414012 h 2239834"/>
                <a:gd name="connsiteX102" fmla="*/ 137011 w 2367909"/>
                <a:gd name="connsiteY102" fmla="*/ 414012 h 2239834"/>
                <a:gd name="connsiteX103" fmla="*/ 137011 w 2367909"/>
                <a:gd name="connsiteY103" fmla="*/ 330614 h 2239834"/>
                <a:gd name="connsiteX104" fmla="*/ 119140 w 2367909"/>
                <a:gd name="connsiteY104" fmla="*/ 330614 h 2239834"/>
                <a:gd name="connsiteX105" fmla="*/ 119140 w 2367909"/>
                <a:gd name="connsiteY105" fmla="*/ 300829 h 2239834"/>
                <a:gd name="connsiteX106" fmla="*/ 104247 w 2367909"/>
                <a:gd name="connsiteY106" fmla="*/ 300829 h 2239834"/>
                <a:gd name="connsiteX107" fmla="*/ 104247 w 2367909"/>
                <a:gd name="connsiteY107" fmla="*/ 271044 h 2239834"/>
                <a:gd name="connsiteX108" fmla="*/ 77441 w 2367909"/>
                <a:gd name="connsiteY108" fmla="*/ 271044 h 2239834"/>
                <a:gd name="connsiteX109" fmla="*/ 77441 w 2367909"/>
                <a:gd name="connsiteY109" fmla="*/ 244238 h 2239834"/>
                <a:gd name="connsiteX110" fmla="*/ 44677 w 2367909"/>
                <a:gd name="connsiteY110" fmla="*/ 244238 h 2239834"/>
                <a:gd name="connsiteX111" fmla="*/ 44677 w 2367909"/>
                <a:gd name="connsiteY111" fmla="*/ 196582 h 2239834"/>
                <a:gd name="connsiteX112" fmla="*/ 17871 w 2367909"/>
                <a:gd name="connsiteY112" fmla="*/ 196582 h 2239834"/>
                <a:gd name="connsiteX113" fmla="*/ 17871 w 2367909"/>
                <a:gd name="connsiteY113" fmla="*/ 110205 h 2239834"/>
                <a:gd name="connsiteX114" fmla="*/ 0 w 2367909"/>
                <a:gd name="connsiteY114" fmla="*/ 110205 h 2239834"/>
                <a:gd name="connsiteX115" fmla="*/ 0 w 2367909"/>
                <a:gd name="connsiteY115" fmla="*/ 71484 h 2239834"/>
                <a:gd name="connsiteX116" fmla="*/ 0 w 2367909"/>
                <a:gd name="connsiteY116" fmla="*/ 0 h 223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2367909" h="2239834">
                  <a:moveTo>
                    <a:pt x="2367909" y="2239834"/>
                  </a:moveTo>
                  <a:lnTo>
                    <a:pt x="2367909" y="2189199"/>
                  </a:lnTo>
                  <a:lnTo>
                    <a:pt x="2323231" y="2189199"/>
                  </a:lnTo>
                  <a:lnTo>
                    <a:pt x="2323231" y="2183242"/>
                  </a:lnTo>
                  <a:lnTo>
                    <a:pt x="2123671" y="2183242"/>
                  </a:lnTo>
                  <a:lnTo>
                    <a:pt x="2123671" y="2135586"/>
                  </a:lnTo>
                  <a:lnTo>
                    <a:pt x="1924112" y="2135586"/>
                  </a:lnTo>
                  <a:lnTo>
                    <a:pt x="1924112" y="2114737"/>
                  </a:lnTo>
                  <a:lnTo>
                    <a:pt x="1804972" y="2114737"/>
                  </a:lnTo>
                  <a:lnTo>
                    <a:pt x="1804972" y="2090909"/>
                  </a:lnTo>
                  <a:lnTo>
                    <a:pt x="1781144" y="2090909"/>
                  </a:lnTo>
                  <a:lnTo>
                    <a:pt x="1781144" y="2067081"/>
                  </a:lnTo>
                  <a:lnTo>
                    <a:pt x="1760294" y="2067081"/>
                  </a:lnTo>
                  <a:lnTo>
                    <a:pt x="1760294" y="2037296"/>
                  </a:lnTo>
                  <a:lnTo>
                    <a:pt x="1560735" y="2037296"/>
                  </a:lnTo>
                  <a:lnTo>
                    <a:pt x="1560735" y="2025382"/>
                  </a:lnTo>
                  <a:lnTo>
                    <a:pt x="1513079" y="2025382"/>
                  </a:lnTo>
                  <a:lnTo>
                    <a:pt x="1513079" y="1998575"/>
                  </a:lnTo>
                  <a:lnTo>
                    <a:pt x="1230121" y="1998575"/>
                  </a:lnTo>
                  <a:lnTo>
                    <a:pt x="1230121" y="1968790"/>
                  </a:lnTo>
                  <a:lnTo>
                    <a:pt x="1206293" y="1968790"/>
                  </a:lnTo>
                  <a:lnTo>
                    <a:pt x="1206293" y="1950919"/>
                  </a:lnTo>
                  <a:lnTo>
                    <a:pt x="1060346" y="1950919"/>
                  </a:lnTo>
                  <a:lnTo>
                    <a:pt x="1060346" y="1930069"/>
                  </a:lnTo>
                  <a:lnTo>
                    <a:pt x="1042475" y="1930069"/>
                  </a:lnTo>
                  <a:lnTo>
                    <a:pt x="1042475" y="1900284"/>
                  </a:lnTo>
                  <a:lnTo>
                    <a:pt x="1015669" y="1900284"/>
                  </a:lnTo>
                  <a:lnTo>
                    <a:pt x="1015669" y="1864542"/>
                  </a:lnTo>
                  <a:lnTo>
                    <a:pt x="941206" y="1864542"/>
                  </a:lnTo>
                  <a:lnTo>
                    <a:pt x="941206" y="1822843"/>
                  </a:lnTo>
                  <a:lnTo>
                    <a:pt x="905464" y="1822843"/>
                  </a:lnTo>
                  <a:lnTo>
                    <a:pt x="905464" y="1801994"/>
                  </a:lnTo>
                  <a:lnTo>
                    <a:pt x="890572" y="1801994"/>
                  </a:lnTo>
                  <a:lnTo>
                    <a:pt x="890572" y="1766252"/>
                  </a:lnTo>
                  <a:lnTo>
                    <a:pt x="875679" y="1766252"/>
                  </a:lnTo>
                  <a:lnTo>
                    <a:pt x="875679" y="1736467"/>
                  </a:lnTo>
                  <a:lnTo>
                    <a:pt x="851851" y="1736467"/>
                  </a:lnTo>
                  <a:lnTo>
                    <a:pt x="851851" y="1709660"/>
                  </a:lnTo>
                  <a:lnTo>
                    <a:pt x="816109" y="1709660"/>
                  </a:lnTo>
                  <a:lnTo>
                    <a:pt x="816109" y="1667961"/>
                  </a:lnTo>
                  <a:lnTo>
                    <a:pt x="789303" y="1667961"/>
                  </a:lnTo>
                  <a:lnTo>
                    <a:pt x="789303" y="1644133"/>
                  </a:lnTo>
                  <a:lnTo>
                    <a:pt x="750582" y="1644133"/>
                  </a:lnTo>
                  <a:lnTo>
                    <a:pt x="750582" y="1632219"/>
                  </a:lnTo>
                  <a:lnTo>
                    <a:pt x="732711" y="1632219"/>
                  </a:lnTo>
                  <a:lnTo>
                    <a:pt x="732711" y="1602434"/>
                  </a:lnTo>
                  <a:lnTo>
                    <a:pt x="708883" y="1602434"/>
                  </a:lnTo>
                  <a:lnTo>
                    <a:pt x="708883" y="1548821"/>
                  </a:lnTo>
                  <a:lnTo>
                    <a:pt x="685055" y="1548821"/>
                  </a:lnTo>
                  <a:lnTo>
                    <a:pt x="685055" y="1519036"/>
                  </a:lnTo>
                  <a:lnTo>
                    <a:pt x="664206" y="1519036"/>
                  </a:lnTo>
                  <a:lnTo>
                    <a:pt x="664206" y="1501165"/>
                  </a:lnTo>
                  <a:lnTo>
                    <a:pt x="580808" y="1501165"/>
                  </a:lnTo>
                  <a:lnTo>
                    <a:pt x="580808" y="1486273"/>
                  </a:lnTo>
                  <a:lnTo>
                    <a:pt x="565915" y="1486273"/>
                  </a:lnTo>
                  <a:lnTo>
                    <a:pt x="565915" y="1447552"/>
                  </a:lnTo>
                  <a:lnTo>
                    <a:pt x="551023" y="1447552"/>
                  </a:lnTo>
                  <a:lnTo>
                    <a:pt x="551023" y="1411810"/>
                  </a:lnTo>
                  <a:lnTo>
                    <a:pt x="536130" y="1411810"/>
                  </a:lnTo>
                  <a:lnTo>
                    <a:pt x="536130" y="1367133"/>
                  </a:lnTo>
                  <a:lnTo>
                    <a:pt x="524216" y="1367133"/>
                  </a:lnTo>
                  <a:lnTo>
                    <a:pt x="524216" y="1295649"/>
                  </a:lnTo>
                  <a:lnTo>
                    <a:pt x="506345" y="1295649"/>
                  </a:lnTo>
                  <a:lnTo>
                    <a:pt x="506345" y="1274799"/>
                  </a:lnTo>
                  <a:lnTo>
                    <a:pt x="494431" y="1274799"/>
                  </a:lnTo>
                  <a:lnTo>
                    <a:pt x="494431" y="1203315"/>
                  </a:lnTo>
                  <a:lnTo>
                    <a:pt x="464646" y="1203315"/>
                  </a:lnTo>
                  <a:lnTo>
                    <a:pt x="464646" y="1191401"/>
                  </a:lnTo>
                  <a:lnTo>
                    <a:pt x="446775" y="1191401"/>
                  </a:lnTo>
                  <a:lnTo>
                    <a:pt x="446775" y="1170552"/>
                  </a:lnTo>
                  <a:lnTo>
                    <a:pt x="428904" y="1170552"/>
                  </a:lnTo>
                  <a:lnTo>
                    <a:pt x="428904" y="1143745"/>
                  </a:lnTo>
                  <a:lnTo>
                    <a:pt x="402098" y="1143745"/>
                  </a:lnTo>
                  <a:lnTo>
                    <a:pt x="402098" y="1102046"/>
                  </a:lnTo>
                  <a:lnTo>
                    <a:pt x="384227" y="1102046"/>
                  </a:lnTo>
                  <a:lnTo>
                    <a:pt x="384227" y="1027584"/>
                  </a:lnTo>
                  <a:lnTo>
                    <a:pt x="372313" y="1027584"/>
                  </a:lnTo>
                  <a:lnTo>
                    <a:pt x="372313" y="991841"/>
                  </a:lnTo>
                  <a:lnTo>
                    <a:pt x="348484" y="991841"/>
                  </a:lnTo>
                  <a:lnTo>
                    <a:pt x="348484" y="911422"/>
                  </a:lnTo>
                  <a:lnTo>
                    <a:pt x="342527" y="911422"/>
                  </a:lnTo>
                  <a:lnTo>
                    <a:pt x="342527" y="848873"/>
                  </a:lnTo>
                  <a:lnTo>
                    <a:pt x="327635" y="848873"/>
                  </a:lnTo>
                  <a:lnTo>
                    <a:pt x="327635" y="798239"/>
                  </a:lnTo>
                  <a:lnTo>
                    <a:pt x="318699" y="798239"/>
                  </a:lnTo>
                  <a:lnTo>
                    <a:pt x="318699" y="756540"/>
                  </a:lnTo>
                  <a:lnTo>
                    <a:pt x="297850" y="756540"/>
                  </a:lnTo>
                  <a:lnTo>
                    <a:pt x="297850" y="726755"/>
                  </a:lnTo>
                  <a:lnTo>
                    <a:pt x="262108" y="726755"/>
                  </a:lnTo>
                  <a:lnTo>
                    <a:pt x="262108" y="711862"/>
                  </a:lnTo>
                  <a:lnTo>
                    <a:pt x="217430" y="711862"/>
                  </a:lnTo>
                  <a:lnTo>
                    <a:pt x="217430" y="691013"/>
                  </a:lnTo>
                  <a:lnTo>
                    <a:pt x="193602" y="691013"/>
                  </a:lnTo>
                  <a:lnTo>
                    <a:pt x="193602" y="655271"/>
                  </a:lnTo>
                  <a:lnTo>
                    <a:pt x="181688" y="655271"/>
                  </a:lnTo>
                  <a:lnTo>
                    <a:pt x="181688" y="592722"/>
                  </a:lnTo>
                  <a:lnTo>
                    <a:pt x="169774" y="592722"/>
                  </a:lnTo>
                  <a:lnTo>
                    <a:pt x="169774" y="527195"/>
                  </a:lnTo>
                  <a:lnTo>
                    <a:pt x="163817" y="527195"/>
                  </a:lnTo>
                  <a:lnTo>
                    <a:pt x="163817" y="446776"/>
                  </a:lnTo>
                  <a:lnTo>
                    <a:pt x="154882" y="446776"/>
                  </a:lnTo>
                  <a:lnTo>
                    <a:pt x="154882" y="414012"/>
                  </a:lnTo>
                  <a:lnTo>
                    <a:pt x="137011" y="414012"/>
                  </a:lnTo>
                  <a:lnTo>
                    <a:pt x="137011" y="330614"/>
                  </a:lnTo>
                  <a:lnTo>
                    <a:pt x="119140" y="330614"/>
                  </a:lnTo>
                  <a:lnTo>
                    <a:pt x="119140" y="300829"/>
                  </a:lnTo>
                  <a:lnTo>
                    <a:pt x="104247" y="300829"/>
                  </a:lnTo>
                  <a:lnTo>
                    <a:pt x="104247" y="271044"/>
                  </a:lnTo>
                  <a:lnTo>
                    <a:pt x="77441" y="271044"/>
                  </a:lnTo>
                  <a:lnTo>
                    <a:pt x="77441" y="244238"/>
                  </a:lnTo>
                  <a:lnTo>
                    <a:pt x="44677" y="244238"/>
                  </a:lnTo>
                  <a:lnTo>
                    <a:pt x="44677" y="196582"/>
                  </a:lnTo>
                  <a:lnTo>
                    <a:pt x="17871" y="196582"/>
                  </a:lnTo>
                  <a:lnTo>
                    <a:pt x="17871" y="110205"/>
                  </a:lnTo>
                  <a:lnTo>
                    <a:pt x="0" y="110205"/>
                  </a:lnTo>
                  <a:lnTo>
                    <a:pt x="0" y="71484"/>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5" name="Freeform: Shape 204">
              <a:extLst>
                <a:ext uri="{FF2B5EF4-FFF2-40B4-BE49-F238E27FC236}">
                  <a16:creationId xmlns:a16="http://schemas.microsoft.com/office/drawing/2014/main" id="{D22EC055-7150-EE0A-3A4D-A4A8305CDFE0}"/>
                </a:ext>
              </a:extLst>
            </p:cNvPr>
            <p:cNvSpPr/>
            <p:nvPr/>
          </p:nvSpPr>
          <p:spPr bwMode="auto">
            <a:xfrm>
              <a:off x="6761199" y="2180263"/>
              <a:ext cx="178710" cy="488474"/>
            </a:xfrm>
            <a:custGeom>
              <a:avLst/>
              <a:gdLst>
                <a:gd name="connsiteX0" fmla="*/ 178710 w 178710"/>
                <a:gd name="connsiteY0" fmla="*/ 488474 h 488474"/>
                <a:gd name="connsiteX1" fmla="*/ 178710 w 178710"/>
                <a:gd name="connsiteY1" fmla="*/ 366356 h 488474"/>
                <a:gd name="connsiteX2" fmla="*/ 172753 w 178710"/>
                <a:gd name="connsiteY2" fmla="*/ 366356 h 488474"/>
                <a:gd name="connsiteX3" fmla="*/ 172753 w 178710"/>
                <a:gd name="connsiteY3" fmla="*/ 291893 h 488474"/>
                <a:gd name="connsiteX4" fmla="*/ 157860 w 178710"/>
                <a:gd name="connsiteY4" fmla="*/ 291893 h 488474"/>
                <a:gd name="connsiteX5" fmla="*/ 157860 w 178710"/>
                <a:gd name="connsiteY5" fmla="*/ 175732 h 488474"/>
                <a:gd name="connsiteX6" fmla="*/ 148925 w 178710"/>
                <a:gd name="connsiteY6" fmla="*/ 175732 h 488474"/>
                <a:gd name="connsiteX7" fmla="*/ 148925 w 178710"/>
                <a:gd name="connsiteY7" fmla="*/ 89355 h 488474"/>
                <a:gd name="connsiteX8" fmla="*/ 137011 w 178710"/>
                <a:gd name="connsiteY8" fmla="*/ 89355 h 488474"/>
                <a:gd name="connsiteX9" fmla="*/ 137011 w 178710"/>
                <a:gd name="connsiteY9" fmla="*/ 65527 h 488474"/>
                <a:gd name="connsiteX10" fmla="*/ 74462 w 178710"/>
                <a:gd name="connsiteY10" fmla="*/ 65527 h 488474"/>
                <a:gd name="connsiteX11" fmla="*/ 74462 w 178710"/>
                <a:gd name="connsiteY11" fmla="*/ 35742 h 488474"/>
                <a:gd name="connsiteX12" fmla="*/ 32763 w 178710"/>
                <a:gd name="connsiteY12" fmla="*/ 35742 h 488474"/>
                <a:gd name="connsiteX13" fmla="*/ 32763 w 178710"/>
                <a:gd name="connsiteY13" fmla="*/ 0 h 488474"/>
                <a:gd name="connsiteX14" fmla="*/ 0 w 178710"/>
                <a:gd name="connsiteY14" fmla="*/ 0 h 488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8710" h="488474">
                  <a:moveTo>
                    <a:pt x="178710" y="488474"/>
                  </a:moveTo>
                  <a:lnTo>
                    <a:pt x="178710" y="366356"/>
                  </a:lnTo>
                  <a:lnTo>
                    <a:pt x="172753" y="366356"/>
                  </a:lnTo>
                  <a:lnTo>
                    <a:pt x="172753" y="291893"/>
                  </a:lnTo>
                  <a:lnTo>
                    <a:pt x="157860" y="291893"/>
                  </a:lnTo>
                  <a:lnTo>
                    <a:pt x="157860" y="175732"/>
                  </a:lnTo>
                  <a:lnTo>
                    <a:pt x="148925" y="175732"/>
                  </a:lnTo>
                  <a:lnTo>
                    <a:pt x="148925" y="89355"/>
                  </a:lnTo>
                  <a:lnTo>
                    <a:pt x="137011" y="89355"/>
                  </a:lnTo>
                  <a:lnTo>
                    <a:pt x="137011" y="65527"/>
                  </a:lnTo>
                  <a:lnTo>
                    <a:pt x="74462" y="65527"/>
                  </a:lnTo>
                  <a:lnTo>
                    <a:pt x="74462" y="35742"/>
                  </a:lnTo>
                  <a:lnTo>
                    <a:pt x="32763" y="35742"/>
                  </a:lnTo>
                  <a:lnTo>
                    <a:pt x="32763"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8280792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EFEA30CD-248D-0368-A8C2-0F58053E5869}"/>
              </a:ext>
            </a:extLst>
          </p:cNvPr>
          <p:cNvSpPr>
            <a:spLocks noGrp="1"/>
          </p:cNvSpPr>
          <p:nvPr>
            <p:ph type="title"/>
          </p:nvPr>
        </p:nvSpPr>
        <p:spPr>
          <a:xfrm>
            <a:off x="609759" y="238127"/>
            <a:ext cx="11141055" cy="1103313"/>
          </a:xfrm>
        </p:spPr>
        <p:txBody>
          <a:bodyPr/>
          <a:lstStyle/>
          <a:p>
            <a:r>
              <a:rPr lang="en-US" dirty="0"/>
              <a:t>DESTINY-Breast04: OS</a:t>
            </a:r>
          </a:p>
        </p:txBody>
      </p:sp>
      <p:grpSp>
        <p:nvGrpSpPr>
          <p:cNvPr id="4" name="Group 3">
            <a:extLst>
              <a:ext uri="{FF2B5EF4-FFF2-40B4-BE49-F238E27FC236}">
                <a16:creationId xmlns:a16="http://schemas.microsoft.com/office/drawing/2014/main" id="{39BB019E-A033-FF72-0BEA-C48426169F4E}"/>
              </a:ext>
            </a:extLst>
          </p:cNvPr>
          <p:cNvGrpSpPr/>
          <p:nvPr/>
        </p:nvGrpSpPr>
        <p:grpSpPr>
          <a:xfrm>
            <a:off x="921175" y="2173351"/>
            <a:ext cx="3995534" cy="2588399"/>
            <a:chOff x="6855249" y="2072805"/>
            <a:chExt cx="3995534" cy="2588399"/>
          </a:xfrm>
        </p:grpSpPr>
        <p:sp>
          <p:nvSpPr>
            <p:cNvPr id="5" name="TextBox 4">
              <a:extLst>
                <a:ext uri="{FF2B5EF4-FFF2-40B4-BE49-F238E27FC236}">
                  <a16:creationId xmlns:a16="http://schemas.microsoft.com/office/drawing/2014/main" id="{905386E3-D7FC-98A5-B82B-15DD87F16557}"/>
                </a:ext>
              </a:extLst>
            </p:cNvPr>
            <p:cNvSpPr txBox="1"/>
            <p:nvPr/>
          </p:nvSpPr>
          <p:spPr bwMode="auto">
            <a:xfrm>
              <a:off x="6855249" y="20728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6" name="TextBox 5">
              <a:extLst>
                <a:ext uri="{FF2B5EF4-FFF2-40B4-BE49-F238E27FC236}">
                  <a16:creationId xmlns:a16="http://schemas.microsoft.com/office/drawing/2014/main" id="{8BA66832-B465-EE4A-24D0-D4D01E539955}"/>
                </a:ext>
              </a:extLst>
            </p:cNvPr>
            <p:cNvSpPr txBox="1"/>
            <p:nvPr/>
          </p:nvSpPr>
          <p:spPr bwMode="auto">
            <a:xfrm>
              <a:off x="6921924" y="21204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7" name="TextBox 6">
              <a:extLst>
                <a:ext uri="{FF2B5EF4-FFF2-40B4-BE49-F238E27FC236}">
                  <a16:creationId xmlns:a16="http://schemas.microsoft.com/office/drawing/2014/main" id="{E3B276F4-DCEB-E63B-F78B-0CC36B239920}"/>
                </a:ext>
              </a:extLst>
            </p:cNvPr>
            <p:cNvSpPr txBox="1"/>
            <p:nvPr/>
          </p:nvSpPr>
          <p:spPr bwMode="auto">
            <a:xfrm>
              <a:off x="6972724" y="21236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8" name="TextBox 7">
              <a:extLst>
                <a:ext uri="{FF2B5EF4-FFF2-40B4-BE49-F238E27FC236}">
                  <a16:creationId xmlns:a16="http://schemas.microsoft.com/office/drawing/2014/main" id="{050ACF29-DB0D-E8B1-D310-5DEF691CE8B5}"/>
                </a:ext>
              </a:extLst>
            </p:cNvPr>
            <p:cNvSpPr txBox="1"/>
            <p:nvPr/>
          </p:nvSpPr>
          <p:spPr bwMode="auto">
            <a:xfrm>
              <a:off x="7017174" y="21394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 name="TextBox 8">
              <a:extLst>
                <a:ext uri="{FF2B5EF4-FFF2-40B4-BE49-F238E27FC236}">
                  <a16:creationId xmlns:a16="http://schemas.microsoft.com/office/drawing/2014/main" id="{8CC67B43-1F83-6041-B559-A296E26E7D45}"/>
                </a:ext>
              </a:extLst>
            </p:cNvPr>
            <p:cNvSpPr txBox="1"/>
            <p:nvPr/>
          </p:nvSpPr>
          <p:spPr bwMode="auto">
            <a:xfrm>
              <a:off x="7036224" y="21394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 name="TextBox 9">
              <a:extLst>
                <a:ext uri="{FF2B5EF4-FFF2-40B4-BE49-F238E27FC236}">
                  <a16:creationId xmlns:a16="http://schemas.microsoft.com/office/drawing/2014/main" id="{19EE881B-2682-4F23-9C15-B4297C844972}"/>
                </a:ext>
              </a:extLst>
            </p:cNvPr>
            <p:cNvSpPr txBox="1"/>
            <p:nvPr/>
          </p:nvSpPr>
          <p:spPr bwMode="auto">
            <a:xfrm>
              <a:off x="7169574" y="21966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 name="TextBox 10">
              <a:extLst>
                <a:ext uri="{FF2B5EF4-FFF2-40B4-BE49-F238E27FC236}">
                  <a16:creationId xmlns:a16="http://schemas.microsoft.com/office/drawing/2014/main" id="{02C27CA7-B1CA-B185-4E91-285E78180DE4}"/>
                </a:ext>
              </a:extLst>
            </p:cNvPr>
            <p:cNvSpPr txBox="1"/>
            <p:nvPr/>
          </p:nvSpPr>
          <p:spPr bwMode="auto">
            <a:xfrm>
              <a:off x="7309274" y="22664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 name="TextBox 11">
              <a:extLst>
                <a:ext uri="{FF2B5EF4-FFF2-40B4-BE49-F238E27FC236}">
                  <a16:creationId xmlns:a16="http://schemas.microsoft.com/office/drawing/2014/main" id="{CD74FDBA-7D33-820C-BB7E-92E4813B0C8A}"/>
                </a:ext>
              </a:extLst>
            </p:cNvPr>
            <p:cNvSpPr txBox="1"/>
            <p:nvPr/>
          </p:nvSpPr>
          <p:spPr bwMode="auto">
            <a:xfrm>
              <a:off x="7410874" y="23649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 name="TextBox 12">
              <a:extLst>
                <a:ext uri="{FF2B5EF4-FFF2-40B4-BE49-F238E27FC236}">
                  <a16:creationId xmlns:a16="http://schemas.microsoft.com/office/drawing/2014/main" id="{A4ABE0B6-4CEC-A77A-2B26-29B23769468D}"/>
                </a:ext>
              </a:extLst>
            </p:cNvPr>
            <p:cNvSpPr txBox="1"/>
            <p:nvPr/>
          </p:nvSpPr>
          <p:spPr bwMode="auto">
            <a:xfrm>
              <a:off x="7563274" y="25554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4" name="TextBox 13">
              <a:extLst>
                <a:ext uri="{FF2B5EF4-FFF2-40B4-BE49-F238E27FC236}">
                  <a16:creationId xmlns:a16="http://schemas.microsoft.com/office/drawing/2014/main" id="{B07ED9FB-91BC-5731-E6BA-A58C6D1868B4}"/>
                </a:ext>
              </a:extLst>
            </p:cNvPr>
            <p:cNvSpPr txBox="1"/>
            <p:nvPr/>
          </p:nvSpPr>
          <p:spPr bwMode="auto">
            <a:xfrm>
              <a:off x="7687099" y="27236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5" name="TextBox 14">
              <a:extLst>
                <a:ext uri="{FF2B5EF4-FFF2-40B4-BE49-F238E27FC236}">
                  <a16:creationId xmlns:a16="http://schemas.microsoft.com/office/drawing/2014/main" id="{EA3EC6F2-FE90-E0A9-2354-04718A95FDD5}"/>
                </a:ext>
              </a:extLst>
            </p:cNvPr>
            <p:cNvSpPr txBox="1"/>
            <p:nvPr/>
          </p:nvSpPr>
          <p:spPr bwMode="auto">
            <a:xfrm>
              <a:off x="7804574" y="27998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6" name="TextBox 15">
              <a:extLst>
                <a:ext uri="{FF2B5EF4-FFF2-40B4-BE49-F238E27FC236}">
                  <a16:creationId xmlns:a16="http://schemas.microsoft.com/office/drawing/2014/main" id="{4BBF9FDC-5BA8-99D8-A11D-D8B37D79C4EA}"/>
                </a:ext>
              </a:extLst>
            </p:cNvPr>
            <p:cNvSpPr txBox="1"/>
            <p:nvPr/>
          </p:nvSpPr>
          <p:spPr bwMode="auto">
            <a:xfrm>
              <a:off x="8283999" y="32062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7" name="TextBox 16">
              <a:extLst>
                <a:ext uri="{FF2B5EF4-FFF2-40B4-BE49-F238E27FC236}">
                  <a16:creationId xmlns:a16="http://schemas.microsoft.com/office/drawing/2014/main" id="{22E23CEF-0DBE-B863-5B2B-F2DE2A4D6863}"/>
                </a:ext>
              </a:extLst>
            </p:cNvPr>
            <p:cNvSpPr txBox="1"/>
            <p:nvPr/>
          </p:nvSpPr>
          <p:spPr bwMode="auto">
            <a:xfrm>
              <a:off x="9395249" y="39079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8" name="TextBox 17">
              <a:extLst>
                <a:ext uri="{FF2B5EF4-FFF2-40B4-BE49-F238E27FC236}">
                  <a16:creationId xmlns:a16="http://schemas.microsoft.com/office/drawing/2014/main" id="{0E0EF9A2-F517-F21F-1A73-8789F58D7FB5}"/>
                </a:ext>
              </a:extLst>
            </p:cNvPr>
            <p:cNvSpPr txBox="1"/>
            <p:nvPr/>
          </p:nvSpPr>
          <p:spPr bwMode="auto">
            <a:xfrm>
              <a:off x="9068224" y="38031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9" name="TextBox 18">
              <a:extLst>
                <a:ext uri="{FF2B5EF4-FFF2-40B4-BE49-F238E27FC236}">
                  <a16:creationId xmlns:a16="http://schemas.microsoft.com/office/drawing/2014/main" id="{412A3EDF-91D4-3647-9D29-59DDD8B6D26E}"/>
                </a:ext>
              </a:extLst>
            </p:cNvPr>
            <p:cNvSpPr txBox="1"/>
            <p:nvPr/>
          </p:nvSpPr>
          <p:spPr bwMode="auto">
            <a:xfrm>
              <a:off x="9306349" y="39047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0" name="TextBox 19">
              <a:extLst>
                <a:ext uri="{FF2B5EF4-FFF2-40B4-BE49-F238E27FC236}">
                  <a16:creationId xmlns:a16="http://schemas.microsoft.com/office/drawing/2014/main" id="{1DDE5BED-E8E4-6FBF-7905-49E4E4CA50A6}"/>
                </a:ext>
              </a:extLst>
            </p:cNvPr>
            <p:cNvSpPr txBox="1"/>
            <p:nvPr/>
          </p:nvSpPr>
          <p:spPr bwMode="auto">
            <a:xfrm>
              <a:off x="9439699" y="39651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1" name="TextBox 20">
              <a:extLst>
                <a:ext uri="{FF2B5EF4-FFF2-40B4-BE49-F238E27FC236}">
                  <a16:creationId xmlns:a16="http://schemas.microsoft.com/office/drawing/2014/main" id="{068778D6-2A16-7F82-132C-66BAB19C3A4B}"/>
                </a:ext>
              </a:extLst>
            </p:cNvPr>
            <p:cNvSpPr txBox="1"/>
            <p:nvPr/>
          </p:nvSpPr>
          <p:spPr bwMode="auto">
            <a:xfrm>
              <a:off x="9461924" y="39682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2" name="TextBox 21">
              <a:extLst>
                <a:ext uri="{FF2B5EF4-FFF2-40B4-BE49-F238E27FC236}">
                  <a16:creationId xmlns:a16="http://schemas.microsoft.com/office/drawing/2014/main" id="{27AB2177-EEF1-3C29-A862-A231A24C6571}"/>
                </a:ext>
              </a:extLst>
            </p:cNvPr>
            <p:cNvSpPr txBox="1"/>
            <p:nvPr/>
          </p:nvSpPr>
          <p:spPr bwMode="auto">
            <a:xfrm>
              <a:off x="9541299" y="40159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3" name="TextBox 22">
              <a:extLst>
                <a:ext uri="{FF2B5EF4-FFF2-40B4-BE49-F238E27FC236}">
                  <a16:creationId xmlns:a16="http://schemas.microsoft.com/office/drawing/2014/main" id="{8F6DE885-2A35-A513-0622-98BA62683BD1}"/>
                </a:ext>
              </a:extLst>
            </p:cNvPr>
            <p:cNvSpPr txBox="1"/>
            <p:nvPr/>
          </p:nvSpPr>
          <p:spPr bwMode="auto">
            <a:xfrm>
              <a:off x="10595399" y="43810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4" name="TextBox 23">
              <a:extLst>
                <a:ext uri="{FF2B5EF4-FFF2-40B4-BE49-F238E27FC236}">
                  <a16:creationId xmlns:a16="http://schemas.microsoft.com/office/drawing/2014/main" id="{CBAC74B9-F89C-367E-5A25-34C276B24946}"/>
                </a:ext>
              </a:extLst>
            </p:cNvPr>
            <p:cNvSpPr txBox="1"/>
            <p:nvPr/>
          </p:nvSpPr>
          <p:spPr bwMode="auto">
            <a:xfrm>
              <a:off x="10725574" y="43778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5" name="TextBox 24">
              <a:extLst>
                <a:ext uri="{FF2B5EF4-FFF2-40B4-BE49-F238E27FC236}">
                  <a16:creationId xmlns:a16="http://schemas.microsoft.com/office/drawing/2014/main" id="{5D1623BB-A19F-8186-F3C9-FCABD8521122}"/>
                </a:ext>
              </a:extLst>
            </p:cNvPr>
            <p:cNvSpPr txBox="1"/>
            <p:nvPr/>
          </p:nvSpPr>
          <p:spPr bwMode="auto">
            <a:xfrm>
              <a:off x="9703224" y="40984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6" name="TextBox 25">
              <a:extLst>
                <a:ext uri="{FF2B5EF4-FFF2-40B4-BE49-F238E27FC236}">
                  <a16:creationId xmlns:a16="http://schemas.microsoft.com/office/drawing/2014/main" id="{B2D3784F-C9AC-3837-A647-9B72E3FE8C89}"/>
                </a:ext>
              </a:extLst>
            </p:cNvPr>
            <p:cNvSpPr txBox="1"/>
            <p:nvPr/>
          </p:nvSpPr>
          <p:spPr bwMode="auto">
            <a:xfrm>
              <a:off x="9598449" y="40603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7" name="TextBox 26">
              <a:extLst>
                <a:ext uri="{FF2B5EF4-FFF2-40B4-BE49-F238E27FC236}">
                  <a16:creationId xmlns:a16="http://schemas.microsoft.com/office/drawing/2014/main" id="{4F8DB61C-563B-8C86-7C5E-836B4AE9DB72}"/>
                </a:ext>
              </a:extLst>
            </p:cNvPr>
            <p:cNvSpPr txBox="1"/>
            <p:nvPr/>
          </p:nvSpPr>
          <p:spPr bwMode="auto">
            <a:xfrm>
              <a:off x="9630199" y="40635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8" name="TextBox 27">
              <a:extLst>
                <a:ext uri="{FF2B5EF4-FFF2-40B4-BE49-F238E27FC236}">
                  <a16:creationId xmlns:a16="http://schemas.microsoft.com/office/drawing/2014/main" id="{703FDD35-FF03-7E98-00DD-68C6DCA930D6}"/>
                </a:ext>
              </a:extLst>
            </p:cNvPr>
            <p:cNvSpPr txBox="1"/>
            <p:nvPr/>
          </p:nvSpPr>
          <p:spPr bwMode="auto">
            <a:xfrm>
              <a:off x="9804824" y="42286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9" name="TextBox 28">
              <a:extLst>
                <a:ext uri="{FF2B5EF4-FFF2-40B4-BE49-F238E27FC236}">
                  <a16:creationId xmlns:a16="http://schemas.microsoft.com/office/drawing/2014/main" id="{48F79063-F3A6-5FD1-C14E-E852546546E5}"/>
                </a:ext>
              </a:extLst>
            </p:cNvPr>
            <p:cNvSpPr txBox="1"/>
            <p:nvPr/>
          </p:nvSpPr>
          <p:spPr bwMode="auto">
            <a:xfrm>
              <a:off x="9842924" y="42762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0" name="TextBox 29">
              <a:extLst>
                <a:ext uri="{FF2B5EF4-FFF2-40B4-BE49-F238E27FC236}">
                  <a16:creationId xmlns:a16="http://schemas.microsoft.com/office/drawing/2014/main" id="{A5218656-12CE-3A9F-DD0A-E00E504137D2}"/>
                </a:ext>
              </a:extLst>
            </p:cNvPr>
            <p:cNvSpPr txBox="1"/>
            <p:nvPr/>
          </p:nvSpPr>
          <p:spPr bwMode="auto">
            <a:xfrm>
              <a:off x="9871499" y="42762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1" name="TextBox 30">
              <a:extLst>
                <a:ext uri="{FF2B5EF4-FFF2-40B4-BE49-F238E27FC236}">
                  <a16:creationId xmlns:a16="http://schemas.microsoft.com/office/drawing/2014/main" id="{B5F9F28A-1DB6-9997-0168-EBBFF5102366}"/>
                </a:ext>
              </a:extLst>
            </p:cNvPr>
            <p:cNvSpPr txBox="1"/>
            <p:nvPr/>
          </p:nvSpPr>
          <p:spPr bwMode="auto">
            <a:xfrm>
              <a:off x="10192174" y="43111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 name="TextBox 31">
              <a:extLst>
                <a:ext uri="{FF2B5EF4-FFF2-40B4-BE49-F238E27FC236}">
                  <a16:creationId xmlns:a16="http://schemas.microsoft.com/office/drawing/2014/main" id="{396D5D62-2B99-3B48-AF74-419DBA20A63A}"/>
                </a:ext>
              </a:extLst>
            </p:cNvPr>
            <p:cNvSpPr txBox="1"/>
            <p:nvPr/>
          </p:nvSpPr>
          <p:spPr bwMode="auto">
            <a:xfrm>
              <a:off x="10300124" y="43842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3" name="TextBox 32">
              <a:extLst>
                <a:ext uri="{FF2B5EF4-FFF2-40B4-BE49-F238E27FC236}">
                  <a16:creationId xmlns:a16="http://schemas.microsoft.com/office/drawing/2014/main" id="{E40FF92F-035C-9F03-6A3B-B00007131CCB}"/>
                </a:ext>
              </a:extLst>
            </p:cNvPr>
            <p:cNvSpPr txBox="1"/>
            <p:nvPr/>
          </p:nvSpPr>
          <p:spPr bwMode="auto">
            <a:xfrm>
              <a:off x="10068349" y="43080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4" name="TextBox 33">
              <a:extLst>
                <a:ext uri="{FF2B5EF4-FFF2-40B4-BE49-F238E27FC236}">
                  <a16:creationId xmlns:a16="http://schemas.microsoft.com/office/drawing/2014/main" id="{09DB4133-EA3A-3602-C675-28D5781DE341}"/>
                </a:ext>
              </a:extLst>
            </p:cNvPr>
            <p:cNvSpPr txBox="1"/>
            <p:nvPr/>
          </p:nvSpPr>
          <p:spPr bwMode="auto">
            <a:xfrm>
              <a:off x="10338224" y="43810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5" name="TextBox 34">
              <a:extLst>
                <a:ext uri="{FF2B5EF4-FFF2-40B4-BE49-F238E27FC236}">
                  <a16:creationId xmlns:a16="http://schemas.microsoft.com/office/drawing/2014/main" id="{F0255A2C-6F4F-1B67-27E9-A482407093B8}"/>
                </a:ext>
              </a:extLst>
            </p:cNvPr>
            <p:cNvSpPr txBox="1"/>
            <p:nvPr/>
          </p:nvSpPr>
          <p:spPr bwMode="auto">
            <a:xfrm>
              <a:off x="10366799" y="43810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6" name="TextBox 35">
              <a:extLst>
                <a:ext uri="{FF2B5EF4-FFF2-40B4-BE49-F238E27FC236}">
                  <a16:creationId xmlns:a16="http://schemas.microsoft.com/office/drawing/2014/main" id="{3016BDF7-EA12-4531-9958-44DA5AE8B8E2}"/>
                </a:ext>
              </a:extLst>
            </p:cNvPr>
            <p:cNvSpPr txBox="1"/>
            <p:nvPr/>
          </p:nvSpPr>
          <p:spPr bwMode="auto">
            <a:xfrm>
              <a:off x="10401724" y="43810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grpSp>
      <p:grpSp>
        <p:nvGrpSpPr>
          <p:cNvPr id="37" name="Group 36">
            <a:extLst>
              <a:ext uri="{FF2B5EF4-FFF2-40B4-BE49-F238E27FC236}">
                <a16:creationId xmlns:a16="http://schemas.microsoft.com/office/drawing/2014/main" id="{006A6343-B166-58EA-05AF-22EE1BD0FE4A}"/>
              </a:ext>
            </a:extLst>
          </p:cNvPr>
          <p:cNvGrpSpPr/>
          <p:nvPr/>
        </p:nvGrpSpPr>
        <p:grpSpPr>
          <a:xfrm>
            <a:off x="933875" y="2173351"/>
            <a:ext cx="4484484" cy="2416949"/>
            <a:chOff x="6867949" y="2072805"/>
            <a:chExt cx="4484484" cy="2416949"/>
          </a:xfrm>
        </p:grpSpPr>
        <p:sp>
          <p:nvSpPr>
            <p:cNvPr id="38" name="TextBox 37">
              <a:extLst>
                <a:ext uri="{FF2B5EF4-FFF2-40B4-BE49-F238E27FC236}">
                  <a16:creationId xmlns:a16="http://schemas.microsoft.com/office/drawing/2014/main" id="{7BE59A26-CA38-FE24-078E-ED4810CE0733}"/>
                </a:ext>
              </a:extLst>
            </p:cNvPr>
            <p:cNvSpPr txBox="1"/>
            <p:nvPr/>
          </p:nvSpPr>
          <p:spPr bwMode="auto">
            <a:xfrm>
              <a:off x="6867949" y="20728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9" name="TextBox 38">
              <a:extLst>
                <a:ext uri="{FF2B5EF4-FFF2-40B4-BE49-F238E27FC236}">
                  <a16:creationId xmlns:a16="http://schemas.microsoft.com/office/drawing/2014/main" id="{A66FA7DC-C30E-12DF-AF24-0D1D32C18A2C}"/>
                </a:ext>
              </a:extLst>
            </p:cNvPr>
            <p:cNvSpPr txBox="1"/>
            <p:nvPr/>
          </p:nvSpPr>
          <p:spPr bwMode="auto">
            <a:xfrm>
              <a:off x="6940974" y="21140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nvGrpSpPr>
            <p:cNvPr id="40" name="Group 39">
              <a:extLst>
                <a:ext uri="{FF2B5EF4-FFF2-40B4-BE49-F238E27FC236}">
                  <a16:creationId xmlns:a16="http://schemas.microsoft.com/office/drawing/2014/main" id="{0DCCD290-1492-3B42-68F0-8C69CBD5EE53}"/>
                </a:ext>
              </a:extLst>
            </p:cNvPr>
            <p:cNvGrpSpPr/>
            <p:nvPr/>
          </p:nvGrpSpPr>
          <p:grpSpPr>
            <a:xfrm>
              <a:off x="6896524" y="2085505"/>
              <a:ext cx="4455909" cy="2404249"/>
              <a:chOff x="6896524" y="2085505"/>
              <a:chExt cx="4455909" cy="2404249"/>
            </a:xfrm>
          </p:grpSpPr>
          <p:sp>
            <p:nvSpPr>
              <p:cNvPr id="41" name="TextBox 40">
                <a:extLst>
                  <a:ext uri="{FF2B5EF4-FFF2-40B4-BE49-F238E27FC236}">
                    <a16:creationId xmlns:a16="http://schemas.microsoft.com/office/drawing/2014/main" id="{A0C072A4-2A2F-8188-C428-6C696884E3B7}"/>
                  </a:ext>
                </a:extLst>
              </p:cNvPr>
              <p:cNvSpPr txBox="1"/>
              <p:nvPr/>
            </p:nvSpPr>
            <p:spPr bwMode="auto">
              <a:xfrm>
                <a:off x="6896524" y="20855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2" name="TextBox 41">
                <a:extLst>
                  <a:ext uri="{FF2B5EF4-FFF2-40B4-BE49-F238E27FC236}">
                    <a16:creationId xmlns:a16="http://schemas.microsoft.com/office/drawing/2014/main" id="{AB21D283-29C8-E695-CF17-7959500FB6A5}"/>
                  </a:ext>
                </a:extLst>
              </p:cNvPr>
              <p:cNvSpPr txBox="1"/>
              <p:nvPr/>
            </p:nvSpPr>
            <p:spPr bwMode="auto">
              <a:xfrm>
                <a:off x="7001299" y="21140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3" name="TextBox 42">
                <a:extLst>
                  <a:ext uri="{FF2B5EF4-FFF2-40B4-BE49-F238E27FC236}">
                    <a16:creationId xmlns:a16="http://schemas.microsoft.com/office/drawing/2014/main" id="{41D51A4B-8FFA-A5B7-84DB-0768654BCF3E}"/>
                  </a:ext>
                </a:extLst>
              </p:cNvPr>
              <p:cNvSpPr txBox="1"/>
              <p:nvPr/>
            </p:nvSpPr>
            <p:spPr bwMode="auto">
              <a:xfrm>
                <a:off x="7080674" y="21426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4" name="TextBox 43">
                <a:extLst>
                  <a:ext uri="{FF2B5EF4-FFF2-40B4-BE49-F238E27FC236}">
                    <a16:creationId xmlns:a16="http://schemas.microsoft.com/office/drawing/2014/main" id="{0800BB6E-AA6C-230C-A898-94796E813C8B}"/>
                  </a:ext>
                </a:extLst>
              </p:cNvPr>
              <p:cNvSpPr txBox="1"/>
              <p:nvPr/>
            </p:nvSpPr>
            <p:spPr bwMode="auto">
              <a:xfrm>
                <a:off x="7166399" y="21680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5" name="TextBox 44">
                <a:extLst>
                  <a:ext uri="{FF2B5EF4-FFF2-40B4-BE49-F238E27FC236}">
                    <a16:creationId xmlns:a16="http://schemas.microsoft.com/office/drawing/2014/main" id="{E81C7C2C-6297-7425-C177-DB07951F470A}"/>
                  </a:ext>
                </a:extLst>
              </p:cNvPr>
              <p:cNvSpPr txBox="1"/>
              <p:nvPr/>
            </p:nvSpPr>
            <p:spPr bwMode="auto">
              <a:xfrm>
                <a:off x="7248949" y="21807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6" name="TextBox 45">
                <a:extLst>
                  <a:ext uri="{FF2B5EF4-FFF2-40B4-BE49-F238E27FC236}">
                    <a16:creationId xmlns:a16="http://schemas.microsoft.com/office/drawing/2014/main" id="{36C90C57-D2ED-D3DA-DD0E-B2EA077B2656}"/>
                  </a:ext>
                </a:extLst>
              </p:cNvPr>
              <p:cNvSpPr txBox="1"/>
              <p:nvPr/>
            </p:nvSpPr>
            <p:spPr bwMode="auto">
              <a:xfrm>
                <a:off x="7334674" y="22283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7" name="TextBox 46">
                <a:extLst>
                  <a:ext uri="{FF2B5EF4-FFF2-40B4-BE49-F238E27FC236}">
                    <a16:creationId xmlns:a16="http://schemas.microsoft.com/office/drawing/2014/main" id="{466AD5F7-CAD7-B565-814D-D0822F3013FC}"/>
                  </a:ext>
                </a:extLst>
              </p:cNvPr>
              <p:cNvSpPr txBox="1"/>
              <p:nvPr/>
            </p:nvSpPr>
            <p:spPr bwMode="auto">
              <a:xfrm>
                <a:off x="7652174" y="24093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8" name="TextBox 47">
                <a:extLst>
                  <a:ext uri="{FF2B5EF4-FFF2-40B4-BE49-F238E27FC236}">
                    <a16:creationId xmlns:a16="http://schemas.microsoft.com/office/drawing/2014/main" id="{CDF09E4B-765B-31EC-DB19-982B74588D92}"/>
                  </a:ext>
                </a:extLst>
              </p:cNvPr>
              <p:cNvSpPr txBox="1"/>
              <p:nvPr/>
            </p:nvSpPr>
            <p:spPr bwMode="auto">
              <a:xfrm>
                <a:off x="7709324" y="24252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9" name="TextBox 48">
                <a:extLst>
                  <a:ext uri="{FF2B5EF4-FFF2-40B4-BE49-F238E27FC236}">
                    <a16:creationId xmlns:a16="http://schemas.microsoft.com/office/drawing/2014/main" id="{4FFDD9AC-AFF4-5372-F863-5903FEC33D7B}"/>
                  </a:ext>
                </a:extLst>
              </p:cNvPr>
              <p:cNvSpPr txBox="1"/>
              <p:nvPr/>
            </p:nvSpPr>
            <p:spPr bwMode="auto">
              <a:xfrm>
                <a:off x="7775999" y="24760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0" name="TextBox 49">
                <a:extLst>
                  <a:ext uri="{FF2B5EF4-FFF2-40B4-BE49-F238E27FC236}">
                    <a16:creationId xmlns:a16="http://schemas.microsoft.com/office/drawing/2014/main" id="{F0107A6E-BE5C-1FFA-1E48-7EBEB8CF8C8B}"/>
                  </a:ext>
                </a:extLst>
              </p:cNvPr>
              <p:cNvSpPr txBox="1"/>
              <p:nvPr/>
            </p:nvSpPr>
            <p:spPr bwMode="auto">
              <a:xfrm>
                <a:off x="7810924" y="25046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1" name="TextBox 50">
                <a:extLst>
                  <a:ext uri="{FF2B5EF4-FFF2-40B4-BE49-F238E27FC236}">
                    <a16:creationId xmlns:a16="http://schemas.microsoft.com/office/drawing/2014/main" id="{3449A401-D449-7771-D558-D1A5D42110F2}"/>
                  </a:ext>
                </a:extLst>
              </p:cNvPr>
              <p:cNvSpPr txBox="1"/>
              <p:nvPr/>
            </p:nvSpPr>
            <p:spPr bwMode="auto">
              <a:xfrm>
                <a:off x="7852199" y="25236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2" name="TextBox 51">
                <a:extLst>
                  <a:ext uri="{FF2B5EF4-FFF2-40B4-BE49-F238E27FC236}">
                    <a16:creationId xmlns:a16="http://schemas.microsoft.com/office/drawing/2014/main" id="{345195B3-66CA-8EAC-6CE3-82450075443D}"/>
                  </a:ext>
                </a:extLst>
              </p:cNvPr>
              <p:cNvSpPr txBox="1"/>
              <p:nvPr/>
            </p:nvSpPr>
            <p:spPr bwMode="auto">
              <a:xfrm>
                <a:off x="8045874" y="26506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3" name="TextBox 52">
                <a:extLst>
                  <a:ext uri="{FF2B5EF4-FFF2-40B4-BE49-F238E27FC236}">
                    <a16:creationId xmlns:a16="http://schemas.microsoft.com/office/drawing/2014/main" id="{E69F5BC7-DB71-A09E-8C71-C5D08668F858}"/>
                  </a:ext>
                </a:extLst>
              </p:cNvPr>
              <p:cNvSpPr txBox="1"/>
              <p:nvPr/>
            </p:nvSpPr>
            <p:spPr bwMode="auto">
              <a:xfrm>
                <a:off x="8090324" y="26728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4" name="TextBox 53">
                <a:extLst>
                  <a:ext uri="{FF2B5EF4-FFF2-40B4-BE49-F238E27FC236}">
                    <a16:creationId xmlns:a16="http://schemas.microsoft.com/office/drawing/2014/main" id="{EFBAE65A-064D-27D1-CB0A-0BD74B47B9CA}"/>
                  </a:ext>
                </a:extLst>
              </p:cNvPr>
              <p:cNvSpPr txBox="1"/>
              <p:nvPr/>
            </p:nvSpPr>
            <p:spPr bwMode="auto">
              <a:xfrm>
                <a:off x="8366549" y="28633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5" name="TextBox 54">
                <a:extLst>
                  <a:ext uri="{FF2B5EF4-FFF2-40B4-BE49-F238E27FC236}">
                    <a16:creationId xmlns:a16="http://schemas.microsoft.com/office/drawing/2014/main" id="{10E3673F-ABE9-1FCF-BD45-67FF0454F8EE}"/>
                  </a:ext>
                </a:extLst>
              </p:cNvPr>
              <p:cNvSpPr txBox="1"/>
              <p:nvPr/>
            </p:nvSpPr>
            <p:spPr bwMode="auto">
              <a:xfrm>
                <a:off x="8407824" y="28729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6" name="TextBox 55">
                <a:extLst>
                  <a:ext uri="{FF2B5EF4-FFF2-40B4-BE49-F238E27FC236}">
                    <a16:creationId xmlns:a16="http://schemas.microsoft.com/office/drawing/2014/main" id="{91B6B80E-CD04-142F-4FB8-432C393142B6}"/>
                  </a:ext>
                </a:extLst>
              </p:cNvPr>
              <p:cNvSpPr txBox="1"/>
              <p:nvPr/>
            </p:nvSpPr>
            <p:spPr bwMode="auto">
              <a:xfrm>
                <a:off x="8966624" y="33428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7" name="TextBox 56">
                <a:extLst>
                  <a:ext uri="{FF2B5EF4-FFF2-40B4-BE49-F238E27FC236}">
                    <a16:creationId xmlns:a16="http://schemas.microsoft.com/office/drawing/2014/main" id="{7EB39EC3-4872-E86F-E26E-5A87C2CC7558}"/>
                  </a:ext>
                </a:extLst>
              </p:cNvPr>
              <p:cNvSpPr txBox="1"/>
              <p:nvPr/>
            </p:nvSpPr>
            <p:spPr bwMode="auto">
              <a:xfrm>
                <a:off x="8811049" y="32031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8" name="TextBox 57">
                <a:extLst>
                  <a:ext uri="{FF2B5EF4-FFF2-40B4-BE49-F238E27FC236}">
                    <a16:creationId xmlns:a16="http://schemas.microsoft.com/office/drawing/2014/main" id="{82397710-F157-BE78-7685-37CB32CBABF1}"/>
                  </a:ext>
                </a:extLst>
              </p:cNvPr>
              <p:cNvSpPr txBox="1"/>
              <p:nvPr/>
            </p:nvSpPr>
            <p:spPr bwMode="auto">
              <a:xfrm>
                <a:off x="9290474" y="36285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9" name="TextBox 58">
                <a:extLst>
                  <a:ext uri="{FF2B5EF4-FFF2-40B4-BE49-F238E27FC236}">
                    <a16:creationId xmlns:a16="http://schemas.microsoft.com/office/drawing/2014/main" id="{72D55DAC-3871-D4C4-A6A4-873DED5DFB85}"/>
                  </a:ext>
                </a:extLst>
              </p:cNvPr>
              <p:cNvSpPr txBox="1"/>
              <p:nvPr/>
            </p:nvSpPr>
            <p:spPr bwMode="auto">
              <a:xfrm>
                <a:off x="9230149" y="35809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0" name="TextBox 59">
                <a:extLst>
                  <a:ext uri="{FF2B5EF4-FFF2-40B4-BE49-F238E27FC236}">
                    <a16:creationId xmlns:a16="http://schemas.microsoft.com/office/drawing/2014/main" id="{17AA2C81-2394-4B98-B922-CBFB14D5E55C}"/>
                  </a:ext>
                </a:extLst>
              </p:cNvPr>
              <p:cNvSpPr txBox="1"/>
              <p:nvPr/>
            </p:nvSpPr>
            <p:spPr bwMode="auto">
              <a:xfrm>
                <a:off x="11227224" y="42095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1" name="TextBox 60">
                <a:extLst>
                  <a:ext uri="{FF2B5EF4-FFF2-40B4-BE49-F238E27FC236}">
                    <a16:creationId xmlns:a16="http://schemas.microsoft.com/office/drawing/2014/main" id="{340E6845-0B2D-8AA2-BEF9-3136E0181B95}"/>
                  </a:ext>
                </a:extLst>
              </p:cNvPr>
              <p:cNvSpPr txBox="1"/>
              <p:nvPr/>
            </p:nvSpPr>
            <p:spPr bwMode="auto">
              <a:xfrm>
                <a:off x="9468274" y="37269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2" name="TextBox 61">
                <a:extLst>
                  <a:ext uri="{FF2B5EF4-FFF2-40B4-BE49-F238E27FC236}">
                    <a16:creationId xmlns:a16="http://schemas.microsoft.com/office/drawing/2014/main" id="{F108D612-F735-8067-B433-A5AD8DB9F857}"/>
                  </a:ext>
                </a:extLst>
              </p:cNvPr>
              <p:cNvSpPr txBox="1"/>
              <p:nvPr/>
            </p:nvSpPr>
            <p:spPr bwMode="auto">
              <a:xfrm>
                <a:off x="9420649" y="37015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3" name="TextBox 62">
                <a:extLst>
                  <a:ext uri="{FF2B5EF4-FFF2-40B4-BE49-F238E27FC236}">
                    <a16:creationId xmlns:a16="http://schemas.microsoft.com/office/drawing/2014/main" id="{C9422EF0-F290-B211-CC06-562C98A55C89}"/>
                  </a:ext>
                </a:extLst>
              </p:cNvPr>
              <p:cNvSpPr txBox="1"/>
              <p:nvPr/>
            </p:nvSpPr>
            <p:spPr bwMode="auto">
              <a:xfrm>
                <a:off x="9312699" y="36444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4" name="TextBox 63">
                <a:extLst>
                  <a:ext uri="{FF2B5EF4-FFF2-40B4-BE49-F238E27FC236}">
                    <a16:creationId xmlns:a16="http://schemas.microsoft.com/office/drawing/2014/main" id="{CCAD47E7-FCDE-673D-0492-81A8BCE351D8}"/>
                  </a:ext>
                </a:extLst>
              </p:cNvPr>
              <p:cNvSpPr txBox="1"/>
              <p:nvPr/>
            </p:nvSpPr>
            <p:spPr bwMode="auto">
              <a:xfrm>
                <a:off x="9363499" y="36698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5" name="TextBox 64">
                <a:extLst>
                  <a:ext uri="{FF2B5EF4-FFF2-40B4-BE49-F238E27FC236}">
                    <a16:creationId xmlns:a16="http://schemas.microsoft.com/office/drawing/2014/main" id="{0F336DC1-15AA-C0E6-134C-F05EFB924E55}"/>
                  </a:ext>
                </a:extLst>
              </p:cNvPr>
              <p:cNvSpPr txBox="1"/>
              <p:nvPr/>
            </p:nvSpPr>
            <p:spPr bwMode="auto">
              <a:xfrm>
                <a:off x="9385724" y="36730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6" name="TextBox 65">
                <a:extLst>
                  <a:ext uri="{FF2B5EF4-FFF2-40B4-BE49-F238E27FC236}">
                    <a16:creationId xmlns:a16="http://schemas.microsoft.com/office/drawing/2014/main" id="{C66F2099-C1C1-1FC5-2FD2-E0D0A2817865}"/>
                  </a:ext>
                </a:extLst>
              </p:cNvPr>
              <p:cNvSpPr txBox="1"/>
              <p:nvPr/>
            </p:nvSpPr>
            <p:spPr bwMode="auto">
              <a:xfrm>
                <a:off x="9522249" y="37365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7" name="TextBox 66">
                <a:extLst>
                  <a:ext uri="{FF2B5EF4-FFF2-40B4-BE49-F238E27FC236}">
                    <a16:creationId xmlns:a16="http://schemas.microsoft.com/office/drawing/2014/main" id="{9C7F35BB-F940-B681-89CD-86E1B3882CB4}"/>
                  </a:ext>
                </a:extLst>
              </p:cNvPr>
              <p:cNvSpPr txBox="1"/>
              <p:nvPr/>
            </p:nvSpPr>
            <p:spPr bwMode="auto">
              <a:xfrm>
                <a:off x="9547649" y="37619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8" name="TextBox 67">
                <a:extLst>
                  <a:ext uri="{FF2B5EF4-FFF2-40B4-BE49-F238E27FC236}">
                    <a16:creationId xmlns:a16="http://schemas.microsoft.com/office/drawing/2014/main" id="{EA885D44-3597-9351-7046-1E02D17B4E6F}"/>
                  </a:ext>
                </a:extLst>
              </p:cNvPr>
              <p:cNvSpPr txBox="1"/>
              <p:nvPr/>
            </p:nvSpPr>
            <p:spPr bwMode="auto">
              <a:xfrm>
                <a:off x="9573049" y="38000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9" name="TextBox 68">
                <a:extLst>
                  <a:ext uri="{FF2B5EF4-FFF2-40B4-BE49-F238E27FC236}">
                    <a16:creationId xmlns:a16="http://schemas.microsoft.com/office/drawing/2014/main" id="{56B510CF-E5C6-BB8D-A59E-CFB04D51B670}"/>
                  </a:ext>
                </a:extLst>
              </p:cNvPr>
              <p:cNvSpPr txBox="1"/>
              <p:nvPr/>
            </p:nvSpPr>
            <p:spPr bwMode="auto">
              <a:xfrm>
                <a:off x="9607974" y="38031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0" name="TextBox 69">
                <a:extLst>
                  <a:ext uri="{FF2B5EF4-FFF2-40B4-BE49-F238E27FC236}">
                    <a16:creationId xmlns:a16="http://schemas.microsoft.com/office/drawing/2014/main" id="{6E210379-72EB-689B-5122-C23FF67CB3A0}"/>
                  </a:ext>
                </a:extLst>
              </p:cNvPr>
              <p:cNvSpPr txBox="1"/>
              <p:nvPr/>
            </p:nvSpPr>
            <p:spPr bwMode="auto">
              <a:xfrm>
                <a:off x="9627024" y="38222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1" name="TextBox 70">
                <a:extLst>
                  <a:ext uri="{FF2B5EF4-FFF2-40B4-BE49-F238E27FC236}">
                    <a16:creationId xmlns:a16="http://schemas.microsoft.com/office/drawing/2014/main" id="{F914C525-6152-58DA-2DE5-74D08F3C9D34}"/>
                  </a:ext>
                </a:extLst>
              </p:cNvPr>
              <p:cNvSpPr txBox="1"/>
              <p:nvPr/>
            </p:nvSpPr>
            <p:spPr bwMode="auto">
              <a:xfrm>
                <a:off x="9646074" y="38254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2" name="TextBox 71">
                <a:extLst>
                  <a:ext uri="{FF2B5EF4-FFF2-40B4-BE49-F238E27FC236}">
                    <a16:creationId xmlns:a16="http://schemas.microsoft.com/office/drawing/2014/main" id="{025F81CE-24D8-4A73-D8D1-903ADC885628}"/>
                  </a:ext>
                </a:extLst>
              </p:cNvPr>
              <p:cNvSpPr txBox="1"/>
              <p:nvPr/>
            </p:nvSpPr>
            <p:spPr bwMode="auto">
              <a:xfrm>
                <a:off x="9680999" y="38381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3" name="TextBox 72">
                <a:extLst>
                  <a:ext uri="{FF2B5EF4-FFF2-40B4-BE49-F238E27FC236}">
                    <a16:creationId xmlns:a16="http://schemas.microsoft.com/office/drawing/2014/main" id="{24E4BCE8-2F47-5B73-65EA-6DDCC528EE5D}"/>
                  </a:ext>
                </a:extLst>
              </p:cNvPr>
              <p:cNvSpPr txBox="1"/>
              <p:nvPr/>
            </p:nvSpPr>
            <p:spPr bwMode="auto">
              <a:xfrm>
                <a:off x="9715924" y="38444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4" name="TextBox 73">
                <a:extLst>
                  <a:ext uri="{FF2B5EF4-FFF2-40B4-BE49-F238E27FC236}">
                    <a16:creationId xmlns:a16="http://schemas.microsoft.com/office/drawing/2014/main" id="{8D2AB53F-3435-9F26-3683-B5ABA5038F99}"/>
                  </a:ext>
                </a:extLst>
              </p:cNvPr>
              <p:cNvSpPr txBox="1"/>
              <p:nvPr/>
            </p:nvSpPr>
            <p:spPr bwMode="auto">
              <a:xfrm>
                <a:off x="9744499" y="38508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5" name="TextBox 74">
                <a:extLst>
                  <a:ext uri="{FF2B5EF4-FFF2-40B4-BE49-F238E27FC236}">
                    <a16:creationId xmlns:a16="http://schemas.microsoft.com/office/drawing/2014/main" id="{77010A77-2805-7CBF-429B-7BF37BD7A3CF}"/>
                  </a:ext>
                </a:extLst>
              </p:cNvPr>
              <p:cNvSpPr txBox="1"/>
              <p:nvPr/>
            </p:nvSpPr>
            <p:spPr bwMode="auto">
              <a:xfrm>
                <a:off x="9763549" y="38698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6" name="TextBox 75">
                <a:extLst>
                  <a:ext uri="{FF2B5EF4-FFF2-40B4-BE49-F238E27FC236}">
                    <a16:creationId xmlns:a16="http://schemas.microsoft.com/office/drawing/2014/main" id="{147A249B-2A69-F0C3-C8C3-DC0445863B4E}"/>
                  </a:ext>
                </a:extLst>
              </p:cNvPr>
              <p:cNvSpPr txBox="1"/>
              <p:nvPr/>
            </p:nvSpPr>
            <p:spPr bwMode="auto">
              <a:xfrm>
                <a:off x="9782599" y="38762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7" name="TextBox 76">
                <a:extLst>
                  <a:ext uri="{FF2B5EF4-FFF2-40B4-BE49-F238E27FC236}">
                    <a16:creationId xmlns:a16="http://schemas.microsoft.com/office/drawing/2014/main" id="{CCA8DE82-B4EC-FBFA-B8F4-5B5E43AA9682}"/>
                  </a:ext>
                </a:extLst>
              </p:cNvPr>
              <p:cNvSpPr txBox="1"/>
              <p:nvPr/>
            </p:nvSpPr>
            <p:spPr bwMode="auto">
              <a:xfrm>
                <a:off x="9814349" y="38793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8" name="TextBox 77">
                <a:extLst>
                  <a:ext uri="{FF2B5EF4-FFF2-40B4-BE49-F238E27FC236}">
                    <a16:creationId xmlns:a16="http://schemas.microsoft.com/office/drawing/2014/main" id="{4D96969F-6796-9487-0EDB-FBEE4740F847}"/>
                  </a:ext>
                </a:extLst>
              </p:cNvPr>
              <p:cNvSpPr txBox="1"/>
              <p:nvPr/>
            </p:nvSpPr>
            <p:spPr bwMode="auto">
              <a:xfrm>
                <a:off x="9884199" y="39016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9" name="TextBox 78">
                <a:extLst>
                  <a:ext uri="{FF2B5EF4-FFF2-40B4-BE49-F238E27FC236}">
                    <a16:creationId xmlns:a16="http://schemas.microsoft.com/office/drawing/2014/main" id="{3B362113-3D63-C90C-2443-129F2FA1109B}"/>
                  </a:ext>
                </a:extLst>
              </p:cNvPr>
              <p:cNvSpPr txBox="1"/>
              <p:nvPr/>
            </p:nvSpPr>
            <p:spPr bwMode="auto">
              <a:xfrm>
                <a:off x="9852449" y="38825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80" name="TextBox 79">
                <a:extLst>
                  <a:ext uri="{FF2B5EF4-FFF2-40B4-BE49-F238E27FC236}">
                    <a16:creationId xmlns:a16="http://schemas.microsoft.com/office/drawing/2014/main" id="{5D9099D8-03BC-846E-034F-86F119EBB452}"/>
                  </a:ext>
                </a:extLst>
              </p:cNvPr>
              <p:cNvSpPr txBox="1"/>
              <p:nvPr/>
            </p:nvSpPr>
            <p:spPr bwMode="auto">
              <a:xfrm>
                <a:off x="9982624" y="39016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81" name="TextBox 80">
                <a:extLst>
                  <a:ext uri="{FF2B5EF4-FFF2-40B4-BE49-F238E27FC236}">
                    <a16:creationId xmlns:a16="http://schemas.microsoft.com/office/drawing/2014/main" id="{9C45ED74-DD62-A77A-430D-F303C5DDCC4B}"/>
                  </a:ext>
                </a:extLst>
              </p:cNvPr>
              <p:cNvSpPr txBox="1"/>
              <p:nvPr/>
            </p:nvSpPr>
            <p:spPr bwMode="auto">
              <a:xfrm>
                <a:off x="9915949" y="39016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82" name="TextBox 81">
                <a:extLst>
                  <a:ext uri="{FF2B5EF4-FFF2-40B4-BE49-F238E27FC236}">
                    <a16:creationId xmlns:a16="http://schemas.microsoft.com/office/drawing/2014/main" id="{006992E5-5313-358D-960E-BDA15648C2DA}"/>
                  </a:ext>
                </a:extLst>
              </p:cNvPr>
              <p:cNvSpPr txBox="1"/>
              <p:nvPr/>
            </p:nvSpPr>
            <p:spPr bwMode="auto">
              <a:xfrm>
                <a:off x="9928649" y="39016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83" name="TextBox 82">
                <a:extLst>
                  <a:ext uri="{FF2B5EF4-FFF2-40B4-BE49-F238E27FC236}">
                    <a16:creationId xmlns:a16="http://schemas.microsoft.com/office/drawing/2014/main" id="{6B74486B-2DFE-45F9-FB02-71C3DEADFB53}"/>
                  </a:ext>
                </a:extLst>
              </p:cNvPr>
              <p:cNvSpPr txBox="1"/>
              <p:nvPr/>
            </p:nvSpPr>
            <p:spPr bwMode="auto">
              <a:xfrm>
                <a:off x="10001674" y="39397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84" name="TextBox 83">
                <a:extLst>
                  <a:ext uri="{FF2B5EF4-FFF2-40B4-BE49-F238E27FC236}">
                    <a16:creationId xmlns:a16="http://schemas.microsoft.com/office/drawing/2014/main" id="{5913F4F9-B4B5-2CC7-966D-BE9B6F83F63D}"/>
                  </a:ext>
                </a:extLst>
              </p:cNvPr>
              <p:cNvSpPr txBox="1"/>
              <p:nvPr/>
            </p:nvSpPr>
            <p:spPr bwMode="auto">
              <a:xfrm>
                <a:off x="10814474" y="42127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85" name="TextBox 84">
                <a:extLst>
                  <a:ext uri="{FF2B5EF4-FFF2-40B4-BE49-F238E27FC236}">
                    <a16:creationId xmlns:a16="http://schemas.microsoft.com/office/drawing/2014/main" id="{8F0A9558-C4B4-752F-4666-A8DE6A7F5336}"/>
                  </a:ext>
                </a:extLst>
              </p:cNvPr>
              <p:cNvSpPr txBox="1"/>
              <p:nvPr/>
            </p:nvSpPr>
            <p:spPr bwMode="auto">
              <a:xfrm>
                <a:off x="10617624" y="42127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86" name="TextBox 85">
                <a:extLst>
                  <a:ext uri="{FF2B5EF4-FFF2-40B4-BE49-F238E27FC236}">
                    <a16:creationId xmlns:a16="http://schemas.microsoft.com/office/drawing/2014/main" id="{5E68BE99-591C-324C-CEBC-4FE48E4C6B08}"/>
                  </a:ext>
                </a:extLst>
              </p:cNvPr>
              <p:cNvSpPr txBox="1"/>
              <p:nvPr/>
            </p:nvSpPr>
            <p:spPr bwMode="auto">
              <a:xfrm>
                <a:off x="10722399" y="42127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87" name="TextBox 86">
                <a:extLst>
                  <a:ext uri="{FF2B5EF4-FFF2-40B4-BE49-F238E27FC236}">
                    <a16:creationId xmlns:a16="http://schemas.microsoft.com/office/drawing/2014/main" id="{10E79809-1F74-EFD4-F184-7E9A6291A4AB}"/>
                  </a:ext>
                </a:extLst>
              </p:cNvPr>
              <p:cNvSpPr txBox="1"/>
              <p:nvPr/>
            </p:nvSpPr>
            <p:spPr bwMode="auto">
              <a:xfrm>
                <a:off x="10871624" y="42095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88" name="TextBox 87">
                <a:extLst>
                  <a:ext uri="{FF2B5EF4-FFF2-40B4-BE49-F238E27FC236}">
                    <a16:creationId xmlns:a16="http://schemas.microsoft.com/office/drawing/2014/main" id="{2F0392EA-4101-9E56-19A1-9D40EFABEF80}"/>
                  </a:ext>
                </a:extLst>
              </p:cNvPr>
              <p:cNvSpPr txBox="1"/>
              <p:nvPr/>
            </p:nvSpPr>
            <p:spPr bwMode="auto">
              <a:xfrm>
                <a:off x="10084224" y="39778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89" name="TextBox 88">
                <a:extLst>
                  <a:ext uri="{FF2B5EF4-FFF2-40B4-BE49-F238E27FC236}">
                    <a16:creationId xmlns:a16="http://schemas.microsoft.com/office/drawing/2014/main" id="{7880AB2D-83C6-D030-F248-1BD1611895C3}"/>
                  </a:ext>
                </a:extLst>
              </p:cNvPr>
              <p:cNvSpPr txBox="1"/>
              <p:nvPr/>
            </p:nvSpPr>
            <p:spPr bwMode="auto">
              <a:xfrm>
                <a:off x="10065174" y="39460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0" name="TextBox 89">
                <a:extLst>
                  <a:ext uri="{FF2B5EF4-FFF2-40B4-BE49-F238E27FC236}">
                    <a16:creationId xmlns:a16="http://schemas.microsoft.com/office/drawing/2014/main" id="{FD1E7C49-0233-0631-A588-77810802FD38}"/>
                  </a:ext>
                </a:extLst>
              </p:cNvPr>
              <p:cNvSpPr txBox="1"/>
              <p:nvPr/>
            </p:nvSpPr>
            <p:spPr bwMode="auto">
              <a:xfrm>
                <a:off x="10160424" y="40349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1" name="TextBox 90">
                <a:extLst>
                  <a:ext uri="{FF2B5EF4-FFF2-40B4-BE49-F238E27FC236}">
                    <a16:creationId xmlns:a16="http://schemas.microsoft.com/office/drawing/2014/main" id="{F6D05FF2-7A61-AE4B-53ED-3A91648DD33B}"/>
                  </a:ext>
                </a:extLst>
              </p:cNvPr>
              <p:cNvSpPr txBox="1"/>
              <p:nvPr/>
            </p:nvSpPr>
            <p:spPr bwMode="auto">
              <a:xfrm>
                <a:off x="10125499" y="40063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 name="TextBox 91">
                <a:extLst>
                  <a:ext uri="{FF2B5EF4-FFF2-40B4-BE49-F238E27FC236}">
                    <a16:creationId xmlns:a16="http://schemas.microsoft.com/office/drawing/2014/main" id="{14420E0E-99B4-1198-16AF-9E8842A20B9A}"/>
                  </a:ext>
                </a:extLst>
              </p:cNvPr>
              <p:cNvSpPr txBox="1"/>
              <p:nvPr/>
            </p:nvSpPr>
            <p:spPr bwMode="auto">
              <a:xfrm>
                <a:off x="10503324" y="40984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3" name="TextBox 92">
                <a:extLst>
                  <a:ext uri="{FF2B5EF4-FFF2-40B4-BE49-F238E27FC236}">
                    <a16:creationId xmlns:a16="http://schemas.microsoft.com/office/drawing/2014/main" id="{C46B0052-E4D3-0ACB-A958-024913B8050E}"/>
                  </a:ext>
                </a:extLst>
              </p:cNvPr>
              <p:cNvSpPr txBox="1"/>
              <p:nvPr/>
            </p:nvSpPr>
            <p:spPr bwMode="auto">
              <a:xfrm>
                <a:off x="10185824" y="40381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4" name="TextBox 93">
                <a:extLst>
                  <a:ext uri="{FF2B5EF4-FFF2-40B4-BE49-F238E27FC236}">
                    <a16:creationId xmlns:a16="http://schemas.microsoft.com/office/drawing/2014/main" id="{C7AE2B37-3627-B790-3A90-00C7CDBB72A3}"/>
                  </a:ext>
                </a:extLst>
              </p:cNvPr>
              <p:cNvSpPr txBox="1"/>
              <p:nvPr/>
            </p:nvSpPr>
            <p:spPr bwMode="auto">
              <a:xfrm>
                <a:off x="10227099" y="40571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5" name="TextBox 94">
                <a:extLst>
                  <a:ext uri="{FF2B5EF4-FFF2-40B4-BE49-F238E27FC236}">
                    <a16:creationId xmlns:a16="http://schemas.microsoft.com/office/drawing/2014/main" id="{5B77485E-0719-4ABE-91C7-C2FC34EAA394}"/>
                  </a:ext>
                </a:extLst>
              </p:cNvPr>
              <p:cNvSpPr txBox="1"/>
              <p:nvPr/>
            </p:nvSpPr>
            <p:spPr bwMode="auto">
              <a:xfrm>
                <a:off x="10262024" y="40889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6" name="TextBox 95">
                <a:extLst>
                  <a:ext uri="{FF2B5EF4-FFF2-40B4-BE49-F238E27FC236}">
                    <a16:creationId xmlns:a16="http://schemas.microsoft.com/office/drawing/2014/main" id="{6AC3285A-E13B-DCCF-1434-3C7AF1843E80}"/>
                  </a:ext>
                </a:extLst>
              </p:cNvPr>
              <p:cNvSpPr txBox="1"/>
              <p:nvPr/>
            </p:nvSpPr>
            <p:spPr bwMode="auto">
              <a:xfrm>
                <a:off x="10338224" y="40952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7" name="TextBox 96">
                <a:extLst>
                  <a:ext uri="{FF2B5EF4-FFF2-40B4-BE49-F238E27FC236}">
                    <a16:creationId xmlns:a16="http://schemas.microsoft.com/office/drawing/2014/main" id="{8FBC903B-2FC4-3277-A601-B5419BB0566C}"/>
                  </a:ext>
                </a:extLst>
              </p:cNvPr>
              <p:cNvSpPr txBox="1"/>
              <p:nvPr/>
            </p:nvSpPr>
            <p:spPr bwMode="auto">
              <a:xfrm>
                <a:off x="10354099" y="40952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8" name="TextBox 97">
                <a:extLst>
                  <a:ext uri="{FF2B5EF4-FFF2-40B4-BE49-F238E27FC236}">
                    <a16:creationId xmlns:a16="http://schemas.microsoft.com/office/drawing/2014/main" id="{C4230470-AC1E-353E-FA54-E4D7BCE30101}"/>
                  </a:ext>
                </a:extLst>
              </p:cNvPr>
              <p:cNvSpPr txBox="1"/>
              <p:nvPr/>
            </p:nvSpPr>
            <p:spPr bwMode="auto">
              <a:xfrm>
                <a:off x="10408074" y="40952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9" name="TextBox 98">
                <a:extLst>
                  <a:ext uri="{FF2B5EF4-FFF2-40B4-BE49-F238E27FC236}">
                    <a16:creationId xmlns:a16="http://schemas.microsoft.com/office/drawing/2014/main" id="{2C4126DD-76B4-5BFF-567B-0A8B0E569B1D}"/>
                  </a:ext>
                </a:extLst>
              </p:cNvPr>
              <p:cNvSpPr txBox="1"/>
              <p:nvPr/>
            </p:nvSpPr>
            <p:spPr bwMode="auto">
              <a:xfrm>
                <a:off x="10300124" y="40921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00" name="TextBox 99">
                <a:extLst>
                  <a:ext uri="{FF2B5EF4-FFF2-40B4-BE49-F238E27FC236}">
                    <a16:creationId xmlns:a16="http://schemas.microsoft.com/office/drawing/2014/main" id="{EC9368DA-A371-4427-A852-46C2FFE024F9}"/>
                  </a:ext>
                </a:extLst>
              </p:cNvPr>
              <p:cNvSpPr txBox="1"/>
              <p:nvPr/>
            </p:nvSpPr>
            <p:spPr bwMode="auto">
              <a:xfrm>
                <a:off x="10436649" y="40984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01" name="TextBox 100">
                <a:extLst>
                  <a:ext uri="{FF2B5EF4-FFF2-40B4-BE49-F238E27FC236}">
                    <a16:creationId xmlns:a16="http://schemas.microsoft.com/office/drawing/2014/main" id="{5077C283-69FF-0E86-619A-5D0C4CD973EA}"/>
                  </a:ext>
                </a:extLst>
              </p:cNvPr>
              <p:cNvSpPr txBox="1"/>
              <p:nvPr/>
            </p:nvSpPr>
            <p:spPr bwMode="auto">
              <a:xfrm>
                <a:off x="10468399" y="40984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grpSp>
      <p:sp>
        <p:nvSpPr>
          <p:cNvPr id="102" name="Freeform 367">
            <a:extLst>
              <a:ext uri="{FF2B5EF4-FFF2-40B4-BE49-F238E27FC236}">
                <a16:creationId xmlns:a16="http://schemas.microsoft.com/office/drawing/2014/main" id="{5F15F17F-B2A7-3BC7-908F-67B8B55ED928}"/>
              </a:ext>
            </a:extLst>
          </p:cNvPr>
          <p:cNvSpPr/>
          <p:nvPr/>
        </p:nvSpPr>
        <p:spPr bwMode="auto">
          <a:xfrm>
            <a:off x="977901" y="2303996"/>
            <a:ext cx="3876675" cy="2327275"/>
          </a:xfrm>
          <a:custGeom>
            <a:avLst/>
            <a:gdLst>
              <a:gd name="connsiteX0" fmla="*/ 3876675 w 3876675"/>
              <a:gd name="connsiteY0" fmla="*/ 2327275 h 2327275"/>
              <a:gd name="connsiteX1" fmla="*/ 3375025 w 3876675"/>
              <a:gd name="connsiteY1" fmla="*/ 2327275 h 2327275"/>
              <a:gd name="connsiteX2" fmla="*/ 3375025 w 3876675"/>
              <a:gd name="connsiteY2" fmla="*/ 2257425 h 2327275"/>
              <a:gd name="connsiteX3" fmla="*/ 3209925 w 3876675"/>
              <a:gd name="connsiteY3" fmla="*/ 2257425 h 2327275"/>
              <a:gd name="connsiteX4" fmla="*/ 3209925 w 3876675"/>
              <a:gd name="connsiteY4" fmla="*/ 2209800 h 2327275"/>
              <a:gd name="connsiteX5" fmla="*/ 2968625 w 3876675"/>
              <a:gd name="connsiteY5" fmla="*/ 2209800 h 2327275"/>
              <a:gd name="connsiteX6" fmla="*/ 2968625 w 3876675"/>
              <a:gd name="connsiteY6" fmla="*/ 2181225 h 2327275"/>
              <a:gd name="connsiteX7" fmla="*/ 2898775 w 3876675"/>
              <a:gd name="connsiteY7" fmla="*/ 2181225 h 2327275"/>
              <a:gd name="connsiteX8" fmla="*/ 2898775 w 3876675"/>
              <a:gd name="connsiteY8" fmla="*/ 2143125 h 2327275"/>
              <a:gd name="connsiteX9" fmla="*/ 2898775 w 3876675"/>
              <a:gd name="connsiteY9" fmla="*/ 2143125 h 2327275"/>
              <a:gd name="connsiteX10" fmla="*/ 2898775 w 3876675"/>
              <a:gd name="connsiteY10" fmla="*/ 2143125 h 2327275"/>
              <a:gd name="connsiteX11" fmla="*/ 2873375 w 3876675"/>
              <a:gd name="connsiteY11" fmla="*/ 2143125 h 2327275"/>
              <a:gd name="connsiteX12" fmla="*/ 2873375 w 3876675"/>
              <a:gd name="connsiteY12" fmla="*/ 2060575 h 2327275"/>
              <a:gd name="connsiteX13" fmla="*/ 2844800 w 3876675"/>
              <a:gd name="connsiteY13" fmla="*/ 2060575 h 2327275"/>
              <a:gd name="connsiteX14" fmla="*/ 2844800 w 3876675"/>
              <a:gd name="connsiteY14" fmla="*/ 2060575 h 2327275"/>
              <a:gd name="connsiteX15" fmla="*/ 2844800 w 3876675"/>
              <a:gd name="connsiteY15" fmla="*/ 2060575 h 2327275"/>
              <a:gd name="connsiteX16" fmla="*/ 2844800 w 3876675"/>
              <a:gd name="connsiteY16" fmla="*/ 2060575 h 2327275"/>
              <a:gd name="connsiteX17" fmla="*/ 2819400 w 3876675"/>
              <a:gd name="connsiteY17" fmla="*/ 2035175 h 2327275"/>
              <a:gd name="connsiteX18" fmla="*/ 2819400 w 3876675"/>
              <a:gd name="connsiteY18" fmla="*/ 2003425 h 2327275"/>
              <a:gd name="connsiteX19" fmla="*/ 2720975 w 3876675"/>
              <a:gd name="connsiteY19" fmla="*/ 2003425 h 2327275"/>
              <a:gd name="connsiteX20" fmla="*/ 2720975 w 3876675"/>
              <a:gd name="connsiteY20" fmla="*/ 1965325 h 2327275"/>
              <a:gd name="connsiteX21" fmla="*/ 2663825 w 3876675"/>
              <a:gd name="connsiteY21" fmla="*/ 1965325 h 2327275"/>
              <a:gd name="connsiteX22" fmla="*/ 2663825 w 3876675"/>
              <a:gd name="connsiteY22" fmla="*/ 1933575 h 2327275"/>
              <a:gd name="connsiteX23" fmla="*/ 2597150 w 3876675"/>
              <a:gd name="connsiteY23" fmla="*/ 1933575 h 2327275"/>
              <a:gd name="connsiteX24" fmla="*/ 2597150 w 3876675"/>
              <a:gd name="connsiteY24" fmla="*/ 1933575 h 2327275"/>
              <a:gd name="connsiteX25" fmla="*/ 2597150 w 3876675"/>
              <a:gd name="connsiteY25" fmla="*/ 1905000 h 2327275"/>
              <a:gd name="connsiteX26" fmla="*/ 2552700 w 3876675"/>
              <a:gd name="connsiteY26" fmla="*/ 1905000 h 2327275"/>
              <a:gd name="connsiteX27" fmla="*/ 2552700 w 3876675"/>
              <a:gd name="connsiteY27" fmla="*/ 1841500 h 2327275"/>
              <a:gd name="connsiteX28" fmla="*/ 2308225 w 3876675"/>
              <a:gd name="connsiteY28" fmla="*/ 1841500 h 2327275"/>
              <a:gd name="connsiteX29" fmla="*/ 2308225 w 3876675"/>
              <a:gd name="connsiteY29" fmla="*/ 1841500 h 2327275"/>
              <a:gd name="connsiteX30" fmla="*/ 2308225 w 3876675"/>
              <a:gd name="connsiteY30" fmla="*/ 1812925 h 2327275"/>
              <a:gd name="connsiteX31" fmla="*/ 2273300 w 3876675"/>
              <a:gd name="connsiteY31" fmla="*/ 1812925 h 2327275"/>
              <a:gd name="connsiteX32" fmla="*/ 2273300 w 3876675"/>
              <a:gd name="connsiteY32" fmla="*/ 1771650 h 2327275"/>
              <a:gd name="connsiteX33" fmla="*/ 2216150 w 3876675"/>
              <a:gd name="connsiteY33" fmla="*/ 1771650 h 2327275"/>
              <a:gd name="connsiteX34" fmla="*/ 2216150 w 3876675"/>
              <a:gd name="connsiteY34" fmla="*/ 1727200 h 2327275"/>
              <a:gd name="connsiteX35" fmla="*/ 2124075 w 3876675"/>
              <a:gd name="connsiteY35" fmla="*/ 1727200 h 2327275"/>
              <a:gd name="connsiteX36" fmla="*/ 2124075 w 3876675"/>
              <a:gd name="connsiteY36" fmla="*/ 1695450 h 2327275"/>
              <a:gd name="connsiteX37" fmla="*/ 2095500 w 3876675"/>
              <a:gd name="connsiteY37" fmla="*/ 1695450 h 2327275"/>
              <a:gd name="connsiteX38" fmla="*/ 2095500 w 3876675"/>
              <a:gd name="connsiteY38" fmla="*/ 1660525 h 2327275"/>
              <a:gd name="connsiteX39" fmla="*/ 2066925 w 3876675"/>
              <a:gd name="connsiteY39" fmla="*/ 1660525 h 2327275"/>
              <a:gd name="connsiteX40" fmla="*/ 2066925 w 3876675"/>
              <a:gd name="connsiteY40" fmla="*/ 1631950 h 2327275"/>
              <a:gd name="connsiteX41" fmla="*/ 2019300 w 3876675"/>
              <a:gd name="connsiteY41" fmla="*/ 1631950 h 2327275"/>
              <a:gd name="connsiteX42" fmla="*/ 2019300 w 3876675"/>
              <a:gd name="connsiteY42" fmla="*/ 1631950 h 2327275"/>
              <a:gd name="connsiteX43" fmla="*/ 2019300 w 3876675"/>
              <a:gd name="connsiteY43" fmla="*/ 1631950 h 2327275"/>
              <a:gd name="connsiteX44" fmla="*/ 2019300 w 3876675"/>
              <a:gd name="connsiteY44" fmla="*/ 1631950 h 2327275"/>
              <a:gd name="connsiteX45" fmla="*/ 2019300 w 3876675"/>
              <a:gd name="connsiteY45" fmla="*/ 1631950 h 2327275"/>
              <a:gd name="connsiteX46" fmla="*/ 2019300 w 3876675"/>
              <a:gd name="connsiteY46" fmla="*/ 1600200 h 2327275"/>
              <a:gd name="connsiteX47" fmla="*/ 1882775 w 3876675"/>
              <a:gd name="connsiteY47" fmla="*/ 1600200 h 2327275"/>
              <a:gd name="connsiteX48" fmla="*/ 1882775 w 3876675"/>
              <a:gd name="connsiteY48" fmla="*/ 1555750 h 2327275"/>
              <a:gd name="connsiteX49" fmla="*/ 1882775 w 3876675"/>
              <a:gd name="connsiteY49" fmla="*/ 1555750 h 2327275"/>
              <a:gd name="connsiteX50" fmla="*/ 1854200 w 3876675"/>
              <a:gd name="connsiteY50" fmla="*/ 1555750 h 2327275"/>
              <a:gd name="connsiteX51" fmla="*/ 1854200 w 3876675"/>
              <a:gd name="connsiteY51" fmla="*/ 1508125 h 2327275"/>
              <a:gd name="connsiteX52" fmla="*/ 1819275 w 3876675"/>
              <a:gd name="connsiteY52" fmla="*/ 1508125 h 2327275"/>
              <a:gd name="connsiteX53" fmla="*/ 1819275 w 3876675"/>
              <a:gd name="connsiteY53" fmla="*/ 1470025 h 2327275"/>
              <a:gd name="connsiteX54" fmla="*/ 1784350 w 3876675"/>
              <a:gd name="connsiteY54" fmla="*/ 1470025 h 2327275"/>
              <a:gd name="connsiteX55" fmla="*/ 1784350 w 3876675"/>
              <a:gd name="connsiteY55" fmla="*/ 1470025 h 2327275"/>
              <a:gd name="connsiteX56" fmla="*/ 1784350 w 3876675"/>
              <a:gd name="connsiteY56" fmla="*/ 1470025 h 2327275"/>
              <a:gd name="connsiteX57" fmla="*/ 1784350 w 3876675"/>
              <a:gd name="connsiteY57" fmla="*/ 1470025 h 2327275"/>
              <a:gd name="connsiteX58" fmla="*/ 1784350 w 3876675"/>
              <a:gd name="connsiteY58" fmla="*/ 1441450 h 2327275"/>
              <a:gd name="connsiteX59" fmla="*/ 1749425 w 3876675"/>
              <a:gd name="connsiteY59" fmla="*/ 1441450 h 2327275"/>
              <a:gd name="connsiteX60" fmla="*/ 1749425 w 3876675"/>
              <a:gd name="connsiteY60" fmla="*/ 1412875 h 2327275"/>
              <a:gd name="connsiteX61" fmla="*/ 1704975 w 3876675"/>
              <a:gd name="connsiteY61" fmla="*/ 1412875 h 2327275"/>
              <a:gd name="connsiteX62" fmla="*/ 1704975 w 3876675"/>
              <a:gd name="connsiteY62" fmla="*/ 1374775 h 2327275"/>
              <a:gd name="connsiteX63" fmla="*/ 1638300 w 3876675"/>
              <a:gd name="connsiteY63" fmla="*/ 1374775 h 2327275"/>
              <a:gd name="connsiteX64" fmla="*/ 1638300 w 3876675"/>
              <a:gd name="connsiteY64" fmla="*/ 1333500 h 2327275"/>
              <a:gd name="connsiteX65" fmla="*/ 1587500 w 3876675"/>
              <a:gd name="connsiteY65" fmla="*/ 1333500 h 2327275"/>
              <a:gd name="connsiteX66" fmla="*/ 1587500 w 3876675"/>
              <a:gd name="connsiteY66" fmla="*/ 1273175 h 2327275"/>
              <a:gd name="connsiteX67" fmla="*/ 1562100 w 3876675"/>
              <a:gd name="connsiteY67" fmla="*/ 1273175 h 2327275"/>
              <a:gd name="connsiteX68" fmla="*/ 1562100 w 3876675"/>
              <a:gd name="connsiteY68" fmla="*/ 1225550 h 2327275"/>
              <a:gd name="connsiteX69" fmla="*/ 1549400 w 3876675"/>
              <a:gd name="connsiteY69" fmla="*/ 1225550 h 2327275"/>
              <a:gd name="connsiteX70" fmla="*/ 1549400 w 3876675"/>
              <a:gd name="connsiteY70" fmla="*/ 1216025 h 2327275"/>
              <a:gd name="connsiteX71" fmla="*/ 1489075 w 3876675"/>
              <a:gd name="connsiteY71" fmla="*/ 1216025 h 2327275"/>
              <a:gd name="connsiteX72" fmla="*/ 1489075 w 3876675"/>
              <a:gd name="connsiteY72" fmla="*/ 1216025 h 2327275"/>
              <a:gd name="connsiteX73" fmla="*/ 1489075 w 3876675"/>
              <a:gd name="connsiteY73" fmla="*/ 1187450 h 2327275"/>
              <a:gd name="connsiteX74" fmla="*/ 1466850 w 3876675"/>
              <a:gd name="connsiteY74" fmla="*/ 1187450 h 2327275"/>
              <a:gd name="connsiteX75" fmla="*/ 1466850 w 3876675"/>
              <a:gd name="connsiteY75" fmla="*/ 1155700 h 2327275"/>
              <a:gd name="connsiteX76" fmla="*/ 1416050 w 3876675"/>
              <a:gd name="connsiteY76" fmla="*/ 1155700 h 2327275"/>
              <a:gd name="connsiteX77" fmla="*/ 1416050 w 3876675"/>
              <a:gd name="connsiteY77" fmla="*/ 1114425 h 2327275"/>
              <a:gd name="connsiteX78" fmla="*/ 1416050 w 3876675"/>
              <a:gd name="connsiteY78" fmla="*/ 1114425 h 2327275"/>
              <a:gd name="connsiteX79" fmla="*/ 1387475 w 3876675"/>
              <a:gd name="connsiteY79" fmla="*/ 1114425 h 2327275"/>
              <a:gd name="connsiteX80" fmla="*/ 1387475 w 3876675"/>
              <a:gd name="connsiteY80" fmla="*/ 1076325 h 2327275"/>
              <a:gd name="connsiteX81" fmla="*/ 1343025 w 3876675"/>
              <a:gd name="connsiteY81" fmla="*/ 1076325 h 2327275"/>
              <a:gd name="connsiteX82" fmla="*/ 1343025 w 3876675"/>
              <a:gd name="connsiteY82" fmla="*/ 1050925 h 2327275"/>
              <a:gd name="connsiteX83" fmla="*/ 1311275 w 3876675"/>
              <a:gd name="connsiteY83" fmla="*/ 1050925 h 2327275"/>
              <a:gd name="connsiteX84" fmla="*/ 1311275 w 3876675"/>
              <a:gd name="connsiteY84" fmla="*/ 1016000 h 2327275"/>
              <a:gd name="connsiteX85" fmla="*/ 1270000 w 3876675"/>
              <a:gd name="connsiteY85" fmla="*/ 1016000 h 2327275"/>
              <a:gd name="connsiteX86" fmla="*/ 1270000 w 3876675"/>
              <a:gd name="connsiteY86" fmla="*/ 968375 h 2327275"/>
              <a:gd name="connsiteX87" fmla="*/ 1238250 w 3876675"/>
              <a:gd name="connsiteY87" fmla="*/ 968375 h 2327275"/>
              <a:gd name="connsiteX88" fmla="*/ 1238250 w 3876675"/>
              <a:gd name="connsiteY88" fmla="*/ 920750 h 2327275"/>
              <a:gd name="connsiteX89" fmla="*/ 1181100 w 3876675"/>
              <a:gd name="connsiteY89" fmla="*/ 920750 h 2327275"/>
              <a:gd name="connsiteX90" fmla="*/ 1181100 w 3876675"/>
              <a:gd name="connsiteY90" fmla="*/ 863600 h 2327275"/>
              <a:gd name="connsiteX91" fmla="*/ 1146175 w 3876675"/>
              <a:gd name="connsiteY91" fmla="*/ 863600 h 2327275"/>
              <a:gd name="connsiteX92" fmla="*/ 1146175 w 3876675"/>
              <a:gd name="connsiteY92" fmla="*/ 838200 h 2327275"/>
              <a:gd name="connsiteX93" fmla="*/ 1031875 w 3876675"/>
              <a:gd name="connsiteY93" fmla="*/ 838200 h 2327275"/>
              <a:gd name="connsiteX94" fmla="*/ 1031875 w 3876675"/>
              <a:gd name="connsiteY94" fmla="*/ 838200 h 2327275"/>
              <a:gd name="connsiteX95" fmla="*/ 1031875 w 3876675"/>
              <a:gd name="connsiteY95" fmla="*/ 838200 h 2327275"/>
              <a:gd name="connsiteX96" fmla="*/ 1012825 w 3876675"/>
              <a:gd name="connsiteY96" fmla="*/ 819150 h 2327275"/>
              <a:gd name="connsiteX97" fmla="*/ 1012825 w 3876675"/>
              <a:gd name="connsiteY97" fmla="*/ 765175 h 2327275"/>
              <a:gd name="connsiteX98" fmla="*/ 981075 w 3876675"/>
              <a:gd name="connsiteY98" fmla="*/ 765175 h 2327275"/>
              <a:gd name="connsiteX99" fmla="*/ 981075 w 3876675"/>
              <a:gd name="connsiteY99" fmla="*/ 765175 h 2327275"/>
              <a:gd name="connsiteX100" fmla="*/ 981075 w 3876675"/>
              <a:gd name="connsiteY100" fmla="*/ 765175 h 2327275"/>
              <a:gd name="connsiteX101" fmla="*/ 981075 w 3876675"/>
              <a:gd name="connsiteY101" fmla="*/ 736600 h 2327275"/>
              <a:gd name="connsiteX102" fmla="*/ 942975 w 3876675"/>
              <a:gd name="connsiteY102" fmla="*/ 736600 h 2327275"/>
              <a:gd name="connsiteX103" fmla="*/ 942975 w 3876675"/>
              <a:gd name="connsiteY103" fmla="*/ 720725 h 2327275"/>
              <a:gd name="connsiteX104" fmla="*/ 908050 w 3876675"/>
              <a:gd name="connsiteY104" fmla="*/ 720725 h 2327275"/>
              <a:gd name="connsiteX105" fmla="*/ 908050 w 3876675"/>
              <a:gd name="connsiteY105" fmla="*/ 704850 h 2327275"/>
              <a:gd name="connsiteX106" fmla="*/ 879475 w 3876675"/>
              <a:gd name="connsiteY106" fmla="*/ 704850 h 2327275"/>
              <a:gd name="connsiteX107" fmla="*/ 879475 w 3876675"/>
              <a:gd name="connsiteY107" fmla="*/ 685800 h 2327275"/>
              <a:gd name="connsiteX108" fmla="*/ 844550 w 3876675"/>
              <a:gd name="connsiteY108" fmla="*/ 685800 h 2327275"/>
              <a:gd name="connsiteX109" fmla="*/ 844550 w 3876675"/>
              <a:gd name="connsiteY109" fmla="*/ 635000 h 2327275"/>
              <a:gd name="connsiteX110" fmla="*/ 815975 w 3876675"/>
              <a:gd name="connsiteY110" fmla="*/ 635000 h 2327275"/>
              <a:gd name="connsiteX111" fmla="*/ 815975 w 3876675"/>
              <a:gd name="connsiteY111" fmla="*/ 584200 h 2327275"/>
              <a:gd name="connsiteX112" fmla="*/ 771525 w 3876675"/>
              <a:gd name="connsiteY112" fmla="*/ 584200 h 2327275"/>
              <a:gd name="connsiteX113" fmla="*/ 771525 w 3876675"/>
              <a:gd name="connsiteY113" fmla="*/ 546100 h 2327275"/>
              <a:gd name="connsiteX114" fmla="*/ 739775 w 3876675"/>
              <a:gd name="connsiteY114" fmla="*/ 546100 h 2327275"/>
              <a:gd name="connsiteX115" fmla="*/ 739775 w 3876675"/>
              <a:gd name="connsiteY115" fmla="*/ 501650 h 2327275"/>
              <a:gd name="connsiteX116" fmla="*/ 688975 w 3876675"/>
              <a:gd name="connsiteY116" fmla="*/ 501650 h 2327275"/>
              <a:gd name="connsiteX117" fmla="*/ 688975 w 3876675"/>
              <a:gd name="connsiteY117" fmla="*/ 434975 h 2327275"/>
              <a:gd name="connsiteX118" fmla="*/ 688975 w 3876675"/>
              <a:gd name="connsiteY118" fmla="*/ 434975 h 2327275"/>
              <a:gd name="connsiteX119" fmla="*/ 673100 w 3876675"/>
              <a:gd name="connsiteY119" fmla="*/ 434975 h 2327275"/>
              <a:gd name="connsiteX120" fmla="*/ 673100 w 3876675"/>
              <a:gd name="connsiteY120" fmla="*/ 400050 h 2327275"/>
              <a:gd name="connsiteX121" fmla="*/ 619125 w 3876675"/>
              <a:gd name="connsiteY121" fmla="*/ 400050 h 2327275"/>
              <a:gd name="connsiteX122" fmla="*/ 619125 w 3876675"/>
              <a:gd name="connsiteY122" fmla="*/ 355600 h 2327275"/>
              <a:gd name="connsiteX123" fmla="*/ 587375 w 3876675"/>
              <a:gd name="connsiteY123" fmla="*/ 355600 h 2327275"/>
              <a:gd name="connsiteX124" fmla="*/ 587375 w 3876675"/>
              <a:gd name="connsiteY124" fmla="*/ 304800 h 2327275"/>
              <a:gd name="connsiteX125" fmla="*/ 536575 w 3876675"/>
              <a:gd name="connsiteY125" fmla="*/ 304800 h 2327275"/>
              <a:gd name="connsiteX126" fmla="*/ 536575 w 3876675"/>
              <a:gd name="connsiteY126" fmla="*/ 250825 h 2327275"/>
              <a:gd name="connsiteX127" fmla="*/ 508000 w 3876675"/>
              <a:gd name="connsiteY127" fmla="*/ 250825 h 2327275"/>
              <a:gd name="connsiteX128" fmla="*/ 508000 w 3876675"/>
              <a:gd name="connsiteY128" fmla="*/ 209550 h 2327275"/>
              <a:gd name="connsiteX129" fmla="*/ 444500 w 3876675"/>
              <a:gd name="connsiteY129" fmla="*/ 209550 h 2327275"/>
              <a:gd name="connsiteX130" fmla="*/ 444500 w 3876675"/>
              <a:gd name="connsiteY130" fmla="*/ 209550 h 2327275"/>
              <a:gd name="connsiteX131" fmla="*/ 444500 w 3876675"/>
              <a:gd name="connsiteY131" fmla="*/ 177800 h 2327275"/>
              <a:gd name="connsiteX132" fmla="*/ 361950 w 3876675"/>
              <a:gd name="connsiteY132" fmla="*/ 177800 h 2327275"/>
              <a:gd name="connsiteX133" fmla="*/ 361950 w 3876675"/>
              <a:gd name="connsiteY133" fmla="*/ 146050 h 2327275"/>
              <a:gd name="connsiteX134" fmla="*/ 304800 w 3876675"/>
              <a:gd name="connsiteY134" fmla="*/ 146050 h 2327275"/>
              <a:gd name="connsiteX135" fmla="*/ 304800 w 3876675"/>
              <a:gd name="connsiteY135" fmla="*/ 107950 h 2327275"/>
              <a:gd name="connsiteX136" fmla="*/ 234950 w 3876675"/>
              <a:gd name="connsiteY136" fmla="*/ 107950 h 2327275"/>
              <a:gd name="connsiteX137" fmla="*/ 234950 w 3876675"/>
              <a:gd name="connsiteY137" fmla="*/ 107950 h 2327275"/>
              <a:gd name="connsiteX138" fmla="*/ 234950 w 3876675"/>
              <a:gd name="connsiteY138" fmla="*/ 82550 h 2327275"/>
              <a:gd name="connsiteX139" fmla="*/ 123825 w 3876675"/>
              <a:gd name="connsiteY139" fmla="*/ 82550 h 2327275"/>
              <a:gd name="connsiteX140" fmla="*/ 123825 w 3876675"/>
              <a:gd name="connsiteY140" fmla="*/ 82550 h 2327275"/>
              <a:gd name="connsiteX141" fmla="*/ 123825 w 3876675"/>
              <a:gd name="connsiteY141" fmla="*/ 53975 h 2327275"/>
              <a:gd name="connsiteX142" fmla="*/ 41275 w 3876675"/>
              <a:gd name="connsiteY142" fmla="*/ 53975 h 2327275"/>
              <a:gd name="connsiteX143" fmla="*/ 41275 w 3876675"/>
              <a:gd name="connsiteY143" fmla="*/ 0 h 2327275"/>
              <a:gd name="connsiteX144" fmla="*/ 0 w 3876675"/>
              <a:gd name="connsiteY144" fmla="*/ 0 h 2327275"/>
              <a:gd name="connsiteX0" fmla="*/ 3876675 w 3876675"/>
              <a:gd name="connsiteY0" fmla="*/ 2327275 h 2327275"/>
              <a:gd name="connsiteX1" fmla="*/ 3375025 w 3876675"/>
              <a:gd name="connsiteY1" fmla="*/ 2327275 h 2327275"/>
              <a:gd name="connsiteX2" fmla="*/ 3375025 w 3876675"/>
              <a:gd name="connsiteY2" fmla="*/ 2257425 h 2327275"/>
              <a:gd name="connsiteX3" fmla="*/ 3209925 w 3876675"/>
              <a:gd name="connsiteY3" fmla="*/ 2257425 h 2327275"/>
              <a:gd name="connsiteX4" fmla="*/ 3209925 w 3876675"/>
              <a:gd name="connsiteY4" fmla="*/ 2209800 h 2327275"/>
              <a:gd name="connsiteX5" fmla="*/ 2968625 w 3876675"/>
              <a:gd name="connsiteY5" fmla="*/ 2209800 h 2327275"/>
              <a:gd name="connsiteX6" fmla="*/ 2968625 w 3876675"/>
              <a:gd name="connsiteY6" fmla="*/ 2181225 h 2327275"/>
              <a:gd name="connsiteX7" fmla="*/ 2898775 w 3876675"/>
              <a:gd name="connsiteY7" fmla="*/ 2181225 h 2327275"/>
              <a:gd name="connsiteX8" fmla="*/ 2898775 w 3876675"/>
              <a:gd name="connsiteY8" fmla="*/ 2143125 h 2327275"/>
              <a:gd name="connsiteX9" fmla="*/ 2898775 w 3876675"/>
              <a:gd name="connsiteY9" fmla="*/ 2143125 h 2327275"/>
              <a:gd name="connsiteX10" fmla="*/ 2898775 w 3876675"/>
              <a:gd name="connsiteY10" fmla="*/ 2143125 h 2327275"/>
              <a:gd name="connsiteX11" fmla="*/ 2873375 w 3876675"/>
              <a:gd name="connsiteY11" fmla="*/ 2143125 h 2327275"/>
              <a:gd name="connsiteX12" fmla="*/ 2873375 w 3876675"/>
              <a:gd name="connsiteY12" fmla="*/ 2060575 h 2327275"/>
              <a:gd name="connsiteX13" fmla="*/ 2844800 w 3876675"/>
              <a:gd name="connsiteY13" fmla="*/ 2060575 h 2327275"/>
              <a:gd name="connsiteX14" fmla="*/ 2844800 w 3876675"/>
              <a:gd name="connsiteY14" fmla="*/ 2060575 h 2327275"/>
              <a:gd name="connsiteX15" fmla="*/ 2844800 w 3876675"/>
              <a:gd name="connsiteY15" fmla="*/ 2060575 h 2327275"/>
              <a:gd name="connsiteX16" fmla="*/ 2844800 w 3876675"/>
              <a:gd name="connsiteY16" fmla="*/ 2060575 h 2327275"/>
              <a:gd name="connsiteX17" fmla="*/ 2819400 w 3876675"/>
              <a:gd name="connsiteY17" fmla="*/ 2035175 h 2327275"/>
              <a:gd name="connsiteX18" fmla="*/ 2819400 w 3876675"/>
              <a:gd name="connsiteY18" fmla="*/ 2003425 h 2327275"/>
              <a:gd name="connsiteX19" fmla="*/ 2720975 w 3876675"/>
              <a:gd name="connsiteY19" fmla="*/ 2003425 h 2327275"/>
              <a:gd name="connsiteX20" fmla="*/ 2720975 w 3876675"/>
              <a:gd name="connsiteY20" fmla="*/ 1965325 h 2327275"/>
              <a:gd name="connsiteX21" fmla="*/ 2663825 w 3876675"/>
              <a:gd name="connsiteY21" fmla="*/ 1965325 h 2327275"/>
              <a:gd name="connsiteX22" fmla="*/ 2663825 w 3876675"/>
              <a:gd name="connsiteY22" fmla="*/ 1933575 h 2327275"/>
              <a:gd name="connsiteX23" fmla="*/ 2597150 w 3876675"/>
              <a:gd name="connsiteY23" fmla="*/ 1933575 h 2327275"/>
              <a:gd name="connsiteX24" fmla="*/ 2597150 w 3876675"/>
              <a:gd name="connsiteY24" fmla="*/ 1933575 h 2327275"/>
              <a:gd name="connsiteX25" fmla="*/ 2597150 w 3876675"/>
              <a:gd name="connsiteY25" fmla="*/ 1905000 h 2327275"/>
              <a:gd name="connsiteX26" fmla="*/ 2552700 w 3876675"/>
              <a:gd name="connsiteY26" fmla="*/ 1905000 h 2327275"/>
              <a:gd name="connsiteX27" fmla="*/ 2552700 w 3876675"/>
              <a:gd name="connsiteY27" fmla="*/ 1841500 h 2327275"/>
              <a:gd name="connsiteX28" fmla="*/ 2308225 w 3876675"/>
              <a:gd name="connsiteY28" fmla="*/ 1841500 h 2327275"/>
              <a:gd name="connsiteX29" fmla="*/ 2308225 w 3876675"/>
              <a:gd name="connsiteY29" fmla="*/ 1841500 h 2327275"/>
              <a:gd name="connsiteX30" fmla="*/ 2308225 w 3876675"/>
              <a:gd name="connsiteY30" fmla="*/ 1812925 h 2327275"/>
              <a:gd name="connsiteX31" fmla="*/ 2273300 w 3876675"/>
              <a:gd name="connsiteY31" fmla="*/ 1812925 h 2327275"/>
              <a:gd name="connsiteX32" fmla="*/ 2273300 w 3876675"/>
              <a:gd name="connsiteY32" fmla="*/ 1771650 h 2327275"/>
              <a:gd name="connsiteX33" fmla="*/ 2216150 w 3876675"/>
              <a:gd name="connsiteY33" fmla="*/ 1771650 h 2327275"/>
              <a:gd name="connsiteX34" fmla="*/ 2216150 w 3876675"/>
              <a:gd name="connsiteY34" fmla="*/ 1727200 h 2327275"/>
              <a:gd name="connsiteX35" fmla="*/ 2124075 w 3876675"/>
              <a:gd name="connsiteY35" fmla="*/ 1727200 h 2327275"/>
              <a:gd name="connsiteX36" fmla="*/ 2124075 w 3876675"/>
              <a:gd name="connsiteY36" fmla="*/ 1695450 h 2327275"/>
              <a:gd name="connsiteX37" fmla="*/ 2095500 w 3876675"/>
              <a:gd name="connsiteY37" fmla="*/ 1695450 h 2327275"/>
              <a:gd name="connsiteX38" fmla="*/ 2095500 w 3876675"/>
              <a:gd name="connsiteY38" fmla="*/ 1660525 h 2327275"/>
              <a:gd name="connsiteX39" fmla="*/ 2066925 w 3876675"/>
              <a:gd name="connsiteY39" fmla="*/ 1660525 h 2327275"/>
              <a:gd name="connsiteX40" fmla="*/ 2066925 w 3876675"/>
              <a:gd name="connsiteY40" fmla="*/ 1631950 h 2327275"/>
              <a:gd name="connsiteX41" fmla="*/ 2019300 w 3876675"/>
              <a:gd name="connsiteY41" fmla="*/ 1631950 h 2327275"/>
              <a:gd name="connsiteX42" fmla="*/ 2019300 w 3876675"/>
              <a:gd name="connsiteY42" fmla="*/ 1631950 h 2327275"/>
              <a:gd name="connsiteX43" fmla="*/ 2019300 w 3876675"/>
              <a:gd name="connsiteY43" fmla="*/ 1631950 h 2327275"/>
              <a:gd name="connsiteX44" fmla="*/ 2019300 w 3876675"/>
              <a:gd name="connsiteY44" fmla="*/ 1631950 h 2327275"/>
              <a:gd name="connsiteX45" fmla="*/ 2019300 w 3876675"/>
              <a:gd name="connsiteY45" fmla="*/ 1631950 h 2327275"/>
              <a:gd name="connsiteX46" fmla="*/ 2019300 w 3876675"/>
              <a:gd name="connsiteY46" fmla="*/ 1600200 h 2327275"/>
              <a:gd name="connsiteX47" fmla="*/ 1882775 w 3876675"/>
              <a:gd name="connsiteY47" fmla="*/ 1600200 h 2327275"/>
              <a:gd name="connsiteX48" fmla="*/ 1882775 w 3876675"/>
              <a:gd name="connsiteY48" fmla="*/ 1555750 h 2327275"/>
              <a:gd name="connsiteX49" fmla="*/ 1882775 w 3876675"/>
              <a:gd name="connsiteY49" fmla="*/ 1555750 h 2327275"/>
              <a:gd name="connsiteX50" fmla="*/ 1854200 w 3876675"/>
              <a:gd name="connsiteY50" fmla="*/ 1555750 h 2327275"/>
              <a:gd name="connsiteX51" fmla="*/ 1854200 w 3876675"/>
              <a:gd name="connsiteY51" fmla="*/ 1508125 h 2327275"/>
              <a:gd name="connsiteX52" fmla="*/ 1819275 w 3876675"/>
              <a:gd name="connsiteY52" fmla="*/ 1508125 h 2327275"/>
              <a:gd name="connsiteX53" fmla="*/ 1819275 w 3876675"/>
              <a:gd name="connsiteY53" fmla="*/ 1470025 h 2327275"/>
              <a:gd name="connsiteX54" fmla="*/ 1784350 w 3876675"/>
              <a:gd name="connsiteY54" fmla="*/ 1470025 h 2327275"/>
              <a:gd name="connsiteX55" fmla="*/ 1784350 w 3876675"/>
              <a:gd name="connsiteY55" fmla="*/ 1470025 h 2327275"/>
              <a:gd name="connsiteX56" fmla="*/ 1784350 w 3876675"/>
              <a:gd name="connsiteY56" fmla="*/ 1470025 h 2327275"/>
              <a:gd name="connsiteX57" fmla="*/ 1784350 w 3876675"/>
              <a:gd name="connsiteY57" fmla="*/ 1470025 h 2327275"/>
              <a:gd name="connsiteX58" fmla="*/ 1784350 w 3876675"/>
              <a:gd name="connsiteY58" fmla="*/ 1441450 h 2327275"/>
              <a:gd name="connsiteX59" fmla="*/ 1749425 w 3876675"/>
              <a:gd name="connsiteY59" fmla="*/ 1441450 h 2327275"/>
              <a:gd name="connsiteX60" fmla="*/ 1749425 w 3876675"/>
              <a:gd name="connsiteY60" fmla="*/ 1412875 h 2327275"/>
              <a:gd name="connsiteX61" fmla="*/ 1704975 w 3876675"/>
              <a:gd name="connsiteY61" fmla="*/ 1412875 h 2327275"/>
              <a:gd name="connsiteX62" fmla="*/ 1704975 w 3876675"/>
              <a:gd name="connsiteY62" fmla="*/ 1374775 h 2327275"/>
              <a:gd name="connsiteX63" fmla="*/ 1638300 w 3876675"/>
              <a:gd name="connsiteY63" fmla="*/ 1374775 h 2327275"/>
              <a:gd name="connsiteX64" fmla="*/ 1638300 w 3876675"/>
              <a:gd name="connsiteY64" fmla="*/ 1333500 h 2327275"/>
              <a:gd name="connsiteX65" fmla="*/ 1587500 w 3876675"/>
              <a:gd name="connsiteY65" fmla="*/ 1333500 h 2327275"/>
              <a:gd name="connsiteX66" fmla="*/ 1587500 w 3876675"/>
              <a:gd name="connsiteY66" fmla="*/ 1273175 h 2327275"/>
              <a:gd name="connsiteX67" fmla="*/ 1562100 w 3876675"/>
              <a:gd name="connsiteY67" fmla="*/ 1273175 h 2327275"/>
              <a:gd name="connsiteX68" fmla="*/ 1562100 w 3876675"/>
              <a:gd name="connsiteY68" fmla="*/ 1225550 h 2327275"/>
              <a:gd name="connsiteX69" fmla="*/ 1549400 w 3876675"/>
              <a:gd name="connsiteY69" fmla="*/ 1225550 h 2327275"/>
              <a:gd name="connsiteX70" fmla="*/ 1549400 w 3876675"/>
              <a:gd name="connsiteY70" fmla="*/ 1216025 h 2327275"/>
              <a:gd name="connsiteX71" fmla="*/ 1489075 w 3876675"/>
              <a:gd name="connsiteY71" fmla="*/ 1216025 h 2327275"/>
              <a:gd name="connsiteX72" fmla="*/ 1489075 w 3876675"/>
              <a:gd name="connsiteY72" fmla="*/ 1216025 h 2327275"/>
              <a:gd name="connsiteX73" fmla="*/ 1489075 w 3876675"/>
              <a:gd name="connsiteY73" fmla="*/ 1187450 h 2327275"/>
              <a:gd name="connsiteX74" fmla="*/ 1466850 w 3876675"/>
              <a:gd name="connsiteY74" fmla="*/ 1187450 h 2327275"/>
              <a:gd name="connsiteX75" fmla="*/ 1466850 w 3876675"/>
              <a:gd name="connsiteY75" fmla="*/ 1155700 h 2327275"/>
              <a:gd name="connsiteX76" fmla="*/ 1416050 w 3876675"/>
              <a:gd name="connsiteY76" fmla="*/ 1155700 h 2327275"/>
              <a:gd name="connsiteX77" fmla="*/ 1416050 w 3876675"/>
              <a:gd name="connsiteY77" fmla="*/ 1114425 h 2327275"/>
              <a:gd name="connsiteX78" fmla="*/ 1416050 w 3876675"/>
              <a:gd name="connsiteY78" fmla="*/ 1114425 h 2327275"/>
              <a:gd name="connsiteX79" fmla="*/ 1387475 w 3876675"/>
              <a:gd name="connsiteY79" fmla="*/ 1114425 h 2327275"/>
              <a:gd name="connsiteX80" fmla="*/ 1387475 w 3876675"/>
              <a:gd name="connsiteY80" fmla="*/ 1076325 h 2327275"/>
              <a:gd name="connsiteX81" fmla="*/ 1343025 w 3876675"/>
              <a:gd name="connsiteY81" fmla="*/ 1076325 h 2327275"/>
              <a:gd name="connsiteX82" fmla="*/ 1343025 w 3876675"/>
              <a:gd name="connsiteY82" fmla="*/ 1050925 h 2327275"/>
              <a:gd name="connsiteX83" fmla="*/ 1311275 w 3876675"/>
              <a:gd name="connsiteY83" fmla="*/ 1050925 h 2327275"/>
              <a:gd name="connsiteX84" fmla="*/ 1311275 w 3876675"/>
              <a:gd name="connsiteY84" fmla="*/ 1016000 h 2327275"/>
              <a:gd name="connsiteX85" fmla="*/ 1270000 w 3876675"/>
              <a:gd name="connsiteY85" fmla="*/ 1016000 h 2327275"/>
              <a:gd name="connsiteX86" fmla="*/ 1270000 w 3876675"/>
              <a:gd name="connsiteY86" fmla="*/ 968375 h 2327275"/>
              <a:gd name="connsiteX87" fmla="*/ 1238250 w 3876675"/>
              <a:gd name="connsiteY87" fmla="*/ 968375 h 2327275"/>
              <a:gd name="connsiteX88" fmla="*/ 1238250 w 3876675"/>
              <a:gd name="connsiteY88" fmla="*/ 920750 h 2327275"/>
              <a:gd name="connsiteX89" fmla="*/ 1181100 w 3876675"/>
              <a:gd name="connsiteY89" fmla="*/ 920750 h 2327275"/>
              <a:gd name="connsiteX90" fmla="*/ 1181100 w 3876675"/>
              <a:gd name="connsiteY90" fmla="*/ 863600 h 2327275"/>
              <a:gd name="connsiteX91" fmla="*/ 1146175 w 3876675"/>
              <a:gd name="connsiteY91" fmla="*/ 863600 h 2327275"/>
              <a:gd name="connsiteX92" fmla="*/ 1146175 w 3876675"/>
              <a:gd name="connsiteY92" fmla="*/ 838200 h 2327275"/>
              <a:gd name="connsiteX93" fmla="*/ 1031875 w 3876675"/>
              <a:gd name="connsiteY93" fmla="*/ 838200 h 2327275"/>
              <a:gd name="connsiteX94" fmla="*/ 1031875 w 3876675"/>
              <a:gd name="connsiteY94" fmla="*/ 838200 h 2327275"/>
              <a:gd name="connsiteX95" fmla="*/ 1035050 w 3876675"/>
              <a:gd name="connsiteY95" fmla="*/ 819150 h 2327275"/>
              <a:gd name="connsiteX96" fmla="*/ 1012825 w 3876675"/>
              <a:gd name="connsiteY96" fmla="*/ 819150 h 2327275"/>
              <a:gd name="connsiteX97" fmla="*/ 1012825 w 3876675"/>
              <a:gd name="connsiteY97" fmla="*/ 765175 h 2327275"/>
              <a:gd name="connsiteX98" fmla="*/ 981075 w 3876675"/>
              <a:gd name="connsiteY98" fmla="*/ 765175 h 2327275"/>
              <a:gd name="connsiteX99" fmla="*/ 981075 w 3876675"/>
              <a:gd name="connsiteY99" fmla="*/ 765175 h 2327275"/>
              <a:gd name="connsiteX100" fmla="*/ 981075 w 3876675"/>
              <a:gd name="connsiteY100" fmla="*/ 765175 h 2327275"/>
              <a:gd name="connsiteX101" fmla="*/ 981075 w 3876675"/>
              <a:gd name="connsiteY101" fmla="*/ 736600 h 2327275"/>
              <a:gd name="connsiteX102" fmla="*/ 942975 w 3876675"/>
              <a:gd name="connsiteY102" fmla="*/ 736600 h 2327275"/>
              <a:gd name="connsiteX103" fmla="*/ 942975 w 3876675"/>
              <a:gd name="connsiteY103" fmla="*/ 720725 h 2327275"/>
              <a:gd name="connsiteX104" fmla="*/ 908050 w 3876675"/>
              <a:gd name="connsiteY104" fmla="*/ 720725 h 2327275"/>
              <a:gd name="connsiteX105" fmla="*/ 908050 w 3876675"/>
              <a:gd name="connsiteY105" fmla="*/ 704850 h 2327275"/>
              <a:gd name="connsiteX106" fmla="*/ 879475 w 3876675"/>
              <a:gd name="connsiteY106" fmla="*/ 704850 h 2327275"/>
              <a:gd name="connsiteX107" fmla="*/ 879475 w 3876675"/>
              <a:gd name="connsiteY107" fmla="*/ 685800 h 2327275"/>
              <a:gd name="connsiteX108" fmla="*/ 844550 w 3876675"/>
              <a:gd name="connsiteY108" fmla="*/ 685800 h 2327275"/>
              <a:gd name="connsiteX109" fmla="*/ 844550 w 3876675"/>
              <a:gd name="connsiteY109" fmla="*/ 635000 h 2327275"/>
              <a:gd name="connsiteX110" fmla="*/ 815975 w 3876675"/>
              <a:gd name="connsiteY110" fmla="*/ 635000 h 2327275"/>
              <a:gd name="connsiteX111" fmla="*/ 815975 w 3876675"/>
              <a:gd name="connsiteY111" fmla="*/ 584200 h 2327275"/>
              <a:gd name="connsiteX112" fmla="*/ 771525 w 3876675"/>
              <a:gd name="connsiteY112" fmla="*/ 584200 h 2327275"/>
              <a:gd name="connsiteX113" fmla="*/ 771525 w 3876675"/>
              <a:gd name="connsiteY113" fmla="*/ 546100 h 2327275"/>
              <a:gd name="connsiteX114" fmla="*/ 739775 w 3876675"/>
              <a:gd name="connsiteY114" fmla="*/ 546100 h 2327275"/>
              <a:gd name="connsiteX115" fmla="*/ 739775 w 3876675"/>
              <a:gd name="connsiteY115" fmla="*/ 501650 h 2327275"/>
              <a:gd name="connsiteX116" fmla="*/ 688975 w 3876675"/>
              <a:gd name="connsiteY116" fmla="*/ 501650 h 2327275"/>
              <a:gd name="connsiteX117" fmla="*/ 688975 w 3876675"/>
              <a:gd name="connsiteY117" fmla="*/ 434975 h 2327275"/>
              <a:gd name="connsiteX118" fmla="*/ 688975 w 3876675"/>
              <a:gd name="connsiteY118" fmla="*/ 434975 h 2327275"/>
              <a:gd name="connsiteX119" fmla="*/ 673100 w 3876675"/>
              <a:gd name="connsiteY119" fmla="*/ 434975 h 2327275"/>
              <a:gd name="connsiteX120" fmla="*/ 673100 w 3876675"/>
              <a:gd name="connsiteY120" fmla="*/ 400050 h 2327275"/>
              <a:gd name="connsiteX121" fmla="*/ 619125 w 3876675"/>
              <a:gd name="connsiteY121" fmla="*/ 400050 h 2327275"/>
              <a:gd name="connsiteX122" fmla="*/ 619125 w 3876675"/>
              <a:gd name="connsiteY122" fmla="*/ 355600 h 2327275"/>
              <a:gd name="connsiteX123" fmla="*/ 587375 w 3876675"/>
              <a:gd name="connsiteY123" fmla="*/ 355600 h 2327275"/>
              <a:gd name="connsiteX124" fmla="*/ 587375 w 3876675"/>
              <a:gd name="connsiteY124" fmla="*/ 304800 h 2327275"/>
              <a:gd name="connsiteX125" fmla="*/ 536575 w 3876675"/>
              <a:gd name="connsiteY125" fmla="*/ 304800 h 2327275"/>
              <a:gd name="connsiteX126" fmla="*/ 536575 w 3876675"/>
              <a:gd name="connsiteY126" fmla="*/ 250825 h 2327275"/>
              <a:gd name="connsiteX127" fmla="*/ 508000 w 3876675"/>
              <a:gd name="connsiteY127" fmla="*/ 250825 h 2327275"/>
              <a:gd name="connsiteX128" fmla="*/ 508000 w 3876675"/>
              <a:gd name="connsiteY128" fmla="*/ 209550 h 2327275"/>
              <a:gd name="connsiteX129" fmla="*/ 444500 w 3876675"/>
              <a:gd name="connsiteY129" fmla="*/ 209550 h 2327275"/>
              <a:gd name="connsiteX130" fmla="*/ 444500 w 3876675"/>
              <a:gd name="connsiteY130" fmla="*/ 209550 h 2327275"/>
              <a:gd name="connsiteX131" fmla="*/ 444500 w 3876675"/>
              <a:gd name="connsiteY131" fmla="*/ 177800 h 2327275"/>
              <a:gd name="connsiteX132" fmla="*/ 361950 w 3876675"/>
              <a:gd name="connsiteY132" fmla="*/ 177800 h 2327275"/>
              <a:gd name="connsiteX133" fmla="*/ 361950 w 3876675"/>
              <a:gd name="connsiteY133" fmla="*/ 146050 h 2327275"/>
              <a:gd name="connsiteX134" fmla="*/ 304800 w 3876675"/>
              <a:gd name="connsiteY134" fmla="*/ 146050 h 2327275"/>
              <a:gd name="connsiteX135" fmla="*/ 304800 w 3876675"/>
              <a:gd name="connsiteY135" fmla="*/ 107950 h 2327275"/>
              <a:gd name="connsiteX136" fmla="*/ 234950 w 3876675"/>
              <a:gd name="connsiteY136" fmla="*/ 107950 h 2327275"/>
              <a:gd name="connsiteX137" fmla="*/ 234950 w 3876675"/>
              <a:gd name="connsiteY137" fmla="*/ 107950 h 2327275"/>
              <a:gd name="connsiteX138" fmla="*/ 234950 w 3876675"/>
              <a:gd name="connsiteY138" fmla="*/ 82550 h 2327275"/>
              <a:gd name="connsiteX139" fmla="*/ 123825 w 3876675"/>
              <a:gd name="connsiteY139" fmla="*/ 82550 h 2327275"/>
              <a:gd name="connsiteX140" fmla="*/ 123825 w 3876675"/>
              <a:gd name="connsiteY140" fmla="*/ 82550 h 2327275"/>
              <a:gd name="connsiteX141" fmla="*/ 123825 w 3876675"/>
              <a:gd name="connsiteY141" fmla="*/ 53975 h 2327275"/>
              <a:gd name="connsiteX142" fmla="*/ 41275 w 3876675"/>
              <a:gd name="connsiteY142" fmla="*/ 53975 h 2327275"/>
              <a:gd name="connsiteX143" fmla="*/ 41275 w 3876675"/>
              <a:gd name="connsiteY143" fmla="*/ 0 h 2327275"/>
              <a:gd name="connsiteX144" fmla="*/ 0 w 3876675"/>
              <a:gd name="connsiteY144" fmla="*/ 0 h 2327275"/>
              <a:gd name="connsiteX0" fmla="*/ 3876675 w 3876675"/>
              <a:gd name="connsiteY0" fmla="*/ 2327275 h 2327275"/>
              <a:gd name="connsiteX1" fmla="*/ 3375025 w 3876675"/>
              <a:gd name="connsiteY1" fmla="*/ 2327275 h 2327275"/>
              <a:gd name="connsiteX2" fmla="*/ 3375025 w 3876675"/>
              <a:gd name="connsiteY2" fmla="*/ 2257425 h 2327275"/>
              <a:gd name="connsiteX3" fmla="*/ 3209925 w 3876675"/>
              <a:gd name="connsiteY3" fmla="*/ 2257425 h 2327275"/>
              <a:gd name="connsiteX4" fmla="*/ 3209925 w 3876675"/>
              <a:gd name="connsiteY4" fmla="*/ 2209800 h 2327275"/>
              <a:gd name="connsiteX5" fmla="*/ 2968625 w 3876675"/>
              <a:gd name="connsiteY5" fmla="*/ 2209800 h 2327275"/>
              <a:gd name="connsiteX6" fmla="*/ 2968625 w 3876675"/>
              <a:gd name="connsiteY6" fmla="*/ 2181225 h 2327275"/>
              <a:gd name="connsiteX7" fmla="*/ 2898775 w 3876675"/>
              <a:gd name="connsiteY7" fmla="*/ 2181225 h 2327275"/>
              <a:gd name="connsiteX8" fmla="*/ 2898775 w 3876675"/>
              <a:gd name="connsiteY8" fmla="*/ 2143125 h 2327275"/>
              <a:gd name="connsiteX9" fmla="*/ 2898775 w 3876675"/>
              <a:gd name="connsiteY9" fmla="*/ 2143125 h 2327275"/>
              <a:gd name="connsiteX10" fmla="*/ 2898775 w 3876675"/>
              <a:gd name="connsiteY10" fmla="*/ 2143125 h 2327275"/>
              <a:gd name="connsiteX11" fmla="*/ 2873375 w 3876675"/>
              <a:gd name="connsiteY11" fmla="*/ 2143125 h 2327275"/>
              <a:gd name="connsiteX12" fmla="*/ 2873375 w 3876675"/>
              <a:gd name="connsiteY12" fmla="*/ 2060575 h 2327275"/>
              <a:gd name="connsiteX13" fmla="*/ 2844800 w 3876675"/>
              <a:gd name="connsiteY13" fmla="*/ 2060575 h 2327275"/>
              <a:gd name="connsiteX14" fmla="*/ 2844800 w 3876675"/>
              <a:gd name="connsiteY14" fmla="*/ 2060575 h 2327275"/>
              <a:gd name="connsiteX15" fmla="*/ 2844800 w 3876675"/>
              <a:gd name="connsiteY15" fmla="*/ 2060575 h 2327275"/>
              <a:gd name="connsiteX16" fmla="*/ 2844800 w 3876675"/>
              <a:gd name="connsiteY16" fmla="*/ 2060575 h 2327275"/>
              <a:gd name="connsiteX17" fmla="*/ 2819400 w 3876675"/>
              <a:gd name="connsiteY17" fmla="*/ 2035175 h 2327275"/>
              <a:gd name="connsiteX18" fmla="*/ 2819400 w 3876675"/>
              <a:gd name="connsiteY18" fmla="*/ 2003425 h 2327275"/>
              <a:gd name="connsiteX19" fmla="*/ 2720975 w 3876675"/>
              <a:gd name="connsiteY19" fmla="*/ 2003425 h 2327275"/>
              <a:gd name="connsiteX20" fmla="*/ 2720975 w 3876675"/>
              <a:gd name="connsiteY20" fmla="*/ 1965325 h 2327275"/>
              <a:gd name="connsiteX21" fmla="*/ 2663825 w 3876675"/>
              <a:gd name="connsiteY21" fmla="*/ 1965325 h 2327275"/>
              <a:gd name="connsiteX22" fmla="*/ 2663825 w 3876675"/>
              <a:gd name="connsiteY22" fmla="*/ 1933575 h 2327275"/>
              <a:gd name="connsiteX23" fmla="*/ 2597150 w 3876675"/>
              <a:gd name="connsiteY23" fmla="*/ 1933575 h 2327275"/>
              <a:gd name="connsiteX24" fmla="*/ 2597150 w 3876675"/>
              <a:gd name="connsiteY24" fmla="*/ 1933575 h 2327275"/>
              <a:gd name="connsiteX25" fmla="*/ 2597150 w 3876675"/>
              <a:gd name="connsiteY25" fmla="*/ 1905000 h 2327275"/>
              <a:gd name="connsiteX26" fmla="*/ 2552700 w 3876675"/>
              <a:gd name="connsiteY26" fmla="*/ 1905000 h 2327275"/>
              <a:gd name="connsiteX27" fmla="*/ 2552700 w 3876675"/>
              <a:gd name="connsiteY27" fmla="*/ 1841500 h 2327275"/>
              <a:gd name="connsiteX28" fmla="*/ 2308225 w 3876675"/>
              <a:gd name="connsiteY28" fmla="*/ 1841500 h 2327275"/>
              <a:gd name="connsiteX29" fmla="*/ 2308225 w 3876675"/>
              <a:gd name="connsiteY29" fmla="*/ 1841500 h 2327275"/>
              <a:gd name="connsiteX30" fmla="*/ 2308225 w 3876675"/>
              <a:gd name="connsiteY30" fmla="*/ 1812925 h 2327275"/>
              <a:gd name="connsiteX31" fmla="*/ 2273300 w 3876675"/>
              <a:gd name="connsiteY31" fmla="*/ 1812925 h 2327275"/>
              <a:gd name="connsiteX32" fmla="*/ 2273300 w 3876675"/>
              <a:gd name="connsiteY32" fmla="*/ 1771650 h 2327275"/>
              <a:gd name="connsiteX33" fmla="*/ 2216150 w 3876675"/>
              <a:gd name="connsiteY33" fmla="*/ 1771650 h 2327275"/>
              <a:gd name="connsiteX34" fmla="*/ 2216150 w 3876675"/>
              <a:gd name="connsiteY34" fmla="*/ 1727200 h 2327275"/>
              <a:gd name="connsiteX35" fmla="*/ 2124075 w 3876675"/>
              <a:gd name="connsiteY35" fmla="*/ 1727200 h 2327275"/>
              <a:gd name="connsiteX36" fmla="*/ 2124075 w 3876675"/>
              <a:gd name="connsiteY36" fmla="*/ 1695450 h 2327275"/>
              <a:gd name="connsiteX37" fmla="*/ 2095500 w 3876675"/>
              <a:gd name="connsiteY37" fmla="*/ 1695450 h 2327275"/>
              <a:gd name="connsiteX38" fmla="*/ 2095500 w 3876675"/>
              <a:gd name="connsiteY38" fmla="*/ 1660525 h 2327275"/>
              <a:gd name="connsiteX39" fmla="*/ 2066925 w 3876675"/>
              <a:gd name="connsiteY39" fmla="*/ 1660525 h 2327275"/>
              <a:gd name="connsiteX40" fmla="*/ 2066925 w 3876675"/>
              <a:gd name="connsiteY40" fmla="*/ 1631950 h 2327275"/>
              <a:gd name="connsiteX41" fmla="*/ 2019300 w 3876675"/>
              <a:gd name="connsiteY41" fmla="*/ 1631950 h 2327275"/>
              <a:gd name="connsiteX42" fmla="*/ 2019300 w 3876675"/>
              <a:gd name="connsiteY42" fmla="*/ 1631950 h 2327275"/>
              <a:gd name="connsiteX43" fmla="*/ 2019300 w 3876675"/>
              <a:gd name="connsiteY43" fmla="*/ 1631950 h 2327275"/>
              <a:gd name="connsiteX44" fmla="*/ 2019300 w 3876675"/>
              <a:gd name="connsiteY44" fmla="*/ 1631950 h 2327275"/>
              <a:gd name="connsiteX45" fmla="*/ 2019300 w 3876675"/>
              <a:gd name="connsiteY45" fmla="*/ 1631950 h 2327275"/>
              <a:gd name="connsiteX46" fmla="*/ 2019300 w 3876675"/>
              <a:gd name="connsiteY46" fmla="*/ 1600200 h 2327275"/>
              <a:gd name="connsiteX47" fmla="*/ 1882775 w 3876675"/>
              <a:gd name="connsiteY47" fmla="*/ 1600200 h 2327275"/>
              <a:gd name="connsiteX48" fmla="*/ 1882775 w 3876675"/>
              <a:gd name="connsiteY48" fmla="*/ 1555750 h 2327275"/>
              <a:gd name="connsiteX49" fmla="*/ 1882775 w 3876675"/>
              <a:gd name="connsiteY49" fmla="*/ 1555750 h 2327275"/>
              <a:gd name="connsiteX50" fmla="*/ 1854200 w 3876675"/>
              <a:gd name="connsiteY50" fmla="*/ 1555750 h 2327275"/>
              <a:gd name="connsiteX51" fmla="*/ 1854200 w 3876675"/>
              <a:gd name="connsiteY51" fmla="*/ 1508125 h 2327275"/>
              <a:gd name="connsiteX52" fmla="*/ 1819275 w 3876675"/>
              <a:gd name="connsiteY52" fmla="*/ 1508125 h 2327275"/>
              <a:gd name="connsiteX53" fmla="*/ 1819275 w 3876675"/>
              <a:gd name="connsiteY53" fmla="*/ 1470025 h 2327275"/>
              <a:gd name="connsiteX54" fmla="*/ 1784350 w 3876675"/>
              <a:gd name="connsiteY54" fmla="*/ 1470025 h 2327275"/>
              <a:gd name="connsiteX55" fmla="*/ 1784350 w 3876675"/>
              <a:gd name="connsiteY55" fmla="*/ 1470025 h 2327275"/>
              <a:gd name="connsiteX56" fmla="*/ 1784350 w 3876675"/>
              <a:gd name="connsiteY56" fmla="*/ 1470025 h 2327275"/>
              <a:gd name="connsiteX57" fmla="*/ 1784350 w 3876675"/>
              <a:gd name="connsiteY57" fmla="*/ 1470025 h 2327275"/>
              <a:gd name="connsiteX58" fmla="*/ 1784350 w 3876675"/>
              <a:gd name="connsiteY58" fmla="*/ 1441450 h 2327275"/>
              <a:gd name="connsiteX59" fmla="*/ 1749425 w 3876675"/>
              <a:gd name="connsiteY59" fmla="*/ 1441450 h 2327275"/>
              <a:gd name="connsiteX60" fmla="*/ 1749425 w 3876675"/>
              <a:gd name="connsiteY60" fmla="*/ 1412875 h 2327275"/>
              <a:gd name="connsiteX61" fmla="*/ 1704975 w 3876675"/>
              <a:gd name="connsiteY61" fmla="*/ 1412875 h 2327275"/>
              <a:gd name="connsiteX62" fmla="*/ 1704975 w 3876675"/>
              <a:gd name="connsiteY62" fmla="*/ 1374775 h 2327275"/>
              <a:gd name="connsiteX63" fmla="*/ 1638300 w 3876675"/>
              <a:gd name="connsiteY63" fmla="*/ 1374775 h 2327275"/>
              <a:gd name="connsiteX64" fmla="*/ 1638300 w 3876675"/>
              <a:gd name="connsiteY64" fmla="*/ 1333500 h 2327275"/>
              <a:gd name="connsiteX65" fmla="*/ 1587500 w 3876675"/>
              <a:gd name="connsiteY65" fmla="*/ 1333500 h 2327275"/>
              <a:gd name="connsiteX66" fmla="*/ 1587500 w 3876675"/>
              <a:gd name="connsiteY66" fmla="*/ 1273175 h 2327275"/>
              <a:gd name="connsiteX67" fmla="*/ 1562100 w 3876675"/>
              <a:gd name="connsiteY67" fmla="*/ 1273175 h 2327275"/>
              <a:gd name="connsiteX68" fmla="*/ 1562100 w 3876675"/>
              <a:gd name="connsiteY68" fmla="*/ 1225550 h 2327275"/>
              <a:gd name="connsiteX69" fmla="*/ 1549400 w 3876675"/>
              <a:gd name="connsiteY69" fmla="*/ 1225550 h 2327275"/>
              <a:gd name="connsiteX70" fmla="*/ 1549400 w 3876675"/>
              <a:gd name="connsiteY70" fmla="*/ 1216025 h 2327275"/>
              <a:gd name="connsiteX71" fmla="*/ 1489075 w 3876675"/>
              <a:gd name="connsiteY71" fmla="*/ 1216025 h 2327275"/>
              <a:gd name="connsiteX72" fmla="*/ 1489075 w 3876675"/>
              <a:gd name="connsiteY72" fmla="*/ 1216025 h 2327275"/>
              <a:gd name="connsiteX73" fmla="*/ 1489075 w 3876675"/>
              <a:gd name="connsiteY73" fmla="*/ 1187450 h 2327275"/>
              <a:gd name="connsiteX74" fmla="*/ 1466850 w 3876675"/>
              <a:gd name="connsiteY74" fmla="*/ 1187450 h 2327275"/>
              <a:gd name="connsiteX75" fmla="*/ 1466850 w 3876675"/>
              <a:gd name="connsiteY75" fmla="*/ 1155700 h 2327275"/>
              <a:gd name="connsiteX76" fmla="*/ 1416050 w 3876675"/>
              <a:gd name="connsiteY76" fmla="*/ 1155700 h 2327275"/>
              <a:gd name="connsiteX77" fmla="*/ 1416050 w 3876675"/>
              <a:gd name="connsiteY77" fmla="*/ 1114425 h 2327275"/>
              <a:gd name="connsiteX78" fmla="*/ 1416050 w 3876675"/>
              <a:gd name="connsiteY78" fmla="*/ 1114425 h 2327275"/>
              <a:gd name="connsiteX79" fmla="*/ 1387475 w 3876675"/>
              <a:gd name="connsiteY79" fmla="*/ 1114425 h 2327275"/>
              <a:gd name="connsiteX80" fmla="*/ 1387475 w 3876675"/>
              <a:gd name="connsiteY80" fmla="*/ 1076325 h 2327275"/>
              <a:gd name="connsiteX81" fmla="*/ 1343025 w 3876675"/>
              <a:gd name="connsiteY81" fmla="*/ 1076325 h 2327275"/>
              <a:gd name="connsiteX82" fmla="*/ 1343025 w 3876675"/>
              <a:gd name="connsiteY82" fmla="*/ 1050925 h 2327275"/>
              <a:gd name="connsiteX83" fmla="*/ 1311275 w 3876675"/>
              <a:gd name="connsiteY83" fmla="*/ 1050925 h 2327275"/>
              <a:gd name="connsiteX84" fmla="*/ 1311275 w 3876675"/>
              <a:gd name="connsiteY84" fmla="*/ 1016000 h 2327275"/>
              <a:gd name="connsiteX85" fmla="*/ 1270000 w 3876675"/>
              <a:gd name="connsiteY85" fmla="*/ 1016000 h 2327275"/>
              <a:gd name="connsiteX86" fmla="*/ 1270000 w 3876675"/>
              <a:gd name="connsiteY86" fmla="*/ 968375 h 2327275"/>
              <a:gd name="connsiteX87" fmla="*/ 1238250 w 3876675"/>
              <a:gd name="connsiteY87" fmla="*/ 968375 h 2327275"/>
              <a:gd name="connsiteX88" fmla="*/ 1238250 w 3876675"/>
              <a:gd name="connsiteY88" fmla="*/ 920750 h 2327275"/>
              <a:gd name="connsiteX89" fmla="*/ 1181100 w 3876675"/>
              <a:gd name="connsiteY89" fmla="*/ 920750 h 2327275"/>
              <a:gd name="connsiteX90" fmla="*/ 1181100 w 3876675"/>
              <a:gd name="connsiteY90" fmla="*/ 863600 h 2327275"/>
              <a:gd name="connsiteX91" fmla="*/ 1146175 w 3876675"/>
              <a:gd name="connsiteY91" fmla="*/ 863600 h 2327275"/>
              <a:gd name="connsiteX92" fmla="*/ 1146175 w 3876675"/>
              <a:gd name="connsiteY92" fmla="*/ 838200 h 2327275"/>
              <a:gd name="connsiteX93" fmla="*/ 1031875 w 3876675"/>
              <a:gd name="connsiteY93" fmla="*/ 838200 h 2327275"/>
              <a:gd name="connsiteX94" fmla="*/ 1031875 w 3876675"/>
              <a:gd name="connsiteY94" fmla="*/ 838200 h 2327275"/>
              <a:gd name="connsiteX95" fmla="*/ 1028700 w 3876675"/>
              <a:gd name="connsiteY95" fmla="*/ 819150 h 2327275"/>
              <a:gd name="connsiteX96" fmla="*/ 1012825 w 3876675"/>
              <a:gd name="connsiteY96" fmla="*/ 819150 h 2327275"/>
              <a:gd name="connsiteX97" fmla="*/ 1012825 w 3876675"/>
              <a:gd name="connsiteY97" fmla="*/ 765175 h 2327275"/>
              <a:gd name="connsiteX98" fmla="*/ 981075 w 3876675"/>
              <a:gd name="connsiteY98" fmla="*/ 765175 h 2327275"/>
              <a:gd name="connsiteX99" fmla="*/ 981075 w 3876675"/>
              <a:gd name="connsiteY99" fmla="*/ 765175 h 2327275"/>
              <a:gd name="connsiteX100" fmla="*/ 981075 w 3876675"/>
              <a:gd name="connsiteY100" fmla="*/ 765175 h 2327275"/>
              <a:gd name="connsiteX101" fmla="*/ 981075 w 3876675"/>
              <a:gd name="connsiteY101" fmla="*/ 736600 h 2327275"/>
              <a:gd name="connsiteX102" fmla="*/ 942975 w 3876675"/>
              <a:gd name="connsiteY102" fmla="*/ 736600 h 2327275"/>
              <a:gd name="connsiteX103" fmla="*/ 942975 w 3876675"/>
              <a:gd name="connsiteY103" fmla="*/ 720725 h 2327275"/>
              <a:gd name="connsiteX104" fmla="*/ 908050 w 3876675"/>
              <a:gd name="connsiteY104" fmla="*/ 720725 h 2327275"/>
              <a:gd name="connsiteX105" fmla="*/ 908050 w 3876675"/>
              <a:gd name="connsiteY105" fmla="*/ 704850 h 2327275"/>
              <a:gd name="connsiteX106" fmla="*/ 879475 w 3876675"/>
              <a:gd name="connsiteY106" fmla="*/ 704850 h 2327275"/>
              <a:gd name="connsiteX107" fmla="*/ 879475 w 3876675"/>
              <a:gd name="connsiteY107" fmla="*/ 685800 h 2327275"/>
              <a:gd name="connsiteX108" fmla="*/ 844550 w 3876675"/>
              <a:gd name="connsiteY108" fmla="*/ 685800 h 2327275"/>
              <a:gd name="connsiteX109" fmla="*/ 844550 w 3876675"/>
              <a:gd name="connsiteY109" fmla="*/ 635000 h 2327275"/>
              <a:gd name="connsiteX110" fmla="*/ 815975 w 3876675"/>
              <a:gd name="connsiteY110" fmla="*/ 635000 h 2327275"/>
              <a:gd name="connsiteX111" fmla="*/ 815975 w 3876675"/>
              <a:gd name="connsiteY111" fmla="*/ 584200 h 2327275"/>
              <a:gd name="connsiteX112" fmla="*/ 771525 w 3876675"/>
              <a:gd name="connsiteY112" fmla="*/ 584200 h 2327275"/>
              <a:gd name="connsiteX113" fmla="*/ 771525 w 3876675"/>
              <a:gd name="connsiteY113" fmla="*/ 546100 h 2327275"/>
              <a:gd name="connsiteX114" fmla="*/ 739775 w 3876675"/>
              <a:gd name="connsiteY114" fmla="*/ 546100 h 2327275"/>
              <a:gd name="connsiteX115" fmla="*/ 739775 w 3876675"/>
              <a:gd name="connsiteY115" fmla="*/ 501650 h 2327275"/>
              <a:gd name="connsiteX116" fmla="*/ 688975 w 3876675"/>
              <a:gd name="connsiteY116" fmla="*/ 501650 h 2327275"/>
              <a:gd name="connsiteX117" fmla="*/ 688975 w 3876675"/>
              <a:gd name="connsiteY117" fmla="*/ 434975 h 2327275"/>
              <a:gd name="connsiteX118" fmla="*/ 688975 w 3876675"/>
              <a:gd name="connsiteY118" fmla="*/ 434975 h 2327275"/>
              <a:gd name="connsiteX119" fmla="*/ 673100 w 3876675"/>
              <a:gd name="connsiteY119" fmla="*/ 434975 h 2327275"/>
              <a:gd name="connsiteX120" fmla="*/ 673100 w 3876675"/>
              <a:gd name="connsiteY120" fmla="*/ 400050 h 2327275"/>
              <a:gd name="connsiteX121" fmla="*/ 619125 w 3876675"/>
              <a:gd name="connsiteY121" fmla="*/ 400050 h 2327275"/>
              <a:gd name="connsiteX122" fmla="*/ 619125 w 3876675"/>
              <a:gd name="connsiteY122" fmla="*/ 355600 h 2327275"/>
              <a:gd name="connsiteX123" fmla="*/ 587375 w 3876675"/>
              <a:gd name="connsiteY123" fmla="*/ 355600 h 2327275"/>
              <a:gd name="connsiteX124" fmla="*/ 587375 w 3876675"/>
              <a:gd name="connsiteY124" fmla="*/ 304800 h 2327275"/>
              <a:gd name="connsiteX125" fmla="*/ 536575 w 3876675"/>
              <a:gd name="connsiteY125" fmla="*/ 304800 h 2327275"/>
              <a:gd name="connsiteX126" fmla="*/ 536575 w 3876675"/>
              <a:gd name="connsiteY126" fmla="*/ 250825 h 2327275"/>
              <a:gd name="connsiteX127" fmla="*/ 508000 w 3876675"/>
              <a:gd name="connsiteY127" fmla="*/ 250825 h 2327275"/>
              <a:gd name="connsiteX128" fmla="*/ 508000 w 3876675"/>
              <a:gd name="connsiteY128" fmla="*/ 209550 h 2327275"/>
              <a:gd name="connsiteX129" fmla="*/ 444500 w 3876675"/>
              <a:gd name="connsiteY129" fmla="*/ 209550 h 2327275"/>
              <a:gd name="connsiteX130" fmla="*/ 444500 w 3876675"/>
              <a:gd name="connsiteY130" fmla="*/ 209550 h 2327275"/>
              <a:gd name="connsiteX131" fmla="*/ 444500 w 3876675"/>
              <a:gd name="connsiteY131" fmla="*/ 177800 h 2327275"/>
              <a:gd name="connsiteX132" fmla="*/ 361950 w 3876675"/>
              <a:gd name="connsiteY132" fmla="*/ 177800 h 2327275"/>
              <a:gd name="connsiteX133" fmla="*/ 361950 w 3876675"/>
              <a:gd name="connsiteY133" fmla="*/ 146050 h 2327275"/>
              <a:gd name="connsiteX134" fmla="*/ 304800 w 3876675"/>
              <a:gd name="connsiteY134" fmla="*/ 146050 h 2327275"/>
              <a:gd name="connsiteX135" fmla="*/ 304800 w 3876675"/>
              <a:gd name="connsiteY135" fmla="*/ 107950 h 2327275"/>
              <a:gd name="connsiteX136" fmla="*/ 234950 w 3876675"/>
              <a:gd name="connsiteY136" fmla="*/ 107950 h 2327275"/>
              <a:gd name="connsiteX137" fmla="*/ 234950 w 3876675"/>
              <a:gd name="connsiteY137" fmla="*/ 107950 h 2327275"/>
              <a:gd name="connsiteX138" fmla="*/ 234950 w 3876675"/>
              <a:gd name="connsiteY138" fmla="*/ 82550 h 2327275"/>
              <a:gd name="connsiteX139" fmla="*/ 123825 w 3876675"/>
              <a:gd name="connsiteY139" fmla="*/ 82550 h 2327275"/>
              <a:gd name="connsiteX140" fmla="*/ 123825 w 3876675"/>
              <a:gd name="connsiteY140" fmla="*/ 82550 h 2327275"/>
              <a:gd name="connsiteX141" fmla="*/ 123825 w 3876675"/>
              <a:gd name="connsiteY141" fmla="*/ 53975 h 2327275"/>
              <a:gd name="connsiteX142" fmla="*/ 41275 w 3876675"/>
              <a:gd name="connsiteY142" fmla="*/ 53975 h 2327275"/>
              <a:gd name="connsiteX143" fmla="*/ 41275 w 3876675"/>
              <a:gd name="connsiteY143" fmla="*/ 0 h 2327275"/>
              <a:gd name="connsiteX144" fmla="*/ 0 w 3876675"/>
              <a:gd name="connsiteY144" fmla="*/ 0 h 2327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3876675" h="2327275">
                <a:moveTo>
                  <a:pt x="3876675" y="2327275"/>
                </a:moveTo>
                <a:lnTo>
                  <a:pt x="3375025" y="2327275"/>
                </a:lnTo>
                <a:lnTo>
                  <a:pt x="3375025" y="2257425"/>
                </a:lnTo>
                <a:lnTo>
                  <a:pt x="3209925" y="2257425"/>
                </a:lnTo>
                <a:lnTo>
                  <a:pt x="3209925" y="2209800"/>
                </a:lnTo>
                <a:lnTo>
                  <a:pt x="2968625" y="2209800"/>
                </a:lnTo>
                <a:lnTo>
                  <a:pt x="2968625" y="2181225"/>
                </a:lnTo>
                <a:lnTo>
                  <a:pt x="2898775" y="2181225"/>
                </a:lnTo>
                <a:lnTo>
                  <a:pt x="2898775" y="2143125"/>
                </a:lnTo>
                <a:lnTo>
                  <a:pt x="2898775" y="2143125"/>
                </a:lnTo>
                <a:lnTo>
                  <a:pt x="2898775" y="2143125"/>
                </a:lnTo>
                <a:lnTo>
                  <a:pt x="2873375" y="2143125"/>
                </a:lnTo>
                <a:lnTo>
                  <a:pt x="2873375" y="2060575"/>
                </a:lnTo>
                <a:lnTo>
                  <a:pt x="2844800" y="2060575"/>
                </a:lnTo>
                <a:lnTo>
                  <a:pt x="2844800" y="2060575"/>
                </a:lnTo>
                <a:lnTo>
                  <a:pt x="2844800" y="2060575"/>
                </a:lnTo>
                <a:lnTo>
                  <a:pt x="2844800" y="2060575"/>
                </a:lnTo>
                <a:lnTo>
                  <a:pt x="2819400" y="2035175"/>
                </a:lnTo>
                <a:lnTo>
                  <a:pt x="2819400" y="2003425"/>
                </a:lnTo>
                <a:lnTo>
                  <a:pt x="2720975" y="2003425"/>
                </a:lnTo>
                <a:lnTo>
                  <a:pt x="2720975" y="1965325"/>
                </a:lnTo>
                <a:lnTo>
                  <a:pt x="2663825" y="1965325"/>
                </a:lnTo>
                <a:lnTo>
                  <a:pt x="2663825" y="1933575"/>
                </a:lnTo>
                <a:lnTo>
                  <a:pt x="2597150" y="1933575"/>
                </a:lnTo>
                <a:lnTo>
                  <a:pt x="2597150" y="1933575"/>
                </a:lnTo>
                <a:lnTo>
                  <a:pt x="2597150" y="1905000"/>
                </a:lnTo>
                <a:lnTo>
                  <a:pt x="2552700" y="1905000"/>
                </a:lnTo>
                <a:lnTo>
                  <a:pt x="2552700" y="1841500"/>
                </a:lnTo>
                <a:lnTo>
                  <a:pt x="2308225" y="1841500"/>
                </a:lnTo>
                <a:lnTo>
                  <a:pt x="2308225" y="1841500"/>
                </a:lnTo>
                <a:lnTo>
                  <a:pt x="2308225" y="1812925"/>
                </a:lnTo>
                <a:lnTo>
                  <a:pt x="2273300" y="1812925"/>
                </a:lnTo>
                <a:lnTo>
                  <a:pt x="2273300" y="1771650"/>
                </a:lnTo>
                <a:lnTo>
                  <a:pt x="2216150" y="1771650"/>
                </a:lnTo>
                <a:lnTo>
                  <a:pt x="2216150" y="1727200"/>
                </a:lnTo>
                <a:lnTo>
                  <a:pt x="2124075" y="1727200"/>
                </a:lnTo>
                <a:lnTo>
                  <a:pt x="2124075" y="1695450"/>
                </a:lnTo>
                <a:lnTo>
                  <a:pt x="2095500" y="1695450"/>
                </a:lnTo>
                <a:lnTo>
                  <a:pt x="2095500" y="1660525"/>
                </a:lnTo>
                <a:lnTo>
                  <a:pt x="2066925" y="1660525"/>
                </a:lnTo>
                <a:lnTo>
                  <a:pt x="2066925" y="1631950"/>
                </a:lnTo>
                <a:lnTo>
                  <a:pt x="2019300" y="1631950"/>
                </a:lnTo>
                <a:lnTo>
                  <a:pt x="2019300" y="1631950"/>
                </a:lnTo>
                <a:lnTo>
                  <a:pt x="2019300" y="1631950"/>
                </a:lnTo>
                <a:lnTo>
                  <a:pt x="2019300" y="1631950"/>
                </a:lnTo>
                <a:lnTo>
                  <a:pt x="2019300" y="1631950"/>
                </a:lnTo>
                <a:lnTo>
                  <a:pt x="2019300" y="1600200"/>
                </a:lnTo>
                <a:lnTo>
                  <a:pt x="1882775" y="1600200"/>
                </a:lnTo>
                <a:lnTo>
                  <a:pt x="1882775" y="1555750"/>
                </a:lnTo>
                <a:lnTo>
                  <a:pt x="1882775" y="1555750"/>
                </a:lnTo>
                <a:lnTo>
                  <a:pt x="1854200" y="1555750"/>
                </a:lnTo>
                <a:lnTo>
                  <a:pt x="1854200" y="1508125"/>
                </a:lnTo>
                <a:lnTo>
                  <a:pt x="1819275" y="1508125"/>
                </a:lnTo>
                <a:lnTo>
                  <a:pt x="1819275" y="1470025"/>
                </a:lnTo>
                <a:lnTo>
                  <a:pt x="1784350" y="1470025"/>
                </a:lnTo>
                <a:lnTo>
                  <a:pt x="1784350" y="1470025"/>
                </a:lnTo>
                <a:lnTo>
                  <a:pt x="1784350" y="1470025"/>
                </a:lnTo>
                <a:lnTo>
                  <a:pt x="1784350" y="1470025"/>
                </a:lnTo>
                <a:lnTo>
                  <a:pt x="1784350" y="1441450"/>
                </a:lnTo>
                <a:lnTo>
                  <a:pt x="1749425" y="1441450"/>
                </a:lnTo>
                <a:lnTo>
                  <a:pt x="1749425" y="1412875"/>
                </a:lnTo>
                <a:lnTo>
                  <a:pt x="1704975" y="1412875"/>
                </a:lnTo>
                <a:lnTo>
                  <a:pt x="1704975" y="1374775"/>
                </a:lnTo>
                <a:lnTo>
                  <a:pt x="1638300" y="1374775"/>
                </a:lnTo>
                <a:lnTo>
                  <a:pt x="1638300" y="1333500"/>
                </a:lnTo>
                <a:lnTo>
                  <a:pt x="1587500" y="1333500"/>
                </a:lnTo>
                <a:lnTo>
                  <a:pt x="1587500" y="1273175"/>
                </a:lnTo>
                <a:lnTo>
                  <a:pt x="1562100" y="1273175"/>
                </a:lnTo>
                <a:lnTo>
                  <a:pt x="1562100" y="1225550"/>
                </a:lnTo>
                <a:lnTo>
                  <a:pt x="1549400" y="1225550"/>
                </a:lnTo>
                <a:lnTo>
                  <a:pt x="1549400" y="1216025"/>
                </a:lnTo>
                <a:lnTo>
                  <a:pt x="1489075" y="1216025"/>
                </a:lnTo>
                <a:lnTo>
                  <a:pt x="1489075" y="1216025"/>
                </a:lnTo>
                <a:lnTo>
                  <a:pt x="1489075" y="1187450"/>
                </a:lnTo>
                <a:lnTo>
                  <a:pt x="1466850" y="1187450"/>
                </a:lnTo>
                <a:lnTo>
                  <a:pt x="1466850" y="1155700"/>
                </a:lnTo>
                <a:lnTo>
                  <a:pt x="1416050" y="1155700"/>
                </a:lnTo>
                <a:lnTo>
                  <a:pt x="1416050" y="1114425"/>
                </a:lnTo>
                <a:lnTo>
                  <a:pt x="1416050" y="1114425"/>
                </a:lnTo>
                <a:lnTo>
                  <a:pt x="1387475" y="1114425"/>
                </a:lnTo>
                <a:lnTo>
                  <a:pt x="1387475" y="1076325"/>
                </a:lnTo>
                <a:lnTo>
                  <a:pt x="1343025" y="1076325"/>
                </a:lnTo>
                <a:lnTo>
                  <a:pt x="1343025" y="1050925"/>
                </a:lnTo>
                <a:lnTo>
                  <a:pt x="1311275" y="1050925"/>
                </a:lnTo>
                <a:lnTo>
                  <a:pt x="1311275" y="1016000"/>
                </a:lnTo>
                <a:lnTo>
                  <a:pt x="1270000" y="1016000"/>
                </a:lnTo>
                <a:lnTo>
                  <a:pt x="1270000" y="968375"/>
                </a:lnTo>
                <a:lnTo>
                  <a:pt x="1238250" y="968375"/>
                </a:lnTo>
                <a:lnTo>
                  <a:pt x="1238250" y="920750"/>
                </a:lnTo>
                <a:lnTo>
                  <a:pt x="1181100" y="920750"/>
                </a:lnTo>
                <a:lnTo>
                  <a:pt x="1181100" y="863600"/>
                </a:lnTo>
                <a:lnTo>
                  <a:pt x="1146175" y="863600"/>
                </a:lnTo>
                <a:lnTo>
                  <a:pt x="1146175" y="838200"/>
                </a:lnTo>
                <a:lnTo>
                  <a:pt x="1031875" y="838200"/>
                </a:lnTo>
                <a:lnTo>
                  <a:pt x="1031875" y="838200"/>
                </a:lnTo>
                <a:lnTo>
                  <a:pt x="1028700" y="819150"/>
                </a:lnTo>
                <a:lnTo>
                  <a:pt x="1012825" y="819150"/>
                </a:lnTo>
                <a:lnTo>
                  <a:pt x="1012825" y="765175"/>
                </a:lnTo>
                <a:lnTo>
                  <a:pt x="981075" y="765175"/>
                </a:lnTo>
                <a:lnTo>
                  <a:pt x="981075" y="765175"/>
                </a:lnTo>
                <a:lnTo>
                  <a:pt x="981075" y="765175"/>
                </a:lnTo>
                <a:lnTo>
                  <a:pt x="981075" y="736600"/>
                </a:lnTo>
                <a:lnTo>
                  <a:pt x="942975" y="736600"/>
                </a:lnTo>
                <a:lnTo>
                  <a:pt x="942975" y="720725"/>
                </a:lnTo>
                <a:lnTo>
                  <a:pt x="908050" y="720725"/>
                </a:lnTo>
                <a:lnTo>
                  <a:pt x="908050" y="704850"/>
                </a:lnTo>
                <a:lnTo>
                  <a:pt x="879475" y="704850"/>
                </a:lnTo>
                <a:lnTo>
                  <a:pt x="879475" y="685800"/>
                </a:lnTo>
                <a:lnTo>
                  <a:pt x="844550" y="685800"/>
                </a:lnTo>
                <a:lnTo>
                  <a:pt x="844550" y="635000"/>
                </a:lnTo>
                <a:lnTo>
                  <a:pt x="815975" y="635000"/>
                </a:lnTo>
                <a:lnTo>
                  <a:pt x="815975" y="584200"/>
                </a:lnTo>
                <a:lnTo>
                  <a:pt x="771525" y="584200"/>
                </a:lnTo>
                <a:lnTo>
                  <a:pt x="771525" y="546100"/>
                </a:lnTo>
                <a:lnTo>
                  <a:pt x="739775" y="546100"/>
                </a:lnTo>
                <a:lnTo>
                  <a:pt x="739775" y="501650"/>
                </a:lnTo>
                <a:lnTo>
                  <a:pt x="688975" y="501650"/>
                </a:lnTo>
                <a:lnTo>
                  <a:pt x="688975" y="434975"/>
                </a:lnTo>
                <a:lnTo>
                  <a:pt x="688975" y="434975"/>
                </a:lnTo>
                <a:lnTo>
                  <a:pt x="673100" y="434975"/>
                </a:lnTo>
                <a:lnTo>
                  <a:pt x="673100" y="400050"/>
                </a:lnTo>
                <a:lnTo>
                  <a:pt x="619125" y="400050"/>
                </a:lnTo>
                <a:lnTo>
                  <a:pt x="619125" y="355600"/>
                </a:lnTo>
                <a:lnTo>
                  <a:pt x="587375" y="355600"/>
                </a:lnTo>
                <a:lnTo>
                  <a:pt x="587375" y="304800"/>
                </a:lnTo>
                <a:lnTo>
                  <a:pt x="536575" y="304800"/>
                </a:lnTo>
                <a:lnTo>
                  <a:pt x="536575" y="250825"/>
                </a:lnTo>
                <a:lnTo>
                  <a:pt x="508000" y="250825"/>
                </a:lnTo>
                <a:lnTo>
                  <a:pt x="508000" y="209550"/>
                </a:lnTo>
                <a:lnTo>
                  <a:pt x="444500" y="209550"/>
                </a:lnTo>
                <a:lnTo>
                  <a:pt x="444500" y="209550"/>
                </a:lnTo>
                <a:lnTo>
                  <a:pt x="444500" y="177800"/>
                </a:lnTo>
                <a:lnTo>
                  <a:pt x="361950" y="177800"/>
                </a:lnTo>
                <a:lnTo>
                  <a:pt x="361950" y="146050"/>
                </a:lnTo>
                <a:lnTo>
                  <a:pt x="304800" y="146050"/>
                </a:lnTo>
                <a:lnTo>
                  <a:pt x="304800" y="107950"/>
                </a:lnTo>
                <a:lnTo>
                  <a:pt x="234950" y="107950"/>
                </a:lnTo>
                <a:lnTo>
                  <a:pt x="234950" y="107950"/>
                </a:lnTo>
                <a:lnTo>
                  <a:pt x="234950" y="82550"/>
                </a:lnTo>
                <a:lnTo>
                  <a:pt x="123825" y="82550"/>
                </a:lnTo>
                <a:lnTo>
                  <a:pt x="123825" y="82550"/>
                </a:lnTo>
                <a:lnTo>
                  <a:pt x="123825" y="53975"/>
                </a:lnTo>
                <a:lnTo>
                  <a:pt x="41275" y="53975"/>
                </a:lnTo>
                <a:lnTo>
                  <a:pt x="41275"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 name="TextBox 102">
            <a:extLst>
              <a:ext uri="{FF2B5EF4-FFF2-40B4-BE49-F238E27FC236}">
                <a16:creationId xmlns:a16="http://schemas.microsoft.com/office/drawing/2014/main" id="{3EAA46A0-275A-CAFA-1899-E79682614F5E}"/>
              </a:ext>
            </a:extLst>
          </p:cNvPr>
          <p:cNvSpPr txBox="1"/>
          <p:nvPr/>
        </p:nvSpPr>
        <p:spPr bwMode="auto">
          <a:xfrm>
            <a:off x="4926953" y="5032836"/>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a:t>
            </a:r>
          </a:p>
        </p:txBody>
      </p:sp>
      <p:sp>
        <p:nvSpPr>
          <p:cNvPr id="104" name="TextBox 103">
            <a:extLst>
              <a:ext uri="{FF2B5EF4-FFF2-40B4-BE49-F238E27FC236}">
                <a16:creationId xmlns:a16="http://schemas.microsoft.com/office/drawing/2014/main" id="{821DD873-FF17-61E2-1D96-9147CC1970B7}"/>
              </a:ext>
            </a:extLst>
          </p:cNvPr>
          <p:cNvSpPr txBox="1"/>
          <p:nvPr/>
        </p:nvSpPr>
        <p:spPr bwMode="auto">
          <a:xfrm>
            <a:off x="4551137" y="5032836"/>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05" name="TextBox 104">
            <a:extLst>
              <a:ext uri="{FF2B5EF4-FFF2-40B4-BE49-F238E27FC236}">
                <a16:creationId xmlns:a16="http://schemas.microsoft.com/office/drawing/2014/main" id="{B8E4460B-0259-F5A8-8415-3EE2518C67C3}"/>
              </a:ext>
            </a:extLst>
          </p:cNvPr>
          <p:cNvSpPr txBox="1"/>
          <p:nvPr/>
        </p:nvSpPr>
        <p:spPr bwMode="auto">
          <a:xfrm>
            <a:off x="4175321" y="5032836"/>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106" name="TextBox 105">
            <a:extLst>
              <a:ext uri="{FF2B5EF4-FFF2-40B4-BE49-F238E27FC236}">
                <a16:creationId xmlns:a16="http://schemas.microsoft.com/office/drawing/2014/main" id="{8565F9B1-106B-6E2E-63A9-AB8919374161}"/>
              </a:ext>
            </a:extLst>
          </p:cNvPr>
          <p:cNvSpPr txBox="1"/>
          <p:nvPr/>
        </p:nvSpPr>
        <p:spPr bwMode="auto">
          <a:xfrm>
            <a:off x="3799505" y="5032836"/>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107" name="TextBox 106">
            <a:extLst>
              <a:ext uri="{FF2B5EF4-FFF2-40B4-BE49-F238E27FC236}">
                <a16:creationId xmlns:a16="http://schemas.microsoft.com/office/drawing/2014/main" id="{C9014384-FE16-3926-3F1F-A22D0F581940}"/>
              </a:ext>
            </a:extLst>
          </p:cNvPr>
          <p:cNvSpPr txBox="1"/>
          <p:nvPr/>
        </p:nvSpPr>
        <p:spPr bwMode="auto">
          <a:xfrm>
            <a:off x="2484149" y="5043938"/>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08" name="TextBox 107">
            <a:extLst>
              <a:ext uri="{FF2B5EF4-FFF2-40B4-BE49-F238E27FC236}">
                <a16:creationId xmlns:a16="http://schemas.microsoft.com/office/drawing/2014/main" id="{042F7A75-2053-8E2F-81CC-181F1A9D5036}"/>
              </a:ext>
            </a:extLst>
          </p:cNvPr>
          <p:cNvSpPr txBox="1"/>
          <p:nvPr/>
        </p:nvSpPr>
        <p:spPr bwMode="auto">
          <a:xfrm>
            <a:off x="3987413" y="5032836"/>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a:t>
            </a:r>
          </a:p>
        </p:txBody>
      </p:sp>
      <p:sp>
        <p:nvSpPr>
          <p:cNvPr id="109" name="TextBox 108">
            <a:extLst>
              <a:ext uri="{FF2B5EF4-FFF2-40B4-BE49-F238E27FC236}">
                <a16:creationId xmlns:a16="http://schemas.microsoft.com/office/drawing/2014/main" id="{45929F0D-9337-3C32-876C-E9D75CC1250C}"/>
              </a:ext>
            </a:extLst>
          </p:cNvPr>
          <p:cNvSpPr txBox="1"/>
          <p:nvPr/>
        </p:nvSpPr>
        <p:spPr bwMode="auto">
          <a:xfrm>
            <a:off x="4363229" y="5032836"/>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a:t>
            </a:r>
          </a:p>
        </p:txBody>
      </p:sp>
      <p:sp>
        <p:nvSpPr>
          <p:cNvPr id="110" name="TextBox 109">
            <a:extLst>
              <a:ext uri="{FF2B5EF4-FFF2-40B4-BE49-F238E27FC236}">
                <a16:creationId xmlns:a16="http://schemas.microsoft.com/office/drawing/2014/main" id="{3D652485-8655-8341-5DF8-07FFA5A05406}"/>
              </a:ext>
            </a:extLst>
          </p:cNvPr>
          <p:cNvSpPr txBox="1"/>
          <p:nvPr/>
        </p:nvSpPr>
        <p:spPr bwMode="auto">
          <a:xfrm>
            <a:off x="4739045" y="5032836"/>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111" name="TextBox 110">
            <a:extLst>
              <a:ext uri="{FF2B5EF4-FFF2-40B4-BE49-F238E27FC236}">
                <a16:creationId xmlns:a16="http://schemas.microsoft.com/office/drawing/2014/main" id="{495AA17C-3B44-DA60-DA46-FE3029D9C527}"/>
              </a:ext>
            </a:extLst>
          </p:cNvPr>
          <p:cNvSpPr txBox="1"/>
          <p:nvPr/>
        </p:nvSpPr>
        <p:spPr bwMode="auto">
          <a:xfrm>
            <a:off x="5114861" y="5032836"/>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46</a:t>
            </a:r>
          </a:p>
        </p:txBody>
      </p:sp>
      <p:cxnSp>
        <p:nvCxnSpPr>
          <p:cNvPr id="112" name="Straight Connector 111">
            <a:extLst>
              <a:ext uri="{FF2B5EF4-FFF2-40B4-BE49-F238E27FC236}">
                <a16:creationId xmlns:a16="http://schemas.microsoft.com/office/drawing/2014/main" id="{C89EC2A1-AA1A-BE4E-2F4E-6B759A9C223E}"/>
              </a:ext>
            </a:extLst>
          </p:cNvPr>
          <p:cNvCxnSpPr>
            <a:cxnSpLocks/>
          </p:cNvCxnSpPr>
          <p:nvPr/>
        </p:nvCxnSpPr>
        <p:spPr bwMode="auto">
          <a:xfrm>
            <a:off x="975426" y="2305677"/>
            <a:ext cx="0" cy="2717607"/>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27FE8D0E-538C-EC25-733F-90D460869DAF}"/>
              </a:ext>
            </a:extLst>
          </p:cNvPr>
          <p:cNvCxnSpPr>
            <a:cxnSpLocks/>
            <a:endCxn id="168" idx="0"/>
          </p:cNvCxnSpPr>
          <p:nvPr/>
        </p:nvCxnSpPr>
        <p:spPr bwMode="auto">
          <a:xfrm>
            <a:off x="977048" y="5017841"/>
            <a:ext cx="4511598"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25D11614-3C7A-5000-F874-A71E378D7E31}"/>
              </a:ext>
            </a:extLst>
          </p:cNvPr>
          <p:cNvCxnSpPr>
            <a:cxnSpLocks/>
          </p:cNvCxnSpPr>
          <p:nvPr/>
        </p:nvCxnSpPr>
        <p:spPr bwMode="auto">
          <a:xfrm flipH="1">
            <a:off x="907192" y="230780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D12446DE-92C0-CD5F-F42A-3B6F37449A9E}"/>
              </a:ext>
            </a:extLst>
          </p:cNvPr>
          <p:cNvCxnSpPr>
            <a:cxnSpLocks/>
          </p:cNvCxnSpPr>
          <p:nvPr/>
        </p:nvCxnSpPr>
        <p:spPr bwMode="auto">
          <a:xfrm flipH="1">
            <a:off x="907192" y="284981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7A462228-5967-111F-6015-498C6A32A83D}"/>
              </a:ext>
            </a:extLst>
          </p:cNvPr>
          <p:cNvCxnSpPr>
            <a:cxnSpLocks/>
          </p:cNvCxnSpPr>
          <p:nvPr/>
        </p:nvCxnSpPr>
        <p:spPr bwMode="auto">
          <a:xfrm flipH="1">
            <a:off x="907192" y="33918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E9FE5BE8-8E29-3E32-BE56-8588EA9CDE21}"/>
              </a:ext>
            </a:extLst>
          </p:cNvPr>
          <p:cNvCxnSpPr>
            <a:cxnSpLocks/>
          </p:cNvCxnSpPr>
          <p:nvPr/>
        </p:nvCxnSpPr>
        <p:spPr bwMode="auto">
          <a:xfrm flipH="1">
            <a:off x="907192" y="3933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A4A63EC0-1CE6-3F5A-C94B-3042BCD9A35D}"/>
              </a:ext>
            </a:extLst>
          </p:cNvPr>
          <p:cNvCxnSpPr>
            <a:cxnSpLocks/>
          </p:cNvCxnSpPr>
          <p:nvPr/>
        </p:nvCxnSpPr>
        <p:spPr bwMode="auto">
          <a:xfrm flipH="1">
            <a:off x="907192" y="447583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710418FD-EA3E-6731-A427-4BBA90930F49}"/>
              </a:ext>
            </a:extLst>
          </p:cNvPr>
          <p:cNvCxnSpPr>
            <a:cxnSpLocks/>
          </p:cNvCxnSpPr>
          <p:nvPr/>
        </p:nvCxnSpPr>
        <p:spPr bwMode="auto">
          <a:xfrm flipH="1">
            <a:off x="907192" y="50178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7EE2A3F2-47CB-D14E-25DB-5B75E38F1544}"/>
              </a:ext>
            </a:extLst>
          </p:cNvPr>
          <p:cNvCxnSpPr>
            <a:cxnSpLocks/>
          </p:cNvCxnSpPr>
          <p:nvPr/>
        </p:nvCxnSpPr>
        <p:spPr bwMode="auto">
          <a:xfrm>
            <a:off x="975426" y="50133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A52D72E4-FB92-B5D7-B6F6-3BCC821A781D}"/>
              </a:ext>
            </a:extLst>
          </p:cNvPr>
          <p:cNvCxnSpPr>
            <a:cxnSpLocks/>
          </p:cNvCxnSpPr>
          <p:nvPr/>
        </p:nvCxnSpPr>
        <p:spPr bwMode="auto">
          <a:xfrm>
            <a:off x="1162665" y="50133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D24BA477-917F-F5B1-531E-A99073611260}"/>
              </a:ext>
            </a:extLst>
          </p:cNvPr>
          <p:cNvCxnSpPr>
            <a:cxnSpLocks/>
          </p:cNvCxnSpPr>
          <p:nvPr/>
        </p:nvCxnSpPr>
        <p:spPr bwMode="auto">
          <a:xfrm>
            <a:off x="1349904" y="50133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AD6A2F0C-14AA-DC98-368A-56AB188A644A}"/>
              </a:ext>
            </a:extLst>
          </p:cNvPr>
          <p:cNvCxnSpPr>
            <a:cxnSpLocks/>
          </p:cNvCxnSpPr>
          <p:nvPr/>
        </p:nvCxnSpPr>
        <p:spPr bwMode="auto">
          <a:xfrm>
            <a:off x="1537143" y="50133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12DA8B1E-ACA2-D40A-5581-29F19C4FB5CD}"/>
              </a:ext>
            </a:extLst>
          </p:cNvPr>
          <p:cNvCxnSpPr>
            <a:cxnSpLocks/>
          </p:cNvCxnSpPr>
          <p:nvPr/>
        </p:nvCxnSpPr>
        <p:spPr bwMode="auto">
          <a:xfrm>
            <a:off x="1724382" y="50133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FA9F415D-9240-D006-92C5-4311823D3553}"/>
              </a:ext>
            </a:extLst>
          </p:cNvPr>
          <p:cNvCxnSpPr>
            <a:cxnSpLocks/>
          </p:cNvCxnSpPr>
          <p:nvPr/>
        </p:nvCxnSpPr>
        <p:spPr bwMode="auto">
          <a:xfrm>
            <a:off x="1911621" y="50133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67311751-1B0D-D12A-3EA9-3280110B1EB0}"/>
              </a:ext>
            </a:extLst>
          </p:cNvPr>
          <p:cNvCxnSpPr>
            <a:cxnSpLocks/>
          </p:cNvCxnSpPr>
          <p:nvPr/>
        </p:nvCxnSpPr>
        <p:spPr bwMode="auto">
          <a:xfrm>
            <a:off x="2098860" y="50133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850AEEB6-7A98-013E-F257-E27EE1F84ACA}"/>
              </a:ext>
            </a:extLst>
          </p:cNvPr>
          <p:cNvCxnSpPr>
            <a:cxnSpLocks/>
          </p:cNvCxnSpPr>
          <p:nvPr/>
        </p:nvCxnSpPr>
        <p:spPr bwMode="auto">
          <a:xfrm>
            <a:off x="2286099" y="50133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BB1CD764-31EE-A7FC-AB77-6E741BD0DE19}"/>
              </a:ext>
            </a:extLst>
          </p:cNvPr>
          <p:cNvCxnSpPr>
            <a:cxnSpLocks/>
          </p:cNvCxnSpPr>
          <p:nvPr/>
        </p:nvCxnSpPr>
        <p:spPr bwMode="auto">
          <a:xfrm>
            <a:off x="2473338" y="50133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8113EEFA-74D0-B75C-4A25-6EE6FA96279E}"/>
              </a:ext>
            </a:extLst>
          </p:cNvPr>
          <p:cNvCxnSpPr>
            <a:cxnSpLocks/>
          </p:cNvCxnSpPr>
          <p:nvPr/>
        </p:nvCxnSpPr>
        <p:spPr bwMode="auto">
          <a:xfrm>
            <a:off x="2660577" y="50133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41DB6159-9E1D-2C47-3834-5DE957227A08}"/>
              </a:ext>
            </a:extLst>
          </p:cNvPr>
          <p:cNvCxnSpPr>
            <a:cxnSpLocks/>
          </p:cNvCxnSpPr>
          <p:nvPr/>
        </p:nvCxnSpPr>
        <p:spPr bwMode="auto">
          <a:xfrm>
            <a:off x="2847816" y="50133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83176BB6-F6A2-42E7-D27B-761562262B77}"/>
              </a:ext>
            </a:extLst>
          </p:cNvPr>
          <p:cNvCxnSpPr>
            <a:cxnSpLocks/>
          </p:cNvCxnSpPr>
          <p:nvPr/>
        </p:nvCxnSpPr>
        <p:spPr bwMode="auto">
          <a:xfrm>
            <a:off x="3035055" y="50133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3E0B8CC3-4DE7-22BF-D7C8-88DAFDB19624}"/>
              </a:ext>
            </a:extLst>
          </p:cNvPr>
          <p:cNvCxnSpPr>
            <a:cxnSpLocks/>
          </p:cNvCxnSpPr>
          <p:nvPr/>
        </p:nvCxnSpPr>
        <p:spPr bwMode="auto">
          <a:xfrm>
            <a:off x="3222294" y="50133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5B7F5056-4D8D-F94F-6658-9E3B4DBFC121}"/>
              </a:ext>
            </a:extLst>
          </p:cNvPr>
          <p:cNvCxnSpPr>
            <a:cxnSpLocks/>
          </p:cNvCxnSpPr>
          <p:nvPr/>
        </p:nvCxnSpPr>
        <p:spPr bwMode="auto">
          <a:xfrm>
            <a:off x="3596772" y="50133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30A30F31-7C36-F3E1-3AB6-F109F762E184}"/>
              </a:ext>
            </a:extLst>
          </p:cNvPr>
          <p:cNvCxnSpPr>
            <a:cxnSpLocks/>
          </p:cNvCxnSpPr>
          <p:nvPr/>
        </p:nvCxnSpPr>
        <p:spPr bwMode="auto">
          <a:xfrm>
            <a:off x="3971250" y="50133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94451EA2-2499-7F81-D38F-2326BD3EC3E2}"/>
              </a:ext>
            </a:extLst>
          </p:cNvPr>
          <p:cNvCxnSpPr>
            <a:cxnSpLocks/>
          </p:cNvCxnSpPr>
          <p:nvPr/>
        </p:nvCxnSpPr>
        <p:spPr bwMode="auto">
          <a:xfrm>
            <a:off x="4345728" y="50133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BCA48D65-324F-DE8D-3AD0-E9FA652A326B}"/>
              </a:ext>
            </a:extLst>
          </p:cNvPr>
          <p:cNvCxnSpPr>
            <a:cxnSpLocks/>
          </p:cNvCxnSpPr>
          <p:nvPr/>
        </p:nvCxnSpPr>
        <p:spPr bwMode="auto">
          <a:xfrm>
            <a:off x="4720206" y="50133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521A6291-1F04-180F-051D-B99803A0D859}"/>
              </a:ext>
            </a:extLst>
          </p:cNvPr>
          <p:cNvCxnSpPr>
            <a:cxnSpLocks/>
          </p:cNvCxnSpPr>
          <p:nvPr/>
        </p:nvCxnSpPr>
        <p:spPr bwMode="auto">
          <a:xfrm>
            <a:off x="5094684" y="50133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EA956E1D-7EEA-DC91-DEB2-4D1BB7290F93}"/>
              </a:ext>
            </a:extLst>
          </p:cNvPr>
          <p:cNvCxnSpPr>
            <a:cxnSpLocks/>
          </p:cNvCxnSpPr>
          <p:nvPr/>
        </p:nvCxnSpPr>
        <p:spPr bwMode="auto">
          <a:xfrm>
            <a:off x="3409533" y="50133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B004648E-3154-B91E-7EF0-8D863B1F3BF3}"/>
              </a:ext>
            </a:extLst>
          </p:cNvPr>
          <p:cNvCxnSpPr>
            <a:cxnSpLocks/>
          </p:cNvCxnSpPr>
          <p:nvPr/>
        </p:nvCxnSpPr>
        <p:spPr bwMode="auto">
          <a:xfrm>
            <a:off x="3784011" y="50133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D3BF530C-44C7-F0C5-B10A-9E786C1FA3A0}"/>
              </a:ext>
            </a:extLst>
          </p:cNvPr>
          <p:cNvCxnSpPr>
            <a:cxnSpLocks/>
          </p:cNvCxnSpPr>
          <p:nvPr/>
        </p:nvCxnSpPr>
        <p:spPr bwMode="auto">
          <a:xfrm>
            <a:off x="4158489" y="50133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E7F7CA57-AD3F-65B2-D542-C62A5BA85332}"/>
              </a:ext>
            </a:extLst>
          </p:cNvPr>
          <p:cNvCxnSpPr>
            <a:cxnSpLocks/>
          </p:cNvCxnSpPr>
          <p:nvPr/>
        </p:nvCxnSpPr>
        <p:spPr bwMode="auto">
          <a:xfrm>
            <a:off x="4532967" y="50133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6C14D395-5B6D-9B0D-F7A9-41F7BF06C758}"/>
              </a:ext>
            </a:extLst>
          </p:cNvPr>
          <p:cNvCxnSpPr>
            <a:cxnSpLocks/>
          </p:cNvCxnSpPr>
          <p:nvPr/>
        </p:nvCxnSpPr>
        <p:spPr bwMode="auto">
          <a:xfrm>
            <a:off x="4907445" y="50133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6C665095-A862-521F-7C11-50114FC8B96C}"/>
              </a:ext>
            </a:extLst>
          </p:cNvPr>
          <p:cNvCxnSpPr>
            <a:cxnSpLocks/>
          </p:cNvCxnSpPr>
          <p:nvPr/>
        </p:nvCxnSpPr>
        <p:spPr bwMode="auto">
          <a:xfrm>
            <a:off x="5281923" y="50133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817CC582-588D-FBA2-5AD4-D085F8E36DB1}"/>
              </a:ext>
            </a:extLst>
          </p:cNvPr>
          <p:cNvCxnSpPr>
            <a:cxnSpLocks/>
          </p:cNvCxnSpPr>
          <p:nvPr/>
        </p:nvCxnSpPr>
        <p:spPr bwMode="auto">
          <a:xfrm>
            <a:off x="5469154" y="5013300"/>
            <a:ext cx="0" cy="64008"/>
          </a:xfrm>
          <a:prstGeom prst="line">
            <a:avLst/>
          </a:prstGeom>
          <a:noFill/>
          <a:ln w="28575" cap="flat" cmpd="sng" algn="ctr">
            <a:solidFill>
              <a:schemeClr val="bg1"/>
            </a:solidFill>
            <a:prstDash val="solid"/>
            <a:round/>
            <a:headEnd type="none" w="med" len="med"/>
            <a:tailEnd type="none" w="med" len="med"/>
          </a:ln>
          <a:effectLst/>
        </p:spPr>
      </p:cxnSp>
      <p:sp>
        <p:nvSpPr>
          <p:cNvPr id="145" name="TextBox 144">
            <a:extLst>
              <a:ext uri="{FF2B5EF4-FFF2-40B4-BE49-F238E27FC236}">
                <a16:creationId xmlns:a16="http://schemas.microsoft.com/office/drawing/2014/main" id="{B0759A8F-F2BF-1D6D-3FED-C60EE3A02450}"/>
              </a:ext>
            </a:extLst>
          </p:cNvPr>
          <p:cNvSpPr txBox="1"/>
          <p:nvPr/>
        </p:nvSpPr>
        <p:spPr bwMode="auto">
          <a:xfrm>
            <a:off x="291022" y="2156413"/>
            <a:ext cx="6782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46" name="TextBox 145">
            <a:extLst>
              <a:ext uri="{FF2B5EF4-FFF2-40B4-BE49-F238E27FC236}">
                <a16:creationId xmlns:a16="http://schemas.microsoft.com/office/drawing/2014/main" id="{2975EAF5-E330-BA78-F563-DDF30BEB04CD}"/>
              </a:ext>
            </a:extLst>
          </p:cNvPr>
          <p:cNvSpPr txBox="1"/>
          <p:nvPr/>
        </p:nvSpPr>
        <p:spPr bwMode="auto">
          <a:xfrm>
            <a:off x="479934" y="2697584"/>
            <a:ext cx="4893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47" name="TextBox 146">
            <a:extLst>
              <a:ext uri="{FF2B5EF4-FFF2-40B4-BE49-F238E27FC236}">
                <a16:creationId xmlns:a16="http://schemas.microsoft.com/office/drawing/2014/main" id="{93BE8366-F9AA-1FBB-E2EC-E46E7B48B670}"/>
              </a:ext>
            </a:extLst>
          </p:cNvPr>
          <p:cNvSpPr txBox="1"/>
          <p:nvPr/>
        </p:nvSpPr>
        <p:spPr bwMode="auto">
          <a:xfrm>
            <a:off x="479934" y="3238755"/>
            <a:ext cx="4893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48" name="TextBox 147">
            <a:extLst>
              <a:ext uri="{FF2B5EF4-FFF2-40B4-BE49-F238E27FC236}">
                <a16:creationId xmlns:a16="http://schemas.microsoft.com/office/drawing/2014/main" id="{8435CD15-2CE8-2E44-6EA4-620814CD2667}"/>
              </a:ext>
            </a:extLst>
          </p:cNvPr>
          <p:cNvSpPr txBox="1"/>
          <p:nvPr/>
        </p:nvSpPr>
        <p:spPr bwMode="auto">
          <a:xfrm>
            <a:off x="479934" y="3779926"/>
            <a:ext cx="4893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49" name="TextBox 148">
            <a:extLst>
              <a:ext uri="{FF2B5EF4-FFF2-40B4-BE49-F238E27FC236}">
                <a16:creationId xmlns:a16="http://schemas.microsoft.com/office/drawing/2014/main" id="{94ACF644-F292-DE0F-3008-A0DC86076404}"/>
              </a:ext>
            </a:extLst>
          </p:cNvPr>
          <p:cNvSpPr txBox="1"/>
          <p:nvPr/>
        </p:nvSpPr>
        <p:spPr bwMode="auto">
          <a:xfrm>
            <a:off x="479934" y="4321097"/>
            <a:ext cx="4893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50" name="TextBox 149">
            <a:extLst>
              <a:ext uri="{FF2B5EF4-FFF2-40B4-BE49-F238E27FC236}">
                <a16:creationId xmlns:a16="http://schemas.microsoft.com/office/drawing/2014/main" id="{DC168673-CD17-4875-4853-CCDB0ACBB75E}"/>
              </a:ext>
            </a:extLst>
          </p:cNvPr>
          <p:cNvSpPr txBox="1"/>
          <p:nvPr/>
        </p:nvSpPr>
        <p:spPr bwMode="auto">
          <a:xfrm>
            <a:off x="479934" y="4862270"/>
            <a:ext cx="4893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51" name="TextBox 150">
            <a:extLst>
              <a:ext uri="{FF2B5EF4-FFF2-40B4-BE49-F238E27FC236}">
                <a16:creationId xmlns:a16="http://schemas.microsoft.com/office/drawing/2014/main" id="{45EE587C-7991-527B-238E-145CA6CAE097}"/>
              </a:ext>
            </a:extLst>
          </p:cNvPr>
          <p:cNvSpPr txBox="1"/>
          <p:nvPr/>
        </p:nvSpPr>
        <p:spPr bwMode="auto">
          <a:xfrm rot="16200000">
            <a:off x="-930137" y="3521814"/>
            <a:ext cx="27432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Probability</a:t>
            </a:r>
            <a:r>
              <a:rPr lang="en-US" sz="1600" dirty="0">
                <a:solidFill>
                  <a:srgbClr val="000000"/>
                </a:solidFill>
                <a:latin typeface="Calibri" panose="020F0502020204030204" pitchFamily="34" charset="0"/>
              </a:rPr>
              <a:t> of OS</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p>
        </p:txBody>
      </p:sp>
      <p:sp>
        <p:nvSpPr>
          <p:cNvPr id="152" name="TextBox 151">
            <a:extLst>
              <a:ext uri="{FF2B5EF4-FFF2-40B4-BE49-F238E27FC236}">
                <a16:creationId xmlns:a16="http://schemas.microsoft.com/office/drawing/2014/main" id="{5D341B9F-6B78-6781-5ACD-F8B799A6F5D5}"/>
              </a:ext>
            </a:extLst>
          </p:cNvPr>
          <p:cNvSpPr txBox="1"/>
          <p:nvPr/>
        </p:nvSpPr>
        <p:spPr bwMode="auto">
          <a:xfrm>
            <a:off x="985916" y="5196873"/>
            <a:ext cx="45221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153" name="TextBox 152">
            <a:extLst>
              <a:ext uri="{FF2B5EF4-FFF2-40B4-BE49-F238E27FC236}">
                <a16:creationId xmlns:a16="http://schemas.microsoft.com/office/drawing/2014/main" id="{EF88A5AC-A145-C414-2BD6-939B885D5F0A}"/>
              </a:ext>
            </a:extLst>
          </p:cNvPr>
          <p:cNvSpPr txBox="1"/>
          <p:nvPr/>
        </p:nvSpPr>
        <p:spPr bwMode="auto">
          <a:xfrm>
            <a:off x="792977" y="5043938"/>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54" name="TextBox 153">
            <a:extLst>
              <a:ext uri="{FF2B5EF4-FFF2-40B4-BE49-F238E27FC236}">
                <a16:creationId xmlns:a16="http://schemas.microsoft.com/office/drawing/2014/main" id="{668BC701-BBC3-3A8C-1CB0-1C8A67034CDC}"/>
              </a:ext>
            </a:extLst>
          </p:cNvPr>
          <p:cNvSpPr txBox="1"/>
          <p:nvPr/>
        </p:nvSpPr>
        <p:spPr bwMode="auto">
          <a:xfrm>
            <a:off x="980885" y="5043938"/>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55" name="TextBox 154">
            <a:extLst>
              <a:ext uri="{FF2B5EF4-FFF2-40B4-BE49-F238E27FC236}">
                <a16:creationId xmlns:a16="http://schemas.microsoft.com/office/drawing/2014/main" id="{0882E36F-C3D5-EDA6-5D62-5B218D7799FF}"/>
              </a:ext>
            </a:extLst>
          </p:cNvPr>
          <p:cNvSpPr txBox="1"/>
          <p:nvPr/>
        </p:nvSpPr>
        <p:spPr bwMode="auto">
          <a:xfrm>
            <a:off x="1168793" y="5043938"/>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56" name="TextBox 155">
            <a:extLst>
              <a:ext uri="{FF2B5EF4-FFF2-40B4-BE49-F238E27FC236}">
                <a16:creationId xmlns:a16="http://schemas.microsoft.com/office/drawing/2014/main" id="{2DD5682D-7280-7193-76FE-079ED4B17E3B}"/>
              </a:ext>
            </a:extLst>
          </p:cNvPr>
          <p:cNvSpPr txBox="1"/>
          <p:nvPr/>
        </p:nvSpPr>
        <p:spPr bwMode="auto">
          <a:xfrm>
            <a:off x="1356701" y="5043938"/>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57" name="TextBox 156">
            <a:extLst>
              <a:ext uri="{FF2B5EF4-FFF2-40B4-BE49-F238E27FC236}">
                <a16:creationId xmlns:a16="http://schemas.microsoft.com/office/drawing/2014/main" id="{A6F0EF5E-B26A-342F-A907-6AF3BBF7F7BA}"/>
              </a:ext>
            </a:extLst>
          </p:cNvPr>
          <p:cNvSpPr txBox="1"/>
          <p:nvPr/>
        </p:nvSpPr>
        <p:spPr bwMode="auto">
          <a:xfrm>
            <a:off x="1544609" y="5043938"/>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158" name="TextBox 157">
            <a:extLst>
              <a:ext uri="{FF2B5EF4-FFF2-40B4-BE49-F238E27FC236}">
                <a16:creationId xmlns:a16="http://schemas.microsoft.com/office/drawing/2014/main" id="{8548FAFF-2001-4FCC-D95A-32E4DA36A94F}"/>
              </a:ext>
            </a:extLst>
          </p:cNvPr>
          <p:cNvSpPr txBox="1"/>
          <p:nvPr/>
        </p:nvSpPr>
        <p:spPr bwMode="auto">
          <a:xfrm>
            <a:off x="1732517" y="5043938"/>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59" name="TextBox 158">
            <a:extLst>
              <a:ext uri="{FF2B5EF4-FFF2-40B4-BE49-F238E27FC236}">
                <a16:creationId xmlns:a16="http://schemas.microsoft.com/office/drawing/2014/main" id="{4AB8AEEA-F7C9-BDCA-270B-0BF719C86129}"/>
              </a:ext>
            </a:extLst>
          </p:cNvPr>
          <p:cNvSpPr txBox="1"/>
          <p:nvPr/>
        </p:nvSpPr>
        <p:spPr bwMode="auto">
          <a:xfrm>
            <a:off x="1920425" y="5043938"/>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60" name="TextBox 159">
            <a:extLst>
              <a:ext uri="{FF2B5EF4-FFF2-40B4-BE49-F238E27FC236}">
                <a16:creationId xmlns:a16="http://schemas.microsoft.com/office/drawing/2014/main" id="{ADBAFA4D-051E-1279-0A26-524317CEF505}"/>
              </a:ext>
            </a:extLst>
          </p:cNvPr>
          <p:cNvSpPr txBox="1"/>
          <p:nvPr/>
        </p:nvSpPr>
        <p:spPr bwMode="auto">
          <a:xfrm>
            <a:off x="2108333" y="5043938"/>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161" name="TextBox 160">
            <a:extLst>
              <a:ext uri="{FF2B5EF4-FFF2-40B4-BE49-F238E27FC236}">
                <a16:creationId xmlns:a16="http://schemas.microsoft.com/office/drawing/2014/main" id="{F337ADEC-65E1-E2EF-2212-EEB6D824982F}"/>
              </a:ext>
            </a:extLst>
          </p:cNvPr>
          <p:cNvSpPr txBox="1"/>
          <p:nvPr/>
        </p:nvSpPr>
        <p:spPr bwMode="auto">
          <a:xfrm>
            <a:off x="2296241" y="5043938"/>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162" name="TextBox 161">
            <a:extLst>
              <a:ext uri="{FF2B5EF4-FFF2-40B4-BE49-F238E27FC236}">
                <a16:creationId xmlns:a16="http://schemas.microsoft.com/office/drawing/2014/main" id="{860FB4C8-5F78-9714-D708-C1CA98C14386}"/>
              </a:ext>
            </a:extLst>
          </p:cNvPr>
          <p:cNvSpPr txBox="1"/>
          <p:nvPr/>
        </p:nvSpPr>
        <p:spPr bwMode="auto">
          <a:xfrm>
            <a:off x="2672057" y="5032836"/>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63" name="TextBox 162">
            <a:extLst>
              <a:ext uri="{FF2B5EF4-FFF2-40B4-BE49-F238E27FC236}">
                <a16:creationId xmlns:a16="http://schemas.microsoft.com/office/drawing/2014/main" id="{6412D9D5-3B02-1349-C7D4-2E4F2896F8D8}"/>
              </a:ext>
            </a:extLst>
          </p:cNvPr>
          <p:cNvSpPr txBox="1"/>
          <p:nvPr/>
        </p:nvSpPr>
        <p:spPr bwMode="auto">
          <a:xfrm>
            <a:off x="2859965" y="5032836"/>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164" name="TextBox 163">
            <a:extLst>
              <a:ext uri="{FF2B5EF4-FFF2-40B4-BE49-F238E27FC236}">
                <a16:creationId xmlns:a16="http://schemas.microsoft.com/office/drawing/2014/main" id="{5277BDDD-C8DE-53BB-CE08-12B4422C2CFC}"/>
              </a:ext>
            </a:extLst>
          </p:cNvPr>
          <p:cNvSpPr txBox="1"/>
          <p:nvPr/>
        </p:nvSpPr>
        <p:spPr bwMode="auto">
          <a:xfrm>
            <a:off x="3047873" y="5032836"/>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65" name="TextBox 164">
            <a:extLst>
              <a:ext uri="{FF2B5EF4-FFF2-40B4-BE49-F238E27FC236}">
                <a16:creationId xmlns:a16="http://schemas.microsoft.com/office/drawing/2014/main" id="{C2500AA8-D930-0C49-0DF1-367B5E84486A}"/>
              </a:ext>
            </a:extLst>
          </p:cNvPr>
          <p:cNvSpPr txBox="1"/>
          <p:nvPr/>
        </p:nvSpPr>
        <p:spPr bwMode="auto">
          <a:xfrm>
            <a:off x="3235781" y="5032836"/>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166" name="TextBox 165">
            <a:extLst>
              <a:ext uri="{FF2B5EF4-FFF2-40B4-BE49-F238E27FC236}">
                <a16:creationId xmlns:a16="http://schemas.microsoft.com/office/drawing/2014/main" id="{216D282D-92AB-851F-1423-D66E99A9BFA0}"/>
              </a:ext>
            </a:extLst>
          </p:cNvPr>
          <p:cNvSpPr txBox="1"/>
          <p:nvPr/>
        </p:nvSpPr>
        <p:spPr bwMode="auto">
          <a:xfrm>
            <a:off x="3423689" y="5032836"/>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167" name="TextBox 166">
            <a:extLst>
              <a:ext uri="{FF2B5EF4-FFF2-40B4-BE49-F238E27FC236}">
                <a16:creationId xmlns:a16="http://schemas.microsoft.com/office/drawing/2014/main" id="{14D76027-053C-3989-6E52-DD0A19D10179}"/>
              </a:ext>
            </a:extLst>
          </p:cNvPr>
          <p:cNvSpPr txBox="1"/>
          <p:nvPr/>
        </p:nvSpPr>
        <p:spPr bwMode="auto">
          <a:xfrm>
            <a:off x="3611597" y="5032836"/>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68" name="TextBox 167">
            <a:extLst>
              <a:ext uri="{FF2B5EF4-FFF2-40B4-BE49-F238E27FC236}">
                <a16:creationId xmlns:a16="http://schemas.microsoft.com/office/drawing/2014/main" id="{1494F60C-A422-3385-B5FB-E9788CECB19F}"/>
              </a:ext>
            </a:extLst>
          </p:cNvPr>
          <p:cNvSpPr txBox="1"/>
          <p:nvPr/>
        </p:nvSpPr>
        <p:spPr bwMode="auto">
          <a:xfrm>
            <a:off x="5302772" y="5032836"/>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grpSp>
        <p:nvGrpSpPr>
          <p:cNvPr id="169" name="Group 168">
            <a:extLst>
              <a:ext uri="{FF2B5EF4-FFF2-40B4-BE49-F238E27FC236}">
                <a16:creationId xmlns:a16="http://schemas.microsoft.com/office/drawing/2014/main" id="{6019261E-FE97-E848-AFDC-162D486B5899}"/>
              </a:ext>
            </a:extLst>
          </p:cNvPr>
          <p:cNvGrpSpPr/>
          <p:nvPr/>
        </p:nvGrpSpPr>
        <p:grpSpPr>
          <a:xfrm>
            <a:off x="1091729" y="4324985"/>
            <a:ext cx="1290405" cy="653920"/>
            <a:chOff x="2090219" y="2098187"/>
            <a:chExt cx="1290405" cy="653920"/>
          </a:xfrm>
        </p:grpSpPr>
        <p:sp>
          <p:nvSpPr>
            <p:cNvPr id="170" name="TextBox 169">
              <a:extLst>
                <a:ext uri="{FF2B5EF4-FFF2-40B4-BE49-F238E27FC236}">
                  <a16:creationId xmlns:a16="http://schemas.microsoft.com/office/drawing/2014/main" id="{69AC160E-51D5-E79E-5950-BB2DB579CE70}"/>
                </a:ext>
              </a:extLst>
            </p:cNvPr>
            <p:cNvSpPr txBox="1"/>
            <p:nvPr/>
          </p:nvSpPr>
          <p:spPr bwMode="auto">
            <a:xfrm>
              <a:off x="2219602" y="2105776"/>
              <a:ext cx="116102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Censored</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T-DXd</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CT</a:t>
              </a:r>
            </a:p>
          </p:txBody>
        </p:sp>
        <p:sp>
          <p:nvSpPr>
            <p:cNvPr id="171" name="TextBox 170">
              <a:extLst>
                <a:ext uri="{FF2B5EF4-FFF2-40B4-BE49-F238E27FC236}">
                  <a16:creationId xmlns:a16="http://schemas.microsoft.com/office/drawing/2014/main" id="{C9A7651B-B1AC-DAC3-C82E-95D10346B6DF}"/>
                </a:ext>
              </a:extLst>
            </p:cNvPr>
            <p:cNvSpPr txBox="1"/>
            <p:nvPr/>
          </p:nvSpPr>
          <p:spPr bwMode="auto">
            <a:xfrm>
              <a:off x="2119055" y="2098187"/>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cxnSp>
          <p:nvCxnSpPr>
            <p:cNvPr id="172" name="Straight Connector 171">
              <a:extLst>
                <a:ext uri="{FF2B5EF4-FFF2-40B4-BE49-F238E27FC236}">
                  <a16:creationId xmlns:a16="http://schemas.microsoft.com/office/drawing/2014/main" id="{6756FFA8-69ED-CE01-EB58-2C1E17080EB7}"/>
                </a:ext>
              </a:extLst>
            </p:cNvPr>
            <p:cNvCxnSpPr>
              <a:cxnSpLocks/>
            </p:cNvCxnSpPr>
            <p:nvPr/>
          </p:nvCxnSpPr>
          <p:spPr bwMode="auto">
            <a:xfrm>
              <a:off x="2090219" y="2428282"/>
              <a:ext cx="182880" cy="660"/>
            </a:xfrm>
            <a:prstGeom prst="line">
              <a:avLst/>
            </a:prstGeom>
            <a:noFill/>
            <a:ln w="28575"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7B8F3407-D4A4-3492-2E40-9C52C240195C}"/>
                </a:ext>
              </a:extLst>
            </p:cNvPr>
            <p:cNvCxnSpPr>
              <a:cxnSpLocks/>
            </p:cNvCxnSpPr>
            <p:nvPr/>
          </p:nvCxnSpPr>
          <p:spPr bwMode="auto">
            <a:xfrm>
              <a:off x="2090219" y="2618624"/>
              <a:ext cx="182880" cy="660"/>
            </a:xfrm>
            <a:prstGeom prst="line">
              <a:avLst/>
            </a:prstGeom>
            <a:noFill/>
            <a:ln w="28575" cap="flat" cmpd="sng" algn="ctr">
              <a:solidFill>
                <a:schemeClr val="accent3"/>
              </a:solidFill>
              <a:prstDash val="solid"/>
              <a:round/>
              <a:headEnd type="none" w="med" len="med"/>
              <a:tailEnd type="none" w="med" len="med"/>
            </a:ln>
            <a:effectLst/>
          </p:spPr>
        </p:cxnSp>
      </p:grpSp>
      <p:sp>
        <p:nvSpPr>
          <p:cNvPr id="174" name="TextBox 173">
            <a:extLst>
              <a:ext uri="{FF2B5EF4-FFF2-40B4-BE49-F238E27FC236}">
                <a16:creationId xmlns:a16="http://schemas.microsoft.com/office/drawing/2014/main" id="{590AADC0-27D0-1AC8-BB8D-7FD3DA0F9101}"/>
              </a:ext>
            </a:extLst>
          </p:cNvPr>
          <p:cNvSpPr txBox="1"/>
          <p:nvPr/>
        </p:nvSpPr>
        <p:spPr bwMode="auto">
          <a:xfrm>
            <a:off x="3004104" y="3083975"/>
            <a:ext cx="21582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24-Mo Landmark (95% CI)</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T-DXd: 49.0% (43.3-54.4)</a:t>
            </a:r>
            <a:b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CT: 35.1% (27.3-43.0)</a:t>
            </a:r>
          </a:p>
        </p:txBody>
      </p:sp>
      <p:graphicFrame>
        <p:nvGraphicFramePr>
          <p:cNvPr id="175" name="Table 174">
            <a:extLst>
              <a:ext uri="{FF2B5EF4-FFF2-40B4-BE49-F238E27FC236}">
                <a16:creationId xmlns:a16="http://schemas.microsoft.com/office/drawing/2014/main" id="{6216E3A4-2254-107C-DB5C-BBB9589B36FC}"/>
              </a:ext>
            </a:extLst>
          </p:cNvPr>
          <p:cNvGraphicFramePr>
            <a:graphicFrameLocks noGrp="1"/>
          </p:cNvGraphicFramePr>
          <p:nvPr>
            <p:extLst>
              <p:ext uri="{D42A27DB-BD31-4B8C-83A1-F6EECF244321}">
                <p14:modId xmlns:p14="http://schemas.microsoft.com/office/powerpoint/2010/main" val="503087300"/>
              </p:ext>
            </p:extLst>
          </p:nvPr>
        </p:nvGraphicFramePr>
        <p:xfrm>
          <a:off x="2447926" y="1772838"/>
          <a:ext cx="3614928" cy="1261872"/>
        </p:xfrm>
        <a:graphic>
          <a:graphicData uri="http://schemas.openxmlformats.org/drawingml/2006/table">
            <a:tbl>
              <a:tblPr firstRow="1" bandRow="1">
                <a:tableStyleId>{93296810-A885-4BE3-A3E7-6D5BEEA58F35}</a:tableStyleId>
              </a:tblPr>
              <a:tblGrid>
                <a:gridCol w="780288">
                  <a:extLst>
                    <a:ext uri="{9D8B030D-6E8A-4147-A177-3AD203B41FA5}">
                      <a16:colId xmlns:a16="http://schemas.microsoft.com/office/drawing/2014/main" val="268656771"/>
                    </a:ext>
                  </a:extLst>
                </a:gridCol>
                <a:gridCol w="886968">
                  <a:extLst>
                    <a:ext uri="{9D8B030D-6E8A-4147-A177-3AD203B41FA5}">
                      <a16:colId xmlns:a16="http://schemas.microsoft.com/office/drawing/2014/main" val="1138601577"/>
                    </a:ext>
                  </a:extLst>
                </a:gridCol>
                <a:gridCol w="868680">
                  <a:extLst>
                    <a:ext uri="{9D8B030D-6E8A-4147-A177-3AD203B41FA5}">
                      <a16:colId xmlns:a16="http://schemas.microsoft.com/office/drawing/2014/main" val="3300787824"/>
                    </a:ext>
                  </a:extLst>
                </a:gridCol>
                <a:gridCol w="1078992">
                  <a:extLst>
                    <a:ext uri="{9D8B030D-6E8A-4147-A177-3AD203B41FA5}">
                      <a16:colId xmlns:a16="http://schemas.microsoft.com/office/drawing/2014/main" val="2506487431"/>
                    </a:ext>
                  </a:extLst>
                </a:gridCol>
              </a:tblGrid>
              <a:tr h="207772">
                <a:tc>
                  <a:txBody>
                    <a:bodyPr/>
                    <a:lstStyle/>
                    <a:p>
                      <a:pPr algn="l">
                        <a:lnSpc>
                          <a:spcPct val="90000"/>
                        </a:lnSpc>
                      </a:pPr>
                      <a:r>
                        <a:rPr lang="en-US" sz="1200" b="1" dirty="0">
                          <a:solidFill>
                            <a:schemeClr val="bg1"/>
                          </a:solidFill>
                        </a:rPr>
                        <a:t>Median</a:t>
                      </a:r>
                      <a:br>
                        <a:rPr lang="en-US" sz="1200" b="1" dirty="0">
                          <a:solidFill>
                            <a:schemeClr val="bg1"/>
                          </a:solidFill>
                        </a:rPr>
                      </a:br>
                      <a:r>
                        <a:rPr lang="en-US" sz="1200" b="1" dirty="0">
                          <a:solidFill>
                            <a:schemeClr val="bg1"/>
                          </a:solidFill>
                        </a:rPr>
                        <a:t>(95%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tx1"/>
                          </a:solidFill>
                        </a:rPr>
                        <a:t>T-DXd</a:t>
                      </a:r>
                      <a:br>
                        <a:rPr lang="en-US" sz="1200" dirty="0">
                          <a:solidFill>
                            <a:schemeClr val="tx1"/>
                          </a:solidFill>
                        </a:rPr>
                      </a:br>
                      <a:r>
                        <a:rPr lang="en-US" sz="1200" dirty="0">
                          <a:solidFill>
                            <a:schemeClr val="tx1"/>
                          </a:solidFill>
                        </a:rPr>
                        <a:t>(n = 331)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lnSpc>
                          <a:spcPct val="90000"/>
                        </a:lnSpc>
                      </a:pPr>
                      <a:r>
                        <a:rPr lang="en-US" sz="1200" dirty="0">
                          <a:solidFill>
                            <a:schemeClr val="tx1"/>
                          </a:solidFill>
                        </a:rPr>
                        <a:t>CT</a:t>
                      </a:r>
                      <a:br>
                        <a:rPr lang="en-US" sz="1200" dirty="0">
                          <a:solidFill>
                            <a:schemeClr val="tx1"/>
                          </a:solidFill>
                        </a:rPr>
                      </a:br>
                      <a:r>
                        <a:rPr lang="en-US" sz="1200" dirty="0">
                          <a:solidFill>
                            <a:schemeClr val="tx1"/>
                          </a:solidFill>
                        </a:rPr>
                        <a:t>(n = 163)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200" b="1" dirty="0">
                          <a:solidFill>
                            <a:schemeClr val="tx1"/>
                          </a:solidFill>
                        </a:rPr>
                        <a:t>Hazard Ratio</a:t>
                      </a:r>
                      <a:br>
                        <a:rPr lang="en-US" sz="1200" b="1" dirty="0">
                          <a:solidFill>
                            <a:schemeClr val="tx1"/>
                          </a:solidFill>
                        </a:rPr>
                      </a:br>
                      <a:r>
                        <a:rPr lang="en-US" sz="1200" b="1" dirty="0">
                          <a:solidFill>
                            <a:schemeClr val="tx1"/>
                          </a:solidFill>
                        </a:rPr>
                        <a:t>(95%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50000"/>
                      </a:schemeClr>
                    </a:solidFill>
                  </a:tcPr>
                </a:tc>
                <a:extLst>
                  <a:ext uri="{0D108BD9-81ED-4DB2-BD59-A6C34878D82A}">
                    <a16:rowId xmlns:a16="http://schemas.microsoft.com/office/drawing/2014/main" val="3777760106"/>
                  </a:ext>
                </a:extLst>
              </a:tr>
              <a:tr h="207772">
                <a:tc>
                  <a:txBody>
                    <a:bodyPr/>
                    <a:lstStyle/>
                    <a:p>
                      <a:pPr algn="l">
                        <a:lnSpc>
                          <a:spcPct val="90000"/>
                        </a:lnSpc>
                      </a:pPr>
                      <a:r>
                        <a:rPr lang="en-US" sz="1200" b="1" dirty="0">
                          <a:solidFill>
                            <a:schemeClr val="bg1"/>
                          </a:solidFill>
                        </a:rPr>
                        <a:t>Primary analysis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dirty="0">
                          <a:solidFill>
                            <a:schemeClr val="bg1"/>
                          </a:solidFill>
                        </a:rPr>
                        <a:t>23.9 mo</a:t>
                      </a:r>
                      <a:br>
                        <a:rPr lang="en-US" sz="1200" dirty="0">
                          <a:solidFill>
                            <a:schemeClr val="bg1"/>
                          </a:solidFill>
                        </a:rPr>
                      </a:br>
                      <a:r>
                        <a:rPr lang="en-US" sz="1200" dirty="0">
                          <a:solidFill>
                            <a:schemeClr val="bg1"/>
                          </a:solidFill>
                        </a:rPr>
                        <a:t>(20.8-24.8)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dirty="0">
                          <a:solidFill>
                            <a:schemeClr val="bg1"/>
                          </a:solidFill>
                        </a:rPr>
                        <a:t>17.5 mo</a:t>
                      </a:r>
                      <a:br>
                        <a:rPr lang="en-US" sz="1200" dirty="0">
                          <a:solidFill>
                            <a:schemeClr val="bg1"/>
                          </a:solidFill>
                        </a:rPr>
                      </a:br>
                      <a:r>
                        <a:rPr lang="en-US" sz="1200" dirty="0">
                          <a:solidFill>
                            <a:schemeClr val="bg1"/>
                          </a:solidFill>
                        </a:rPr>
                        <a:t>(15.2-22.4)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b="1" dirty="0">
                          <a:solidFill>
                            <a:schemeClr val="bg1"/>
                          </a:solidFill>
                        </a:rPr>
                        <a:t>0.64</a:t>
                      </a:r>
                      <a:br>
                        <a:rPr lang="en-US" sz="1200" b="1" dirty="0">
                          <a:solidFill>
                            <a:schemeClr val="bg1"/>
                          </a:solidFill>
                        </a:rPr>
                      </a:br>
                      <a:r>
                        <a:rPr lang="en-US" sz="1200" b="1" dirty="0">
                          <a:solidFill>
                            <a:schemeClr val="bg1"/>
                          </a:solidFill>
                        </a:rPr>
                        <a:t>(0.48-0.86)</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33753190"/>
                  </a:ext>
                </a:extLst>
              </a:tr>
              <a:tr h="207772">
                <a:tc>
                  <a:txBody>
                    <a:bodyPr/>
                    <a:lstStyle/>
                    <a:p>
                      <a:pPr algn="l">
                        <a:lnSpc>
                          <a:spcPct val="90000"/>
                        </a:lnSpc>
                      </a:pPr>
                      <a:r>
                        <a:rPr lang="en-US" sz="1200" b="1" dirty="0">
                          <a:solidFill>
                            <a:schemeClr val="bg1"/>
                          </a:solidFill>
                        </a:rPr>
                        <a:t>Updated</a:t>
                      </a:r>
                      <a:br>
                        <a:rPr lang="en-US" sz="1200" b="1" dirty="0">
                          <a:solidFill>
                            <a:schemeClr val="bg1"/>
                          </a:solidFill>
                        </a:rPr>
                      </a:br>
                      <a:r>
                        <a:rPr lang="en-US" sz="1200" b="1" dirty="0">
                          <a:solidFill>
                            <a:schemeClr val="bg1"/>
                          </a:solidFill>
                        </a:rPr>
                        <a:t>analysis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rPr>
                        <a:t>23.9 mo</a:t>
                      </a:r>
                      <a:br>
                        <a:rPr lang="en-US" sz="1200" dirty="0">
                          <a:solidFill>
                            <a:schemeClr val="bg1"/>
                          </a:solidFill>
                        </a:rPr>
                      </a:br>
                      <a:r>
                        <a:rPr lang="en-US" sz="1200" dirty="0">
                          <a:solidFill>
                            <a:schemeClr val="bg1"/>
                          </a:solidFill>
                        </a:rPr>
                        <a:t>(21.7-25.2)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rPr>
                        <a:t>17.6 mo</a:t>
                      </a:r>
                      <a:br>
                        <a:rPr lang="en-US" sz="1200" dirty="0">
                          <a:solidFill>
                            <a:schemeClr val="bg1"/>
                          </a:solidFill>
                        </a:rPr>
                      </a:br>
                      <a:r>
                        <a:rPr lang="en-US" sz="1200" dirty="0">
                          <a:solidFill>
                            <a:schemeClr val="bg1"/>
                          </a:solidFill>
                        </a:rPr>
                        <a:t>(15.1-20.2)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b="1" dirty="0">
                          <a:solidFill>
                            <a:schemeClr val="bg1"/>
                          </a:solidFill>
                        </a:rPr>
                        <a:t>0.69</a:t>
                      </a:r>
                      <a:br>
                        <a:rPr lang="en-US" sz="1200" b="1" dirty="0">
                          <a:solidFill>
                            <a:schemeClr val="bg1"/>
                          </a:solidFill>
                        </a:rPr>
                      </a:br>
                      <a:r>
                        <a:rPr lang="en-US" sz="1200" b="1" dirty="0">
                          <a:solidFill>
                            <a:schemeClr val="bg1"/>
                          </a:solidFill>
                        </a:rPr>
                        <a:t>(0.55-0.87)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3483792"/>
                  </a:ext>
                </a:extLst>
              </a:tr>
            </a:tbl>
          </a:graphicData>
        </a:graphic>
      </p:graphicFrame>
      <p:sp>
        <p:nvSpPr>
          <p:cNvPr id="176" name="TextBox 175">
            <a:extLst>
              <a:ext uri="{FF2B5EF4-FFF2-40B4-BE49-F238E27FC236}">
                <a16:creationId xmlns:a16="http://schemas.microsoft.com/office/drawing/2014/main" id="{52F8D2C2-B957-3B2B-B666-B03DD14DF552}"/>
              </a:ext>
            </a:extLst>
          </p:cNvPr>
          <p:cNvSpPr txBox="1"/>
          <p:nvPr/>
        </p:nvSpPr>
        <p:spPr bwMode="auto">
          <a:xfrm>
            <a:off x="4099664" y="3683811"/>
            <a:ext cx="21582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36-Mo Landmark (95% CI)</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T-DXd: 26.5% (20.7-32.7)</a:t>
            </a:r>
            <a:b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CT: 16.9% (10.2-25.0)</a:t>
            </a:r>
          </a:p>
        </p:txBody>
      </p:sp>
      <p:grpSp>
        <p:nvGrpSpPr>
          <p:cNvPr id="177" name="Group 176">
            <a:extLst>
              <a:ext uri="{FF2B5EF4-FFF2-40B4-BE49-F238E27FC236}">
                <a16:creationId xmlns:a16="http://schemas.microsoft.com/office/drawing/2014/main" id="{090E503B-E5BF-DCB8-5BF1-3CBB9071B3F3}"/>
              </a:ext>
            </a:extLst>
          </p:cNvPr>
          <p:cNvGrpSpPr/>
          <p:nvPr/>
        </p:nvGrpSpPr>
        <p:grpSpPr>
          <a:xfrm>
            <a:off x="975742" y="3675850"/>
            <a:ext cx="3368040" cy="1325880"/>
            <a:chOff x="7239000" y="3575304"/>
            <a:chExt cx="3368040" cy="1325880"/>
          </a:xfrm>
        </p:grpSpPr>
        <p:sp>
          <p:nvSpPr>
            <p:cNvPr id="178" name="Freeform 226">
              <a:extLst>
                <a:ext uri="{FF2B5EF4-FFF2-40B4-BE49-F238E27FC236}">
                  <a16:creationId xmlns:a16="http://schemas.microsoft.com/office/drawing/2014/main" id="{9E08E4E3-4CB1-3755-CF5F-EC6733223E29}"/>
                </a:ext>
              </a:extLst>
            </p:cNvPr>
            <p:cNvSpPr/>
            <p:nvPr/>
          </p:nvSpPr>
          <p:spPr bwMode="auto">
            <a:xfrm>
              <a:off x="7257516" y="3575304"/>
              <a:ext cx="2224812" cy="1323743"/>
            </a:xfrm>
            <a:custGeom>
              <a:avLst/>
              <a:gdLst>
                <a:gd name="connsiteX0" fmla="*/ 0 w 2974645"/>
                <a:gd name="connsiteY0" fmla="*/ 0 h 398390"/>
                <a:gd name="connsiteX1" fmla="*/ 2974645 w 2974645"/>
                <a:gd name="connsiteY1" fmla="*/ 0 h 398390"/>
                <a:gd name="connsiteX2" fmla="*/ 2974645 w 2974645"/>
                <a:gd name="connsiteY2" fmla="*/ 398390 h 398390"/>
              </a:gdLst>
              <a:ahLst/>
              <a:cxnLst>
                <a:cxn ang="0">
                  <a:pos x="connsiteX0" y="connsiteY0"/>
                </a:cxn>
                <a:cxn ang="0">
                  <a:pos x="connsiteX1" y="connsiteY1"/>
                </a:cxn>
                <a:cxn ang="0">
                  <a:pos x="connsiteX2" y="connsiteY2"/>
                </a:cxn>
              </a:cxnLst>
              <a:rect l="l" t="t" r="r" b="b"/>
              <a:pathLst>
                <a:path w="2974645" h="398390">
                  <a:moveTo>
                    <a:pt x="0" y="0"/>
                  </a:moveTo>
                  <a:lnTo>
                    <a:pt x="2974645" y="0"/>
                  </a:lnTo>
                  <a:lnTo>
                    <a:pt x="2974645" y="398390"/>
                  </a:lnTo>
                </a:path>
              </a:pathLst>
            </a:custGeom>
            <a:noFill/>
            <a:ln w="19050">
              <a:solidFill>
                <a:schemeClr val="tx2"/>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9" name="Freeform 237">
              <a:extLst>
                <a:ext uri="{FF2B5EF4-FFF2-40B4-BE49-F238E27FC236}">
                  <a16:creationId xmlns:a16="http://schemas.microsoft.com/office/drawing/2014/main" id="{FE24E8A2-2B33-96B8-26DE-3CF0A954F3CA}"/>
                </a:ext>
              </a:extLst>
            </p:cNvPr>
            <p:cNvSpPr/>
            <p:nvPr/>
          </p:nvSpPr>
          <p:spPr bwMode="auto">
            <a:xfrm>
              <a:off x="7254468" y="4187952"/>
              <a:ext cx="3352572" cy="713232"/>
            </a:xfrm>
            <a:custGeom>
              <a:avLst/>
              <a:gdLst>
                <a:gd name="connsiteX0" fmla="*/ 0 w 2974645"/>
                <a:gd name="connsiteY0" fmla="*/ 0 h 398390"/>
                <a:gd name="connsiteX1" fmla="*/ 2974645 w 2974645"/>
                <a:gd name="connsiteY1" fmla="*/ 0 h 398390"/>
                <a:gd name="connsiteX2" fmla="*/ 2974645 w 2974645"/>
                <a:gd name="connsiteY2" fmla="*/ 398390 h 398390"/>
              </a:gdLst>
              <a:ahLst/>
              <a:cxnLst>
                <a:cxn ang="0">
                  <a:pos x="connsiteX0" y="connsiteY0"/>
                </a:cxn>
                <a:cxn ang="0">
                  <a:pos x="connsiteX1" y="connsiteY1"/>
                </a:cxn>
                <a:cxn ang="0">
                  <a:pos x="connsiteX2" y="connsiteY2"/>
                </a:cxn>
              </a:cxnLst>
              <a:rect l="l" t="t" r="r" b="b"/>
              <a:pathLst>
                <a:path w="2974645" h="398390">
                  <a:moveTo>
                    <a:pt x="0" y="0"/>
                  </a:moveTo>
                  <a:lnTo>
                    <a:pt x="2974645" y="0"/>
                  </a:lnTo>
                  <a:lnTo>
                    <a:pt x="2974645" y="398390"/>
                  </a:lnTo>
                </a:path>
              </a:pathLst>
            </a:custGeom>
            <a:noFill/>
            <a:ln w="19050">
              <a:solidFill>
                <a:schemeClr val="tx2"/>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80" name="Straight Connector 179">
              <a:extLst>
                <a:ext uri="{FF2B5EF4-FFF2-40B4-BE49-F238E27FC236}">
                  <a16:creationId xmlns:a16="http://schemas.microsoft.com/office/drawing/2014/main" id="{A9CE31D4-3710-D2AE-748B-F6F7AFB62676}"/>
                </a:ext>
              </a:extLst>
            </p:cNvPr>
            <p:cNvCxnSpPr/>
            <p:nvPr/>
          </p:nvCxnSpPr>
          <p:spPr bwMode="auto">
            <a:xfrm>
              <a:off x="7251192" y="3968496"/>
              <a:ext cx="2221992" cy="0"/>
            </a:xfrm>
            <a:prstGeom prst="line">
              <a:avLst/>
            </a:prstGeom>
            <a:noFill/>
            <a:ln w="19050" cap="flat" cmpd="sng" algn="ctr">
              <a:solidFill>
                <a:schemeClr val="tx2"/>
              </a:solidFill>
              <a:prstDash val="sysDot"/>
              <a:round/>
              <a:headEnd type="none" w="med" len="med"/>
              <a:tailEnd type="none" w="med" len="med"/>
            </a:ln>
            <a:effectLst/>
          </p:spPr>
        </p:cxnSp>
        <p:cxnSp>
          <p:nvCxnSpPr>
            <p:cNvPr id="181" name="Straight Connector 180">
              <a:extLst>
                <a:ext uri="{FF2B5EF4-FFF2-40B4-BE49-F238E27FC236}">
                  <a16:creationId xmlns:a16="http://schemas.microsoft.com/office/drawing/2014/main" id="{DAB39590-F674-29E5-3DC7-8A95DE3B1344}"/>
                </a:ext>
              </a:extLst>
            </p:cNvPr>
            <p:cNvCxnSpPr>
              <a:cxnSpLocks/>
            </p:cNvCxnSpPr>
            <p:nvPr/>
          </p:nvCxnSpPr>
          <p:spPr bwMode="auto">
            <a:xfrm>
              <a:off x="7239000" y="4468368"/>
              <a:ext cx="3368040" cy="0"/>
            </a:xfrm>
            <a:prstGeom prst="line">
              <a:avLst/>
            </a:prstGeom>
            <a:noFill/>
            <a:ln w="19050" cap="flat" cmpd="sng" algn="ctr">
              <a:solidFill>
                <a:schemeClr val="tx2"/>
              </a:solidFill>
              <a:prstDash val="sysDot"/>
              <a:round/>
              <a:headEnd type="none" w="med" len="med"/>
              <a:tailEnd type="none" w="med" len="med"/>
            </a:ln>
            <a:effectLst/>
          </p:spPr>
        </p:cxnSp>
      </p:grpSp>
      <p:grpSp>
        <p:nvGrpSpPr>
          <p:cNvPr id="182" name="Group 181">
            <a:extLst>
              <a:ext uri="{FF2B5EF4-FFF2-40B4-BE49-F238E27FC236}">
                <a16:creationId xmlns:a16="http://schemas.microsoft.com/office/drawing/2014/main" id="{4E7C2525-804E-B803-86A2-A4437EB1876D}"/>
              </a:ext>
            </a:extLst>
          </p:cNvPr>
          <p:cNvGrpSpPr/>
          <p:nvPr/>
        </p:nvGrpSpPr>
        <p:grpSpPr>
          <a:xfrm>
            <a:off x="965201" y="2319871"/>
            <a:ext cx="4397375" cy="2130425"/>
            <a:chOff x="6899275" y="2219325"/>
            <a:chExt cx="4397375" cy="2130425"/>
          </a:xfrm>
        </p:grpSpPr>
        <p:sp>
          <p:nvSpPr>
            <p:cNvPr id="183" name="Freeform 468">
              <a:extLst>
                <a:ext uri="{FF2B5EF4-FFF2-40B4-BE49-F238E27FC236}">
                  <a16:creationId xmlns:a16="http://schemas.microsoft.com/office/drawing/2014/main" id="{4597ED52-D21C-FFC9-2F38-AD328837B26B}"/>
                </a:ext>
              </a:extLst>
            </p:cNvPr>
            <p:cNvSpPr/>
            <p:nvPr/>
          </p:nvSpPr>
          <p:spPr bwMode="auto">
            <a:xfrm>
              <a:off x="9074150" y="3556000"/>
              <a:ext cx="2222500" cy="793750"/>
            </a:xfrm>
            <a:custGeom>
              <a:avLst/>
              <a:gdLst>
                <a:gd name="connsiteX0" fmla="*/ 2222500 w 2222500"/>
                <a:gd name="connsiteY0" fmla="*/ 793750 h 793750"/>
                <a:gd name="connsiteX1" fmla="*/ 1504950 w 2222500"/>
                <a:gd name="connsiteY1" fmla="*/ 793750 h 793750"/>
                <a:gd name="connsiteX2" fmla="*/ 1504950 w 2222500"/>
                <a:gd name="connsiteY2" fmla="*/ 692150 h 793750"/>
                <a:gd name="connsiteX3" fmla="*/ 1244600 w 2222500"/>
                <a:gd name="connsiteY3" fmla="*/ 692150 h 793750"/>
                <a:gd name="connsiteX4" fmla="*/ 1244600 w 2222500"/>
                <a:gd name="connsiteY4" fmla="*/ 654050 h 793750"/>
                <a:gd name="connsiteX5" fmla="*/ 1162050 w 2222500"/>
                <a:gd name="connsiteY5" fmla="*/ 654050 h 793750"/>
                <a:gd name="connsiteX6" fmla="*/ 1162050 w 2222500"/>
                <a:gd name="connsiteY6" fmla="*/ 615950 h 793750"/>
                <a:gd name="connsiteX7" fmla="*/ 1117600 w 2222500"/>
                <a:gd name="connsiteY7" fmla="*/ 615950 h 793750"/>
                <a:gd name="connsiteX8" fmla="*/ 1117600 w 2222500"/>
                <a:gd name="connsiteY8" fmla="*/ 581025 h 793750"/>
                <a:gd name="connsiteX9" fmla="*/ 1054100 w 2222500"/>
                <a:gd name="connsiteY9" fmla="*/ 581025 h 793750"/>
                <a:gd name="connsiteX10" fmla="*/ 1054100 w 2222500"/>
                <a:gd name="connsiteY10" fmla="*/ 536575 h 793750"/>
                <a:gd name="connsiteX11" fmla="*/ 984250 w 2222500"/>
                <a:gd name="connsiteY11" fmla="*/ 536575 h 793750"/>
                <a:gd name="connsiteX12" fmla="*/ 984250 w 2222500"/>
                <a:gd name="connsiteY12" fmla="*/ 495300 h 793750"/>
                <a:gd name="connsiteX13" fmla="*/ 841375 w 2222500"/>
                <a:gd name="connsiteY13" fmla="*/ 495300 h 793750"/>
                <a:gd name="connsiteX14" fmla="*/ 841375 w 2222500"/>
                <a:gd name="connsiteY14" fmla="*/ 473075 h 793750"/>
                <a:gd name="connsiteX15" fmla="*/ 749300 w 2222500"/>
                <a:gd name="connsiteY15" fmla="*/ 473075 h 793750"/>
                <a:gd name="connsiteX16" fmla="*/ 749300 w 2222500"/>
                <a:gd name="connsiteY16" fmla="*/ 441325 h 793750"/>
                <a:gd name="connsiteX17" fmla="*/ 669925 w 2222500"/>
                <a:gd name="connsiteY17" fmla="*/ 441325 h 793750"/>
                <a:gd name="connsiteX18" fmla="*/ 669925 w 2222500"/>
                <a:gd name="connsiteY18" fmla="*/ 412750 h 793750"/>
                <a:gd name="connsiteX19" fmla="*/ 609600 w 2222500"/>
                <a:gd name="connsiteY19" fmla="*/ 412750 h 793750"/>
                <a:gd name="connsiteX20" fmla="*/ 609600 w 2222500"/>
                <a:gd name="connsiteY20" fmla="*/ 412750 h 793750"/>
                <a:gd name="connsiteX21" fmla="*/ 609600 w 2222500"/>
                <a:gd name="connsiteY21" fmla="*/ 384175 h 793750"/>
                <a:gd name="connsiteX22" fmla="*/ 546100 w 2222500"/>
                <a:gd name="connsiteY22" fmla="*/ 384175 h 793750"/>
                <a:gd name="connsiteX23" fmla="*/ 546100 w 2222500"/>
                <a:gd name="connsiteY23" fmla="*/ 342900 h 793750"/>
                <a:gd name="connsiteX24" fmla="*/ 508000 w 2222500"/>
                <a:gd name="connsiteY24" fmla="*/ 342900 h 793750"/>
                <a:gd name="connsiteX25" fmla="*/ 508000 w 2222500"/>
                <a:gd name="connsiteY25" fmla="*/ 342900 h 793750"/>
                <a:gd name="connsiteX26" fmla="*/ 508000 w 2222500"/>
                <a:gd name="connsiteY26" fmla="*/ 314325 h 793750"/>
                <a:gd name="connsiteX27" fmla="*/ 425450 w 2222500"/>
                <a:gd name="connsiteY27" fmla="*/ 314325 h 793750"/>
                <a:gd name="connsiteX28" fmla="*/ 425450 w 2222500"/>
                <a:gd name="connsiteY28" fmla="*/ 279400 h 793750"/>
                <a:gd name="connsiteX29" fmla="*/ 365125 w 2222500"/>
                <a:gd name="connsiteY29" fmla="*/ 279400 h 793750"/>
                <a:gd name="connsiteX30" fmla="*/ 365125 w 2222500"/>
                <a:gd name="connsiteY30" fmla="*/ 241300 h 793750"/>
                <a:gd name="connsiteX31" fmla="*/ 263525 w 2222500"/>
                <a:gd name="connsiteY31" fmla="*/ 241300 h 793750"/>
                <a:gd name="connsiteX32" fmla="*/ 263525 w 2222500"/>
                <a:gd name="connsiteY32" fmla="*/ 206375 h 793750"/>
                <a:gd name="connsiteX33" fmla="*/ 212725 w 2222500"/>
                <a:gd name="connsiteY33" fmla="*/ 206375 h 793750"/>
                <a:gd name="connsiteX34" fmla="*/ 212725 w 2222500"/>
                <a:gd name="connsiteY34" fmla="*/ 168275 h 793750"/>
                <a:gd name="connsiteX35" fmla="*/ 180975 w 2222500"/>
                <a:gd name="connsiteY35" fmla="*/ 168275 h 793750"/>
                <a:gd name="connsiteX36" fmla="*/ 180975 w 2222500"/>
                <a:gd name="connsiteY36" fmla="*/ 136525 h 793750"/>
                <a:gd name="connsiteX37" fmla="*/ 142875 w 2222500"/>
                <a:gd name="connsiteY37" fmla="*/ 136525 h 793750"/>
                <a:gd name="connsiteX38" fmla="*/ 142875 w 2222500"/>
                <a:gd name="connsiteY38" fmla="*/ 104775 h 793750"/>
                <a:gd name="connsiteX39" fmla="*/ 101600 w 2222500"/>
                <a:gd name="connsiteY39" fmla="*/ 104775 h 793750"/>
                <a:gd name="connsiteX40" fmla="*/ 101600 w 2222500"/>
                <a:gd name="connsiteY40" fmla="*/ 57150 h 793750"/>
                <a:gd name="connsiteX41" fmla="*/ 66675 w 2222500"/>
                <a:gd name="connsiteY41" fmla="*/ 57150 h 793750"/>
                <a:gd name="connsiteX42" fmla="*/ 66675 w 2222500"/>
                <a:gd name="connsiteY42" fmla="*/ 0 h 793750"/>
                <a:gd name="connsiteX43" fmla="*/ 0 w 2222500"/>
                <a:gd name="connsiteY43" fmla="*/ 0 h 793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222500" h="793750">
                  <a:moveTo>
                    <a:pt x="2222500" y="793750"/>
                  </a:moveTo>
                  <a:lnTo>
                    <a:pt x="1504950" y="793750"/>
                  </a:lnTo>
                  <a:lnTo>
                    <a:pt x="1504950" y="692150"/>
                  </a:lnTo>
                  <a:lnTo>
                    <a:pt x="1244600" y="692150"/>
                  </a:lnTo>
                  <a:lnTo>
                    <a:pt x="1244600" y="654050"/>
                  </a:lnTo>
                  <a:lnTo>
                    <a:pt x="1162050" y="654050"/>
                  </a:lnTo>
                  <a:lnTo>
                    <a:pt x="1162050" y="615950"/>
                  </a:lnTo>
                  <a:lnTo>
                    <a:pt x="1117600" y="615950"/>
                  </a:lnTo>
                  <a:lnTo>
                    <a:pt x="1117600" y="581025"/>
                  </a:lnTo>
                  <a:lnTo>
                    <a:pt x="1054100" y="581025"/>
                  </a:lnTo>
                  <a:lnTo>
                    <a:pt x="1054100" y="536575"/>
                  </a:lnTo>
                  <a:lnTo>
                    <a:pt x="984250" y="536575"/>
                  </a:lnTo>
                  <a:lnTo>
                    <a:pt x="984250" y="495300"/>
                  </a:lnTo>
                  <a:lnTo>
                    <a:pt x="841375" y="495300"/>
                  </a:lnTo>
                  <a:lnTo>
                    <a:pt x="841375" y="473075"/>
                  </a:lnTo>
                  <a:lnTo>
                    <a:pt x="749300" y="473075"/>
                  </a:lnTo>
                  <a:lnTo>
                    <a:pt x="749300" y="441325"/>
                  </a:lnTo>
                  <a:lnTo>
                    <a:pt x="669925" y="441325"/>
                  </a:lnTo>
                  <a:lnTo>
                    <a:pt x="669925" y="412750"/>
                  </a:lnTo>
                  <a:lnTo>
                    <a:pt x="609600" y="412750"/>
                  </a:lnTo>
                  <a:lnTo>
                    <a:pt x="609600" y="412750"/>
                  </a:lnTo>
                  <a:lnTo>
                    <a:pt x="609600" y="384175"/>
                  </a:lnTo>
                  <a:lnTo>
                    <a:pt x="546100" y="384175"/>
                  </a:lnTo>
                  <a:lnTo>
                    <a:pt x="546100" y="342900"/>
                  </a:lnTo>
                  <a:lnTo>
                    <a:pt x="508000" y="342900"/>
                  </a:lnTo>
                  <a:lnTo>
                    <a:pt x="508000" y="342900"/>
                  </a:lnTo>
                  <a:lnTo>
                    <a:pt x="508000" y="314325"/>
                  </a:lnTo>
                  <a:lnTo>
                    <a:pt x="425450" y="314325"/>
                  </a:lnTo>
                  <a:lnTo>
                    <a:pt x="425450" y="279400"/>
                  </a:lnTo>
                  <a:lnTo>
                    <a:pt x="365125" y="279400"/>
                  </a:lnTo>
                  <a:lnTo>
                    <a:pt x="365125" y="241300"/>
                  </a:lnTo>
                  <a:lnTo>
                    <a:pt x="263525" y="241300"/>
                  </a:lnTo>
                  <a:lnTo>
                    <a:pt x="263525" y="206375"/>
                  </a:lnTo>
                  <a:lnTo>
                    <a:pt x="212725" y="206375"/>
                  </a:lnTo>
                  <a:lnTo>
                    <a:pt x="212725" y="168275"/>
                  </a:lnTo>
                  <a:lnTo>
                    <a:pt x="180975" y="168275"/>
                  </a:lnTo>
                  <a:lnTo>
                    <a:pt x="180975" y="136525"/>
                  </a:lnTo>
                  <a:lnTo>
                    <a:pt x="142875" y="136525"/>
                  </a:lnTo>
                  <a:lnTo>
                    <a:pt x="142875" y="104775"/>
                  </a:lnTo>
                  <a:lnTo>
                    <a:pt x="101600" y="104775"/>
                  </a:lnTo>
                  <a:lnTo>
                    <a:pt x="101600" y="57150"/>
                  </a:lnTo>
                  <a:lnTo>
                    <a:pt x="66675" y="57150"/>
                  </a:lnTo>
                  <a:lnTo>
                    <a:pt x="66675"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84" name="Group 183">
              <a:extLst>
                <a:ext uri="{FF2B5EF4-FFF2-40B4-BE49-F238E27FC236}">
                  <a16:creationId xmlns:a16="http://schemas.microsoft.com/office/drawing/2014/main" id="{019F4044-64F9-0490-71F9-A4C21C7CDB94}"/>
                </a:ext>
              </a:extLst>
            </p:cNvPr>
            <p:cNvGrpSpPr/>
            <p:nvPr/>
          </p:nvGrpSpPr>
          <p:grpSpPr>
            <a:xfrm>
              <a:off x="6899275" y="2219325"/>
              <a:ext cx="1924050" cy="1104900"/>
              <a:chOff x="6899275" y="2219325"/>
              <a:chExt cx="1924050" cy="1104900"/>
            </a:xfrm>
          </p:grpSpPr>
          <p:sp>
            <p:nvSpPr>
              <p:cNvPr id="186" name="Freeform 469">
                <a:extLst>
                  <a:ext uri="{FF2B5EF4-FFF2-40B4-BE49-F238E27FC236}">
                    <a16:creationId xmlns:a16="http://schemas.microsoft.com/office/drawing/2014/main" id="{0CFE7B84-90C6-FAEC-C0FE-BE57B5C56DBF}"/>
                  </a:ext>
                </a:extLst>
              </p:cNvPr>
              <p:cNvSpPr/>
              <p:nvPr/>
            </p:nvSpPr>
            <p:spPr bwMode="auto">
              <a:xfrm>
                <a:off x="6899275" y="2219325"/>
                <a:ext cx="1422400" cy="685800"/>
              </a:xfrm>
              <a:custGeom>
                <a:avLst/>
                <a:gdLst>
                  <a:gd name="connsiteX0" fmla="*/ 0 w 1422400"/>
                  <a:gd name="connsiteY0" fmla="*/ 0 h 685800"/>
                  <a:gd name="connsiteX1" fmla="*/ 69850 w 1422400"/>
                  <a:gd name="connsiteY1" fmla="*/ 0 h 685800"/>
                  <a:gd name="connsiteX2" fmla="*/ 69850 w 1422400"/>
                  <a:gd name="connsiteY2" fmla="*/ 38100 h 685800"/>
                  <a:gd name="connsiteX3" fmla="*/ 215900 w 1422400"/>
                  <a:gd name="connsiteY3" fmla="*/ 38100 h 685800"/>
                  <a:gd name="connsiteX4" fmla="*/ 215900 w 1422400"/>
                  <a:gd name="connsiteY4" fmla="*/ 60325 h 685800"/>
                  <a:gd name="connsiteX5" fmla="*/ 295275 w 1422400"/>
                  <a:gd name="connsiteY5" fmla="*/ 60325 h 685800"/>
                  <a:gd name="connsiteX6" fmla="*/ 295275 w 1422400"/>
                  <a:gd name="connsiteY6" fmla="*/ 95250 h 685800"/>
                  <a:gd name="connsiteX7" fmla="*/ 438150 w 1422400"/>
                  <a:gd name="connsiteY7" fmla="*/ 95250 h 685800"/>
                  <a:gd name="connsiteX8" fmla="*/ 438150 w 1422400"/>
                  <a:gd name="connsiteY8" fmla="*/ 136525 h 685800"/>
                  <a:gd name="connsiteX9" fmla="*/ 482600 w 1422400"/>
                  <a:gd name="connsiteY9" fmla="*/ 136525 h 685800"/>
                  <a:gd name="connsiteX10" fmla="*/ 482600 w 1422400"/>
                  <a:gd name="connsiteY10" fmla="*/ 152400 h 685800"/>
                  <a:gd name="connsiteX11" fmla="*/ 542925 w 1422400"/>
                  <a:gd name="connsiteY11" fmla="*/ 152400 h 685800"/>
                  <a:gd name="connsiteX12" fmla="*/ 542925 w 1422400"/>
                  <a:gd name="connsiteY12" fmla="*/ 152400 h 685800"/>
                  <a:gd name="connsiteX13" fmla="*/ 542925 w 1422400"/>
                  <a:gd name="connsiteY13" fmla="*/ 180975 h 685800"/>
                  <a:gd name="connsiteX14" fmla="*/ 612775 w 1422400"/>
                  <a:gd name="connsiteY14" fmla="*/ 180975 h 685800"/>
                  <a:gd name="connsiteX15" fmla="*/ 612775 w 1422400"/>
                  <a:gd name="connsiteY15" fmla="*/ 212725 h 685800"/>
                  <a:gd name="connsiteX16" fmla="*/ 654050 w 1422400"/>
                  <a:gd name="connsiteY16" fmla="*/ 212725 h 685800"/>
                  <a:gd name="connsiteX17" fmla="*/ 654050 w 1422400"/>
                  <a:gd name="connsiteY17" fmla="*/ 257175 h 685800"/>
                  <a:gd name="connsiteX18" fmla="*/ 730250 w 1422400"/>
                  <a:gd name="connsiteY18" fmla="*/ 257175 h 685800"/>
                  <a:gd name="connsiteX19" fmla="*/ 730250 w 1422400"/>
                  <a:gd name="connsiteY19" fmla="*/ 292100 h 685800"/>
                  <a:gd name="connsiteX20" fmla="*/ 749300 w 1422400"/>
                  <a:gd name="connsiteY20" fmla="*/ 292100 h 685800"/>
                  <a:gd name="connsiteX21" fmla="*/ 749300 w 1422400"/>
                  <a:gd name="connsiteY21" fmla="*/ 330200 h 685800"/>
                  <a:gd name="connsiteX22" fmla="*/ 838200 w 1422400"/>
                  <a:gd name="connsiteY22" fmla="*/ 330200 h 685800"/>
                  <a:gd name="connsiteX23" fmla="*/ 838200 w 1422400"/>
                  <a:gd name="connsiteY23" fmla="*/ 352425 h 685800"/>
                  <a:gd name="connsiteX24" fmla="*/ 901700 w 1422400"/>
                  <a:gd name="connsiteY24" fmla="*/ 352425 h 685800"/>
                  <a:gd name="connsiteX25" fmla="*/ 901700 w 1422400"/>
                  <a:gd name="connsiteY25" fmla="*/ 396875 h 685800"/>
                  <a:gd name="connsiteX26" fmla="*/ 949325 w 1422400"/>
                  <a:gd name="connsiteY26" fmla="*/ 396875 h 685800"/>
                  <a:gd name="connsiteX27" fmla="*/ 949325 w 1422400"/>
                  <a:gd name="connsiteY27" fmla="*/ 434975 h 685800"/>
                  <a:gd name="connsiteX28" fmla="*/ 1006475 w 1422400"/>
                  <a:gd name="connsiteY28" fmla="*/ 434975 h 685800"/>
                  <a:gd name="connsiteX29" fmla="*/ 1006475 w 1422400"/>
                  <a:gd name="connsiteY29" fmla="*/ 457200 h 685800"/>
                  <a:gd name="connsiteX30" fmla="*/ 1069975 w 1422400"/>
                  <a:gd name="connsiteY30" fmla="*/ 457200 h 685800"/>
                  <a:gd name="connsiteX31" fmla="*/ 1069975 w 1422400"/>
                  <a:gd name="connsiteY31" fmla="*/ 457200 h 685800"/>
                  <a:gd name="connsiteX32" fmla="*/ 1104900 w 1422400"/>
                  <a:gd name="connsiteY32" fmla="*/ 492125 h 685800"/>
                  <a:gd name="connsiteX33" fmla="*/ 1123950 w 1422400"/>
                  <a:gd name="connsiteY33" fmla="*/ 511175 h 685800"/>
                  <a:gd name="connsiteX34" fmla="*/ 1152525 w 1422400"/>
                  <a:gd name="connsiteY34" fmla="*/ 511175 h 685800"/>
                  <a:gd name="connsiteX35" fmla="*/ 1152525 w 1422400"/>
                  <a:gd name="connsiteY35" fmla="*/ 574675 h 685800"/>
                  <a:gd name="connsiteX36" fmla="*/ 1250950 w 1422400"/>
                  <a:gd name="connsiteY36" fmla="*/ 574675 h 685800"/>
                  <a:gd name="connsiteX37" fmla="*/ 1314450 w 1422400"/>
                  <a:gd name="connsiteY37" fmla="*/ 654050 h 685800"/>
                  <a:gd name="connsiteX38" fmla="*/ 1377950 w 1422400"/>
                  <a:gd name="connsiteY38" fmla="*/ 654050 h 685800"/>
                  <a:gd name="connsiteX39" fmla="*/ 1377950 w 1422400"/>
                  <a:gd name="connsiteY39" fmla="*/ 685800 h 685800"/>
                  <a:gd name="connsiteX40" fmla="*/ 1422400 w 1422400"/>
                  <a:gd name="connsiteY40" fmla="*/ 68580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422400" h="685800">
                    <a:moveTo>
                      <a:pt x="0" y="0"/>
                    </a:moveTo>
                    <a:lnTo>
                      <a:pt x="69850" y="0"/>
                    </a:lnTo>
                    <a:lnTo>
                      <a:pt x="69850" y="38100"/>
                    </a:lnTo>
                    <a:lnTo>
                      <a:pt x="215900" y="38100"/>
                    </a:lnTo>
                    <a:lnTo>
                      <a:pt x="215900" y="60325"/>
                    </a:lnTo>
                    <a:lnTo>
                      <a:pt x="295275" y="60325"/>
                    </a:lnTo>
                    <a:lnTo>
                      <a:pt x="295275" y="95250"/>
                    </a:lnTo>
                    <a:lnTo>
                      <a:pt x="438150" y="95250"/>
                    </a:lnTo>
                    <a:lnTo>
                      <a:pt x="438150" y="136525"/>
                    </a:lnTo>
                    <a:lnTo>
                      <a:pt x="482600" y="136525"/>
                    </a:lnTo>
                    <a:lnTo>
                      <a:pt x="482600" y="152400"/>
                    </a:lnTo>
                    <a:lnTo>
                      <a:pt x="542925" y="152400"/>
                    </a:lnTo>
                    <a:lnTo>
                      <a:pt x="542925" y="152400"/>
                    </a:lnTo>
                    <a:lnTo>
                      <a:pt x="542925" y="180975"/>
                    </a:lnTo>
                    <a:lnTo>
                      <a:pt x="612775" y="180975"/>
                    </a:lnTo>
                    <a:lnTo>
                      <a:pt x="612775" y="212725"/>
                    </a:lnTo>
                    <a:lnTo>
                      <a:pt x="654050" y="212725"/>
                    </a:lnTo>
                    <a:lnTo>
                      <a:pt x="654050" y="257175"/>
                    </a:lnTo>
                    <a:lnTo>
                      <a:pt x="730250" y="257175"/>
                    </a:lnTo>
                    <a:lnTo>
                      <a:pt x="730250" y="292100"/>
                    </a:lnTo>
                    <a:lnTo>
                      <a:pt x="749300" y="292100"/>
                    </a:lnTo>
                    <a:lnTo>
                      <a:pt x="749300" y="330200"/>
                    </a:lnTo>
                    <a:lnTo>
                      <a:pt x="838200" y="330200"/>
                    </a:lnTo>
                    <a:lnTo>
                      <a:pt x="838200" y="352425"/>
                    </a:lnTo>
                    <a:lnTo>
                      <a:pt x="901700" y="352425"/>
                    </a:lnTo>
                    <a:lnTo>
                      <a:pt x="901700" y="396875"/>
                    </a:lnTo>
                    <a:lnTo>
                      <a:pt x="949325" y="396875"/>
                    </a:lnTo>
                    <a:lnTo>
                      <a:pt x="949325" y="434975"/>
                    </a:lnTo>
                    <a:lnTo>
                      <a:pt x="1006475" y="434975"/>
                    </a:lnTo>
                    <a:lnTo>
                      <a:pt x="1006475" y="457200"/>
                    </a:lnTo>
                    <a:lnTo>
                      <a:pt x="1069975" y="457200"/>
                    </a:lnTo>
                    <a:lnTo>
                      <a:pt x="1069975" y="457200"/>
                    </a:lnTo>
                    <a:lnTo>
                      <a:pt x="1104900" y="492125"/>
                    </a:lnTo>
                    <a:lnTo>
                      <a:pt x="1123950" y="511175"/>
                    </a:lnTo>
                    <a:lnTo>
                      <a:pt x="1152525" y="511175"/>
                    </a:lnTo>
                    <a:lnTo>
                      <a:pt x="1152525" y="574675"/>
                    </a:lnTo>
                    <a:lnTo>
                      <a:pt x="1250950" y="574675"/>
                    </a:lnTo>
                    <a:lnTo>
                      <a:pt x="1314450" y="654050"/>
                    </a:lnTo>
                    <a:lnTo>
                      <a:pt x="1377950" y="654050"/>
                    </a:lnTo>
                    <a:lnTo>
                      <a:pt x="1377950" y="685800"/>
                    </a:lnTo>
                    <a:lnTo>
                      <a:pt x="1422400" y="68580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7" name="Freeform 470">
                <a:extLst>
                  <a:ext uri="{FF2B5EF4-FFF2-40B4-BE49-F238E27FC236}">
                    <a16:creationId xmlns:a16="http://schemas.microsoft.com/office/drawing/2014/main" id="{DB2D327D-3EBD-FB09-9315-9B182B982135}"/>
                  </a:ext>
                </a:extLst>
              </p:cNvPr>
              <p:cNvSpPr/>
              <p:nvPr/>
            </p:nvSpPr>
            <p:spPr bwMode="auto">
              <a:xfrm>
                <a:off x="8302625" y="2908300"/>
                <a:ext cx="520700" cy="415925"/>
              </a:xfrm>
              <a:custGeom>
                <a:avLst/>
                <a:gdLst>
                  <a:gd name="connsiteX0" fmla="*/ 0 w 520700"/>
                  <a:gd name="connsiteY0" fmla="*/ 0 h 415925"/>
                  <a:gd name="connsiteX1" fmla="*/ 69850 w 520700"/>
                  <a:gd name="connsiteY1" fmla="*/ 0 h 415925"/>
                  <a:gd name="connsiteX2" fmla="*/ 69850 w 520700"/>
                  <a:gd name="connsiteY2" fmla="*/ 53975 h 415925"/>
                  <a:gd name="connsiteX3" fmla="*/ 101600 w 520700"/>
                  <a:gd name="connsiteY3" fmla="*/ 53975 h 415925"/>
                  <a:gd name="connsiteX4" fmla="*/ 101600 w 520700"/>
                  <a:gd name="connsiteY4" fmla="*/ 104775 h 415925"/>
                  <a:gd name="connsiteX5" fmla="*/ 190500 w 520700"/>
                  <a:gd name="connsiteY5" fmla="*/ 104775 h 415925"/>
                  <a:gd name="connsiteX6" fmla="*/ 190500 w 520700"/>
                  <a:gd name="connsiteY6" fmla="*/ 142875 h 415925"/>
                  <a:gd name="connsiteX7" fmla="*/ 209550 w 520700"/>
                  <a:gd name="connsiteY7" fmla="*/ 142875 h 415925"/>
                  <a:gd name="connsiteX8" fmla="*/ 209550 w 520700"/>
                  <a:gd name="connsiteY8" fmla="*/ 209550 h 415925"/>
                  <a:gd name="connsiteX9" fmla="*/ 269875 w 520700"/>
                  <a:gd name="connsiteY9" fmla="*/ 209550 h 415925"/>
                  <a:gd name="connsiteX10" fmla="*/ 269875 w 520700"/>
                  <a:gd name="connsiteY10" fmla="*/ 247650 h 415925"/>
                  <a:gd name="connsiteX11" fmla="*/ 304800 w 520700"/>
                  <a:gd name="connsiteY11" fmla="*/ 247650 h 415925"/>
                  <a:gd name="connsiteX12" fmla="*/ 304800 w 520700"/>
                  <a:gd name="connsiteY12" fmla="*/ 282575 h 415925"/>
                  <a:gd name="connsiteX13" fmla="*/ 355600 w 520700"/>
                  <a:gd name="connsiteY13" fmla="*/ 282575 h 415925"/>
                  <a:gd name="connsiteX14" fmla="*/ 355600 w 520700"/>
                  <a:gd name="connsiteY14" fmla="*/ 330200 h 415925"/>
                  <a:gd name="connsiteX15" fmla="*/ 457200 w 520700"/>
                  <a:gd name="connsiteY15" fmla="*/ 330200 h 415925"/>
                  <a:gd name="connsiteX16" fmla="*/ 457200 w 520700"/>
                  <a:gd name="connsiteY16" fmla="*/ 387350 h 415925"/>
                  <a:gd name="connsiteX17" fmla="*/ 520700 w 520700"/>
                  <a:gd name="connsiteY17" fmla="*/ 387350 h 415925"/>
                  <a:gd name="connsiteX18" fmla="*/ 520700 w 520700"/>
                  <a:gd name="connsiteY18" fmla="*/ 415925 h 41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0700" h="415925">
                    <a:moveTo>
                      <a:pt x="0" y="0"/>
                    </a:moveTo>
                    <a:lnTo>
                      <a:pt x="69850" y="0"/>
                    </a:lnTo>
                    <a:lnTo>
                      <a:pt x="69850" y="53975"/>
                    </a:lnTo>
                    <a:lnTo>
                      <a:pt x="101600" y="53975"/>
                    </a:lnTo>
                    <a:lnTo>
                      <a:pt x="101600" y="104775"/>
                    </a:lnTo>
                    <a:lnTo>
                      <a:pt x="190500" y="104775"/>
                    </a:lnTo>
                    <a:lnTo>
                      <a:pt x="190500" y="142875"/>
                    </a:lnTo>
                    <a:lnTo>
                      <a:pt x="209550" y="142875"/>
                    </a:lnTo>
                    <a:lnTo>
                      <a:pt x="209550" y="209550"/>
                    </a:lnTo>
                    <a:lnTo>
                      <a:pt x="269875" y="209550"/>
                    </a:lnTo>
                    <a:lnTo>
                      <a:pt x="269875" y="247650"/>
                    </a:lnTo>
                    <a:lnTo>
                      <a:pt x="304800" y="247650"/>
                    </a:lnTo>
                    <a:lnTo>
                      <a:pt x="304800" y="282575"/>
                    </a:lnTo>
                    <a:lnTo>
                      <a:pt x="355600" y="282575"/>
                    </a:lnTo>
                    <a:lnTo>
                      <a:pt x="355600" y="330200"/>
                    </a:lnTo>
                    <a:lnTo>
                      <a:pt x="457200" y="330200"/>
                    </a:lnTo>
                    <a:lnTo>
                      <a:pt x="457200" y="387350"/>
                    </a:lnTo>
                    <a:lnTo>
                      <a:pt x="520700" y="387350"/>
                    </a:lnTo>
                    <a:lnTo>
                      <a:pt x="520700" y="41592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85" name="Freeform 472">
              <a:extLst>
                <a:ext uri="{FF2B5EF4-FFF2-40B4-BE49-F238E27FC236}">
                  <a16:creationId xmlns:a16="http://schemas.microsoft.com/office/drawing/2014/main" id="{9B8AFB45-2E9B-B087-9A69-1039CAB286C0}"/>
                </a:ext>
              </a:extLst>
            </p:cNvPr>
            <p:cNvSpPr/>
            <p:nvPr/>
          </p:nvSpPr>
          <p:spPr bwMode="auto">
            <a:xfrm>
              <a:off x="8813800" y="3324225"/>
              <a:ext cx="285750" cy="219075"/>
            </a:xfrm>
            <a:custGeom>
              <a:avLst/>
              <a:gdLst>
                <a:gd name="connsiteX0" fmla="*/ 0 w 285750"/>
                <a:gd name="connsiteY0" fmla="*/ 0 h 219075"/>
                <a:gd name="connsiteX1" fmla="*/ 57150 w 285750"/>
                <a:gd name="connsiteY1" fmla="*/ 0 h 219075"/>
                <a:gd name="connsiteX2" fmla="*/ 57150 w 285750"/>
                <a:gd name="connsiteY2" fmla="*/ 41275 h 219075"/>
                <a:gd name="connsiteX3" fmla="*/ 117475 w 285750"/>
                <a:gd name="connsiteY3" fmla="*/ 41275 h 219075"/>
                <a:gd name="connsiteX4" fmla="*/ 117475 w 285750"/>
                <a:gd name="connsiteY4" fmla="*/ 98425 h 219075"/>
                <a:gd name="connsiteX5" fmla="*/ 180975 w 285750"/>
                <a:gd name="connsiteY5" fmla="*/ 98425 h 219075"/>
                <a:gd name="connsiteX6" fmla="*/ 180975 w 285750"/>
                <a:gd name="connsiteY6" fmla="*/ 139700 h 219075"/>
                <a:gd name="connsiteX7" fmla="*/ 228600 w 285750"/>
                <a:gd name="connsiteY7" fmla="*/ 139700 h 219075"/>
                <a:gd name="connsiteX8" fmla="*/ 228600 w 285750"/>
                <a:gd name="connsiteY8" fmla="*/ 187325 h 219075"/>
                <a:gd name="connsiteX9" fmla="*/ 244475 w 285750"/>
                <a:gd name="connsiteY9" fmla="*/ 187325 h 219075"/>
                <a:gd name="connsiteX10" fmla="*/ 244475 w 285750"/>
                <a:gd name="connsiteY10" fmla="*/ 219075 h 219075"/>
                <a:gd name="connsiteX11" fmla="*/ 285750 w 285750"/>
                <a:gd name="connsiteY11" fmla="*/ 219075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5750" h="219075">
                  <a:moveTo>
                    <a:pt x="0" y="0"/>
                  </a:moveTo>
                  <a:lnTo>
                    <a:pt x="57150" y="0"/>
                  </a:lnTo>
                  <a:lnTo>
                    <a:pt x="57150" y="41275"/>
                  </a:lnTo>
                  <a:lnTo>
                    <a:pt x="117475" y="41275"/>
                  </a:lnTo>
                  <a:lnTo>
                    <a:pt x="117475" y="98425"/>
                  </a:lnTo>
                  <a:lnTo>
                    <a:pt x="180975" y="98425"/>
                  </a:lnTo>
                  <a:lnTo>
                    <a:pt x="180975" y="139700"/>
                  </a:lnTo>
                  <a:lnTo>
                    <a:pt x="228600" y="139700"/>
                  </a:lnTo>
                  <a:lnTo>
                    <a:pt x="228600" y="187325"/>
                  </a:lnTo>
                  <a:lnTo>
                    <a:pt x="244475" y="187325"/>
                  </a:lnTo>
                  <a:lnTo>
                    <a:pt x="244475" y="219075"/>
                  </a:lnTo>
                  <a:lnTo>
                    <a:pt x="285750" y="21907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90" name="TextBox 189">
            <a:extLst>
              <a:ext uri="{FF2B5EF4-FFF2-40B4-BE49-F238E27FC236}">
                <a16:creationId xmlns:a16="http://schemas.microsoft.com/office/drawing/2014/main" id="{F0061784-413E-FF49-C31D-64FC1D1EBDD1}"/>
              </a:ext>
            </a:extLst>
          </p:cNvPr>
          <p:cNvSpPr txBox="1"/>
          <p:nvPr/>
        </p:nvSpPr>
        <p:spPr bwMode="auto">
          <a:xfrm>
            <a:off x="1091475" y="1365103"/>
            <a:ext cx="4870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Cohort</a:t>
            </a:r>
            <a:r>
              <a:rPr kumimoji="0" lang="en-US"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1,2</a:t>
            </a:r>
            <a:endParaRPr kumimoji="0" lang="en-US"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1" name="Rectangle 190">
            <a:extLst>
              <a:ext uri="{FF2B5EF4-FFF2-40B4-BE49-F238E27FC236}">
                <a16:creationId xmlns:a16="http://schemas.microsoft.com/office/drawing/2014/main" id="{A0F0A1E7-EC4D-A135-ABDF-FEF667D32518}"/>
              </a:ext>
            </a:extLst>
          </p:cNvPr>
          <p:cNvSpPr/>
          <p:nvPr/>
        </p:nvSpPr>
        <p:spPr bwMode="auto">
          <a:xfrm>
            <a:off x="711200" y="5517178"/>
            <a:ext cx="10769600" cy="713733"/>
          </a:xfrm>
          <a:prstGeom prst="rect">
            <a:avLst/>
          </a:prstGeom>
          <a:solidFill>
            <a:srgbClr val="00823B"/>
          </a:solidFill>
          <a:ln w="0">
            <a:solidFill>
              <a:schemeClr val="bg1"/>
            </a:solidFill>
            <a:miter lim="800000"/>
            <a:headEnd/>
            <a:tailEnd/>
          </a:ln>
        </p:spPr>
        <p:txBody>
          <a:bodyPr rtlCol="0" anchor="ctr"/>
          <a:lstStyle/>
          <a:p>
            <a:pPr marL="285750" marR="0" lvl="0" indent="-285750" algn="l" defTabSz="9144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In the HR+ cohort and all patients, median OS was consistent with results from the primary analysis</a:t>
            </a:r>
            <a:r>
              <a:rPr kumimoji="0" lang="en-US" sz="1600" b="0" i="0" u="none" strike="noStrike" kern="100" cap="none" spc="0" normalizeH="0" baseline="3000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2</a:t>
            </a:r>
            <a:r>
              <a:rPr kumimoji="0" lang="en-US" sz="1600" b="0" i="0" u="none" strike="noStrike" kern="1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 </a:t>
            </a:r>
          </a:p>
          <a:p>
            <a:pPr marL="285750" marR="0" lvl="0" indent="-285750" algn="l" defTabSz="9144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There was a 31% reduction in risk of death for patients receiving T-DXd vs those receiving chemotherapy</a:t>
            </a:r>
          </a:p>
        </p:txBody>
      </p:sp>
      <p:grpSp>
        <p:nvGrpSpPr>
          <p:cNvPr id="2" name="Group 1">
            <a:extLst>
              <a:ext uri="{FF2B5EF4-FFF2-40B4-BE49-F238E27FC236}">
                <a16:creationId xmlns:a16="http://schemas.microsoft.com/office/drawing/2014/main" id="{76728584-21BB-B5A6-27FD-83AF681F5F71}"/>
              </a:ext>
            </a:extLst>
          </p:cNvPr>
          <p:cNvGrpSpPr/>
          <p:nvPr/>
        </p:nvGrpSpPr>
        <p:grpSpPr>
          <a:xfrm>
            <a:off x="6736479" y="2188251"/>
            <a:ext cx="3995534" cy="2588399"/>
            <a:chOff x="6855249" y="2072805"/>
            <a:chExt cx="3995534" cy="2588399"/>
          </a:xfrm>
        </p:grpSpPr>
        <p:sp>
          <p:nvSpPr>
            <p:cNvPr id="188" name="TextBox 187">
              <a:extLst>
                <a:ext uri="{FF2B5EF4-FFF2-40B4-BE49-F238E27FC236}">
                  <a16:creationId xmlns:a16="http://schemas.microsoft.com/office/drawing/2014/main" id="{7DB0A752-7661-B20E-CBAA-B64445628932}"/>
                </a:ext>
              </a:extLst>
            </p:cNvPr>
            <p:cNvSpPr txBox="1"/>
            <p:nvPr/>
          </p:nvSpPr>
          <p:spPr bwMode="auto">
            <a:xfrm>
              <a:off x="6855249" y="20728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93" name="TextBox 192">
              <a:extLst>
                <a:ext uri="{FF2B5EF4-FFF2-40B4-BE49-F238E27FC236}">
                  <a16:creationId xmlns:a16="http://schemas.microsoft.com/office/drawing/2014/main" id="{B1BCD3D9-A027-95E2-7881-C0DD5673AD08}"/>
                </a:ext>
              </a:extLst>
            </p:cNvPr>
            <p:cNvSpPr txBox="1"/>
            <p:nvPr/>
          </p:nvSpPr>
          <p:spPr bwMode="auto">
            <a:xfrm>
              <a:off x="6921924" y="21204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94" name="TextBox 193">
              <a:extLst>
                <a:ext uri="{FF2B5EF4-FFF2-40B4-BE49-F238E27FC236}">
                  <a16:creationId xmlns:a16="http://schemas.microsoft.com/office/drawing/2014/main" id="{4D1222A7-E1FE-1E3B-7E99-E67AFDF9BA5B}"/>
                </a:ext>
              </a:extLst>
            </p:cNvPr>
            <p:cNvSpPr txBox="1"/>
            <p:nvPr/>
          </p:nvSpPr>
          <p:spPr bwMode="auto">
            <a:xfrm>
              <a:off x="6972724" y="21236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95" name="TextBox 194">
              <a:extLst>
                <a:ext uri="{FF2B5EF4-FFF2-40B4-BE49-F238E27FC236}">
                  <a16:creationId xmlns:a16="http://schemas.microsoft.com/office/drawing/2014/main" id="{D0F0264C-4CA3-8B7B-F3C1-0074D5C7694B}"/>
                </a:ext>
              </a:extLst>
            </p:cNvPr>
            <p:cNvSpPr txBox="1"/>
            <p:nvPr/>
          </p:nvSpPr>
          <p:spPr bwMode="auto">
            <a:xfrm>
              <a:off x="7017174" y="21394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96" name="TextBox 195">
              <a:extLst>
                <a:ext uri="{FF2B5EF4-FFF2-40B4-BE49-F238E27FC236}">
                  <a16:creationId xmlns:a16="http://schemas.microsoft.com/office/drawing/2014/main" id="{5311B68C-0328-726E-B66C-47071EF04DC1}"/>
                </a:ext>
              </a:extLst>
            </p:cNvPr>
            <p:cNvSpPr txBox="1"/>
            <p:nvPr/>
          </p:nvSpPr>
          <p:spPr bwMode="auto">
            <a:xfrm>
              <a:off x="7036224" y="21394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97" name="TextBox 196">
              <a:extLst>
                <a:ext uri="{FF2B5EF4-FFF2-40B4-BE49-F238E27FC236}">
                  <a16:creationId xmlns:a16="http://schemas.microsoft.com/office/drawing/2014/main" id="{4D8B2EDE-A8F4-C061-92FC-23DD014247A8}"/>
                </a:ext>
              </a:extLst>
            </p:cNvPr>
            <p:cNvSpPr txBox="1"/>
            <p:nvPr/>
          </p:nvSpPr>
          <p:spPr bwMode="auto">
            <a:xfrm>
              <a:off x="7169574" y="21966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98" name="TextBox 197">
              <a:extLst>
                <a:ext uri="{FF2B5EF4-FFF2-40B4-BE49-F238E27FC236}">
                  <a16:creationId xmlns:a16="http://schemas.microsoft.com/office/drawing/2014/main" id="{DB57A73E-8929-C0E1-6691-ECBDA049ADEB}"/>
                </a:ext>
              </a:extLst>
            </p:cNvPr>
            <p:cNvSpPr txBox="1"/>
            <p:nvPr/>
          </p:nvSpPr>
          <p:spPr bwMode="auto">
            <a:xfrm>
              <a:off x="7309274" y="22664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99" name="TextBox 198">
              <a:extLst>
                <a:ext uri="{FF2B5EF4-FFF2-40B4-BE49-F238E27FC236}">
                  <a16:creationId xmlns:a16="http://schemas.microsoft.com/office/drawing/2014/main" id="{2CE47BAE-99F1-B108-46E4-8715C1288958}"/>
                </a:ext>
              </a:extLst>
            </p:cNvPr>
            <p:cNvSpPr txBox="1"/>
            <p:nvPr/>
          </p:nvSpPr>
          <p:spPr bwMode="auto">
            <a:xfrm>
              <a:off x="7410874" y="23649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00" name="TextBox 199">
              <a:extLst>
                <a:ext uri="{FF2B5EF4-FFF2-40B4-BE49-F238E27FC236}">
                  <a16:creationId xmlns:a16="http://schemas.microsoft.com/office/drawing/2014/main" id="{EEBAF951-B3EF-E88C-4E34-099FB0907B09}"/>
                </a:ext>
              </a:extLst>
            </p:cNvPr>
            <p:cNvSpPr txBox="1"/>
            <p:nvPr/>
          </p:nvSpPr>
          <p:spPr bwMode="auto">
            <a:xfrm>
              <a:off x="7563274" y="25554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01" name="TextBox 200">
              <a:extLst>
                <a:ext uri="{FF2B5EF4-FFF2-40B4-BE49-F238E27FC236}">
                  <a16:creationId xmlns:a16="http://schemas.microsoft.com/office/drawing/2014/main" id="{6BD5A292-FF70-1DAC-469F-2464A3BAC451}"/>
                </a:ext>
              </a:extLst>
            </p:cNvPr>
            <p:cNvSpPr txBox="1"/>
            <p:nvPr/>
          </p:nvSpPr>
          <p:spPr bwMode="auto">
            <a:xfrm>
              <a:off x="7687099" y="27236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02" name="TextBox 201">
              <a:extLst>
                <a:ext uri="{FF2B5EF4-FFF2-40B4-BE49-F238E27FC236}">
                  <a16:creationId xmlns:a16="http://schemas.microsoft.com/office/drawing/2014/main" id="{2AE95468-134E-7F02-42F0-394C134B2C87}"/>
                </a:ext>
              </a:extLst>
            </p:cNvPr>
            <p:cNvSpPr txBox="1"/>
            <p:nvPr/>
          </p:nvSpPr>
          <p:spPr bwMode="auto">
            <a:xfrm>
              <a:off x="7804574" y="286084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03" name="TextBox 202">
              <a:extLst>
                <a:ext uri="{FF2B5EF4-FFF2-40B4-BE49-F238E27FC236}">
                  <a16:creationId xmlns:a16="http://schemas.microsoft.com/office/drawing/2014/main" id="{6B6E867E-D2F1-4A4F-F5CF-8DA095CB9F0E}"/>
                </a:ext>
              </a:extLst>
            </p:cNvPr>
            <p:cNvSpPr txBox="1"/>
            <p:nvPr/>
          </p:nvSpPr>
          <p:spPr bwMode="auto">
            <a:xfrm>
              <a:off x="8294601" y="3313554"/>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04" name="TextBox 203">
              <a:extLst>
                <a:ext uri="{FF2B5EF4-FFF2-40B4-BE49-F238E27FC236}">
                  <a16:creationId xmlns:a16="http://schemas.microsoft.com/office/drawing/2014/main" id="{760C7A29-F0FA-F2CB-D868-F27F952C96C7}"/>
                </a:ext>
              </a:extLst>
            </p:cNvPr>
            <p:cNvSpPr txBox="1"/>
            <p:nvPr/>
          </p:nvSpPr>
          <p:spPr bwMode="auto">
            <a:xfrm>
              <a:off x="9384648" y="3960964"/>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05" name="TextBox 204">
              <a:extLst>
                <a:ext uri="{FF2B5EF4-FFF2-40B4-BE49-F238E27FC236}">
                  <a16:creationId xmlns:a16="http://schemas.microsoft.com/office/drawing/2014/main" id="{D043CFF2-1CA0-9859-A8EE-11371B8D26B1}"/>
                </a:ext>
              </a:extLst>
            </p:cNvPr>
            <p:cNvSpPr txBox="1"/>
            <p:nvPr/>
          </p:nvSpPr>
          <p:spPr bwMode="auto">
            <a:xfrm>
              <a:off x="9060273" y="3845587"/>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06" name="TextBox 205">
              <a:extLst>
                <a:ext uri="{FF2B5EF4-FFF2-40B4-BE49-F238E27FC236}">
                  <a16:creationId xmlns:a16="http://schemas.microsoft.com/office/drawing/2014/main" id="{6D75C7E8-BFE1-4EF8-0321-A24AF5935BFF}"/>
                </a:ext>
              </a:extLst>
            </p:cNvPr>
            <p:cNvSpPr txBox="1"/>
            <p:nvPr/>
          </p:nvSpPr>
          <p:spPr bwMode="auto">
            <a:xfrm>
              <a:off x="9306349" y="3960439"/>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07" name="TextBox 206">
              <a:extLst>
                <a:ext uri="{FF2B5EF4-FFF2-40B4-BE49-F238E27FC236}">
                  <a16:creationId xmlns:a16="http://schemas.microsoft.com/office/drawing/2014/main" id="{3144A819-8982-E68F-E2A0-3B9D33ED7611}"/>
                </a:ext>
              </a:extLst>
            </p:cNvPr>
            <p:cNvSpPr txBox="1"/>
            <p:nvPr/>
          </p:nvSpPr>
          <p:spPr bwMode="auto">
            <a:xfrm>
              <a:off x="9439699" y="4020764"/>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08" name="TextBox 207">
              <a:extLst>
                <a:ext uri="{FF2B5EF4-FFF2-40B4-BE49-F238E27FC236}">
                  <a16:creationId xmlns:a16="http://schemas.microsoft.com/office/drawing/2014/main" id="{3A6B58CC-334B-01A3-CDB1-C3997159BA7D}"/>
                </a:ext>
              </a:extLst>
            </p:cNvPr>
            <p:cNvSpPr txBox="1"/>
            <p:nvPr/>
          </p:nvSpPr>
          <p:spPr bwMode="auto">
            <a:xfrm>
              <a:off x="9461924" y="4023939"/>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09" name="TextBox 208">
              <a:extLst>
                <a:ext uri="{FF2B5EF4-FFF2-40B4-BE49-F238E27FC236}">
                  <a16:creationId xmlns:a16="http://schemas.microsoft.com/office/drawing/2014/main" id="{303DA18C-6F05-5B53-72ED-CD7B6F6E57ED}"/>
                </a:ext>
              </a:extLst>
            </p:cNvPr>
            <p:cNvSpPr txBox="1"/>
            <p:nvPr/>
          </p:nvSpPr>
          <p:spPr bwMode="auto">
            <a:xfrm>
              <a:off x="9522746" y="404241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10" name="TextBox 209">
              <a:extLst>
                <a:ext uri="{FF2B5EF4-FFF2-40B4-BE49-F238E27FC236}">
                  <a16:creationId xmlns:a16="http://schemas.microsoft.com/office/drawing/2014/main" id="{62689A35-7235-688B-11C6-5525E01234D9}"/>
                </a:ext>
              </a:extLst>
            </p:cNvPr>
            <p:cNvSpPr txBox="1"/>
            <p:nvPr/>
          </p:nvSpPr>
          <p:spPr bwMode="auto">
            <a:xfrm>
              <a:off x="10595399" y="43810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11" name="TextBox 210">
              <a:extLst>
                <a:ext uri="{FF2B5EF4-FFF2-40B4-BE49-F238E27FC236}">
                  <a16:creationId xmlns:a16="http://schemas.microsoft.com/office/drawing/2014/main" id="{56052005-C780-5430-9102-6E3C2442DEF4}"/>
                </a:ext>
              </a:extLst>
            </p:cNvPr>
            <p:cNvSpPr txBox="1"/>
            <p:nvPr/>
          </p:nvSpPr>
          <p:spPr bwMode="auto">
            <a:xfrm>
              <a:off x="10725574" y="43778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12" name="TextBox 211">
              <a:extLst>
                <a:ext uri="{FF2B5EF4-FFF2-40B4-BE49-F238E27FC236}">
                  <a16:creationId xmlns:a16="http://schemas.microsoft.com/office/drawing/2014/main" id="{40A1F615-4DEB-4274-D6E2-1A2429712018}"/>
                </a:ext>
              </a:extLst>
            </p:cNvPr>
            <p:cNvSpPr txBox="1"/>
            <p:nvPr/>
          </p:nvSpPr>
          <p:spPr bwMode="auto">
            <a:xfrm>
              <a:off x="9700573" y="4130261"/>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13" name="TextBox 212">
              <a:extLst>
                <a:ext uri="{FF2B5EF4-FFF2-40B4-BE49-F238E27FC236}">
                  <a16:creationId xmlns:a16="http://schemas.microsoft.com/office/drawing/2014/main" id="{7E112BEE-4BB3-981A-1B7A-A6610BCE6C7B}"/>
                </a:ext>
              </a:extLst>
            </p:cNvPr>
            <p:cNvSpPr txBox="1"/>
            <p:nvPr/>
          </p:nvSpPr>
          <p:spPr bwMode="auto">
            <a:xfrm>
              <a:off x="9593148" y="4097461"/>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14" name="TextBox 213">
              <a:extLst>
                <a:ext uri="{FF2B5EF4-FFF2-40B4-BE49-F238E27FC236}">
                  <a16:creationId xmlns:a16="http://schemas.microsoft.com/office/drawing/2014/main" id="{6C6E26E4-DA72-6733-A643-247716DBA732}"/>
                </a:ext>
              </a:extLst>
            </p:cNvPr>
            <p:cNvSpPr txBox="1"/>
            <p:nvPr/>
          </p:nvSpPr>
          <p:spPr bwMode="auto">
            <a:xfrm>
              <a:off x="9619597" y="4103287"/>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15" name="TextBox 214">
              <a:extLst>
                <a:ext uri="{FF2B5EF4-FFF2-40B4-BE49-F238E27FC236}">
                  <a16:creationId xmlns:a16="http://schemas.microsoft.com/office/drawing/2014/main" id="{E670AFB0-AA2A-9601-5246-2BBBA49A7B0F}"/>
                </a:ext>
              </a:extLst>
            </p:cNvPr>
            <p:cNvSpPr txBox="1"/>
            <p:nvPr/>
          </p:nvSpPr>
          <p:spPr bwMode="auto">
            <a:xfrm>
              <a:off x="9804824" y="42286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16" name="TextBox 215">
              <a:extLst>
                <a:ext uri="{FF2B5EF4-FFF2-40B4-BE49-F238E27FC236}">
                  <a16:creationId xmlns:a16="http://schemas.microsoft.com/office/drawing/2014/main" id="{44943493-5DB3-A074-0141-D3C43E40DE19}"/>
                </a:ext>
              </a:extLst>
            </p:cNvPr>
            <p:cNvSpPr txBox="1"/>
            <p:nvPr/>
          </p:nvSpPr>
          <p:spPr bwMode="auto">
            <a:xfrm>
              <a:off x="9842924" y="42762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17" name="TextBox 216">
              <a:extLst>
                <a:ext uri="{FF2B5EF4-FFF2-40B4-BE49-F238E27FC236}">
                  <a16:creationId xmlns:a16="http://schemas.microsoft.com/office/drawing/2014/main" id="{5E09B6D1-34E5-FC8F-07B8-568115AD24CB}"/>
                </a:ext>
              </a:extLst>
            </p:cNvPr>
            <p:cNvSpPr txBox="1"/>
            <p:nvPr/>
          </p:nvSpPr>
          <p:spPr bwMode="auto">
            <a:xfrm>
              <a:off x="9871499" y="42762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18" name="TextBox 217">
              <a:extLst>
                <a:ext uri="{FF2B5EF4-FFF2-40B4-BE49-F238E27FC236}">
                  <a16:creationId xmlns:a16="http://schemas.microsoft.com/office/drawing/2014/main" id="{CC92D3E0-DCD9-7F6B-EAA0-A37B470BB669}"/>
                </a:ext>
              </a:extLst>
            </p:cNvPr>
            <p:cNvSpPr txBox="1"/>
            <p:nvPr/>
          </p:nvSpPr>
          <p:spPr bwMode="auto">
            <a:xfrm>
              <a:off x="10192174" y="43111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19" name="TextBox 218">
              <a:extLst>
                <a:ext uri="{FF2B5EF4-FFF2-40B4-BE49-F238E27FC236}">
                  <a16:creationId xmlns:a16="http://schemas.microsoft.com/office/drawing/2014/main" id="{C9BE012D-458F-8260-6885-76BD8BE09E08}"/>
                </a:ext>
              </a:extLst>
            </p:cNvPr>
            <p:cNvSpPr txBox="1"/>
            <p:nvPr/>
          </p:nvSpPr>
          <p:spPr bwMode="auto">
            <a:xfrm>
              <a:off x="10300124" y="43842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20" name="TextBox 219">
              <a:extLst>
                <a:ext uri="{FF2B5EF4-FFF2-40B4-BE49-F238E27FC236}">
                  <a16:creationId xmlns:a16="http://schemas.microsoft.com/office/drawing/2014/main" id="{816D41AF-347B-144F-C011-BD6DFD43CDDC}"/>
                </a:ext>
              </a:extLst>
            </p:cNvPr>
            <p:cNvSpPr txBox="1"/>
            <p:nvPr/>
          </p:nvSpPr>
          <p:spPr bwMode="auto">
            <a:xfrm>
              <a:off x="10068349" y="43080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21" name="TextBox 220">
              <a:extLst>
                <a:ext uri="{FF2B5EF4-FFF2-40B4-BE49-F238E27FC236}">
                  <a16:creationId xmlns:a16="http://schemas.microsoft.com/office/drawing/2014/main" id="{EA2D4647-0C1A-2D96-D665-8F0C627EC7C1}"/>
                </a:ext>
              </a:extLst>
            </p:cNvPr>
            <p:cNvSpPr txBox="1"/>
            <p:nvPr/>
          </p:nvSpPr>
          <p:spPr bwMode="auto">
            <a:xfrm>
              <a:off x="10264012" y="4373078"/>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22" name="TextBox 221">
              <a:extLst>
                <a:ext uri="{FF2B5EF4-FFF2-40B4-BE49-F238E27FC236}">
                  <a16:creationId xmlns:a16="http://schemas.microsoft.com/office/drawing/2014/main" id="{5C760620-9EA7-062A-FE24-663EA046D2CE}"/>
                </a:ext>
              </a:extLst>
            </p:cNvPr>
            <p:cNvSpPr txBox="1"/>
            <p:nvPr/>
          </p:nvSpPr>
          <p:spPr bwMode="auto">
            <a:xfrm>
              <a:off x="10366799" y="4370428"/>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23" name="TextBox 222">
              <a:extLst>
                <a:ext uri="{FF2B5EF4-FFF2-40B4-BE49-F238E27FC236}">
                  <a16:creationId xmlns:a16="http://schemas.microsoft.com/office/drawing/2014/main" id="{2DB4122B-3F72-3F8B-ECB6-F94DE8EEEB18}"/>
                </a:ext>
              </a:extLst>
            </p:cNvPr>
            <p:cNvSpPr txBox="1"/>
            <p:nvPr/>
          </p:nvSpPr>
          <p:spPr bwMode="auto">
            <a:xfrm>
              <a:off x="10399073" y="4373079"/>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grpSp>
      <p:sp>
        <p:nvSpPr>
          <p:cNvPr id="290" name="TextBox 289">
            <a:extLst>
              <a:ext uri="{FF2B5EF4-FFF2-40B4-BE49-F238E27FC236}">
                <a16:creationId xmlns:a16="http://schemas.microsoft.com/office/drawing/2014/main" id="{6D74127C-DD90-50D4-38D0-9AB6BA478542}"/>
              </a:ext>
            </a:extLst>
          </p:cNvPr>
          <p:cNvSpPr txBox="1"/>
          <p:nvPr/>
        </p:nvSpPr>
        <p:spPr bwMode="auto">
          <a:xfrm>
            <a:off x="10741241" y="5023310"/>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a:t>
            </a:r>
          </a:p>
        </p:txBody>
      </p:sp>
      <p:sp>
        <p:nvSpPr>
          <p:cNvPr id="291" name="TextBox 290">
            <a:extLst>
              <a:ext uri="{FF2B5EF4-FFF2-40B4-BE49-F238E27FC236}">
                <a16:creationId xmlns:a16="http://schemas.microsoft.com/office/drawing/2014/main" id="{2BCDADFF-6011-4417-3471-1551513A8F62}"/>
              </a:ext>
            </a:extLst>
          </p:cNvPr>
          <p:cNvSpPr txBox="1"/>
          <p:nvPr/>
        </p:nvSpPr>
        <p:spPr bwMode="auto">
          <a:xfrm>
            <a:off x="10365425" y="5023310"/>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92" name="TextBox 291">
            <a:extLst>
              <a:ext uri="{FF2B5EF4-FFF2-40B4-BE49-F238E27FC236}">
                <a16:creationId xmlns:a16="http://schemas.microsoft.com/office/drawing/2014/main" id="{E76F3FE9-5873-D541-EC69-97F69B7B60BC}"/>
              </a:ext>
            </a:extLst>
          </p:cNvPr>
          <p:cNvSpPr txBox="1"/>
          <p:nvPr/>
        </p:nvSpPr>
        <p:spPr bwMode="auto">
          <a:xfrm>
            <a:off x="9989609" y="5023310"/>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293" name="TextBox 292">
            <a:extLst>
              <a:ext uri="{FF2B5EF4-FFF2-40B4-BE49-F238E27FC236}">
                <a16:creationId xmlns:a16="http://schemas.microsoft.com/office/drawing/2014/main" id="{2E5C1D53-2472-38C5-8202-73F29E7EECD5}"/>
              </a:ext>
            </a:extLst>
          </p:cNvPr>
          <p:cNvSpPr txBox="1"/>
          <p:nvPr/>
        </p:nvSpPr>
        <p:spPr bwMode="auto">
          <a:xfrm>
            <a:off x="9613793" y="5023310"/>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294" name="TextBox 293">
            <a:extLst>
              <a:ext uri="{FF2B5EF4-FFF2-40B4-BE49-F238E27FC236}">
                <a16:creationId xmlns:a16="http://schemas.microsoft.com/office/drawing/2014/main" id="{5434BF49-F92E-13E0-3E41-C87D42863488}"/>
              </a:ext>
            </a:extLst>
          </p:cNvPr>
          <p:cNvSpPr txBox="1"/>
          <p:nvPr/>
        </p:nvSpPr>
        <p:spPr bwMode="auto">
          <a:xfrm>
            <a:off x="8298437" y="5034412"/>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295" name="TextBox 294">
            <a:extLst>
              <a:ext uri="{FF2B5EF4-FFF2-40B4-BE49-F238E27FC236}">
                <a16:creationId xmlns:a16="http://schemas.microsoft.com/office/drawing/2014/main" id="{54DDBEAE-94BC-27CF-99B3-8298BE8BD66A}"/>
              </a:ext>
            </a:extLst>
          </p:cNvPr>
          <p:cNvSpPr txBox="1"/>
          <p:nvPr/>
        </p:nvSpPr>
        <p:spPr bwMode="auto">
          <a:xfrm>
            <a:off x="9801701" y="5023310"/>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a:t>
            </a:r>
          </a:p>
        </p:txBody>
      </p:sp>
      <p:sp>
        <p:nvSpPr>
          <p:cNvPr id="296" name="TextBox 295">
            <a:extLst>
              <a:ext uri="{FF2B5EF4-FFF2-40B4-BE49-F238E27FC236}">
                <a16:creationId xmlns:a16="http://schemas.microsoft.com/office/drawing/2014/main" id="{A1F90D6A-C4CC-2D4A-84EE-5127CFB3C80A}"/>
              </a:ext>
            </a:extLst>
          </p:cNvPr>
          <p:cNvSpPr txBox="1"/>
          <p:nvPr/>
        </p:nvSpPr>
        <p:spPr bwMode="auto">
          <a:xfrm>
            <a:off x="10177517" y="5023310"/>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a:t>
            </a:r>
          </a:p>
        </p:txBody>
      </p:sp>
      <p:sp>
        <p:nvSpPr>
          <p:cNvPr id="297" name="TextBox 296">
            <a:extLst>
              <a:ext uri="{FF2B5EF4-FFF2-40B4-BE49-F238E27FC236}">
                <a16:creationId xmlns:a16="http://schemas.microsoft.com/office/drawing/2014/main" id="{D3DB61F3-3DD3-08E5-631C-1DE09AFFC7A6}"/>
              </a:ext>
            </a:extLst>
          </p:cNvPr>
          <p:cNvSpPr txBox="1"/>
          <p:nvPr/>
        </p:nvSpPr>
        <p:spPr bwMode="auto">
          <a:xfrm>
            <a:off x="10553333" y="5023310"/>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298" name="TextBox 297">
            <a:extLst>
              <a:ext uri="{FF2B5EF4-FFF2-40B4-BE49-F238E27FC236}">
                <a16:creationId xmlns:a16="http://schemas.microsoft.com/office/drawing/2014/main" id="{50B6FF3F-943D-6B9C-06ED-4D4D5A9C80B2}"/>
              </a:ext>
            </a:extLst>
          </p:cNvPr>
          <p:cNvSpPr txBox="1"/>
          <p:nvPr/>
        </p:nvSpPr>
        <p:spPr bwMode="auto">
          <a:xfrm>
            <a:off x="10929149" y="5023310"/>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46</a:t>
            </a:r>
          </a:p>
        </p:txBody>
      </p:sp>
      <p:cxnSp>
        <p:nvCxnSpPr>
          <p:cNvPr id="299" name="Straight Connector 298">
            <a:extLst>
              <a:ext uri="{FF2B5EF4-FFF2-40B4-BE49-F238E27FC236}">
                <a16:creationId xmlns:a16="http://schemas.microsoft.com/office/drawing/2014/main" id="{9E92DE9F-DB47-5226-7F78-D6A8059486EF}"/>
              </a:ext>
            </a:extLst>
          </p:cNvPr>
          <p:cNvCxnSpPr>
            <a:cxnSpLocks/>
          </p:cNvCxnSpPr>
          <p:nvPr/>
        </p:nvCxnSpPr>
        <p:spPr bwMode="auto">
          <a:xfrm>
            <a:off x="6789714" y="2296151"/>
            <a:ext cx="0" cy="2717607"/>
          </a:xfrm>
          <a:prstGeom prst="line">
            <a:avLst/>
          </a:prstGeom>
          <a:noFill/>
          <a:ln w="28575" cap="flat" cmpd="sng" algn="ctr">
            <a:solidFill>
              <a:schemeClr val="bg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31941EBA-7FB8-7E18-09E5-ABC5AF103905}"/>
              </a:ext>
            </a:extLst>
          </p:cNvPr>
          <p:cNvCxnSpPr>
            <a:cxnSpLocks/>
            <a:endCxn id="355" idx="0"/>
          </p:cNvCxnSpPr>
          <p:nvPr/>
        </p:nvCxnSpPr>
        <p:spPr bwMode="auto">
          <a:xfrm>
            <a:off x="6791336" y="5008315"/>
            <a:ext cx="4511598" cy="0"/>
          </a:xfrm>
          <a:prstGeom prst="line">
            <a:avLst/>
          </a:prstGeom>
          <a:noFill/>
          <a:ln w="28575" cap="flat" cmpd="sng" algn="ctr">
            <a:solidFill>
              <a:schemeClr val="bg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279AEAFE-3B23-FA63-51D4-A314C0750E0B}"/>
              </a:ext>
            </a:extLst>
          </p:cNvPr>
          <p:cNvCxnSpPr>
            <a:cxnSpLocks/>
          </p:cNvCxnSpPr>
          <p:nvPr/>
        </p:nvCxnSpPr>
        <p:spPr bwMode="auto">
          <a:xfrm flipH="1">
            <a:off x="6721480" y="229827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5D1AF0E8-8918-4BE7-799C-7FFDAB95903A}"/>
              </a:ext>
            </a:extLst>
          </p:cNvPr>
          <p:cNvCxnSpPr>
            <a:cxnSpLocks/>
          </p:cNvCxnSpPr>
          <p:nvPr/>
        </p:nvCxnSpPr>
        <p:spPr bwMode="auto">
          <a:xfrm flipH="1">
            <a:off x="6721480" y="28402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FFCCEF3D-A157-7D46-57E5-633EE18E6FD2}"/>
              </a:ext>
            </a:extLst>
          </p:cNvPr>
          <p:cNvCxnSpPr>
            <a:cxnSpLocks/>
          </p:cNvCxnSpPr>
          <p:nvPr/>
        </p:nvCxnSpPr>
        <p:spPr bwMode="auto">
          <a:xfrm flipH="1">
            <a:off x="6721480" y="33822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4476B9DB-D941-806E-CDA2-EFCAA5B057BF}"/>
              </a:ext>
            </a:extLst>
          </p:cNvPr>
          <p:cNvCxnSpPr>
            <a:cxnSpLocks/>
          </p:cNvCxnSpPr>
          <p:nvPr/>
        </p:nvCxnSpPr>
        <p:spPr bwMode="auto">
          <a:xfrm flipH="1">
            <a:off x="6721480" y="392430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0AC169E0-8F22-6C91-CF82-F0272D54D0A2}"/>
              </a:ext>
            </a:extLst>
          </p:cNvPr>
          <p:cNvCxnSpPr>
            <a:cxnSpLocks/>
          </p:cNvCxnSpPr>
          <p:nvPr/>
        </p:nvCxnSpPr>
        <p:spPr bwMode="auto">
          <a:xfrm flipH="1">
            <a:off x="6721480" y="44663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F4F905C6-4341-8351-211F-A2A3A44078AD}"/>
              </a:ext>
            </a:extLst>
          </p:cNvPr>
          <p:cNvCxnSpPr>
            <a:cxnSpLocks/>
          </p:cNvCxnSpPr>
          <p:nvPr/>
        </p:nvCxnSpPr>
        <p:spPr bwMode="auto">
          <a:xfrm flipH="1">
            <a:off x="6721480" y="500831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33841745-F514-0DDB-1CDE-8A4C25A70D48}"/>
              </a:ext>
            </a:extLst>
          </p:cNvPr>
          <p:cNvCxnSpPr>
            <a:cxnSpLocks/>
          </p:cNvCxnSpPr>
          <p:nvPr/>
        </p:nvCxnSpPr>
        <p:spPr bwMode="auto">
          <a:xfrm>
            <a:off x="6789714" y="5003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1A079EBC-B78C-2906-A1BB-ABFBE4E3875B}"/>
              </a:ext>
            </a:extLst>
          </p:cNvPr>
          <p:cNvCxnSpPr>
            <a:cxnSpLocks/>
          </p:cNvCxnSpPr>
          <p:nvPr/>
        </p:nvCxnSpPr>
        <p:spPr bwMode="auto">
          <a:xfrm>
            <a:off x="6976953" y="5003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D40D5D04-2C02-90E1-4D27-D77037B84FF5}"/>
              </a:ext>
            </a:extLst>
          </p:cNvPr>
          <p:cNvCxnSpPr>
            <a:cxnSpLocks/>
          </p:cNvCxnSpPr>
          <p:nvPr/>
        </p:nvCxnSpPr>
        <p:spPr bwMode="auto">
          <a:xfrm>
            <a:off x="7164192" y="5003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2782038C-ADA3-60D5-3CE2-B8DA9A4A8402}"/>
              </a:ext>
            </a:extLst>
          </p:cNvPr>
          <p:cNvCxnSpPr>
            <a:cxnSpLocks/>
          </p:cNvCxnSpPr>
          <p:nvPr/>
        </p:nvCxnSpPr>
        <p:spPr bwMode="auto">
          <a:xfrm>
            <a:off x="7351431" y="5003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DFDFAB3D-6470-B458-E4E8-BB6E16CA9686}"/>
              </a:ext>
            </a:extLst>
          </p:cNvPr>
          <p:cNvCxnSpPr>
            <a:cxnSpLocks/>
          </p:cNvCxnSpPr>
          <p:nvPr/>
        </p:nvCxnSpPr>
        <p:spPr bwMode="auto">
          <a:xfrm>
            <a:off x="7538670" y="5003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8DB2C379-7F26-BC7F-CFD4-7F6B6463E13F}"/>
              </a:ext>
            </a:extLst>
          </p:cNvPr>
          <p:cNvCxnSpPr>
            <a:cxnSpLocks/>
          </p:cNvCxnSpPr>
          <p:nvPr/>
        </p:nvCxnSpPr>
        <p:spPr bwMode="auto">
          <a:xfrm>
            <a:off x="7725909" y="5003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57556522-2B6B-9310-9C80-B3D1B59991F0}"/>
              </a:ext>
            </a:extLst>
          </p:cNvPr>
          <p:cNvCxnSpPr>
            <a:cxnSpLocks/>
          </p:cNvCxnSpPr>
          <p:nvPr/>
        </p:nvCxnSpPr>
        <p:spPr bwMode="auto">
          <a:xfrm>
            <a:off x="7913148" y="5003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EE5ED8B9-FE09-CDC8-7B48-24655DB3456D}"/>
              </a:ext>
            </a:extLst>
          </p:cNvPr>
          <p:cNvCxnSpPr>
            <a:cxnSpLocks/>
          </p:cNvCxnSpPr>
          <p:nvPr/>
        </p:nvCxnSpPr>
        <p:spPr bwMode="auto">
          <a:xfrm>
            <a:off x="8100387" y="5003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C9A67C44-DB5C-1B9A-2831-A76DA7300C3A}"/>
              </a:ext>
            </a:extLst>
          </p:cNvPr>
          <p:cNvCxnSpPr>
            <a:cxnSpLocks/>
          </p:cNvCxnSpPr>
          <p:nvPr/>
        </p:nvCxnSpPr>
        <p:spPr bwMode="auto">
          <a:xfrm>
            <a:off x="8287626" y="5003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7E2C2B91-1C57-90B9-C391-E3181CA42DB5}"/>
              </a:ext>
            </a:extLst>
          </p:cNvPr>
          <p:cNvCxnSpPr>
            <a:cxnSpLocks/>
          </p:cNvCxnSpPr>
          <p:nvPr/>
        </p:nvCxnSpPr>
        <p:spPr bwMode="auto">
          <a:xfrm>
            <a:off x="8474865" y="5003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74D71AE7-84FD-8065-067C-F7444053AEFD}"/>
              </a:ext>
            </a:extLst>
          </p:cNvPr>
          <p:cNvCxnSpPr>
            <a:cxnSpLocks/>
          </p:cNvCxnSpPr>
          <p:nvPr/>
        </p:nvCxnSpPr>
        <p:spPr bwMode="auto">
          <a:xfrm>
            <a:off x="8662104" y="5003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879E08C6-C41A-42FA-428A-8CB4CAA6E4B4}"/>
              </a:ext>
            </a:extLst>
          </p:cNvPr>
          <p:cNvCxnSpPr>
            <a:cxnSpLocks/>
          </p:cNvCxnSpPr>
          <p:nvPr/>
        </p:nvCxnSpPr>
        <p:spPr bwMode="auto">
          <a:xfrm>
            <a:off x="8849343" y="5003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C70C6A18-4DB5-A395-EA69-A5382D290DA5}"/>
              </a:ext>
            </a:extLst>
          </p:cNvPr>
          <p:cNvCxnSpPr>
            <a:cxnSpLocks/>
          </p:cNvCxnSpPr>
          <p:nvPr/>
        </p:nvCxnSpPr>
        <p:spPr bwMode="auto">
          <a:xfrm>
            <a:off x="9036582" y="5003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B6436594-D297-CADE-1987-DB19F62BE3D5}"/>
              </a:ext>
            </a:extLst>
          </p:cNvPr>
          <p:cNvCxnSpPr>
            <a:cxnSpLocks/>
          </p:cNvCxnSpPr>
          <p:nvPr/>
        </p:nvCxnSpPr>
        <p:spPr bwMode="auto">
          <a:xfrm>
            <a:off x="9411060" y="5003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B4AD073A-E5DA-8141-20D9-152E97C89A35}"/>
              </a:ext>
            </a:extLst>
          </p:cNvPr>
          <p:cNvCxnSpPr>
            <a:cxnSpLocks/>
          </p:cNvCxnSpPr>
          <p:nvPr/>
        </p:nvCxnSpPr>
        <p:spPr bwMode="auto">
          <a:xfrm>
            <a:off x="9785538" y="5003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A3B92A06-0BEE-13EC-D96C-DE3E2B65EE24}"/>
              </a:ext>
            </a:extLst>
          </p:cNvPr>
          <p:cNvCxnSpPr>
            <a:cxnSpLocks/>
          </p:cNvCxnSpPr>
          <p:nvPr/>
        </p:nvCxnSpPr>
        <p:spPr bwMode="auto">
          <a:xfrm>
            <a:off x="10160016" y="5003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9D32B64B-9D8D-A9C3-E84C-2C9F78DC802C}"/>
              </a:ext>
            </a:extLst>
          </p:cNvPr>
          <p:cNvCxnSpPr>
            <a:cxnSpLocks/>
          </p:cNvCxnSpPr>
          <p:nvPr/>
        </p:nvCxnSpPr>
        <p:spPr bwMode="auto">
          <a:xfrm>
            <a:off x="10534494" y="5003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2DB30807-5A0F-0F67-C866-F135E1B4298D}"/>
              </a:ext>
            </a:extLst>
          </p:cNvPr>
          <p:cNvCxnSpPr>
            <a:cxnSpLocks/>
          </p:cNvCxnSpPr>
          <p:nvPr/>
        </p:nvCxnSpPr>
        <p:spPr bwMode="auto">
          <a:xfrm>
            <a:off x="10908972" y="5003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04CD4466-1FF6-21D7-D9E5-262E7B556C2D}"/>
              </a:ext>
            </a:extLst>
          </p:cNvPr>
          <p:cNvCxnSpPr>
            <a:cxnSpLocks/>
          </p:cNvCxnSpPr>
          <p:nvPr/>
        </p:nvCxnSpPr>
        <p:spPr bwMode="auto">
          <a:xfrm>
            <a:off x="9223821" y="5003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CB78017C-3E52-5668-A52C-C38868C3169C}"/>
              </a:ext>
            </a:extLst>
          </p:cNvPr>
          <p:cNvCxnSpPr>
            <a:cxnSpLocks/>
          </p:cNvCxnSpPr>
          <p:nvPr/>
        </p:nvCxnSpPr>
        <p:spPr bwMode="auto">
          <a:xfrm>
            <a:off x="9598299" y="5003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93D45554-DA19-59A4-5F50-45B966E3E8B2}"/>
              </a:ext>
            </a:extLst>
          </p:cNvPr>
          <p:cNvCxnSpPr>
            <a:cxnSpLocks/>
          </p:cNvCxnSpPr>
          <p:nvPr/>
        </p:nvCxnSpPr>
        <p:spPr bwMode="auto">
          <a:xfrm>
            <a:off x="9972777" y="5003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AFB5B062-6F95-9013-B678-4B6794549DE1}"/>
              </a:ext>
            </a:extLst>
          </p:cNvPr>
          <p:cNvCxnSpPr>
            <a:cxnSpLocks/>
          </p:cNvCxnSpPr>
          <p:nvPr/>
        </p:nvCxnSpPr>
        <p:spPr bwMode="auto">
          <a:xfrm>
            <a:off x="10347255" y="5003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90A973C8-54DF-BDA8-7A19-7D5988212979}"/>
              </a:ext>
            </a:extLst>
          </p:cNvPr>
          <p:cNvCxnSpPr>
            <a:cxnSpLocks/>
          </p:cNvCxnSpPr>
          <p:nvPr/>
        </p:nvCxnSpPr>
        <p:spPr bwMode="auto">
          <a:xfrm>
            <a:off x="10721733" y="5003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8B8421A8-E14B-577F-9ADE-6BCE55EE48BF}"/>
              </a:ext>
            </a:extLst>
          </p:cNvPr>
          <p:cNvCxnSpPr>
            <a:cxnSpLocks/>
          </p:cNvCxnSpPr>
          <p:nvPr/>
        </p:nvCxnSpPr>
        <p:spPr bwMode="auto">
          <a:xfrm>
            <a:off x="11096211" y="50037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F59774DD-8723-64A9-7326-020FEB4ED983}"/>
              </a:ext>
            </a:extLst>
          </p:cNvPr>
          <p:cNvCxnSpPr>
            <a:cxnSpLocks/>
          </p:cNvCxnSpPr>
          <p:nvPr/>
        </p:nvCxnSpPr>
        <p:spPr bwMode="auto">
          <a:xfrm>
            <a:off x="11283442" y="5003774"/>
            <a:ext cx="0" cy="64008"/>
          </a:xfrm>
          <a:prstGeom prst="line">
            <a:avLst/>
          </a:prstGeom>
          <a:noFill/>
          <a:ln w="28575" cap="flat" cmpd="sng" algn="ctr">
            <a:solidFill>
              <a:schemeClr val="bg1"/>
            </a:solidFill>
            <a:prstDash val="solid"/>
            <a:round/>
            <a:headEnd type="none" w="med" len="med"/>
            <a:tailEnd type="none" w="med" len="med"/>
          </a:ln>
          <a:effectLst/>
        </p:spPr>
      </p:cxnSp>
      <p:sp>
        <p:nvSpPr>
          <p:cNvPr id="332" name="TextBox 331">
            <a:extLst>
              <a:ext uri="{FF2B5EF4-FFF2-40B4-BE49-F238E27FC236}">
                <a16:creationId xmlns:a16="http://schemas.microsoft.com/office/drawing/2014/main" id="{30C05C2B-6224-3CE9-9A84-D00370A26BBD}"/>
              </a:ext>
            </a:extLst>
          </p:cNvPr>
          <p:cNvSpPr txBox="1"/>
          <p:nvPr/>
        </p:nvSpPr>
        <p:spPr bwMode="auto">
          <a:xfrm>
            <a:off x="6105310" y="2146887"/>
            <a:ext cx="6782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33" name="TextBox 332">
            <a:extLst>
              <a:ext uri="{FF2B5EF4-FFF2-40B4-BE49-F238E27FC236}">
                <a16:creationId xmlns:a16="http://schemas.microsoft.com/office/drawing/2014/main" id="{FFB603A8-7184-8D02-428F-247E15865E99}"/>
              </a:ext>
            </a:extLst>
          </p:cNvPr>
          <p:cNvSpPr txBox="1"/>
          <p:nvPr/>
        </p:nvSpPr>
        <p:spPr bwMode="auto">
          <a:xfrm>
            <a:off x="6294222" y="2688058"/>
            <a:ext cx="4893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34" name="TextBox 333">
            <a:extLst>
              <a:ext uri="{FF2B5EF4-FFF2-40B4-BE49-F238E27FC236}">
                <a16:creationId xmlns:a16="http://schemas.microsoft.com/office/drawing/2014/main" id="{4F1CFCC1-252C-2F41-53E4-01B3D8A4DDCE}"/>
              </a:ext>
            </a:extLst>
          </p:cNvPr>
          <p:cNvSpPr txBox="1"/>
          <p:nvPr/>
        </p:nvSpPr>
        <p:spPr bwMode="auto">
          <a:xfrm>
            <a:off x="6294222" y="3229229"/>
            <a:ext cx="4893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35" name="TextBox 334">
            <a:extLst>
              <a:ext uri="{FF2B5EF4-FFF2-40B4-BE49-F238E27FC236}">
                <a16:creationId xmlns:a16="http://schemas.microsoft.com/office/drawing/2014/main" id="{373624D7-692D-0E9C-3E43-096F10952AD4}"/>
              </a:ext>
            </a:extLst>
          </p:cNvPr>
          <p:cNvSpPr txBox="1"/>
          <p:nvPr/>
        </p:nvSpPr>
        <p:spPr bwMode="auto">
          <a:xfrm>
            <a:off x="6294222" y="3770400"/>
            <a:ext cx="4893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36" name="TextBox 335">
            <a:extLst>
              <a:ext uri="{FF2B5EF4-FFF2-40B4-BE49-F238E27FC236}">
                <a16:creationId xmlns:a16="http://schemas.microsoft.com/office/drawing/2014/main" id="{9B97125E-4494-2E50-D917-881634AD5D1B}"/>
              </a:ext>
            </a:extLst>
          </p:cNvPr>
          <p:cNvSpPr txBox="1"/>
          <p:nvPr/>
        </p:nvSpPr>
        <p:spPr bwMode="auto">
          <a:xfrm>
            <a:off x="6294222" y="4311571"/>
            <a:ext cx="4893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37" name="TextBox 336">
            <a:extLst>
              <a:ext uri="{FF2B5EF4-FFF2-40B4-BE49-F238E27FC236}">
                <a16:creationId xmlns:a16="http://schemas.microsoft.com/office/drawing/2014/main" id="{78DABB48-E8D9-AFA4-0E07-5110050BC50B}"/>
              </a:ext>
            </a:extLst>
          </p:cNvPr>
          <p:cNvSpPr txBox="1"/>
          <p:nvPr/>
        </p:nvSpPr>
        <p:spPr bwMode="auto">
          <a:xfrm>
            <a:off x="6294222" y="4852744"/>
            <a:ext cx="4893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38" name="TextBox 337">
            <a:extLst>
              <a:ext uri="{FF2B5EF4-FFF2-40B4-BE49-F238E27FC236}">
                <a16:creationId xmlns:a16="http://schemas.microsoft.com/office/drawing/2014/main" id="{B5368F5E-3542-60BD-043F-05CB16B60115}"/>
              </a:ext>
            </a:extLst>
          </p:cNvPr>
          <p:cNvSpPr txBox="1"/>
          <p:nvPr/>
        </p:nvSpPr>
        <p:spPr bwMode="auto">
          <a:xfrm rot="16200000">
            <a:off x="4884151" y="3512288"/>
            <a:ext cx="27432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Probability</a:t>
            </a:r>
            <a:r>
              <a:rPr lang="en-US" sz="1600" dirty="0">
                <a:solidFill>
                  <a:srgbClr val="000000"/>
                </a:solidFill>
                <a:latin typeface="Calibri" panose="020F0502020204030204" pitchFamily="34" charset="0"/>
              </a:rPr>
              <a:t> of OS</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p>
        </p:txBody>
      </p:sp>
      <p:sp>
        <p:nvSpPr>
          <p:cNvPr id="339" name="TextBox 338">
            <a:extLst>
              <a:ext uri="{FF2B5EF4-FFF2-40B4-BE49-F238E27FC236}">
                <a16:creationId xmlns:a16="http://schemas.microsoft.com/office/drawing/2014/main" id="{68BB1728-A265-0771-60B1-5D31165745F1}"/>
              </a:ext>
            </a:extLst>
          </p:cNvPr>
          <p:cNvSpPr txBox="1"/>
          <p:nvPr/>
        </p:nvSpPr>
        <p:spPr bwMode="auto">
          <a:xfrm>
            <a:off x="6800204" y="5187347"/>
            <a:ext cx="45221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340" name="TextBox 339">
            <a:extLst>
              <a:ext uri="{FF2B5EF4-FFF2-40B4-BE49-F238E27FC236}">
                <a16:creationId xmlns:a16="http://schemas.microsoft.com/office/drawing/2014/main" id="{DA5DE3BA-558F-DA37-0E25-D8B8B22C982C}"/>
              </a:ext>
            </a:extLst>
          </p:cNvPr>
          <p:cNvSpPr txBox="1"/>
          <p:nvPr/>
        </p:nvSpPr>
        <p:spPr bwMode="auto">
          <a:xfrm>
            <a:off x="6607265" y="5034412"/>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41" name="TextBox 340">
            <a:extLst>
              <a:ext uri="{FF2B5EF4-FFF2-40B4-BE49-F238E27FC236}">
                <a16:creationId xmlns:a16="http://schemas.microsoft.com/office/drawing/2014/main" id="{E71CFF90-AE11-DEB8-DEA2-8B533B7FBFBF}"/>
              </a:ext>
            </a:extLst>
          </p:cNvPr>
          <p:cNvSpPr txBox="1"/>
          <p:nvPr/>
        </p:nvSpPr>
        <p:spPr bwMode="auto">
          <a:xfrm>
            <a:off x="6795173" y="5034412"/>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42" name="TextBox 341">
            <a:extLst>
              <a:ext uri="{FF2B5EF4-FFF2-40B4-BE49-F238E27FC236}">
                <a16:creationId xmlns:a16="http://schemas.microsoft.com/office/drawing/2014/main" id="{C3B0A2CA-0B8D-9969-6DED-C234E6791DB5}"/>
              </a:ext>
            </a:extLst>
          </p:cNvPr>
          <p:cNvSpPr txBox="1"/>
          <p:nvPr/>
        </p:nvSpPr>
        <p:spPr bwMode="auto">
          <a:xfrm>
            <a:off x="6983081" y="5034412"/>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343" name="TextBox 342">
            <a:extLst>
              <a:ext uri="{FF2B5EF4-FFF2-40B4-BE49-F238E27FC236}">
                <a16:creationId xmlns:a16="http://schemas.microsoft.com/office/drawing/2014/main" id="{A96B6ABC-27DC-089F-B23C-3D95822BC90D}"/>
              </a:ext>
            </a:extLst>
          </p:cNvPr>
          <p:cNvSpPr txBox="1"/>
          <p:nvPr/>
        </p:nvSpPr>
        <p:spPr bwMode="auto">
          <a:xfrm>
            <a:off x="7170989" y="5034412"/>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344" name="TextBox 343">
            <a:extLst>
              <a:ext uri="{FF2B5EF4-FFF2-40B4-BE49-F238E27FC236}">
                <a16:creationId xmlns:a16="http://schemas.microsoft.com/office/drawing/2014/main" id="{DC6EF269-62FB-C532-7716-F2F562BC81F8}"/>
              </a:ext>
            </a:extLst>
          </p:cNvPr>
          <p:cNvSpPr txBox="1"/>
          <p:nvPr/>
        </p:nvSpPr>
        <p:spPr bwMode="auto">
          <a:xfrm>
            <a:off x="7358897" y="5034412"/>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345" name="TextBox 344">
            <a:extLst>
              <a:ext uri="{FF2B5EF4-FFF2-40B4-BE49-F238E27FC236}">
                <a16:creationId xmlns:a16="http://schemas.microsoft.com/office/drawing/2014/main" id="{9F6C2F49-D6E5-19A1-FD78-029BE354D47D}"/>
              </a:ext>
            </a:extLst>
          </p:cNvPr>
          <p:cNvSpPr txBox="1"/>
          <p:nvPr/>
        </p:nvSpPr>
        <p:spPr bwMode="auto">
          <a:xfrm>
            <a:off x="7546805" y="5034412"/>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46" name="TextBox 345">
            <a:extLst>
              <a:ext uri="{FF2B5EF4-FFF2-40B4-BE49-F238E27FC236}">
                <a16:creationId xmlns:a16="http://schemas.microsoft.com/office/drawing/2014/main" id="{51FF32CD-62C5-EC12-4678-C74BBA39A79E}"/>
              </a:ext>
            </a:extLst>
          </p:cNvPr>
          <p:cNvSpPr txBox="1"/>
          <p:nvPr/>
        </p:nvSpPr>
        <p:spPr bwMode="auto">
          <a:xfrm>
            <a:off x="7734713" y="5034412"/>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47" name="TextBox 346">
            <a:extLst>
              <a:ext uri="{FF2B5EF4-FFF2-40B4-BE49-F238E27FC236}">
                <a16:creationId xmlns:a16="http://schemas.microsoft.com/office/drawing/2014/main" id="{DA93DD1E-9581-11A5-B9DC-4EF49C297A72}"/>
              </a:ext>
            </a:extLst>
          </p:cNvPr>
          <p:cNvSpPr txBox="1"/>
          <p:nvPr/>
        </p:nvSpPr>
        <p:spPr bwMode="auto">
          <a:xfrm>
            <a:off x="7922621" y="5034412"/>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348" name="TextBox 347">
            <a:extLst>
              <a:ext uri="{FF2B5EF4-FFF2-40B4-BE49-F238E27FC236}">
                <a16:creationId xmlns:a16="http://schemas.microsoft.com/office/drawing/2014/main" id="{CBCC3A86-A52F-F3F0-BF1C-99E0C24222CF}"/>
              </a:ext>
            </a:extLst>
          </p:cNvPr>
          <p:cNvSpPr txBox="1"/>
          <p:nvPr/>
        </p:nvSpPr>
        <p:spPr bwMode="auto">
          <a:xfrm>
            <a:off x="8110529" y="5034412"/>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349" name="TextBox 348">
            <a:extLst>
              <a:ext uri="{FF2B5EF4-FFF2-40B4-BE49-F238E27FC236}">
                <a16:creationId xmlns:a16="http://schemas.microsoft.com/office/drawing/2014/main" id="{F5536955-C1FD-71F6-BF6E-D28C2731CBB4}"/>
              </a:ext>
            </a:extLst>
          </p:cNvPr>
          <p:cNvSpPr txBox="1"/>
          <p:nvPr/>
        </p:nvSpPr>
        <p:spPr bwMode="auto">
          <a:xfrm>
            <a:off x="8486345" y="5023310"/>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50" name="TextBox 349">
            <a:extLst>
              <a:ext uri="{FF2B5EF4-FFF2-40B4-BE49-F238E27FC236}">
                <a16:creationId xmlns:a16="http://schemas.microsoft.com/office/drawing/2014/main" id="{3EE72AF4-183D-0D34-B564-A7772399B850}"/>
              </a:ext>
            </a:extLst>
          </p:cNvPr>
          <p:cNvSpPr txBox="1"/>
          <p:nvPr/>
        </p:nvSpPr>
        <p:spPr bwMode="auto">
          <a:xfrm>
            <a:off x="8674253" y="5023310"/>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351" name="TextBox 350">
            <a:extLst>
              <a:ext uri="{FF2B5EF4-FFF2-40B4-BE49-F238E27FC236}">
                <a16:creationId xmlns:a16="http://schemas.microsoft.com/office/drawing/2014/main" id="{215AC5B2-EF7C-5777-B7AC-185A76C4B2B0}"/>
              </a:ext>
            </a:extLst>
          </p:cNvPr>
          <p:cNvSpPr txBox="1"/>
          <p:nvPr/>
        </p:nvSpPr>
        <p:spPr bwMode="auto">
          <a:xfrm>
            <a:off x="8862161" y="5023310"/>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352" name="TextBox 351">
            <a:extLst>
              <a:ext uri="{FF2B5EF4-FFF2-40B4-BE49-F238E27FC236}">
                <a16:creationId xmlns:a16="http://schemas.microsoft.com/office/drawing/2014/main" id="{3F8F7A20-FF77-6666-0D03-653DB65233EA}"/>
              </a:ext>
            </a:extLst>
          </p:cNvPr>
          <p:cNvSpPr txBox="1"/>
          <p:nvPr/>
        </p:nvSpPr>
        <p:spPr bwMode="auto">
          <a:xfrm>
            <a:off x="9050069" y="5023310"/>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353" name="TextBox 352">
            <a:extLst>
              <a:ext uri="{FF2B5EF4-FFF2-40B4-BE49-F238E27FC236}">
                <a16:creationId xmlns:a16="http://schemas.microsoft.com/office/drawing/2014/main" id="{884938A4-CB43-3CCB-D162-E27C2085E577}"/>
              </a:ext>
            </a:extLst>
          </p:cNvPr>
          <p:cNvSpPr txBox="1"/>
          <p:nvPr/>
        </p:nvSpPr>
        <p:spPr bwMode="auto">
          <a:xfrm>
            <a:off x="9237977" y="5023310"/>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354" name="TextBox 353">
            <a:extLst>
              <a:ext uri="{FF2B5EF4-FFF2-40B4-BE49-F238E27FC236}">
                <a16:creationId xmlns:a16="http://schemas.microsoft.com/office/drawing/2014/main" id="{22B96587-8008-2EF8-AFEF-1D64B60AF116}"/>
              </a:ext>
            </a:extLst>
          </p:cNvPr>
          <p:cNvSpPr txBox="1"/>
          <p:nvPr/>
        </p:nvSpPr>
        <p:spPr bwMode="auto">
          <a:xfrm>
            <a:off x="9425885" y="5023310"/>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355" name="TextBox 354">
            <a:extLst>
              <a:ext uri="{FF2B5EF4-FFF2-40B4-BE49-F238E27FC236}">
                <a16:creationId xmlns:a16="http://schemas.microsoft.com/office/drawing/2014/main" id="{98E3EEEC-8966-154F-8890-F992C77BA434}"/>
              </a:ext>
            </a:extLst>
          </p:cNvPr>
          <p:cNvSpPr txBox="1"/>
          <p:nvPr/>
        </p:nvSpPr>
        <p:spPr bwMode="auto">
          <a:xfrm>
            <a:off x="11117060" y="5023310"/>
            <a:ext cx="371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grpSp>
        <p:nvGrpSpPr>
          <p:cNvPr id="356" name="Group 355">
            <a:extLst>
              <a:ext uri="{FF2B5EF4-FFF2-40B4-BE49-F238E27FC236}">
                <a16:creationId xmlns:a16="http://schemas.microsoft.com/office/drawing/2014/main" id="{EBF833B9-FC5F-8EF5-BF66-BB4ACA844658}"/>
              </a:ext>
            </a:extLst>
          </p:cNvPr>
          <p:cNvGrpSpPr/>
          <p:nvPr/>
        </p:nvGrpSpPr>
        <p:grpSpPr>
          <a:xfrm>
            <a:off x="6906017" y="4315459"/>
            <a:ext cx="1290405" cy="653920"/>
            <a:chOff x="2090219" y="2098187"/>
            <a:chExt cx="1290405" cy="653920"/>
          </a:xfrm>
        </p:grpSpPr>
        <p:sp>
          <p:nvSpPr>
            <p:cNvPr id="357" name="TextBox 356">
              <a:extLst>
                <a:ext uri="{FF2B5EF4-FFF2-40B4-BE49-F238E27FC236}">
                  <a16:creationId xmlns:a16="http://schemas.microsoft.com/office/drawing/2014/main" id="{DE91AA3E-2AE6-CE21-11E0-33031B1B0774}"/>
                </a:ext>
              </a:extLst>
            </p:cNvPr>
            <p:cNvSpPr txBox="1"/>
            <p:nvPr/>
          </p:nvSpPr>
          <p:spPr bwMode="auto">
            <a:xfrm>
              <a:off x="2219602" y="2105776"/>
              <a:ext cx="116102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Censored</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T-DXd</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lang="en-US" sz="1200" b="0" dirty="0">
                  <a:solidFill>
                    <a:srgbClr val="000000"/>
                  </a:solidFill>
                  <a:latin typeface="Calibri" panose="020F0502020204030204" pitchFamily="34" charset="0"/>
                </a:rPr>
                <a:t>CT</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8" name="TextBox 357">
              <a:extLst>
                <a:ext uri="{FF2B5EF4-FFF2-40B4-BE49-F238E27FC236}">
                  <a16:creationId xmlns:a16="http://schemas.microsoft.com/office/drawing/2014/main" id="{AC2A8FFC-B280-4CA3-F359-87D8AA1C5D16}"/>
                </a:ext>
              </a:extLst>
            </p:cNvPr>
            <p:cNvSpPr txBox="1"/>
            <p:nvPr/>
          </p:nvSpPr>
          <p:spPr bwMode="auto">
            <a:xfrm>
              <a:off x="2119055" y="2098187"/>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cxnSp>
          <p:nvCxnSpPr>
            <p:cNvPr id="359" name="Straight Connector 358">
              <a:extLst>
                <a:ext uri="{FF2B5EF4-FFF2-40B4-BE49-F238E27FC236}">
                  <a16:creationId xmlns:a16="http://schemas.microsoft.com/office/drawing/2014/main" id="{253B1F87-EE86-8F32-C986-E5A8A6E13666}"/>
                </a:ext>
              </a:extLst>
            </p:cNvPr>
            <p:cNvCxnSpPr>
              <a:cxnSpLocks/>
            </p:cNvCxnSpPr>
            <p:nvPr/>
          </p:nvCxnSpPr>
          <p:spPr bwMode="auto">
            <a:xfrm>
              <a:off x="2090219" y="2428282"/>
              <a:ext cx="182880" cy="660"/>
            </a:xfrm>
            <a:prstGeom prst="line">
              <a:avLst/>
            </a:prstGeom>
            <a:noFill/>
            <a:ln w="28575"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FAE1A516-F899-D2E1-FBD9-038B8359D175}"/>
                </a:ext>
              </a:extLst>
            </p:cNvPr>
            <p:cNvCxnSpPr>
              <a:cxnSpLocks/>
            </p:cNvCxnSpPr>
            <p:nvPr/>
          </p:nvCxnSpPr>
          <p:spPr bwMode="auto">
            <a:xfrm>
              <a:off x="2090219" y="2618624"/>
              <a:ext cx="182880" cy="660"/>
            </a:xfrm>
            <a:prstGeom prst="line">
              <a:avLst/>
            </a:prstGeom>
            <a:noFill/>
            <a:ln w="28575" cap="flat" cmpd="sng" algn="ctr">
              <a:solidFill>
                <a:schemeClr val="accent3"/>
              </a:solidFill>
              <a:prstDash val="solid"/>
              <a:round/>
              <a:headEnd type="none" w="med" len="med"/>
              <a:tailEnd type="none" w="med" len="med"/>
            </a:ln>
            <a:effectLst/>
          </p:spPr>
        </p:cxnSp>
      </p:grpSp>
      <p:graphicFrame>
        <p:nvGraphicFramePr>
          <p:cNvPr id="362" name="Table 361">
            <a:extLst>
              <a:ext uri="{FF2B5EF4-FFF2-40B4-BE49-F238E27FC236}">
                <a16:creationId xmlns:a16="http://schemas.microsoft.com/office/drawing/2014/main" id="{A3F58EDD-F7C0-C05B-C8C7-D0DF147C6831}"/>
              </a:ext>
            </a:extLst>
          </p:cNvPr>
          <p:cNvGraphicFramePr>
            <a:graphicFrameLocks noGrp="1"/>
          </p:cNvGraphicFramePr>
          <p:nvPr>
            <p:extLst>
              <p:ext uri="{D42A27DB-BD31-4B8C-83A1-F6EECF244321}">
                <p14:modId xmlns:p14="http://schemas.microsoft.com/office/powerpoint/2010/main" val="1065984436"/>
              </p:ext>
            </p:extLst>
          </p:nvPr>
        </p:nvGraphicFramePr>
        <p:xfrm>
          <a:off x="8262214" y="1763312"/>
          <a:ext cx="3614928" cy="1261872"/>
        </p:xfrm>
        <a:graphic>
          <a:graphicData uri="http://schemas.openxmlformats.org/drawingml/2006/table">
            <a:tbl>
              <a:tblPr firstRow="1" bandRow="1">
                <a:tableStyleId>{93296810-A885-4BE3-A3E7-6D5BEEA58F35}</a:tableStyleId>
              </a:tblPr>
              <a:tblGrid>
                <a:gridCol w="780288">
                  <a:extLst>
                    <a:ext uri="{9D8B030D-6E8A-4147-A177-3AD203B41FA5}">
                      <a16:colId xmlns:a16="http://schemas.microsoft.com/office/drawing/2014/main" val="268656771"/>
                    </a:ext>
                  </a:extLst>
                </a:gridCol>
                <a:gridCol w="886968">
                  <a:extLst>
                    <a:ext uri="{9D8B030D-6E8A-4147-A177-3AD203B41FA5}">
                      <a16:colId xmlns:a16="http://schemas.microsoft.com/office/drawing/2014/main" val="1138601577"/>
                    </a:ext>
                  </a:extLst>
                </a:gridCol>
                <a:gridCol w="868680">
                  <a:extLst>
                    <a:ext uri="{9D8B030D-6E8A-4147-A177-3AD203B41FA5}">
                      <a16:colId xmlns:a16="http://schemas.microsoft.com/office/drawing/2014/main" val="3300787824"/>
                    </a:ext>
                  </a:extLst>
                </a:gridCol>
                <a:gridCol w="1078992">
                  <a:extLst>
                    <a:ext uri="{9D8B030D-6E8A-4147-A177-3AD203B41FA5}">
                      <a16:colId xmlns:a16="http://schemas.microsoft.com/office/drawing/2014/main" val="2506487431"/>
                    </a:ext>
                  </a:extLst>
                </a:gridCol>
              </a:tblGrid>
              <a:tr h="207772">
                <a:tc>
                  <a:txBody>
                    <a:bodyPr/>
                    <a:lstStyle/>
                    <a:p>
                      <a:pPr algn="l">
                        <a:lnSpc>
                          <a:spcPct val="90000"/>
                        </a:lnSpc>
                      </a:pPr>
                      <a:r>
                        <a:rPr lang="en-US" sz="1200" b="1" dirty="0">
                          <a:solidFill>
                            <a:schemeClr val="bg1"/>
                          </a:solidFill>
                        </a:rPr>
                        <a:t>Median</a:t>
                      </a:r>
                      <a:br>
                        <a:rPr lang="en-US" sz="1200" b="1" dirty="0">
                          <a:solidFill>
                            <a:schemeClr val="bg1"/>
                          </a:solidFill>
                        </a:rPr>
                      </a:br>
                      <a:r>
                        <a:rPr lang="en-US" sz="1200" b="1" dirty="0">
                          <a:solidFill>
                            <a:schemeClr val="bg1"/>
                          </a:solidFill>
                        </a:rPr>
                        <a:t>(95%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tx1"/>
                          </a:solidFill>
                        </a:rPr>
                        <a:t>T-DXd</a:t>
                      </a:r>
                      <a:br>
                        <a:rPr lang="en-US" sz="1200" dirty="0">
                          <a:solidFill>
                            <a:schemeClr val="tx1"/>
                          </a:solidFill>
                        </a:rPr>
                      </a:br>
                      <a:r>
                        <a:rPr lang="en-US" sz="1200" dirty="0">
                          <a:solidFill>
                            <a:schemeClr val="tx1"/>
                          </a:solidFill>
                        </a:rPr>
                        <a:t>(n = 373)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lnSpc>
                          <a:spcPct val="90000"/>
                        </a:lnSpc>
                      </a:pPr>
                      <a:r>
                        <a:rPr lang="en-US" sz="1200" dirty="0">
                          <a:solidFill>
                            <a:schemeClr val="tx1"/>
                          </a:solidFill>
                        </a:rPr>
                        <a:t>CT</a:t>
                      </a:r>
                      <a:br>
                        <a:rPr lang="en-US" sz="1200" dirty="0">
                          <a:solidFill>
                            <a:schemeClr val="tx1"/>
                          </a:solidFill>
                        </a:rPr>
                      </a:br>
                      <a:r>
                        <a:rPr lang="en-US" sz="1200" dirty="0">
                          <a:solidFill>
                            <a:schemeClr val="tx1"/>
                          </a:solidFill>
                        </a:rPr>
                        <a:t>(n = 184)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200" b="1" dirty="0">
                          <a:solidFill>
                            <a:schemeClr val="tx1"/>
                          </a:solidFill>
                        </a:rPr>
                        <a:t>Hazard Ratio</a:t>
                      </a:r>
                      <a:br>
                        <a:rPr lang="en-US" sz="1200" b="1" dirty="0">
                          <a:solidFill>
                            <a:schemeClr val="tx1"/>
                          </a:solidFill>
                        </a:rPr>
                      </a:br>
                      <a:r>
                        <a:rPr lang="en-US" sz="1200" b="1" dirty="0">
                          <a:solidFill>
                            <a:schemeClr val="tx1"/>
                          </a:solidFill>
                        </a:rPr>
                        <a:t>(95%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50000"/>
                      </a:schemeClr>
                    </a:solidFill>
                  </a:tcPr>
                </a:tc>
                <a:extLst>
                  <a:ext uri="{0D108BD9-81ED-4DB2-BD59-A6C34878D82A}">
                    <a16:rowId xmlns:a16="http://schemas.microsoft.com/office/drawing/2014/main" val="3777760106"/>
                  </a:ext>
                </a:extLst>
              </a:tr>
              <a:tr h="207772">
                <a:tc>
                  <a:txBody>
                    <a:bodyPr/>
                    <a:lstStyle/>
                    <a:p>
                      <a:pPr algn="l">
                        <a:lnSpc>
                          <a:spcPct val="90000"/>
                        </a:lnSpc>
                      </a:pPr>
                      <a:r>
                        <a:rPr lang="en-US" sz="1200" b="1" dirty="0">
                          <a:solidFill>
                            <a:schemeClr val="bg1"/>
                          </a:solidFill>
                        </a:rPr>
                        <a:t>Primary analysis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dirty="0">
                          <a:solidFill>
                            <a:schemeClr val="bg1"/>
                          </a:solidFill>
                        </a:rPr>
                        <a:t>23.4 mo</a:t>
                      </a:r>
                      <a:br>
                        <a:rPr lang="en-US" sz="1200" dirty="0">
                          <a:solidFill>
                            <a:schemeClr val="bg1"/>
                          </a:solidFill>
                        </a:rPr>
                      </a:br>
                      <a:r>
                        <a:rPr lang="en-US" sz="1200" dirty="0">
                          <a:solidFill>
                            <a:schemeClr val="bg1"/>
                          </a:solidFill>
                        </a:rPr>
                        <a:t>(20.0-24.8)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dirty="0">
                          <a:solidFill>
                            <a:schemeClr val="bg1"/>
                          </a:solidFill>
                        </a:rPr>
                        <a:t>16.8 mo</a:t>
                      </a:r>
                      <a:br>
                        <a:rPr lang="en-US" sz="1200" dirty="0">
                          <a:solidFill>
                            <a:schemeClr val="bg1"/>
                          </a:solidFill>
                        </a:rPr>
                      </a:br>
                      <a:r>
                        <a:rPr lang="en-US" sz="1200" dirty="0">
                          <a:solidFill>
                            <a:schemeClr val="bg1"/>
                          </a:solidFill>
                        </a:rPr>
                        <a:t>(14.5-20.0)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b="1" dirty="0">
                          <a:solidFill>
                            <a:schemeClr val="bg1"/>
                          </a:solidFill>
                        </a:rPr>
                        <a:t>0.64</a:t>
                      </a:r>
                      <a:br>
                        <a:rPr lang="en-US" sz="1200" b="1" dirty="0">
                          <a:solidFill>
                            <a:schemeClr val="bg1"/>
                          </a:solidFill>
                        </a:rPr>
                      </a:br>
                      <a:r>
                        <a:rPr lang="en-US" sz="1200" b="1" dirty="0">
                          <a:solidFill>
                            <a:schemeClr val="bg1"/>
                          </a:solidFill>
                        </a:rPr>
                        <a:t>(0.49-0.84)</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33753190"/>
                  </a:ext>
                </a:extLst>
              </a:tr>
              <a:tr h="207772">
                <a:tc>
                  <a:txBody>
                    <a:bodyPr/>
                    <a:lstStyle/>
                    <a:p>
                      <a:pPr algn="l">
                        <a:lnSpc>
                          <a:spcPct val="90000"/>
                        </a:lnSpc>
                      </a:pPr>
                      <a:r>
                        <a:rPr lang="en-US" sz="1200" b="1" dirty="0">
                          <a:solidFill>
                            <a:schemeClr val="bg1"/>
                          </a:solidFill>
                        </a:rPr>
                        <a:t>Updated</a:t>
                      </a:r>
                      <a:br>
                        <a:rPr lang="en-US" sz="1200" b="1" dirty="0">
                          <a:solidFill>
                            <a:schemeClr val="bg1"/>
                          </a:solidFill>
                        </a:rPr>
                      </a:br>
                      <a:r>
                        <a:rPr lang="en-US" sz="1200" b="1" dirty="0">
                          <a:solidFill>
                            <a:schemeClr val="bg1"/>
                          </a:solidFill>
                        </a:rPr>
                        <a:t>analysis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rPr>
                        <a:t>22.9 mo</a:t>
                      </a:r>
                      <a:br>
                        <a:rPr lang="en-US" sz="1200" dirty="0">
                          <a:solidFill>
                            <a:schemeClr val="bg1"/>
                          </a:solidFill>
                        </a:rPr>
                      </a:br>
                      <a:r>
                        <a:rPr lang="en-US" sz="1200" dirty="0">
                          <a:solidFill>
                            <a:schemeClr val="bg1"/>
                          </a:solidFill>
                        </a:rPr>
                        <a:t>(21.2-24.5)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rPr>
                        <a:t>16.8 mo</a:t>
                      </a:r>
                      <a:br>
                        <a:rPr lang="en-US" sz="1200" dirty="0">
                          <a:solidFill>
                            <a:schemeClr val="bg1"/>
                          </a:solidFill>
                        </a:rPr>
                      </a:br>
                      <a:r>
                        <a:rPr lang="en-US" sz="1200" dirty="0">
                          <a:solidFill>
                            <a:schemeClr val="bg1"/>
                          </a:solidFill>
                        </a:rPr>
                        <a:t>(14.1-19.5)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b="1" dirty="0">
                          <a:solidFill>
                            <a:schemeClr val="bg1"/>
                          </a:solidFill>
                        </a:rPr>
                        <a:t>0.69</a:t>
                      </a:r>
                      <a:br>
                        <a:rPr lang="en-US" sz="1200" b="1" dirty="0">
                          <a:solidFill>
                            <a:schemeClr val="bg1"/>
                          </a:solidFill>
                        </a:rPr>
                      </a:br>
                      <a:r>
                        <a:rPr lang="en-US" sz="1200" b="1" dirty="0">
                          <a:solidFill>
                            <a:schemeClr val="bg1"/>
                          </a:solidFill>
                        </a:rPr>
                        <a:t>(0.55-0.86)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3483792"/>
                  </a:ext>
                </a:extLst>
              </a:tr>
            </a:tbl>
          </a:graphicData>
        </a:graphic>
      </p:graphicFrame>
      <p:sp>
        <p:nvSpPr>
          <p:cNvPr id="363" name="TextBox 362">
            <a:extLst>
              <a:ext uri="{FF2B5EF4-FFF2-40B4-BE49-F238E27FC236}">
                <a16:creationId xmlns:a16="http://schemas.microsoft.com/office/drawing/2014/main" id="{1A585387-5A5E-88B2-BE4A-8322B6884DB0}"/>
              </a:ext>
            </a:extLst>
          </p:cNvPr>
          <p:cNvSpPr txBox="1"/>
          <p:nvPr/>
        </p:nvSpPr>
        <p:spPr bwMode="auto">
          <a:xfrm>
            <a:off x="9895480" y="3609631"/>
            <a:ext cx="21582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36-Mo Landmark (95% CI)</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T-DXd: 26.2% (20.8-31.9)</a:t>
            </a:r>
            <a:b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br>
            <a:r>
              <a:rPr lang="en-US" sz="1200" b="0" dirty="0">
                <a:solidFill>
                  <a:srgbClr val="E1471D"/>
                </a:solidFill>
                <a:latin typeface="Calibri" panose="020F0502020204030204" pitchFamily="34" charset="0"/>
              </a:rPr>
              <a:t>CT</a:t>
            </a: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 16.3% (10.3-23.6)</a:t>
            </a:r>
          </a:p>
        </p:txBody>
      </p:sp>
      <p:grpSp>
        <p:nvGrpSpPr>
          <p:cNvPr id="364" name="Group 363">
            <a:extLst>
              <a:ext uri="{FF2B5EF4-FFF2-40B4-BE49-F238E27FC236}">
                <a16:creationId xmlns:a16="http://schemas.microsoft.com/office/drawing/2014/main" id="{51FFA046-EC72-094E-8840-4B11FF7A62C6}"/>
              </a:ext>
            </a:extLst>
          </p:cNvPr>
          <p:cNvGrpSpPr/>
          <p:nvPr/>
        </p:nvGrpSpPr>
        <p:grpSpPr>
          <a:xfrm>
            <a:off x="6790030" y="3727450"/>
            <a:ext cx="3368040" cy="1264754"/>
            <a:chOff x="7239000" y="3575304"/>
            <a:chExt cx="3368040" cy="1325880"/>
          </a:xfrm>
        </p:grpSpPr>
        <p:sp>
          <p:nvSpPr>
            <p:cNvPr id="365" name="Freeform 226">
              <a:extLst>
                <a:ext uri="{FF2B5EF4-FFF2-40B4-BE49-F238E27FC236}">
                  <a16:creationId xmlns:a16="http://schemas.microsoft.com/office/drawing/2014/main" id="{320518DD-333D-D459-528B-9C973100410A}"/>
                </a:ext>
              </a:extLst>
            </p:cNvPr>
            <p:cNvSpPr/>
            <p:nvPr/>
          </p:nvSpPr>
          <p:spPr bwMode="auto">
            <a:xfrm>
              <a:off x="7257516" y="3575304"/>
              <a:ext cx="2224812" cy="1323743"/>
            </a:xfrm>
            <a:custGeom>
              <a:avLst/>
              <a:gdLst>
                <a:gd name="connsiteX0" fmla="*/ 0 w 2974645"/>
                <a:gd name="connsiteY0" fmla="*/ 0 h 398390"/>
                <a:gd name="connsiteX1" fmla="*/ 2974645 w 2974645"/>
                <a:gd name="connsiteY1" fmla="*/ 0 h 398390"/>
                <a:gd name="connsiteX2" fmla="*/ 2974645 w 2974645"/>
                <a:gd name="connsiteY2" fmla="*/ 398390 h 398390"/>
              </a:gdLst>
              <a:ahLst/>
              <a:cxnLst>
                <a:cxn ang="0">
                  <a:pos x="connsiteX0" y="connsiteY0"/>
                </a:cxn>
                <a:cxn ang="0">
                  <a:pos x="connsiteX1" y="connsiteY1"/>
                </a:cxn>
                <a:cxn ang="0">
                  <a:pos x="connsiteX2" y="connsiteY2"/>
                </a:cxn>
              </a:cxnLst>
              <a:rect l="l" t="t" r="r" b="b"/>
              <a:pathLst>
                <a:path w="2974645" h="398390">
                  <a:moveTo>
                    <a:pt x="0" y="0"/>
                  </a:moveTo>
                  <a:lnTo>
                    <a:pt x="2974645" y="0"/>
                  </a:lnTo>
                  <a:lnTo>
                    <a:pt x="2974645" y="398390"/>
                  </a:lnTo>
                </a:path>
              </a:pathLst>
            </a:custGeom>
            <a:noFill/>
            <a:ln w="19050">
              <a:solidFill>
                <a:schemeClr val="tx2"/>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6" name="Freeform 237">
              <a:extLst>
                <a:ext uri="{FF2B5EF4-FFF2-40B4-BE49-F238E27FC236}">
                  <a16:creationId xmlns:a16="http://schemas.microsoft.com/office/drawing/2014/main" id="{073D16C2-593F-58D1-68B7-606774CCC99B}"/>
                </a:ext>
              </a:extLst>
            </p:cNvPr>
            <p:cNvSpPr/>
            <p:nvPr/>
          </p:nvSpPr>
          <p:spPr bwMode="auto">
            <a:xfrm>
              <a:off x="7254468" y="4187952"/>
              <a:ext cx="3352572" cy="713232"/>
            </a:xfrm>
            <a:custGeom>
              <a:avLst/>
              <a:gdLst>
                <a:gd name="connsiteX0" fmla="*/ 0 w 2974645"/>
                <a:gd name="connsiteY0" fmla="*/ 0 h 398390"/>
                <a:gd name="connsiteX1" fmla="*/ 2974645 w 2974645"/>
                <a:gd name="connsiteY1" fmla="*/ 0 h 398390"/>
                <a:gd name="connsiteX2" fmla="*/ 2974645 w 2974645"/>
                <a:gd name="connsiteY2" fmla="*/ 398390 h 398390"/>
              </a:gdLst>
              <a:ahLst/>
              <a:cxnLst>
                <a:cxn ang="0">
                  <a:pos x="connsiteX0" y="connsiteY0"/>
                </a:cxn>
                <a:cxn ang="0">
                  <a:pos x="connsiteX1" y="connsiteY1"/>
                </a:cxn>
                <a:cxn ang="0">
                  <a:pos x="connsiteX2" y="connsiteY2"/>
                </a:cxn>
              </a:cxnLst>
              <a:rect l="l" t="t" r="r" b="b"/>
              <a:pathLst>
                <a:path w="2974645" h="398390">
                  <a:moveTo>
                    <a:pt x="0" y="0"/>
                  </a:moveTo>
                  <a:lnTo>
                    <a:pt x="2974645" y="0"/>
                  </a:lnTo>
                  <a:lnTo>
                    <a:pt x="2974645" y="398390"/>
                  </a:lnTo>
                </a:path>
              </a:pathLst>
            </a:custGeom>
            <a:noFill/>
            <a:ln w="19050">
              <a:solidFill>
                <a:schemeClr val="tx2"/>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367" name="Straight Connector 366">
              <a:extLst>
                <a:ext uri="{FF2B5EF4-FFF2-40B4-BE49-F238E27FC236}">
                  <a16:creationId xmlns:a16="http://schemas.microsoft.com/office/drawing/2014/main" id="{6D4F4E46-ADBB-AC30-0AA1-13B389CC032A}"/>
                </a:ext>
              </a:extLst>
            </p:cNvPr>
            <p:cNvCxnSpPr/>
            <p:nvPr/>
          </p:nvCxnSpPr>
          <p:spPr bwMode="auto">
            <a:xfrm>
              <a:off x="7251192" y="4021751"/>
              <a:ext cx="2221992" cy="0"/>
            </a:xfrm>
            <a:prstGeom prst="line">
              <a:avLst/>
            </a:prstGeom>
            <a:noFill/>
            <a:ln w="19050" cap="flat" cmpd="sng" algn="ctr">
              <a:solidFill>
                <a:schemeClr val="tx2"/>
              </a:solidFill>
              <a:prstDash val="sysDot"/>
              <a:round/>
              <a:headEnd type="none" w="med" len="med"/>
              <a:tailEnd type="none" w="med" len="med"/>
            </a:ln>
            <a:effectLst/>
          </p:spPr>
        </p:cxnSp>
        <p:cxnSp>
          <p:nvCxnSpPr>
            <p:cNvPr id="368" name="Straight Connector 367">
              <a:extLst>
                <a:ext uri="{FF2B5EF4-FFF2-40B4-BE49-F238E27FC236}">
                  <a16:creationId xmlns:a16="http://schemas.microsoft.com/office/drawing/2014/main" id="{DF68A8E7-D2A4-9677-9102-38BCB2D49F11}"/>
                </a:ext>
              </a:extLst>
            </p:cNvPr>
            <p:cNvCxnSpPr>
              <a:cxnSpLocks/>
            </p:cNvCxnSpPr>
            <p:nvPr/>
          </p:nvCxnSpPr>
          <p:spPr bwMode="auto">
            <a:xfrm>
              <a:off x="7239000" y="4468368"/>
              <a:ext cx="3368040" cy="0"/>
            </a:xfrm>
            <a:prstGeom prst="line">
              <a:avLst/>
            </a:prstGeom>
            <a:noFill/>
            <a:ln w="19050" cap="flat" cmpd="sng" algn="ctr">
              <a:solidFill>
                <a:schemeClr val="tx2"/>
              </a:solidFill>
              <a:prstDash val="sysDot"/>
              <a:round/>
              <a:headEnd type="none" w="med" len="med"/>
              <a:tailEnd type="none" w="med" len="med"/>
            </a:ln>
            <a:effectLst/>
          </p:spPr>
        </p:cxnSp>
      </p:grpSp>
      <p:sp>
        <p:nvSpPr>
          <p:cNvPr id="375" name="TextBox 374">
            <a:extLst>
              <a:ext uri="{FF2B5EF4-FFF2-40B4-BE49-F238E27FC236}">
                <a16:creationId xmlns:a16="http://schemas.microsoft.com/office/drawing/2014/main" id="{6B5BF00F-21B0-499B-B27C-7D86C39944AA}"/>
              </a:ext>
            </a:extLst>
          </p:cNvPr>
          <p:cNvSpPr txBox="1"/>
          <p:nvPr/>
        </p:nvSpPr>
        <p:spPr bwMode="auto">
          <a:xfrm>
            <a:off x="6905763" y="1370325"/>
            <a:ext cx="4870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Patients</a:t>
            </a:r>
            <a:r>
              <a:rPr kumimoji="0" lang="en-US"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1,2</a:t>
            </a:r>
            <a:endParaRPr kumimoji="0" lang="en-US"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6" name="Freeform: Shape 375">
            <a:extLst>
              <a:ext uri="{FF2B5EF4-FFF2-40B4-BE49-F238E27FC236}">
                <a16:creationId xmlns:a16="http://schemas.microsoft.com/office/drawing/2014/main" id="{802BFD0D-A41D-0FB8-936E-9E63E29F5E7F}"/>
              </a:ext>
            </a:extLst>
          </p:cNvPr>
          <p:cNvSpPr/>
          <p:nvPr/>
        </p:nvSpPr>
        <p:spPr bwMode="auto">
          <a:xfrm>
            <a:off x="6791446" y="2317830"/>
            <a:ext cx="4386805" cy="2112380"/>
          </a:xfrm>
          <a:custGeom>
            <a:avLst/>
            <a:gdLst>
              <a:gd name="connsiteX0" fmla="*/ 4386805 w 4386805"/>
              <a:gd name="connsiteY0" fmla="*/ 2112380 h 2112380"/>
              <a:gd name="connsiteX1" fmla="*/ 3677855 w 4386805"/>
              <a:gd name="connsiteY1" fmla="*/ 2112380 h 2112380"/>
              <a:gd name="connsiteX2" fmla="*/ 3677855 w 4386805"/>
              <a:gd name="connsiteY2" fmla="*/ 2054507 h 2112380"/>
              <a:gd name="connsiteX3" fmla="*/ 3414531 w 4386805"/>
              <a:gd name="connsiteY3" fmla="*/ 2054507 h 2112380"/>
              <a:gd name="connsiteX4" fmla="*/ 3414531 w 4386805"/>
              <a:gd name="connsiteY4" fmla="*/ 1999527 h 2112380"/>
              <a:gd name="connsiteX5" fmla="*/ 3353764 w 4386805"/>
              <a:gd name="connsiteY5" fmla="*/ 1999527 h 2112380"/>
              <a:gd name="connsiteX6" fmla="*/ 3353764 w 4386805"/>
              <a:gd name="connsiteY6" fmla="*/ 1967697 h 2112380"/>
              <a:gd name="connsiteX7" fmla="*/ 3278529 w 4386805"/>
              <a:gd name="connsiteY7" fmla="*/ 1967697 h 2112380"/>
              <a:gd name="connsiteX8" fmla="*/ 3278529 w 4386805"/>
              <a:gd name="connsiteY8" fmla="*/ 1938760 h 2112380"/>
              <a:gd name="connsiteX9" fmla="*/ 3246698 w 4386805"/>
              <a:gd name="connsiteY9" fmla="*/ 1938760 h 2112380"/>
              <a:gd name="connsiteX10" fmla="*/ 3246698 w 4386805"/>
              <a:gd name="connsiteY10" fmla="*/ 1906929 h 2112380"/>
              <a:gd name="connsiteX11" fmla="*/ 3214868 w 4386805"/>
              <a:gd name="connsiteY11" fmla="*/ 1906929 h 2112380"/>
              <a:gd name="connsiteX12" fmla="*/ 3214868 w 4386805"/>
              <a:gd name="connsiteY12" fmla="*/ 1872205 h 2112380"/>
              <a:gd name="connsiteX13" fmla="*/ 3136739 w 4386805"/>
              <a:gd name="connsiteY13" fmla="*/ 1872205 h 2112380"/>
              <a:gd name="connsiteX14" fmla="*/ 3136739 w 4386805"/>
              <a:gd name="connsiteY14" fmla="*/ 1834588 h 2112380"/>
              <a:gd name="connsiteX15" fmla="*/ 3023886 w 4386805"/>
              <a:gd name="connsiteY15" fmla="*/ 1834588 h 2112380"/>
              <a:gd name="connsiteX16" fmla="*/ 3023886 w 4386805"/>
              <a:gd name="connsiteY16" fmla="*/ 1823013 h 2112380"/>
              <a:gd name="connsiteX17" fmla="*/ 2931288 w 4386805"/>
              <a:gd name="connsiteY17" fmla="*/ 1823013 h 2112380"/>
              <a:gd name="connsiteX18" fmla="*/ 2931288 w 4386805"/>
              <a:gd name="connsiteY18" fmla="*/ 1802757 h 2112380"/>
              <a:gd name="connsiteX19" fmla="*/ 2844478 w 4386805"/>
              <a:gd name="connsiteY19" fmla="*/ 1802757 h 2112380"/>
              <a:gd name="connsiteX20" fmla="*/ 2844478 w 4386805"/>
              <a:gd name="connsiteY20" fmla="*/ 1776714 h 2112380"/>
              <a:gd name="connsiteX21" fmla="*/ 2786605 w 4386805"/>
              <a:gd name="connsiteY21" fmla="*/ 1776714 h 2112380"/>
              <a:gd name="connsiteX22" fmla="*/ 2786605 w 4386805"/>
              <a:gd name="connsiteY22" fmla="*/ 1765140 h 2112380"/>
              <a:gd name="connsiteX23" fmla="*/ 2754774 w 4386805"/>
              <a:gd name="connsiteY23" fmla="*/ 1765140 h 2112380"/>
              <a:gd name="connsiteX24" fmla="*/ 2754774 w 4386805"/>
              <a:gd name="connsiteY24" fmla="*/ 1753565 h 2112380"/>
              <a:gd name="connsiteX25" fmla="*/ 2725838 w 4386805"/>
              <a:gd name="connsiteY25" fmla="*/ 1753565 h 2112380"/>
              <a:gd name="connsiteX26" fmla="*/ 2725838 w 4386805"/>
              <a:gd name="connsiteY26" fmla="*/ 1724628 h 2112380"/>
              <a:gd name="connsiteX27" fmla="*/ 2699795 w 4386805"/>
              <a:gd name="connsiteY27" fmla="*/ 1724628 h 2112380"/>
              <a:gd name="connsiteX28" fmla="*/ 2699795 w 4386805"/>
              <a:gd name="connsiteY28" fmla="*/ 1689904 h 2112380"/>
              <a:gd name="connsiteX29" fmla="*/ 2682432 w 4386805"/>
              <a:gd name="connsiteY29" fmla="*/ 1689904 h 2112380"/>
              <a:gd name="connsiteX30" fmla="*/ 2682432 w 4386805"/>
              <a:gd name="connsiteY30" fmla="*/ 1669648 h 2112380"/>
              <a:gd name="connsiteX31" fmla="*/ 2618772 w 4386805"/>
              <a:gd name="connsiteY31" fmla="*/ 1669648 h 2112380"/>
              <a:gd name="connsiteX32" fmla="*/ 2618772 w 4386805"/>
              <a:gd name="connsiteY32" fmla="*/ 1652286 h 2112380"/>
              <a:gd name="connsiteX33" fmla="*/ 2566686 w 4386805"/>
              <a:gd name="connsiteY33" fmla="*/ 1652286 h 2112380"/>
              <a:gd name="connsiteX34" fmla="*/ 2566686 w 4386805"/>
              <a:gd name="connsiteY34" fmla="*/ 1632031 h 2112380"/>
              <a:gd name="connsiteX35" fmla="*/ 2537749 w 4386805"/>
              <a:gd name="connsiteY35" fmla="*/ 1632031 h 2112380"/>
              <a:gd name="connsiteX36" fmla="*/ 2537749 w 4386805"/>
              <a:gd name="connsiteY36" fmla="*/ 1611775 h 2112380"/>
              <a:gd name="connsiteX37" fmla="*/ 2462513 w 4386805"/>
              <a:gd name="connsiteY37" fmla="*/ 1611775 h 2112380"/>
              <a:gd name="connsiteX38" fmla="*/ 2462513 w 4386805"/>
              <a:gd name="connsiteY38" fmla="*/ 1577051 h 2112380"/>
              <a:gd name="connsiteX39" fmla="*/ 2407534 w 4386805"/>
              <a:gd name="connsiteY39" fmla="*/ 1577051 h 2112380"/>
              <a:gd name="connsiteX40" fmla="*/ 2407534 w 4386805"/>
              <a:gd name="connsiteY40" fmla="*/ 1548114 h 2112380"/>
              <a:gd name="connsiteX41" fmla="*/ 2364129 w 4386805"/>
              <a:gd name="connsiteY41" fmla="*/ 1548114 h 2112380"/>
              <a:gd name="connsiteX42" fmla="*/ 2364129 w 4386805"/>
              <a:gd name="connsiteY42" fmla="*/ 1516284 h 2112380"/>
              <a:gd name="connsiteX43" fmla="*/ 2320724 w 4386805"/>
              <a:gd name="connsiteY43" fmla="*/ 1516284 h 2112380"/>
              <a:gd name="connsiteX44" fmla="*/ 2320724 w 4386805"/>
              <a:gd name="connsiteY44" fmla="*/ 1496028 h 2112380"/>
              <a:gd name="connsiteX45" fmla="*/ 2291787 w 4386805"/>
              <a:gd name="connsiteY45" fmla="*/ 1496028 h 2112380"/>
              <a:gd name="connsiteX46" fmla="*/ 2291787 w 4386805"/>
              <a:gd name="connsiteY46" fmla="*/ 1461304 h 2112380"/>
              <a:gd name="connsiteX47" fmla="*/ 2271531 w 4386805"/>
              <a:gd name="connsiteY47" fmla="*/ 1461304 h 2112380"/>
              <a:gd name="connsiteX48" fmla="*/ 2271531 w 4386805"/>
              <a:gd name="connsiteY48" fmla="*/ 1438155 h 2112380"/>
              <a:gd name="connsiteX49" fmla="*/ 2245488 w 4386805"/>
              <a:gd name="connsiteY49" fmla="*/ 1438155 h 2112380"/>
              <a:gd name="connsiteX50" fmla="*/ 2245488 w 4386805"/>
              <a:gd name="connsiteY50" fmla="*/ 1397643 h 2112380"/>
              <a:gd name="connsiteX51" fmla="*/ 2213658 w 4386805"/>
              <a:gd name="connsiteY51" fmla="*/ 1397643 h 2112380"/>
              <a:gd name="connsiteX52" fmla="*/ 2213658 w 4386805"/>
              <a:gd name="connsiteY52" fmla="*/ 1377388 h 2112380"/>
              <a:gd name="connsiteX53" fmla="*/ 2147103 w 4386805"/>
              <a:gd name="connsiteY53" fmla="*/ 1377388 h 2112380"/>
              <a:gd name="connsiteX54" fmla="*/ 2147103 w 4386805"/>
              <a:gd name="connsiteY54" fmla="*/ 1345557 h 2112380"/>
              <a:gd name="connsiteX55" fmla="*/ 2129741 w 4386805"/>
              <a:gd name="connsiteY55" fmla="*/ 1345557 h 2112380"/>
              <a:gd name="connsiteX56" fmla="*/ 2129741 w 4386805"/>
              <a:gd name="connsiteY56" fmla="*/ 1313727 h 2112380"/>
              <a:gd name="connsiteX57" fmla="*/ 2095017 w 4386805"/>
              <a:gd name="connsiteY57" fmla="*/ 1313727 h 2112380"/>
              <a:gd name="connsiteX58" fmla="*/ 2095017 w 4386805"/>
              <a:gd name="connsiteY58" fmla="*/ 1273216 h 2112380"/>
              <a:gd name="connsiteX59" fmla="*/ 2034250 w 4386805"/>
              <a:gd name="connsiteY59" fmla="*/ 1273216 h 2112380"/>
              <a:gd name="connsiteX60" fmla="*/ 2034250 w 4386805"/>
              <a:gd name="connsiteY60" fmla="*/ 1224023 h 2112380"/>
              <a:gd name="connsiteX61" fmla="*/ 2002420 w 4386805"/>
              <a:gd name="connsiteY61" fmla="*/ 1224023 h 2112380"/>
              <a:gd name="connsiteX62" fmla="*/ 2002420 w 4386805"/>
              <a:gd name="connsiteY62" fmla="*/ 1203767 h 2112380"/>
              <a:gd name="connsiteX63" fmla="*/ 1973483 w 4386805"/>
              <a:gd name="connsiteY63" fmla="*/ 1203767 h 2112380"/>
              <a:gd name="connsiteX64" fmla="*/ 1973483 w 4386805"/>
              <a:gd name="connsiteY64" fmla="*/ 1192193 h 2112380"/>
              <a:gd name="connsiteX65" fmla="*/ 1935865 w 4386805"/>
              <a:gd name="connsiteY65" fmla="*/ 1192193 h 2112380"/>
              <a:gd name="connsiteX66" fmla="*/ 1935865 w 4386805"/>
              <a:gd name="connsiteY66" fmla="*/ 1177724 h 2112380"/>
              <a:gd name="connsiteX67" fmla="*/ 1912716 w 4386805"/>
              <a:gd name="connsiteY67" fmla="*/ 1177724 h 2112380"/>
              <a:gd name="connsiteX68" fmla="*/ 1912716 w 4386805"/>
              <a:gd name="connsiteY68" fmla="*/ 1160362 h 2112380"/>
              <a:gd name="connsiteX69" fmla="*/ 1912716 w 4386805"/>
              <a:gd name="connsiteY69" fmla="*/ 1160362 h 2112380"/>
              <a:gd name="connsiteX70" fmla="*/ 1901142 w 4386805"/>
              <a:gd name="connsiteY70" fmla="*/ 1148788 h 2112380"/>
              <a:gd name="connsiteX71" fmla="*/ 1863524 w 4386805"/>
              <a:gd name="connsiteY71" fmla="*/ 1148788 h 2112380"/>
              <a:gd name="connsiteX72" fmla="*/ 1863524 w 4386805"/>
              <a:gd name="connsiteY72" fmla="*/ 1122745 h 2112380"/>
              <a:gd name="connsiteX73" fmla="*/ 1840374 w 4386805"/>
              <a:gd name="connsiteY73" fmla="*/ 1122745 h 2112380"/>
              <a:gd name="connsiteX74" fmla="*/ 1840374 w 4386805"/>
              <a:gd name="connsiteY74" fmla="*/ 1096702 h 2112380"/>
              <a:gd name="connsiteX75" fmla="*/ 1779607 w 4386805"/>
              <a:gd name="connsiteY75" fmla="*/ 1096702 h 2112380"/>
              <a:gd name="connsiteX76" fmla="*/ 1779607 w 4386805"/>
              <a:gd name="connsiteY76" fmla="*/ 1070659 h 2112380"/>
              <a:gd name="connsiteX77" fmla="*/ 1756458 w 4386805"/>
              <a:gd name="connsiteY77" fmla="*/ 1070659 h 2112380"/>
              <a:gd name="connsiteX78" fmla="*/ 1756458 w 4386805"/>
              <a:gd name="connsiteY78" fmla="*/ 1053297 h 2112380"/>
              <a:gd name="connsiteX79" fmla="*/ 1739096 w 4386805"/>
              <a:gd name="connsiteY79" fmla="*/ 1053297 h 2112380"/>
              <a:gd name="connsiteX80" fmla="*/ 1739096 w 4386805"/>
              <a:gd name="connsiteY80" fmla="*/ 1033041 h 2112380"/>
              <a:gd name="connsiteX81" fmla="*/ 1707265 w 4386805"/>
              <a:gd name="connsiteY81" fmla="*/ 1033041 h 2112380"/>
              <a:gd name="connsiteX82" fmla="*/ 1707265 w 4386805"/>
              <a:gd name="connsiteY82" fmla="*/ 998317 h 2112380"/>
              <a:gd name="connsiteX83" fmla="*/ 1675435 w 4386805"/>
              <a:gd name="connsiteY83" fmla="*/ 998317 h 2112380"/>
              <a:gd name="connsiteX84" fmla="*/ 1675435 w 4386805"/>
              <a:gd name="connsiteY84" fmla="*/ 980955 h 2112380"/>
              <a:gd name="connsiteX85" fmla="*/ 1663860 w 4386805"/>
              <a:gd name="connsiteY85" fmla="*/ 980955 h 2112380"/>
              <a:gd name="connsiteX86" fmla="*/ 1663860 w 4386805"/>
              <a:gd name="connsiteY86" fmla="*/ 960699 h 2112380"/>
              <a:gd name="connsiteX87" fmla="*/ 1623349 w 4386805"/>
              <a:gd name="connsiteY87" fmla="*/ 960699 h 2112380"/>
              <a:gd name="connsiteX88" fmla="*/ 1623349 w 4386805"/>
              <a:gd name="connsiteY88" fmla="*/ 923081 h 2112380"/>
              <a:gd name="connsiteX89" fmla="*/ 1597306 w 4386805"/>
              <a:gd name="connsiteY89" fmla="*/ 923081 h 2112380"/>
              <a:gd name="connsiteX90" fmla="*/ 1597306 w 4386805"/>
              <a:gd name="connsiteY90" fmla="*/ 879676 h 2112380"/>
              <a:gd name="connsiteX91" fmla="*/ 1579944 w 4386805"/>
              <a:gd name="connsiteY91" fmla="*/ 879676 h 2112380"/>
              <a:gd name="connsiteX92" fmla="*/ 1579944 w 4386805"/>
              <a:gd name="connsiteY92" fmla="*/ 859421 h 2112380"/>
              <a:gd name="connsiteX93" fmla="*/ 1536539 w 4386805"/>
              <a:gd name="connsiteY93" fmla="*/ 859421 h 2112380"/>
              <a:gd name="connsiteX94" fmla="*/ 1536539 w 4386805"/>
              <a:gd name="connsiteY94" fmla="*/ 844952 h 2112380"/>
              <a:gd name="connsiteX95" fmla="*/ 1498921 w 4386805"/>
              <a:gd name="connsiteY95" fmla="*/ 844952 h 2112380"/>
              <a:gd name="connsiteX96" fmla="*/ 1498921 w 4386805"/>
              <a:gd name="connsiteY96" fmla="*/ 821803 h 2112380"/>
              <a:gd name="connsiteX97" fmla="*/ 1481559 w 4386805"/>
              <a:gd name="connsiteY97" fmla="*/ 821803 h 2112380"/>
              <a:gd name="connsiteX98" fmla="*/ 1481559 w 4386805"/>
              <a:gd name="connsiteY98" fmla="*/ 792866 h 2112380"/>
              <a:gd name="connsiteX99" fmla="*/ 1458410 w 4386805"/>
              <a:gd name="connsiteY99" fmla="*/ 792866 h 2112380"/>
              <a:gd name="connsiteX100" fmla="*/ 1458410 w 4386805"/>
              <a:gd name="connsiteY100" fmla="*/ 740780 h 2112380"/>
              <a:gd name="connsiteX101" fmla="*/ 1409217 w 4386805"/>
              <a:gd name="connsiteY101" fmla="*/ 740780 h 2112380"/>
              <a:gd name="connsiteX102" fmla="*/ 1409217 w 4386805"/>
              <a:gd name="connsiteY102" fmla="*/ 723418 h 2112380"/>
              <a:gd name="connsiteX103" fmla="*/ 1377387 w 4386805"/>
              <a:gd name="connsiteY103" fmla="*/ 723418 h 2112380"/>
              <a:gd name="connsiteX104" fmla="*/ 1377387 w 4386805"/>
              <a:gd name="connsiteY104" fmla="*/ 703162 h 2112380"/>
              <a:gd name="connsiteX105" fmla="*/ 1305045 w 4386805"/>
              <a:gd name="connsiteY105" fmla="*/ 703162 h 2112380"/>
              <a:gd name="connsiteX106" fmla="*/ 1305045 w 4386805"/>
              <a:gd name="connsiteY106" fmla="*/ 680013 h 2112380"/>
              <a:gd name="connsiteX107" fmla="*/ 1279002 w 4386805"/>
              <a:gd name="connsiteY107" fmla="*/ 680013 h 2112380"/>
              <a:gd name="connsiteX108" fmla="*/ 1279002 w 4386805"/>
              <a:gd name="connsiteY108" fmla="*/ 656864 h 2112380"/>
              <a:gd name="connsiteX109" fmla="*/ 1252959 w 4386805"/>
              <a:gd name="connsiteY109" fmla="*/ 656864 h 2112380"/>
              <a:gd name="connsiteX110" fmla="*/ 1252959 w 4386805"/>
              <a:gd name="connsiteY110" fmla="*/ 627927 h 2112380"/>
              <a:gd name="connsiteX111" fmla="*/ 1169043 w 4386805"/>
              <a:gd name="connsiteY111" fmla="*/ 627927 h 2112380"/>
              <a:gd name="connsiteX112" fmla="*/ 1169043 w 4386805"/>
              <a:gd name="connsiteY112" fmla="*/ 610565 h 2112380"/>
              <a:gd name="connsiteX113" fmla="*/ 1148787 w 4386805"/>
              <a:gd name="connsiteY113" fmla="*/ 610565 h 2112380"/>
              <a:gd name="connsiteX114" fmla="*/ 1148787 w 4386805"/>
              <a:gd name="connsiteY114" fmla="*/ 575841 h 2112380"/>
              <a:gd name="connsiteX115" fmla="*/ 1114063 w 4386805"/>
              <a:gd name="connsiteY115" fmla="*/ 575841 h 2112380"/>
              <a:gd name="connsiteX116" fmla="*/ 1114063 w 4386805"/>
              <a:gd name="connsiteY116" fmla="*/ 558479 h 2112380"/>
              <a:gd name="connsiteX117" fmla="*/ 1090913 w 4386805"/>
              <a:gd name="connsiteY117" fmla="*/ 558479 h 2112380"/>
              <a:gd name="connsiteX118" fmla="*/ 1090913 w 4386805"/>
              <a:gd name="connsiteY118" fmla="*/ 541117 h 2112380"/>
              <a:gd name="connsiteX119" fmla="*/ 1064870 w 4386805"/>
              <a:gd name="connsiteY119" fmla="*/ 541117 h 2112380"/>
              <a:gd name="connsiteX120" fmla="*/ 1064870 w 4386805"/>
              <a:gd name="connsiteY120" fmla="*/ 517967 h 2112380"/>
              <a:gd name="connsiteX121" fmla="*/ 1041721 w 4386805"/>
              <a:gd name="connsiteY121" fmla="*/ 517967 h 2112380"/>
              <a:gd name="connsiteX122" fmla="*/ 1041721 w 4386805"/>
              <a:gd name="connsiteY122" fmla="*/ 500605 h 2112380"/>
              <a:gd name="connsiteX123" fmla="*/ 983848 w 4386805"/>
              <a:gd name="connsiteY123" fmla="*/ 500605 h 2112380"/>
              <a:gd name="connsiteX124" fmla="*/ 983848 w 4386805"/>
              <a:gd name="connsiteY124" fmla="*/ 480350 h 2112380"/>
              <a:gd name="connsiteX125" fmla="*/ 949124 w 4386805"/>
              <a:gd name="connsiteY125" fmla="*/ 480350 h 2112380"/>
              <a:gd name="connsiteX126" fmla="*/ 949124 w 4386805"/>
              <a:gd name="connsiteY126" fmla="*/ 454307 h 2112380"/>
              <a:gd name="connsiteX127" fmla="*/ 928868 w 4386805"/>
              <a:gd name="connsiteY127" fmla="*/ 454307 h 2112380"/>
              <a:gd name="connsiteX128" fmla="*/ 928868 w 4386805"/>
              <a:gd name="connsiteY128" fmla="*/ 442732 h 2112380"/>
              <a:gd name="connsiteX129" fmla="*/ 899931 w 4386805"/>
              <a:gd name="connsiteY129" fmla="*/ 442732 h 2112380"/>
              <a:gd name="connsiteX130" fmla="*/ 899931 w 4386805"/>
              <a:gd name="connsiteY130" fmla="*/ 425370 h 2112380"/>
              <a:gd name="connsiteX131" fmla="*/ 882569 w 4386805"/>
              <a:gd name="connsiteY131" fmla="*/ 425370 h 2112380"/>
              <a:gd name="connsiteX132" fmla="*/ 882569 w 4386805"/>
              <a:gd name="connsiteY132" fmla="*/ 408008 h 2112380"/>
              <a:gd name="connsiteX133" fmla="*/ 839164 w 4386805"/>
              <a:gd name="connsiteY133" fmla="*/ 408008 h 2112380"/>
              <a:gd name="connsiteX134" fmla="*/ 839164 w 4386805"/>
              <a:gd name="connsiteY134" fmla="*/ 390646 h 2112380"/>
              <a:gd name="connsiteX135" fmla="*/ 784184 w 4386805"/>
              <a:gd name="connsiteY135" fmla="*/ 390646 h 2112380"/>
              <a:gd name="connsiteX136" fmla="*/ 775503 w 4386805"/>
              <a:gd name="connsiteY136" fmla="*/ 381965 h 2112380"/>
              <a:gd name="connsiteX137" fmla="*/ 749460 w 4386805"/>
              <a:gd name="connsiteY137" fmla="*/ 381965 h 2112380"/>
              <a:gd name="connsiteX138" fmla="*/ 749460 w 4386805"/>
              <a:gd name="connsiteY138" fmla="*/ 341454 h 2112380"/>
              <a:gd name="connsiteX139" fmla="*/ 717630 w 4386805"/>
              <a:gd name="connsiteY139" fmla="*/ 341454 h 2112380"/>
              <a:gd name="connsiteX140" fmla="*/ 717630 w 4386805"/>
              <a:gd name="connsiteY140" fmla="*/ 303836 h 2112380"/>
              <a:gd name="connsiteX141" fmla="*/ 680012 w 4386805"/>
              <a:gd name="connsiteY141" fmla="*/ 303836 h 2112380"/>
              <a:gd name="connsiteX142" fmla="*/ 680012 w 4386805"/>
              <a:gd name="connsiteY142" fmla="*/ 280686 h 2112380"/>
              <a:gd name="connsiteX143" fmla="*/ 639501 w 4386805"/>
              <a:gd name="connsiteY143" fmla="*/ 280686 h 2112380"/>
              <a:gd name="connsiteX144" fmla="*/ 639501 w 4386805"/>
              <a:gd name="connsiteY144" fmla="*/ 254643 h 2112380"/>
              <a:gd name="connsiteX145" fmla="*/ 625032 w 4386805"/>
              <a:gd name="connsiteY145" fmla="*/ 254643 h 2112380"/>
              <a:gd name="connsiteX146" fmla="*/ 625032 w 4386805"/>
              <a:gd name="connsiteY146" fmla="*/ 228600 h 2112380"/>
              <a:gd name="connsiteX147" fmla="*/ 601883 w 4386805"/>
              <a:gd name="connsiteY147" fmla="*/ 228600 h 2112380"/>
              <a:gd name="connsiteX148" fmla="*/ 601883 w 4386805"/>
              <a:gd name="connsiteY148" fmla="*/ 205451 h 2112380"/>
              <a:gd name="connsiteX149" fmla="*/ 535329 w 4386805"/>
              <a:gd name="connsiteY149" fmla="*/ 205451 h 2112380"/>
              <a:gd name="connsiteX150" fmla="*/ 535329 w 4386805"/>
              <a:gd name="connsiteY150" fmla="*/ 188089 h 2112380"/>
              <a:gd name="connsiteX151" fmla="*/ 465881 w 4386805"/>
              <a:gd name="connsiteY151" fmla="*/ 188089 h 2112380"/>
              <a:gd name="connsiteX152" fmla="*/ 465881 w 4386805"/>
              <a:gd name="connsiteY152" fmla="*/ 170727 h 2112380"/>
              <a:gd name="connsiteX153" fmla="*/ 436944 w 4386805"/>
              <a:gd name="connsiteY153" fmla="*/ 170727 h 2112380"/>
              <a:gd name="connsiteX154" fmla="*/ 436944 w 4386805"/>
              <a:gd name="connsiteY154" fmla="*/ 121535 h 2112380"/>
              <a:gd name="connsiteX155" fmla="*/ 318303 w 4386805"/>
              <a:gd name="connsiteY155" fmla="*/ 121535 h 2112380"/>
              <a:gd name="connsiteX156" fmla="*/ 318303 w 4386805"/>
              <a:gd name="connsiteY156" fmla="*/ 109960 h 2112380"/>
              <a:gd name="connsiteX157" fmla="*/ 295154 w 4386805"/>
              <a:gd name="connsiteY157" fmla="*/ 109960 h 2112380"/>
              <a:gd name="connsiteX158" fmla="*/ 295154 w 4386805"/>
              <a:gd name="connsiteY158" fmla="*/ 95492 h 2112380"/>
              <a:gd name="connsiteX159" fmla="*/ 272005 w 4386805"/>
              <a:gd name="connsiteY159" fmla="*/ 95492 h 2112380"/>
              <a:gd name="connsiteX160" fmla="*/ 272005 w 4386805"/>
              <a:gd name="connsiteY160" fmla="*/ 75236 h 2112380"/>
              <a:gd name="connsiteX161" fmla="*/ 228600 w 4386805"/>
              <a:gd name="connsiteY161" fmla="*/ 75236 h 2112380"/>
              <a:gd name="connsiteX162" fmla="*/ 228600 w 4386805"/>
              <a:gd name="connsiteY162" fmla="*/ 57874 h 2112380"/>
              <a:gd name="connsiteX163" fmla="*/ 190982 w 4386805"/>
              <a:gd name="connsiteY163" fmla="*/ 57874 h 2112380"/>
              <a:gd name="connsiteX164" fmla="*/ 190982 w 4386805"/>
              <a:gd name="connsiteY164" fmla="*/ 40512 h 2112380"/>
              <a:gd name="connsiteX165" fmla="*/ 69448 w 4386805"/>
              <a:gd name="connsiteY165" fmla="*/ 40512 h 2112380"/>
              <a:gd name="connsiteX166" fmla="*/ 69448 w 4386805"/>
              <a:gd name="connsiteY166" fmla="*/ 17362 h 2112380"/>
              <a:gd name="connsiteX167" fmla="*/ 69448 w 4386805"/>
              <a:gd name="connsiteY167" fmla="*/ 17362 h 2112380"/>
              <a:gd name="connsiteX168" fmla="*/ 52086 w 4386805"/>
              <a:gd name="connsiteY168" fmla="*/ 0 h 2112380"/>
              <a:gd name="connsiteX169" fmla="*/ 0 w 4386805"/>
              <a:gd name="connsiteY169" fmla="*/ 0 h 211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4386805" h="2112380">
                <a:moveTo>
                  <a:pt x="4386805" y="2112380"/>
                </a:moveTo>
                <a:lnTo>
                  <a:pt x="3677855" y="2112380"/>
                </a:lnTo>
                <a:lnTo>
                  <a:pt x="3677855" y="2054507"/>
                </a:lnTo>
                <a:lnTo>
                  <a:pt x="3414531" y="2054507"/>
                </a:lnTo>
                <a:lnTo>
                  <a:pt x="3414531" y="1999527"/>
                </a:lnTo>
                <a:lnTo>
                  <a:pt x="3353764" y="1999527"/>
                </a:lnTo>
                <a:lnTo>
                  <a:pt x="3353764" y="1967697"/>
                </a:lnTo>
                <a:lnTo>
                  <a:pt x="3278529" y="1967697"/>
                </a:lnTo>
                <a:lnTo>
                  <a:pt x="3278529" y="1938760"/>
                </a:lnTo>
                <a:lnTo>
                  <a:pt x="3246698" y="1938760"/>
                </a:lnTo>
                <a:lnTo>
                  <a:pt x="3246698" y="1906929"/>
                </a:lnTo>
                <a:lnTo>
                  <a:pt x="3214868" y="1906929"/>
                </a:lnTo>
                <a:lnTo>
                  <a:pt x="3214868" y="1872205"/>
                </a:lnTo>
                <a:lnTo>
                  <a:pt x="3136739" y="1872205"/>
                </a:lnTo>
                <a:lnTo>
                  <a:pt x="3136739" y="1834588"/>
                </a:lnTo>
                <a:lnTo>
                  <a:pt x="3023886" y="1834588"/>
                </a:lnTo>
                <a:lnTo>
                  <a:pt x="3023886" y="1823013"/>
                </a:lnTo>
                <a:lnTo>
                  <a:pt x="2931288" y="1823013"/>
                </a:lnTo>
                <a:lnTo>
                  <a:pt x="2931288" y="1802757"/>
                </a:lnTo>
                <a:lnTo>
                  <a:pt x="2844478" y="1802757"/>
                </a:lnTo>
                <a:lnTo>
                  <a:pt x="2844478" y="1776714"/>
                </a:lnTo>
                <a:lnTo>
                  <a:pt x="2786605" y="1776714"/>
                </a:lnTo>
                <a:lnTo>
                  <a:pt x="2786605" y="1765140"/>
                </a:lnTo>
                <a:lnTo>
                  <a:pt x="2754774" y="1765140"/>
                </a:lnTo>
                <a:lnTo>
                  <a:pt x="2754774" y="1753565"/>
                </a:lnTo>
                <a:lnTo>
                  <a:pt x="2725838" y="1753565"/>
                </a:lnTo>
                <a:lnTo>
                  <a:pt x="2725838" y="1724628"/>
                </a:lnTo>
                <a:lnTo>
                  <a:pt x="2699795" y="1724628"/>
                </a:lnTo>
                <a:lnTo>
                  <a:pt x="2699795" y="1689904"/>
                </a:lnTo>
                <a:lnTo>
                  <a:pt x="2682432" y="1689904"/>
                </a:lnTo>
                <a:lnTo>
                  <a:pt x="2682432" y="1669648"/>
                </a:lnTo>
                <a:lnTo>
                  <a:pt x="2618772" y="1669648"/>
                </a:lnTo>
                <a:lnTo>
                  <a:pt x="2618772" y="1652286"/>
                </a:lnTo>
                <a:lnTo>
                  <a:pt x="2566686" y="1652286"/>
                </a:lnTo>
                <a:lnTo>
                  <a:pt x="2566686" y="1632031"/>
                </a:lnTo>
                <a:lnTo>
                  <a:pt x="2537749" y="1632031"/>
                </a:lnTo>
                <a:lnTo>
                  <a:pt x="2537749" y="1611775"/>
                </a:lnTo>
                <a:lnTo>
                  <a:pt x="2462513" y="1611775"/>
                </a:lnTo>
                <a:lnTo>
                  <a:pt x="2462513" y="1577051"/>
                </a:lnTo>
                <a:lnTo>
                  <a:pt x="2407534" y="1577051"/>
                </a:lnTo>
                <a:lnTo>
                  <a:pt x="2407534" y="1548114"/>
                </a:lnTo>
                <a:lnTo>
                  <a:pt x="2364129" y="1548114"/>
                </a:lnTo>
                <a:lnTo>
                  <a:pt x="2364129" y="1516284"/>
                </a:lnTo>
                <a:lnTo>
                  <a:pt x="2320724" y="1516284"/>
                </a:lnTo>
                <a:lnTo>
                  <a:pt x="2320724" y="1496028"/>
                </a:lnTo>
                <a:lnTo>
                  <a:pt x="2291787" y="1496028"/>
                </a:lnTo>
                <a:lnTo>
                  <a:pt x="2291787" y="1461304"/>
                </a:lnTo>
                <a:lnTo>
                  <a:pt x="2271531" y="1461304"/>
                </a:lnTo>
                <a:lnTo>
                  <a:pt x="2271531" y="1438155"/>
                </a:lnTo>
                <a:lnTo>
                  <a:pt x="2245488" y="1438155"/>
                </a:lnTo>
                <a:lnTo>
                  <a:pt x="2245488" y="1397643"/>
                </a:lnTo>
                <a:lnTo>
                  <a:pt x="2213658" y="1397643"/>
                </a:lnTo>
                <a:lnTo>
                  <a:pt x="2213658" y="1377388"/>
                </a:lnTo>
                <a:lnTo>
                  <a:pt x="2147103" y="1377388"/>
                </a:lnTo>
                <a:lnTo>
                  <a:pt x="2147103" y="1345557"/>
                </a:lnTo>
                <a:lnTo>
                  <a:pt x="2129741" y="1345557"/>
                </a:lnTo>
                <a:lnTo>
                  <a:pt x="2129741" y="1313727"/>
                </a:lnTo>
                <a:lnTo>
                  <a:pt x="2095017" y="1313727"/>
                </a:lnTo>
                <a:lnTo>
                  <a:pt x="2095017" y="1273216"/>
                </a:lnTo>
                <a:lnTo>
                  <a:pt x="2034250" y="1273216"/>
                </a:lnTo>
                <a:lnTo>
                  <a:pt x="2034250" y="1224023"/>
                </a:lnTo>
                <a:lnTo>
                  <a:pt x="2002420" y="1224023"/>
                </a:lnTo>
                <a:lnTo>
                  <a:pt x="2002420" y="1203767"/>
                </a:lnTo>
                <a:lnTo>
                  <a:pt x="1973483" y="1203767"/>
                </a:lnTo>
                <a:lnTo>
                  <a:pt x="1973483" y="1192193"/>
                </a:lnTo>
                <a:lnTo>
                  <a:pt x="1935865" y="1192193"/>
                </a:lnTo>
                <a:lnTo>
                  <a:pt x="1935865" y="1177724"/>
                </a:lnTo>
                <a:lnTo>
                  <a:pt x="1912716" y="1177724"/>
                </a:lnTo>
                <a:lnTo>
                  <a:pt x="1912716" y="1160362"/>
                </a:lnTo>
                <a:lnTo>
                  <a:pt x="1912716" y="1160362"/>
                </a:lnTo>
                <a:lnTo>
                  <a:pt x="1901142" y="1148788"/>
                </a:lnTo>
                <a:lnTo>
                  <a:pt x="1863524" y="1148788"/>
                </a:lnTo>
                <a:lnTo>
                  <a:pt x="1863524" y="1122745"/>
                </a:lnTo>
                <a:lnTo>
                  <a:pt x="1840374" y="1122745"/>
                </a:lnTo>
                <a:lnTo>
                  <a:pt x="1840374" y="1096702"/>
                </a:lnTo>
                <a:lnTo>
                  <a:pt x="1779607" y="1096702"/>
                </a:lnTo>
                <a:lnTo>
                  <a:pt x="1779607" y="1070659"/>
                </a:lnTo>
                <a:lnTo>
                  <a:pt x="1756458" y="1070659"/>
                </a:lnTo>
                <a:lnTo>
                  <a:pt x="1756458" y="1053297"/>
                </a:lnTo>
                <a:lnTo>
                  <a:pt x="1739096" y="1053297"/>
                </a:lnTo>
                <a:lnTo>
                  <a:pt x="1739096" y="1033041"/>
                </a:lnTo>
                <a:lnTo>
                  <a:pt x="1707265" y="1033041"/>
                </a:lnTo>
                <a:lnTo>
                  <a:pt x="1707265" y="998317"/>
                </a:lnTo>
                <a:lnTo>
                  <a:pt x="1675435" y="998317"/>
                </a:lnTo>
                <a:lnTo>
                  <a:pt x="1675435" y="980955"/>
                </a:lnTo>
                <a:lnTo>
                  <a:pt x="1663860" y="980955"/>
                </a:lnTo>
                <a:lnTo>
                  <a:pt x="1663860" y="960699"/>
                </a:lnTo>
                <a:lnTo>
                  <a:pt x="1623349" y="960699"/>
                </a:lnTo>
                <a:lnTo>
                  <a:pt x="1623349" y="923081"/>
                </a:lnTo>
                <a:lnTo>
                  <a:pt x="1597306" y="923081"/>
                </a:lnTo>
                <a:lnTo>
                  <a:pt x="1597306" y="879676"/>
                </a:lnTo>
                <a:lnTo>
                  <a:pt x="1579944" y="879676"/>
                </a:lnTo>
                <a:lnTo>
                  <a:pt x="1579944" y="859421"/>
                </a:lnTo>
                <a:lnTo>
                  <a:pt x="1536539" y="859421"/>
                </a:lnTo>
                <a:lnTo>
                  <a:pt x="1536539" y="844952"/>
                </a:lnTo>
                <a:lnTo>
                  <a:pt x="1498921" y="844952"/>
                </a:lnTo>
                <a:lnTo>
                  <a:pt x="1498921" y="821803"/>
                </a:lnTo>
                <a:lnTo>
                  <a:pt x="1481559" y="821803"/>
                </a:lnTo>
                <a:lnTo>
                  <a:pt x="1481559" y="792866"/>
                </a:lnTo>
                <a:lnTo>
                  <a:pt x="1458410" y="792866"/>
                </a:lnTo>
                <a:lnTo>
                  <a:pt x="1458410" y="740780"/>
                </a:lnTo>
                <a:lnTo>
                  <a:pt x="1409217" y="740780"/>
                </a:lnTo>
                <a:lnTo>
                  <a:pt x="1409217" y="723418"/>
                </a:lnTo>
                <a:lnTo>
                  <a:pt x="1377387" y="723418"/>
                </a:lnTo>
                <a:lnTo>
                  <a:pt x="1377387" y="703162"/>
                </a:lnTo>
                <a:lnTo>
                  <a:pt x="1305045" y="703162"/>
                </a:lnTo>
                <a:lnTo>
                  <a:pt x="1305045" y="680013"/>
                </a:lnTo>
                <a:lnTo>
                  <a:pt x="1279002" y="680013"/>
                </a:lnTo>
                <a:lnTo>
                  <a:pt x="1279002" y="656864"/>
                </a:lnTo>
                <a:lnTo>
                  <a:pt x="1252959" y="656864"/>
                </a:lnTo>
                <a:lnTo>
                  <a:pt x="1252959" y="627927"/>
                </a:lnTo>
                <a:lnTo>
                  <a:pt x="1169043" y="627927"/>
                </a:lnTo>
                <a:lnTo>
                  <a:pt x="1169043" y="610565"/>
                </a:lnTo>
                <a:lnTo>
                  <a:pt x="1148787" y="610565"/>
                </a:lnTo>
                <a:lnTo>
                  <a:pt x="1148787" y="575841"/>
                </a:lnTo>
                <a:lnTo>
                  <a:pt x="1114063" y="575841"/>
                </a:lnTo>
                <a:lnTo>
                  <a:pt x="1114063" y="558479"/>
                </a:lnTo>
                <a:lnTo>
                  <a:pt x="1090913" y="558479"/>
                </a:lnTo>
                <a:lnTo>
                  <a:pt x="1090913" y="541117"/>
                </a:lnTo>
                <a:lnTo>
                  <a:pt x="1064870" y="541117"/>
                </a:lnTo>
                <a:lnTo>
                  <a:pt x="1064870" y="517967"/>
                </a:lnTo>
                <a:lnTo>
                  <a:pt x="1041721" y="517967"/>
                </a:lnTo>
                <a:lnTo>
                  <a:pt x="1041721" y="500605"/>
                </a:lnTo>
                <a:lnTo>
                  <a:pt x="983848" y="500605"/>
                </a:lnTo>
                <a:lnTo>
                  <a:pt x="983848" y="480350"/>
                </a:lnTo>
                <a:lnTo>
                  <a:pt x="949124" y="480350"/>
                </a:lnTo>
                <a:lnTo>
                  <a:pt x="949124" y="454307"/>
                </a:lnTo>
                <a:lnTo>
                  <a:pt x="928868" y="454307"/>
                </a:lnTo>
                <a:lnTo>
                  <a:pt x="928868" y="442732"/>
                </a:lnTo>
                <a:lnTo>
                  <a:pt x="899931" y="442732"/>
                </a:lnTo>
                <a:lnTo>
                  <a:pt x="899931" y="425370"/>
                </a:lnTo>
                <a:lnTo>
                  <a:pt x="882569" y="425370"/>
                </a:lnTo>
                <a:lnTo>
                  <a:pt x="882569" y="408008"/>
                </a:lnTo>
                <a:lnTo>
                  <a:pt x="839164" y="408008"/>
                </a:lnTo>
                <a:lnTo>
                  <a:pt x="839164" y="390646"/>
                </a:lnTo>
                <a:lnTo>
                  <a:pt x="784184" y="390646"/>
                </a:lnTo>
                <a:lnTo>
                  <a:pt x="775503" y="381965"/>
                </a:lnTo>
                <a:lnTo>
                  <a:pt x="749460" y="381965"/>
                </a:lnTo>
                <a:lnTo>
                  <a:pt x="749460" y="341454"/>
                </a:lnTo>
                <a:lnTo>
                  <a:pt x="717630" y="341454"/>
                </a:lnTo>
                <a:lnTo>
                  <a:pt x="717630" y="303836"/>
                </a:lnTo>
                <a:lnTo>
                  <a:pt x="680012" y="303836"/>
                </a:lnTo>
                <a:lnTo>
                  <a:pt x="680012" y="280686"/>
                </a:lnTo>
                <a:lnTo>
                  <a:pt x="639501" y="280686"/>
                </a:lnTo>
                <a:lnTo>
                  <a:pt x="639501" y="254643"/>
                </a:lnTo>
                <a:lnTo>
                  <a:pt x="625032" y="254643"/>
                </a:lnTo>
                <a:lnTo>
                  <a:pt x="625032" y="228600"/>
                </a:lnTo>
                <a:lnTo>
                  <a:pt x="601883" y="228600"/>
                </a:lnTo>
                <a:lnTo>
                  <a:pt x="601883" y="205451"/>
                </a:lnTo>
                <a:lnTo>
                  <a:pt x="535329" y="205451"/>
                </a:lnTo>
                <a:lnTo>
                  <a:pt x="535329" y="188089"/>
                </a:lnTo>
                <a:lnTo>
                  <a:pt x="465881" y="188089"/>
                </a:lnTo>
                <a:lnTo>
                  <a:pt x="465881" y="170727"/>
                </a:lnTo>
                <a:lnTo>
                  <a:pt x="436944" y="170727"/>
                </a:lnTo>
                <a:lnTo>
                  <a:pt x="436944" y="121535"/>
                </a:lnTo>
                <a:lnTo>
                  <a:pt x="318303" y="121535"/>
                </a:lnTo>
                <a:lnTo>
                  <a:pt x="318303" y="109960"/>
                </a:lnTo>
                <a:lnTo>
                  <a:pt x="295154" y="109960"/>
                </a:lnTo>
                <a:lnTo>
                  <a:pt x="295154" y="95492"/>
                </a:lnTo>
                <a:lnTo>
                  <a:pt x="272005" y="95492"/>
                </a:lnTo>
                <a:lnTo>
                  <a:pt x="272005" y="75236"/>
                </a:lnTo>
                <a:lnTo>
                  <a:pt x="228600" y="75236"/>
                </a:lnTo>
                <a:lnTo>
                  <a:pt x="228600" y="57874"/>
                </a:lnTo>
                <a:lnTo>
                  <a:pt x="190982" y="57874"/>
                </a:lnTo>
                <a:lnTo>
                  <a:pt x="190982" y="40512"/>
                </a:lnTo>
                <a:lnTo>
                  <a:pt x="69448" y="40512"/>
                </a:lnTo>
                <a:lnTo>
                  <a:pt x="69448" y="17362"/>
                </a:lnTo>
                <a:lnTo>
                  <a:pt x="69448" y="17362"/>
                </a:lnTo>
                <a:lnTo>
                  <a:pt x="52086"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7" name="Freeform: Shape 376">
            <a:extLst>
              <a:ext uri="{FF2B5EF4-FFF2-40B4-BE49-F238E27FC236}">
                <a16:creationId xmlns:a16="http://schemas.microsoft.com/office/drawing/2014/main" id="{3901F5D5-DBED-C6A3-AADE-AC553104D6C4}"/>
              </a:ext>
            </a:extLst>
          </p:cNvPr>
          <p:cNvSpPr/>
          <p:nvPr/>
        </p:nvSpPr>
        <p:spPr bwMode="auto">
          <a:xfrm>
            <a:off x="6803020" y="2317830"/>
            <a:ext cx="3874626" cy="2314937"/>
          </a:xfrm>
          <a:custGeom>
            <a:avLst/>
            <a:gdLst>
              <a:gd name="connsiteX0" fmla="*/ 3874626 w 3874626"/>
              <a:gd name="connsiteY0" fmla="*/ 2314937 h 2314937"/>
              <a:gd name="connsiteX1" fmla="*/ 3362446 w 3874626"/>
              <a:gd name="connsiteY1" fmla="*/ 2314937 h 2314937"/>
              <a:gd name="connsiteX2" fmla="*/ 3362446 w 3874626"/>
              <a:gd name="connsiteY2" fmla="*/ 2257064 h 2314937"/>
              <a:gd name="connsiteX3" fmla="*/ 3206188 w 3874626"/>
              <a:gd name="connsiteY3" fmla="*/ 2257064 h 2314937"/>
              <a:gd name="connsiteX4" fmla="*/ 3206188 w 3874626"/>
              <a:gd name="connsiteY4" fmla="*/ 2222340 h 2314937"/>
              <a:gd name="connsiteX5" fmla="*/ 2957332 w 3874626"/>
              <a:gd name="connsiteY5" fmla="*/ 2222340 h 2314937"/>
              <a:gd name="connsiteX6" fmla="*/ 2957332 w 3874626"/>
              <a:gd name="connsiteY6" fmla="*/ 2187616 h 2314937"/>
              <a:gd name="connsiteX7" fmla="*/ 2882096 w 3874626"/>
              <a:gd name="connsiteY7" fmla="*/ 2187616 h 2314937"/>
              <a:gd name="connsiteX8" fmla="*/ 2882096 w 3874626"/>
              <a:gd name="connsiteY8" fmla="*/ 2158679 h 2314937"/>
              <a:gd name="connsiteX9" fmla="*/ 2864734 w 3874626"/>
              <a:gd name="connsiteY9" fmla="*/ 2158679 h 2314937"/>
              <a:gd name="connsiteX10" fmla="*/ 2864734 w 3874626"/>
              <a:gd name="connsiteY10" fmla="*/ 2097912 h 2314937"/>
              <a:gd name="connsiteX11" fmla="*/ 2838691 w 3874626"/>
              <a:gd name="connsiteY11" fmla="*/ 2097912 h 2314937"/>
              <a:gd name="connsiteX12" fmla="*/ 2838691 w 3874626"/>
              <a:gd name="connsiteY12" fmla="*/ 2068975 h 2314937"/>
              <a:gd name="connsiteX13" fmla="*/ 2812648 w 3874626"/>
              <a:gd name="connsiteY13" fmla="*/ 2068975 h 2314937"/>
              <a:gd name="connsiteX14" fmla="*/ 2812648 w 3874626"/>
              <a:gd name="connsiteY14" fmla="*/ 2045826 h 2314937"/>
              <a:gd name="connsiteX15" fmla="*/ 2722945 w 3874626"/>
              <a:gd name="connsiteY15" fmla="*/ 2045826 h 2314937"/>
              <a:gd name="connsiteX16" fmla="*/ 2722945 w 3874626"/>
              <a:gd name="connsiteY16" fmla="*/ 2019783 h 2314937"/>
              <a:gd name="connsiteX17" fmla="*/ 2694008 w 3874626"/>
              <a:gd name="connsiteY17" fmla="*/ 2019783 h 2314937"/>
              <a:gd name="connsiteX18" fmla="*/ 2694008 w 3874626"/>
              <a:gd name="connsiteY18" fmla="*/ 1982165 h 2314937"/>
              <a:gd name="connsiteX19" fmla="*/ 2610091 w 3874626"/>
              <a:gd name="connsiteY19" fmla="*/ 1982165 h 2314937"/>
              <a:gd name="connsiteX20" fmla="*/ 2610091 w 3874626"/>
              <a:gd name="connsiteY20" fmla="*/ 1964803 h 2314937"/>
              <a:gd name="connsiteX21" fmla="*/ 2546431 w 3874626"/>
              <a:gd name="connsiteY21" fmla="*/ 1964803 h 2314937"/>
              <a:gd name="connsiteX22" fmla="*/ 2546431 w 3874626"/>
              <a:gd name="connsiteY22" fmla="*/ 1915611 h 2314937"/>
              <a:gd name="connsiteX23" fmla="*/ 2300469 w 3874626"/>
              <a:gd name="connsiteY23" fmla="*/ 1915611 h 2314937"/>
              <a:gd name="connsiteX24" fmla="*/ 2300469 w 3874626"/>
              <a:gd name="connsiteY24" fmla="*/ 1889567 h 2314937"/>
              <a:gd name="connsiteX25" fmla="*/ 2271532 w 3874626"/>
              <a:gd name="connsiteY25" fmla="*/ 1889567 h 2314937"/>
              <a:gd name="connsiteX26" fmla="*/ 2271532 w 3874626"/>
              <a:gd name="connsiteY26" fmla="*/ 1863524 h 2314937"/>
              <a:gd name="connsiteX27" fmla="*/ 2257064 w 3874626"/>
              <a:gd name="connsiteY27" fmla="*/ 1863524 h 2314937"/>
              <a:gd name="connsiteX28" fmla="*/ 2257064 w 3874626"/>
              <a:gd name="connsiteY28" fmla="*/ 1837481 h 2314937"/>
              <a:gd name="connsiteX29" fmla="*/ 2210765 w 3874626"/>
              <a:gd name="connsiteY29" fmla="*/ 1837481 h 2314937"/>
              <a:gd name="connsiteX30" fmla="*/ 2210765 w 3874626"/>
              <a:gd name="connsiteY30" fmla="*/ 1788289 h 2314937"/>
              <a:gd name="connsiteX31" fmla="*/ 2121061 w 3874626"/>
              <a:gd name="connsiteY31" fmla="*/ 1788289 h 2314937"/>
              <a:gd name="connsiteX32" fmla="*/ 2121061 w 3874626"/>
              <a:gd name="connsiteY32" fmla="*/ 1762246 h 2314937"/>
              <a:gd name="connsiteX33" fmla="*/ 2095018 w 3874626"/>
              <a:gd name="connsiteY33" fmla="*/ 1762246 h 2314937"/>
              <a:gd name="connsiteX34" fmla="*/ 2095018 w 3874626"/>
              <a:gd name="connsiteY34" fmla="*/ 1741990 h 2314937"/>
              <a:gd name="connsiteX35" fmla="*/ 2071869 w 3874626"/>
              <a:gd name="connsiteY35" fmla="*/ 1741990 h 2314937"/>
              <a:gd name="connsiteX36" fmla="*/ 2071869 w 3874626"/>
              <a:gd name="connsiteY36" fmla="*/ 1715947 h 2314937"/>
              <a:gd name="connsiteX37" fmla="*/ 2051613 w 3874626"/>
              <a:gd name="connsiteY37" fmla="*/ 1715947 h 2314937"/>
              <a:gd name="connsiteX38" fmla="*/ 2051613 w 3874626"/>
              <a:gd name="connsiteY38" fmla="*/ 1701479 h 2314937"/>
              <a:gd name="connsiteX39" fmla="*/ 2013995 w 3874626"/>
              <a:gd name="connsiteY39" fmla="*/ 1701479 h 2314937"/>
              <a:gd name="connsiteX40" fmla="*/ 2013995 w 3874626"/>
              <a:gd name="connsiteY40" fmla="*/ 1684117 h 2314937"/>
              <a:gd name="connsiteX41" fmla="*/ 1921398 w 3874626"/>
              <a:gd name="connsiteY41" fmla="*/ 1684117 h 2314937"/>
              <a:gd name="connsiteX42" fmla="*/ 1921398 w 3874626"/>
              <a:gd name="connsiteY42" fmla="*/ 1666755 h 2314937"/>
              <a:gd name="connsiteX43" fmla="*/ 1898248 w 3874626"/>
              <a:gd name="connsiteY43" fmla="*/ 1666755 h 2314937"/>
              <a:gd name="connsiteX44" fmla="*/ 1898248 w 3874626"/>
              <a:gd name="connsiteY44" fmla="*/ 1649393 h 2314937"/>
              <a:gd name="connsiteX45" fmla="*/ 1875099 w 3874626"/>
              <a:gd name="connsiteY45" fmla="*/ 1649393 h 2314937"/>
              <a:gd name="connsiteX46" fmla="*/ 1875099 w 3874626"/>
              <a:gd name="connsiteY46" fmla="*/ 1603094 h 2314937"/>
              <a:gd name="connsiteX47" fmla="*/ 1851950 w 3874626"/>
              <a:gd name="connsiteY47" fmla="*/ 1603094 h 2314937"/>
              <a:gd name="connsiteX48" fmla="*/ 1851950 w 3874626"/>
              <a:gd name="connsiteY48" fmla="*/ 1562583 h 2314937"/>
              <a:gd name="connsiteX49" fmla="*/ 1820119 w 3874626"/>
              <a:gd name="connsiteY49" fmla="*/ 1562583 h 2314937"/>
              <a:gd name="connsiteX50" fmla="*/ 1820119 w 3874626"/>
              <a:gd name="connsiteY50" fmla="*/ 1548114 h 2314937"/>
              <a:gd name="connsiteX51" fmla="*/ 1799864 w 3874626"/>
              <a:gd name="connsiteY51" fmla="*/ 1548114 h 2314937"/>
              <a:gd name="connsiteX52" fmla="*/ 1799864 w 3874626"/>
              <a:gd name="connsiteY52" fmla="*/ 1519178 h 2314937"/>
              <a:gd name="connsiteX53" fmla="*/ 1776714 w 3874626"/>
              <a:gd name="connsiteY53" fmla="*/ 1519178 h 2314937"/>
              <a:gd name="connsiteX54" fmla="*/ 1776714 w 3874626"/>
              <a:gd name="connsiteY54" fmla="*/ 1498922 h 2314937"/>
              <a:gd name="connsiteX55" fmla="*/ 1756458 w 3874626"/>
              <a:gd name="connsiteY55" fmla="*/ 1498922 h 2314937"/>
              <a:gd name="connsiteX56" fmla="*/ 1756458 w 3874626"/>
              <a:gd name="connsiteY56" fmla="*/ 1475773 h 2314937"/>
              <a:gd name="connsiteX57" fmla="*/ 1713053 w 3874626"/>
              <a:gd name="connsiteY57" fmla="*/ 1475773 h 2314937"/>
              <a:gd name="connsiteX58" fmla="*/ 1713053 w 3874626"/>
              <a:gd name="connsiteY58" fmla="*/ 1441048 h 2314937"/>
              <a:gd name="connsiteX59" fmla="*/ 1652286 w 3874626"/>
              <a:gd name="connsiteY59" fmla="*/ 1441048 h 2314937"/>
              <a:gd name="connsiteX60" fmla="*/ 1652286 w 3874626"/>
              <a:gd name="connsiteY60" fmla="*/ 1420793 h 2314937"/>
              <a:gd name="connsiteX61" fmla="*/ 1623350 w 3874626"/>
              <a:gd name="connsiteY61" fmla="*/ 1420793 h 2314937"/>
              <a:gd name="connsiteX62" fmla="*/ 1623350 w 3874626"/>
              <a:gd name="connsiteY62" fmla="*/ 1403431 h 2314937"/>
              <a:gd name="connsiteX63" fmla="*/ 1591519 w 3874626"/>
              <a:gd name="connsiteY63" fmla="*/ 1403431 h 2314937"/>
              <a:gd name="connsiteX64" fmla="*/ 1591519 w 3874626"/>
              <a:gd name="connsiteY64" fmla="*/ 1383175 h 2314937"/>
              <a:gd name="connsiteX65" fmla="*/ 1568370 w 3874626"/>
              <a:gd name="connsiteY65" fmla="*/ 1383175 h 2314937"/>
              <a:gd name="connsiteX66" fmla="*/ 1568370 w 3874626"/>
              <a:gd name="connsiteY66" fmla="*/ 1348451 h 2314937"/>
              <a:gd name="connsiteX67" fmla="*/ 1553902 w 3874626"/>
              <a:gd name="connsiteY67" fmla="*/ 1348451 h 2314937"/>
              <a:gd name="connsiteX68" fmla="*/ 1553902 w 3874626"/>
              <a:gd name="connsiteY68" fmla="*/ 1296365 h 2314937"/>
              <a:gd name="connsiteX69" fmla="*/ 1496028 w 3874626"/>
              <a:gd name="connsiteY69" fmla="*/ 1296365 h 2314937"/>
              <a:gd name="connsiteX70" fmla="*/ 1496028 w 3874626"/>
              <a:gd name="connsiteY70" fmla="*/ 1281897 h 2314937"/>
              <a:gd name="connsiteX71" fmla="*/ 1464198 w 3874626"/>
              <a:gd name="connsiteY71" fmla="*/ 1281897 h 2314937"/>
              <a:gd name="connsiteX72" fmla="*/ 1464198 w 3874626"/>
              <a:gd name="connsiteY72" fmla="*/ 1258747 h 2314937"/>
              <a:gd name="connsiteX73" fmla="*/ 1432367 w 3874626"/>
              <a:gd name="connsiteY73" fmla="*/ 1258747 h 2314937"/>
              <a:gd name="connsiteX74" fmla="*/ 1432367 w 3874626"/>
              <a:gd name="connsiteY74" fmla="*/ 1229811 h 2314937"/>
              <a:gd name="connsiteX75" fmla="*/ 1412112 w 3874626"/>
              <a:gd name="connsiteY75" fmla="*/ 1229811 h 2314937"/>
              <a:gd name="connsiteX76" fmla="*/ 1412112 w 3874626"/>
              <a:gd name="connsiteY76" fmla="*/ 1200874 h 2314937"/>
              <a:gd name="connsiteX77" fmla="*/ 1386069 w 3874626"/>
              <a:gd name="connsiteY77" fmla="*/ 1200874 h 2314937"/>
              <a:gd name="connsiteX78" fmla="*/ 1386069 w 3874626"/>
              <a:gd name="connsiteY78" fmla="*/ 1169043 h 2314937"/>
              <a:gd name="connsiteX79" fmla="*/ 1362919 w 3874626"/>
              <a:gd name="connsiteY79" fmla="*/ 1169043 h 2314937"/>
              <a:gd name="connsiteX80" fmla="*/ 1362919 w 3874626"/>
              <a:gd name="connsiteY80" fmla="*/ 1151681 h 2314937"/>
              <a:gd name="connsiteX81" fmla="*/ 1322408 w 3874626"/>
              <a:gd name="connsiteY81" fmla="*/ 1151681 h 2314937"/>
              <a:gd name="connsiteX82" fmla="*/ 1307939 w 3874626"/>
              <a:gd name="connsiteY82" fmla="*/ 1151681 h 2314937"/>
              <a:gd name="connsiteX83" fmla="*/ 1307939 w 3874626"/>
              <a:gd name="connsiteY83" fmla="*/ 1082233 h 2314937"/>
              <a:gd name="connsiteX84" fmla="*/ 1264534 w 3874626"/>
              <a:gd name="connsiteY84" fmla="*/ 1082233 h 2314937"/>
              <a:gd name="connsiteX85" fmla="*/ 1264534 w 3874626"/>
              <a:gd name="connsiteY85" fmla="*/ 1033041 h 2314937"/>
              <a:gd name="connsiteX86" fmla="*/ 1244279 w 3874626"/>
              <a:gd name="connsiteY86" fmla="*/ 1033041 h 2314937"/>
              <a:gd name="connsiteX87" fmla="*/ 1244279 w 3874626"/>
              <a:gd name="connsiteY87" fmla="*/ 1015679 h 2314937"/>
              <a:gd name="connsiteX88" fmla="*/ 1224023 w 3874626"/>
              <a:gd name="connsiteY88" fmla="*/ 1015679 h 2314937"/>
              <a:gd name="connsiteX89" fmla="*/ 1224023 w 3874626"/>
              <a:gd name="connsiteY89" fmla="*/ 995423 h 2314937"/>
              <a:gd name="connsiteX90" fmla="*/ 1203767 w 3874626"/>
              <a:gd name="connsiteY90" fmla="*/ 995423 h 2314937"/>
              <a:gd name="connsiteX91" fmla="*/ 1203767 w 3874626"/>
              <a:gd name="connsiteY91" fmla="*/ 972274 h 2314937"/>
              <a:gd name="connsiteX92" fmla="*/ 1177724 w 3874626"/>
              <a:gd name="connsiteY92" fmla="*/ 972274 h 2314937"/>
              <a:gd name="connsiteX93" fmla="*/ 1177724 w 3874626"/>
              <a:gd name="connsiteY93" fmla="*/ 923081 h 2314937"/>
              <a:gd name="connsiteX94" fmla="*/ 1137213 w 3874626"/>
              <a:gd name="connsiteY94" fmla="*/ 923081 h 2314937"/>
              <a:gd name="connsiteX95" fmla="*/ 1137213 w 3874626"/>
              <a:gd name="connsiteY95" fmla="*/ 902826 h 2314937"/>
              <a:gd name="connsiteX96" fmla="*/ 1067765 w 3874626"/>
              <a:gd name="connsiteY96" fmla="*/ 902826 h 2314937"/>
              <a:gd name="connsiteX97" fmla="*/ 1067765 w 3874626"/>
              <a:gd name="connsiteY97" fmla="*/ 882570 h 2314937"/>
              <a:gd name="connsiteX98" fmla="*/ 1030147 w 3874626"/>
              <a:gd name="connsiteY98" fmla="*/ 882570 h 2314937"/>
              <a:gd name="connsiteX99" fmla="*/ 1030147 w 3874626"/>
              <a:gd name="connsiteY99" fmla="*/ 868102 h 2314937"/>
              <a:gd name="connsiteX100" fmla="*/ 1004104 w 3874626"/>
              <a:gd name="connsiteY100" fmla="*/ 868102 h 2314937"/>
              <a:gd name="connsiteX101" fmla="*/ 1004104 w 3874626"/>
              <a:gd name="connsiteY101" fmla="*/ 833378 h 2314937"/>
              <a:gd name="connsiteX102" fmla="*/ 992529 w 3874626"/>
              <a:gd name="connsiteY102" fmla="*/ 833378 h 2314937"/>
              <a:gd name="connsiteX103" fmla="*/ 992529 w 3874626"/>
              <a:gd name="connsiteY103" fmla="*/ 807335 h 2314937"/>
              <a:gd name="connsiteX104" fmla="*/ 957805 w 3874626"/>
              <a:gd name="connsiteY104" fmla="*/ 807335 h 2314937"/>
              <a:gd name="connsiteX105" fmla="*/ 957805 w 3874626"/>
              <a:gd name="connsiteY105" fmla="*/ 784185 h 2314937"/>
              <a:gd name="connsiteX106" fmla="*/ 920188 w 3874626"/>
              <a:gd name="connsiteY106" fmla="*/ 784185 h 2314937"/>
              <a:gd name="connsiteX107" fmla="*/ 920188 w 3874626"/>
              <a:gd name="connsiteY107" fmla="*/ 763929 h 2314937"/>
              <a:gd name="connsiteX108" fmla="*/ 876783 w 3874626"/>
              <a:gd name="connsiteY108" fmla="*/ 763929 h 2314937"/>
              <a:gd name="connsiteX109" fmla="*/ 876783 w 3874626"/>
              <a:gd name="connsiteY109" fmla="*/ 743674 h 2314937"/>
              <a:gd name="connsiteX110" fmla="*/ 850739 w 3874626"/>
              <a:gd name="connsiteY110" fmla="*/ 743674 h 2314937"/>
              <a:gd name="connsiteX111" fmla="*/ 850739 w 3874626"/>
              <a:gd name="connsiteY111" fmla="*/ 720524 h 2314937"/>
              <a:gd name="connsiteX112" fmla="*/ 833377 w 3874626"/>
              <a:gd name="connsiteY112" fmla="*/ 720524 h 2314937"/>
              <a:gd name="connsiteX113" fmla="*/ 833377 w 3874626"/>
              <a:gd name="connsiteY113" fmla="*/ 680013 h 2314937"/>
              <a:gd name="connsiteX114" fmla="*/ 816015 w 3874626"/>
              <a:gd name="connsiteY114" fmla="*/ 680013 h 2314937"/>
              <a:gd name="connsiteX115" fmla="*/ 816015 w 3874626"/>
              <a:gd name="connsiteY115" fmla="*/ 645289 h 2314937"/>
              <a:gd name="connsiteX116" fmla="*/ 784185 w 3874626"/>
              <a:gd name="connsiteY116" fmla="*/ 645289 h 2314937"/>
              <a:gd name="connsiteX117" fmla="*/ 784185 w 3874626"/>
              <a:gd name="connsiteY117" fmla="*/ 619246 h 2314937"/>
              <a:gd name="connsiteX118" fmla="*/ 769717 w 3874626"/>
              <a:gd name="connsiteY118" fmla="*/ 619246 h 2314937"/>
              <a:gd name="connsiteX119" fmla="*/ 769717 w 3874626"/>
              <a:gd name="connsiteY119" fmla="*/ 581628 h 2314937"/>
              <a:gd name="connsiteX120" fmla="*/ 740780 w 3874626"/>
              <a:gd name="connsiteY120" fmla="*/ 581628 h 2314937"/>
              <a:gd name="connsiteX121" fmla="*/ 740780 w 3874626"/>
              <a:gd name="connsiteY121" fmla="*/ 546904 h 2314937"/>
              <a:gd name="connsiteX122" fmla="*/ 723418 w 3874626"/>
              <a:gd name="connsiteY122" fmla="*/ 546904 h 2314937"/>
              <a:gd name="connsiteX123" fmla="*/ 723418 w 3874626"/>
              <a:gd name="connsiteY123" fmla="*/ 515074 h 2314937"/>
              <a:gd name="connsiteX124" fmla="*/ 691588 w 3874626"/>
              <a:gd name="connsiteY124" fmla="*/ 515074 h 2314937"/>
              <a:gd name="connsiteX125" fmla="*/ 691588 w 3874626"/>
              <a:gd name="connsiteY125" fmla="*/ 494818 h 2314937"/>
              <a:gd name="connsiteX126" fmla="*/ 677119 w 3874626"/>
              <a:gd name="connsiteY126" fmla="*/ 494818 h 2314937"/>
              <a:gd name="connsiteX127" fmla="*/ 677119 w 3874626"/>
              <a:gd name="connsiteY127" fmla="*/ 457200 h 2314937"/>
              <a:gd name="connsiteX128" fmla="*/ 659757 w 3874626"/>
              <a:gd name="connsiteY128" fmla="*/ 457200 h 2314937"/>
              <a:gd name="connsiteX129" fmla="*/ 659757 w 3874626"/>
              <a:gd name="connsiteY129" fmla="*/ 431157 h 2314937"/>
              <a:gd name="connsiteX130" fmla="*/ 633714 w 3874626"/>
              <a:gd name="connsiteY130" fmla="*/ 431157 h 2314937"/>
              <a:gd name="connsiteX131" fmla="*/ 633714 w 3874626"/>
              <a:gd name="connsiteY131" fmla="*/ 410902 h 2314937"/>
              <a:gd name="connsiteX132" fmla="*/ 622139 w 3874626"/>
              <a:gd name="connsiteY132" fmla="*/ 410902 h 2314937"/>
              <a:gd name="connsiteX133" fmla="*/ 622139 w 3874626"/>
              <a:gd name="connsiteY133" fmla="*/ 381965 h 2314937"/>
              <a:gd name="connsiteX134" fmla="*/ 587415 w 3874626"/>
              <a:gd name="connsiteY134" fmla="*/ 381965 h 2314937"/>
              <a:gd name="connsiteX135" fmla="*/ 587415 w 3874626"/>
              <a:gd name="connsiteY135" fmla="*/ 358816 h 2314937"/>
              <a:gd name="connsiteX136" fmla="*/ 575841 w 3874626"/>
              <a:gd name="connsiteY136" fmla="*/ 358816 h 2314937"/>
              <a:gd name="connsiteX137" fmla="*/ 575841 w 3874626"/>
              <a:gd name="connsiteY137" fmla="*/ 312517 h 2314937"/>
              <a:gd name="connsiteX138" fmla="*/ 535329 w 3874626"/>
              <a:gd name="connsiteY138" fmla="*/ 312517 h 2314937"/>
              <a:gd name="connsiteX139" fmla="*/ 535329 w 3874626"/>
              <a:gd name="connsiteY139" fmla="*/ 280686 h 2314937"/>
              <a:gd name="connsiteX140" fmla="*/ 512180 w 3874626"/>
              <a:gd name="connsiteY140" fmla="*/ 280686 h 2314937"/>
              <a:gd name="connsiteX141" fmla="*/ 512180 w 3874626"/>
              <a:gd name="connsiteY141" fmla="*/ 228600 h 2314937"/>
              <a:gd name="connsiteX142" fmla="*/ 491924 w 3874626"/>
              <a:gd name="connsiteY142" fmla="*/ 228600 h 2314937"/>
              <a:gd name="connsiteX143" fmla="*/ 491924 w 3874626"/>
              <a:gd name="connsiteY143" fmla="*/ 208345 h 2314937"/>
              <a:gd name="connsiteX144" fmla="*/ 454307 w 3874626"/>
              <a:gd name="connsiteY144" fmla="*/ 208345 h 2314937"/>
              <a:gd name="connsiteX145" fmla="*/ 454307 w 3874626"/>
              <a:gd name="connsiteY145" fmla="*/ 179408 h 2314937"/>
              <a:gd name="connsiteX146" fmla="*/ 379071 w 3874626"/>
              <a:gd name="connsiteY146" fmla="*/ 179408 h 2314937"/>
              <a:gd name="connsiteX147" fmla="*/ 379071 w 3874626"/>
              <a:gd name="connsiteY147" fmla="*/ 153365 h 2314937"/>
              <a:gd name="connsiteX148" fmla="*/ 358815 w 3874626"/>
              <a:gd name="connsiteY148" fmla="*/ 153365 h 2314937"/>
              <a:gd name="connsiteX149" fmla="*/ 358815 w 3874626"/>
              <a:gd name="connsiteY149" fmla="*/ 121535 h 2314937"/>
              <a:gd name="connsiteX150" fmla="*/ 315410 w 3874626"/>
              <a:gd name="connsiteY150" fmla="*/ 121535 h 2314937"/>
              <a:gd name="connsiteX151" fmla="*/ 315410 w 3874626"/>
              <a:gd name="connsiteY151" fmla="*/ 101279 h 2314937"/>
              <a:gd name="connsiteX152" fmla="*/ 260431 w 3874626"/>
              <a:gd name="connsiteY152" fmla="*/ 101279 h 2314937"/>
              <a:gd name="connsiteX153" fmla="*/ 260431 w 3874626"/>
              <a:gd name="connsiteY153" fmla="*/ 75236 h 2314937"/>
              <a:gd name="connsiteX154" fmla="*/ 219919 w 3874626"/>
              <a:gd name="connsiteY154" fmla="*/ 75236 h 2314937"/>
              <a:gd name="connsiteX155" fmla="*/ 219919 w 3874626"/>
              <a:gd name="connsiteY155" fmla="*/ 54980 h 2314937"/>
              <a:gd name="connsiteX156" fmla="*/ 176514 w 3874626"/>
              <a:gd name="connsiteY156" fmla="*/ 54980 h 2314937"/>
              <a:gd name="connsiteX157" fmla="*/ 176514 w 3874626"/>
              <a:gd name="connsiteY157" fmla="*/ 54980 h 2314937"/>
              <a:gd name="connsiteX158" fmla="*/ 52086 w 3874626"/>
              <a:gd name="connsiteY158" fmla="*/ 54980 h 2314937"/>
              <a:gd name="connsiteX159" fmla="*/ 52086 w 3874626"/>
              <a:gd name="connsiteY159" fmla="*/ 0 h 2314937"/>
              <a:gd name="connsiteX160" fmla="*/ 0 w 3874626"/>
              <a:gd name="connsiteY160" fmla="*/ 0 h 2314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3874626" h="2314937">
                <a:moveTo>
                  <a:pt x="3874626" y="2314937"/>
                </a:moveTo>
                <a:lnTo>
                  <a:pt x="3362446" y="2314937"/>
                </a:lnTo>
                <a:lnTo>
                  <a:pt x="3362446" y="2257064"/>
                </a:lnTo>
                <a:lnTo>
                  <a:pt x="3206188" y="2257064"/>
                </a:lnTo>
                <a:lnTo>
                  <a:pt x="3206188" y="2222340"/>
                </a:lnTo>
                <a:lnTo>
                  <a:pt x="2957332" y="2222340"/>
                </a:lnTo>
                <a:lnTo>
                  <a:pt x="2957332" y="2187616"/>
                </a:lnTo>
                <a:lnTo>
                  <a:pt x="2882096" y="2187616"/>
                </a:lnTo>
                <a:lnTo>
                  <a:pt x="2882096" y="2158679"/>
                </a:lnTo>
                <a:lnTo>
                  <a:pt x="2864734" y="2158679"/>
                </a:lnTo>
                <a:lnTo>
                  <a:pt x="2864734" y="2097912"/>
                </a:lnTo>
                <a:lnTo>
                  <a:pt x="2838691" y="2097912"/>
                </a:lnTo>
                <a:lnTo>
                  <a:pt x="2838691" y="2068975"/>
                </a:lnTo>
                <a:lnTo>
                  <a:pt x="2812648" y="2068975"/>
                </a:lnTo>
                <a:lnTo>
                  <a:pt x="2812648" y="2045826"/>
                </a:lnTo>
                <a:lnTo>
                  <a:pt x="2722945" y="2045826"/>
                </a:lnTo>
                <a:lnTo>
                  <a:pt x="2722945" y="2019783"/>
                </a:lnTo>
                <a:lnTo>
                  <a:pt x="2694008" y="2019783"/>
                </a:lnTo>
                <a:lnTo>
                  <a:pt x="2694008" y="1982165"/>
                </a:lnTo>
                <a:lnTo>
                  <a:pt x="2610091" y="1982165"/>
                </a:lnTo>
                <a:lnTo>
                  <a:pt x="2610091" y="1964803"/>
                </a:lnTo>
                <a:lnTo>
                  <a:pt x="2546431" y="1964803"/>
                </a:lnTo>
                <a:lnTo>
                  <a:pt x="2546431" y="1915611"/>
                </a:lnTo>
                <a:lnTo>
                  <a:pt x="2300469" y="1915611"/>
                </a:lnTo>
                <a:lnTo>
                  <a:pt x="2300469" y="1889567"/>
                </a:lnTo>
                <a:lnTo>
                  <a:pt x="2271532" y="1889567"/>
                </a:lnTo>
                <a:lnTo>
                  <a:pt x="2271532" y="1863524"/>
                </a:lnTo>
                <a:lnTo>
                  <a:pt x="2257064" y="1863524"/>
                </a:lnTo>
                <a:lnTo>
                  <a:pt x="2257064" y="1837481"/>
                </a:lnTo>
                <a:lnTo>
                  <a:pt x="2210765" y="1837481"/>
                </a:lnTo>
                <a:lnTo>
                  <a:pt x="2210765" y="1788289"/>
                </a:lnTo>
                <a:lnTo>
                  <a:pt x="2121061" y="1788289"/>
                </a:lnTo>
                <a:lnTo>
                  <a:pt x="2121061" y="1762246"/>
                </a:lnTo>
                <a:lnTo>
                  <a:pt x="2095018" y="1762246"/>
                </a:lnTo>
                <a:lnTo>
                  <a:pt x="2095018" y="1741990"/>
                </a:lnTo>
                <a:lnTo>
                  <a:pt x="2071869" y="1741990"/>
                </a:lnTo>
                <a:lnTo>
                  <a:pt x="2071869" y="1715947"/>
                </a:lnTo>
                <a:lnTo>
                  <a:pt x="2051613" y="1715947"/>
                </a:lnTo>
                <a:lnTo>
                  <a:pt x="2051613" y="1701479"/>
                </a:lnTo>
                <a:lnTo>
                  <a:pt x="2013995" y="1701479"/>
                </a:lnTo>
                <a:lnTo>
                  <a:pt x="2013995" y="1684117"/>
                </a:lnTo>
                <a:lnTo>
                  <a:pt x="1921398" y="1684117"/>
                </a:lnTo>
                <a:lnTo>
                  <a:pt x="1921398" y="1666755"/>
                </a:lnTo>
                <a:lnTo>
                  <a:pt x="1898248" y="1666755"/>
                </a:lnTo>
                <a:lnTo>
                  <a:pt x="1898248" y="1649393"/>
                </a:lnTo>
                <a:lnTo>
                  <a:pt x="1875099" y="1649393"/>
                </a:lnTo>
                <a:lnTo>
                  <a:pt x="1875099" y="1603094"/>
                </a:lnTo>
                <a:lnTo>
                  <a:pt x="1851950" y="1603094"/>
                </a:lnTo>
                <a:lnTo>
                  <a:pt x="1851950" y="1562583"/>
                </a:lnTo>
                <a:lnTo>
                  <a:pt x="1820119" y="1562583"/>
                </a:lnTo>
                <a:lnTo>
                  <a:pt x="1820119" y="1548114"/>
                </a:lnTo>
                <a:lnTo>
                  <a:pt x="1799864" y="1548114"/>
                </a:lnTo>
                <a:lnTo>
                  <a:pt x="1799864" y="1519178"/>
                </a:lnTo>
                <a:lnTo>
                  <a:pt x="1776714" y="1519178"/>
                </a:lnTo>
                <a:lnTo>
                  <a:pt x="1776714" y="1498922"/>
                </a:lnTo>
                <a:lnTo>
                  <a:pt x="1756458" y="1498922"/>
                </a:lnTo>
                <a:lnTo>
                  <a:pt x="1756458" y="1475773"/>
                </a:lnTo>
                <a:lnTo>
                  <a:pt x="1713053" y="1475773"/>
                </a:lnTo>
                <a:lnTo>
                  <a:pt x="1713053" y="1441048"/>
                </a:lnTo>
                <a:lnTo>
                  <a:pt x="1652286" y="1441048"/>
                </a:lnTo>
                <a:lnTo>
                  <a:pt x="1652286" y="1420793"/>
                </a:lnTo>
                <a:lnTo>
                  <a:pt x="1623350" y="1420793"/>
                </a:lnTo>
                <a:lnTo>
                  <a:pt x="1623350" y="1403431"/>
                </a:lnTo>
                <a:lnTo>
                  <a:pt x="1591519" y="1403431"/>
                </a:lnTo>
                <a:lnTo>
                  <a:pt x="1591519" y="1383175"/>
                </a:lnTo>
                <a:lnTo>
                  <a:pt x="1568370" y="1383175"/>
                </a:lnTo>
                <a:lnTo>
                  <a:pt x="1568370" y="1348451"/>
                </a:lnTo>
                <a:lnTo>
                  <a:pt x="1553902" y="1348451"/>
                </a:lnTo>
                <a:lnTo>
                  <a:pt x="1553902" y="1296365"/>
                </a:lnTo>
                <a:lnTo>
                  <a:pt x="1496028" y="1296365"/>
                </a:lnTo>
                <a:lnTo>
                  <a:pt x="1496028" y="1281897"/>
                </a:lnTo>
                <a:lnTo>
                  <a:pt x="1464198" y="1281897"/>
                </a:lnTo>
                <a:lnTo>
                  <a:pt x="1464198" y="1258747"/>
                </a:lnTo>
                <a:lnTo>
                  <a:pt x="1432367" y="1258747"/>
                </a:lnTo>
                <a:lnTo>
                  <a:pt x="1432367" y="1229811"/>
                </a:lnTo>
                <a:lnTo>
                  <a:pt x="1412112" y="1229811"/>
                </a:lnTo>
                <a:lnTo>
                  <a:pt x="1412112" y="1200874"/>
                </a:lnTo>
                <a:lnTo>
                  <a:pt x="1386069" y="1200874"/>
                </a:lnTo>
                <a:lnTo>
                  <a:pt x="1386069" y="1169043"/>
                </a:lnTo>
                <a:lnTo>
                  <a:pt x="1362919" y="1169043"/>
                </a:lnTo>
                <a:lnTo>
                  <a:pt x="1362919" y="1151681"/>
                </a:lnTo>
                <a:lnTo>
                  <a:pt x="1322408" y="1151681"/>
                </a:lnTo>
                <a:lnTo>
                  <a:pt x="1307939" y="1151681"/>
                </a:lnTo>
                <a:lnTo>
                  <a:pt x="1307939" y="1082233"/>
                </a:lnTo>
                <a:lnTo>
                  <a:pt x="1264534" y="1082233"/>
                </a:lnTo>
                <a:lnTo>
                  <a:pt x="1264534" y="1033041"/>
                </a:lnTo>
                <a:lnTo>
                  <a:pt x="1244279" y="1033041"/>
                </a:lnTo>
                <a:lnTo>
                  <a:pt x="1244279" y="1015679"/>
                </a:lnTo>
                <a:lnTo>
                  <a:pt x="1224023" y="1015679"/>
                </a:lnTo>
                <a:lnTo>
                  <a:pt x="1224023" y="995423"/>
                </a:lnTo>
                <a:lnTo>
                  <a:pt x="1203767" y="995423"/>
                </a:lnTo>
                <a:lnTo>
                  <a:pt x="1203767" y="972274"/>
                </a:lnTo>
                <a:lnTo>
                  <a:pt x="1177724" y="972274"/>
                </a:lnTo>
                <a:lnTo>
                  <a:pt x="1177724" y="923081"/>
                </a:lnTo>
                <a:lnTo>
                  <a:pt x="1137213" y="923081"/>
                </a:lnTo>
                <a:lnTo>
                  <a:pt x="1137213" y="902826"/>
                </a:lnTo>
                <a:lnTo>
                  <a:pt x="1067765" y="902826"/>
                </a:lnTo>
                <a:lnTo>
                  <a:pt x="1067765" y="882570"/>
                </a:lnTo>
                <a:lnTo>
                  <a:pt x="1030147" y="882570"/>
                </a:lnTo>
                <a:lnTo>
                  <a:pt x="1030147" y="868102"/>
                </a:lnTo>
                <a:lnTo>
                  <a:pt x="1004104" y="868102"/>
                </a:lnTo>
                <a:lnTo>
                  <a:pt x="1004104" y="833378"/>
                </a:lnTo>
                <a:lnTo>
                  <a:pt x="992529" y="833378"/>
                </a:lnTo>
                <a:lnTo>
                  <a:pt x="992529" y="807335"/>
                </a:lnTo>
                <a:lnTo>
                  <a:pt x="957805" y="807335"/>
                </a:lnTo>
                <a:lnTo>
                  <a:pt x="957805" y="784185"/>
                </a:lnTo>
                <a:lnTo>
                  <a:pt x="920188" y="784185"/>
                </a:lnTo>
                <a:lnTo>
                  <a:pt x="920188" y="763929"/>
                </a:lnTo>
                <a:lnTo>
                  <a:pt x="876783" y="763929"/>
                </a:lnTo>
                <a:lnTo>
                  <a:pt x="876783" y="743674"/>
                </a:lnTo>
                <a:lnTo>
                  <a:pt x="850739" y="743674"/>
                </a:lnTo>
                <a:lnTo>
                  <a:pt x="850739" y="720524"/>
                </a:lnTo>
                <a:lnTo>
                  <a:pt x="833377" y="720524"/>
                </a:lnTo>
                <a:lnTo>
                  <a:pt x="833377" y="680013"/>
                </a:lnTo>
                <a:lnTo>
                  <a:pt x="816015" y="680013"/>
                </a:lnTo>
                <a:lnTo>
                  <a:pt x="816015" y="645289"/>
                </a:lnTo>
                <a:lnTo>
                  <a:pt x="784185" y="645289"/>
                </a:lnTo>
                <a:lnTo>
                  <a:pt x="784185" y="619246"/>
                </a:lnTo>
                <a:lnTo>
                  <a:pt x="769717" y="619246"/>
                </a:lnTo>
                <a:lnTo>
                  <a:pt x="769717" y="581628"/>
                </a:lnTo>
                <a:lnTo>
                  <a:pt x="740780" y="581628"/>
                </a:lnTo>
                <a:lnTo>
                  <a:pt x="740780" y="546904"/>
                </a:lnTo>
                <a:lnTo>
                  <a:pt x="723418" y="546904"/>
                </a:lnTo>
                <a:lnTo>
                  <a:pt x="723418" y="515074"/>
                </a:lnTo>
                <a:lnTo>
                  <a:pt x="691588" y="515074"/>
                </a:lnTo>
                <a:lnTo>
                  <a:pt x="691588" y="494818"/>
                </a:lnTo>
                <a:lnTo>
                  <a:pt x="677119" y="494818"/>
                </a:lnTo>
                <a:lnTo>
                  <a:pt x="677119" y="457200"/>
                </a:lnTo>
                <a:lnTo>
                  <a:pt x="659757" y="457200"/>
                </a:lnTo>
                <a:lnTo>
                  <a:pt x="659757" y="431157"/>
                </a:lnTo>
                <a:lnTo>
                  <a:pt x="633714" y="431157"/>
                </a:lnTo>
                <a:lnTo>
                  <a:pt x="633714" y="410902"/>
                </a:lnTo>
                <a:lnTo>
                  <a:pt x="622139" y="410902"/>
                </a:lnTo>
                <a:lnTo>
                  <a:pt x="622139" y="381965"/>
                </a:lnTo>
                <a:lnTo>
                  <a:pt x="587415" y="381965"/>
                </a:lnTo>
                <a:lnTo>
                  <a:pt x="587415" y="358816"/>
                </a:lnTo>
                <a:lnTo>
                  <a:pt x="575841" y="358816"/>
                </a:lnTo>
                <a:lnTo>
                  <a:pt x="575841" y="312517"/>
                </a:lnTo>
                <a:lnTo>
                  <a:pt x="535329" y="312517"/>
                </a:lnTo>
                <a:lnTo>
                  <a:pt x="535329" y="280686"/>
                </a:lnTo>
                <a:lnTo>
                  <a:pt x="512180" y="280686"/>
                </a:lnTo>
                <a:lnTo>
                  <a:pt x="512180" y="228600"/>
                </a:lnTo>
                <a:lnTo>
                  <a:pt x="491924" y="228600"/>
                </a:lnTo>
                <a:lnTo>
                  <a:pt x="491924" y="208345"/>
                </a:lnTo>
                <a:lnTo>
                  <a:pt x="454307" y="208345"/>
                </a:lnTo>
                <a:lnTo>
                  <a:pt x="454307" y="179408"/>
                </a:lnTo>
                <a:lnTo>
                  <a:pt x="379071" y="179408"/>
                </a:lnTo>
                <a:lnTo>
                  <a:pt x="379071" y="153365"/>
                </a:lnTo>
                <a:lnTo>
                  <a:pt x="358815" y="153365"/>
                </a:lnTo>
                <a:lnTo>
                  <a:pt x="358815" y="121535"/>
                </a:lnTo>
                <a:lnTo>
                  <a:pt x="315410" y="121535"/>
                </a:lnTo>
                <a:lnTo>
                  <a:pt x="315410" y="101279"/>
                </a:lnTo>
                <a:lnTo>
                  <a:pt x="260431" y="101279"/>
                </a:lnTo>
                <a:lnTo>
                  <a:pt x="260431" y="75236"/>
                </a:lnTo>
                <a:lnTo>
                  <a:pt x="219919" y="75236"/>
                </a:lnTo>
                <a:lnTo>
                  <a:pt x="219919" y="54980"/>
                </a:lnTo>
                <a:lnTo>
                  <a:pt x="176514" y="54980"/>
                </a:lnTo>
                <a:lnTo>
                  <a:pt x="176514" y="54980"/>
                </a:lnTo>
                <a:lnTo>
                  <a:pt x="52086" y="54980"/>
                </a:lnTo>
                <a:lnTo>
                  <a:pt x="52086"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5" name="TextBox 224">
            <a:extLst>
              <a:ext uri="{FF2B5EF4-FFF2-40B4-BE49-F238E27FC236}">
                <a16:creationId xmlns:a16="http://schemas.microsoft.com/office/drawing/2014/main" id="{58214AE1-E293-6BA8-9F6B-388A53E64903}"/>
              </a:ext>
            </a:extLst>
          </p:cNvPr>
          <p:cNvSpPr txBox="1"/>
          <p:nvPr/>
        </p:nvSpPr>
        <p:spPr bwMode="auto">
          <a:xfrm>
            <a:off x="6738634" y="2147931"/>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8" name="TextBox 227">
            <a:extLst>
              <a:ext uri="{FF2B5EF4-FFF2-40B4-BE49-F238E27FC236}">
                <a16:creationId xmlns:a16="http://schemas.microsoft.com/office/drawing/2014/main" id="{8C000AC5-F8C9-ACB4-B12B-76A9EFE2EAE0}"/>
              </a:ext>
            </a:extLst>
          </p:cNvPr>
          <p:cNvSpPr txBox="1"/>
          <p:nvPr/>
        </p:nvSpPr>
        <p:spPr bwMode="auto">
          <a:xfrm>
            <a:off x="6767209" y="2160631"/>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nvGrpSpPr>
          <p:cNvPr id="378" name="Group 377">
            <a:extLst>
              <a:ext uri="{FF2B5EF4-FFF2-40B4-BE49-F238E27FC236}">
                <a16:creationId xmlns:a16="http://schemas.microsoft.com/office/drawing/2014/main" id="{78BCF64D-DDD7-D917-1781-83C71A4F3C09}"/>
              </a:ext>
            </a:extLst>
          </p:cNvPr>
          <p:cNvGrpSpPr/>
          <p:nvPr/>
        </p:nvGrpSpPr>
        <p:grpSpPr>
          <a:xfrm>
            <a:off x="6811659" y="2189206"/>
            <a:ext cx="4411459" cy="2375674"/>
            <a:chOff x="6811659" y="2189206"/>
            <a:chExt cx="4411459" cy="2375674"/>
          </a:xfrm>
        </p:grpSpPr>
        <p:sp>
          <p:nvSpPr>
            <p:cNvPr id="361" name="TextBox 360">
              <a:extLst>
                <a:ext uri="{FF2B5EF4-FFF2-40B4-BE49-F238E27FC236}">
                  <a16:creationId xmlns:a16="http://schemas.microsoft.com/office/drawing/2014/main" id="{A4135C70-1D19-5A98-7362-77B5FD24C6C5}"/>
                </a:ext>
              </a:extLst>
            </p:cNvPr>
            <p:cNvSpPr txBox="1"/>
            <p:nvPr/>
          </p:nvSpPr>
          <p:spPr bwMode="auto">
            <a:xfrm>
              <a:off x="8818392" y="3074449"/>
              <a:ext cx="21582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24-Mo Landmark (95% CI)</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T-DXd: 47.3% (41.9-52.4)</a:t>
              </a:r>
              <a:b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br>
              <a:r>
                <a:rPr lang="en-US" sz="1200" b="0" dirty="0">
                  <a:solidFill>
                    <a:srgbClr val="E1471D"/>
                  </a:solidFill>
                  <a:latin typeface="Calibri" panose="020F0502020204030204" pitchFamily="34" charset="0"/>
                </a:rPr>
                <a:t>CT</a:t>
              </a: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 32.0% (24.8-39.3)</a:t>
              </a:r>
            </a:p>
          </p:txBody>
        </p:sp>
        <p:sp>
          <p:nvSpPr>
            <p:cNvPr id="226" name="TextBox 225">
              <a:extLst>
                <a:ext uri="{FF2B5EF4-FFF2-40B4-BE49-F238E27FC236}">
                  <a16:creationId xmlns:a16="http://schemas.microsoft.com/office/drawing/2014/main" id="{0EA45F8A-E274-C58F-E08B-411D741D81D9}"/>
                </a:ext>
              </a:extLst>
            </p:cNvPr>
            <p:cNvSpPr txBox="1"/>
            <p:nvPr/>
          </p:nvSpPr>
          <p:spPr bwMode="auto">
            <a:xfrm>
              <a:off x="6811659" y="2189206"/>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9" name="TextBox 228">
              <a:extLst>
                <a:ext uri="{FF2B5EF4-FFF2-40B4-BE49-F238E27FC236}">
                  <a16:creationId xmlns:a16="http://schemas.microsoft.com/office/drawing/2014/main" id="{5522564A-F596-395D-B0B2-E6A0F33B98FB}"/>
                </a:ext>
              </a:extLst>
            </p:cNvPr>
            <p:cNvSpPr txBox="1"/>
            <p:nvPr/>
          </p:nvSpPr>
          <p:spPr bwMode="auto">
            <a:xfrm>
              <a:off x="6874635" y="2208536"/>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0" name="TextBox 229">
              <a:extLst>
                <a:ext uri="{FF2B5EF4-FFF2-40B4-BE49-F238E27FC236}">
                  <a16:creationId xmlns:a16="http://schemas.microsoft.com/office/drawing/2014/main" id="{8A4AA702-584C-E607-AA36-6D7D56F5A3DE}"/>
                </a:ext>
              </a:extLst>
            </p:cNvPr>
            <p:cNvSpPr txBox="1"/>
            <p:nvPr/>
          </p:nvSpPr>
          <p:spPr bwMode="auto">
            <a:xfrm>
              <a:off x="6954009" y="2225732"/>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1" name="TextBox 230">
              <a:extLst>
                <a:ext uri="{FF2B5EF4-FFF2-40B4-BE49-F238E27FC236}">
                  <a16:creationId xmlns:a16="http://schemas.microsoft.com/office/drawing/2014/main" id="{6C182E78-E5FD-32ED-B41F-844E8A11FBE0}"/>
                </a:ext>
              </a:extLst>
            </p:cNvPr>
            <p:cNvSpPr txBox="1"/>
            <p:nvPr/>
          </p:nvSpPr>
          <p:spPr bwMode="auto">
            <a:xfrm>
              <a:off x="7034005" y="2273969"/>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2" name="TextBox 231">
              <a:extLst>
                <a:ext uri="{FF2B5EF4-FFF2-40B4-BE49-F238E27FC236}">
                  <a16:creationId xmlns:a16="http://schemas.microsoft.com/office/drawing/2014/main" id="{81BEA271-6EDC-CEE9-38AC-6A60CEACBBC0}"/>
                </a:ext>
              </a:extLst>
            </p:cNvPr>
            <p:cNvSpPr txBox="1"/>
            <p:nvPr/>
          </p:nvSpPr>
          <p:spPr bwMode="auto">
            <a:xfrm>
              <a:off x="7138107" y="2292826"/>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3" name="TextBox 232">
              <a:extLst>
                <a:ext uri="{FF2B5EF4-FFF2-40B4-BE49-F238E27FC236}">
                  <a16:creationId xmlns:a16="http://schemas.microsoft.com/office/drawing/2014/main" id="{A498E2CA-F0D9-FAE4-27E0-E376BD312945}"/>
                </a:ext>
              </a:extLst>
            </p:cNvPr>
            <p:cNvSpPr txBox="1"/>
            <p:nvPr/>
          </p:nvSpPr>
          <p:spPr bwMode="auto">
            <a:xfrm>
              <a:off x="7233068" y="23435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4" name="TextBox 233">
              <a:extLst>
                <a:ext uri="{FF2B5EF4-FFF2-40B4-BE49-F238E27FC236}">
                  <a16:creationId xmlns:a16="http://schemas.microsoft.com/office/drawing/2014/main" id="{95960B29-57F5-D9FC-0FF7-AB4673871DF0}"/>
                </a:ext>
              </a:extLst>
            </p:cNvPr>
            <p:cNvSpPr txBox="1"/>
            <p:nvPr/>
          </p:nvSpPr>
          <p:spPr bwMode="auto">
            <a:xfrm>
              <a:off x="7541332" y="2564529"/>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5" name="TextBox 234">
              <a:extLst>
                <a:ext uri="{FF2B5EF4-FFF2-40B4-BE49-F238E27FC236}">
                  <a16:creationId xmlns:a16="http://schemas.microsoft.com/office/drawing/2014/main" id="{B4D7125B-7805-338B-DF17-BD9EC9875EDB}"/>
                </a:ext>
              </a:extLst>
            </p:cNvPr>
            <p:cNvSpPr txBox="1"/>
            <p:nvPr/>
          </p:nvSpPr>
          <p:spPr bwMode="auto">
            <a:xfrm>
              <a:off x="7592324" y="2583484"/>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6" name="TextBox 235">
              <a:extLst>
                <a:ext uri="{FF2B5EF4-FFF2-40B4-BE49-F238E27FC236}">
                  <a16:creationId xmlns:a16="http://schemas.microsoft.com/office/drawing/2014/main" id="{C70E3692-A63E-1F2E-2F39-A8A1B34F9E55}"/>
                </a:ext>
              </a:extLst>
            </p:cNvPr>
            <p:cNvSpPr txBox="1"/>
            <p:nvPr/>
          </p:nvSpPr>
          <p:spPr bwMode="auto">
            <a:xfrm>
              <a:off x="7668235" y="2634283"/>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7" name="TextBox 236">
              <a:extLst>
                <a:ext uri="{FF2B5EF4-FFF2-40B4-BE49-F238E27FC236}">
                  <a16:creationId xmlns:a16="http://schemas.microsoft.com/office/drawing/2014/main" id="{46AF686D-A879-9CAE-55A6-D5C19D9999F7}"/>
                </a:ext>
              </a:extLst>
            </p:cNvPr>
            <p:cNvSpPr txBox="1"/>
            <p:nvPr/>
          </p:nvSpPr>
          <p:spPr bwMode="auto">
            <a:xfrm>
              <a:off x="7709318" y="26597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8" name="TextBox 237">
              <a:extLst>
                <a:ext uri="{FF2B5EF4-FFF2-40B4-BE49-F238E27FC236}">
                  <a16:creationId xmlns:a16="http://schemas.microsoft.com/office/drawing/2014/main" id="{17ADE6A3-5492-2111-E2B7-500B4CA59D3C}"/>
                </a:ext>
              </a:extLst>
            </p:cNvPr>
            <p:cNvSpPr txBox="1"/>
            <p:nvPr/>
          </p:nvSpPr>
          <p:spPr bwMode="auto">
            <a:xfrm>
              <a:off x="7750593" y="2672672"/>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9" name="TextBox 238">
              <a:extLst>
                <a:ext uri="{FF2B5EF4-FFF2-40B4-BE49-F238E27FC236}">
                  <a16:creationId xmlns:a16="http://schemas.microsoft.com/office/drawing/2014/main" id="{ACD1D0DD-099F-4182-0431-8985EF8FE1D4}"/>
                </a:ext>
              </a:extLst>
            </p:cNvPr>
            <p:cNvSpPr txBox="1"/>
            <p:nvPr/>
          </p:nvSpPr>
          <p:spPr bwMode="auto">
            <a:xfrm>
              <a:off x="7737989" y="2670362"/>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0" name="TextBox 239">
              <a:extLst>
                <a:ext uri="{FF2B5EF4-FFF2-40B4-BE49-F238E27FC236}">
                  <a16:creationId xmlns:a16="http://schemas.microsoft.com/office/drawing/2014/main" id="{5B4A48EC-FA2E-CBE6-405C-DFEC32DC2046}"/>
                </a:ext>
              </a:extLst>
            </p:cNvPr>
            <p:cNvSpPr txBox="1"/>
            <p:nvPr/>
          </p:nvSpPr>
          <p:spPr bwMode="auto">
            <a:xfrm>
              <a:off x="7933300" y="2794188"/>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1" name="TextBox 240">
              <a:extLst>
                <a:ext uri="{FF2B5EF4-FFF2-40B4-BE49-F238E27FC236}">
                  <a16:creationId xmlns:a16="http://schemas.microsoft.com/office/drawing/2014/main" id="{23E81C98-691C-6BD5-B483-B460C91B3468}"/>
                </a:ext>
              </a:extLst>
            </p:cNvPr>
            <p:cNvSpPr txBox="1"/>
            <p:nvPr/>
          </p:nvSpPr>
          <p:spPr bwMode="auto">
            <a:xfrm>
              <a:off x="8243391" y="3006239"/>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2" name="TextBox 241">
              <a:extLst>
                <a:ext uri="{FF2B5EF4-FFF2-40B4-BE49-F238E27FC236}">
                  <a16:creationId xmlns:a16="http://schemas.microsoft.com/office/drawing/2014/main" id="{761B5496-3341-CF8E-F7EF-92C97AE5DB7F}"/>
                </a:ext>
              </a:extLst>
            </p:cNvPr>
            <p:cNvSpPr txBox="1"/>
            <p:nvPr/>
          </p:nvSpPr>
          <p:spPr bwMode="auto">
            <a:xfrm>
              <a:off x="8287745" y="3037316"/>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3" name="TextBox 242">
              <a:extLst>
                <a:ext uri="{FF2B5EF4-FFF2-40B4-BE49-F238E27FC236}">
                  <a16:creationId xmlns:a16="http://schemas.microsoft.com/office/drawing/2014/main" id="{90272CAA-B495-EBC6-ED28-4A6D12002C8E}"/>
                </a:ext>
              </a:extLst>
            </p:cNvPr>
            <p:cNvSpPr txBox="1"/>
            <p:nvPr/>
          </p:nvSpPr>
          <p:spPr bwMode="auto">
            <a:xfrm>
              <a:off x="8837309" y="348566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4" name="TextBox 243">
              <a:extLst>
                <a:ext uri="{FF2B5EF4-FFF2-40B4-BE49-F238E27FC236}">
                  <a16:creationId xmlns:a16="http://schemas.microsoft.com/office/drawing/2014/main" id="{B981F279-2956-0DB4-BC0C-43D64944184C}"/>
                </a:ext>
              </a:extLst>
            </p:cNvPr>
            <p:cNvSpPr txBox="1"/>
            <p:nvPr/>
          </p:nvSpPr>
          <p:spPr bwMode="auto">
            <a:xfrm>
              <a:off x="8684813" y="3352122"/>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5" name="TextBox 244">
              <a:extLst>
                <a:ext uri="{FF2B5EF4-FFF2-40B4-BE49-F238E27FC236}">
                  <a16:creationId xmlns:a16="http://schemas.microsoft.com/office/drawing/2014/main" id="{CDE4F7F1-A555-391B-AB54-760A159DBB41}"/>
                </a:ext>
              </a:extLst>
            </p:cNvPr>
            <p:cNvSpPr txBox="1"/>
            <p:nvPr/>
          </p:nvSpPr>
          <p:spPr bwMode="auto">
            <a:xfrm>
              <a:off x="9170396" y="37437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6" name="TextBox 245">
              <a:extLst>
                <a:ext uri="{FF2B5EF4-FFF2-40B4-BE49-F238E27FC236}">
                  <a16:creationId xmlns:a16="http://schemas.microsoft.com/office/drawing/2014/main" id="{5EDD03CC-85F8-511C-515F-58BFC51ADAB3}"/>
                </a:ext>
              </a:extLst>
            </p:cNvPr>
            <p:cNvSpPr txBox="1"/>
            <p:nvPr/>
          </p:nvSpPr>
          <p:spPr bwMode="auto">
            <a:xfrm>
              <a:off x="9116228" y="3717632"/>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7" name="TextBox 246">
              <a:extLst>
                <a:ext uri="{FF2B5EF4-FFF2-40B4-BE49-F238E27FC236}">
                  <a16:creationId xmlns:a16="http://schemas.microsoft.com/office/drawing/2014/main" id="{A4C660D0-D0DF-DBBD-F49E-D0AD5251FB35}"/>
                </a:ext>
              </a:extLst>
            </p:cNvPr>
            <p:cNvSpPr txBox="1"/>
            <p:nvPr/>
          </p:nvSpPr>
          <p:spPr bwMode="auto">
            <a:xfrm>
              <a:off x="11097909" y="4284706"/>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8" name="TextBox 247">
              <a:extLst>
                <a:ext uri="{FF2B5EF4-FFF2-40B4-BE49-F238E27FC236}">
                  <a16:creationId xmlns:a16="http://schemas.microsoft.com/office/drawing/2014/main" id="{EFA33714-AEF4-CAC6-2479-A0A161C47171}"/>
                </a:ext>
              </a:extLst>
            </p:cNvPr>
            <p:cNvSpPr txBox="1"/>
            <p:nvPr/>
          </p:nvSpPr>
          <p:spPr bwMode="auto">
            <a:xfrm>
              <a:off x="9348196" y="38421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9" name="TextBox 248">
              <a:extLst>
                <a:ext uri="{FF2B5EF4-FFF2-40B4-BE49-F238E27FC236}">
                  <a16:creationId xmlns:a16="http://schemas.microsoft.com/office/drawing/2014/main" id="{4B557C6C-0745-A565-C1E3-BC8C6028C69A}"/>
                </a:ext>
              </a:extLst>
            </p:cNvPr>
            <p:cNvSpPr txBox="1"/>
            <p:nvPr/>
          </p:nvSpPr>
          <p:spPr bwMode="auto">
            <a:xfrm>
              <a:off x="9300571" y="38167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0" name="TextBox 249">
              <a:extLst>
                <a:ext uri="{FF2B5EF4-FFF2-40B4-BE49-F238E27FC236}">
                  <a16:creationId xmlns:a16="http://schemas.microsoft.com/office/drawing/2014/main" id="{AAF854C5-6E67-653A-E93E-D73E6B0E9DB5}"/>
                </a:ext>
              </a:extLst>
            </p:cNvPr>
            <p:cNvSpPr txBox="1"/>
            <p:nvPr/>
          </p:nvSpPr>
          <p:spPr bwMode="auto">
            <a:xfrm>
              <a:off x="9201857" y="3762659"/>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1" name="TextBox 250">
              <a:extLst>
                <a:ext uri="{FF2B5EF4-FFF2-40B4-BE49-F238E27FC236}">
                  <a16:creationId xmlns:a16="http://schemas.microsoft.com/office/drawing/2014/main" id="{90AADEB3-993A-0B2F-2729-E36F7F79DADD}"/>
                </a:ext>
              </a:extLst>
            </p:cNvPr>
            <p:cNvSpPr txBox="1"/>
            <p:nvPr/>
          </p:nvSpPr>
          <p:spPr bwMode="auto">
            <a:xfrm>
              <a:off x="9246499" y="3778823"/>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2" name="TextBox 251">
              <a:extLst>
                <a:ext uri="{FF2B5EF4-FFF2-40B4-BE49-F238E27FC236}">
                  <a16:creationId xmlns:a16="http://schemas.microsoft.com/office/drawing/2014/main" id="{D5D662B9-A0BD-A2D0-4957-18DE1995D72A}"/>
                </a:ext>
              </a:extLst>
            </p:cNvPr>
            <p:cNvSpPr txBox="1"/>
            <p:nvPr/>
          </p:nvSpPr>
          <p:spPr bwMode="auto">
            <a:xfrm>
              <a:off x="9271804" y="3788156"/>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3" name="TextBox 252">
              <a:extLst>
                <a:ext uri="{FF2B5EF4-FFF2-40B4-BE49-F238E27FC236}">
                  <a16:creationId xmlns:a16="http://schemas.microsoft.com/office/drawing/2014/main" id="{D5A8765B-FA1A-3ADC-8776-759B60C0583E}"/>
                </a:ext>
              </a:extLst>
            </p:cNvPr>
            <p:cNvSpPr txBox="1"/>
            <p:nvPr/>
          </p:nvSpPr>
          <p:spPr bwMode="auto">
            <a:xfrm>
              <a:off x="9402171" y="38516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4" name="TextBox 253">
              <a:extLst>
                <a:ext uri="{FF2B5EF4-FFF2-40B4-BE49-F238E27FC236}">
                  <a16:creationId xmlns:a16="http://schemas.microsoft.com/office/drawing/2014/main" id="{BFC1364F-992C-525A-9BC9-D592EFBC0415}"/>
                </a:ext>
              </a:extLst>
            </p:cNvPr>
            <p:cNvSpPr txBox="1"/>
            <p:nvPr/>
          </p:nvSpPr>
          <p:spPr bwMode="auto">
            <a:xfrm>
              <a:off x="9424492" y="3898606"/>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5" name="TextBox 254">
              <a:extLst>
                <a:ext uri="{FF2B5EF4-FFF2-40B4-BE49-F238E27FC236}">
                  <a16:creationId xmlns:a16="http://schemas.microsoft.com/office/drawing/2014/main" id="{62BCD6CF-601F-2385-8C1C-19383EA00924}"/>
                </a:ext>
              </a:extLst>
            </p:cNvPr>
            <p:cNvSpPr txBox="1"/>
            <p:nvPr/>
          </p:nvSpPr>
          <p:spPr bwMode="auto">
            <a:xfrm>
              <a:off x="9452971" y="39151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6" name="TextBox 255">
              <a:extLst>
                <a:ext uri="{FF2B5EF4-FFF2-40B4-BE49-F238E27FC236}">
                  <a16:creationId xmlns:a16="http://schemas.microsoft.com/office/drawing/2014/main" id="{15F8DBF3-3B46-6642-BBF5-67F30A062CC8}"/>
                </a:ext>
              </a:extLst>
            </p:cNvPr>
            <p:cNvSpPr txBox="1"/>
            <p:nvPr/>
          </p:nvSpPr>
          <p:spPr bwMode="auto">
            <a:xfrm>
              <a:off x="9487896" y="39183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7" name="TextBox 256">
              <a:extLst>
                <a:ext uri="{FF2B5EF4-FFF2-40B4-BE49-F238E27FC236}">
                  <a16:creationId xmlns:a16="http://schemas.microsoft.com/office/drawing/2014/main" id="{BA30931B-EF35-D2FF-2715-B9263D8F122E}"/>
                </a:ext>
              </a:extLst>
            </p:cNvPr>
            <p:cNvSpPr txBox="1"/>
            <p:nvPr/>
          </p:nvSpPr>
          <p:spPr bwMode="auto">
            <a:xfrm>
              <a:off x="9506946" y="393738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8" name="TextBox 257">
              <a:extLst>
                <a:ext uri="{FF2B5EF4-FFF2-40B4-BE49-F238E27FC236}">
                  <a16:creationId xmlns:a16="http://schemas.microsoft.com/office/drawing/2014/main" id="{E516276D-19FE-2C3C-89E9-8B66B4163870}"/>
                </a:ext>
              </a:extLst>
            </p:cNvPr>
            <p:cNvSpPr txBox="1"/>
            <p:nvPr/>
          </p:nvSpPr>
          <p:spPr bwMode="auto">
            <a:xfrm>
              <a:off x="9525996" y="39405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9" name="TextBox 258">
              <a:extLst>
                <a:ext uri="{FF2B5EF4-FFF2-40B4-BE49-F238E27FC236}">
                  <a16:creationId xmlns:a16="http://schemas.microsoft.com/office/drawing/2014/main" id="{8D8EFB39-EF78-9335-B9CE-187B8F8B7722}"/>
                </a:ext>
              </a:extLst>
            </p:cNvPr>
            <p:cNvSpPr txBox="1"/>
            <p:nvPr/>
          </p:nvSpPr>
          <p:spPr bwMode="auto">
            <a:xfrm>
              <a:off x="9560921" y="39532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0" name="TextBox 259">
              <a:extLst>
                <a:ext uri="{FF2B5EF4-FFF2-40B4-BE49-F238E27FC236}">
                  <a16:creationId xmlns:a16="http://schemas.microsoft.com/office/drawing/2014/main" id="{FE731341-377A-30A3-C58C-224B5046685E}"/>
                </a:ext>
              </a:extLst>
            </p:cNvPr>
            <p:cNvSpPr txBox="1"/>
            <p:nvPr/>
          </p:nvSpPr>
          <p:spPr bwMode="auto">
            <a:xfrm>
              <a:off x="9595846" y="395960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1" name="TextBox 260">
              <a:extLst>
                <a:ext uri="{FF2B5EF4-FFF2-40B4-BE49-F238E27FC236}">
                  <a16:creationId xmlns:a16="http://schemas.microsoft.com/office/drawing/2014/main" id="{24FACDFC-57A9-7210-4C3A-F8D3980281CD}"/>
                </a:ext>
              </a:extLst>
            </p:cNvPr>
            <p:cNvSpPr txBox="1"/>
            <p:nvPr/>
          </p:nvSpPr>
          <p:spPr bwMode="auto">
            <a:xfrm>
              <a:off x="9624421" y="39659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2" name="TextBox 261">
              <a:extLst>
                <a:ext uri="{FF2B5EF4-FFF2-40B4-BE49-F238E27FC236}">
                  <a16:creationId xmlns:a16="http://schemas.microsoft.com/office/drawing/2014/main" id="{2D0BDB96-5195-6A6A-82E9-91816AC955F1}"/>
                </a:ext>
              </a:extLst>
            </p:cNvPr>
            <p:cNvSpPr txBox="1"/>
            <p:nvPr/>
          </p:nvSpPr>
          <p:spPr bwMode="auto">
            <a:xfrm>
              <a:off x="9640391" y="3981927"/>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3" name="TextBox 262">
              <a:extLst>
                <a:ext uri="{FF2B5EF4-FFF2-40B4-BE49-F238E27FC236}">
                  <a16:creationId xmlns:a16="http://schemas.microsoft.com/office/drawing/2014/main" id="{4EA40A1D-55EC-628A-77AC-AA1568919B6F}"/>
                </a:ext>
              </a:extLst>
            </p:cNvPr>
            <p:cNvSpPr txBox="1"/>
            <p:nvPr/>
          </p:nvSpPr>
          <p:spPr bwMode="auto">
            <a:xfrm>
              <a:off x="9662521" y="39913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4" name="TextBox 263">
              <a:extLst>
                <a:ext uri="{FF2B5EF4-FFF2-40B4-BE49-F238E27FC236}">
                  <a16:creationId xmlns:a16="http://schemas.microsoft.com/office/drawing/2014/main" id="{1A23D69E-0019-C496-0540-28C4FC42DE56}"/>
                </a:ext>
              </a:extLst>
            </p:cNvPr>
            <p:cNvSpPr txBox="1"/>
            <p:nvPr/>
          </p:nvSpPr>
          <p:spPr bwMode="auto">
            <a:xfrm>
              <a:off x="9697350" y="3988372"/>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5" name="TextBox 264">
              <a:extLst>
                <a:ext uri="{FF2B5EF4-FFF2-40B4-BE49-F238E27FC236}">
                  <a16:creationId xmlns:a16="http://schemas.microsoft.com/office/drawing/2014/main" id="{6C5FC44D-83A4-7F41-1EEE-1EAA621E70AE}"/>
                </a:ext>
              </a:extLst>
            </p:cNvPr>
            <p:cNvSpPr txBox="1"/>
            <p:nvPr/>
          </p:nvSpPr>
          <p:spPr bwMode="auto">
            <a:xfrm>
              <a:off x="9739491" y="4007519"/>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6" name="TextBox 265">
              <a:extLst>
                <a:ext uri="{FF2B5EF4-FFF2-40B4-BE49-F238E27FC236}">
                  <a16:creationId xmlns:a16="http://schemas.microsoft.com/office/drawing/2014/main" id="{A01FD259-93E4-C2FB-B8C7-DC39791A734F}"/>
                </a:ext>
              </a:extLst>
            </p:cNvPr>
            <p:cNvSpPr txBox="1"/>
            <p:nvPr/>
          </p:nvSpPr>
          <p:spPr bwMode="auto">
            <a:xfrm>
              <a:off x="9723135" y="4003862"/>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7" name="TextBox 266">
              <a:extLst>
                <a:ext uri="{FF2B5EF4-FFF2-40B4-BE49-F238E27FC236}">
                  <a16:creationId xmlns:a16="http://schemas.microsoft.com/office/drawing/2014/main" id="{8D75FB5F-B8D1-6586-E227-3CAB59141918}"/>
                </a:ext>
              </a:extLst>
            </p:cNvPr>
            <p:cNvSpPr txBox="1"/>
            <p:nvPr/>
          </p:nvSpPr>
          <p:spPr bwMode="auto">
            <a:xfrm>
              <a:off x="9859467" y="4010597"/>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8" name="TextBox 267">
              <a:extLst>
                <a:ext uri="{FF2B5EF4-FFF2-40B4-BE49-F238E27FC236}">
                  <a16:creationId xmlns:a16="http://schemas.microsoft.com/office/drawing/2014/main" id="{4ABE7CF7-9281-8DC8-895C-1F1DA83C1F5B}"/>
                </a:ext>
              </a:extLst>
            </p:cNvPr>
            <p:cNvSpPr txBox="1"/>
            <p:nvPr/>
          </p:nvSpPr>
          <p:spPr bwMode="auto">
            <a:xfrm>
              <a:off x="9795871" y="40167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9" name="TextBox 268">
              <a:extLst>
                <a:ext uri="{FF2B5EF4-FFF2-40B4-BE49-F238E27FC236}">
                  <a16:creationId xmlns:a16="http://schemas.microsoft.com/office/drawing/2014/main" id="{B0123D25-B88D-7527-3399-59154944114F}"/>
                </a:ext>
              </a:extLst>
            </p:cNvPr>
            <p:cNvSpPr txBox="1"/>
            <p:nvPr/>
          </p:nvSpPr>
          <p:spPr bwMode="auto">
            <a:xfrm>
              <a:off x="9777783" y="4016754"/>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0" name="TextBox 269">
              <a:extLst>
                <a:ext uri="{FF2B5EF4-FFF2-40B4-BE49-F238E27FC236}">
                  <a16:creationId xmlns:a16="http://schemas.microsoft.com/office/drawing/2014/main" id="{477FC601-8E4D-1E4B-F028-03F75BA85AD9}"/>
                </a:ext>
              </a:extLst>
            </p:cNvPr>
            <p:cNvSpPr txBox="1"/>
            <p:nvPr/>
          </p:nvSpPr>
          <p:spPr bwMode="auto">
            <a:xfrm>
              <a:off x="9884675" y="4036384"/>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1" name="TextBox 270">
              <a:extLst>
                <a:ext uri="{FF2B5EF4-FFF2-40B4-BE49-F238E27FC236}">
                  <a16:creationId xmlns:a16="http://schemas.microsoft.com/office/drawing/2014/main" id="{F2CB866E-6633-9786-5DD2-27C9F52D93CA}"/>
                </a:ext>
              </a:extLst>
            </p:cNvPr>
            <p:cNvSpPr txBox="1"/>
            <p:nvPr/>
          </p:nvSpPr>
          <p:spPr bwMode="auto">
            <a:xfrm>
              <a:off x="10685159" y="4287881"/>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2" name="TextBox 271">
              <a:extLst>
                <a:ext uri="{FF2B5EF4-FFF2-40B4-BE49-F238E27FC236}">
                  <a16:creationId xmlns:a16="http://schemas.microsoft.com/office/drawing/2014/main" id="{78B928EB-09D8-599F-020C-C693B489E552}"/>
                </a:ext>
              </a:extLst>
            </p:cNvPr>
            <p:cNvSpPr txBox="1"/>
            <p:nvPr/>
          </p:nvSpPr>
          <p:spPr bwMode="auto">
            <a:xfrm>
              <a:off x="10488309" y="4287881"/>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3" name="TextBox 272">
              <a:extLst>
                <a:ext uri="{FF2B5EF4-FFF2-40B4-BE49-F238E27FC236}">
                  <a16:creationId xmlns:a16="http://schemas.microsoft.com/office/drawing/2014/main" id="{E40DD3DC-7165-6586-A71C-4D69DE3C2BA4}"/>
                </a:ext>
              </a:extLst>
            </p:cNvPr>
            <p:cNvSpPr txBox="1"/>
            <p:nvPr/>
          </p:nvSpPr>
          <p:spPr bwMode="auto">
            <a:xfrm>
              <a:off x="10593084" y="4287881"/>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4" name="TextBox 273">
              <a:extLst>
                <a:ext uri="{FF2B5EF4-FFF2-40B4-BE49-F238E27FC236}">
                  <a16:creationId xmlns:a16="http://schemas.microsoft.com/office/drawing/2014/main" id="{03944B00-E892-7102-251B-813CC82F5687}"/>
                </a:ext>
              </a:extLst>
            </p:cNvPr>
            <p:cNvSpPr txBox="1"/>
            <p:nvPr/>
          </p:nvSpPr>
          <p:spPr bwMode="auto">
            <a:xfrm>
              <a:off x="10754236" y="4284706"/>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5" name="TextBox 274">
              <a:extLst>
                <a:ext uri="{FF2B5EF4-FFF2-40B4-BE49-F238E27FC236}">
                  <a16:creationId xmlns:a16="http://schemas.microsoft.com/office/drawing/2014/main" id="{58394DAE-9B6D-9CDE-E377-B95152D69DB8}"/>
                </a:ext>
              </a:extLst>
            </p:cNvPr>
            <p:cNvSpPr txBox="1"/>
            <p:nvPr/>
          </p:nvSpPr>
          <p:spPr bwMode="auto">
            <a:xfrm>
              <a:off x="9964146" y="4092955"/>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6" name="TextBox 275">
              <a:extLst>
                <a:ext uri="{FF2B5EF4-FFF2-40B4-BE49-F238E27FC236}">
                  <a16:creationId xmlns:a16="http://schemas.microsoft.com/office/drawing/2014/main" id="{138DB988-338C-153F-B6A9-E62EAB83D79A}"/>
                </a:ext>
              </a:extLst>
            </p:cNvPr>
            <p:cNvSpPr txBox="1"/>
            <p:nvPr/>
          </p:nvSpPr>
          <p:spPr bwMode="auto">
            <a:xfrm>
              <a:off x="9944485" y="4085552"/>
              <a:ext cx="1319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7" name="TextBox 276">
              <a:extLst>
                <a:ext uri="{FF2B5EF4-FFF2-40B4-BE49-F238E27FC236}">
                  <a16:creationId xmlns:a16="http://schemas.microsoft.com/office/drawing/2014/main" id="{91961189-7B42-D4EC-BB96-3CA9AA50CCA3}"/>
                </a:ext>
              </a:extLst>
            </p:cNvPr>
            <p:cNvSpPr txBox="1"/>
            <p:nvPr/>
          </p:nvSpPr>
          <p:spPr bwMode="auto">
            <a:xfrm>
              <a:off x="10031109" y="4110081"/>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8" name="TextBox 277">
              <a:extLst>
                <a:ext uri="{FF2B5EF4-FFF2-40B4-BE49-F238E27FC236}">
                  <a16:creationId xmlns:a16="http://schemas.microsoft.com/office/drawing/2014/main" id="{49B4353F-443A-7A54-0952-2F5B53045E87}"/>
                </a:ext>
              </a:extLst>
            </p:cNvPr>
            <p:cNvSpPr txBox="1"/>
            <p:nvPr/>
          </p:nvSpPr>
          <p:spPr bwMode="auto">
            <a:xfrm>
              <a:off x="10005421" y="4121530"/>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9" name="TextBox 278">
              <a:extLst>
                <a:ext uri="{FF2B5EF4-FFF2-40B4-BE49-F238E27FC236}">
                  <a16:creationId xmlns:a16="http://schemas.microsoft.com/office/drawing/2014/main" id="{BEA010BC-1948-DD27-FB58-01E52F3CD05F}"/>
                </a:ext>
              </a:extLst>
            </p:cNvPr>
            <p:cNvSpPr txBox="1"/>
            <p:nvPr/>
          </p:nvSpPr>
          <p:spPr bwMode="auto">
            <a:xfrm>
              <a:off x="10370034" y="4224367"/>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0" name="TextBox 279">
              <a:extLst>
                <a:ext uri="{FF2B5EF4-FFF2-40B4-BE49-F238E27FC236}">
                  <a16:creationId xmlns:a16="http://schemas.microsoft.com/office/drawing/2014/main" id="{91EF6B99-6850-5274-7614-AE06724F68A1}"/>
                </a:ext>
              </a:extLst>
            </p:cNvPr>
            <p:cNvSpPr txBox="1"/>
            <p:nvPr/>
          </p:nvSpPr>
          <p:spPr bwMode="auto">
            <a:xfrm>
              <a:off x="10056509" y="4125571"/>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1" name="TextBox 280">
              <a:extLst>
                <a:ext uri="{FF2B5EF4-FFF2-40B4-BE49-F238E27FC236}">
                  <a16:creationId xmlns:a16="http://schemas.microsoft.com/office/drawing/2014/main" id="{E51804F6-F263-E602-9420-E7E442A16734}"/>
                </a:ext>
              </a:extLst>
            </p:cNvPr>
            <p:cNvSpPr txBox="1"/>
            <p:nvPr/>
          </p:nvSpPr>
          <p:spPr bwMode="auto">
            <a:xfrm>
              <a:off x="10097784" y="4132306"/>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2" name="TextBox 281">
              <a:extLst>
                <a:ext uri="{FF2B5EF4-FFF2-40B4-BE49-F238E27FC236}">
                  <a16:creationId xmlns:a16="http://schemas.microsoft.com/office/drawing/2014/main" id="{924134B6-A716-C310-1201-751EF0B3D7FE}"/>
                </a:ext>
              </a:extLst>
            </p:cNvPr>
            <p:cNvSpPr txBox="1"/>
            <p:nvPr/>
          </p:nvSpPr>
          <p:spPr bwMode="auto">
            <a:xfrm>
              <a:off x="10132709" y="4164056"/>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3" name="TextBox 282">
              <a:extLst>
                <a:ext uri="{FF2B5EF4-FFF2-40B4-BE49-F238E27FC236}">
                  <a16:creationId xmlns:a16="http://schemas.microsoft.com/office/drawing/2014/main" id="{729B55ED-C886-716A-1194-6A08F442645F}"/>
                </a:ext>
              </a:extLst>
            </p:cNvPr>
            <p:cNvSpPr txBox="1"/>
            <p:nvPr/>
          </p:nvSpPr>
          <p:spPr bwMode="auto">
            <a:xfrm>
              <a:off x="10221224" y="4228903"/>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4" name="TextBox 283">
              <a:extLst>
                <a:ext uri="{FF2B5EF4-FFF2-40B4-BE49-F238E27FC236}">
                  <a16:creationId xmlns:a16="http://schemas.microsoft.com/office/drawing/2014/main" id="{63180ED3-6A62-2EED-2BFD-B5106D4ECE02}"/>
                </a:ext>
              </a:extLst>
            </p:cNvPr>
            <p:cNvSpPr txBox="1"/>
            <p:nvPr/>
          </p:nvSpPr>
          <p:spPr bwMode="auto">
            <a:xfrm>
              <a:off x="10237100" y="4225824"/>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5" name="TextBox 284">
              <a:extLst>
                <a:ext uri="{FF2B5EF4-FFF2-40B4-BE49-F238E27FC236}">
                  <a16:creationId xmlns:a16="http://schemas.microsoft.com/office/drawing/2014/main" id="{695A4FC9-5F56-392F-5167-21213CE3DF0F}"/>
                </a:ext>
              </a:extLst>
            </p:cNvPr>
            <p:cNvSpPr txBox="1"/>
            <p:nvPr/>
          </p:nvSpPr>
          <p:spPr bwMode="auto">
            <a:xfrm>
              <a:off x="10287996" y="4225824"/>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6" name="TextBox 285">
              <a:extLst>
                <a:ext uri="{FF2B5EF4-FFF2-40B4-BE49-F238E27FC236}">
                  <a16:creationId xmlns:a16="http://schemas.microsoft.com/office/drawing/2014/main" id="{62B67D27-8BC5-8427-4E97-8F7A916339DD}"/>
                </a:ext>
              </a:extLst>
            </p:cNvPr>
            <p:cNvSpPr txBox="1"/>
            <p:nvPr/>
          </p:nvSpPr>
          <p:spPr bwMode="auto">
            <a:xfrm>
              <a:off x="10178760" y="4221993"/>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7" name="TextBox 286">
              <a:extLst>
                <a:ext uri="{FF2B5EF4-FFF2-40B4-BE49-F238E27FC236}">
                  <a16:creationId xmlns:a16="http://schemas.microsoft.com/office/drawing/2014/main" id="{44AFE3F3-3209-08E2-C4E1-E341C2EB843D}"/>
                </a:ext>
              </a:extLst>
            </p:cNvPr>
            <p:cNvSpPr txBox="1"/>
            <p:nvPr/>
          </p:nvSpPr>
          <p:spPr bwMode="auto">
            <a:xfrm>
              <a:off x="10313492" y="4222841"/>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8" name="TextBox 287">
              <a:extLst>
                <a:ext uri="{FF2B5EF4-FFF2-40B4-BE49-F238E27FC236}">
                  <a16:creationId xmlns:a16="http://schemas.microsoft.com/office/drawing/2014/main" id="{A46B5E04-6330-111C-0E6F-FE7549CF3E9A}"/>
                </a:ext>
              </a:extLst>
            </p:cNvPr>
            <p:cNvSpPr txBox="1"/>
            <p:nvPr/>
          </p:nvSpPr>
          <p:spPr bwMode="auto">
            <a:xfrm>
              <a:off x="10339084" y="4224366"/>
              <a:ext cx="1252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sp>
        <p:nvSpPr>
          <p:cNvPr id="189" name="Text Box 15">
            <a:extLst>
              <a:ext uri="{FF2B5EF4-FFF2-40B4-BE49-F238E27FC236}">
                <a16:creationId xmlns:a16="http://schemas.microsoft.com/office/drawing/2014/main" id="{10B72464-183F-0570-89D8-0FB1FBBC863E}"/>
              </a:ext>
            </a:extLst>
          </p:cNvPr>
          <p:cNvSpPr txBox="1">
            <a:spLocks noChangeArrowheads="1"/>
          </p:cNvSpPr>
          <p:nvPr/>
        </p:nvSpPr>
        <p:spPr bwMode="auto">
          <a:xfrm>
            <a:off x="429783" y="639435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Modi. ESMO 2023. Abstr 3760. 2.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Modi. NEJM. 2022;387:9.</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758369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4423D063-6B68-D387-E096-3E2F72C17438}"/>
              </a:ext>
            </a:extLst>
          </p:cNvPr>
          <p:cNvSpPr>
            <a:spLocks noGrp="1"/>
          </p:cNvSpPr>
          <p:nvPr>
            <p:ph type="title"/>
          </p:nvPr>
        </p:nvSpPr>
        <p:spPr>
          <a:xfrm>
            <a:off x="609759" y="238127"/>
            <a:ext cx="11141055" cy="1103313"/>
          </a:xfrm>
        </p:spPr>
        <p:txBody>
          <a:bodyPr/>
          <a:lstStyle/>
          <a:p>
            <a:r>
              <a:rPr lang="en-US" dirty="0"/>
              <a:t>DESTINY-Breast04: ORR and Exploratory Analyses of </a:t>
            </a:r>
            <a:br>
              <a:rPr lang="en-US" dirty="0"/>
            </a:br>
            <a:r>
              <a:rPr lang="en-US" dirty="0"/>
              <a:t>PFS and OS in </a:t>
            </a:r>
            <a:r>
              <a:rPr lang="en-US"/>
              <a:t>the HR-Negative </a:t>
            </a:r>
            <a:r>
              <a:rPr lang="en-US" dirty="0"/>
              <a:t>Cohort</a:t>
            </a:r>
          </a:p>
        </p:txBody>
      </p:sp>
      <p:sp>
        <p:nvSpPr>
          <p:cNvPr id="3" name="TextBox 2">
            <a:extLst>
              <a:ext uri="{FF2B5EF4-FFF2-40B4-BE49-F238E27FC236}">
                <a16:creationId xmlns:a16="http://schemas.microsoft.com/office/drawing/2014/main" id="{B8F226F2-4F57-2176-C63C-0296865BB306}"/>
              </a:ext>
            </a:extLst>
          </p:cNvPr>
          <p:cNvSpPr txBox="1"/>
          <p:nvPr/>
        </p:nvSpPr>
        <p:spPr>
          <a:xfrm>
            <a:off x="6692605" y="5165045"/>
            <a:ext cx="27603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0</a:t>
            </a:r>
          </a:p>
        </p:txBody>
      </p:sp>
      <p:sp>
        <p:nvSpPr>
          <p:cNvPr id="4" name="TextBox 3">
            <a:extLst>
              <a:ext uri="{FF2B5EF4-FFF2-40B4-BE49-F238E27FC236}">
                <a16:creationId xmlns:a16="http://schemas.microsoft.com/office/drawing/2014/main" id="{9E802B88-89F9-6F17-4BE1-D6B58320D470}"/>
              </a:ext>
            </a:extLst>
          </p:cNvPr>
          <p:cNvSpPr txBox="1"/>
          <p:nvPr/>
        </p:nvSpPr>
        <p:spPr>
          <a:xfrm>
            <a:off x="6919767" y="5165045"/>
            <a:ext cx="27603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2</a:t>
            </a:r>
          </a:p>
        </p:txBody>
      </p:sp>
      <p:sp>
        <p:nvSpPr>
          <p:cNvPr id="5" name="TextBox 4">
            <a:extLst>
              <a:ext uri="{FF2B5EF4-FFF2-40B4-BE49-F238E27FC236}">
                <a16:creationId xmlns:a16="http://schemas.microsoft.com/office/drawing/2014/main" id="{EBE60697-35AC-863A-788C-CCE9FE64AD3A}"/>
              </a:ext>
            </a:extLst>
          </p:cNvPr>
          <p:cNvSpPr txBox="1"/>
          <p:nvPr/>
        </p:nvSpPr>
        <p:spPr>
          <a:xfrm>
            <a:off x="7152568" y="5165045"/>
            <a:ext cx="27603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4</a:t>
            </a:r>
          </a:p>
        </p:txBody>
      </p:sp>
      <p:sp>
        <p:nvSpPr>
          <p:cNvPr id="6" name="TextBox 5">
            <a:extLst>
              <a:ext uri="{FF2B5EF4-FFF2-40B4-BE49-F238E27FC236}">
                <a16:creationId xmlns:a16="http://schemas.microsoft.com/office/drawing/2014/main" id="{86BCCFA7-50E1-7ECB-FE42-03FB688641C9}"/>
              </a:ext>
            </a:extLst>
          </p:cNvPr>
          <p:cNvSpPr txBox="1"/>
          <p:nvPr/>
        </p:nvSpPr>
        <p:spPr>
          <a:xfrm>
            <a:off x="7374209" y="5165045"/>
            <a:ext cx="27603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6</a:t>
            </a:r>
          </a:p>
        </p:txBody>
      </p:sp>
      <p:sp>
        <p:nvSpPr>
          <p:cNvPr id="7" name="TextBox 6">
            <a:extLst>
              <a:ext uri="{FF2B5EF4-FFF2-40B4-BE49-F238E27FC236}">
                <a16:creationId xmlns:a16="http://schemas.microsoft.com/office/drawing/2014/main" id="{72E0F7E0-58E7-50C7-CD67-78BFDB9A696E}"/>
              </a:ext>
            </a:extLst>
          </p:cNvPr>
          <p:cNvSpPr txBox="1"/>
          <p:nvPr/>
        </p:nvSpPr>
        <p:spPr>
          <a:xfrm>
            <a:off x="7595776" y="5165045"/>
            <a:ext cx="27603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8</a:t>
            </a:r>
          </a:p>
        </p:txBody>
      </p:sp>
      <p:sp>
        <p:nvSpPr>
          <p:cNvPr id="8" name="TextBox 7">
            <a:extLst>
              <a:ext uri="{FF2B5EF4-FFF2-40B4-BE49-F238E27FC236}">
                <a16:creationId xmlns:a16="http://schemas.microsoft.com/office/drawing/2014/main" id="{ACEBFC87-C605-66C1-C0B9-F4FF920FCBC5}"/>
              </a:ext>
            </a:extLst>
          </p:cNvPr>
          <p:cNvSpPr txBox="1"/>
          <p:nvPr/>
        </p:nvSpPr>
        <p:spPr>
          <a:xfrm>
            <a:off x="7787635" y="5165045"/>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10</a:t>
            </a:r>
          </a:p>
        </p:txBody>
      </p:sp>
      <p:sp>
        <p:nvSpPr>
          <p:cNvPr id="9" name="TextBox 8">
            <a:extLst>
              <a:ext uri="{FF2B5EF4-FFF2-40B4-BE49-F238E27FC236}">
                <a16:creationId xmlns:a16="http://schemas.microsoft.com/office/drawing/2014/main" id="{0530ED56-8613-7A8C-6987-9FBD6F35B9D8}"/>
              </a:ext>
            </a:extLst>
          </p:cNvPr>
          <p:cNvSpPr txBox="1"/>
          <p:nvPr/>
        </p:nvSpPr>
        <p:spPr>
          <a:xfrm>
            <a:off x="8012468" y="5165045"/>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12</a:t>
            </a:r>
          </a:p>
        </p:txBody>
      </p:sp>
      <p:sp>
        <p:nvSpPr>
          <p:cNvPr id="10" name="TextBox 9">
            <a:extLst>
              <a:ext uri="{FF2B5EF4-FFF2-40B4-BE49-F238E27FC236}">
                <a16:creationId xmlns:a16="http://schemas.microsoft.com/office/drawing/2014/main" id="{80FED741-80DD-4600-D0B8-CC7F3A999D90}"/>
              </a:ext>
            </a:extLst>
          </p:cNvPr>
          <p:cNvSpPr txBox="1"/>
          <p:nvPr/>
        </p:nvSpPr>
        <p:spPr>
          <a:xfrm>
            <a:off x="8237301" y="5165045"/>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14</a:t>
            </a:r>
          </a:p>
        </p:txBody>
      </p:sp>
      <p:sp>
        <p:nvSpPr>
          <p:cNvPr id="11" name="TextBox 10">
            <a:extLst>
              <a:ext uri="{FF2B5EF4-FFF2-40B4-BE49-F238E27FC236}">
                <a16:creationId xmlns:a16="http://schemas.microsoft.com/office/drawing/2014/main" id="{9240945C-3E03-A524-464A-AF6C6747BE63}"/>
              </a:ext>
            </a:extLst>
          </p:cNvPr>
          <p:cNvSpPr txBox="1"/>
          <p:nvPr/>
        </p:nvSpPr>
        <p:spPr>
          <a:xfrm>
            <a:off x="8462134" y="5165045"/>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16</a:t>
            </a:r>
          </a:p>
        </p:txBody>
      </p:sp>
      <p:sp>
        <p:nvSpPr>
          <p:cNvPr id="12" name="TextBox 11">
            <a:extLst>
              <a:ext uri="{FF2B5EF4-FFF2-40B4-BE49-F238E27FC236}">
                <a16:creationId xmlns:a16="http://schemas.microsoft.com/office/drawing/2014/main" id="{073ADCB0-79DD-3A71-1B8B-2C179708793D}"/>
              </a:ext>
            </a:extLst>
          </p:cNvPr>
          <p:cNvSpPr txBox="1"/>
          <p:nvPr/>
        </p:nvSpPr>
        <p:spPr>
          <a:xfrm>
            <a:off x="8686967" y="5165045"/>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18</a:t>
            </a:r>
          </a:p>
        </p:txBody>
      </p:sp>
      <p:sp>
        <p:nvSpPr>
          <p:cNvPr id="13" name="TextBox 12">
            <a:extLst>
              <a:ext uri="{FF2B5EF4-FFF2-40B4-BE49-F238E27FC236}">
                <a16:creationId xmlns:a16="http://schemas.microsoft.com/office/drawing/2014/main" id="{345F01D0-29A5-62EF-58C5-DD1287457F75}"/>
              </a:ext>
            </a:extLst>
          </p:cNvPr>
          <p:cNvSpPr txBox="1"/>
          <p:nvPr/>
        </p:nvSpPr>
        <p:spPr>
          <a:xfrm>
            <a:off x="8911800" y="5165045"/>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20</a:t>
            </a:r>
          </a:p>
        </p:txBody>
      </p:sp>
      <p:sp>
        <p:nvSpPr>
          <p:cNvPr id="14" name="TextBox 13">
            <a:extLst>
              <a:ext uri="{FF2B5EF4-FFF2-40B4-BE49-F238E27FC236}">
                <a16:creationId xmlns:a16="http://schemas.microsoft.com/office/drawing/2014/main" id="{BAE7BEFD-0A42-1CBD-08B1-22E2D2E9E4C9}"/>
              </a:ext>
            </a:extLst>
          </p:cNvPr>
          <p:cNvSpPr txBox="1"/>
          <p:nvPr/>
        </p:nvSpPr>
        <p:spPr>
          <a:xfrm>
            <a:off x="9136633" y="5165045"/>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22</a:t>
            </a:r>
          </a:p>
        </p:txBody>
      </p:sp>
      <p:sp>
        <p:nvSpPr>
          <p:cNvPr id="15" name="TextBox 14">
            <a:extLst>
              <a:ext uri="{FF2B5EF4-FFF2-40B4-BE49-F238E27FC236}">
                <a16:creationId xmlns:a16="http://schemas.microsoft.com/office/drawing/2014/main" id="{E5A94559-5518-C05F-95B0-7CA45EC4665F}"/>
              </a:ext>
            </a:extLst>
          </p:cNvPr>
          <p:cNvSpPr txBox="1"/>
          <p:nvPr/>
        </p:nvSpPr>
        <p:spPr>
          <a:xfrm>
            <a:off x="9361466" y="5165045"/>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24</a:t>
            </a:r>
          </a:p>
        </p:txBody>
      </p:sp>
      <p:sp>
        <p:nvSpPr>
          <p:cNvPr id="16" name="TextBox 15">
            <a:extLst>
              <a:ext uri="{FF2B5EF4-FFF2-40B4-BE49-F238E27FC236}">
                <a16:creationId xmlns:a16="http://schemas.microsoft.com/office/drawing/2014/main" id="{72154B00-EBD8-0001-CB6F-F5395E42D792}"/>
              </a:ext>
            </a:extLst>
          </p:cNvPr>
          <p:cNvSpPr txBox="1"/>
          <p:nvPr/>
        </p:nvSpPr>
        <p:spPr>
          <a:xfrm>
            <a:off x="9586299" y="5165045"/>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26</a:t>
            </a:r>
          </a:p>
        </p:txBody>
      </p:sp>
      <p:sp>
        <p:nvSpPr>
          <p:cNvPr id="17" name="TextBox 16">
            <a:extLst>
              <a:ext uri="{FF2B5EF4-FFF2-40B4-BE49-F238E27FC236}">
                <a16:creationId xmlns:a16="http://schemas.microsoft.com/office/drawing/2014/main" id="{D7040B50-0F0C-06EC-1A47-95977D4665DA}"/>
              </a:ext>
            </a:extLst>
          </p:cNvPr>
          <p:cNvSpPr txBox="1"/>
          <p:nvPr/>
        </p:nvSpPr>
        <p:spPr>
          <a:xfrm>
            <a:off x="11609796" y="5165045"/>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44</a:t>
            </a:r>
          </a:p>
        </p:txBody>
      </p:sp>
      <p:sp>
        <p:nvSpPr>
          <p:cNvPr id="18" name="TextBox 17">
            <a:extLst>
              <a:ext uri="{FF2B5EF4-FFF2-40B4-BE49-F238E27FC236}">
                <a16:creationId xmlns:a16="http://schemas.microsoft.com/office/drawing/2014/main" id="{8027A1AF-4512-6A1E-8EDE-AA6D65DB2E73}"/>
              </a:ext>
            </a:extLst>
          </p:cNvPr>
          <p:cNvSpPr txBox="1"/>
          <p:nvPr/>
        </p:nvSpPr>
        <p:spPr>
          <a:xfrm>
            <a:off x="6839634" y="5368863"/>
            <a:ext cx="4934413" cy="338554"/>
          </a:xfrm>
          <a:prstGeom prst="rect">
            <a:avLst/>
          </a:prstGeom>
          <a:noFill/>
        </p:spPr>
        <p:txBody>
          <a:bodyPr wrap="square" rtlCol="0">
            <a:spAutoFit/>
          </a:bodyPr>
          <a:lstStyle/>
          <a:p>
            <a:pPr marL="0" marR="0" lvl="0" indent="0" algn="ctr" defTabSz="457109"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Bold"/>
                <a:rtl val="0"/>
              </a:rPr>
              <a:t>Mo</a:t>
            </a:r>
          </a:p>
        </p:txBody>
      </p:sp>
      <p:sp>
        <p:nvSpPr>
          <p:cNvPr id="19" name="TextBox 18">
            <a:extLst>
              <a:ext uri="{FF2B5EF4-FFF2-40B4-BE49-F238E27FC236}">
                <a16:creationId xmlns:a16="http://schemas.microsoft.com/office/drawing/2014/main" id="{B09F6DA3-F22C-A0D7-B8B8-D235073D9EA1}"/>
              </a:ext>
            </a:extLst>
          </p:cNvPr>
          <p:cNvSpPr txBox="1"/>
          <p:nvPr/>
        </p:nvSpPr>
        <p:spPr>
          <a:xfrm>
            <a:off x="6548901" y="4955636"/>
            <a:ext cx="288862" cy="338554"/>
          </a:xfrm>
          <a:prstGeom prst="rect">
            <a:avLst/>
          </a:prstGeom>
          <a:noFill/>
        </p:spPr>
        <p:txBody>
          <a:bodyPr wrap="none" rtlCol="0">
            <a:spAutoFit/>
          </a:bodyPr>
          <a:lstStyle/>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0</a:t>
            </a:r>
          </a:p>
        </p:txBody>
      </p:sp>
      <p:sp>
        <p:nvSpPr>
          <p:cNvPr id="20" name="TextBox 19">
            <a:extLst>
              <a:ext uri="{FF2B5EF4-FFF2-40B4-BE49-F238E27FC236}">
                <a16:creationId xmlns:a16="http://schemas.microsoft.com/office/drawing/2014/main" id="{81D2A719-0D4F-6C19-26DC-516B7B67E198}"/>
              </a:ext>
            </a:extLst>
          </p:cNvPr>
          <p:cNvSpPr txBox="1"/>
          <p:nvPr/>
        </p:nvSpPr>
        <p:spPr>
          <a:xfrm>
            <a:off x="6444707" y="4408309"/>
            <a:ext cx="393056" cy="338554"/>
          </a:xfrm>
          <a:prstGeom prst="rect">
            <a:avLst/>
          </a:prstGeom>
          <a:noFill/>
        </p:spPr>
        <p:txBody>
          <a:bodyPr wrap="none" rtlCol="0">
            <a:spAutoFit/>
          </a:bodyPr>
          <a:lstStyle/>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20</a:t>
            </a:r>
          </a:p>
        </p:txBody>
      </p:sp>
      <p:sp>
        <p:nvSpPr>
          <p:cNvPr id="21" name="TextBox 20">
            <a:extLst>
              <a:ext uri="{FF2B5EF4-FFF2-40B4-BE49-F238E27FC236}">
                <a16:creationId xmlns:a16="http://schemas.microsoft.com/office/drawing/2014/main" id="{8D74E370-B6EE-9CC6-2D34-996055BEE49D}"/>
              </a:ext>
            </a:extLst>
          </p:cNvPr>
          <p:cNvSpPr txBox="1"/>
          <p:nvPr/>
        </p:nvSpPr>
        <p:spPr>
          <a:xfrm>
            <a:off x="6444707" y="3828980"/>
            <a:ext cx="393056" cy="338554"/>
          </a:xfrm>
          <a:prstGeom prst="rect">
            <a:avLst/>
          </a:prstGeom>
          <a:noFill/>
        </p:spPr>
        <p:txBody>
          <a:bodyPr wrap="none" rtlCol="0">
            <a:spAutoFit/>
          </a:bodyPr>
          <a:lstStyle/>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40</a:t>
            </a:r>
          </a:p>
        </p:txBody>
      </p:sp>
      <p:sp>
        <p:nvSpPr>
          <p:cNvPr id="22" name="TextBox 21">
            <a:extLst>
              <a:ext uri="{FF2B5EF4-FFF2-40B4-BE49-F238E27FC236}">
                <a16:creationId xmlns:a16="http://schemas.microsoft.com/office/drawing/2014/main" id="{6BD36322-AA34-476F-E21F-15C922A60F45}"/>
              </a:ext>
            </a:extLst>
          </p:cNvPr>
          <p:cNvSpPr txBox="1"/>
          <p:nvPr/>
        </p:nvSpPr>
        <p:spPr>
          <a:xfrm>
            <a:off x="6444707" y="3249747"/>
            <a:ext cx="393056" cy="338554"/>
          </a:xfrm>
          <a:prstGeom prst="rect">
            <a:avLst/>
          </a:prstGeom>
          <a:noFill/>
        </p:spPr>
        <p:txBody>
          <a:bodyPr wrap="none" rtlCol="0">
            <a:spAutoFit/>
          </a:bodyPr>
          <a:lstStyle/>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60</a:t>
            </a:r>
          </a:p>
        </p:txBody>
      </p:sp>
      <p:sp>
        <p:nvSpPr>
          <p:cNvPr id="23" name="TextBox 22">
            <a:extLst>
              <a:ext uri="{FF2B5EF4-FFF2-40B4-BE49-F238E27FC236}">
                <a16:creationId xmlns:a16="http://schemas.microsoft.com/office/drawing/2014/main" id="{B075BF2B-AA41-D260-F824-47C5F102F582}"/>
              </a:ext>
            </a:extLst>
          </p:cNvPr>
          <p:cNvSpPr txBox="1"/>
          <p:nvPr/>
        </p:nvSpPr>
        <p:spPr>
          <a:xfrm>
            <a:off x="6444707" y="2670408"/>
            <a:ext cx="393056" cy="338554"/>
          </a:xfrm>
          <a:prstGeom prst="rect">
            <a:avLst/>
          </a:prstGeom>
          <a:noFill/>
        </p:spPr>
        <p:txBody>
          <a:bodyPr wrap="none" rtlCol="0">
            <a:spAutoFit/>
          </a:bodyPr>
          <a:lstStyle/>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80</a:t>
            </a:r>
          </a:p>
        </p:txBody>
      </p:sp>
      <p:sp>
        <p:nvSpPr>
          <p:cNvPr id="24" name="TextBox 23">
            <a:extLst>
              <a:ext uri="{FF2B5EF4-FFF2-40B4-BE49-F238E27FC236}">
                <a16:creationId xmlns:a16="http://schemas.microsoft.com/office/drawing/2014/main" id="{9725BA24-ABBB-BC9F-B552-F04DA1F40F40}"/>
              </a:ext>
            </a:extLst>
          </p:cNvPr>
          <p:cNvSpPr txBox="1"/>
          <p:nvPr/>
        </p:nvSpPr>
        <p:spPr>
          <a:xfrm>
            <a:off x="6340511" y="2091165"/>
            <a:ext cx="497252" cy="338554"/>
          </a:xfrm>
          <a:prstGeom prst="rect">
            <a:avLst/>
          </a:prstGeom>
          <a:noFill/>
        </p:spPr>
        <p:txBody>
          <a:bodyPr wrap="none" rtlCol="0">
            <a:spAutoFit/>
          </a:bodyPr>
          <a:lstStyle/>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100</a:t>
            </a:r>
          </a:p>
        </p:txBody>
      </p:sp>
      <p:sp>
        <p:nvSpPr>
          <p:cNvPr id="25" name="Freeform 5">
            <a:extLst>
              <a:ext uri="{FF2B5EF4-FFF2-40B4-BE49-F238E27FC236}">
                <a16:creationId xmlns:a16="http://schemas.microsoft.com/office/drawing/2014/main" id="{A7D878C3-34DC-D1EC-C9EB-793E072D4E59}"/>
              </a:ext>
            </a:extLst>
          </p:cNvPr>
          <p:cNvSpPr/>
          <p:nvPr/>
        </p:nvSpPr>
        <p:spPr>
          <a:xfrm flipV="1">
            <a:off x="6839634" y="5152794"/>
            <a:ext cx="4969069" cy="0"/>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26" name="Freeform 38">
            <a:extLst>
              <a:ext uri="{FF2B5EF4-FFF2-40B4-BE49-F238E27FC236}">
                <a16:creationId xmlns:a16="http://schemas.microsoft.com/office/drawing/2014/main" id="{473B7F8E-E278-A286-BA41-4A5ECFA198F3}"/>
              </a:ext>
            </a:extLst>
          </p:cNvPr>
          <p:cNvSpPr/>
          <p:nvPr/>
        </p:nvSpPr>
        <p:spPr>
          <a:xfrm>
            <a:off x="6832372" y="2134750"/>
            <a:ext cx="10672" cy="3024733"/>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27" name="Freeform 44">
            <a:extLst>
              <a:ext uri="{FF2B5EF4-FFF2-40B4-BE49-F238E27FC236}">
                <a16:creationId xmlns:a16="http://schemas.microsoft.com/office/drawing/2014/main" id="{EA5A1178-E29A-926E-F8A1-58D8D16DB727}"/>
              </a:ext>
            </a:extLst>
          </p:cNvPr>
          <p:cNvSpPr/>
          <p:nvPr/>
        </p:nvSpPr>
        <p:spPr>
          <a:xfrm>
            <a:off x="6763110" y="5151674"/>
            <a:ext cx="64008" cy="0"/>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28" name="Freeform 45">
            <a:extLst>
              <a:ext uri="{FF2B5EF4-FFF2-40B4-BE49-F238E27FC236}">
                <a16:creationId xmlns:a16="http://schemas.microsoft.com/office/drawing/2014/main" id="{D05E0F7F-859E-06C6-B0E1-655A4233DD44}"/>
              </a:ext>
            </a:extLst>
          </p:cNvPr>
          <p:cNvSpPr/>
          <p:nvPr/>
        </p:nvSpPr>
        <p:spPr>
          <a:xfrm>
            <a:off x="6763110" y="4572394"/>
            <a:ext cx="64008" cy="0"/>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29" name="Freeform 46">
            <a:extLst>
              <a:ext uri="{FF2B5EF4-FFF2-40B4-BE49-F238E27FC236}">
                <a16:creationId xmlns:a16="http://schemas.microsoft.com/office/drawing/2014/main" id="{48B439C0-D614-5421-417F-67B095455A04}"/>
              </a:ext>
            </a:extLst>
          </p:cNvPr>
          <p:cNvSpPr/>
          <p:nvPr/>
        </p:nvSpPr>
        <p:spPr>
          <a:xfrm>
            <a:off x="6763110" y="3993113"/>
            <a:ext cx="64008" cy="0"/>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30" name="Freeform 47">
            <a:extLst>
              <a:ext uri="{FF2B5EF4-FFF2-40B4-BE49-F238E27FC236}">
                <a16:creationId xmlns:a16="http://schemas.microsoft.com/office/drawing/2014/main" id="{07EF0D70-9DA0-2158-BD7E-14EF699D3347}"/>
              </a:ext>
            </a:extLst>
          </p:cNvPr>
          <p:cNvSpPr/>
          <p:nvPr/>
        </p:nvSpPr>
        <p:spPr>
          <a:xfrm>
            <a:off x="6763110" y="3413832"/>
            <a:ext cx="64008" cy="0"/>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31" name="Freeform 48">
            <a:extLst>
              <a:ext uri="{FF2B5EF4-FFF2-40B4-BE49-F238E27FC236}">
                <a16:creationId xmlns:a16="http://schemas.microsoft.com/office/drawing/2014/main" id="{FB99A84C-BD6E-5F7F-6E04-59A11EADCB49}"/>
              </a:ext>
            </a:extLst>
          </p:cNvPr>
          <p:cNvSpPr/>
          <p:nvPr/>
        </p:nvSpPr>
        <p:spPr>
          <a:xfrm>
            <a:off x="6763110" y="2834551"/>
            <a:ext cx="64008" cy="0"/>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32" name="Freeform 49">
            <a:extLst>
              <a:ext uri="{FF2B5EF4-FFF2-40B4-BE49-F238E27FC236}">
                <a16:creationId xmlns:a16="http://schemas.microsoft.com/office/drawing/2014/main" id="{C5DA6C5F-2496-5D88-DDF7-3A50C3811599}"/>
              </a:ext>
            </a:extLst>
          </p:cNvPr>
          <p:cNvSpPr/>
          <p:nvPr/>
        </p:nvSpPr>
        <p:spPr>
          <a:xfrm>
            <a:off x="6763110" y="2255270"/>
            <a:ext cx="64008" cy="0"/>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33" name="TextBox 32">
            <a:extLst>
              <a:ext uri="{FF2B5EF4-FFF2-40B4-BE49-F238E27FC236}">
                <a16:creationId xmlns:a16="http://schemas.microsoft.com/office/drawing/2014/main" id="{173B6F5A-1997-6AA3-2953-E5010F88BB80}"/>
              </a:ext>
            </a:extLst>
          </p:cNvPr>
          <p:cNvSpPr txBox="1"/>
          <p:nvPr/>
        </p:nvSpPr>
        <p:spPr bwMode="auto">
          <a:xfrm>
            <a:off x="7145868" y="4608201"/>
            <a:ext cx="17911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T-DXd</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CT</a:t>
            </a:r>
          </a:p>
        </p:txBody>
      </p:sp>
      <p:cxnSp>
        <p:nvCxnSpPr>
          <p:cNvPr id="34" name="Straight Connector 33">
            <a:extLst>
              <a:ext uri="{FF2B5EF4-FFF2-40B4-BE49-F238E27FC236}">
                <a16:creationId xmlns:a16="http://schemas.microsoft.com/office/drawing/2014/main" id="{6DA43BCC-A482-FA8D-54FC-2D30C04FDE59}"/>
              </a:ext>
            </a:extLst>
          </p:cNvPr>
          <p:cNvCxnSpPr>
            <a:cxnSpLocks/>
          </p:cNvCxnSpPr>
          <p:nvPr/>
        </p:nvCxnSpPr>
        <p:spPr bwMode="auto">
          <a:xfrm flipH="1">
            <a:off x="6991350" y="4742700"/>
            <a:ext cx="178430" cy="0"/>
          </a:xfrm>
          <a:prstGeom prst="line">
            <a:avLst/>
          </a:prstGeom>
          <a:noFill/>
          <a:ln w="28575" cap="flat" cmpd="sng" algn="ctr">
            <a:solidFill>
              <a:schemeClr val="accent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D9F2E2A8-D4BE-C2C2-C5A2-FC5E0941387B}"/>
              </a:ext>
            </a:extLst>
          </p:cNvPr>
          <p:cNvCxnSpPr>
            <a:cxnSpLocks/>
          </p:cNvCxnSpPr>
          <p:nvPr/>
        </p:nvCxnSpPr>
        <p:spPr bwMode="auto">
          <a:xfrm flipH="1">
            <a:off x="6972300" y="4952715"/>
            <a:ext cx="197480" cy="0"/>
          </a:xfrm>
          <a:prstGeom prst="line">
            <a:avLst/>
          </a:prstGeom>
          <a:noFill/>
          <a:ln w="28575" cap="flat" cmpd="sng" algn="ctr">
            <a:solidFill>
              <a:schemeClr val="accent3"/>
            </a:solidFill>
            <a:prstDash val="solid"/>
            <a:round/>
            <a:headEnd type="none" w="med" len="med"/>
            <a:tailEnd type="none" w="med" len="med"/>
          </a:ln>
          <a:effectLst/>
        </p:spPr>
      </p:cxnSp>
      <p:sp>
        <p:nvSpPr>
          <p:cNvPr id="38" name="TextBox 37">
            <a:extLst>
              <a:ext uri="{FF2B5EF4-FFF2-40B4-BE49-F238E27FC236}">
                <a16:creationId xmlns:a16="http://schemas.microsoft.com/office/drawing/2014/main" id="{E8313506-FF02-9417-B37B-EDB7F7ECE5D0}"/>
              </a:ext>
            </a:extLst>
          </p:cNvPr>
          <p:cNvSpPr txBox="1"/>
          <p:nvPr/>
        </p:nvSpPr>
        <p:spPr>
          <a:xfrm>
            <a:off x="9811132" y="5165045"/>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28</a:t>
            </a:r>
          </a:p>
        </p:txBody>
      </p:sp>
      <p:sp>
        <p:nvSpPr>
          <p:cNvPr id="39" name="TextBox 38">
            <a:extLst>
              <a:ext uri="{FF2B5EF4-FFF2-40B4-BE49-F238E27FC236}">
                <a16:creationId xmlns:a16="http://schemas.microsoft.com/office/drawing/2014/main" id="{6D2136E3-37BC-AE42-52D8-D1BD61134EF0}"/>
              </a:ext>
            </a:extLst>
          </p:cNvPr>
          <p:cNvSpPr txBox="1"/>
          <p:nvPr/>
        </p:nvSpPr>
        <p:spPr>
          <a:xfrm>
            <a:off x="10035965" y="5165045"/>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30</a:t>
            </a:r>
          </a:p>
        </p:txBody>
      </p:sp>
      <p:sp>
        <p:nvSpPr>
          <p:cNvPr id="40" name="TextBox 39">
            <a:extLst>
              <a:ext uri="{FF2B5EF4-FFF2-40B4-BE49-F238E27FC236}">
                <a16:creationId xmlns:a16="http://schemas.microsoft.com/office/drawing/2014/main" id="{9428DA93-0873-BD82-70AD-F675F375623D}"/>
              </a:ext>
            </a:extLst>
          </p:cNvPr>
          <p:cNvSpPr txBox="1"/>
          <p:nvPr/>
        </p:nvSpPr>
        <p:spPr>
          <a:xfrm>
            <a:off x="10260798" y="5165045"/>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32</a:t>
            </a:r>
          </a:p>
        </p:txBody>
      </p:sp>
      <p:sp>
        <p:nvSpPr>
          <p:cNvPr id="41" name="TextBox 40">
            <a:extLst>
              <a:ext uri="{FF2B5EF4-FFF2-40B4-BE49-F238E27FC236}">
                <a16:creationId xmlns:a16="http://schemas.microsoft.com/office/drawing/2014/main" id="{438017BF-30E5-38D5-A1B6-2FA109A708C0}"/>
              </a:ext>
            </a:extLst>
          </p:cNvPr>
          <p:cNvSpPr txBox="1"/>
          <p:nvPr/>
        </p:nvSpPr>
        <p:spPr>
          <a:xfrm>
            <a:off x="10485631" y="5165045"/>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34</a:t>
            </a:r>
          </a:p>
        </p:txBody>
      </p:sp>
      <p:sp>
        <p:nvSpPr>
          <p:cNvPr id="42" name="TextBox 41">
            <a:extLst>
              <a:ext uri="{FF2B5EF4-FFF2-40B4-BE49-F238E27FC236}">
                <a16:creationId xmlns:a16="http://schemas.microsoft.com/office/drawing/2014/main" id="{E07EAB14-B684-D6A6-D895-EBB28A6637E9}"/>
              </a:ext>
            </a:extLst>
          </p:cNvPr>
          <p:cNvSpPr txBox="1"/>
          <p:nvPr/>
        </p:nvSpPr>
        <p:spPr>
          <a:xfrm>
            <a:off x="10710464" y="5165045"/>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36</a:t>
            </a:r>
          </a:p>
        </p:txBody>
      </p:sp>
      <p:sp>
        <p:nvSpPr>
          <p:cNvPr id="43" name="TextBox 42">
            <a:extLst>
              <a:ext uri="{FF2B5EF4-FFF2-40B4-BE49-F238E27FC236}">
                <a16:creationId xmlns:a16="http://schemas.microsoft.com/office/drawing/2014/main" id="{1C50E4D8-EBF7-F6AE-9A10-4DC1E52E7931}"/>
              </a:ext>
            </a:extLst>
          </p:cNvPr>
          <p:cNvSpPr txBox="1"/>
          <p:nvPr/>
        </p:nvSpPr>
        <p:spPr>
          <a:xfrm>
            <a:off x="10935297" y="5165045"/>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38</a:t>
            </a:r>
          </a:p>
        </p:txBody>
      </p:sp>
      <p:sp>
        <p:nvSpPr>
          <p:cNvPr id="44" name="TextBox 43">
            <a:extLst>
              <a:ext uri="{FF2B5EF4-FFF2-40B4-BE49-F238E27FC236}">
                <a16:creationId xmlns:a16="http://schemas.microsoft.com/office/drawing/2014/main" id="{4E1E9DF5-097D-6C45-94A7-4AAF9B967182}"/>
              </a:ext>
            </a:extLst>
          </p:cNvPr>
          <p:cNvSpPr txBox="1"/>
          <p:nvPr/>
        </p:nvSpPr>
        <p:spPr>
          <a:xfrm>
            <a:off x="11384963" y="5165045"/>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42</a:t>
            </a:r>
          </a:p>
        </p:txBody>
      </p:sp>
      <p:sp>
        <p:nvSpPr>
          <p:cNvPr id="45" name="TextBox 44">
            <a:extLst>
              <a:ext uri="{FF2B5EF4-FFF2-40B4-BE49-F238E27FC236}">
                <a16:creationId xmlns:a16="http://schemas.microsoft.com/office/drawing/2014/main" id="{349492BA-F834-5C57-A39B-071EC1295409}"/>
              </a:ext>
            </a:extLst>
          </p:cNvPr>
          <p:cNvSpPr txBox="1"/>
          <p:nvPr/>
        </p:nvSpPr>
        <p:spPr>
          <a:xfrm>
            <a:off x="11160130" y="5165045"/>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40</a:t>
            </a:r>
          </a:p>
        </p:txBody>
      </p:sp>
      <p:cxnSp>
        <p:nvCxnSpPr>
          <p:cNvPr id="46" name="Straight Connector 45">
            <a:extLst>
              <a:ext uri="{FF2B5EF4-FFF2-40B4-BE49-F238E27FC236}">
                <a16:creationId xmlns:a16="http://schemas.microsoft.com/office/drawing/2014/main" id="{D577DF15-6BAB-6B48-9AF6-6C5DA18B75D1}"/>
              </a:ext>
            </a:extLst>
          </p:cNvPr>
          <p:cNvCxnSpPr>
            <a:cxnSpLocks/>
          </p:cNvCxnSpPr>
          <p:nvPr/>
        </p:nvCxnSpPr>
        <p:spPr bwMode="auto">
          <a:xfrm flipV="1">
            <a:off x="6832372" y="51527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30218D5A-FBC7-B994-16B5-B5875D0322B5}"/>
              </a:ext>
            </a:extLst>
          </p:cNvPr>
          <p:cNvCxnSpPr>
            <a:cxnSpLocks/>
          </p:cNvCxnSpPr>
          <p:nvPr/>
        </p:nvCxnSpPr>
        <p:spPr bwMode="auto">
          <a:xfrm flipV="1">
            <a:off x="7057732" y="51527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503F280-011F-9508-AC58-6520541F8649}"/>
              </a:ext>
            </a:extLst>
          </p:cNvPr>
          <p:cNvCxnSpPr>
            <a:cxnSpLocks/>
          </p:cNvCxnSpPr>
          <p:nvPr/>
        </p:nvCxnSpPr>
        <p:spPr bwMode="auto">
          <a:xfrm flipV="1">
            <a:off x="7283092" y="51527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A27068D-457D-1327-B240-4D342CDBA0B1}"/>
              </a:ext>
            </a:extLst>
          </p:cNvPr>
          <p:cNvCxnSpPr>
            <a:cxnSpLocks/>
          </p:cNvCxnSpPr>
          <p:nvPr/>
        </p:nvCxnSpPr>
        <p:spPr bwMode="auto">
          <a:xfrm flipV="1">
            <a:off x="7508452" y="51527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46769E40-E5BB-2B0C-E68A-3C80BAF46B32}"/>
              </a:ext>
            </a:extLst>
          </p:cNvPr>
          <p:cNvCxnSpPr>
            <a:cxnSpLocks/>
          </p:cNvCxnSpPr>
          <p:nvPr/>
        </p:nvCxnSpPr>
        <p:spPr bwMode="auto">
          <a:xfrm flipV="1">
            <a:off x="7733812" y="51527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35E6C9C5-B0CC-C113-4022-2A76B92C3167}"/>
              </a:ext>
            </a:extLst>
          </p:cNvPr>
          <p:cNvCxnSpPr>
            <a:cxnSpLocks/>
          </p:cNvCxnSpPr>
          <p:nvPr/>
        </p:nvCxnSpPr>
        <p:spPr bwMode="auto">
          <a:xfrm flipV="1">
            <a:off x="7959172" y="51527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DA2FF016-7D1E-55BE-C363-8541D4865A13}"/>
              </a:ext>
            </a:extLst>
          </p:cNvPr>
          <p:cNvCxnSpPr>
            <a:cxnSpLocks/>
          </p:cNvCxnSpPr>
          <p:nvPr/>
        </p:nvCxnSpPr>
        <p:spPr bwMode="auto">
          <a:xfrm flipV="1">
            <a:off x="8184532" y="51527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8E5795E1-6D58-B5D9-F144-01FD4AF8E0AD}"/>
              </a:ext>
            </a:extLst>
          </p:cNvPr>
          <p:cNvCxnSpPr>
            <a:cxnSpLocks/>
          </p:cNvCxnSpPr>
          <p:nvPr/>
        </p:nvCxnSpPr>
        <p:spPr bwMode="auto">
          <a:xfrm flipV="1">
            <a:off x="8409892" y="51527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8DD271F6-BB29-A8CF-ACED-18BD5AAC60B5}"/>
              </a:ext>
            </a:extLst>
          </p:cNvPr>
          <p:cNvCxnSpPr>
            <a:cxnSpLocks/>
          </p:cNvCxnSpPr>
          <p:nvPr/>
        </p:nvCxnSpPr>
        <p:spPr bwMode="auto">
          <a:xfrm flipV="1">
            <a:off x="8635252" y="51527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455A05EA-F591-E327-BB03-E7F2860A0631}"/>
              </a:ext>
            </a:extLst>
          </p:cNvPr>
          <p:cNvCxnSpPr>
            <a:cxnSpLocks/>
          </p:cNvCxnSpPr>
          <p:nvPr/>
        </p:nvCxnSpPr>
        <p:spPr bwMode="auto">
          <a:xfrm flipV="1">
            <a:off x="8860612" y="51527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70E9E3A-F1A4-CE13-C083-80ACDCA84314}"/>
              </a:ext>
            </a:extLst>
          </p:cNvPr>
          <p:cNvCxnSpPr>
            <a:cxnSpLocks/>
          </p:cNvCxnSpPr>
          <p:nvPr/>
        </p:nvCxnSpPr>
        <p:spPr bwMode="auto">
          <a:xfrm flipV="1">
            <a:off x="9085972" y="51527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41A123B8-B02A-0B45-5E91-24EE30DEF97F}"/>
              </a:ext>
            </a:extLst>
          </p:cNvPr>
          <p:cNvCxnSpPr>
            <a:cxnSpLocks/>
          </p:cNvCxnSpPr>
          <p:nvPr/>
        </p:nvCxnSpPr>
        <p:spPr bwMode="auto">
          <a:xfrm flipV="1">
            <a:off x="9311332" y="51527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C6FD754A-5413-6459-5262-E69EA1B3A61E}"/>
              </a:ext>
            </a:extLst>
          </p:cNvPr>
          <p:cNvCxnSpPr>
            <a:cxnSpLocks/>
          </p:cNvCxnSpPr>
          <p:nvPr/>
        </p:nvCxnSpPr>
        <p:spPr bwMode="auto">
          <a:xfrm flipV="1">
            <a:off x="9536692" y="51527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8B892EB9-8828-F2B2-B4C4-D0007BF6BBDF}"/>
              </a:ext>
            </a:extLst>
          </p:cNvPr>
          <p:cNvCxnSpPr>
            <a:cxnSpLocks/>
          </p:cNvCxnSpPr>
          <p:nvPr/>
        </p:nvCxnSpPr>
        <p:spPr bwMode="auto">
          <a:xfrm flipV="1">
            <a:off x="9762052" y="51527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FF5F6A6B-5E4A-BE00-543F-817DF636E98E}"/>
              </a:ext>
            </a:extLst>
          </p:cNvPr>
          <p:cNvCxnSpPr>
            <a:cxnSpLocks/>
          </p:cNvCxnSpPr>
          <p:nvPr/>
        </p:nvCxnSpPr>
        <p:spPr bwMode="auto">
          <a:xfrm flipV="1">
            <a:off x="9987412" y="51527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3A55920C-5811-C001-CF85-321F50DB9A96}"/>
              </a:ext>
            </a:extLst>
          </p:cNvPr>
          <p:cNvCxnSpPr>
            <a:cxnSpLocks/>
          </p:cNvCxnSpPr>
          <p:nvPr/>
        </p:nvCxnSpPr>
        <p:spPr bwMode="auto">
          <a:xfrm flipV="1">
            <a:off x="10212772" y="51527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AD973599-8EEE-C560-1425-A3EB11DA401D}"/>
              </a:ext>
            </a:extLst>
          </p:cNvPr>
          <p:cNvCxnSpPr>
            <a:cxnSpLocks/>
          </p:cNvCxnSpPr>
          <p:nvPr/>
        </p:nvCxnSpPr>
        <p:spPr bwMode="auto">
          <a:xfrm flipV="1">
            <a:off x="10438132" y="51527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9EB36313-2B93-479C-D4F9-91A462816E1F}"/>
              </a:ext>
            </a:extLst>
          </p:cNvPr>
          <p:cNvCxnSpPr>
            <a:cxnSpLocks/>
          </p:cNvCxnSpPr>
          <p:nvPr/>
        </p:nvCxnSpPr>
        <p:spPr bwMode="auto">
          <a:xfrm flipV="1">
            <a:off x="10663492" y="51527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2370DC45-E289-702F-09F9-7C07699438EE}"/>
              </a:ext>
            </a:extLst>
          </p:cNvPr>
          <p:cNvCxnSpPr>
            <a:cxnSpLocks/>
          </p:cNvCxnSpPr>
          <p:nvPr/>
        </p:nvCxnSpPr>
        <p:spPr bwMode="auto">
          <a:xfrm flipV="1">
            <a:off x="10888852" y="51527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E6F0D2DE-01DA-929F-97C3-450BA979ADC4}"/>
              </a:ext>
            </a:extLst>
          </p:cNvPr>
          <p:cNvCxnSpPr>
            <a:cxnSpLocks/>
          </p:cNvCxnSpPr>
          <p:nvPr/>
        </p:nvCxnSpPr>
        <p:spPr bwMode="auto">
          <a:xfrm flipV="1">
            <a:off x="11114212" y="51527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E489372A-026C-AB14-7F27-5CFDB6C2AE67}"/>
              </a:ext>
            </a:extLst>
          </p:cNvPr>
          <p:cNvCxnSpPr>
            <a:cxnSpLocks/>
          </p:cNvCxnSpPr>
          <p:nvPr/>
        </p:nvCxnSpPr>
        <p:spPr bwMode="auto">
          <a:xfrm flipV="1">
            <a:off x="11339572" y="51527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76D12AB7-1DA1-6AD9-78AB-0AFCC0C66301}"/>
              </a:ext>
            </a:extLst>
          </p:cNvPr>
          <p:cNvCxnSpPr>
            <a:cxnSpLocks/>
          </p:cNvCxnSpPr>
          <p:nvPr/>
        </p:nvCxnSpPr>
        <p:spPr bwMode="auto">
          <a:xfrm flipV="1">
            <a:off x="11790289" y="51527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36C0FC8F-BA1F-6500-EE56-F0741E8AB57E}"/>
              </a:ext>
            </a:extLst>
          </p:cNvPr>
          <p:cNvCxnSpPr>
            <a:cxnSpLocks/>
          </p:cNvCxnSpPr>
          <p:nvPr/>
        </p:nvCxnSpPr>
        <p:spPr bwMode="auto">
          <a:xfrm flipV="1">
            <a:off x="11564932" y="5152790"/>
            <a:ext cx="0" cy="64008"/>
          </a:xfrm>
          <a:prstGeom prst="line">
            <a:avLst/>
          </a:prstGeom>
          <a:noFill/>
          <a:ln w="28575" cap="flat" cmpd="sng" algn="ctr">
            <a:solidFill>
              <a:schemeClr val="bg1"/>
            </a:solidFill>
            <a:prstDash val="solid"/>
            <a:round/>
            <a:headEnd type="none" w="med" len="med"/>
            <a:tailEnd type="none" w="med" len="med"/>
          </a:ln>
          <a:effectLst/>
        </p:spPr>
      </p:cxnSp>
      <p:sp>
        <p:nvSpPr>
          <p:cNvPr id="69" name="Freeform 40">
            <a:extLst>
              <a:ext uri="{FF2B5EF4-FFF2-40B4-BE49-F238E27FC236}">
                <a16:creationId xmlns:a16="http://schemas.microsoft.com/office/drawing/2014/main" id="{5BE6E715-5E85-66D4-05DD-CB590FE4FAF3}"/>
              </a:ext>
            </a:extLst>
          </p:cNvPr>
          <p:cNvSpPr/>
          <p:nvPr/>
        </p:nvSpPr>
        <p:spPr bwMode="auto">
          <a:xfrm>
            <a:off x="6862627" y="4213224"/>
            <a:ext cx="2676293" cy="931127"/>
          </a:xfrm>
          <a:custGeom>
            <a:avLst/>
            <a:gdLst>
              <a:gd name="connsiteX0" fmla="*/ 0 w 2698595"/>
              <a:gd name="connsiteY0" fmla="*/ 0 h 931127"/>
              <a:gd name="connsiteX1" fmla="*/ 2698595 w 2698595"/>
              <a:gd name="connsiteY1" fmla="*/ 0 h 931127"/>
              <a:gd name="connsiteX2" fmla="*/ 2698595 w 2698595"/>
              <a:gd name="connsiteY2" fmla="*/ 931127 h 931127"/>
            </a:gdLst>
            <a:ahLst/>
            <a:cxnLst>
              <a:cxn ang="0">
                <a:pos x="connsiteX0" y="connsiteY0"/>
              </a:cxn>
              <a:cxn ang="0">
                <a:pos x="connsiteX1" y="connsiteY1"/>
              </a:cxn>
              <a:cxn ang="0">
                <a:pos x="connsiteX2" y="connsiteY2"/>
              </a:cxn>
            </a:cxnLst>
            <a:rect l="l" t="t" r="r" b="b"/>
            <a:pathLst>
              <a:path w="2698595" h="931127">
                <a:moveTo>
                  <a:pt x="0" y="0"/>
                </a:moveTo>
                <a:lnTo>
                  <a:pt x="2698595" y="0"/>
                </a:lnTo>
                <a:lnTo>
                  <a:pt x="2698595" y="931127"/>
                </a:lnTo>
              </a:path>
            </a:pathLst>
          </a:custGeom>
          <a:noFill/>
          <a:ln w="28575">
            <a:solidFill>
              <a:schemeClr val="tx2"/>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 name="Freeform 41">
            <a:extLst>
              <a:ext uri="{FF2B5EF4-FFF2-40B4-BE49-F238E27FC236}">
                <a16:creationId xmlns:a16="http://schemas.microsoft.com/office/drawing/2014/main" id="{E27F0BDC-9DB0-6F18-8444-74A3A02EECF0}"/>
              </a:ext>
            </a:extLst>
          </p:cNvPr>
          <p:cNvSpPr/>
          <p:nvPr/>
        </p:nvSpPr>
        <p:spPr bwMode="auto">
          <a:xfrm>
            <a:off x="6852370" y="2239458"/>
            <a:ext cx="4112634" cy="2578521"/>
          </a:xfrm>
          <a:custGeom>
            <a:avLst/>
            <a:gdLst>
              <a:gd name="connsiteX0" fmla="*/ 4112634 w 4112634"/>
              <a:gd name="connsiteY0" fmla="*/ 2582855 h 2582855"/>
              <a:gd name="connsiteX1" fmla="*/ 2639193 w 4112634"/>
              <a:gd name="connsiteY1" fmla="*/ 2582855 h 2582855"/>
              <a:gd name="connsiteX2" fmla="*/ 2639193 w 4112634"/>
              <a:gd name="connsiteY2" fmla="*/ 2422510 h 2582855"/>
              <a:gd name="connsiteX3" fmla="*/ 2309835 w 4112634"/>
              <a:gd name="connsiteY3" fmla="*/ 2422510 h 2582855"/>
              <a:gd name="connsiteX4" fmla="*/ 2309835 w 4112634"/>
              <a:gd name="connsiteY4" fmla="*/ 2240497 h 2582855"/>
              <a:gd name="connsiteX5" fmla="*/ 2283834 w 4112634"/>
              <a:gd name="connsiteY5" fmla="*/ 2240497 h 2582855"/>
              <a:gd name="connsiteX6" fmla="*/ 2283834 w 4112634"/>
              <a:gd name="connsiteY6" fmla="*/ 2075818 h 2582855"/>
              <a:gd name="connsiteX7" fmla="*/ 1573115 w 4112634"/>
              <a:gd name="connsiteY7" fmla="*/ 2075818 h 2582855"/>
              <a:gd name="connsiteX8" fmla="*/ 1573115 w 4112634"/>
              <a:gd name="connsiteY8" fmla="*/ 1898139 h 2582855"/>
              <a:gd name="connsiteX9" fmla="*/ 1430105 w 4112634"/>
              <a:gd name="connsiteY9" fmla="*/ 1898139 h 2582855"/>
              <a:gd name="connsiteX10" fmla="*/ 1430105 w 4112634"/>
              <a:gd name="connsiteY10" fmla="*/ 1733460 h 2582855"/>
              <a:gd name="connsiteX11" fmla="*/ 1269760 w 4112634"/>
              <a:gd name="connsiteY11" fmla="*/ 1733460 h 2582855"/>
              <a:gd name="connsiteX12" fmla="*/ 1269760 w 4112634"/>
              <a:gd name="connsiteY12" fmla="*/ 1560114 h 2582855"/>
              <a:gd name="connsiteX13" fmla="*/ 923068 w 4112634"/>
              <a:gd name="connsiteY13" fmla="*/ 1560114 h 2582855"/>
              <a:gd name="connsiteX14" fmla="*/ 923068 w 4112634"/>
              <a:gd name="connsiteY14" fmla="*/ 1217756 h 2582855"/>
              <a:gd name="connsiteX15" fmla="*/ 879731 w 4112634"/>
              <a:gd name="connsiteY15" fmla="*/ 1217756 h 2582855"/>
              <a:gd name="connsiteX16" fmla="*/ 879731 w 4112634"/>
              <a:gd name="connsiteY16" fmla="*/ 1053077 h 2582855"/>
              <a:gd name="connsiteX17" fmla="*/ 745388 w 4112634"/>
              <a:gd name="connsiteY17" fmla="*/ 1053077 h 2582855"/>
              <a:gd name="connsiteX18" fmla="*/ 745388 w 4112634"/>
              <a:gd name="connsiteY18" fmla="*/ 871064 h 2582855"/>
              <a:gd name="connsiteX19" fmla="*/ 676050 w 4112634"/>
              <a:gd name="connsiteY19" fmla="*/ 871064 h 2582855"/>
              <a:gd name="connsiteX20" fmla="*/ 676050 w 4112634"/>
              <a:gd name="connsiteY20" fmla="*/ 684717 h 2582855"/>
              <a:gd name="connsiteX21" fmla="*/ 615379 w 4112634"/>
              <a:gd name="connsiteY21" fmla="*/ 684717 h 2582855"/>
              <a:gd name="connsiteX22" fmla="*/ 615379 w 4112634"/>
              <a:gd name="connsiteY22" fmla="*/ 524372 h 2582855"/>
              <a:gd name="connsiteX23" fmla="*/ 312023 w 4112634"/>
              <a:gd name="connsiteY23" fmla="*/ 524372 h 2582855"/>
              <a:gd name="connsiteX24" fmla="*/ 312023 w 4112634"/>
              <a:gd name="connsiteY24" fmla="*/ 346692 h 2582855"/>
              <a:gd name="connsiteX25" fmla="*/ 247018 w 4112634"/>
              <a:gd name="connsiteY25" fmla="*/ 346692 h 2582855"/>
              <a:gd name="connsiteX26" fmla="*/ 247018 w 4112634"/>
              <a:gd name="connsiteY26" fmla="*/ 182014 h 2582855"/>
              <a:gd name="connsiteX27" fmla="*/ 186347 w 4112634"/>
              <a:gd name="connsiteY27" fmla="*/ 182014 h 2582855"/>
              <a:gd name="connsiteX28" fmla="*/ 186347 w 4112634"/>
              <a:gd name="connsiteY28" fmla="*/ 0 h 2582855"/>
              <a:gd name="connsiteX29" fmla="*/ 0 w 4112634"/>
              <a:gd name="connsiteY29" fmla="*/ 0 h 2582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112634" h="2582855">
                <a:moveTo>
                  <a:pt x="4112634" y="2582855"/>
                </a:moveTo>
                <a:lnTo>
                  <a:pt x="2639193" y="2582855"/>
                </a:lnTo>
                <a:lnTo>
                  <a:pt x="2639193" y="2422510"/>
                </a:lnTo>
                <a:lnTo>
                  <a:pt x="2309835" y="2422510"/>
                </a:lnTo>
                <a:lnTo>
                  <a:pt x="2309835" y="2240497"/>
                </a:lnTo>
                <a:lnTo>
                  <a:pt x="2283834" y="2240497"/>
                </a:lnTo>
                <a:lnTo>
                  <a:pt x="2283834" y="2075818"/>
                </a:lnTo>
                <a:lnTo>
                  <a:pt x="1573115" y="2075818"/>
                </a:lnTo>
                <a:lnTo>
                  <a:pt x="1573115" y="1898139"/>
                </a:lnTo>
                <a:lnTo>
                  <a:pt x="1430105" y="1898139"/>
                </a:lnTo>
                <a:lnTo>
                  <a:pt x="1430105" y="1733460"/>
                </a:lnTo>
                <a:lnTo>
                  <a:pt x="1269760" y="1733460"/>
                </a:lnTo>
                <a:lnTo>
                  <a:pt x="1269760" y="1560114"/>
                </a:lnTo>
                <a:lnTo>
                  <a:pt x="923068" y="1560114"/>
                </a:lnTo>
                <a:lnTo>
                  <a:pt x="923068" y="1217756"/>
                </a:lnTo>
                <a:lnTo>
                  <a:pt x="879731" y="1217756"/>
                </a:lnTo>
                <a:lnTo>
                  <a:pt x="879731" y="1053077"/>
                </a:lnTo>
                <a:lnTo>
                  <a:pt x="745388" y="1053077"/>
                </a:lnTo>
                <a:lnTo>
                  <a:pt x="745388" y="871064"/>
                </a:lnTo>
                <a:lnTo>
                  <a:pt x="676050" y="871064"/>
                </a:lnTo>
                <a:lnTo>
                  <a:pt x="676050" y="684717"/>
                </a:lnTo>
                <a:lnTo>
                  <a:pt x="615379" y="684717"/>
                </a:lnTo>
                <a:lnTo>
                  <a:pt x="615379" y="524372"/>
                </a:lnTo>
                <a:lnTo>
                  <a:pt x="312023" y="524372"/>
                </a:lnTo>
                <a:lnTo>
                  <a:pt x="312023" y="346692"/>
                </a:lnTo>
                <a:lnTo>
                  <a:pt x="247018" y="346692"/>
                </a:lnTo>
                <a:lnTo>
                  <a:pt x="247018" y="182014"/>
                </a:lnTo>
                <a:lnTo>
                  <a:pt x="186347" y="182014"/>
                </a:lnTo>
                <a:lnTo>
                  <a:pt x="186347"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 name="Freeform 42">
            <a:extLst>
              <a:ext uri="{FF2B5EF4-FFF2-40B4-BE49-F238E27FC236}">
                <a16:creationId xmlns:a16="http://schemas.microsoft.com/office/drawing/2014/main" id="{1B5103F7-CFB6-8C4B-B387-A07EFF3FA19F}"/>
              </a:ext>
            </a:extLst>
          </p:cNvPr>
          <p:cNvSpPr/>
          <p:nvPr/>
        </p:nvSpPr>
        <p:spPr bwMode="auto">
          <a:xfrm>
            <a:off x="6869705" y="2235124"/>
            <a:ext cx="4845020" cy="2292501"/>
          </a:xfrm>
          <a:custGeom>
            <a:avLst/>
            <a:gdLst>
              <a:gd name="connsiteX0" fmla="*/ 4845020 w 4845020"/>
              <a:gd name="connsiteY0" fmla="*/ 2292501 h 2292501"/>
              <a:gd name="connsiteX1" fmla="*/ 4077964 w 4845020"/>
              <a:gd name="connsiteY1" fmla="*/ 2292501 h 2292501"/>
              <a:gd name="connsiteX2" fmla="*/ 4077964 w 4845020"/>
              <a:gd name="connsiteY2" fmla="*/ 2140823 h 2292501"/>
              <a:gd name="connsiteX3" fmla="*/ 3280572 w 4845020"/>
              <a:gd name="connsiteY3" fmla="*/ 2140823 h 2292501"/>
              <a:gd name="connsiteX4" fmla="*/ 3280572 w 4845020"/>
              <a:gd name="connsiteY4" fmla="*/ 2058484 h 2292501"/>
              <a:gd name="connsiteX5" fmla="*/ 3241570 w 4845020"/>
              <a:gd name="connsiteY5" fmla="*/ 2058484 h 2292501"/>
              <a:gd name="connsiteX6" fmla="*/ 3241570 w 4845020"/>
              <a:gd name="connsiteY6" fmla="*/ 1971811 h 2292501"/>
              <a:gd name="connsiteX7" fmla="*/ 2565520 w 4845020"/>
              <a:gd name="connsiteY7" fmla="*/ 1971811 h 2292501"/>
              <a:gd name="connsiteX8" fmla="*/ 2565520 w 4845020"/>
              <a:gd name="connsiteY8" fmla="*/ 1898139 h 2292501"/>
              <a:gd name="connsiteX9" fmla="*/ 2526518 w 4845020"/>
              <a:gd name="connsiteY9" fmla="*/ 1898139 h 2292501"/>
              <a:gd name="connsiteX10" fmla="*/ 2526518 w 4845020"/>
              <a:gd name="connsiteY10" fmla="*/ 1824467 h 2292501"/>
              <a:gd name="connsiteX11" fmla="*/ 2400842 w 4845020"/>
              <a:gd name="connsiteY11" fmla="*/ 1824467 h 2292501"/>
              <a:gd name="connsiteX12" fmla="*/ 2400842 w 4845020"/>
              <a:gd name="connsiteY12" fmla="*/ 1737794 h 2292501"/>
              <a:gd name="connsiteX13" fmla="*/ 2231829 w 4845020"/>
              <a:gd name="connsiteY13" fmla="*/ 1737794 h 2292501"/>
              <a:gd name="connsiteX14" fmla="*/ 2231829 w 4845020"/>
              <a:gd name="connsiteY14" fmla="*/ 1668455 h 2292501"/>
              <a:gd name="connsiteX15" fmla="*/ 2097486 w 4845020"/>
              <a:gd name="connsiteY15" fmla="*/ 1668455 h 2292501"/>
              <a:gd name="connsiteX16" fmla="*/ 2097486 w 4845020"/>
              <a:gd name="connsiteY16" fmla="*/ 1573115 h 2292501"/>
              <a:gd name="connsiteX17" fmla="*/ 2015147 w 4845020"/>
              <a:gd name="connsiteY17" fmla="*/ 1573115 h 2292501"/>
              <a:gd name="connsiteX18" fmla="*/ 2015147 w 4845020"/>
              <a:gd name="connsiteY18" fmla="*/ 1503777 h 2292501"/>
              <a:gd name="connsiteX19" fmla="*/ 1893805 w 4845020"/>
              <a:gd name="connsiteY19" fmla="*/ 1503777 h 2292501"/>
              <a:gd name="connsiteX20" fmla="*/ 1893805 w 4845020"/>
              <a:gd name="connsiteY20" fmla="*/ 1425771 h 2292501"/>
              <a:gd name="connsiteX21" fmla="*/ 1750794 w 4845020"/>
              <a:gd name="connsiteY21" fmla="*/ 1425771 h 2292501"/>
              <a:gd name="connsiteX22" fmla="*/ 1750794 w 4845020"/>
              <a:gd name="connsiteY22" fmla="*/ 1330431 h 2292501"/>
              <a:gd name="connsiteX23" fmla="*/ 1750794 w 4845020"/>
              <a:gd name="connsiteY23" fmla="*/ 1330431 h 2292501"/>
              <a:gd name="connsiteX24" fmla="*/ 1750794 w 4845020"/>
              <a:gd name="connsiteY24" fmla="*/ 1330431 h 2292501"/>
              <a:gd name="connsiteX25" fmla="*/ 1750794 w 4845020"/>
              <a:gd name="connsiteY25" fmla="*/ 1330431 h 2292501"/>
              <a:gd name="connsiteX26" fmla="*/ 1733460 w 4845020"/>
              <a:gd name="connsiteY26" fmla="*/ 1330431 h 2292501"/>
              <a:gd name="connsiteX27" fmla="*/ 1733460 w 4845020"/>
              <a:gd name="connsiteY27" fmla="*/ 1256759 h 2292501"/>
              <a:gd name="connsiteX28" fmla="*/ 1720459 w 4845020"/>
              <a:gd name="connsiteY28" fmla="*/ 1256759 h 2292501"/>
              <a:gd name="connsiteX29" fmla="*/ 1720459 w 4845020"/>
              <a:gd name="connsiteY29" fmla="*/ 1191754 h 2292501"/>
              <a:gd name="connsiteX30" fmla="*/ 1521111 w 4845020"/>
              <a:gd name="connsiteY30" fmla="*/ 1191754 h 2292501"/>
              <a:gd name="connsiteX31" fmla="*/ 1521111 w 4845020"/>
              <a:gd name="connsiteY31" fmla="*/ 1113748 h 2292501"/>
              <a:gd name="connsiteX32" fmla="*/ 1521111 w 4845020"/>
              <a:gd name="connsiteY32" fmla="*/ 1113748 h 2292501"/>
              <a:gd name="connsiteX33" fmla="*/ 1499443 w 4845020"/>
              <a:gd name="connsiteY33" fmla="*/ 1113748 h 2292501"/>
              <a:gd name="connsiteX34" fmla="*/ 1499443 w 4845020"/>
              <a:gd name="connsiteY34" fmla="*/ 957737 h 2292501"/>
              <a:gd name="connsiteX35" fmla="*/ 1243757 w 4845020"/>
              <a:gd name="connsiteY35" fmla="*/ 957737 h 2292501"/>
              <a:gd name="connsiteX36" fmla="*/ 1243757 w 4845020"/>
              <a:gd name="connsiteY36" fmla="*/ 884065 h 2292501"/>
              <a:gd name="connsiteX37" fmla="*/ 1096413 w 4845020"/>
              <a:gd name="connsiteY37" fmla="*/ 884065 h 2292501"/>
              <a:gd name="connsiteX38" fmla="*/ 1096413 w 4845020"/>
              <a:gd name="connsiteY38" fmla="*/ 806059 h 2292501"/>
              <a:gd name="connsiteX39" fmla="*/ 1035742 w 4845020"/>
              <a:gd name="connsiteY39" fmla="*/ 806059 h 2292501"/>
              <a:gd name="connsiteX40" fmla="*/ 1035742 w 4845020"/>
              <a:gd name="connsiteY40" fmla="*/ 745388 h 2292501"/>
              <a:gd name="connsiteX41" fmla="*/ 914400 w 4845020"/>
              <a:gd name="connsiteY41" fmla="*/ 745388 h 2292501"/>
              <a:gd name="connsiteX42" fmla="*/ 914400 w 4845020"/>
              <a:gd name="connsiteY42" fmla="*/ 667382 h 2292501"/>
              <a:gd name="connsiteX43" fmla="*/ 780057 w 4845020"/>
              <a:gd name="connsiteY43" fmla="*/ 667382 h 2292501"/>
              <a:gd name="connsiteX44" fmla="*/ 780057 w 4845020"/>
              <a:gd name="connsiteY44" fmla="*/ 580709 h 2292501"/>
              <a:gd name="connsiteX45" fmla="*/ 706385 w 4845020"/>
              <a:gd name="connsiteY45" fmla="*/ 580709 h 2292501"/>
              <a:gd name="connsiteX46" fmla="*/ 706385 w 4845020"/>
              <a:gd name="connsiteY46" fmla="*/ 524372 h 2292501"/>
              <a:gd name="connsiteX47" fmla="*/ 641380 w 4845020"/>
              <a:gd name="connsiteY47" fmla="*/ 524372 h 2292501"/>
              <a:gd name="connsiteX48" fmla="*/ 641380 w 4845020"/>
              <a:gd name="connsiteY48" fmla="*/ 455034 h 2292501"/>
              <a:gd name="connsiteX49" fmla="*/ 502703 w 4845020"/>
              <a:gd name="connsiteY49" fmla="*/ 455034 h 2292501"/>
              <a:gd name="connsiteX50" fmla="*/ 502703 w 4845020"/>
              <a:gd name="connsiteY50" fmla="*/ 372694 h 2292501"/>
              <a:gd name="connsiteX51" fmla="*/ 481035 w 4845020"/>
              <a:gd name="connsiteY51" fmla="*/ 372694 h 2292501"/>
              <a:gd name="connsiteX52" fmla="*/ 481035 w 4845020"/>
              <a:gd name="connsiteY52" fmla="*/ 294689 h 2292501"/>
              <a:gd name="connsiteX53" fmla="*/ 351026 w 4845020"/>
              <a:gd name="connsiteY53" fmla="*/ 294689 h 2292501"/>
              <a:gd name="connsiteX54" fmla="*/ 351026 w 4845020"/>
              <a:gd name="connsiteY54" fmla="*/ 225350 h 2292501"/>
              <a:gd name="connsiteX55" fmla="*/ 290354 w 4845020"/>
              <a:gd name="connsiteY55" fmla="*/ 225350 h 2292501"/>
              <a:gd name="connsiteX56" fmla="*/ 290354 w 4845020"/>
              <a:gd name="connsiteY56" fmla="*/ 160345 h 2292501"/>
              <a:gd name="connsiteX57" fmla="*/ 164679 w 4845020"/>
              <a:gd name="connsiteY57" fmla="*/ 160345 h 2292501"/>
              <a:gd name="connsiteX58" fmla="*/ 164679 w 4845020"/>
              <a:gd name="connsiteY58" fmla="*/ 78006 h 2292501"/>
              <a:gd name="connsiteX59" fmla="*/ 0 w 4845020"/>
              <a:gd name="connsiteY59" fmla="*/ 78006 h 2292501"/>
              <a:gd name="connsiteX60" fmla="*/ 0 w 4845020"/>
              <a:gd name="connsiteY60" fmla="*/ 0 h 2292501"/>
              <a:gd name="connsiteX61" fmla="*/ 0 w 4845020"/>
              <a:gd name="connsiteY61" fmla="*/ 0 h 2292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845020" h="2292501">
                <a:moveTo>
                  <a:pt x="4845020" y="2292501"/>
                </a:moveTo>
                <a:lnTo>
                  <a:pt x="4077964" y="2292501"/>
                </a:lnTo>
                <a:lnTo>
                  <a:pt x="4077964" y="2140823"/>
                </a:lnTo>
                <a:lnTo>
                  <a:pt x="3280572" y="2140823"/>
                </a:lnTo>
                <a:lnTo>
                  <a:pt x="3280572" y="2058484"/>
                </a:lnTo>
                <a:lnTo>
                  <a:pt x="3241570" y="2058484"/>
                </a:lnTo>
                <a:lnTo>
                  <a:pt x="3241570" y="1971811"/>
                </a:lnTo>
                <a:lnTo>
                  <a:pt x="2565520" y="1971811"/>
                </a:lnTo>
                <a:lnTo>
                  <a:pt x="2565520" y="1898139"/>
                </a:lnTo>
                <a:lnTo>
                  <a:pt x="2526518" y="1898139"/>
                </a:lnTo>
                <a:lnTo>
                  <a:pt x="2526518" y="1824467"/>
                </a:lnTo>
                <a:lnTo>
                  <a:pt x="2400842" y="1824467"/>
                </a:lnTo>
                <a:lnTo>
                  <a:pt x="2400842" y="1737794"/>
                </a:lnTo>
                <a:lnTo>
                  <a:pt x="2231829" y="1737794"/>
                </a:lnTo>
                <a:lnTo>
                  <a:pt x="2231829" y="1668455"/>
                </a:lnTo>
                <a:lnTo>
                  <a:pt x="2097486" y="1668455"/>
                </a:lnTo>
                <a:lnTo>
                  <a:pt x="2097486" y="1573115"/>
                </a:lnTo>
                <a:lnTo>
                  <a:pt x="2015147" y="1573115"/>
                </a:lnTo>
                <a:lnTo>
                  <a:pt x="2015147" y="1503777"/>
                </a:lnTo>
                <a:lnTo>
                  <a:pt x="1893805" y="1503777"/>
                </a:lnTo>
                <a:lnTo>
                  <a:pt x="1893805" y="1425771"/>
                </a:lnTo>
                <a:lnTo>
                  <a:pt x="1750794" y="1425771"/>
                </a:lnTo>
                <a:lnTo>
                  <a:pt x="1750794" y="1330431"/>
                </a:lnTo>
                <a:lnTo>
                  <a:pt x="1750794" y="1330431"/>
                </a:lnTo>
                <a:lnTo>
                  <a:pt x="1750794" y="1330431"/>
                </a:lnTo>
                <a:lnTo>
                  <a:pt x="1750794" y="1330431"/>
                </a:lnTo>
                <a:lnTo>
                  <a:pt x="1733460" y="1330431"/>
                </a:lnTo>
                <a:lnTo>
                  <a:pt x="1733460" y="1256759"/>
                </a:lnTo>
                <a:lnTo>
                  <a:pt x="1720459" y="1256759"/>
                </a:lnTo>
                <a:lnTo>
                  <a:pt x="1720459" y="1191754"/>
                </a:lnTo>
                <a:lnTo>
                  <a:pt x="1521111" y="1191754"/>
                </a:lnTo>
                <a:lnTo>
                  <a:pt x="1521111" y="1113748"/>
                </a:lnTo>
                <a:lnTo>
                  <a:pt x="1521111" y="1113748"/>
                </a:lnTo>
                <a:lnTo>
                  <a:pt x="1499443" y="1113748"/>
                </a:lnTo>
                <a:lnTo>
                  <a:pt x="1499443" y="957737"/>
                </a:lnTo>
                <a:lnTo>
                  <a:pt x="1243757" y="957737"/>
                </a:lnTo>
                <a:lnTo>
                  <a:pt x="1243757" y="884065"/>
                </a:lnTo>
                <a:lnTo>
                  <a:pt x="1096413" y="884065"/>
                </a:lnTo>
                <a:lnTo>
                  <a:pt x="1096413" y="806059"/>
                </a:lnTo>
                <a:lnTo>
                  <a:pt x="1035742" y="806059"/>
                </a:lnTo>
                <a:lnTo>
                  <a:pt x="1035742" y="745388"/>
                </a:lnTo>
                <a:lnTo>
                  <a:pt x="914400" y="745388"/>
                </a:lnTo>
                <a:lnTo>
                  <a:pt x="914400" y="667382"/>
                </a:lnTo>
                <a:lnTo>
                  <a:pt x="780057" y="667382"/>
                </a:lnTo>
                <a:lnTo>
                  <a:pt x="780057" y="580709"/>
                </a:lnTo>
                <a:lnTo>
                  <a:pt x="706385" y="580709"/>
                </a:lnTo>
                <a:lnTo>
                  <a:pt x="706385" y="524372"/>
                </a:lnTo>
                <a:lnTo>
                  <a:pt x="641380" y="524372"/>
                </a:lnTo>
                <a:lnTo>
                  <a:pt x="641380" y="455034"/>
                </a:lnTo>
                <a:lnTo>
                  <a:pt x="502703" y="455034"/>
                </a:lnTo>
                <a:lnTo>
                  <a:pt x="502703" y="372694"/>
                </a:lnTo>
                <a:lnTo>
                  <a:pt x="481035" y="372694"/>
                </a:lnTo>
                <a:lnTo>
                  <a:pt x="481035" y="294689"/>
                </a:lnTo>
                <a:lnTo>
                  <a:pt x="351026" y="294689"/>
                </a:lnTo>
                <a:lnTo>
                  <a:pt x="351026" y="225350"/>
                </a:lnTo>
                <a:lnTo>
                  <a:pt x="290354" y="225350"/>
                </a:lnTo>
                <a:lnTo>
                  <a:pt x="290354" y="160345"/>
                </a:lnTo>
                <a:lnTo>
                  <a:pt x="164679" y="160345"/>
                </a:lnTo>
                <a:lnTo>
                  <a:pt x="164679" y="78006"/>
                </a:lnTo>
                <a:lnTo>
                  <a:pt x="0" y="78006"/>
                </a:lnTo>
                <a:lnTo>
                  <a:pt x="0"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 name="TextBox 71">
            <a:extLst>
              <a:ext uri="{FF2B5EF4-FFF2-40B4-BE49-F238E27FC236}">
                <a16:creationId xmlns:a16="http://schemas.microsoft.com/office/drawing/2014/main" id="{0FED2F58-40B2-ECDE-1F63-1718C67CF5D4}"/>
              </a:ext>
            </a:extLst>
          </p:cNvPr>
          <p:cNvSpPr txBox="1"/>
          <p:nvPr/>
        </p:nvSpPr>
        <p:spPr bwMode="auto">
          <a:xfrm>
            <a:off x="8479013" y="3378101"/>
            <a:ext cx="3090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3" name="TextBox 72">
            <a:extLst>
              <a:ext uri="{FF2B5EF4-FFF2-40B4-BE49-F238E27FC236}">
                <a16:creationId xmlns:a16="http://schemas.microsoft.com/office/drawing/2014/main" id="{94A1E38B-7C96-C99B-4156-33DCE5ACD01A}"/>
              </a:ext>
            </a:extLst>
          </p:cNvPr>
          <p:cNvSpPr txBox="1"/>
          <p:nvPr/>
        </p:nvSpPr>
        <p:spPr bwMode="auto">
          <a:xfrm>
            <a:off x="10031182" y="4180549"/>
            <a:ext cx="3090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4" name="TextBox 73">
            <a:extLst>
              <a:ext uri="{FF2B5EF4-FFF2-40B4-BE49-F238E27FC236}">
                <a16:creationId xmlns:a16="http://schemas.microsoft.com/office/drawing/2014/main" id="{15B498B9-421B-DB1D-98AC-0025D02F0FD2}"/>
              </a:ext>
            </a:extLst>
          </p:cNvPr>
          <p:cNvSpPr txBox="1"/>
          <p:nvPr/>
        </p:nvSpPr>
        <p:spPr bwMode="auto">
          <a:xfrm>
            <a:off x="10070907" y="4181271"/>
            <a:ext cx="3090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5" name="TextBox 74">
            <a:extLst>
              <a:ext uri="{FF2B5EF4-FFF2-40B4-BE49-F238E27FC236}">
                <a16:creationId xmlns:a16="http://schemas.microsoft.com/office/drawing/2014/main" id="{AD8462C0-A7DC-1030-131D-35A9A86C3866}"/>
              </a:ext>
            </a:extLst>
          </p:cNvPr>
          <p:cNvSpPr txBox="1"/>
          <p:nvPr/>
        </p:nvSpPr>
        <p:spPr bwMode="auto">
          <a:xfrm>
            <a:off x="10201639" y="4186327"/>
            <a:ext cx="3090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6" name="TextBox 75">
            <a:extLst>
              <a:ext uri="{FF2B5EF4-FFF2-40B4-BE49-F238E27FC236}">
                <a16:creationId xmlns:a16="http://schemas.microsoft.com/office/drawing/2014/main" id="{87EE0087-D295-83B0-C50A-8BE99E75E8DC}"/>
              </a:ext>
            </a:extLst>
          </p:cNvPr>
          <p:cNvSpPr txBox="1"/>
          <p:nvPr/>
        </p:nvSpPr>
        <p:spPr bwMode="auto">
          <a:xfrm>
            <a:off x="11567461" y="4334394"/>
            <a:ext cx="3090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7" name="TextBox 76">
            <a:extLst>
              <a:ext uri="{FF2B5EF4-FFF2-40B4-BE49-F238E27FC236}">
                <a16:creationId xmlns:a16="http://schemas.microsoft.com/office/drawing/2014/main" id="{EBE2A860-A36A-0E2C-4324-ADD47AFCB5A6}"/>
              </a:ext>
            </a:extLst>
          </p:cNvPr>
          <p:cNvSpPr txBox="1"/>
          <p:nvPr/>
        </p:nvSpPr>
        <p:spPr bwMode="auto">
          <a:xfrm>
            <a:off x="10306369" y="4178382"/>
            <a:ext cx="3090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8" name="TextBox 77">
            <a:extLst>
              <a:ext uri="{FF2B5EF4-FFF2-40B4-BE49-F238E27FC236}">
                <a16:creationId xmlns:a16="http://schemas.microsoft.com/office/drawing/2014/main" id="{E9CC2EFE-104B-1AA3-BE0D-A49E57DFB937}"/>
              </a:ext>
            </a:extLst>
          </p:cNvPr>
          <p:cNvSpPr txBox="1"/>
          <p:nvPr/>
        </p:nvSpPr>
        <p:spPr bwMode="auto">
          <a:xfrm>
            <a:off x="10385097" y="4187771"/>
            <a:ext cx="3090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9" name="TextBox 78">
            <a:extLst>
              <a:ext uri="{FF2B5EF4-FFF2-40B4-BE49-F238E27FC236}">
                <a16:creationId xmlns:a16="http://schemas.microsoft.com/office/drawing/2014/main" id="{CA843975-C5E6-8F3B-9D58-34645940AF0C}"/>
              </a:ext>
            </a:extLst>
          </p:cNvPr>
          <p:cNvSpPr txBox="1"/>
          <p:nvPr/>
        </p:nvSpPr>
        <p:spPr bwMode="auto">
          <a:xfrm>
            <a:off x="11186822" y="4348117"/>
            <a:ext cx="3090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80" name="TextBox 79">
            <a:extLst>
              <a:ext uri="{FF2B5EF4-FFF2-40B4-BE49-F238E27FC236}">
                <a16:creationId xmlns:a16="http://schemas.microsoft.com/office/drawing/2014/main" id="{636B35D1-8E5A-1C1E-32FA-8FD52DDF34B7}"/>
              </a:ext>
            </a:extLst>
          </p:cNvPr>
          <p:cNvSpPr txBox="1"/>
          <p:nvPr/>
        </p:nvSpPr>
        <p:spPr bwMode="auto">
          <a:xfrm>
            <a:off x="11144208" y="4344506"/>
            <a:ext cx="3090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81" name="TextBox 80">
            <a:extLst>
              <a:ext uri="{FF2B5EF4-FFF2-40B4-BE49-F238E27FC236}">
                <a16:creationId xmlns:a16="http://schemas.microsoft.com/office/drawing/2014/main" id="{7A7EFD57-AB09-05B9-8F91-F8DE998C3908}"/>
              </a:ext>
            </a:extLst>
          </p:cNvPr>
          <p:cNvSpPr txBox="1"/>
          <p:nvPr/>
        </p:nvSpPr>
        <p:spPr bwMode="auto">
          <a:xfrm>
            <a:off x="11477899" y="4344506"/>
            <a:ext cx="3090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82" name="TextBox 81">
            <a:extLst>
              <a:ext uri="{FF2B5EF4-FFF2-40B4-BE49-F238E27FC236}">
                <a16:creationId xmlns:a16="http://schemas.microsoft.com/office/drawing/2014/main" id="{194B90B3-3B03-21AE-DB9F-78108BB661CD}"/>
              </a:ext>
            </a:extLst>
          </p:cNvPr>
          <p:cNvSpPr txBox="1"/>
          <p:nvPr/>
        </p:nvSpPr>
        <p:spPr bwMode="auto">
          <a:xfrm>
            <a:off x="10321537" y="4618248"/>
            <a:ext cx="3090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83" name="TextBox 82">
            <a:extLst>
              <a:ext uri="{FF2B5EF4-FFF2-40B4-BE49-F238E27FC236}">
                <a16:creationId xmlns:a16="http://schemas.microsoft.com/office/drawing/2014/main" id="{3D469895-07F9-830A-6D2C-DD553E372B00}"/>
              </a:ext>
            </a:extLst>
          </p:cNvPr>
          <p:cNvSpPr txBox="1"/>
          <p:nvPr/>
        </p:nvSpPr>
        <p:spPr bwMode="auto">
          <a:xfrm>
            <a:off x="10816295" y="4623922"/>
            <a:ext cx="3090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85" name="TextBox 84">
            <a:extLst>
              <a:ext uri="{FF2B5EF4-FFF2-40B4-BE49-F238E27FC236}">
                <a16:creationId xmlns:a16="http://schemas.microsoft.com/office/drawing/2014/main" id="{3E9FC3B3-0AD7-B867-03DE-5715F5FE5529}"/>
              </a:ext>
            </a:extLst>
          </p:cNvPr>
          <p:cNvSpPr txBox="1"/>
          <p:nvPr/>
        </p:nvSpPr>
        <p:spPr bwMode="auto">
          <a:xfrm>
            <a:off x="9471777" y="3855269"/>
            <a:ext cx="8158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46376"/>
                </a:solidFill>
                <a:effectLst/>
                <a:uLnTx/>
                <a:uFillTx/>
                <a:latin typeface="Calibri" panose="020F0502020204030204" pitchFamily="34" charset="0"/>
                <a:ea typeface="+mn-ea"/>
                <a:cs typeface="Arial" panose="020B0604020202020204" pitchFamily="34" charset="0"/>
              </a:rPr>
              <a:t>32.6%</a:t>
            </a:r>
          </a:p>
        </p:txBody>
      </p:sp>
      <p:sp>
        <p:nvSpPr>
          <p:cNvPr id="86" name="TextBox 85">
            <a:extLst>
              <a:ext uri="{FF2B5EF4-FFF2-40B4-BE49-F238E27FC236}">
                <a16:creationId xmlns:a16="http://schemas.microsoft.com/office/drawing/2014/main" id="{4111A922-08CD-4849-F8D3-9B2565543255}"/>
              </a:ext>
            </a:extLst>
          </p:cNvPr>
          <p:cNvSpPr txBox="1"/>
          <p:nvPr/>
        </p:nvSpPr>
        <p:spPr bwMode="auto">
          <a:xfrm rot="16200000">
            <a:off x="4988487" y="3560300"/>
            <a:ext cx="27535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a:t>
            </a:r>
          </a:p>
        </p:txBody>
      </p:sp>
      <p:graphicFrame>
        <p:nvGraphicFramePr>
          <p:cNvPr id="87" name="Table 86">
            <a:extLst>
              <a:ext uri="{FF2B5EF4-FFF2-40B4-BE49-F238E27FC236}">
                <a16:creationId xmlns:a16="http://schemas.microsoft.com/office/drawing/2014/main" id="{89C8A82F-146D-7255-8DE4-464467F112A6}"/>
              </a:ext>
            </a:extLst>
          </p:cNvPr>
          <p:cNvGraphicFramePr>
            <a:graphicFrameLocks noGrp="1"/>
          </p:cNvGraphicFramePr>
          <p:nvPr>
            <p:extLst>
              <p:ext uri="{D42A27DB-BD31-4B8C-83A1-F6EECF244321}">
                <p14:modId xmlns:p14="http://schemas.microsoft.com/office/powerpoint/2010/main" val="1923679500"/>
              </p:ext>
            </p:extLst>
          </p:nvPr>
        </p:nvGraphicFramePr>
        <p:xfrm>
          <a:off x="8070697" y="1827315"/>
          <a:ext cx="4037501" cy="1261872"/>
        </p:xfrm>
        <a:graphic>
          <a:graphicData uri="http://schemas.openxmlformats.org/drawingml/2006/table">
            <a:tbl>
              <a:tblPr firstRow="1" bandRow="1">
                <a:tableStyleId>{93296810-A885-4BE3-A3E7-6D5BEEA58F35}</a:tableStyleId>
              </a:tblPr>
              <a:tblGrid>
                <a:gridCol w="1098634">
                  <a:extLst>
                    <a:ext uri="{9D8B030D-6E8A-4147-A177-3AD203B41FA5}">
                      <a16:colId xmlns:a16="http://schemas.microsoft.com/office/drawing/2014/main" val="268656771"/>
                    </a:ext>
                  </a:extLst>
                </a:gridCol>
                <a:gridCol w="966999">
                  <a:extLst>
                    <a:ext uri="{9D8B030D-6E8A-4147-A177-3AD203B41FA5}">
                      <a16:colId xmlns:a16="http://schemas.microsoft.com/office/drawing/2014/main" val="1138601577"/>
                    </a:ext>
                  </a:extLst>
                </a:gridCol>
                <a:gridCol w="956712">
                  <a:extLst>
                    <a:ext uri="{9D8B030D-6E8A-4147-A177-3AD203B41FA5}">
                      <a16:colId xmlns:a16="http://schemas.microsoft.com/office/drawing/2014/main" val="3300787824"/>
                    </a:ext>
                  </a:extLst>
                </a:gridCol>
                <a:gridCol w="1015156">
                  <a:extLst>
                    <a:ext uri="{9D8B030D-6E8A-4147-A177-3AD203B41FA5}">
                      <a16:colId xmlns:a16="http://schemas.microsoft.com/office/drawing/2014/main" val="2506487431"/>
                    </a:ext>
                  </a:extLst>
                </a:gridCol>
              </a:tblGrid>
              <a:tr h="207772">
                <a:tc>
                  <a:txBody>
                    <a:bodyPr/>
                    <a:lstStyle/>
                    <a:p>
                      <a:pPr algn="l">
                        <a:lnSpc>
                          <a:spcPct val="90000"/>
                        </a:lnSpc>
                      </a:pPr>
                      <a:r>
                        <a:rPr lang="en-US" sz="1200" b="1" dirty="0">
                          <a:solidFill>
                            <a:schemeClr val="bg1"/>
                          </a:solidFill>
                        </a:rPr>
                        <a:t>Median OS, </a:t>
                      </a:r>
                      <a:br>
                        <a:rPr lang="en-US" sz="1200" b="1" dirty="0">
                          <a:solidFill>
                            <a:schemeClr val="bg1"/>
                          </a:solidFill>
                        </a:rPr>
                      </a:br>
                      <a:r>
                        <a:rPr lang="en-US" sz="1200" b="1" dirty="0">
                          <a:solidFill>
                            <a:schemeClr val="bg1"/>
                          </a:solidFill>
                        </a:rPr>
                        <a:t>Mo (95%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tx1"/>
                          </a:solidFill>
                        </a:rPr>
                        <a:t>T-DXd</a:t>
                      </a:r>
                      <a:br>
                        <a:rPr lang="en-US" sz="1200" dirty="0">
                          <a:solidFill>
                            <a:schemeClr val="tx1"/>
                          </a:solidFill>
                        </a:rPr>
                      </a:br>
                      <a:r>
                        <a:rPr lang="en-US" sz="1200" dirty="0">
                          <a:solidFill>
                            <a:schemeClr val="tx1"/>
                          </a:solidFill>
                        </a:rPr>
                        <a:t>(n = 40)</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lnSpc>
                          <a:spcPct val="90000"/>
                        </a:lnSpc>
                      </a:pPr>
                      <a:r>
                        <a:rPr lang="en-US" sz="1200" dirty="0">
                          <a:solidFill>
                            <a:schemeClr val="tx1"/>
                          </a:solidFill>
                        </a:rPr>
                        <a:t>CT</a:t>
                      </a:r>
                      <a:br>
                        <a:rPr lang="en-US" sz="1200" dirty="0">
                          <a:solidFill>
                            <a:schemeClr val="tx1"/>
                          </a:solidFill>
                        </a:rPr>
                      </a:br>
                      <a:r>
                        <a:rPr lang="en-US" sz="1200" dirty="0">
                          <a:solidFill>
                            <a:schemeClr val="tx1"/>
                          </a:solidFill>
                        </a:rPr>
                        <a:t>(n = 18)</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200" b="1" dirty="0">
                          <a:solidFill>
                            <a:schemeClr val="tx1"/>
                          </a:solidFill>
                        </a:rPr>
                        <a:t>Hazard Ratio</a:t>
                      </a:r>
                      <a:br>
                        <a:rPr lang="en-US" sz="1200" b="1" dirty="0">
                          <a:solidFill>
                            <a:schemeClr val="tx1"/>
                          </a:solidFill>
                        </a:rPr>
                      </a:br>
                      <a:r>
                        <a:rPr lang="en-US" sz="1200" b="1" dirty="0">
                          <a:solidFill>
                            <a:schemeClr val="tx1"/>
                          </a:solidFill>
                        </a:rPr>
                        <a:t>(95%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50000"/>
                      </a:schemeClr>
                    </a:solidFill>
                  </a:tcPr>
                </a:tc>
                <a:extLst>
                  <a:ext uri="{0D108BD9-81ED-4DB2-BD59-A6C34878D82A}">
                    <a16:rowId xmlns:a16="http://schemas.microsoft.com/office/drawing/2014/main" val="3777760106"/>
                  </a:ext>
                </a:extLst>
              </a:tr>
              <a:tr h="207772">
                <a:tc>
                  <a:txBody>
                    <a:bodyPr/>
                    <a:lstStyle/>
                    <a:p>
                      <a:pPr algn="l">
                        <a:lnSpc>
                          <a:spcPct val="90000"/>
                        </a:lnSpc>
                      </a:pPr>
                      <a:r>
                        <a:rPr lang="en-US" sz="1200" b="1" dirty="0">
                          <a:solidFill>
                            <a:schemeClr val="bg1"/>
                          </a:solidFill>
                        </a:rPr>
                        <a:t>Primary analysis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dirty="0">
                          <a:solidFill>
                            <a:schemeClr val="bg1"/>
                          </a:solidFill>
                        </a:rPr>
                        <a:t>18.2 mo</a:t>
                      </a:r>
                      <a:br>
                        <a:rPr lang="en-US" sz="1200" dirty="0">
                          <a:solidFill>
                            <a:schemeClr val="bg1"/>
                          </a:solidFill>
                        </a:rPr>
                      </a:br>
                      <a:r>
                        <a:rPr lang="en-US" sz="1200" dirty="0">
                          <a:solidFill>
                            <a:schemeClr val="bg1"/>
                          </a:solidFill>
                        </a:rPr>
                        <a:t>(13.6-NE)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dirty="0">
                          <a:solidFill>
                            <a:schemeClr val="bg1"/>
                          </a:solidFill>
                        </a:rPr>
                        <a:t>8.3 mo</a:t>
                      </a:r>
                      <a:br>
                        <a:rPr lang="en-US" sz="1200" dirty="0">
                          <a:solidFill>
                            <a:schemeClr val="bg1"/>
                          </a:solidFill>
                        </a:rPr>
                      </a:br>
                      <a:r>
                        <a:rPr lang="en-US" sz="1200" dirty="0">
                          <a:solidFill>
                            <a:schemeClr val="bg1"/>
                          </a:solidFill>
                        </a:rPr>
                        <a:t>(5.6-20.6)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b="1" dirty="0">
                          <a:solidFill>
                            <a:schemeClr val="bg1"/>
                          </a:solidFill>
                        </a:rPr>
                        <a:t>0.48</a:t>
                      </a:r>
                      <a:br>
                        <a:rPr lang="en-US" sz="1200" b="1" dirty="0">
                          <a:solidFill>
                            <a:schemeClr val="bg1"/>
                          </a:solidFill>
                        </a:rPr>
                      </a:br>
                      <a:r>
                        <a:rPr lang="en-US" sz="1200" b="1" dirty="0">
                          <a:solidFill>
                            <a:schemeClr val="bg1"/>
                          </a:solidFill>
                        </a:rPr>
                        <a:t>(0.24-0.95)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33753190"/>
                  </a:ext>
                </a:extLst>
              </a:tr>
              <a:tr h="207772">
                <a:tc>
                  <a:txBody>
                    <a:bodyPr/>
                    <a:lstStyle/>
                    <a:p>
                      <a:pPr algn="l">
                        <a:lnSpc>
                          <a:spcPct val="90000"/>
                        </a:lnSpc>
                      </a:pPr>
                      <a:r>
                        <a:rPr lang="en-US" sz="1200" b="1" dirty="0">
                          <a:solidFill>
                            <a:schemeClr val="bg1"/>
                          </a:solidFill>
                        </a:rPr>
                        <a:t>Updated</a:t>
                      </a:r>
                      <a:br>
                        <a:rPr lang="en-US" sz="1200" b="1" dirty="0">
                          <a:solidFill>
                            <a:schemeClr val="bg1"/>
                          </a:solidFill>
                        </a:rPr>
                      </a:br>
                      <a:r>
                        <a:rPr lang="en-US" sz="1200" b="1" dirty="0">
                          <a:solidFill>
                            <a:schemeClr val="bg1"/>
                          </a:solidFill>
                        </a:rPr>
                        <a:t>analysis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rPr>
                        <a:t>17.1 mo</a:t>
                      </a:r>
                      <a:br>
                        <a:rPr lang="en-US" sz="1200" dirty="0">
                          <a:solidFill>
                            <a:schemeClr val="bg1"/>
                          </a:solidFill>
                        </a:rPr>
                      </a:br>
                      <a:r>
                        <a:rPr lang="en-US" sz="1200" dirty="0">
                          <a:solidFill>
                            <a:schemeClr val="bg1"/>
                          </a:solidFill>
                        </a:rPr>
                        <a:t>(13.6-23.0)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rPr>
                        <a:t>8.3 mo</a:t>
                      </a:r>
                      <a:br>
                        <a:rPr lang="en-US" sz="1200" dirty="0">
                          <a:solidFill>
                            <a:schemeClr val="bg1"/>
                          </a:solidFill>
                        </a:rPr>
                      </a:br>
                      <a:r>
                        <a:rPr lang="en-US" sz="1200" dirty="0">
                          <a:solidFill>
                            <a:schemeClr val="bg1"/>
                          </a:solidFill>
                        </a:rPr>
                        <a:t>(5.6-20.4)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b="1" dirty="0">
                          <a:solidFill>
                            <a:schemeClr val="bg1"/>
                          </a:solidFill>
                        </a:rPr>
                        <a:t>0.58</a:t>
                      </a:r>
                      <a:br>
                        <a:rPr lang="en-US" sz="1200" b="1" dirty="0">
                          <a:solidFill>
                            <a:schemeClr val="bg1"/>
                          </a:solidFill>
                        </a:rPr>
                      </a:br>
                      <a:r>
                        <a:rPr lang="en-US" sz="1200" b="1" dirty="0">
                          <a:solidFill>
                            <a:schemeClr val="bg1"/>
                          </a:solidFill>
                        </a:rPr>
                        <a:t>(0.31-1.08)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3483792"/>
                  </a:ext>
                </a:extLst>
              </a:tr>
            </a:tbl>
          </a:graphicData>
        </a:graphic>
      </p:graphicFrame>
      <p:sp>
        <p:nvSpPr>
          <p:cNvPr id="88" name="Rectangle 87">
            <a:extLst>
              <a:ext uri="{FF2B5EF4-FFF2-40B4-BE49-F238E27FC236}">
                <a16:creationId xmlns:a16="http://schemas.microsoft.com/office/drawing/2014/main" id="{B4C2BF24-3945-B65B-26A9-E53150B47DD8}"/>
              </a:ext>
            </a:extLst>
          </p:cNvPr>
          <p:cNvSpPr/>
          <p:nvPr/>
        </p:nvSpPr>
        <p:spPr bwMode="auto">
          <a:xfrm>
            <a:off x="9587726" y="4453342"/>
            <a:ext cx="767413" cy="322929"/>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11.8%</a:t>
            </a:r>
          </a:p>
        </p:txBody>
      </p:sp>
      <p:sp>
        <p:nvSpPr>
          <p:cNvPr id="84" name="Rectangle 83">
            <a:extLst>
              <a:ext uri="{FF2B5EF4-FFF2-40B4-BE49-F238E27FC236}">
                <a16:creationId xmlns:a16="http://schemas.microsoft.com/office/drawing/2014/main" id="{7DCFED6C-FBF8-62E8-E870-AA60D1A7D298}"/>
              </a:ext>
            </a:extLst>
          </p:cNvPr>
          <p:cNvSpPr/>
          <p:nvPr/>
        </p:nvSpPr>
        <p:spPr bwMode="auto">
          <a:xfrm>
            <a:off x="557733" y="5692756"/>
            <a:ext cx="10556479" cy="486956"/>
          </a:xfrm>
          <a:prstGeom prst="rect">
            <a:avLst/>
          </a:prstGeom>
          <a:solidFill>
            <a:srgbClr val="00823B"/>
          </a:solidFill>
          <a:ln w="0">
            <a:solidFill>
              <a:schemeClr val="bg1"/>
            </a:solidFill>
            <a:miter lim="800000"/>
            <a:headEnd/>
            <a:tailEnd/>
          </a:ln>
        </p:spPr>
        <p:txBody>
          <a:bodyPr rtlCol="0" anchor="ctr"/>
          <a:lstStyle/>
          <a:p>
            <a:pPr marL="285750" marR="0" lvl="0" indent="-285750" algn="l" defTabSz="9144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There was a 42% decrease in risk of death and 71% decrease in risk of PD or death T-DXd vs CT</a:t>
            </a:r>
          </a:p>
          <a:p>
            <a:pPr marL="285750" marR="0" lvl="0" indent="-285750" algn="l" defTabSz="9144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In the primary analysis, ORR was 52.6% and 50% with T-DXd in the HR-positive and HR-negative cohorts, respectively</a:t>
            </a:r>
            <a:r>
              <a:rPr kumimoji="0" lang="en-US" sz="1600" b="0" i="0" u="none" strike="noStrike" kern="100" cap="none" spc="0" normalizeH="0" baseline="3000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2</a:t>
            </a:r>
          </a:p>
        </p:txBody>
      </p:sp>
      <p:sp>
        <p:nvSpPr>
          <p:cNvPr id="90" name="TextBox 89">
            <a:extLst>
              <a:ext uri="{FF2B5EF4-FFF2-40B4-BE49-F238E27FC236}">
                <a16:creationId xmlns:a16="http://schemas.microsoft.com/office/drawing/2014/main" id="{E82B4050-9AF3-6274-64AA-A78EE4950B8A}"/>
              </a:ext>
            </a:extLst>
          </p:cNvPr>
          <p:cNvSpPr txBox="1"/>
          <p:nvPr/>
        </p:nvSpPr>
        <p:spPr bwMode="auto">
          <a:xfrm>
            <a:off x="7442919" y="1471953"/>
            <a:ext cx="41733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Overall Survival</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 name="TextBox 35">
            <a:extLst>
              <a:ext uri="{FF2B5EF4-FFF2-40B4-BE49-F238E27FC236}">
                <a16:creationId xmlns:a16="http://schemas.microsoft.com/office/drawing/2014/main" id="{B262480A-0B5B-757B-BBF2-BB86F63BA7C7}"/>
              </a:ext>
            </a:extLst>
          </p:cNvPr>
          <p:cNvSpPr txBox="1"/>
          <p:nvPr/>
        </p:nvSpPr>
        <p:spPr>
          <a:xfrm>
            <a:off x="910930" y="5172880"/>
            <a:ext cx="27603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0</a:t>
            </a:r>
          </a:p>
        </p:txBody>
      </p:sp>
      <p:sp>
        <p:nvSpPr>
          <p:cNvPr id="91" name="TextBox 90">
            <a:extLst>
              <a:ext uri="{FF2B5EF4-FFF2-40B4-BE49-F238E27FC236}">
                <a16:creationId xmlns:a16="http://schemas.microsoft.com/office/drawing/2014/main" id="{BB6AD3AA-388C-73B5-EA0D-E449D5E264A2}"/>
              </a:ext>
            </a:extLst>
          </p:cNvPr>
          <p:cNvSpPr txBox="1"/>
          <p:nvPr/>
        </p:nvSpPr>
        <p:spPr>
          <a:xfrm>
            <a:off x="1093212" y="5172880"/>
            <a:ext cx="27603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1</a:t>
            </a:r>
          </a:p>
        </p:txBody>
      </p:sp>
      <p:sp>
        <p:nvSpPr>
          <p:cNvPr id="92" name="TextBox 91">
            <a:extLst>
              <a:ext uri="{FF2B5EF4-FFF2-40B4-BE49-F238E27FC236}">
                <a16:creationId xmlns:a16="http://schemas.microsoft.com/office/drawing/2014/main" id="{6FFF1EDB-4348-FAAD-25E2-B0AFF6C0B24A}"/>
              </a:ext>
            </a:extLst>
          </p:cNvPr>
          <p:cNvSpPr txBox="1"/>
          <p:nvPr/>
        </p:nvSpPr>
        <p:spPr>
          <a:xfrm>
            <a:off x="1281133" y="5172880"/>
            <a:ext cx="27603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2</a:t>
            </a:r>
          </a:p>
        </p:txBody>
      </p:sp>
      <p:sp>
        <p:nvSpPr>
          <p:cNvPr id="93" name="TextBox 92">
            <a:extLst>
              <a:ext uri="{FF2B5EF4-FFF2-40B4-BE49-F238E27FC236}">
                <a16:creationId xmlns:a16="http://schemas.microsoft.com/office/drawing/2014/main" id="{1CAA09C8-328F-5953-8EB3-266B7E84CCA3}"/>
              </a:ext>
            </a:extLst>
          </p:cNvPr>
          <p:cNvSpPr txBox="1"/>
          <p:nvPr/>
        </p:nvSpPr>
        <p:spPr>
          <a:xfrm>
            <a:off x="1457894" y="5172880"/>
            <a:ext cx="27603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3</a:t>
            </a:r>
          </a:p>
        </p:txBody>
      </p:sp>
      <p:sp>
        <p:nvSpPr>
          <p:cNvPr id="94" name="TextBox 93">
            <a:extLst>
              <a:ext uri="{FF2B5EF4-FFF2-40B4-BE49-F238E27FC236}">
                <a16:creationId xmlns:a16="http://schemas.microsoft.com/office/drawing/2014/main" id="{7AE8E915-F7BD-3DCA-2C18-832B333537F4}"/>
              </a:ext>
            </a:extLst>
          </p:cNvPr>
          <p:cNvSpPr txBox="1"/>
          <p:nvPr/>
        </p:nvSpPr>
        <p:spPr>
          <a:xfrm>
            <a:off x="1645801" y="5172880"/>
            <a:ext cx="27603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4</a:t>
            </a:r>
          </a:p>
        </p:txBody>
      </p:sp>
      <p:sp>
        <p:nvSpPr>
          <p:cNvPr id="95" name="TextBox 94">
            <a:extLst>
              <a:ext uri="{FF2B5EF4-FFF2-40B4-BE49-F238E27FC236}">
                <a16:creationId xmlns:a16="http://schemas.microsoft.com/office/drawing/2014/main" id="{7C0551AA-B721-69BD-6716-438AB0A41277}"/>
              </a:ext>
            </a:extLst>
          </p:cNvPr>
          <p:cNvSpPr txBox="1"/>
          <p:nvPr/>
        </p:nvSpPr>
        <p:spPr>
          <a:xfrm>
            <a:off x="1832050" y="5172880"/>
            <a:ext cx="27603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5</a:t>
            </a:r>
          </a:p>
        </p:txBody>
      </p:sp>
      <p:sp>
        <p:nvSpPr>
          <p:cNvPr id="96" name="TextBox 95">
            <a:extLst>
              <a:ext uri="{FF2B5EF4-FFF2-40B4-BE49-F238E27FC236}">
                <a16:creationId xmlns:a16="http://schemas.microsoft.com/office/drawing/2014/main" id="{F0F70C8F-8F88-A873-43A6-77AEB78873CE}"/>
              </a:ext>
            </a:extLst>
          </p:cNvPr>
          <p:cNvSpPr txBox="1"/>
          <p:nvPr/>
        </p:nvSpPr>
        <p:spPr>
          <a:xfrm>
            <a:off x="2012003" y="5172880"/>
            <a:ext cx="27603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6</a:t>
            </a:r>
          </a:p>
        </p:txBody>
      </p:sp>
      <p:sp>
        <p:nvSpPr>
          <p:cNvPr id="97" name="TextBox 96">
            <a:extLst>
              <a:ext uri="{FF2B5EF4-FFF2-40B4-BE49-F238E27FC236}">
                <a16:creationId xmlns:a16="http://schemas.microsoft.com/office/drawing/2014/main" id="{11F0EE78-8C54-87A4-C173-E443CA47C133}"/>
              </a:ext>
            </a:extLst>
          </p:cNvPr>
          <p:cNvSpPr txBox="1"/>
          <p:nvPr/>
        </p:nvSpPr>
        <p:spPr>
          <a:xfrm>
            <a:off x="2191956" y="5172880"/>
            <a:ext cx="27603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7</a:t>
            </a:r>
          </a:p>
        </p:txBody>
      </p:sp>
      <p:sp>
        <p:nvSpPr>
          <p:cNvPr id="98" name="TextBox 97">
            <a:extLst>
              <a:ext uri="{FF2B5EF4-FFF2-40B4-BE49-F238E27FC236}">
                <a16:creationId xmlns:a16="http://schemas.microsoft.com/office/drawing/2014/main" id="{8ADF7463-67B6-5D0B-9174-3AA268A895AF}"/>
              </a:ext>
            </a:extLst>
          </p:cNvPr>
          <p:cNvSpPr txBox="1"/>
          <p:nvPr/>
        </p:nvSpPr>
        <p:spPr>
          <a:xfrm>
            <a:off x="2377519" y="5172880"/>
            <a:ext cx="27603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8</a:t>
            </a:r>
          </a:p>
        </p:txBody>
      </p:sp>
      <p:sp>
        <p:nvSpPr>
          <p:cNvPr id="99" name="TextBox 98">
            <a:extLst>
              <a:ext uri="{FF2B5EF4-FFF2-40B4-BE49-F238E27FC236}">
                <a16:creationId xmlns:a16="http://schemas.microsoft.com/office/drawing/2014/main" id="{05A4BB11-C948-F821-E4E2-48C20E3C3C70}"/>
              </a:ext>
            </a:extLst>
          </p:cNvPr>
          <p:cNvSpPr txBox="1"/>
          <p:nvPr/>
        </p:nvSpPr>
        <p:spPr>
          <a:xfrm>
            <a:off x="2557472" y="5172880"/>
            <a:ext cx="27603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9</a:t>
            </a:r>
          </a:p>
        </p:txBody>
      </p:sp>
      <p:sp>
        <p:nvSpPr>
          <p:cNvPr id="100" name="TextBox 99">
            <a:extLst>
              <a:ext uri="{FF2B5EF4-FFF2-40B4-BE49-F238E27FC236}">
                <a16:creationId xmlns:a16="http://schemas.microsoft.com/office/drawing/2014/main" id="{EDC15FFC-24A9-0702-46D8-6A7393307C17}"/>
              </a:ext>
            </a:extLst>
          </p:cNvPr>
          <p:cNvSpPr txBox="1"/>
          <p:nvPr/>
        </p:nvSpPr>
        <p:spPr>
          <a:xfrm>
            <a:off x="2703765" y="5172880"/>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10</a:t>
            </a:r>
          </a:p>
        </p:txBody>
      </p:sp>
      <p:sp>
        <p:nvSpPr>
          <p:cNvPr id="101" name="TextBox 100">
            <a:extLst>
              <a:ext uri="{FF2B5EF4-FFF2-40B4-BE49-F238E27FC236}">
                <a16:creationId xmlns:a16="http://schemas.microsoft.com/office/drawing/2014/main" id="{E927BBF0-F558-BC71-BA2D-A8E71E362E53}"/>
              </a:ext>
            </a:extLst>
          </p:cNvPr>
          <p:cNvSpPr txBox="1"/>
          <p:nvPr/>
        </p:nvSpPr>
        <p:spPr>
          <a:xfrm>
            <a:off x="2889328" y="5172880"/>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11</a:t>
            </a:r>
          </a:p>
        </p:txBody>
      </p:sp>
      <p:sp>
        <p:nvSpPr>
          <p:cNvPr id="102" name="TextBox 101">
            <a:extLst>
              <a:ext uri="{FF2B5EF4-FFF2-40B4-BE49-F238E27FC236}">
                <a16:creationId xmlns:a16="http://schemas.microsoft.com/office/drawing/2014/main" id="{1FE48435-F111-E55A-D63E-568B12FB25CF}"/>
              </a:ext>
            </a:extLst>
          </p:cNvPr>
          <p:cNvSpPr txBox="1"/>
          <p:nvPr/>
        </p:nvSpPr>
        <p:spPr>
          <a:xfrm>
            <a:off x="3074891" y="5172880"/>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12</a:t>
            </a:r>
          </a:p>
        </p:txBody>
      </p:sp>
      <p:sp>
        <p:nvSpPr>
          <p:cNvPr id="103" name="TextBox 102">
            <a:extLst>
              <a:ext uri="{FF2B5EF4-FFF2-40B4-BE49-F238E27FC236}">
                <a16:creationId xmlns:a16="http://schemas.microsoft.com/office/drawing/2014/main" id="{77E5F521-C8E7-30B1-ACF2-3234209A979B}"/>
              </a:ext>
            </a:extLst>
          </p:cNvPr>
          <p:cNvSpPr txBox="1"/>
          <p:nvPr/>
        </p:nvSpPr>
        <p:spPr>
          <a:xfrm>
            <a:off x="3254844" y="5172880"/>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13</a:t>
            </a:r>
          </a:p>
        </p:txBody>
      </p:sp>
      <p:sp>
        <p:nvSpPr>
          <p:cNvPr id="104" name="TextBox 103">
            <a:extLst>
              <a:ext uri="{FF2B5EF4-FFF2-40B4-BE49-F238E27FC236}">
                <a16:creationId xmlns:a16="http://schemas.microsoft.com/office/drawing/2014/main" id="{965CB3D7-5250-FF4D-C885-EF431995113F}"/>
              </a:ext>
            </a:extLst>
          </p:cNvPr>
          <p:cNvSpPr txBox="1"/>
          <p:nvPr/>
        </p:nvSpPr>
        <p:spPr>
          <a:xfrm>
            <a:off x="4908081" y="5172880"/>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22</a:t>
            </a:r>
          </a:p>
        </p:txBody>
      </p:sp>
      <p:sp>
        <p:nvSpPr>
          <p:cNvPr id="105" name="TextBox 104">
            <a:extLst>
              <a:ext uri="{FF2B5EF4-FFF2-40B4-BE49-F238E27FC236}">
                <a16:creationId xmlns:a16="http://schemas.microsoft.com/office/drawing/2014/main" id="{2E97E0FF-FE08-1150-ACB0-4B819E264BED}"/>
              </a:ext>
            </a:extLst>
          </p:cNvPr>
          <p:cNvSpPr txBox="1"/>
          <p:nvPr/>
        </p:nvSpPr>
        <p:spPr>
          <a:xfrm>
            <a:off x="1057959" y="5376698"/>
            <a:ext cx="4934413" cy="338554"/>
          </a:xfrm>
          <a:prstGeom prst="rect">
            <a:avLst/>
          </a:prstGeom>
          <a:noFill/>
        </p:spPr>
        <p:txBody>
          <a:bodyPr wrap="square" rtlCol="0">
            <a:spAutoFit/>
          </a:bodyPr>
          <a:lstStyle/>
          <a:p>
            <a:pPr marL="0" marR="0" lvl="0" indent="0" algn="ctr" defTabSz="457109"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Bold"/>
                <a:rtl val="0"/>
              </a:rPr>
              <a:t>Mo</a:t>
            </a:r>
          </a:p>
        </p:txBody>
      </p:sp>
      <p:sp>
        <p:nvSpPr>
          <p:cNvPr id="106" name="TextBox 105">
            <a:extLst>
              <a:ext uri="{FF2B5EF4-FFF2-40B4-BE49-F238E27FC236}">
                <a16:creationId xmlns:a16="http://schemas.microsoft.com/office/drawing/2014/main" id="{76908AFA-F82E-117F-ABE4-826E39563E95}"/>
              </a:ext>
            </a:extLst>
          </p:cNvPr>
          <p:cNvSpPr txBox="1"/>
          <p:nvPr/>
        </p:nvSpPr>
        <p:spPr>
          <a:xfrm>
            <a:off x="767226" y="4963471"/>
            <a:ext cx="288862" cy="338554"/>
          </a:xfrm>
          <a:prstGeom prst="rect">
            <a:avLst/>
          </a:prstGeom>
          <a:noFill/>
        </p:spPr>
        <p:txBody>
          <a:bodyPr wrap="none" rtlCol="0">
            <a:spAutoFit/>
          </a:bodyPr>
          <a:lstStyle/>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0</a:t>
            </a:r>
          </a:p>
        </p:txBody>
      </p:sp>
      <p:sp>
        <p:nvSpPr>
          <p:cNvPr id="107" name="TextBox 106">
            <a:extLst>
              <a:ext uri="{FF2B5EF4-FFF2-40B4-BE49-F238E27FC236}">
                <a16:creationId xmlns:a16="http://schemas.microsoft.com/office/drawing/2014/main" id="{42D81C6B-E4A4-83E8-68DF-4923F70ABB5E}"/>
              </a:ext>
            </a:extLst>
          </p:cNvPr>
          <p:cNvSpPr txBox="1"/>
          <p:nvPr/>
        </p:nvSpPr>
        <p:spPr>
          <a:xfrm>
            <a:off x="663032" y="4416144"/>
            <a:ext cx="393056" cy="338554"/>
          </a:xfrm>
          <a:prstGeom prst="rect">
            <a:avLst/>
          </a:prstGeom>
          <a:noFill/>
        </p:spPr>
        <p:txBody>
          <a:bodyPr wrap="none" rtlCol="0">
            <a:spAutoFit/>
          </a:bodyPr>
          <a:lstStyle/>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20</a:t>
            </a:r>
          </a:p>
        </p:txBody>
      </p:sp>
      <p:sp>
        <p:nvSpPr>
          <p:cNvPr id="108" name="TextBox 107">
            <a:extLst>
              <a:ext uri="{FF2B5EF4-FFF2-40B4-BE49-F238E27FC236}">
                <a16:creationId xmlns:a16="http://schemas.microsoft.com/office/drawing/2014/main" id="{92B4F81A-181D-8C88-885F-4E90711DC716}"/>
              </a:ext>
            </a:extLst>
          </p:cNvPr>
          <p:cNvSpPr txBox="1"/>
          <p:nvPr/>
        </p:nvSpPr>
        <p:spPr>
          <a:xfrm>
            <a:off x="663032" y="3836815"/>
            <a:ext cx="393056" cy="338554"/>
          </a:xfrm>
          <a:prstGeom prst="rect">
            <a:avLst/>
          </a:prstGeom>
          <a:noFill/>
        </p:spPr>
        <p:txBody>
          <a:bodyPr wrap="none" rtlCol="0">
            <a:spAutoFit/>
          </a:bodyPr>
          <a:lstStyle/>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40</a:t>
            </a:r>
          </a:p>
        </p:txBody>
      </p:sp>
      <p:sp>
        <p:nvSpPr>
          <p:cNvPr id="109" name="TextBox 108">
            <a:extLst>
              <a:ext uri="{FF2B5EF4-FFF2-40B4-BE49-F238E27FC236}">
                <a16:creationId xmlns:a16="http://schemas.microsoft.com/office/drawing/2014/main" id="{BF0B6F66-A7F5-DDF9-0903-FCA1439339BA}"/>
              </a:ext>
            </a:extLst>
          </p:cNvPr>
          <p:cNvSpPr txBox="1"/>
          <p:nvPr/>
        </p:nvSpPr>
        <p:spPr>
          <a:xfrm>
            <a:off x="663032" y="3257582"/>
            <a:ext cx="393056" cy="338554"/>
          </a:xfrm>
          <a:prstGeom prst="rect">
            <a:avLst/>
          </a:prstGeom>
          <a:noFill/>
        </p:spPr>
        <p:txBody>
          <a:bodyPr wrap="none" rtlCol="0">
            <a:spAutoFit/>
          </a:bodyPr>
          <a:lstStyle/>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60</a:t>
            </a:r>
          </a:p>
        </p:txBody>
      </p:sp>
      <p:sp>
        <p:nvSpPr>
          <p:cNvPr id="110" name="TextBox 109">
            <a:extLst>
              <a:ext uri="{FF2B5EF4-FFF2-40B4-BE49-F238E27FC236}">
                <a16:creationId xmlns:a16="http://schemas.microsoft.com/office/drawing/2014/main" id="{D815C220-AE27-6976-F1B6-A7F12519A07A}"/>
              </a:ext>
            </a:extLst>
          </p:cNvPr>
          <p:cNvSpPr txBox="1"/>
          <p:nvPr/>
        </p:nvSpPr>
        <p:spPr>
          <a:xfrm>
            <a:off x="663032" y="2678243"/>
            <a:ext cx="393056" cy="338554"/>
          </a:xfrm>
          <a:prstGeom prst="rect">
            <a:avLst/>
          </a:prstGeom>
          <a:noFill/>
        </p:spPr>
        <p:txBody>
          <a:bodyPr wrap="none" rtlCol="0">
            <a:spAutoFit/>
          </a:bodyPr>
          <a:lstStyle/>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80</a:t>
            </a:r>
          </a:p>
        </p:txBody>
      </p:sp>
      <p:sp>
        <p:nvSpPr>
          <p:cNvPr id="111" name="TextBox 110">
            <a:extLst>
              <a:ext uri="{FF2B5EF4-FFF2-40B4-BE49-F238E27FC236}">
                <a16:creationId xmlns:a16="http://schemas.microsoft.com/office/drawing/2014/main" id="{DDD7EC4C-267A-3B78-1C9C-A0900BD95F04}"/>
              </a:ext>
            </a:extLst>
          </p:cNvPr>
          <p:cNvSpPr txBox="1"/>
          <p:nvPr/>
        </p:nvSpPr>
        <p:spPr>
          <a:xfrm>
            <a:off x="558836" y="2099000"/>
            <a:ext cx="497252" cy="338554"/>
          </a:xfrm>
          <a:prstGeom prst="rect">
            <a:avLst/>
          </a:prstGeom>
          <a:noFill/>
        </p:spPr>
        <p:txBody>
          <a:bodyPr wrap="none" rtlCol="0">
            <a:spAutoFit/>
          </a:bodyPr>
          <a:lstStyle/>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100</a:t>
            </a:r>
          </a:p>
        </p:txBody>
      </p:sp>
      <p:sp>
        <p:nvSpPr>
          <p:cNvPr id="112" name="Freeform 5">
            <a:extLst>
              <a:ext uri="{FF2B5EF4-FFF2-40B4-BE49-F238E27FC236}">
                <a16:creationId xmlns:a16="http://schemas.microsoft.com/office/drawing/2014/main" id="{E68E72E4-F83A-533E-08AC-D09D0EF8B945}"/>
              </a:ext>
            </a:extLst>
          </p:cNvPr>
          <p:cNvSpPr/>
          <p:nvPr/>
        </p:nvSpPr>
        <p:spPr>
          <a:xfrm flipV="1">
            <a:off x="1057959" y="5160629"/>
            <a:ext cx="4969069" cy="0"/>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113" name="Freeform 38">
            <a:extLst>
              <a:ext uri="{FF2B5EF4-FFF2-40B4-BE49-F238E27FC236}">
                <a16:creationId xmlns:a16="http://schemas.microsoft.com/office/drawing/2014/main" id="{A8C2DEA0-1E25-7206-903B-2BDB9BDA83D9}"/>
              </a:ext>
            </a:extLst>
          </p:cNvPr>
          <p:cNvSpPr/>
          <p:nvPr/>
        </p:nvSpPr>
        <p:spPr>
          <a:xfrm>
            <a:off x="1050697" y="2142585"/>
            <a:ext cx="10672" cy="3024733"/>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115" name="Freeform 45">
            <a:extLst>
              <a:ext uri="{FF2B5EF4-FFF2-40B4-BE49-F238E27FC236}">
                <a16:creationId xmlns:a16="http://schemas.microsoft.com/office/drawing/2014/main" id="{2B865169-FC91-671B-1D42-A7410055CB1F}"/>
              </a:ext>
            </a:extLst>
          </p:cNvPr>
          <p:cNvSpPr/>
          <p:nvPr/>
        </p:nvSpPr>
        <p:spPr>
          <a:xfrm>
            <a:off x="981435" y="4580229"/>
            <a:ext cx="64008" cy="0"/>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116" name="Freeform 46">
            <a:extLst>
              <a:ext uri="{FF2B5EF4-FFF2-40B4-BE49-F238E27FC236}">
                <a16:creationId xmlns:a16="http://schemas.microsoft.com/office/drawing/2014/main" id="{0A20C0DD-0F9B-98F7-D83E-D4D6472688FB}"/>
              </a:ext>
            </a:extLst>
          </p:cNvPr>
          <p:cNvSpPr/>
          <p:nvPr/>
        </p:nvSpPr>
        <p:spPr>
          <a:xfrm>
            <a:off x="981435" y="4000948"/>
            <a:ext cx="64008" cy="0"/>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117" name="Freeform 47">
            <a:extLst>
              <a:ext uri="{FF2B5EF4-FFF2-40B4-BE49-F238E27FC236}">
                <a16:creationId xmlns:a16="http://schemas.microsoft.com/office/drawing/2014/main" id="{A1AC8B49-D99C-143F-8C70-18FC36A75074}"/>
              </a:ext>
            </a:extLst>
          </p:cNvPr>
          <p:cNvSpPr/>
          <p:nvPr/>
        </p:nvSpPr>
        <p:spPr>
          <a:xfrm>
            <a:off x="981435" y="3421667"/>
            <a:ext cx="64008" cy="0"/>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118" name="Freeform 48">
            <a:extLst>
              <a:ext uri="{FF2B5EF4-FFF2-40B4-BE49-F238E27FC236}">
                <a16:creationId xmlns:a16="http://schemas.microsoft.com/office/drawing/2014/main" id="{4AF4A0B4-9A3F-74E4-98FF-A2316EACB8F0}"/>
              </a:ext>
            </a:extLst>
          </p:cNvPr>
          <p:cNvSpPr/>
          <p:nvPr/>
        </p:nvSpPr>
        <p:spPr>
          <a:xfrm>
            <a:off x="981435" y="2842386"/>
            <a:ext cx="64008" cy="0"/>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119" name="Freeform 49">
            <a:extLst>
              <a:ext uri="{FF2B5EF4-FFF2-40B4-BE49-F238E27FC236}">
                <a16:creationId xmlns:a16="http://schemas.microsoft.com/office/drawing/2014/main" id="{834C2A9E-CDE1-8F18-97F7-D6D3C5707BDF}"/>
              </a:ext>
            </a:extLst>
          </p:cNvPr>
          <p:cNvSpPr/>
          <p:nvPr/>
        </p:nvSpPr>
        <p:spPr>
          <a:xfrm>
            <a:off x="981435" y="2263105"/>
            <a:ext cx="64008" cy="0"/>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123" name="TextBox 122">
            <a:extLst>
              <a:ext uri="{FF2B5EF4-FFF2-40B4-BE49-F238E27FC236}">
                <a16:creationId xmlns:a16="http://schemas.microsoft.com/office/drawing/2014/main" id="{C699225D-A554-1843-963B-E43AF2684E5D}"/>
              </a:ext>
            </a:extLst>
          </p:cNvPr>
          <p:cNvSpPr txBox="1"/>
          <p:nvPr/>
        </p:nvSpPr>
        <p:spPr>
          <a:xfrm>
            <a:off x="3440407" y="5172880"/>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14</a:t>
            </a:r>
          </a:p>
        </p:txBody>
      </p:sp>
      <p:sp>
        <p:nvSpPr>
          <p:cNvPr id="124" name="TextBox 123">
            <a:extLst>
              <a:ext uri="{FF2B5EF4-FFF2-40B4-BE49-F238E27FC236}">
                <a16:creationId xmlns:a16="http://schemas.microsoft.com/office/drawing/2014/main" id="{28A1F23D-DE63-65F1-3FC9-155B823DC6F2}"/>
              </a:ext>
            </a:extLst>
          </p:cNvPr>
          <p:cNvSpPr txBox="1"/>
          <p:nvPr/>
        </p:nvSpPr>
        <p:spPr>
          <a:xfrm>
            <a:off x="3620360" y="5172880"/>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15</a:t>
            </a:r>
          </a:p>
        </p:txBody>
      </p:sp>
      <p:sp>
        <p:nvSpPr>
          <p:cNvPr id="125" name="TextBox 124">
            <a:extLst>
              <a:ext uri="{FF2B5EF4-FFF2-40B4-BE49-F238E27FC236}">
                <a16:creationId xmlns:a16="http://schemas.microsoft.com/office/drawing/2014/main" id="{8AEF94FB-2A83-4B72-C98F-83A426EB33AF}"/>
              </a:ext>
            </a:extLst>
          </p:cNvPr>
          <p:cNvSpPr txBox="1"/>
          <p:nvPr/>
        </p:nvSpPr>
        <p:spPr>
          <a:xfrm>
            <a:off x="3805923" y="5172880"/>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16</a:t>
            </a:r>
          </a:p>
        </p:txBody>
      </p:sp>
      <p:sp>
        <p:nvSpPr>
          <p:cNvPr id="126" name="TextBox 125">
            <a:extLst>
              <a:ext uri="{FF2B5EF4-FFF2-40B4-BE49-F238E27FC236}">
                <a16:creationId xmlns:a16="http://schemas.microsoft.com/office/drawing/2014/main" id="{A90E4776-AC39-6A5F-BE1E-A45506A96723}"/>
              </a:ext>
            </a:extLst>
          </p:cNvPr>
          <p:cNvSpPr txBox="1"/>
          <p:nvPr/>
        </p:nvSpPr>
        <p:spPr>
          <a:xfrm>
            <a:off x="3985876" y="5172880"/>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17</a:t>
            </a:r>
          </a:p>
        </p:txBody>
      </p:sp>
      <p:sp>
        <p:nvSpPr>
          <p:cNvPr id="127" name="TextBox 126">
            <a:extLst>
              <a:ext uri="{FF2B5EF4-FFF2-40B4-BE49-F238E27FC236}">
                <a16:creationId xmlns:a16="http://schemas.microsoft.com/office/drawing/2014/main" id="{B52C14A3-01D0-256E-8A1C-AF656B179154}"/>
              </a:ext>
            </a:extLst>
          </p:cNvPr>
          <p:cNvSpPr txBox="1"/>
          <p:nvPr/>
        </p:nvSpPr>
        <p:spPr>
          <a:xfrm>
            <a:off x="4165829" y="5172880"/>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18</a:t>
            </a:r>
          </a:p>
        </p:txBody>
      </p:sp>
      <p:sp>
        <p:nvSpPr>
          <p:cNvPr id="128" name="TextBox 127">
            <a:extLst>
              <a:ext uri="{FF2B5EF4-FFF2-40B4-BE49-F238E27FC236}">
                <a16:creationId xmlns:a16="http://schemas.microsoft.com/office/drawing/2014/main" id="{2A71CE01-A2EE-46BF-6CEC-82909618F40F}"/>
              </a:ext>
            </a:extLst>
          </p:cNvPr>
          <p:cNvSpPr txBox="1"/>
          <p:nvPr/>
        </p:nvSpPr>
        <p:spPr>
          <a:xfrm>
            <a:off x="4351392" y="5172880"/>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19</a:t>
            </a:r>
          </a:p>
        </p:txBody>
      </p:sp>
      <p:sp>
        <p:nvSpPr>
          <p:cNvPr id="129" name="TextBox 128">
            <a:extLst>
              <a:ext uri="{FF2B5EF4-FFF2-40B4-BE49-F238E27FC236}">
                <a16:creationId xmlns:a16="http://schemas.microsoft.com/office/drawing/2014/main" id="{12C3844E-60DF-9D37-58E6-EBFD9C2B4EC2}"/>
              </a:ext>
            </a:extLst>
          </p:cNvPr>
          <p:cNvSpPr txBox="1"/>
          <p:nvPr/>
        </p:nvSpPr>
        <p:spPr>
          <a:xfrm>
            <a:off x="4716908" y="5172880"/>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21</a:t>
            </a:r>
          </a:p>
        </p:txBody>
      </p:sp>
      <p:sp>
        <p:nvSpPr>
          <p:cNvPr id="130" name="TextBox 129">
            <a:extLst>
              <a:ext uri="{FF2B5EF4-FFF2-40B4-BE49-F238E27FC236}">
                <a16:creationId xmlns:a16="http://schemas.microsoft.com/office/drawing/2014/main" id="{F2445EF5-7429-5CBA-64B8-00FC67B53810}"/>
              </a:ext>
            </a:extLst>
          </p:cNvPr>
          <p:cNvSpPr txBox="1"/>
          <p:nvPr/>
        </p:nvSpPr>
        <p:spPr>
          <a:xfrm>
            <a:off x="4536955" y="5172880"/>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20</a:t>
            </a:r>
          </a:p>
        </p:txBody>
      </p:sp>
      <p:sp>
        <p:nvSpPr>
          <p:cNvPr id="154" name="Freeform 40">
            <a:extLst>
              <a:ext uri="{FF2B5EF4-FFF2-40B4-BE49-F238E27FC236}">
                <a16:creationId xmlns:a16="http://schemas.microsoft.com/office/drawing/2014/main" id="{18325652-7D75-6706-B1CF-6AD87A7A275B}"/>
              </a:ext>
            </a:extLst>
          </p:cNvPr>
          <p:cNvSpPr/>
          <p:nvPr/>
        </p:nvSpPr>
        <p:spPr bwMode="auto">
          <a:xfrm>
            <a:off x="1080952" y="4424901"/>
            <a:ext cx="2175107" cy="727285"/>
          </a:xfrm>
          <a:custGeom>
            <a:avLst/>
            <a:gdLst>
              <a:gd name="connsiteX0" fmla="*/ 0 w 2698595"/>
              <a:gd name="connsiteY0" fmla="*/ 0 h 931127"/>
              <a:gd name="connsiteX1" fmla="*/ 2698595 w 2698595"/>
              <a:gd name="connsiteY1" fmla="*/ 0 h 931127"/>
              <a:gd name="connsiteX2" fmla="*/ 2698595 w 2698595"/>
              <a:gd name="connsiteY2" fmla="*/ 931127 h 931127"/>
            </a:gdLst>
            <a:ahLst/>
            <a:cxnLst>
              <a:cxn ang="0">
                <a:pos x="connsiteX0" y="connsiteY0"/>
              </a:cxn>
              <a:cxn ang="0">
                <a:pos x="connsiteX1" y="connsiteY1"/>
              </a:cxn>
              <a:cxn ang="0">
                <a:pos x="connsiteX2" y="connsiteY2"/>
              </a:cxn>
            </a:cxnLst>
            <a:rect l="l" t="t" r="r" b="b"/>
            <a:pathLst>
              <a:path w="2698595" h="931127">
                <a:moveTo>
                  <a:pt x="0" y="0"/>
                </a:moveTo>
                <a:lnTo>
                  <a:pt x="2698595" y="0"/>
                </a:lnTo>
                <a:lnTo>
                  <a:pt x="2698595" y="931127"/>
                </a:lnTo>
              </a:path>
            </a:pathLst>
          </a:custGeom>
          <a:noFill/>
          <a:ln w="28575">
            <a:solidFill>
              <a:schemeClr val="tx2"/>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7" name="TextBox 156">
            <a:extLst>
              <a:ext uri="{FF2B5EF4-FFF2-40B4-BE49-F238E27FC236}">
                <a16:creationId xmlns:a16="http://schemas.microsoft.com/office/drawing/2014/main" id="{8F93587A-8454-CF79-15BB-AD8DBC97A05B}"/>
              </a:ext>
            </a:extLst>
          </p:cNvPr>
          <p:cNvSpPr txBox="1"/>
          <p:nvPr/>
        </p:nvSpPr>
        <p:spPr bwMode="auto">
          <a:xfrm>
            <a:off x="2423018" y="3743745"/>
            <a:ext cx="3090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9" name="TextBox 158">
            <a:extLst>
              <a:ext uri="{FF2B5EF4-FFF2-40B4-BE49-F238E27FC236}">
                <a16:creationId xmlns:a16="http://schemas.microsoft.com/office/drawing/2014/main" id="{D77D838B-A358-1923-C575-8AC3E54B94AC}"/>
              </a:ext>
            </a:extLst>
          </p:cNvPr>
          <p:cNvSpPr txBox="1"/>
          <p:nvPr/>
        </p:nvSpPr>
        <p:spPr bwMode="auto">
          <a:xfrm>
            <a:off x="3044852" y="4228862"/>
            <a:ext cx="3090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2" name="TextBox 161">
            <a:extLst>
              <a:ext uri="{FF2B5EF4-FFF2-40B4-BE49-F238E27FC236}">
                <a16:creationId xmlns:a16="http://schemas.microsoft.com/office/drawing/2014/main" id="{32C9C881-981D-64FA-0B50-921288B9F208}"/>
              </a:ext>
            </a:extLst>
          </p:cNvPr>
          <p:cNvSpPr txBox="1"/>
          <p:nvPr/>
        </p:nvSpPr>
        <p:spPr bwMode="auto">
          <a:xfrm>
            <a:off x="3530781" y="4416804"/>
            <a:ext cx="3090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7" name="TextBox 166">
            <a:extLst>
              <a:ext uri="{FF2B5EF4-FFF2-40B4-BE49-F238E27FC236}">
                <a16:creationId xmlns:a16="http://schemas.microsoft.com/office/drawing/2014/main" id="{03E69A8E-B9B0-E990-4B17-31C0954C1D2E}"/>
              </a:ext>
            </a:extLst>
          </p:cNvPr>
          <p:cNvSpPr txBox="1"/>
          <p:nvPr/>
        </p:nvSpPr>
        <p:spPr bwMode="auto">
          <a:xfrm>
            <a:off x="1927859" y="4280201"/>
            <a:ext cx="3090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70" name="TextBox 169">
            <a:extLst>
              <a:ext uri="{FF2B5EF4-FFF2-40B4-BE49-F238E27FC236}">
                <a16:creationId xmlns:a16="http://schemas.microsoft.com/office/drawing/2014/main" id="{CEAE7243-4DFD-EC91-F0A4-3484D1184ADA}"/>
              </a:ext>
            </a:extLst>
          </p:cNvPr>
          <p:cNvSpPr txBox="1"/>
          <p:nvPr/>
        </p:nvSpPr>
        <p:spPr bwMode="auto">
          <a:xfrm rot="16200000">
            <a:off x="-1007930" y="3521421"/>
            <a:ext cx="31830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p>
        </p:txBody>
      </p:sp>
      <p:graphicFrame>
        <p:nvGraphicFramePr>
          <p:cNvPr id="171" name="Table 170">
            <a:extLst>
              <a:ext uri="{FF2B5EF4-FFF2-40B4-BE49-F238E27FC236}">
                <a16:creationId xmlns:a16="http://schemas.microsoft.com/office/drawing/2014/main" id="{095CA59D-CCC2-ABC1-D157-DC587BD0BB9A}"/>
              </a:ext>
            </a:extLst>
          </p:cNvPr>
          <p:cNvGraphicFramePr>
            <a:graphicFrameLocks noGrp="1"/>
          </p:cNvGraphicFramePr>
          <p:nvPr>
            <p:extLst>
              <p:ext uri="{D42A27DB-BD31-4B8C-83A1-F6EECF244321}">
                <p14:modId xmlns:p14="http://schemas.microsoft.com/office/powerpoint/2010/main" val="3572358161"/>
              </p:ext>
            </p:extLst>
          </p:nvPr>
        </p:nvGraphicFramePr>
        <p:xfrm>
          <a:off x="2012003" y="1835150"/>
          <a:ext cx="3977635" cy="1261872"/>
        </p:xfrm>
        <a:graphic>
          <a:graphicData uri="http://schemas.openxmlformats.org/drawingml/2006/table">
            <a:tbl>
              <a:tblPr firstRow="1" bandRow="1">
                <a:tableStyleId>{93296810-A885-4BE3-A3E7-6D5BEEA58F35}</a:tableStyleId>
              </a:tblPr>
              <a:tblGrid>
                <a:gridCol w="1082344">
                  <a:extLst>
                    <a:ext uri="{9D8B030D-6E8A-4147-A177-3AD203B41FA5}">
                      <a16:colId xmlns:a16="http://schemas.microsoft.com/office/drawing/2014/main" val="268656771"/>
                    </a:ext>
                  </a:extLst>
                </a:gridCol>
                <a:gridCol w="952661">
                  <a:extLst>
                    <a:ext uri="{9D8B030D-6E8A-4147-A177-3AD203B41FA5}">
                      <a16:colId xmlns:a16="http://schemas.microsoft.com/office/drawing/2014/main" val="1138601577"/>
                    </a:ext>
                  </a:extLst>
                </a:gridCol>
                <a:gridCol w="942526">
                  <a:extLst>
                    <a:ext uri="{9D8B030D-6E8A-4147-A177-3AD203B41FA5}">
                      <a16:colId xmlns:a16="http://schemas.microsoft.com/office/drawing/2014/main" val="3300787824"/>
                    </a:ext>
                  </a:extLst>
                </a:gridCol>
                <a:gridCol w="1000104">
                  <a:extLst>
                    <a:ext uri="{9D8B030D-6E8A-4147-A177-3AD203B41FA5}">
                      <a16:colId xmlns:a16="http://schemas.microsoft.com/office/drawing/2014/main" val="2506487431"/>
                    </a:ext>
                  </a:extLst>
                </a:gridCol>
              </a:tblGrid>
              <a:tr h="207772">
                <a:tc>
                  <a:txBody>
                    <a:bodyPr/>
                    <a:lstStyle/>
                    <a:p>
                      <a:pPr algn="l">
                        <a:lnSpc>
                          <a:spcPct val="90000"/>
                        </a:lnSpc>
                      </a:pPr>
                      <a:r>
                        <a:rPr lang="en-US" sz="1200" b="1" dirty="0">
                          <a:solidFill>
                            <a:schemeClr val="bg1"/>
                          </a:solidFill>
                        </a:rPr>
                        <a:t>Median PFS, </a:t>
                      </a:r>
                      <a:br>
                        <a:rPr lang="en-US" sz="1200" b="1" dirty="0">
                          <a:solidFill>
                            <a:schemeClr val="bg1"/>
                          </a:solidFill>
                        </a:rPr>
                      </a:br>
                      <a:r>
                        <a:rPr lang="en-US" sz="1200" b="1" dirty="0">
                          <a:solidFill>
                            <a:schemeClr val="bg1"/>
                          </a:solidFill>
                        </a:rPr>
                        <a:t>Mo (95%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tx1"/>
                          </a:solidFill>
                        </a:rPr>
                        <a:t>T-DXd</a:t>
                      </a:r>
                      <a:br>
                        <a:rPr lang="en-US" sz="1200" dirty="0">
                          <a:solidFill>
                            <a:schemeClr val="tx1"/>
                          </a:solidFill>
                        </a:rPr>
                      </a:br>
                      <a:r>
                        <a:rPr lang="en-US" sz="1200" dirty="0">
                          <a:solidFill>
                            <a:schemeClr val="tx1"/>
                          </a:solidFill>
                        </a:rPr>
                        <a:t>(n = 40)</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lnSpc>
                          <a:spcPct val="90000"/>
                        </a:lnSpc>
                      </a:pPr>
                      <a:r>
                        <a:rPr lang="en-US" sz="1200" dirty="0">
                          <a:solidFill>
                            <a:schemeClr val="tx1"/>
                          </a:solidFill>
                        </a:rPr>
                        <a:t>CT</a:t>
                      </a:r>
                      <a:br>
                        <a:rPr lang="en-US" sz="1200" dirty="0">
                          <a:solidFill>
                            <a:schemeClr val="tx1"/>
                          </a:solidFill>
                        </a:rPr>
                      </a:br>
                      <a:r>
                        <a:rPr lang="en-US" sz="1200" dirty="0">
                          <a:solidFill>
                            <a:schemeClr val="tx1"/>
                          </a:solidFill>
                        </a:rPr>
                        <a:t>(n = 18)</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200" b="1" dirty="0">
                          <a:solidFill>
                            <a:schemeClr val="tx1"/>
                          </a:solidFill>
                        </a:rPr>
                        <a:t>Hazard Ratio</a:t>
                      </a:r>
                      <a:br>
                        <a:rPr lang="en-US" sz="1200" b="1" dirty="0">
                          <a:solidFill>
                            <a:schemeClr val="tx1"/>
                          </a:solidFill>
                        </a:rPr>
                      </a:br>
                      <a:r>
                        <a:rPr lang="en-US" sz="1200" b="1" dirty="0">
                          <a:solidFill>
                            <a:schemeClr val="tx1"/>
                          </a:solidFill>
                        </a:rPr>
                        <a:t>(95%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50000"/>
                      </a:schemeClr>
                    </a:solidFill>
                  </a:tcPr>
                </a:tc>
                <a:extLst>
                  <a:ext uri="{0D108BD9-81ED-4DB2-BD59-A6C34878D82A}">
                    <a16:rowId xmlns:a16="http://schemas.microsoft.com/office/drawing/2014/main" val="3777760106"/>
                  </a:ext>
                </a:extLst>
              </a:tr>
              <a:tr h="207772">
                <a:tc>
                  <a:txBody>
                    <a:bodyPr/>
                    <a:lstStyle/>
                    <a:p>
                      <a:pPr algn="l">
                        <a:lnSpc>
                          <a:spcPct val="90000"/>
                        </a:lnSpc>
                      </a:pPr>
                      <a:r>
                        <a:rPr lang="en-US" sz="1200" b="1" dirty="0">
                          <a:solidFill>
                            <a:schemeClr val="bg1"/>
                          </a:solidFill>
                        </a:rPr>
                        <a:t>Primary analysis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dirty="0">
                          <a:solidFill>
                            <a:schemeClr val="bg1"/>
                          </a:solidFill>
                        </a:rPr>
                        <a:t>8.5 mo</a:t>
                      </a:r>
                      <a:br>
                        <a:rPr lang="en-US" sz="1200" dirty="0">
                          <a:solidFill>
                            <a:schemeClr val="bg1"/>
                          </a:solidFill>
                        </a:rPr>
                      </a:br>
                      <a:r>
                        <a:rPr lang="en-US" sz="1200" dirty="0">
                          <a:solidFill>
                            <a:schemeClr val="bg1"/>
                          </a:solidFill>
                        </a:rPr>
                        <a:t>(4.3-11.7)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dirty="0">
                          <a:solidFill>
                            <a:schemeClr val="bg1"/>
                          </a:solidFill>
                        </a:rPr>
                        <a:t>2.9 mo</a:t>
                      </a:r>
                      <a:br>
                        <a:rPr lang="en-US" sz="1200" dirty="0">
                          <a:solidFill>
                            <a:schemeClr val="bg1"/>
                          </a:solidFill>
                        </a:rPr>
                      </a:br>
                      <a:r>
                        <a:rPr lang="en-US" sz="1200" dirty="0">
                          <a:solidFill>
                            <a:schemeClr val="bg1"/>
                          </a:solidFill>
                        </a:rPr>
                        <a:t>(1.4-5.1)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b="1" dirty="0">
                          <a:solidFill>
                            <a:schemeClr val="bg1"/>
                          </a:solidFill>
                        </a:rPr>
                        <a:t>0.46</a:t>
                      </a:r>
                      <a:br>
                        <a:rPr lang="en-US" sz="1200" b="1" dirty="0">
                          <a:solidFill>
                            <a:schemeClr val="bg1"/>
                          </a:solidFill>
                        </a:rPr>
                      </a:br>
                      <a:r>
                        <a:rPr lang="en-US" sz="1200" b="1" dirty="0">
                          <a:solidFill>
                            <a:schemeClr val="bg1"/>
                          </a:solidFill>
                        </a:rPr>
                        <a:t>(0.24-0.89)</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33753190"/>
                  </a:ext>
                </a:extLst>
              </a:tr>
              <a:tr h="207772">
                <a:tc>
                  <a:txBody>
                    <a:bodyPr/>
                    <a:lstStyle/>
                    <a:p>
                      <a:pPr algn="l">
                        <a:lnSpc>
                          <a:spcPct val="90000"/>
                        </a:lnSpc>
                      </a:pPr>
                      <a:r>
                        <a:rPr lang="en-US" sz="1200" b="1" dirty="0">
                          <a:solidFill>
                            <a:schemeClr val="bg1"/>
                          </a:solidFill>
                        </a:rPr>
                        <a:t>Updated</a:t>
                      </a:r>
                      <a:br>
                        <a:rPr lang="en-US" sz="1200" b="1" dirty="0">
                          <a:solidFill>
                            <a:schemeClr val="bg1"/>
                          </a:solidFill>
                        </a:rPr>
                      </a:br>
                      <a:r>
                        <a:rPr lang="en-US" sz="1200" b="1" dirty="0">
                          <a:solidFill>
                            <a:schemeClr val="bg1"/>
                          </a:solidFill>
                        </a:rPr>
                        <a:t>analysis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rPr>
                        <a:t>6.3 mo</a:t>
                      </a:r>
                      <a:br>
                        <a:rPr lang="en-US" sz="1200" dirty="0">
                          <a:solidFill>
                            <a:schemeClr val="bg1"/>
                          </a:solidFill>
                        </a:rPr>
                      </a:br>
                      <a:r>
                        <a:rPr lang="en-US" sz="1200" dirty="0">
                          <a:solidFill>
                            <a:schemeClr val="bg1"/>
                          </a:solidFill>
                        </a:rPr>
                        <a:t>(4.2-8.5)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rPr>
                        <a:t>2.9 mo</a:t>
                      </a:r>
                      <a:br>
                        <a:rPr lang="en-US" sz="1200" dirty="0">
                          <a:solidFill>
                            <a:schemeClr val="bg1"/>
                          </a:solidFill>
                        </a:rPr>
                      </a:br>
                      <a:r>
                        <a:rPr lang="en-US" sz="1200" dirty="0">
                          <a:solidFill>
                            <a:schemeClr val="bg1"/>
                          </a:solidFill>
                        </a:rPr>
                        <a:t>(1.4-4.2)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b="1" dirty="0">
                          <a:solidFill>
                            <a:schemeClr val="bg1"/>
                          </a:solidFill>
                        </a:rPr>
                        <a:t>0.29</a:t>
                      </a:r>
                      <a:br>
                        <a:rPr lang="en-US" sz="1200" b="1" dirty="0">
                          <a:solidFill>
                            <a:schemeClr val="bg1"/>
                          </a:solidFill>
                        </a:rPr>
                      </a:br>
                      <a:r>
                        <a:rPr lang="en-US" sz="1200" b="1" dirty="0">
                          <a:solidFill>
                            <a:schemeClr val="bg1"/>
                          </a:solidFill>
                        </a:rPr>
                        <a:t>(0.15-0.57)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3483792"/>
                  </a:ext>
                </a:extLst>
              </a:tr>
            </a:tbl>
          </a:graphicData>
        </a:graphic>
      </p:graphicFrame>
      <p:sp>
        <p:nvSpPr>
          <p:cNvPr id="173" name="TextBox 172">
            <a:extLst>
              <a:ext uri="{FF2B5EF4-FFF2-40B4-BE49-F238E27FC236}">
                <a16:creationId xmlns:a16="http://schemas.microsoft.com/office/drawing/2014/main" id="{BCCD6837-741F-41C2-EC5B-4E5008A1B7D7}"/>
              </a:ext>
            </a:extLst>
          </p:cNvPr>
          <p:cNvSpPr txBox="1"/>
          <p:nvPr/>
        </p:nvSpPr>
        <p:spPr bwMode="auto">
          <a:xfrm>
            <a:off x="1417225" y="1479788"/>
            <a:ext cx="4402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Progression-Free Survival (by Investigator)</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grpSp>
        <p:nvGrpSpPr>
          <p:cNvPr id="180" name="Group 179">
            <a:extLst>
              <a:ext uri="{FF2B5EF4-FFF2-40B4-BE49-F238E27FC236}">
                <a16:creationId xmlns:a16="http://schemas.microsoft.com/office/drawing/2014/main" id="{80CBCB0A-D352-C543-E4CD-70A6C56D51E1}"/>
              </a:ext>
            </a:extLst>
          </p:cNvPr>
          <p:cNvGrpSpPr/>
          <p:nvPr/>
        </p:nvGrpSpPr>
        <p:grpSpPr>
          <a:xfrm>
            <a:off x="981435" y="5159509"/>
            <a:ext cx="5022004" cy="75383"/>
            <a:chOff x="981435" y="5159509"/>
            <a:chExt cx="5022004" cy="75383"/>
          </a:xfrm>
        </p:grpSpPr>
        <p:sp>
          <p:nvSpPr>
            <p:cNvPr id="114" name="Freeform 44">
              <a:extLst>
                <a:ext uri="{FF2B5EF4-FFF2-40B4-BE49-F238E27FC236}">
                  <a16:creationId xmlns:a16="http://schemas.microsoft.com/office/drawing/2014/main" id="{54AD63C2-FD9E-7AD3-1488-3DB64EF41B47}"/>
                </a:ext>
              </a:extLst>
            </p:cNvPr>
            <p:cNvSpPr/>
            <p:nvPr/>
          </p:nvSpPr>
          <p:spPr>
            <a:xfrm>
              <a:off x="981435" y="5159509"/>
              <a:ext cx="64008" cy="0"/>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endParaRPr>
            </a:p>
          </p:txBody>
        </p:sp>
        <p:cxnSp>
          <p:nvCxnSpPr>
            <p:cNvPr id="131" name="Straight Connector 130">
              <a:extLst>
                <a:ext uri="{FF2B5EF4-FFF2-40B4-BE49-F238E27FC236}">
                  <a16:creationId xmlns:a16="http://schemas.microsoft.com/office/drawing/2014/main" id="{7D67041C-D45A-7CE5-6D09-D1BA4693EEBF}"/>
                </a:ext>
              </a:extLst>
            </p:cNvPr>
            <p:cNvCxnSpPr>
              <a:cxnSpLocks/>
            </p:cNvCxnSpPr>
            <p:nvPr/>
          </p:nvCxnSpPr>
          <p:spPr bwMode="auto">
            <a:xfrm flipV="1">
              <a:off x="1050698" y="5160624"/>
              <a:ext cx="0" cy="67723"/>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1B798410-0778-7D7F-3816-693A1C103624}"/>
                </a:ext>
              </a:extLst>
            </p:cNvPr>
            <p:cNvCxnSpPr>
              <a:cxnSpLocks/>
            </p:cNvCxnSpPr>
            <p:nvPr/>
          </p:nvCxnSpPr>
          <p:spPr bwMode="auto">
            <a:xfrm flipV="1">
              <a:off x="1233962" y="5160624"/>
              <a:ext cx="0" cy="67723"/>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7CB29A09-59A0-2761-AF6B-FD2C9F0E65C0}"/>
                </a:ext>
              </a:extLst>
            </p:cNvPr>
            <p:cNvCxnSpPr>
              <a:cxnSpLocks/>
            </p:cNvCxnSpPr>
            <p:nvPr/>
          </p:nvCxnSpPr>
          <p:spPr bwMode="auto">
            <a:xfrm flipV="1">
              <a:off x="1417225" y="5160624"/>
              <a:ext cx="0" cy="67723"/>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C2AE4CC3-EA00-5803-042E-CBB6BCF0016B}"/>
                </a:ext>
              </a:extLst>
            </p:cNvPr>
            <p:cNvCxnSpPr>
              <a:cxnSpLocks/>
            </p:cNvCxnSpPr>
            <p:nvPr/>
          </p:nvCxnSpPr>
          <p:spPr bwMode="auto">
            <a:xfrm flipV="1">
              <a:off x="1600489" y="5160624"/>
              <a:ext cx="0" cy="67723"/>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FD8E4CE0-1880-FE16-AFD3-78829EB8C69A}"/>
                </a:ext>
              </a:extLst>
            </p:cNvPr>
            <p:cNvCxnSpPr>
              <a:cxnSpLocks/>
            </p:cNvCxnSpPr>
            <p:nvPr/>
          </p:nvCxnSpPr>
          <p:spPr bwMode="auto">
            <a:xfrm flipV="1">
              <a:off x="1783752" y="5160624"/>
              <a:ext cx="0" cy="67723"/>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2C9DEA15-D7AD-F6FD-0AB9-62E032A4F139}"/>
                </a:ext>
              </a:extLst>
            </p:cNvPr>
            <p:cNvCxnSpPr>
              <a:cxnSpLocks/>
            </p:cNvCxnSpPr>
            <p:nvPr/>
          </p:nvCxnSpPr>
          <p:spPr bwMode="auto">
            <a:xfrm flipV="1">
              <a:off x="1967016" y="5160624"/>
              <a:ext cx="0" cy="67723"/>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D73ADC8B-9241-712F-03AA-046638D90678}"/>
                </a:ext>
              </a:extLst>
            </p:cNvPr>
            <p:cNvCxnSpPr>
              <a:cxnSpLocks/>
            </p:cNvCxnSpPr>
            <p:nvPr/>
          </p:nvCxnSpPr>
          <p:spPr bwMode="auto">
            <a:xfrm flipV="1">
              <a:off x="2150279" y="5160624"/>
              <a:ext cx="0" cy="67723"/>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C09C6CB0-00DE-BE7A-62DE-FDDF4AA82811}"/>
                </a:ext>
              </a:extLst>
            </p:cNvPr>
            <p:cNvCxnSpPr>
              <a:cxnSpLocks/>
            </p:cNvCxnSpPr>
            <p:nvPr/>
          </p:nvCxnSpPr>
          <p:spPr bwMode="auto">
            <a:xfrm flipV="1">
              <a:off x="2333543" y="5160624"/>
              <a:ext cx="0" cy="67723"/>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8E022D1E-567B-9438-2EF0-9D75107412FE}"/>
                </a:ext>
              </a:extLst>
            </p:cNvPr>
            <p:cNvCxnSpPr>
              <a:cxnSpLocks/>
            </p:cNvCxnSpPr>
            <p:nvPr/>
          </p:nvCxnSpPr>
          <p:spPr bwMode="auto">
            <a:xfrm flipV="1">
              <a:off x="2516807" y="5160624"/>
              <a:ext cx="0" cy="67723"/>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545C3305-92F9-BECE-1B49-E4D404736EFB}"/>
                </a:ext>
              </a:extLst>
            </p:cNvPr>
            <p:cNvCxnSpPr>
              <a:cxnSpLocks/>
            </p:cNvCxnSpPr>
            <p:nvPr/>
          </p:nvCxnSpPr>
          <p:spPr bwMode="auto">
            <a:xfrm flipV="1">
              <a:off x="2700070" y="5160624"/>
              <a:ext cx="0" cy="67723"/>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885A5CF6-DB38-3373-22D3-AC82DBC2498C}"/>
                </a:ext>
              </a:extLst>
            </p:cNvPr>
            <p:cNvCxnSpPr>
              <a:cxnSpLocks/>
            </p:cNvCxnSpPr>
            <p:nvPr/>
          </p:nvCxnSpPr>
          <p:spPr bwMode="auto">
            <a:xfrm flipV="1">
              <a:off x="2883334" y="5160624"/>
              <a:ext cx="0" cy="67723"/>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FBF3F880-628E-823B-9658-460FD4AB62E4}"/>
                </a:ext>
              </a:extLst>
            </p:cNvPr>
            <p:cNvCxnSpPr>
              <a:cxnSpLocks/>
            </p:cNvCxnSpPr>
            <p:nvPr/>
          </p:nvCxnSpPr>
          <p:spPr bwMode="auto">
            <a:xfrm flipV="1">
              <a:off x="3066597" y="5160624"/>
              <a:ext cx="0" cy="67723"/>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C8F25E6B-7ECD-E8B2-4BE4-CA971205D0FB}"/>
                </a:ext>
              </a:extLst>
            </p:cNvPr>
            <p:cNvCxnSpPr>
              <a:cxnSpLocks/>
            </p:cNvCxnSpPr>
            <p:nvPr/>
          </p:nvCxnSpPr>
          <p:spPr bwMode="auto">
            <a:xfrm flipV="1">
              <a:off x="3249861" y="5160624"/>
              <a:ext cx="0" cy="67723"/>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9D330F86-8C2F-049B-E429-A95C91D50D29}"/>
                </a:ext>
              </a:extLst>
            </p:cNvPr>
            <p:cNvCxnSpPr>
              <a:cxnSpLocks/>
            </p:cNvCxnSpPr>
            <p:nvPr/>
          </p:nvCxnSpPr>
          <p:spPr bwMode="auto">
            <a:xfrm flipV="1">
              <a:off x="3433124" y="5160624"/>
              <a:ext cx="0" cy="67723"/>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88F9ABA3-6397-0859-7310-585217C38ABC}"/>
                </a:ext>
              </a:extLst>
            </p:cNvPr>
            <p:cNvCxnSpPr>
              <a:cxnSpLocks/>
            </p:cNvCxnSpPr>
            <p:nvPr/>
          </p:nvCxnSpPr>
          <p:spPr bwMode="auto">
            <a:xfrm flipV="1">
              <a:off x="3616388" y="5160624"/>
              <a:ext cx="0" cy="67723"/>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7B744446-D607-3BE9-9C0E-7C3EADD9DCC8}"/>
                </a:ext>
              </a:extLst>
            </p:cNvPr>
            <p:cNvCxnSpPr>
              <a:cxnSpLocks/>
            </p:cNvCxnSpPr>
            <p:nvPr/>
          </p:nvCxnSpPr>
          <p:spPr bwMode="auto">
            <a:xfrm flipV="1">
              <a:off x="3799651" y="5160624"/>
              <a:ext cx="0" cy="67723"/>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B001C7F5-80EA-0653-4F04-D5DB19AA4092}"/>
                </a:ext>
              </a:extLst>
            </p:cNvPr>
            <p:cNvCxnSpPr>
              <a:cxnSpLocks/>
            </p:cNvCxnSpPr>
            <p:nvPr/>
          </p:nvCxnSpPr>
          <p:spPr bwMode="auto">
            <a:xfrm flipV="1">
              <a:off x="3982915" y="5160624"/>
              <a:ext cx="0" cy="67723"/>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CBE3D64F-B053-2D4E-3CCF-31113801C09E}"/>
                </a:ext>
              </a:extLst>
            </p:cNvPr>
            <p:cNvCxnSpPr>
              <a:cxnSpLocks/>
            </p:cNvCxnSpPr>
            <p:nvPr/>
          </p:nvCxnSpPr>
          <p:spPr bwMode="auto">
            <a:xfrm flipV="1">
              <a:off x="4166179" y="5160624"/>
              <a:ext cx="0" cy="67723"/>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446B7C9B-92C6-728F-95BB-24F698F95C05}"/>
                </a:ext>
              </a:extLst>
            </p:cNvPr>
            <p:cNvCxnSpPr>
              <a:cxnSpLocks/>
            </p:cNvCxnSpPr>
            <p:nvPr/>
          </p:nvCxnSpPr>
          <p:spPr bwMode="auto">
            <a:xfrm flipV="1">
              <a:off x="4349442" y="5160624"/>
              <a:ext cx="0" cy="67723"/>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91BA23D6-DB44-62FD-5B69-BF93E1153B08}"/>
                </a:ext>
              </a:extLst>
            </p:cNvPr>
            <p:cNvCxnSpPr>
              <a:cxnSpLocks/>
            </p:cNvCxnSpPr>
            <p:nvPr/>
          </p:nvCxnSpPr>
          <p:spPr bwMode="auto">
            <a:xfrm flipV="1">
              <a:off x="4532706" y="5160624"/>
              <a:ext cx="0" cy="67723"/>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65024416-BB57-17DA-474B-85E51DE703E7}"/>
                </a:ext>
              </a:extLst>
            </p:cNvPr>
            <p:cNvCxnSpPr>
              <a:cxnSpLocks/>
            </p:cNvCxnSpPr>
            <p:nvPr/>
          </p:nvCxnSpPr>
          <p:spPr bwMode="auto">
            <a:xfrm flipV="1">
              <a:off x="4715969" y="5160624"/>
              <a:ext cx="0" cy="67723"/>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01DDACF2-A5D3-07C7-A458-35C3079CB10B}"/>
                </a:ext>
              </a:extLst>
            </p:cNvPr>
            <p:cNvCxnSpPr>
              <a:cxnSpLocks/>
            </p:cNvCxnSpPr>
            <p:nvPr/>
          </p:nvCxnSpPr>
          <p:spPr bwMode="auto">
            <a:xfrm flipV="1">
              <a:off x="5082494" y="5160624"/>
              <a:ext cx="0" cy="67723"/>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0EC08396-D7D4-FCFD-8260-F3D2463B6847}"/>
                </a:ext>
              </a:extLst>
            </p:cNvPr>
            <p:cNvCxnSpPr>
              <a:cxnSpLocks/>
            </p:cNvCxnSpPr>
            <p:nvPr/>
          </p:nvCxnSpPr>
          <p:spPr bwMode="auto">
            <a:xfrm flipV="1">
              <a:off x="4899233" y="5160624"/>
              <a:ext cx="0" cy="67723"/>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BB98B56C-DD61-56DB-897D-606277C02087}"/>
                </a:ext>
              </a:extLst>
            </p:cNvPr>
            <p:cNvCxnSpPr>
              <a:cxnSpLocks/>
            </p:cNvCxnSpPr>
            <p:nvPr/>
          </p:nvCxnSpPr>
          <p:spPr bwMode="auto">
            <a:xfrm flipV="1">
              <a:off x="5270387" y="5167169"/>
              <a:ext cx="0" cy="67723"/>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64868165-15C4-B183-9177-709D65B36D8B}"/>
                </a:ext>
              </a:extLst>
            </p:cNvPr>
            <p:cNvCxnSpPr>
              <a:cxnSpLocks/>
            </p:cNvCxnSpPr>
            <p:nvPr/>
          </p:nvCxnSpPr>
          <p:spPr bwMode="auto">
            <a:xfrm flipV="1">
              <a:off x="5453651" y="5167169"/>
              <a:ext cx="0" cy="67723"/>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E474A682-F96E-6D94-4284-01E7B5E0522B}"/>
                </a:ext>
              </a:extLst>
            </p:cNvPr>
            <p:cNvCxnSpPr>
              <a:cxnSpLocks/>
            </p:cNvCxnSpPr>
            <p:nvPr/>
          </p:nvCxnSpPr>
          <p:spPr bwMode="auto">
            <a:xfrm flipV="1">
              <a:off x="5636914" y="5167169"/>
              <a:ext cx="0" cy="67723"/>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3069AC52-0659-B824-C83C-A9F479688DEB}"/>
                </a:ext>
              </a:extLst>
            </p:cNvPr>
            <p:cNvCxnSpPr>
              <a:cxnSpLocks/>
            </p:cNvCxnSpPr>
            <p:nvPr/>
          </p:nvCxnSpPr>
          <p:spPr bwMode="auto">
            <a:xfrm flipV="1">
              <a:off x="6003439" y="5167169"/>
              <a:ext cx="0" cy="67723"/>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3A5B9ED8-CCF4-E713-509D-D1251F2FCF05}"/>
                </a:ext>
              </a:extLst>
            </p:cNvPr>
            <p:cNvCxnSpPr>
              <a:cxnSpLocks/>
            </p:cNvCxnSpPr>
            <p:nvPr/>
          </p:nvCxnSpPr>
          <p:spPr bwMode="auto">
            <a:xfrm flipV="1">
              <a:off x="5820178" y="5167169"/>
              <a:ext cx="0" cy="67723"/>
            </a:xfrm>
            <a:prstGeom prst="line">
              <a:avLst/>
            </a:prstGeom>
            <a:noFill/>
            <a:ln w="28575" cap="flat" cmpd="sng" algn="ctr">
              <a:solidFill>
                <a:schemeClr val="bg1"/>
              </a:solidFill>
              <a:prstDash val="solid"/>
              <a:round/>
              <a:headEnd type="none" w="med" len="med"/>
              <a:tailEnd type="none" w="med" len="med"/>
            </a:ln>
            <a:effectLst/>
          </p:spPr>
        </p:cxnSp>
      </p:grpSp>
      <p:sp>
        <p:nvSpPr>
          <p:cNvPr id="181" name="TextBox 180">
            <a:extLst>
              <a:ext uri="{FF2B5EF4-FFF2-40B4-BE49-F238E27FC236}">
                <a16:creationId xmlns:a16="http://schemas.microsoft.com/office/drawing/2014/main" id="{65C905AF-7C71-DFE9-4571-2797747E50DA}"/>
              </a:ext>
            </a:extLst>
          </p:cNvPr>
          <p:cNvSpPr txBox="1"/>
          <p:nvPr/>
        </p:nvSpPr>
        <p:spPr>
          <a:xfrm>
            <a:off x="5279264" y="5173815"/>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24</a:t>
            </a:r>
          </a:p>
        </p:txBody>
      </p:sp>
      <p:sp>
        <p:nvSpPr>
          <p:cNvPr id="182" name="TextBox 181">
            <a:extLst>
              <a:ext uri="{FF2B5EF4-FFF2-40B4-BE49-F238E27FC236}">
                <a16:creationId xmlns:a16="http://schemas.microsoft.com/office/drawing/2014/main" id="{6314FBD2-96DD-4481-F838-17E4C1B5BB96}"/>
              </a:ext>
            </a:extLst>
          </p:cNvPr>
          <p:cNvSpPr txBox="1"/>
          <p:nvPr/>
        </p:nvSpPr>
        <p:spPr>
          <a:xfrm>
            <a:off x="5098872" y="5173815"/>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23</a:t>
            </a:r>
          </a:p>
        </p:txBody>
      </p:sp>
      <p:sp>
        <p:nvSpPr>
          <p:cNvPr id="183" name="TextBox 182">
            <a:extLst>
              <a:ext uri="{FF2B5EF4-FFF2-40B4-BE49-F238E27FC236}">
                <a16:creationId xmlns:a16="http://schemas.microsoft.com/office/drawing/2014/main" id="{2DCA00A8-A917-CEFA-5C8B-162D03BDA663}"/>
              </a:ext>
            </a:extLst>
          </p:cNvPr>
          <p:cNvSpPr txBox="1"/>
          <p:nvPr/>
        </p:nvSpPr>
        <p:spPr>
          <a:xfrm>
            <a:off x="5639227" y="5169140"/>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26</a:t>
            </a:r>
          </a:p>
        </p:txBody>
      </p:sp>
      <p:sp>
        <p:nvSpPr>
          <p:cNvPr id="184" name="TextBox 183">
            <a:extLst>
              <a:ext uri="{FF2B5EF4-FFF2-40B4-BE49-F238E27FC236}">
                <a16:creationId xmlns:a16="http://schemas.microsoft.com/office/drawing/2014/main" id="{F61AB787-DD3A-183D-7A5F-F85932EB6B70}"/>
              </a:ext>
            </a:extLst>
          </p:cNvPr>
          <p:cNvSpPr txBox="1"/>
          <p:nvPr/>
        </p:nvSpPr>
        <p:spPr>
          <a:xfrm>
            <a:off x="5458835" y="5169140"/>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25</a:t>
            </a:r>
          </a:p>
        </p:txBody>
      </p:sp>
      <p:sp>
        <p:nvSpPr>
          <p:cNvPr id="185" name="TextBox 184">
            <a:extLst>
              <a:ext uri="{FF2B5EF4-FFF2-40B4-BE49-F238E27FC236}">
                <a16:creationId xmlns:a16="http://schemas.microsoft.com/office/drawing/2014/main" id="{8D4E7724-8619-3E95-12F1-7E5EC01B7FAD}"/>
              </a:ext>
            </a:extLst>
          </p:cNvPr>
          <p:cNvSpPr txBox="1"/>
          <p:nvPr/>
        </p:nvSpPr>
        <p:spPr>
          <a:xfrm>
            <a:off x="5825286" y="5164465"/>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27</a:t>
            </a:r>
          </a:p>
        </p:txBody>
      </p:sp>
      <p:grpSp>
        <p:nvGrpSpPr>
          <p:cNvPr id="186" name="Group 185">
            <a:extLst>
              <a:ext uri="{FF2B5EF4-FFF2-40B4-BE49-F238E27FC236}">
                <a16:creationId xmlns:a16="http://schemas.microsoft.com/office/drawing/2014/main" id="{D665F78F-809E-E6DB-0C76-78DD00E9A058}"/>
              </a:ext>
            </a:extLst>
          </p:cNvPr>
          <p:cNvGrpSpPr/>
          <p:nvPr/>
        </p:nvGrpSpPr>
        <p:grpSpPr>
          <a:xfrm>
            <a:off x="1119988" y="4439783"/>
            <a:ext cx="1232688" cy="695285"/>
            <a:chOff x="2090219" y="1917484"/>
            <a:chExt cx="1232688" cy="695285"/>
          </a:xfrm>
        </p:grpSpPr>
        <p:sp>
          <p:nvSpPr>
            <p:cNvPr id="187" name="TextBox 186">
              <a:extLst>
                <a:ext uri="{FF2B5EF4-FFF2-40B4-BE49-F238E27FC236}">
                  <a16:creationId xmlns:a16="http://schemas.microsoft.com/office/drawing/2014/main" id="{76F6AA58-7E36-6AC0-0840-E6DEFC79B169}"/>
                </a:ext>
              </a:extLst>
            </p:cNvPr>
            <p:cNvSpPr txBox="1"/>
            <p:nvPr/>
          </p:nvSpPr>
          <p:spPr bwMode="auto">
            <a:xfrm>
              <a:off x="2237019" y="1966438"/>
              <a:ext cx="10858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Censored</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T-DXd</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lang="en-US" sz="1200" b="0" dirty="0">
                  <a:solidFill>
                    <a:srgbClr val="000000"/>
                  </a:solidFill>
                  <a:latin typeface="Calibri" panose="020F0502020204030204" pitchFamily="34" charset="0"/>
                </a:rPr>
                <a:t>CT</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8" name="TextBox 187">
              <a:extLst>
                <a:ext uri="{FF2B5EF4-FFF2-40B4-BE49-F238E27FC236}">
                  <a16:creationId xmlns:a16="http://schemas.microsoft.com/office/drawing/2014/main" id="{BF22062D-73EB-9975-D670-01C678B9AA2F}"/>
                </a:ext>
              </a:extLst>
            </p:cNvPr>
            <p:cNvSpPr txBox="1"/>
            <p:nvPr/>
          </p:nvSpPr>
          <p:spPr bwMode="auto">
            <a:xfrm>
              <a:off x="2111163" y="1917484"/>
              <a:ext cx="1683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cxnSp>
          <p:nvCxnSpPr>
            <p:cNvPr id="189" name="Straight Connector 188">
              <a:extLst>
                <a:ext uri="{FF2B5EF4-FFF2-40B4-BE49-F238E27FC236}">
                  <a16:creationId xmlns:a16="http://schemas.microsoft.com/office/drawing/2014/main" id="{694BB930-D133-6C5F-35AC-FE82E433B164}"/>
                </a:ext>
              </a:extLst>
            </p:cNvPr>
            <p:cNvCxnSpPr>
              <a:cxnSpLocks/>
            </p:cNvCxnSpPr>
            <p:nvPr/>
          </p:nvCxnSpPr>
          <p:spPr bwMode="auto">
            <a:xfrm>
              <a:off x="2099744" y="2285407"/>
              <a:ext cx="182880" cy="660"/>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4DB81A93-ED61-EFA8-C183-5AF62FA369ED}"/>
                </a:ext>
              </a:extLst>
            </p:cNvPr>
            <p:cNvCxnSpPr>
              <a:cxnSpLocks/>
            </p:cNvCxnSpPr>
            <p:nvPr/>
          </p:nvCxnSpPr>
          <p:spPr bwMode="auto">
            <a:xfrm>
              <a:off x="2090219" y="2468141"/>
              <a:ext cx="182880" cy="660"/>
            </a:xfrm>
            <a:prstGeom prst="line">
              <a:avLst/>
            </a:prstGeom>
            <a:noFill/>
            <a:ln w="28575" cap="flat" cmpd="sng" algn="ctr">
              <a:solidFill>
                <a:schemeClr val="accent3"/>
              </a:solidFill>
              <a:prstDash val="solid"/>
              <a:round/>
              <a:headEnd type="none" w="med" len="med"/>
              <a:tailEnd type="none" w="med" len="med"/>
            </a:ln>
            <a:effectLst/>
          </p:spPr>
        </p:cxnSp>
      </p:grpSp>
      <p:sp>
        <p:nvSpPr>
          <p:cNvPr id="191" name="TextBox 190">
            <a:extLst>
              <a:ext uri="{FF2B5EF4-FFF2-40B4-BE49-F238E27FC236}">
                <a16:creationId xmlns:a16="http://schemas.microsoft.com/office/drawing/2014/main" id="{E0A0B80C-9750-86B1-95A1-8279AF8B50F7}"/>
              </a:ext>
            </a:extLst>
          </p:cNvPr>
          <p:cNvSpPr txBox="1"/>
          <p:nvPr/>
        </p:nvSpPr>
        <p:spPr bwMode="auto">
          <a:xfrm>
            <a:off x="2927904" y="3912650"/>
            <a:ext cx="21582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24-Mo Landmark (95% CI)</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T-DXd: 25.3% (12.8-39.8)</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grpSp>
        <p:nvGrpSpPr>
          <p:cNvPr id="194" name="Group 193">
            <a:extLst>
              <a:ext uri="{FF2B5EF4-FFF2-40B4-BE49-F238E27FC236}">
                <a16:creationId xmlns:a16="http://schemas.microsoft.com/office/drawing/2014/main" id="{4CBC5091-31EF-BE55-9CC1-2E7931C9A169}"/>
              </a:ext>
            </a:extLst>
          </p:cNvPr>
          <p:cNvGrpSpPr/>
          <p:nvPr/>
        </p:nvGrpSpPr>
        <p:grpSpPr>
          <a:xfrm>
            <a:off x="1053548" y="2258170"/>
            <a:ext cx="4794636" cy="2902227"/>
            <a:chOff x="1053548" y="2258170"/>
            <a:chExt cx="4794636" cy="2902227"/>
          </a:xfrm>
        </p:grpSpPr>
        <p:sp>
          <p:nvSpPr>
            <p:cNvPr id="192" name="Freeform: Shape 191">
              <a:extLst>
                <a:ext uri="{FF2B5EF4-FFF2-40B4-BE49-F238E27FC236}">
                  <a16:creationId xmlns:a16="http://schemas.microsoft.com/office/drawing/2014/main" id="{33B4F4C8-4F89-9858-949D-92D61BC51B96}"/>
                </a:ext>
              </a:extLst>
            </p:cNvPr>
            <p:cNvSpPr/>
            <p:nvPr/>
          </p:nvSpPr>
          <p:spPr bwMode="auto">
            <a:xfrm>
              <a:off x="1832776" y="3196424"/>
              <a:ext cx="4015408" cy="1963973"/>
            </a:xfrm>
            <a:custGeom>
              <a:avLst/>
              <a:gdLst>
                <a:gd name="connsiteX0" fmla="*/ 4015408 w 4015408"/>
                <a:gd name="connsiteY0" fmla="*/ 1963973 h 1963973"/>
                <a:gd name="connsiteX1" fmla="*/ 4015408 w 4015408"/>
                <a:gd name="connsiteY1" fmla="*/ 1848679 h 1963973"/>
                <a:gd name="connsiteX2" fmla="*/ 3796747 w 4015408"/>
                <a:gd name="connsiteY2" fmla="*/ 1848679 h 1963973"/>
                <a:gd name="connsiteX3" fmla="*/ 3796747 w 4015408"/>
                <a:gd name="connsiteY3" fmla="*/ 1725433 h 1963973"/>
                <a:gd name="connsiteX4" fmla="*/ 2612003 w 4015408"/>
                <a:gd name="connsiteY4" fmla="*/ 1725433 h 1963973"/>
                <a:gd name="connsiteX5" fmla="*/ 2612003 w 4015408"/>
                <a:gd name="connsiteY5" fmla="*/ 1622066 h 1963973"/>
                <a:gd name="connsiteX6" fmla="*/ 2301902 w 4015408"/>
                <a:gd name="connsiteY6" fmla="*/ 1622066 h 1963973"/>
                <a:gd name="connsiteX7" fmla="*/ 2301902 w 4015408"/>
                <a:gd name="connsiteY7" fmla="*/ 1423284 h 1963973"/>
                <a:gd name="connsiteX8" fmla="*/ 1828800 w 4015408"/>
                <a:gd name="connsiteY8" fmla="*/ 1423284 h 1963973"/>
                <a:gd name="connsiteX9" fmla="*/ 1828800 w 4015408"/>
                <a:gd name="connsiteY9" fmla="*/ 1307990 h 1963973"/>
                <a:gd name="connsiteX10" fmla="*/ 1777116 w 4015408"/>
                <a:gd name="connsiteY10" fmla="*/ 1307990 h 1963973"/>
                <a:gd name="connsiteX11" fmla="*/ 1777116 w 4015408"/>
                <a:gd name="connsiteY11" fmla="*/ 1224501 h 1963973"/>
                <a:gd name="connsiteX12" fmla="*/ 1272208 w 4015408"/>
                <a:gd name="connsiteY12" fmla="*/ 1224501 h 1963973"/>
                <a:gd name="connsiteX13" fmla="*/ 1272208 w 4015408"/>
                <a:gd name="connsiteY13" fmla="*/ 1137037 h 1963973"/>
                <a:gd name="connsiteX14" fmla="*/ 1240403 w 4015408"/>
                <a:gd name="connsiteY14" fmla="*/ 1137037 h 1963973"/>
                <a:gd name="connsiteX15" fmla="*/ 1240403 w 4015408"/>
                <a:gd name="connsiteY15" fmla="*/ 1057524 h 1963973"/>
                <a:gd name="connsiteX16" fmla="*/ 898497 w 4015408"/>
                <a:gd name="connsiteY16" fmla="*/ 1057524 h 1963973"/>
                <a:gd name="connsiteX17" fmla="*/ 898497 w 4015408"/>
                <a:gd name="connsiteY17" fmla="*/ 978011 h 1963973"/>
                <a:gd name="connsiteX18" fmla="*/ 775252 w 4015408"/>
                <a:gd name="connsiteY18" fmla="*/ 978011 h 1963973"/>
                <a:gd name="connsiteX19" fmla="*/ 775252 w 4015408"/>
                <a:gd name="connsiteY19" fmla="*/ 898498 h 1963973"/>
                <a:gd name="connsiteX20" fmla="*/ 759349 w 4015408"/>
                <a:gd name="connsiteY20" fmla="*/ 898498 h 1963973"/>
                <a:gd name="connsiteX21" fmla="*/ 759349 w 4015408"/>
                <a:gd name="connsiteY21" fmla="*/ 811033 h 1963973"/>
                <a:gd name="connsiteX22" fmla="*/ 743447 w 4015408"/>
                <a:gd name="connsiteY22" fmla="*/ 811033 h 1963973"/>
                <a:gd name="connsiteX23" fmla="*/ 743447 w 4015408"/>
                <a:gd name="connsiteY23" fmla="*/ 735496 h 1963973"/>
                <a:gd name="connsiteX24" fmla="*/ 520810 w 4015408"/>
                <a:gd name="connsiteY24" fmla="*/ 735496 h 1963973"/>
                <a:gd name="connsiteX25" fmla="*/ 520810 w 4015408"/>
                <a:gd name="connsiteY25" fmla="*/ 652007 h 1963973"/>
                <a:gd name="connsiteX26" fmla="*/ 492981 w 4015408"/>
                <a:gd name="connsiteY26" fmla="*/ 652007 h 1963973"/>
                <a:gd name="connsiteX27" fmla="*/ 492981 w 4015408"/>
                <a:gd name="connsiteY27" fmla="*/ 504908 h 1963973"/>
                <a:gd name="connsiteX28" fmla="*/ 266368 w 4015408"/>
                <a:gd name="connsiteY28" fmla="*/ 504908 h 1963973"/>
                <a:gd name="connsiteX29" fmla="*/ 266368 w 4015408"/>
                <a:gd name="connsiteY29" fmla="*/ 437322 h 1963973"/>
                <a:gd name="connsiteX30" fmla="*/ 258417 w 4015408"/>
                <a:gd name="connsiteY30" fmla="*/ 437322 h 1963973"/>
                <a:gd name="connsiteX31" fmla="*/ 258417 w 4015408"/>
                <a:gd name="connsiteY31" fmla="*/ 357809 h 1963973"/>
                <a:gd name="connsiteX32" fmla="*/ 254441 w 4015408"/>
                <a:gd name="connsiteY32" fmla="*/ 357809 h 1963973"/>
                <a:gd name="connsiteX33" fmla="*/ 254441 w 4015408"/>
                <a:gd name="connsiteY33" fmla="*/ 286247 h 1963973"/>
                <a:gd name="connsiteX34" fmla="*/ 234563 w 4015408"/>
                <a:gd name="connsiteY34" fmla="*/ 286247 h 1963973"/>
                <a:gd name="connsiteX35" fmla="*/ 234563 w 4015408"/>
                <a:gd name="connsiteY35" fmla="*/ 230588 h 1963973"/>
                <a:gd name="connsiteX36" fmla="*/ 226612 w 4015408"/>
                <a:gd name="connsiteY36" fmla="*/ 230588 h 1963973"/>
                <a:gd name="connsiteX37" fmla="*/ 226612 w 4015408"/>
                <a:gd name="connsiteY37" fmla="*/ 135173 h 1963973"/>
                <a:gd name="connsiteX38" fmla="*/ 218661 w 4015408"/>
                <a:gd name="connsiteY38" fmla="*/ 135173 h 1963973"/>
                <a:gd name="connsiteX39" fmla="*/ 218661 w 4015408"/>
                <a:gd name="connsiteY39" fmla="*/ 75538 h 1963973"/>
                <a:gd name="connsiteX40" fmla="*/ 0 w 4015408"/>
                <a:gd name="connsiteY40" fmla="*/ 75538 h 1963973"/>
                <a:gd name="connsiteX41" fmla="*/ 0 w 4015408"/>
                <a:gd name="connsiteY41" fmla="*/ 0 h 1963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015408" h="1963973">
                  <a:moveTo>
                    <a:pt x="4015408" y="1963973"/>
                  </a:moveTo>
                  <a:lnTo>
                    <a:pt x="4015408" y="1848679"/>
                  </a:lnTo>
                  <a:lnTo>
                    <a:pt x="3796747" y="1848679"/>
                  </a:lnTo>
                  <a:lnTo>
                    <a:pt x="3796747" y="1725433"/>
                  </a:lnTo>
                  <a:lnTo>
                    <a:pt x="2612003" y="1725433"/>
                  </a:lnTo>
                  <a:lnTo>
                    <a:pt x="2612003" y="1622066"/>
                  </a:lnTo>
                  <a:lnTo>
                    <a:pt x="2301902" y="1622066"/>
                  </a:lnTo>
                  <a:lnTo>
                    <a:pt x="2301902" y="1423284"/>
                  </a:lnTo>
                  <a:lnTo>
                    <a:pt x="1828800" y="1423284"/>
                  </a:lnTo>
                  <a:lnTo>
                    <a:pt x="1828800" y="1307990"/>
                  </a:lnTo>
                  <a:lnTo>
                    <a:pt x="1777116" y="1307990"/>
                  </a:lnTo>
                  <a:lnTo>
                    <a:pt x="1777116" y="1224501"/>
                  </a:lnTo>
                  <a:lnTo>
                    <a:pt x="1272208" y="1224501"/>
                  </a:lnTo>
                  <a:lnTo>
                    <a:pt x="1272208" y="1137037"/>
                  </a:lnTo>
                  <a:lnTo>
                    <a:pt x="1240403" y="1137037"/>
                  </a:lnTo>
                  <a:lnTo>
                    <a:pt x="1240403" y="1057524"/>
                  </a:lnTo>
                  <a:lnTo>
                    <a:pt x="898497" y="1057524"/>
                  </a:lnTo>
                  <a:lnTo>
                    <a:pt x="898497" y="978011"/>
                  </a:lnTo>
                  <a:lnTo>
                    <a:pt x="775252" y="978011"/>
                  </a:lnTo>
                  <a:lnTo>
                    <a:pt x="775252" y="898498"/>
                  </a:lnTo>
                  <a:lnTo>
                    <a:pt x="759349" y="898498"/>
                  </a:lnTo>
                  <a:lnTo>
                    <a:pt x="759349" y="811033"/>
                  </a:lnTo>
                  <a:lnTo>
                    <a:pt x="743447" y="811033"/>
                  </a:lnTo>
                  <a:lnTo>
                    <a:pt x="743447" y="735496"/>
                  </a:lnTo>
                  <a:lnTo>
                    <a:pt x="520810" y="735496"/>
                  </a:lnTo>
                  <a:lnTo>
                    <a:pt x="520810" y="652007"/>
                  </a:lnTo>
                  <a:lnTo>
                    <a:pt x="492981" y="652007"/>
                  </a:lnTo>
                  <a:lnTo>
                    <a:pt x="492981" y="504908"/>
                  </a:lnTo>
                  <a:lnTo>
                    <a:pt x="266368" y="504908"/>
                  </a:lnTo>
                  <a:lnTo>
                    <a:pt x="266368" y="437322"/>
                  </a:lnTo>
                  <a:lnTo>
                    <a:pt x="258417" y="437322"/>
                  </a:lnTo>
                  <a:lnTo>
                    <a:pt x="258417" y="357809"/>
                  </a:lnTo>
                  <a:lnTo>
                    <a:pt x="254441" y="357809"/>
                  </a:lnTo>
                  <a:lnTo>
                    <a:pt x="254441" y="286247"/>
                  </a:lnTo>
                  <a:lnTo>
                    <a:pt x="234563" y="286247"/>
                  </a:lnTo>
                  <a:lnTo>
                    <a:pt x="234563" y="230588"/>
                  </a:lnTo>
                  <a:lnTo>
                    <a:pt x="226612" y="230588"/>
                  </a:lnTo>
                  <a:lnTo>
                    <a:pt x="226612" y="135173"/>
                  </a:lnTo>
                  <a:lnTo>
                    <a:pt x="218661" y="135173"/>
                  </a:lnTo>
                  <a:lnTo>
                    <a:pt x="218661" y="75538"/>
                  </a:lnTo>
                  <a:lnTo>
                    <a:pt x="0" y="75538"/>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3" name="Freeform: Shape 192">
              <a:extLst>
                <a:ext uri="{FF2B5EF4-FFF2-40B4-BE49-F238E27FC236}">
                  <a16:creationId xmlns:a16="http://schemas.microsoft.com/office/drawing/2014/main" id="{12E75793-6FFD-A97C-B4C8-60711D1CB413}"/>
                </a:ext>
              </a:extLst>
            </p:cNvPr>
            <p:cNvSpPr/>
            <p:nvPr/>
          </p:nvSpPr>
          <p:spPr bwMode="auto">
            <a:xfrm>
              <a:off x="1053548" y="2258170"/>
              <a:ext cx="775252" cy="946206"/>
            </a:xfrm>
            <a:custGeom>
              <a:avLst/>
              <a:gdLst>
                <a:gd name="connsiteX0" fmla="*/ 0 w 775252"/>
                <a:gd name="connsiteY0" fmla="*/ 0 h 946206"/>
                <a:gd name="connsiteX1" fmla="*/ 55659 w 775252"/>
                <a:gd name="connsiteY1" fmla="*/ 0 h 946206"/>
                <a:gd name="connsiteX2" fmla="*/ 55659 w 775252"/>
                <a:gd name="connsiteY2" fmla="*/ 75538 h 946206"/>
                <a:gd name="connsiteX3" fmla="*/ 238539 w 775252"/>
                <a:gd name="connsiteY3" fmla="*/ 75538 h 946206"/>
                <a:gd name="connsiteX4" fmla="*/ 238539 w 775252"/>
                <a:gd name="connsiteY4" fmla="*/ 151075 h 946206"/>
                <a:gd name="connsiteX5" fmla="*/ 262393 w 775252"/>
                <a:gd name="connsiteY5" fmla="*/ 151075 h 946206"/>
                <a:gd name="connsiteX6" fmla="*/ 262393 w 775252"/>
                <a:gd name="connsiteY6" fmla="*/ 214686 h 946206"/>
                <a:gd name="connsiteX7" fmla="*/ 274320 w 775252"/>
                <a:gd name="connsiteY7" fmla="*/ 214686 h 946206"/>
                <a:gd name="connsiteX8" fmla="*/ 274320 w 775252"/>
                <a:gd name="connsiteY8" fmla="*/ 290223 h 946206"/>
                <a:gd name="connsiteX9" fmla="*/ 333955 w 775252"/>
                <a:gd name="connsiteY9" fmla="*/ 290223 h 946206"/>
                <a:gd name="connsiteX10" fmla="*/ 333955 w 775252"/>
                <a:gd name="connsiteY10" fmla="*/ 357809 h 946206"/>
                <a:gd name="connsiteX11" fmla="*/ 477078 w 775252"/>
                <a:gd name="connsiteY11" fmla="*/ 357809 h 946206"/>
                <a:gd name="connsiteX12" fmla="*/ 477078 w 775252"/>
                <a:gd name="connsiteY12" fmla="*/ 441298 h 946206"/>
                <a:gd name="connsiteX13" fmla="*/ 512859 w 775252"/>
                <a:gd name="connsiteY13" fmla="*/ 441298 h 946206"/>
                <a:gd name="connsiteX14" fmla="*/ 512859 w 775252"/>
                <a:gd name="connsiteY14" fmla="*/ 500933 h 946206"/>
                <a:gd name="connsiteX15" fmla="*/ 520810 w 775252"/>
                <a:gd name="connsiteY15" fmla="*/ 500933 h 946206"/>
                <a:gd name="connsiteX16" fmla="*/ 520810 w 775252"/>
                <a:gd name="connsiteY16" fmla="*/ 568519 h 946206"/>
                <a:gd name="connsiteX17" fmla="*/ 536713 w 775252"/>
                <a:gd name="connsiteY17" fmla="*/ 568519 h 946206"/>
                <a:gd name="connsiteX18" fmla="*/ 536713 w 775252"/>
                <a:gd name="connsiteY18" fmla="*/ 652007 h 946206"/>
                <a:gd name="connsiteX19" fmla="*/ 731520 w 775252"/>
                <a:gd name="connsiteY19" fmla="*/ 652007 h 946206"/>
                <a:gd name="connsiteX20" fmla="*/ 731520 w 775252"/>
                <a:gd name="connsiteY20" fmla="*/ 727545 h 946206"/>
                <a:gd name="connsiteX21" fmla="*/ 747422 w 775252"/>
                <a:gd name="connsiteY21" fmla="*/ 727545 h 946206"/>
                <a:gd name="connsiteX22" fmla="*/ 747422 w 775252"/>
                <a:gd name="connsiteY22" fmla="*/ 795131 h 946206"/>
                <a:gd name="connsiteX23" fmla="*/ 763325 w 775252"/>
                <a:gd name="connsiteY23" fmla="*/ 795131 h 946206"/>
                <a:gd name="connsiteX24" fmla="*/ 763325 w 775252"/>
                <a:gd name="connsiteY24" fmla="*/ 870668 h 946206"/>
                <a:gd name="connsiteX25" fmla="*/ 775252 w 775252"/>
                <a:gd name="connsiteY25" fmla="*/ 870668 h 946206"/>
                <a:gd name="connsiteX26" fmla="*/ 775252 w 775252"/>
                <a:gd name="connsiteY26" fmla="*/ 946206 h 946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75252" h="946206">
                  <a:moveTo>
                    <a:pt x="0" y="0"/>
                  </a:moveTo>
                  <a:lnTo>
                    <a:pt x="55659" y="0"/>
                  </a:lnTo>
                  <a:lnTo>
                    <a:pt x="55659" y="75538"/>
                  </a:lnTo>
                  <a:lnTo>
                    <a:pt x="238539" y="75538"/>
                  </a:lnTo>
                  <a:lnTo>
                    <a:pt x="238539" y="151075"/>
                  </a:lnTo>
                  <a:lnTo>
                    <a:pt x="262393" y="151075"/>
                  </a:lnTo>
                  <a:lnTo>
                    <a:pt x="262393" y="214686"/>
                  </a:lnTo>
                  <a:lnTo>
                    <a:pt x="274320" y="214686"/>
                  </a:lnTo>
                  <a:lnTo>
                    <a:pt x="274320" y="290223"/>
                  </a:lnTo>
                  <a:lnTo>
                    <a:pt x="333955" y="290223"/>
                  </a:lnTo>
                  <a:lnTo>
                    <a:pt x="333955" y="357809"/>
                  </a:lnTo>
                  <a:lnTo>
                    <a:pt x="477078" y="357809"/>
                  </a:lnTo>
                  <a:lnTo>
                    <a:pt x="477078" y="441298"/>
                  </a:lnTo>
                  <a:lnTo>
                    <a:pt x="512859" y="441298"/>
                  </a:lnTo>
                  <a:lnTo>
                    <a:pt x="512859" y="500933"/>
                  </a:lnTo>
                  <a:lnTo>
                    <a:pt x="520810" y="500933"/>
                  </a:lnTo>
                  <a:lnTo>
                    <a:pt x="520810" y="568519"/>
                  </a:lnTo>
                  <a:lnTo>
                    <a:pt x="536713" y="568519"/>
                  </a:lnTo>
                  <a:lnTo>
                    <a:pt x="536713" y="652007"/>
                  </a:lnTo>
                  <a:lnTo>
                    <a:pt x="731520" y="652007"/>
                  </a:lnTo>
                  <a:lnTo>
                    <a:pt x="731520" y="727545"/>
                  </a:lnTo>
                  <a:lnTo>
                    <a:pt x="747422" y="727545"/>
                  </a:lnTo>
                  <a:lnTo>
                    <a:pt x="747422" y="795131"/>
                  </a:lnTo>
                  <a:lnTo>
                    <a:pt x="763325" y="795131"/>
                  </a:lnTo>
                  <a:lnTo>
                    <a:pt x="763325" y="870668"/>
                  </a:lnTo>
                  <a:lnTo>
                    <a:pt x="775252" y="870668"/>
                  </a:lnTo>
                  <a:lnTo>
                    <a:pt x="775252" y="946206"/>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95" name="Freeform: Shape 194">
            <a:extLst>
              <a:ext uri="{FF2B5EF4-FFF2-40B4-BE49-F238E27FC236}">
                <a16:creationId xmlns:a16="http://schemas.microsoft.com/office/drawing/2014/main" id="{61C63719-A021-D02C-860E-8E9CBD28CC49}"/>
              </a:ext>
            </a:extLst>
          </p:cNvPr>
          <p:cNvSpPr/>
          <p:nvPr/>
        </p:nvSpPr>
        <p:spPr bwMode="auto">
          <a:xfrm>
            <a:off x="1049572" y="2262146"/>
            <a:ext cx="1331844" cy="2882348"/>
          </a:xfrm>
          <a:custGeom>
            <a:avLst/>
            <a:gdLst>
              <a:gd name="connsiteX0" fmla="*/ 0 w 1331844"/>
              <a:gd name="connsiteY0" fmla="*/ 0 h 2882348"/>
              <a:gd name="connsiteX1" fmla="*/ 230588 w 1331844"/>
              <a:gd name="connsiteY1" fmla="*/ 0 h 2882348"/>
              <a:gd name="connsiteX2" fmla="*/ 230588 w 1331844"/>
              <a:gd name="connsiteY2" fmla="*/ 139148 h 2882348"/>
              <a:gd name="connsiteX3" fmla="*/ 238539 w 1331844"/>
              <a:gd name="connsiteY3" fmla="*/ 139148 h 2882348"/>
              <a:gd name="connsiteX4" fmla="*/ 238539 w 1331844"/>
              <a:gd name="connsiteY4" fmla="*/ 500932 h 2882348"/>
              <a:gd name="connsiteX5" fmla="*/ 262393 w 1331844"/>
              <a:gd name="connsiteY5" fmla="*/ 500932 h 2882348"/>
              <a:gd name="connsiteX6" fmla="*/ 262393 w 1331844"/>
              <a:gd name="connsiteY6" fmla="*/ 846814 h 2882348"/>
              <a:gd name="connsiteX7" fmla="*/ 282271 w 1331844"/>
              <a:gd name="connsiteY7" fmla="*/ 846814 h 2882348"/>
              <a:gd name="connsiteX8" fmla="*/ 282271 w 1331844"/>
              <a:gd name="connsiteY8" fmla="*/ 1013791 h 2882348"/>
              <a:gd name="connsiteX9" fmla="*/ 302150 w 1331844"/>
              <a:gd name="connsiteY9" fmla="*/ 1013791 h 2882348"/>
              <a:gd name="connsiteX10" fmla="*/ 302150 w 1331844"/>
              <a:gd name="connsiteY10" fmla="*/ 1192696 h 2882348"/>
              <a:gd name="connsiteX11" fmla="*/ 504908 w 1331844"/>
              <a:gd name="connsiteY11" fmla="*/ 1192696 h 2882348"/>
              <a:gd name="connsiteX12" fmla="*/ 504908 w 1331844"/>
              <a:gd name="connsiteY12" fmla="*/ 1367624 h 2882348"/>
              <a:gd name="connsiteX13" fmla="*/ 536713 w 1331844"/>
              <a:gd name="connsiteY13" fmla="*/ 1367624 h 2882348"/>
              <a:gd name="connsiteX14" fmla="*/ 532738 w 1331844"/>
              <a:gd name="connsiteY14" fmla="*/ 1693628 h 2882348"/>
              <a:gd name="connsiteX15" fmla="*/ 572494 w 1331844"/>
              <a:gd name="connsiteY15" fmla="*/ 1693628 h 2882348"/>
              <a:gd name="connsiteX16" fmla="*/ 572494 w 1331844"/>
              <a:gd name="connsiteY16" fmla="*/ 1872532 h 2882348"/>
              <a:gd name="connsiteX17" fmla="*/ 747423 w 1331844"/>
              <a:gd name="connsiteY17" fmla="*/ 1872532 h 2882348"/>
              <a:gd name="connsiteX18" fmla="*/ 747423 w 1331844"/>
              <a:gd name="connsiteY18" fmla="*/ 2043485 h 2882348"/>
              <a:gd name="connsiteX19" fmla="*/ 767301 w 1331844"/>
              <a:gd name="connsiteY19" fmla="*/ 2043485 h 2882348"/>
              <a:gd name="connsiteX20" fmla="*/ 767301 w 1331844"/>
              <a:gd name="connsiteY20" fmla="*/ 2214438 h 2882348"/>
              <a:gd name="connsiteX21" fmla="*/ 1033670 w 1331844"/>
              <a:gd name="connsiteY21" fmla="*/ 2214438 h 2882348"/>
              <a:gd name="connsiteX22" fmla="*/ 1033670 w 1331844"/>
              <a:gd name="connsiteY22" fmla="*/ 2433099 h 2882348"/>
              <a:gd name="connsiteX23" fmla="*/ 1236428 w 1331844"/>
              <a:gd name="connsiteY23" fmla="*/ 2433099 h 2882348"/>
              <a:gd name="connsiteX24" fmla="*/ 1236428 w 1331844"/>
              <a:gd name="connsiteY24" fmla="*/ 2659711 h 2882348"/>
              <a:gd name="connsiteX25" fmla="*/ 1331844 w 1331844"/>
              <a:gd name="connsiteY25" fmla="*/ 2659711 h 2882348"/>
              <a:gd name="connsiteX26" fmla="*/ 1331844 w 1331844"/>
              <a:gd name="connsiteY26" fmla="*/ 2882348 h 288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31844" h="2882348">
                <a:moveTo>
                  <a:pt x="0" y="0"/>
                </a:moveTo>
                <a:lnTo>
                  <a:pt x="230588" y="0"/>
                </a:lnTo>
                <a:lnTo>
                  <a:pt x="230588" y="139148"/>
                </a:lnTo>
                <a:lnTo>
                  <a:pt x="238539" y="139148"/>
                </a:lnTo>
                <a:lnTo>
                  <a:pt x="238539" y="500932"/>
                </a:lnTo>
                <a:lnTo>
                  <a:pt x="262393" y="500932"/>
                </a:lnTo>
                <a:lnTo>
                  <a:pt x="262393" y="846814"/>
                </a:lnTo>
                <a:lnTo>
                  <a:pt x="282271" y="846814"/>
                </a:lnTo>
                <a:lnTo>
                  <a:pt x="282271" y="1013791"/>
                </a:lnTo>
                <a:lnTo>
                  <a:pt x="302150" y="1013791"/>
                </a:lnTo>
                <a:lnTo>
                  <a:pt x="302150" y="1192696"/>
                </a:lnTo>
                <a:lnTo>
                  <a:pt x="504908" y="1192696"/>
                </a:lnTo>
                <a:lnTo>
                  <a:pt x="504908" y="1367624"/>
                </a:lnTo>
                <a:lnTo>
                  <a:pt x="536713" y="1367624"/>
                </a:lnTo>
                <a:lnTo>
                  <a:pt x="532738" y="1693628"/>
                </a:lnTo>
                <a:lnTo>
                  <a:pt x="572494" y="1693628"/>
                </a:lnTo>
                <a:lnTo>
                  <a:pt x="572494" y="1872532"/>
                </a:lnTo>
                <a:lnTo>
                  <a:pt x="747423" y="1872532"/>
                </a:lnTo>
                <a:lnTo>
                  <a:pt x="747423" y="2043485"/>
                </a:lnTo>
                <a:lnTo>
                  <a:pt x="767301" y="2043485"/>
                </a:lnTo>
                <a:lnTo>
                  <a:pt x="767301" y="2214438"/>
                </a:lnTo>
                <a:lnTo>
                  <a:pt x="1033670" y="2214438"/>
                </a:lnTo>
                <a:lnTo>
                  <a:pt x="1033670" y="2433099"/>
                </a:lnTo>
                <a:lnTo>
                  <a:pt x="1236428" y="2433099"/>
                </a:lnTo>
                <a:lnTo>
                  <a:pt x="1236428" y="2659711"/>
                </a:lnTo>
                <a:lnTo>
                  <a:pt x="1331844" y="2659711"/>
                </a:lnTo>
                <a:lnTo>
                  <a:pt x="1331844" y="2882348"/>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 name="Text Box 15">
            <a:extLst>
              <a:ext uri="{FF2B5EF4-FFF2-40B4-BE49-F238E27FC236}">
                <a16:creationId xmlns:a16="http://schemas.microsoft.com/office/drawing/2014/main" id="{C262A3A1-1391-3188-58AB-38A95AEDD7E8}"/>
              </a:ext>
            </a:extLst>
          </p:cNvPr>
          <p:cNvSpPr txBox="1">
            <a:spLocks noChangeArrowheads="1"/>
          </p:cNvSpPr>
          <p:nvPr/>
        </p:nvSpPr>
        <p:spPr bwMode="auto">
          <a:xfrm>
            <a:off x="429783" y="639435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Modi. ESMO 2023. Abstr 3760. 2.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Modi. NEJM. 2022;387:9.</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036154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E4786DC0-A078-4139-9EFD-EBAF1766D11C}"/>
              </a:ext>
            </a:extLst>
          </p:cNvPr>
          <p:cNvSpPr>
            <a:spLocks noGrp="1"/>
          </p:cNvSpPr>
          <p:nvPr>
            <p:ph type="title"/>
          </p:nvPr>
        </p:nvSpPr>
        <p:spPr>
          <a:xfrm>
            <a:off x="609759" y="238127"/>
            <a:ext cx="11141055" cy="1103313"/>
          </a:xfrm>
        </p:spPr>
        <p:txBody>
          <a:bodyPr/>
          <a:lstStyle/>
          <a:p>
            <a:r>
              <a:rPr lang="en-US" dirty="0"/>
              <a:t>DESTINY-Breast04: Subgroup Analysis of OS</a:t>
            </a:r>
            <a:br>
              <a:rPr lang="en-US" dirty="0"/>
            </a:br>
            <a:r>
              <a:rPr lang="en-US" dirty="0"/>
              <a:t>All Patients</a:t>
            </a:r>
          </a:p>
        </p:txBody>
      </p:sp>
      <p:sp>
        <p:nvSpPr>
          <p:cNvPr id="5" name="Text Box 15">
            <a:extLst>
              <a:ext uri="{FF2B5EF4-FFF2-40B4-BE49-F238E27FC236}">
                <a16:creationId xmlns:a16="http://schemas.microsoft.com/office/drawing/2014/main" id="{A15561EE-3E43-B165-DEFE-31B9DC60AB28}"/>
              </a:ext>
            </a:extLst>
          </p:cNvPr>
          <p:cNvSpPr txBox="1">
            <a:spLocks noChangeArrowheads="1"/>
          </p:cNvSpPr>
          <p:nvPr/>
        </p:nvSpPr>
        <p:spPr bwMode="auto">
          <a:xfrm>
            <a:off x="429783" y="639435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Modi. ESMO 2023. Abstr 3760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F90DEAEB-FACF-EE48-9F39-7D8123987A59}"/>
              </a:ext>
            </a:extLst>
          </p:cNvPr>
          <p:cNvSpPr txBox="1"/>
          <p:nvPr/>
        </p:nvSpPr>
        <p:spPr bwMode="auto">
          <a:xfrm>
            <a:off x="2857500" y="1289248"/>
            <a:ext cx="23435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of Events/No. of Patients</a:t>
            </a:r>
          </a:p>
        </p:txBody>
      </p:sp>
      <p:sp>
        <p:nvSpPr>
          <p:cNvPr id="6" name="TextBox 5">
            <a:extLst>
              <a:ext uri="{FF2B5EF4-FFF2-40B4-BE49-F238E27FC236}">
                <a16:creationId xmlns:a16="http://schemas.microsoft.com/office/drawing/2014/main" id="{A51B0F34-6603-1069-D55A-A9F573D49839}"/>
              </a:ext>
            </a:extLst>
          </p:cNvPr>
          <p:cNvSpPr txBox="1"/>
          <p:nvPr/>
        </p:nvSpPr>
        <p:spPr bwMode="auto">
          <a:xfrm>
            <a:off x="5276850" y="1289248"/>
            <a:ext cx="19928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OS, Mo (95% CI)</a:t>
            </a:r>
          </a:p>
        </p:txBody>
      </p:sp>
      <p:sp>
        <p:nvSpPr>
          <p:cNvPr id="7" name="TextBox 6">
            <a:extLst>
              <a:ext uri="{FF2B5EF4-FFF2-40B4-BE49-F238E27FC236}">
                <a16:creationId xmlns:a16="http://schemas.microsoft.com/office/drawing/2014/main" id="{C7AA77E4-351E-CD3F-2B2E-7C29C71DDCC0}"/>
              </a:ext>
            </a:extLst>
          </p:cNvPr>
          <p:cNvSpPr txBox="1"/>
          <p:nvPr/>
        </p:nvSpPr>
        <p:spPr bwMode="auto">
          <a:xfrm>
            <a:off x="8086725" y="1414561"/>
            <a:ext cx="25257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Hazard Ratio for Death (95% CI)</a:t>
            </a:r>
          </a:p>
        </p:txBody>
      </p:sp>
      <p:sp>
        <p:nvSpPr>
          <p:cNvPr id="8" name="TextBox 7">
            <a:extLst>
              <a:ext uri="{FF2B5EF4-FFF2-40B4-BE49-F238E27FC236}">
                <a16:creationId xmlns:a16="http://schemas.microsoft.com/office/drawing/2014/main" id="{3D77979F-0181-6F3C-6476-43A02DFAA52B}"/>
              </a:ext>
            </a:extLst>
          </p:cNvPr>
          <p:cNvSpPr txBox="1"/>
          <p:nvPr/>
        </p:nvSpPr>
        <p:spPr bwMode="auto">
          <a:xfrm>
            <a:off x="3182728" y="1509811"/>
            <a:ext cx="6281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T-DXd</a:t>
            </a:r>
          </a:p>
        </p:txBody>
      </p:sp>
      <p:sp>
        <p:nvSpPr>
          <p:cNvPr id="9" name="TextBox 8">
            <a:extLst>
              <a:ext uri="{FF2B5EF4-FFF2-40B4-BE49-F238E27FC236}">
                <a16:creationId xmlns:a16="http://schemas.microsoft.com/office/drawing/2014/main" id="{49977E4A-428B-C655-9F9F-4C297711BFE4}"/>
              </a:ext>
            </a:extLst>
          </p:cNvPr>
          <p:cNvSpPr txBox="1"/>
          <p:nvPr/>
        </p:nvSpPr>
        <p:spPr bwMode="auto">
          <a:xfrm>
            <a:off x="5301566" y="1509811"/>
            <a:ext cx="6281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T-DXd</a:t>
            </a:r>
          </a:p>
        </p:txBody>
      </p:sp>
      <p:sp>
        <p:nvSpPr>
          <p:cNvPr id="10" name="TextBox 9">
            <a:extLst>
              <a:ext uri="{FF2B5EF4-FFF2-40B4-BE49-F238E27FC236}">
                <a16:creationId xmlns:a16="http://schemas.microsoft.com/office/drawing/2014/main" id="{E38C5B6A-CF38-15A6-3EA0-53E61892414E}"/>
              </a:ext>
            </a:extLst>
          </p:cNvPr>
          <p:cNvSpPr txBox="1"/>
          <p:nvPr/>
        </p:nvSpPr>
        <p:spPr bwMode="auto">
          <a:xfrm>
            <a:off x="4306425" y="1509811"/>
            <a:ext cx="3683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CT</a:t>
            </a:r>
          </a:p>
        </p:txBody>
      </p:sp>
      <p:sp>
        <p:nvSpPr>
          <p:cNvPr id="11" name="TextBox 10">
            <a:extLst>
              <a:ext uri="{FF2B5EF4-FFF2-40B4-BE49-F238E27FC236}">
                <a16:creationId xmlns:a16="http://schemas.microsoft.com/office/drawing/2014/main" id="{C0D5C67C-D6DE-7A8D-D2AA-B8791455677A}"/>
              </a:ext>
            </a:extLst>
          </p:cNvPr>
          <p:cNvSpPr txBox="1"/>
          <p:nvPr/>
        </p:nvSpPr>
        <p:spPr bwMode="auto">
          <a:xfrm>
            <a:off x="6686277" y="1509811"/>
            <a:ext cx="3683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CT</a:t>
            </a:r>
          </a:p>
        </p:txBody>
      </p:sp>
      <p:sp>
        <p:nvSpPr>
          <p:cNvPr id="12" name="TextBox 11">
            <a:extLst>
              <a:ext uri="{FF2B5EF4-FFF2-40B4-BE49-F238E27FC236}">
                <a16:creationId xmlns:a16="http://schemas.microsoft.com/office/drawing/2014/main" id="{4AA3116D-6371-39D6-2EC7-9E2108321775}"/>
              </a:ext>
            </a:extLst>
          </p:cNvPr>
          <p:cNvSpPr txBox="1"/>
          <p:nvPr/>
        </p:nvSpPr>
        <p:spPr bwMode="auto">
          <a:xfrm>
            <a:off x="905159" y="1733640"/>
            <a:ext cx="2250809" cy="4189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342900" marR="0" lvl="0" indent="-342900" algn="l" defTabSz="914400" rtl="0" eaLnBrk="0" fontAlgn="base" latinLnBrk="0" hangingPunct="0">
              <a:lnSpc>
                <a:spcPct val="73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Prior CDK4/6 inhibitors</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Yes</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a:t>
            </a:r>
          </a:p>
          <a:p>
            <a:pPr marL="342900" marR="0" lvl="0" indent="-342900" algn="l" defTabSz="914400" rtl="0" eaLnBrk="0" fontAlgn="base" latinLnBrk="0" hangingPunct="0">
              <a:lnSpc>
                <a:spcPct val="73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status</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2+/ISH-</a:t>
            </a:r>
          </a:p>
          <a:p>
            <a:pPr marL="342900" marR="0" lvl="0" indent="-342900" algn="l" defTabSz="914400" rtl="0" eaLnBrk="0" fontAlgn="base" latinLnBrk="0" hangingPunct="0">
              <a:lnSpc>
                <a:spcPct val="73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Prior lines of chemotherapy</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a:p>
            <a:pPr marL="342900" marR="0" lvl="0" indent="-342900" algn="l" defTabSz="914400" rtl="0" eaLnBrk="0" fontAlgn="base" latinLnBrk="0" hangingPunct="0">
              <a:lnSpc>
                <a:spcPct val="73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Age</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&lt;65 yr</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≥65 yr</a:t>
            </a:r>
          </a:p>
          <a:p>
            <a:pPr marL="342900" marR="0" lvl="0" indent="-342900" algn="l" defTabSz="914400" rtl="0" eaLnBrk="0" fontAlgn="base" latinLnBrk="0" hangingPunct="0">
              <a:lnSpc>
                <a:spcPct val="73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Race</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White</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Asian</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Other</a:t>
            </a:r>
          </a:p>
          <a:p>
            <a:pPr marL="342900" marR="0" lvl="0" indent="-342900" algn="l" defTabSz="914400" rtl="0" eaLnBrk="0" fontAlgn="base" latinLnBrk="0" hangingPunct="0">
              <a:lnSpc>
                <a:spcPct val="73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Region</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Asia</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Europe and Israel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North American</a:t>
            </a:r>
          </a:p>
          <a:p>
            <a:pPr marL="342900" marR="0" lvl="0" indent="-342900" algn="l" defTabSz="914400" rtl="0" eaLnBrk="0" fontAlgn="base" latinLnBrk="0" hangingPunct="0">
              <a:lnSpc>
                <a:spcPct val="73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ECOG performance status</a:t>
            </a:r>
          </a:p>
          <a:p>
            <a:pPr marL="342900" marR="0" lvl="0" indent="0" algn="l"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a:p>
            <a:pPr marL="342900" marR="0" lvl="0" indent="-342900" algn="l" defTabSz="914400" rtl="0" eaLnBrk="0" fontAlgn="base" latinLnBrk="0" hangingPunct="0">
              <a:lnSpc>
                <a:spcPct val="73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Visceral disease at baseline</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Yes</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a:t>
            </a:r>
          </a:p>
        </p:txBody>
      </p:sp>
      <p:sp>
        <p:nvSpPr>
          <p:cNvPr id="14" name="TextBox 13">
            <a:extLst>
              <a:ext uri="{FF2B5EF4-FFF2-40B4-BE49-F238E27FC236}">
                <a16:creationId xmlns:a16="http://schemas.microsoft.com/office/drawing/2014/main" id="{A9D9B2EE-FB6D-1215-0FCB-9350F2455000}"/>
              </a:ext>
            </a:extLst>
          </p:cNvPr>
          <p:cNvSpPr txBox="1"/>
          <p:nvPr/>
        </p:nvSpPr>
        <p:spPr bwMode="auto">
          <a:xfrm>
            <a:off x="3095909" y="1733640"/>
            <a:ext cx="801823" cy="4189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73000"/>
              </a:lnSpc>
              <a:spcBef>
                <a:spcPts val="0"/>
              </a:spcBef>
              <a:spcAft>
                <a:spcPct val="0"/>
              </a:spcAft>
              <a:buClrTx/>
              <a:buSzTx/>
              <a:buFontTx/>
              <a:buNone/>
              <a:tabLst/>
              <a:defRPr/>
            </a:pP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156/233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53/96</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121/192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90/139</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118/203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93/127</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164/260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47/71</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104/156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80/131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25/37</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80/128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102/149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29/54</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109/187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102/44</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201/298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10/33</a:t>
            </a:r>
          </a:p>
        </p:txBody>
      </p:sp>
      <p:sp>
        <p:nvSpPr>
          <p:cNvPr id="15" name="TextBox 14">
            <a:extLst>
              <a:ext uri="{FF2B5EF4-FFF2-40B4-BE49-F238E27FC236}">
                <a16:creationId xmlns:a16="http://schemas.microsoft.com/office/drawing/2014/main" id="{CCC0C075-45C0-5005-F906-1D65DEEA6819}"/>
              </a:ext>
            </a:extLst>
          </p:cNvPr>
          <p:cNvSpPr txBox="1"/>
          <p:nvPr/>
        </p:nvSpPr>
        <p:spPr bwMode="auto">
          <a:xfrm>
            <a:off x="4182994" y="1733640"/>
            <a:ext cx="710451" cy="4189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73000"/>
              </a:lnSpc>
              <a:spcBef>
                <a:spcPts val="0"/>
              </a:spcBef>
              <a:spcAft>
                <a:spcPct val="0"/>
              </a:spcAft>
              <a:buClrTx/>
              <a:buSzTx/>
              <a:buFontTx/>
              <a:buNone/>
              <a:tabLst/>
              <a:defRPr/>
            </a:pP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78/115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31/47</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67/96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43/67</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63/93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47/69</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81/120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29/43</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51/78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46/66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12/16</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42/60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49/73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19/30</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59/95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51/68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99/146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11/17</a:t>
            </a:r>
          </a:p>
        </p:txBody>
      </p:sp>
      <p:sp>
        <p:nvSpPr>
          <p:cNvPr id="16" name="TextBox 15">
            <a:extLst>
              <a:ext uri="{FF2B5EF4-FFF2-40B4-BE49-F238E27FC236}">
                <a16:creationId xmlns:a16="http://schemas.microsoft.com/office/drawing/2014/main" id="{F6002096-BAD6-492F-C9C8-FE22FFCB9D7A}"/>
              </a:ext>
            </a:extLst>
          </p:cNvPr>
          <p:cNvSpPr txBox="1"/>
          <p:nvPr/>
        </p:nvSpPr>
        <p:spPr bwMode="auto">
          <a:xfrm>
            <a:off x="4943038" y="1733640"/>
            <a:ext cx="1345240" cy="4189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73000"/>
              </a:lnSpc>
              <a:spcBef>
                <a:spcPts val="0"/>
              </a:spcBef>
              <a:spcAft>
                <a:spcPct val="0"/>
              </a:spcAft>
              <a:buClrTx/>
              <a:buSzTx/>
              <a:buFontTx/>
              <a:buNone/>
              <a:tabLst/>
              <a:defRPr/>
            </a:pP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22.3 (19.8-24.3)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30.3 (23.0-35.1)</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22.9 (20.8-25.2)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24.2 (20.8-26.5)</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25.5 (23.9-28.8)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19.0 (16.7-22.7)</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23.0 (20.8-24.8)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25.5 (21.0-28.8)</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23.9 (19.8-24.8)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23.9 (21.7-28.7)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21.5 (15.0-30.4)</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23.4 (21.0-27.4)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23.9 (20.8-25.7)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24.5 (15.8-28.9)</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26.0 (23.0-29.6)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21.4 (17.9-23.9)</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22.9 (21.4-24.5)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 (20.4-NE)</a:t>
            </a:r>
          </a:p>
        </p:txBody>
      </p:sp>
      <p:sp>
        <p:nvSpPr>
          <p:cNvPr id="17" name="TextBox 16">
            <a:extLst>
              <a:ext uri="{FF2B5EF4-FFF2-40B4-BE49-F238E27FC236}">
                <a16:creationId xmlns:a16="http://schemas.microsoft.com/office/drawing/2014/main" id="{D89CFF8E-6A86-5524-7076-8EDC188BB0D2}"/>
              </a:ext>
            </a:extLst>
          </p:cNvPr>
          <p:cNvSpPr txBox="1"/>
          <p:nvPr/>
        </p:nvSpPr>
        <p:spPr bwMode="auto">
          <a:xfrm>
            <a:off x="6245451" y="1733640"/>
            <a:ext cx="1345240" cy="4189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73000"/>
              </a:lnSpc>
              <a:spcBef>
                <a:spcPts val="0"/>
              </a:spcBef>
              <a:spcAft>
                <a:spcPct val="0"/>
              </a:spcAft>
              <a:buClrTx/>
              <a:buSzTx/>
              <a:buFontTx/>
              <a:buNone/>
              <a:tabLst/>
              <a:defRPr/>
            </a:pP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16.8 (13.6-19.5)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22.4 (15.6-27.2)</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16.9 (13.5-22.4)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19.1 (15.1-22.3)</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19.4 (16.7-23.9)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14.0 (10.8-20.0)</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17.6 (14.8-20.0)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19.5 (9.2-30.6)</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15.1 (12.3-19.9)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19.9 (16.7-27.2)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15.2 (6.2-23.9)</a:t>
            </a:r>
          </a:p>
          <a:p>
            <a:pPr marL="0" marR="0" lvl="0" indent="0" algn="ctr" defTabSz="914400" rtl="0" eaLnBrk="0" fontAlgn="base" latinLnBrk="0" hangingPunct="0">
              <a:lnSpc>
                <a:spcPct val="73000"/>
              </a:lnSpc>
              <a:spcBef>
                <a:spcPts val="0"/>
              </a:spcBef>
              <a:spcAft>
                <a:spcPct val="0"/>
              </a:spcAft>
              <a:buClrTx/>
              <a:buSzTx/>
              <a:buFontTx/>
              <a:buNone/>
              <a:tabLst/>
              <a:defRPr/>
            </a:pP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19.9 (16.7-27.2)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17.6 (12.3-20.2)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16.0 (8.8-22.3)</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20.2 (16.7-24.4)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14.9 (12.6-18.4)</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17.5 (14.8-20.2)</a:t>
            </a: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18.4 (13.5-NE)</a:t>
            </a:r>
          </a:p>
        </p:txBody>
      </p:sp>
      <p:sp>
        <p:nvSpPr>
          <p:cNvPr id="18" name="TextBox 17">
            <a:extLst>
              <a:ext uri="{FF2B5EF4-FFF2-40B4-BE49-F238E27FC236}">
                <a16:creationId xmlns:a16="http://schemas.microsoft.com/office/drawing/2014/main" id="{A2D5F5FE-FFAC-18F4-C620-E59BDA21FF86}"/>
              </a:ext>
            </a:extLst>
          </p:cNvPr>
          <p:cNvSpPr txBox="1"/>
          <p:nvPr/>
        </p:nvSpPr>
        <p:spPr bwMode="auto">
          <a:xfrm>
            <a:off x="9948681" y="1733640"/>
            <a:ext cx="1345240" cy="4189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73000"/>
              </a:lnSpc>
              <a:spcBef>
                <a:spcPts val="0"/>
              </a:spcBef>
              <a:spcAft>
                <a:spcPct val="0"/>
              </a:spcAft>
              <a:buClrTx/>
              <a:buSzTx/>
              <a:buFontTx/>
              <a:buNone/>
              <a:tabLst/>
              <a:defRPr/>
            </a:pP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0.71 (0.54-0.94)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0.63 (0.41-0.99)</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0.67 (0.50-0.91)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0.73 (0.51-1.05)</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0.66 (0.48-0.89)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0.76 (0.53-1.08)</a:t>
            </a:r>
          </a:p>
          <a:p>
            <a:pPr marL="0" marR="0" lvl="0" indent="0" algn="ctr" defTabSz="914400" rtl="0" eaLnBrk="0" fontAlgn="base" latinLnBrk="0" hangingPunct="0">
              <a:lnSpc>
                <a:spcPct val="73000"/>
              </a:lnSpc>
              <a:spcBef>
                <a:spcPts val="0"/>
              </a:spcBef>
              <a:spcAft>
                <a:spcPct val="0"/>
              </a:spcAft>
              <a:buClrTx/>
              <a:buSzTx/>
              <a:buFontTx/>
              <a:buNone/>
              <a:tabLst/>
              <a:defRPr/>
            </a:pP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0.67 (0.52-0.88)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0.72 (0.45-1.15)</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0.65 (0.47-0.91)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0.75 (0.52-1.07)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0.56 (0.28-1.12)</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0.76 (0.53-1.11)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0.66 (0.47-0.93)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0.59 (0.33-1.06)</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0.68 (0.49-0.93)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0.70 (0.50-0.99)</a:t>
            </a:r>
          </a:p>
          <a:p>
            <a:pPr marL="0" marR="0" lvl="0" indent="0" algn="ctr" defTabSz="914400" rtl="0" eaLnBrk="0" fontAlgn="base" latinLnBrk="0" hangingPunct="0">
              <a:lnSpc>
                <a:spcPct val="730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73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0.73 (0.57-0.93)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0.34 (0.14-0.81)</a:t>
            </a:r>
          </a:p>
        </p:txBody>
      </p:sp>
      <p:grpSp>
        <p:nvGrpSpPr>
          <p:cNvPr id="21" name="Group 20">
            <a:extLst>
              <a:ext uri="{FF2B5EF4-FFF2-40B4-BE49-F238E27FC236}">
                <a16:creationId xmlns:a16="http://schemas.microsoft.com/office/drawing/2014/main" id="{08DDE6B6-266E-0D9E-91B5-C8E86A0BFB07}"/>
              </a:ext>
            </a:extLst>
          </p:cNvPr>
          <p:cNvGrpSpPr/>
          <p:nvPr/>
        </p:nvGrpSpPr>
        <p:grpSpPr>
          <a:xfrm>
            <a:off x="7642507" y="6000373"/>
            <a:ext cx="1351966" cy="381468"/>
            <a:chOff x="7640569" y="6208245"/>
            <a:chExt cx="1351966" cy="381468"/>
          </a:xfrm>
        </p:grpSpPr>
        <p:sp>
          <p:nvSpPr>
            <p:cNvPr id="19" name="Arrow: Right 18">
              <a:extLst>
                <a:ext uri="{FF2B5EF4-FFF2-40B4-BE49-F238E27FC236}">
                  <a16:creationId xmlns:a16="http://schemas.microsoft.com/office/drawing/2014/main" id="{956A8B60-596D-1E1C-C63F-F0316681748F}"/>
                </a:ext>
              </a:extLst>
            </p:cNvPr>
            <p:cNvSpPr/>
            <p:nvPr/>
          </p:nvSpPr>
          <p:spPr bwMode="auto">
            <a:xfrm flipH="1">
              <a:off x="7640569" y="6208245"/>
              <a:ext cx="1351966" cy="381468"/>
            </a:xfrm>
            <a:prstGeom prst="rightArrow">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8D9BD403-09A8-DB6E-F856-88BF08517762}"/>
                </a:ext>
              </a:extLst>
            </p:cNvPr>
            <p:cNvSpPr txBox="1"/>
            <p:nvPr/>
          </p:nvSpPr>
          <p:spPr bwMode="auto">
            <a:xfrm>
              <a:off x="7965939" y="6262300"/>
              <a:ext cx="98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Favors T-DXd</a:t>
              </a:r>
            </a:p>
          </p:txBody>
        </p:sp>
      </p:grpSp>
      <p:grpSp>
        <p:nvGrpSpPr>
          <p:cNvPr id="22" name="Group 21">
            <a:extLst>
              <a:ext uri="{FF2B5EF4-FFF2-40B4-BE49-F238E27FC236}">
                <a16:creationId xmlns:a16="http://schemas.microsoft.com/office/drawing/2014/main" id="{80005CEE-B185-F15C-6891-46B527D969B3}"/>
              </a:ext>
            </a:extLst>
          </p:cNvPr>
          <p:cNvGrpSpPr/>
          <p:nvPr/>
        </p:nvGrpSpPr>
        <p:grpSpPr>
          <a:xfrm>
            <a:off x="9017848" y="6001308"/>
            <a:ext cx="1339810" cy="381468"/>
            <a:chOff x="7606911" y="6208245"/>
            <a:chExt cx="1339810" cy="381468"/>
          </a:xfrm>
        </p:grpSpPr>
        <p:sp>
          <p:nvSpPr>
            <p:cNvPr id="23" name="Arrow: Right 22">
              <a:extLst>
                <a:ext uri="{FF2B5EF4-FFF2-40B4-BE49-F238E27FC236}">
                  <a16:creationId xmlns:a16="http://schemas.microsoft.com/office/drawing/2014/main" id="{66512559-B0DF-B16F-6BA0-57B4E8CFD6F8}"/>
                </a:ext>
              </a:extLst>
            </p:cNvPr>
            <p:cNvSpPr/>
            <p:nvPr/>
          </p:nvSpPr>
          <p:spPr bwMode="auto">
            <a:xfrm>
              <a:off x="7606911" y="6208245"/>
              <a:ext cx="1339810" cy="381468"/>
            </a:xfrm>
            <a:prstGeom prst="rightArrow">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TextBox 23">
              <a:extLst>
                <a:ext uri="{FF2B5EF4-FFF2-40B4-BE49-F238E27FC236}">
                  <a16:creationId xmlns:a16="http://schemas.microsoft.com/office/drawing/2014/main" id="{9FC4531D-B257-1AC4-19DA-B8A10445A47C}"/>
                </a:ext>
              </a:extLst>
            </p:cNvPr>
            <p:cNvSpPr txBox="1"/>
            <p:nvPr/>
          </p:nvSpPr>
          <p:spPr bwMode="auto">
            <a:xfrm>
              <a:off x="8016427" y="6272586"/>
              <a:ext cx="3425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CT</a:t>
              </a:r>
            </a:p>
          </p:txBody>
        </p:sp>
      </p:grpSp>
      <p:cxnSp>
        <p:nvCxnSpPr>
          <p:cNvPr id="26" name="Straight Connector 25">
            <a:extLst>
              <a:ext uri="{FF2B5EF4-FFF2-40B4-BE49-F238E27FC236}">
                <a16:creationId xmlns:a16="http://schemas.microsoft.com/office/drawing/2014/main" id="{A68FF6C8-3564-0BDA-8B98-303FC603954A}"/>
              </a:ext>
            </a:extLst>
          </p:cNvPr>
          <p:cNvCxnSpPr/>
          <p:nvPr/>
        </p:nvCxnSpPr>
        <p:spPr bwMode="auto">
          <a:xfrm>
            <a:off x="7766892" y="5809561"/>
            <a:ext cx="2486139" cy="0"/>
          </a:xfrm>
          <a:prstGeom prst="line">
            <a:avLst/>
          </a:prstGeom>
          <a:noFill/>
          <a:ln w="28575" cap="flat" cmpd="sng" algn="ctr">
            <a:solidFill>
              <a:schemeClr val="bg1"/>
            </a:solidFill>
            <a:prstDash val="solid"/>
            <a:round/>
            <a:headEnd type="none" w="med" len="med"/>
            <a:tailEnd type="none" w="med" len="med"/>
          </a:ln>
          <a:effectLst/>
        </p:spPr>
      </p:cxnSp>
      <p:grpSp>
        <p:nvGrpSpPr>
          <p:cNvPr id="37" name="Group 36">
            <a:extLst>
              <a:ext uri="{FF2B5EF4-FFF2-40B4-BE49-F238E27FC236}">
                <a16:creationId xmlns:a16="http://schemas.microsoft.com/office/drawing/2014/main" id="{DE677F78-49E9-7581-5D79-FE8F1EF13A10}"/>
              </a:ext>
            </a:extLst>
          </p:cNvPr>
          <p:cNvGrpSpPr/>
          <p:nvPr/>
        </p:nvGrpSpPr>
        <p:grpSpPr>
          <a:xfrm rot="16200000">
            <a:off x="8978747" y="4612396"/>
            <a:ext cx="66101" cy="2453088"/>
            <a:chOff x="5776511" y="6029899"/>
            <a:chExt cx="73446" cy="1219200"/>
          </a:xfrm>
        </p:grpSpPr>
        <p:cxnSp>
          <p:nvCxnSpPr>
            <p:cNvPr id="28" name="Straight Connector 27">
              <a:extLst>
                <a:ext uri="{FF2B5EF4-FFF2-40B4-BE49-F238E27FC236}">
                  <a16:creationId xmlns:a16="http://schemas.microsoft.com/office/drawing/2014/main" id="{3EC9622E-31D1-D7B8-464C-CBF21A39344F}"/>
                </a:ext>
              </a:extLst>
            </p:cNvPr>
            <p:cNvCxnSpPr>
              <a:cxnSpLocks/>
            </p:cNvCxnSpPr>
            <p:nvPr/>
          </p:nvCxnSpPr>
          <p:spPr bwMode="auto">
            <a:xfrm>
              <a:off x="5776511" y="6029899"/>
              <a:ext cx="7344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FD58348-D1D4-5E29-2B2F-20EB94D30648}"/>
                </a:ext>
              </a:extLst>
            </p:cNvPr>
            <p:cNvCxnSpPr>
              <a:cxnSpLocks/>
            </p:cNvCxnSpPr>
            <p:nvPr/>
          </p:nvCxnSpPr>
          <p:spPr bwMode="auto">
            <a:xfrm>
              <a:off x="5776511" y="6182299"/>
              <a:ext cx="7344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5AB8829-05D0-F3BA-613B-634F9A75073A}"/>
                </a:ext>
              </a:extLst>
            </p:cNvPr>
            <p:cNvCxnSpPr>
              <a:cxnSpLocks/>
            </p:cNvCxnSpPr>
            <p:nvPr/>
          </p:nvCxnSpPr>
          <p:spPr bwMode="auto">
            <a:xfrm>
              <a:off x="5776511" y="6334699"/>
              <a:ext cx="7344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E4BAC94-8590-A4F3-0AB8-FBDC158DF065}"/>
                </a:ext>
              </a:extLst>
            </p:cNvPr>
            <p:cNvCxnSpPr>
              <a:cxnSpLocks/>
            </p:cNvCxnSpPr>
            <p:nvPr/>
          </p:nvCxnSpPr>
          <p:spPr bwMode="auto">
            <a:xfrm>
              <a:off x="5776511" y="6487099"/>
              <a:ext cx="7344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C90007D-3BD9-B35B-F472-1672C6A106CE}"/>
                </a:ext>
              </a:extLst>
            </p:cNvPr>
            <p:cNvCxnSpPr>
              <a:cxnSpLocks/>
            </p:cNvCxnSpPr>
            <p:nvPr/>
          </p:nvCxnSpPr>
          <p:spPr bwMode="auto">
            <a:xfrm>
              <a:off x="5776511" y="6639499"/>
              <a:ext cx="73446"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3686573-C350-9E77-8649-B1F7ABA74818}"/>
                </a:ext>
              </a:extLst>
            </p:cNvPr>
            <p:cNvCxnSpPr>
              <a:cxnSpLocks/>
            </p:cNvCxnSpPr>
            <p:nvPr/>
          </p:nvCxnSpPr>
          <p:spPr bwMode="auto">
            <a:xfrm>
              <a:off x="5776511" y="6791899"/>
              <a:ext cx="73446"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01778C21-7222-F8F6-1B04-3E6BFEE9C317}"/>
                </a:ext>
              </a:extLst>
            </p:cNvPr>
            <p:cNvCxnSpPr>
              <a:cxnSpLocks/>
            </p:cNvCxnSpPr>
            <p:nvPr/>
          </p:nvCxnSpPr>
          <p:spPr bwMode="auto">
            <a:xfrm>
              <a:off x="5776511" y="6944299"/>
              <a:ext cx="73446"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7FE90B48-15AF-1E65-2347-253FE1422DBD}"/>
                </a:ext>
              </a:extLst>
            </p:cNvPr>
            <p:cNvCxnSpPr>
              <a:cxnSpLocks/>
            </p:cNvCxnSpPr>
            <p:nvPr/>
          </p:nvCxnSpPr>
          <p:spPr bwMode="auto">
            <a:xfrm>
              <a:off x="5776511" y="7096699"/>
              <a:ext cx="73446"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1F6B451A-3F5D-CFF6-B4A3-60E82D3B63B2}"/>
                </a:ext>
              </a:extLst>
            </p:cNvPr>
            <p:cNvCxnSpPr>
              <a:cxnSpLocks/>
            </p:cNvCxnSpPr>
            <p:nvPr/>
          </p:nvCxnSpPr>
          <p:spPr bwMode="auto">
            <a:xfrm>
              <a:off x="5776511" y="7249099"/>
              <a:ext cx="73446" cy="0"/>
            </a:xfrm>
            <a:prstGeom prst="line">
              <a:avLst/>
            </a:prstGeom>
            <a:noFill/>
            <a:ln w="28575" cap="flat" cmpd="sng" algn="ctr">
              <a:solidFill>
                <a:schemeClr val="bg1"/>
              </a:solidFill>
              <a:prstDash val="solid"/>
              <a:round/>
              <a:headEnd type="none" w="med" len="med"/>
              <a:tailEnd type="none" w="med" len="med"/>
            </a:ln>
            <a:effectLst/>
          </p:spPr>
        </p:cxnSp>
      </p:grpSp>
      <p:sp>
        <p:nvSpPr>
          <p:cNvPr id="38" name="TextBox 37">
            <a:extLst>
              <a:ext uri="{FF2B5EF4-FFF2-40B4-BE49-F238E27FC236}">
                <a16:creationId xmlns:a16="http://schemas.microsoft.com/office/drawing/2014/main" id="{5201CC7C-4D97-E885-6689-2DB443A2EF55}"/>
              </a:ext>
            </a:extLst>
          </p:cNvPr>
          <p:cNvSpPr txBox="1"/>
          <p:nvPr/>
        </p:nvSpPr>
        <p:spPr bwMode="auto">
          <a:xfrm>
            <a:off x="7642034" y="5807724"/>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9" name="TextBox 38">
            <a:extLst>
              <a:ext uri="{FF2B5EF4-FFF2-40B4-BE49-F238E27FC236}">
                <a16:creationId xmlns:a16="http://schemas.microsoft.com/office/drawing/2014/main" id="{251F5824-EEBA-9E1A-C320-652DCA7584FC}"/>
              </a:ext>
            </a:extLst>
          </p:cNvPr>
          <p:cNvSpPr txBox="1"/>
          <p:nvPr/>
        </p:nvSpPr>
        <p:spPr bwMode="auto">
          <a:xfrm>
            <a:off x="7842172" y="5807724"/>
            <a:ext cx="4682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0.25</a:t>
            </a:r>
          </a:p>
        </p:txBody>
      </p:sp>
      <p:sp>
        <p:nvSpPr>
          <p:cNvPr id="40" name="TextBox 39">
            <a:extLst>
              <a:ext uri="{FF2B5EF4-FFF2-40B4-BE49-F238E27FC236}">
                <a16:creationId xmlns:a16="http://schemas.microsoft.com/office/drawing/2014/main" id="{E1128765-5998-FD91-CF22-AB2DC077E25E}"/>
              </a:ext>
            </a:extLst>
          </p:cNvPr>
          <p:cNvSpPr txBox="1"/>
          <p:nvPr/>
        </p:nvSpPr>
        <p:spPr bwMode="auto">
          <a:xfrm>
            <a:off x="8159825" y="5807724"/>
            <a:ext cx="4682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0.50</a:t>
            </a:r>
          </a:p>
        </p:txBody>
      </p:sp>
      <p:sp>
        <p:nvSpPr>
          <p:cNvPr id="41" name="TextBox 40">
            <a:extLst>
              <a:ext uri="{FF2B5EF4-FFF2-40B4-BE49-F238E27FC236}">
                <a16:creationId xmlns:a16="http://schemas.microsoft.com/office/drawing/2014/main" id="{48DE088F-3859-300E-882D-85B4D99D07D6}"/>
              </a:ext>
            </a:extLst>
          </p:cNvPr>
          <p:cNvSpPr txBox="1"/>
          <p:nvPr/>
        </p:nvSpPr>
        <p:spPr bwMode="auto">
          <a:xfrm>
            <a:off x="8473805" y="5807724"/>
            <a:ext cx="4682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0.75</a:t>
            </a:r>
          </a:p>
        </p:txBody>
      </p:sp>
      <p:sp>
        <p:nvSpPr>
          <p:cNvPr id="42" name="TextBox 41">
            <a:extLst>
              <a:ext uri="{FF2B5EF4-FFF2-40B4-BE49-F238E27FC236}">
                <a16:creationId xmlns:a16="http://schemas.microsoft.com/office/drawing/2014/main" id="{C800C007-F90A-05C2-6A3F-3A83F322C64C}"/>
              </a:ext>
            </a:extLst>
          </p:cNvPr>
          <p:cNvSpPr txBox="1"/>
          <p:nvPr/>
        </p:nvSpPr>
        <p:spPr bwMode="auto">
          <a:xfrm>
            <a:off x="8769424" y="5807724"/>
            <a:ext cx="4682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3" name="TextBox 42">
            <a:extLst>
              <a:ext uri="{FF2B5EF4-FFF2-40B4-BE49-F238E27FC236}">
                <a16:creationId xmlns:a16="http://schemas.microsoft.com/office/drawing/2014/main" id="{9B4ABF4F-8044-ED68-244C-A2BF71CE9955}"/>
              </a:ext>
            </a:extLst>
          </p:cNvPr>
          <p:cNvSpPr txBox="1"/>
          <p:nvPr/>
        </p:nvSpPr>
        <p:spPr bwMode="auto">
          <a:xfrm>
            <a:off x="9083405" y="5807724"/>
            <a:ext cx="4682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1.25</a:t>
            </a:r>
          </a:p>
        </p:txBody>
      </p:sp>
      <p:sp>
        <p:nvSpPr>
          <p:cNvPr id="44" name="TextBox 43">
            <a:extLst>
              <a:ext uri="{FF2B5EF4-FFF2-40B4-BE49-F238E27FC236}">
                <a16:creationId xmlns:a16="http://schemas.microsoft.com/office/drawing/2014/main" id="{7C241E10-DCEB-0221-624D-7780E804A2B5}"/>
              </a:ext>
            </a:extLst>
          </p:cNvPr>
          <p:cNvSpPr txBox="1"/>
          <p:nvPr/>
        </p:nvSpPr>
        <p:spPr bwMode="auto">
          <a:xfrm>
            <a:off x="9390041" y="5807724"/>
            <a:ext cx="4682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1.50</a:t>
            </a:r>
          </a:p>
        </p:txBody>
      </p:sp>
      <p:sp>
        <p:nvSpPr>
          <p:cNvPr id="45" name="TextBox 44">
            <a:extLst>
              <a:ext uri="{FF2B5EF4-FFF2-40B4-BE49-F238E27FC236}">
                <a16:creationId xmlns:a16="http://schemas.microsoft.com/office/drawing/2014/main" id="{2044076C-7411-239D-ED91-0C06218F0706}"/>
              </a:ext>
            </a:extLst>
          </p:cNvPr>
          <p:cNvSpPr txBox="1"/>
          <p:nvPr/>
        </p:nvSpPr>
        <p:spPr bwMode="auto">
          <a:xfrm>
            <a:off x="9704022" y="5807724"/>
            <a:ext cx="4682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1.75</a:t>
            </a:r>
          </a:p>
        </p:txBody>
      </p:sp>
      <p:sp>
        <p:nvSpPr>
          <p:cNvPr id="46" name="TextBox 45">
            <a:extLst>
              <a:ext uri="{FF2B5EF4-FFF2-40B4-BE49-F238E27FC236}">
                <a16:creationId xmlns:a16="http://schemas.microsoft.com/office/drawing/2014/main" id="{8AC9B65F-E7C1-AFCB-BC15-1F32043DE79D}"/>
              </a:ext>
            </a:extLst>
          </p:cNvPr>
          <p:cNvSpPr txBox="1"/>
          <p:nvPr/>
        </p:nvSpPr>
        <p:spPr bwMode="auto">
          <a:xfrm>
            <a:off x="10010658" y="5807724"/>
            <a:ext cx="4682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a:t>
            </a:r>
          </a:p>
        </p:txBody>
      </p:sp>
      <p:grpSp>
        <p:nvGrpSpPr>
          <p:cNvPr id="53" name="Group 52">
            <a:extLst>
              <a:ext uri="{FF2B5EF4-FFF2-40B4-BE49-F238E27FC236}">
                <a16:creationId xmlns:a16="http://schemas.microsoft.com/office/drawing/2014/main" id="{CD8710D6-5D3D-67C1-2744-77BD301DA9D0}"/>
              </a:ext>
            </a:extLst>
          </p:cNvPr>
          <p:cNvGrpSpPr/>
          <p:nvPr/>
        </p:nvGrpSpPr>
        <p:grpSpPr>
          <a:xfrm>
            <a:off x="8435051" y="1888603"/>
            <a:ext cx="491924" cy="113817"/>
            <a:chOff x="8435051" y="1888603"/>
            <a:chExt cx="491924" cy="113817"/>
          </a:xfrm>
        </p:grpSpPr>
        <p:cxnSp>
          <p:nvCxnSpPr>
            <p:cNvPr id="48" name="Straight Connector 47">
              <a:extLst>
                <a:ext uri="{FF2B5EF4-FFF2-40B4-BE49-F238E27FC236}">
                  <a16:creationId xmlns:a16="http://schemas.microsoft.com/office/drawing/2014/main" id="{13184F76-734A-4F3F-6559-7BFCCD98D1BC}"/>
                </a:ext>
              </a:extLst>
            </p:cNvPr>
            <p:cNvCxnSpPr>
              <a:cxnSpLocks/>
            </p:cNvCxnSpPr>
            <p:nvPr/>
          </p:nvCxnSpPr>
          <p:spPr bwMode="auto">
            <a:xfrm>
              <a:off x="8440838" y="1888603"/>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8AA385EE-51B9-634E-7CBD-89FF54E94575}"/>
                </a:ext>
              </a:extLst>
            </p:cNvPr>
            <p:cNvCxnSpPr>
              <a:cxnSpLocks/>
            </p:cNvCxnSpPr>
            <p:nvPr/>
          </p:nvCxnSpPr>
          <p:spPr bwMode="auto">
            <a:xfrm>
              <a:off x="8923116" y="1888603"/>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6A647DDC-48AF-2953-DEA5-9D97287FB562}"/>
                </a:ext>
              </a:extLst>
            </p:cNvPr>
            <p:cNvCxnSpPr/>
            <p:nvPr/>
          </p:nvCxnSpPr>
          <p:spPr bwMode="auto">
            <a:xfrm>
              <a:off x="8435051" y="1944548"/>
              <a:ext cx="491924" cy="0"/>
            </a:xfrm>
            <a:prstGeom prst="line">
              <a:avLst/>
            </a:prstGeom>
            <a:noFill/>
            <a:ln w="19050" cap="flat" cmpd="sng" algn="ctr">
              <a:solidFill>
                <a:schemeClr val="bg1"/>
              </a:solidFill>
              <a:prstDash val="solid"/>
              <a:round/>
              <a:headEnd type="none" w="med" len="med"/>
              <a:tailEnd type="none" w="med" len="med"/>
            </a:ln>
            <a:effectLst/>
          </p:spPr>
        </p:cxnSp>
        <p:sp>
          <p:nvSpPr>
            <p:cNvPr id="52" name="Diamond 51">
              <a:extLst>
                <a:ext uri="{FF2B5EF4-FFF2-40B4-BE49-F238E27FC236}">
                  <a16:creationId xmlns:a16="http://schemas.microsoft.com/office/drawing/2014/main" id="{F0DD4E5B-98FF-4884-4F35-9EF1B8EFC9EE}"/>
                </a:ext>
              </a:extLst>
            </p:cNvPr>
            <p:cNvSpPr/>
            <p:nvPr/>
          </p:nvSpPr>
          <p:spPr bwMode="auto">
            <a:xfrm>
              <a:off x="8591309" y="1889567"/>
              <a:ext cx="112853" cy="112853"/>
            </a:xfrm>
            <a:prstGeom prst="diamond">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9" name="Group 58">
            <a:extLst>
              <a:ext uri="{FF2B5EF4-FFF2-40B4-BE49-F238E27FC236}">
                <a16:creationId xmlns:a16="http://schemas.microsoft.com/office/drawing/2014/main" id="{D7B6C9E3-5C01-85C5-E927-A07B8170A167}"/>
              </a:ext>
            </a:extLst>
          </p:cNvPr>
          <p:cNvGrpSpPr/>
          <p:nvPr/>
        </p:nvGrpSpPr>
        <p:grpSpPr>
          <a:xfrm>
            <a:off x="8267218" y="2043897"/>
            <a:ext cx="732098" cy="104172"/>
            <a:chOff x="8338595" y="2043897"/>
            <a:chExt cx="491924" cy="104172"/>
          </a:xfrm>
        </p:grpSpPr>
        <p:cxnSp>
          <p:nvCxnSpPr>
            <p:cNvPr id="55" name="Straight Connector 54">
              <a:extLst>
                <a:ext uri="{FF2B5EF4-FFF2-40B4-BE49-F238E27FC236}">
                  <a16:creationId xmlns:a16="http://schemas.microsoft.com/office/drawing/2014/main" id="{ABAC4EAA-FD22-1656-681A-8AFFA316F5C2}"/>
                </a:ext>
              </a:extLst>
            </p:cNvPr>
            <p:cNvCxnSpPr>
              <a:cxnSpLocks/>
            </p:cNvCxnSpPr>
            <p:nvPr/>
          </p:nvCxnSpPr>
          <p:spPr bwMode="auto">
            <a:xfrm>
              <a:off x="8344382"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BB86686C-5AD2-3F12-3166-83AACE2B8348}"/>
                </a:ext>
              </a:extLst>
            </p:cNvPr>
            <p:cNvCxnSpPr>
              <a:cxnSpLocks/>
            </p:cNvCxnSpPr>
            <p:nvPr/>
          </p:nvCxnSpPr>
          <p:spPr bwMode="auto">
            <a:xfrm>
              <a:off x="8826660"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43F49735-69D7-8B92-C87F-B52C0081A97A}"/>
                </a:ext>
              </a:extLst>
            </p:cNvPr>
            <p:cNvCxnSpPr/>
            <p:nvPr/>
          </p:nvCxnSpPr>
          <p:spPr bwMode="auto">
            <a:xfrm>
              <a:off x="8338595" y="2099842"/>
              <a:ext cx="491924" cy="0"/>
            </a:xfrm>
            <a:prstGeom prst="line">
              <a:avLst/>
            </a:prstGeom>
            <a:noFill/>
            <a:ln w="19050" cap="flat" cmpd="sng" algn="ctr">
              <a:solidFill>
                <a:schemeClr val="bg1"/>
              </a:solidFill>
              <a:prstDash val="solid"/>
              <a:round/>
              <a:headEnd type="none" w="med" len="med"/>
              <a:tailEnd type="none" w="med" len="med"/>
            </a:ln>
            <a:effectLst/>
          </p:spPr>
        </p:cxnSp>
      </p:grpSp>
      <p:sp>
        <p:nvSpPr>
          <p:cNvPr id="58" name="Diamond 57">
            <a:extLst>
              <a:ext uri="{FF2B5EF4-FFF2-40B4-BE49-F238E27FC236}">
                <a16:creationId xmlns:a16="http://schemas.microsoft.com/office/drawing/2014/main" id="{03966A16-7F1F-2083-4542-C7904F90BC8B}"/>
              </a:ext>
            </a:extLst>
          </p:cNvPr>
          <p:cNvSpPr/>
          <p:nvPr/>
        </p:nvSpPr>
        <p:spPr bwMode="auto">
          <a:xfrm>
            <a:off x="8494853" y="2044861"/>
            <a:ext cx="112853" cy="112853"/>
          </a:xfrm>
          <a:prstGeom prst="diamond">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60" name="Group 59">
            <a:extLst>
              <a:ext uri="{FF2B5EF4-FFF2-40B4-BE49-F238E27FC236}">
                <a16:creationId xmlns:a16="http://schemas.microsoft.com/office/drawing/2014/main" id="{91D5D4C5-BFA2-492B-BBE3-69B0C7BAC489}"/>
              </a:ext>
            </a:extLst>
          </p:cNvPr>
          <p:cNvGrpSpPr/>
          <p:nvPr/>
        </p:nvGrpSpPr>
        <p:grpSpPr>
          <a:xfrm>
            <a:off x="8380070" y="2352556"/>
            <a:ext cx="512181" cy="104172"/>
            <a:chOff x="8338595" y="2043897"/>
            <a:chExt cx="491924" cy="104172"/>
          </a:xfrm>
        </p:grpSpPr>
        <p:cxnSp>
          <p:nvCxnSpPr>
            <p:cNvPr id="61" name="Straight Connector 60">
              <a:extLst>
                <a:ext uri="{FF2B5EF4-FFF2-40B4-BE49-F238E27FC236}">
                  <a16:creationId xmlns:a16="http://schemas.microsoft.com/office/drawing/2014/main" id="{31CA9855-2664-F644-9BFC-4755746C5568}"/>
                </a:ext>
              </a:extLst>
            </p:cNvPr>
            <p:cNvCxnSpPr>
              <a:cxnSpLocks/>
            </p:cNvCxnSpPr>
            <p:nvPr/>
          </p:nvCxnSpPr>
          <p:spPr bwMode="auto">
            <a:xfrm>
              <a:off x="8344382"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EBE3EE0A-BDF8-E78E-980B-A3F94FA6ABDF}"/>
                </a:ext>
              </a:extLst>
            </p:cNvPr>
            <p:cNvCxnSpPr>
              <a:cxnSpLocks/>
            </p:cNvCxnSpPr>
            <p:nvPr/>
          </p:nvCxnSpPr>
          <p:spPr bwMode="auto">
            <a:xfrm>
              <a:off x="8826660"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99712E0F-F65E-7DD0-60D0-B27C4F9A08A5}"/>
                </a:ext>
              </a:extLst>
            </p:cNvPr>
            <p:cNvCxnSpPr/>
            <p:nvPr/>
          </p:nvCxnSpPr>
          <p:spPr bwMode="auto">
            <a:xfrm>
              <a:off x="8338595" y="2099842"/>
              <a:ext cx="491924" cy="0"/>
            </a:xfrm>
            <a:prstGeom prst="line">
              <a:avLst/>
            </a:prstGeom>
            <a:noFill/>
            <a:ln w="19050" cap="flat" cmpd="sng" algn="ctr">
              <a:solidFill>
                <a:schemeClr val="bg1"/>
              </a:solidFill>
              <a:prstDash val="solid"/>
              <a:round/>
              <a:headEnd type="none" w="med" len="med"/>
              <a:tailEnd type="none" w="med" len="med"/>
            </a:ln>
            <a:effectLst/>
          </p:spPr>
        </p:cxnSp>
      </p:grpSp>
      <p:sp>
        <p:nvSpPr>
          <p:cNvPr id="64" name="Diamond 63">
            <a:extLst>
              <a:ext uri="{FF2B5EF4-FFF2-40B4-BE49-F238E27FC236}">
                <a16:creationId xmlns:a16="http://schemas.microsoft.com/office/drawing/2014/main" id="{05DC3D14-1042-6B1D-62C5-D19B37A8E276}"/>
              </a:ext>
            </a:extLst>
          </p:cNvPr>
          <p:cNvSpPr/>
          <p:nvPr/>
        </p:nvSpPr>
        <p:spPr bwMode="auto">
          <a:xfrm>
            <a:off x="8540187" y="2353520"/>
            <a:ext cx="112853" cy="112853"/>
          </a:xfrm>
          <a:prstGeom prst="diamond">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65" name="Group 64">
            <a:extLst>
              <a:ext uri="{FF2B5EF4-FFF2-40B4-BE49-F238E27FC236}">
                <a16:creationId xmlns:a16="http://schemas.microsoft.com/office/drawing/2014/main" id="{84B8BCD7-71BB-B0A8-B732-5A1684FE3174}"/>
              </a:ext>
            </a:extLst>
          </p:cNvPr>
          <p:cNvGrpSpPr/>
          <p:nvPr/>
        </p:nvGrpSpPr>
        <p:grpSpPr>
          <a:xfrm>
            <a:off x="8387786" y="2507850"/>
            <a:ext cx="683872" cy="104172"/>
            <a:chOff x="8338595" y="2043897"/>
            <a:chExt cx="491924" cy="104172"/>
          </a:xfrm>
        </p:grpSpPr>
        <p:cxnSp>
          <p:nvCxnSpPr>
            <p:cNvPr id="66" name="Straight Connector 65">
              <a:extLst>
                <a:ext uri="{FF2B5EF4-FFF2-40B4-BE49-F238E27FC236}">
                  <a16:creationId xmlns:a16="http://schemas.microsoft.com/office/drawing/2014/main" id="{A196B85B-3E48-49E2-1771-1011A0F01CD1}"/>
                </a:ext>
              </a:extLst>
            </p:cNvPr>
            <p:cNvCxnSpPr>
              <a:cxnSpLocks/>
            </p:cNvCxnSpPr>
            <p:nvPr/>
          </p:nvCxnSpPr>
          <p:spPr bwMode="auto">
            <a:xfrm>
              <a:off x="8344382"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DBAC5D1D-1D63-85C1-4AB5-414917F2CC8C}"/>
                </a:ext>
              </a:extLst>
            </p:cNvPr>
            <p:cNvCxnSpPr>
              <a:cxnSpLocks/>
            </p:cNvCxnSpPr>
            <p:nvPr/>
          </p:nvCxnSpPr>
          <p:spPr bwMode="auto">
            <a:xfrm>
              <a:off x="8826660"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3ED3FB35-6789-AE83-2D33-15271AAD3177}"/>
                </a:ext>
              </a:extLst>
            </p:cNvPr>
            <p:cNvCxnSpPr/>
            <p:nvPr/>
          </p:nvCxnSpPr>
          <p:spPr bwMode="auto">
            <a:xfrm>
              <a:off x="8338595" y="2099842"/>
              <a:ext cx="491924" cy="0"/>
            </a:xfrm>
            <a:prstGeom prst="line">
              <a:avLst/>
            </a:prstGeom>
            <a:noFill/>
            <a:ln w="19050" cap="flat" cmpd="sng" algn="ctr">
              <a:solidFill>
                <a:schemeClr val="bg1"/>
              </a:solidFill>
              <a:prstDash val="solid"/>
              <a:round/>
              <a:headEnd type="none" w="med" len="med"/>
              <a:tailEnd type="none" w="med" len="med"/>
            </a:ln>
            <a:effectLst/>
          </p:spPr>
        </p:cxnSp>
      </p:grpSp>
      <p:sp>
        <p:nvSpPr>
          <p:cNvPr id="69" name="Diamond 68">
            <a:extLst>
              <a:ext uri="{FF2B5EF4-FFF2-40B4-BE49-F238E27FC236}">
                <a16:creationId xmlns:a16="http://schemas.microsoft.com/office/drawing/2014/main" id="{70E8EF1B-5609-5166-80DC-75B5A22A6679}"/>
              </a:ext>
            </a:extLst>
          </p:cNvPr>
          <p:cNvSpPr/>
          <p:nvPr/>
        </p:nvSpPr>
        <p:spPr bwMode="auto">
          <a:xfrm>
            <a:off x="8605778" y="2508814"/>
            <a:ext cx="112853" cy="112853"/>
          </a:xfrm>
          <a:prstGeom prst="diamond">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70" name="Group 69">
            <a:extLst>
              <a:ext uri="{FF2B5EF4-FFF2-40B4-BE49-F238E27FC236}">
                <a16:creationId xmlns:a16="http://schemas.microsoft.com/office/drawing/2014/main" id="{871F61DB-CD7B-DD8F-7661-425D3BBD1C6F}"/>
              </a:ext>
            </a:extLst>
          </p:cNvPr>
          <p:cNvGrpSpPr/>
          <p:nvPr/>
        </p:nvGrpSpPr>
        <p:grpSpPr>
          <a:xfrm>
            <a:off x="8361744" y="2817473"/>
            <a:ext cx="512181" cy="104172"/>
            <a:chOff x="8338595" y="2043897"/>
            <a:chExt cx="491924" cy="104172"/>
          </a:xfrm>
        </p:grpSpPr>
        <p:cxnSp>
          <p:nvCxnSpPr>
            <p:cNvPr id="71" name="Straight Connector 70">
              <a:extLst>
                <a:ext uri="{FF2B5EF4-FFF2-40B4-BE49-F238E27FC236}">
                  <a16:creationId xmlns:a16="http://schemas.microsoft.com/office/drawing/2014/main" id="{22003517-723E-85B1-F044-438FCFA51092}"/>
                </a:ext>
              </a:extLst>
            </p:cNvPr>
            <p:cNvCxnSpPr>
              <a:cxnSpLocks/>
            </p:cNvCxnSpPr>
            <p:nvPr/>
          </p:nvCxnSpPr>
          <p:spPr bwMode="auto">
            <a:xfrm>
              <a:off x="8344382"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95809A8E-EE6E-B54F-F05F-4920C63D0361}"/>
                </a:ext>
              </a:extLst>
            </p:cNvPr>
            <p:cNvCxnSpPr>
              <a:cxnSpLocks/>
            </p:cNvCxnSpPr>
            <p:nvPr/>
          </p:nvCxnSpPr>
          <p:spPr bwMode="auto">
            <a:xfrm>
              <a:off x="8826660"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1EDFCF3E-9917-C888-A1E4-B0412A1F73C2}"/>
                </a:ext>
              </a:extLst>
            </p:cNvPr>
            <p:cNvCxnSpPr/>
            <p:nvPr/>
          </p:nvCxnSpPr>
          <p:spPr bwMode="auto">
            <a:xfrm>
              <a:off x="8338595" y="2099842"/>
              <a:ext cx="491924" cy="0"/>
            </a:xfrm>
            <a:prstGeom prst="line">
              <a:avLst/>
            </a:prstGeom>
            <a:noFill/>
            <a:ln w="19050" cap="flat" cmpd="sng" algn="ctr">
              <a:solidFill>
                <a:schemeClr val="bg1"/>
              </a:solidFill>
              <a:prstDash val="solid"/>
              <a:round/>
              <a:headEnd type="none" w="med" len="med"/>
              <a:tailEnd type="none" w="med" len="med"/>
            </a:ln>
            <a:effectLst/>
          </p:spPr>
        </p:cxnSp>
      </p:grpSp>
      <p:sp>
        <p:nvSpPr>
          <p:cNvPr id="74" name="Diamond 73">
            <a:extLst>
              <a:ext uri="{FF2B5EF4-FFF2-40B4-BE49-F238E27FC236}">
                <a16:creationId xmlns:a16="http://schemas.microsoft.com/office/drawing/2014/main" id="{7C065A8F-FFB7-C83C-CA52-1050E88ED03A}"/>
              </a:ext>
            </a:extLst>
          </p:cNvPr>
          <p:cNvSpPr/>
          <p:nvPr/>
        </p:nvSpPr>
        <p:spPr bwMode="auto">
          <a:xfrm>
            <a:off x="8521861" y="2818437"/>
            <a:ext cx="112853" cy="112853"/>
          </a:xfrm>
          <a:prstGeom prst="diamond">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75" name="Group 74">
            <a:extLst>
              <a:ext uri="{FF2B5EF4-FFF2-40B4-BE49-F238E27FC236}">
                <a16:creationId xmlns:a16="http://schemas.microsoft.com/office/drawing/2014/main" id="{515C6744-C5DE-9776-2BE4-BB0767A0288F}"/>
              </a:ext>
            </a:extLst>
          </p:cNvPr>
          <p:cNvGrpSpPr/>
          <p:nvPr/>
        </p:nvGrpSpPr>
        <p:grpSpPr>
          <a:xfrm>
            <a:off x="8421546" y="2972767"/>
            <a:ext cx="683872" cy="104172"/>
            <a:chOff x="8338595" y="2043897"/>
            <a:chExt cx="491924" cy="104172"/>
          </a:xfrm>
        </p:grpSpPr>
        <p:cxnSp>
          <p:nvCxnSpPr>
            <p:cNvPr id="76" name="Straight Connector 75">
              <a:extLst>
                <a:ext uri="{FF2B5EF4-FFF2-40B4-BE49-F238E27FC236}">
                  <a16:creationId xmlns:a16="http://schemas.microsoft.com/office/drawing/2014/main" id="{B09A0153-FA64-0F7A-21B4-DB09B5B006BE}"/>
                </a:ext>
              </a:extLst>
            </p:cNvPr>
            <p:cNvCxnSpPr>
              <a:cxnSpLocks/>
            </p:cNvCxnSpPr>
            <p:nvPr/>
          </p:nvCxnSpPr>
          <p:spPr bwMode="auto">
            <a:xfrm>
              <a:off x="8344382"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32D1F2B0-74DC-A283-8D0E-8445356F4DAB}"/>
                </a:ext>
              </a:extLst>
            </p:cNvPr>
            <p:cNvCxnSpPr>
              <a:cxnSpLocks/>
            </p:cNvCxnSpPr>
            <p:nvPr/>
          </p:nvCxnSpPr>
          <p:spPr bwMode="auto">
            <a:xfrm>
              <a:off x="8826660"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4B6284F-F99D-F131-9782-D4E8BDD950C5}"/>
                </a:ext>
              </a:extLst>
            </p:cNvPr>
            <p:cNvCxnSpPr/>
            <p:nvPr/>
          </p:nvCxnSpPr>
          <p:spPr bwMode="auto">
            <a:xfrm>
              <a:off x="8338595" y="2099842"/>
              <a:ext cx="491924" cy="0"/>
            </a:xfrm>
            <a:prstGeom prst="line">
              <a:avLst/>
            </a:prstGeom>
            <a:noFill/>
            <a:ln w="19050" cap="flat" cmpd="sng" algn="ctr">
              <a:solidFill>
                <a:schemeClr val="bg1"/>
              </a:solidFill>
              <a:prstDash val="solid"/>
              <a:round/>
              <a:headEnd type="none" w="med" len="med"/>
              <a:tailEnd type="none" w="med" len="med"/>
            </a:ln>
            <a:effectLst/>
          </p:spPr>
        </p:cxnSp>
      </p:grpSp>
      <p:sp>
        <p:nvSpPr>
          <p:cNvPr id="79" name="Diamond 78">
            <a:extLst>
              <a:ext uri="{FF2B5EF4-FFF2-40B4-BE49-F238E27FC236}">
                <a16:creationId xmlns:a16="http://schemas.microsoft.com/office/drawing/2014/main" id="{B159048F-6585-B186-B405-3B4537F203F5}"/>
              </a:ext>
            </a:extLst>
          </p:cNvPr>
          <p:cNvSpPr/>
          <p:nvPr/>
        </p:nvSpPr>
        <p:spPr bwMode="auto">
          <a:xfrm>
            <a:off x="8639538" y="2973731"/>
            <a:ext cx="112853" cy="112853"/>
          </a:xfrm>
          <a:prstGeom prst="diamond">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80" name="Group 79">
            <a:extLst>
              <a:ext uri="{FF2B5EF4-FFF2-40B4-BE49-F238E27FC236}">
                <a16:creationId xmlns:a16="http://schemas.microsoft.com/office/drawing/2014/main" id="{5B952694-ECEC-8610-7DB6-EA33FA1FF650}"/>
              </a:ext>
            </a:extLst>
          </p:cNvPr>
          <p:cNvGrpSpPr/>
          <p:nvPr/>
        </p:nvGrpSpPr>
        <p:grpSpPr>
          <a:xfrm>
            <a:off x="8404185" y="3279494"/>
            <a:ext cx="456235" cy="104172"/>
            <a:chOff x="8338595" y="2043897"/>
            <a:chExt cx="491924" cy="104172"/>
          </a:xfrm>
        </p:grpSpPr>
        <p:cxnSp>
          <p:nvCxnSpPr>
            <p:cNvPr id="81" name="Straight Connector 80">
              <a:extLst>
                <a:ext uri="{FF2B5EF4-FFF2-40B4-BE49-F238E27FC236}">
                  <a16:creationId xmlns:a16="http://schemas.microsoft.com/office/drawing/2014/main" id="{6EA73C0B-A818-57E9-12D5-4F5480982E8B}"/>
                </a:ext>
              </a:extLst>
            </p:cNvPr>
            <p:cNvCxnSpPr>
              <a:cxnSpLocks/>
            </p:cNvCxnSpPr>
            <p:nvPr/>
          </p:nvCxnSpPr>
          <p:spPr bwMode="auto">
            <a:xfrm>
              <a:off x="8344382"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728E7B2E-DF27-F4BE-D835-A410D882B7D8}"/>
                </a:ext>
              </a:extLst>
            </p:cNvPr>
            <p:cNvCxnSpPr>
              <a:cxnSpLocks/>
            </p:cNvCxnSpPr>
            <p:nvPr/>
          </p:nvCxnSpPr>
          <p:spPr bwMode="auto">
            <a:xfrm>
              <a:off x="8826660"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78626248-4DB0-26A9-9EA4-E83A1B41364D}"/>
                </a:ext>
              </a:extLst>
            </p:cNvPr>
            <p:cNvCxnSpPr/>
            <p:nvPr/>
          </p:nvCxnSpPr>
          <p:spPr bwMode="auto">
            <a:xfrm>
              <a:off x="8338595" y="2099842"/>
              <a:ext cx="491924" cy="0"/>
            </a:xfrm>
            <a:prstGeom prst="line">
              <a:avLst/>
            </a:prstGeom>
            <a:noFill/>
            <a:ln w="19050" cap="flat" cmpd="sng" algn="ctr">
              <a:solidFill>
                <a:schemeClr val="bg1"/>
              </a:solidFill>
              <a:prstDash val="solid"/>
              <a:round/>
              <a:headEnd type="none" w="med" len="med"/>
              <a:tailEnd type="none" w="med" len="med"/>
            </a:ln>
            <a:effectLst/>
          </p:spPr>
        </p:cxnSp>
      </p:grpSp>
      <p:sp>
        <p:nvSpPr>
          <p:cNvPr id="84" name="Diamond 83">
            <a:extLst>
              <a:ext uri="{FF2B5EF4-FFF2-40B4-BE49-F238E27FC236}">
                <a16:creationId xmlns:a16="http://schemas.microsoft.com/office/drawing/2014/main" id="{FECED83E-6068-D218-8F4F-ACE4FCB6525B}"/>
              </a:ext>
            </a:extLst>
          </p:cNvPr>
          <p:cNvSpPr/>
          <p:nvPr/>
        </p:nvSpPr>
        <p:spPr bwMode="auto">
          <a:xfrm>
            <a:off x="8546938" y="3280458"/>
            <a:ext cx="112853" cy="112853"/>
          </a:xfrm>
          <a:prstGeom prst="diamond">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85" name="Group 84">
            <a:extLst>
              <a:ext uri="{FF2B5EF4-FFF2-40B4-BE49-F238E27FC236}">
                <a16:creationId xmlns:a16="http://schemas.microsoft.com/office/drawing/2014/main" id="{0745CB1E-705F-D7BE-53FE-C96240E06431}"/>
              </a:ext>
            </a:extLst>
          </p:cNvPr>
          <p:cNvGrpSpPr/>
          <p:nvPr/>
        </p:nvGrpSpPr>
        <p:grpSpPr>
          <a:xfrm>
            <a:off x="8325091" y="3437682"/>
            <a:ext cx="879676" cy="104172"/>
            <a:chOff x="8338595" y="2043897"/>
            <a:chExt cx="491924" cy="104172"/>
          </a:xfrm>
        </p:grpSpPr>
        <p:cxnSp>
          <p:nvCxnSpPr>
            <p:cNvPr id="86" name="Straight Connector 85">
              <a:extLst>
                <a:ext uri="{FF2B5EF4-FFF2-40B4-BE49-F238E27FC236}">
                  <a16:creationId xmlns:a16="http://schemas.microsoft.com/office/drawing/2014/main" id="{EC17F890-4F09-8CB6-3069-3F36D36A12F5}"/>
                </a:ext>
              </a:extLst>
            </p:cNvPr>
            <p:cNvCxnSpPr>
              <a:cxnSpLocks/>
            </p:cNvCxnSpPr>
            <p:nvPr/>
          </p:nvCxnSpPr>
          <p:spPr bwMode="auto">
            <a:xfrm>
              <a:off x="8344382"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F4A5052A-2271-61BD-7CE1-4854E8290644}"/>
                </a:ext>
              </a:extLst>
            </p:cNvPr>
            <p:cNvCxnSpPr>
              <a:cxnSpLocks/>
            </p:cNvCxnSpPr>
            <p:nvPr/>
          </p:nvCxnSpPr>
          <p:spPr bwMode="auto">
            <a:xfrm>
              <a:off x="8826660"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2FE7BC9D-F598-AD43-3BA8-D164986C79DA}"/>
                </a:ext>
              </a:extLst>
            </p:cNvPr>
            <p:cNvCxnSpPr/>
            <p:nvPr/>
          </p:nvCxnSpPr>
          <p:spPr bwMode="auto">
            <a:xfrm>
              <a:off x="8338595" y="2099842"/>
              <a:ext cx="491924" cy="0"/>
            </a:xfrm>
            <a:prstGeom prst="line">
              <a:avLst/>
            </a:prstGeom>
            <a:noFill/>
            <a:ln w="19050" cap="flat" cmpd="sng" algn="ctr">
              <a:solidFill>
                <a:schemeClr val="bg1"/>
              </a:solidFill>
              <a:prstDash val="solid"/>
              <a:round/>
              <a:headEnd type="none" w="med" len="med"/>
              <a:tailEnd type="none" w="med" len="med"/>
            </a:ln>
            <a:effectLst/>
          </p:spPr>
        </p:cxnSp>
      </p:grpSp>
      <p:sp>
        <p:nvSpPr>
          <p:cNvPr id="89" name="Diamond 88">
            <a:extLst>
              <a:ext uri="{FF2B5EF4-FFF2-40B4-BE49-F238E27FC236}">
                <a16:creationId xmlns:a16="http://schemas.microsoft.com/office/drawing/2014/main" id="{6A30BA49-0D6F-89D0-4B20-9F46DB733DCC}"/>
              </a:ext>
            </a:extLst>
          </p:cNvPr>
          <p:cNvSpPr/>
          <p:nvPr/>
        </p:nvSpPr>
        <p:spPr bwMode="auto">
          <a:xfrm>
            <a:off x="8606743" y="3434788"/>
            <a:ext cx="112853" cy="112853"/>
          </a:xfrm>
          <a:prstGeom prst="diamond">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0" name="Group 89">
            <a:extLst>
              <a:ext uri="{FF2B5EF4-FFF2-40B4-BE49-F238E27FC236}">
                <a16:creationId xmlns:a16="http://schemas.microsoft.com/office/drawing/2014/main" id="{E18EE588-550E-F0BB-B346-27F0801CEC8D}"/>
              </a:ext>
            </a:extLst>
          </p:cNvPr>
          <p:cNvGrpSpPr/>
          <p:nvPr/>
        </p:nvGrpSpPr>
        <p:grpSpPr>
          <a:xfrm>
            <a:off x="8336667" y="3750197"/>
            <a:ext cx="570052" cy="104172"/>
            <a:chOff x="8338595" y="2043897"/>
            <a:chExt cx="491924" cy="104172"/>
          </a:xfrm>
        </p:grpSpPr>
        <p:cxnSp>
          <p:nvCxnSpPr>
            <p:cNvPr id="91" name="Straight Connector 90">
              <a:extLst>
                <a:ext uri="{FF2B5EF4-FFF2-40B4-BE49-F238E27FC236}">
                  <a16:creationId xmlns:a16="http://schemas.microsoft.com/office/drawing/2014/main" id="{DC48E9B3-AFC0-587F-DBB8-2A5AFD9628A5}"/>
                </a:ext>
              </a:extLst>
            </p:cNvPr>
            <p:cNvCxnSpPr>
              <a:cxnSpLocks/>
            </p:cNvCxnSpPr>
            <p:nvPr/>
          </p:nvCxnSpPr>
          <p:spPr bwMode="auto">
            <a:xfrm>
              <a:off x="8344382"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1554CBF8-D2A7-1669-10C3-5D64D5D66C00}"/>
                </a:ext>
              </a:extLst>
            </p:cNvPr>
            <p:cNvCxnSpPr>
              <a:cxnSpLocks/>
            </p:cNvCxnSpPr>
            <p:nvPr/>
          </p:nvCxnSpPr>
          <p:spPr bwMode="auto">
            <a:xfrm>
              <a:off x="8826660"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556A5CD3-8890-9996-0DBB-A59D0C513A8A}"/>
                </a:ext>
              </a:extLst>
            </p:cNvPr>
            <p:cNvCxnSpPr/>
            <p:nvPr/>
          </p:nvCxnSpPr>
          <p:spPr bwMode="auto">
            <a:xfrm>
              <a:off x="8338595" y="2099842"/>
              <a:ext cx="491924" cy="0"/>
            </a:xfrm>
            <a:prstGeom prst="line">
              <a:avLst/>
            </a:prstGeom>
            <a:noFill/>
            <a:ln w="19050" cap="flat" cmpd="sng" algn="ctr">
              <a:solidFill>
                <a:schemeClr val="bg1"/>
              </a:solidFill>
              <a:prstDash val="solid"/>
              <a:round/>
              <a:headEnd type="none" w="med" len="med"/>
              <a:tailEnd type="none" w="med" len="med"/>
            </a:ln>
            <a:effectLst/>
          </p:spPr>
        </p:cxnSp>
      </p:grpSp>
      <p:sp>
        <p:nvSpPr>
          <p:cNvPr id="94" name="Diamond 93">
            <a:extLst>
              <a:ext uri="{FF2B5EF4-FFF2-40B4-BE49-F238E27FC236}">
                <a16:creationId xmlns:a16="http://schemas.microsoft.com/office/drawing/2014/main" id="{4F437FC7-66B1-5F3D-50B2-41CF983BF627}"/>
              </a:ext>
            </a:extLst>
          </p:cNvPr>
          <p:cNvSpPr/>
          <p:nvPr/>
        </p:nvSpPr>
        <p:spPr bwMode="auto">
          <a:xfrm>
            <a:off x="8517036" y="3751161"/>
            <a:ext cx="112853" cy="112853"/>
          </a:xfrm>
          <a:prstGeom prst="diamond">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5" name="Group 94">
            <a:extLst>
              <a:ext uri="{FF2B5EF4-FFF2-40B4-BE49-F238E27FC236}">
                <a16:creationId xmlns:a16="http://schemas.microsoft.com/office/drawing/2014/main" id="{B6161600-2999-66BE-5DD4-EA0E0F92739E}"/>
              </a:ext>
            </a:extLst>
          </p:cNvPr>
          <p:cNvGrpSpPr/>
          <p:nvPr/>
        </p:nvGrpSpPr>
        <p:grpSpPr>
          <a:xfrm>
            <a:off x="8403220" y="3902597"/>
            <a:ext cx="694482" cy="104172"/>
            <a:chOff x="8338595" y="2043897"/>
            <a:chExt cx="491924" cy="104172"/>
          </a:xfrm>
        </p:grpSpPr>
        <p:cxnSp>
          <p:nvCxnSpPr>
            <p:cNvPr id="96" name="Straight Connector 95">
              <a:extLst>
                <a:ext uri="{FF2B5EF4-FFF2-40B4-BE49-F238E27FC236}">
                  <a16:creationId xmlns:a16="http://schemas.microsoft.com/office/drawing/2014/main" id="{C5F27DE0-CA98-6DA0-3467-943D21C8D171}"/>
                </a:ext>
              </a:extLst>
            </p:cNvPr>
            <p:cNvCxnSpPr>
              <a:cxnSpLocks/>
            </p:cNvCxnSpPr>
            <p:nvPr/>
          </p:nvCxnSpPr>
          <p:spPr bwMode="auto">
            <a:xfrm>
              <a:off x="8344382"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9A2EE63B-4532-C942-A890-72CE93413BF5}"/>
                </a:ext>
              </a:extLst>
            </p:cNvPr>
            <p:cNvCxnSpPr>
              <a:cxnSpLocks/>
            </p:cNvCxnSpPr>
            <p:nvPr/>
          </p:nvCxnSpPr>
          <p:spPr bwMode="auto">
            <a:xfrm>
              <a:off x="8826660"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C2A69771-0959-D0E7-DAD0-091E327D4E38}"/>
                </a:ext>
              </a:extLst>
            </p:cNvPr>
            <p:cNvCxnSpPr/>
            <p:nvPr/>
          </p:nvCxnSpPr>
          <p:spPr bwMode="auto">
            <a:xfrm>
              <a:off x="8338595" y="2099842"/>
              <a:ext cx="491924" cy="0"/>
            </a:xfrm>
            <a:prstGeom prst="line">
              <a:avLst/>
            </a:prstGeom>
            <a:noFill/>
            <a:ln w="19050" cap="flat" cmpd="sng" algn="ctr">
              <a:solidFill>
                <a:schemeClr val="bg1"/>
              </a:solidFill>
              <a:prstDash val="solid"/>
              <a:round/>
              <a:headEnd type="none" w="med" len="med"/>
              <a:tailEnd type="none" w="med" len="med"/>
            </a:ln>
            <a:effectLst/>
          </p:spPr>
        </p:cxnSp>
      </p:grpSp>
      <p:sp>
        <p:nvSpPr>
          <p:cNvPr id="99" name="Diamond 98">
            <a:extLst>
              <a:ext uri="{FF2B5EF4-FFF2-40B4-BE49-F238E27FC236}">
                <a16:creationId xmlns:a16="http://schemas.microsoft.com/office/drawing/2014/main" id="{3988F9EA-6BC7-496D-F40B-14D879968EAB}"/>
              </a:ext>
            </a:extLst>
          </p:cNvPr>
          <p:cNvSpPr/>
          <p:nvPr/>
        </p:nvSpPr>
        <p:spPr bwMode="auto">
          <a:xfrm>
            <a:off x="8637608" y="3902597"/>
            <a:ext cx="112853" cy="112853"/>
          </a:xfrm>
          <a:prstGeom prst="diamond">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00" name="Group 99">
            <a:extLst>
              <a:ext uri="{FF2B5EF4-FFF2-40B4-BE49-F238E27FC236}">
                <a16:creationId xmlns:a16="http://schemas.microsoft.com/office/drawing/2014/main" id="{9740F35B-CC77-CF91-E733-052A7479D575}"/>
              </a:ext>
            </a:extLst>
          </p:cNvPr>
          <p:cNvGrpSpPr/>
          <p:nvPr/>
        </p:nvGrpSpPr>
        <p:grpSpPr>
          <a:xfrm>
            <a:off x="8108066" y="4057891"/>
            <a:ext cx="1050402" cy="104172"/>
            <a:chOff x="8338595" y="2043897"/>
            <a:chExt cx="491924" cy="104172"/>
          </a:xfrm>
        </p:grpSpPr>
        <p:cxnSp>
          <p:nvCxnSpPr>
            <p:cNvPr id="101" name="Straight Connector 100">
              <a:extLst>
                <a:ext uri="{FF2B5EF4-FFF2-40B4-BE49-F238E27FC236}">
                  <a16:creationId xmlns:a16="http://schemas.microsoft.com/office/drawing/2014/main" id="{01D0D3C3-055B-5A03-A120-E5E2FDB3C7A9}"/>
                </a:ext>
              </a:extLst>
            </p:cNvPr>
            <p:cNvCxnSpPr>
              <a:cxnSpLocks/>
            </p:cNvCxnSpPr>
            <p:nvPr/>
          </p:nvCxnSpPr>
          <p:spPr bwMode="auto">
            <a:xfrm>
              <a:off x="8344382"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9AF20AD3-A3D4-1D09-E6A6-D489D7F24B52}"/>
                </a:ext>
              </a:extLst>
            </p:cNvPr>
            <p:cNvCxnSpPr>
              <a:cxnSpLocks/>
            </p:cNvCxnSpPr>
            <p:nvPr/>
          </p:nvCxnSpPr>
          <p:spPr bwMode="auto">
            <a:xfrm>
              <a:off x="8826660"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9A47EEE1-BE78-F79A-E1FA-FBE5F37D1529}"/>
                </a:ext>
              </a:extLst>
            </p:cNvPr>
            <p:cNvCxnSpPr/>
            <p:nvPr/>
          </p:nvCxnSpPr>
          <p:spPr bwMode="auto">
            <a:xfrm>
              <a:off x="8338595" y="2099842"/>
              <a:ext cx="491924" cy="0"/>
            </a:xfrm>
            <a:prstGeom prst="line">
              <a:avLst/>
            </a:prstGeom>
            <a:noFill/>
            <a:ln w="19050" cap="flat" cmpd="sng" algn="ctr">
              <a:solidFill>
                <a:schemeClr val="bg1"/>
              </a:solidFill>
              <a:prstDash val="solid"/>
              <a:round/>
              <a:headEnd type="none" w="med" len="med"/>
              <a:tailEnd type="none" w="med" len="med"/>
            </a:ln>
            <a:effectLst/>
          </p:spPr>
        </p:cxnSp>
      </p:grpSp>
      <p:sp>
        <p:nvSpPr>
          <p:cNvPr id="104" name="Diamond 103">
            <a:extLst>
              <a:ext uri="{FF2B5EF4-FFF2-40B4-BE49-F238E27FC236}">
                <a16:creationId xmlns:a16="http://schemas.microsoft.com/office/drawing/2014/main" id="{FFC7C49D-1BE2-CE4F-8D1F-28529CF69C0A}"/>
              </a:ext>
            </a:extLst>
          </p:cNvPr>
          <p:cNvSpPr/>
          <p:nvPr/>
        </p:nvSpPr>
        <p:spPr bwMode="auto">
          <a:xfrm>
            <a:off x="8396469" y="4057891"/>
            <a:ext cx="112853" cy="112853"/>
          </a:xfrm>
          <a:prstGeom prst="diamond">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05" name="Group 104">
            <a:extLst>
              <a:ext uri="{FF2B5EF4-FFF2-40B4-BE49-F238E27FC236}">
                <a16:creationId xmlns:a16="http://schemas.microsoft.com/office/drawing/2014/main" id="{786D12EE-60B0-A8DD-2B7C-EF2DECE9F36C}"/>
              </a:ext>
            </a:extLst>
          </p:cNvPr>
          <p:cNvGrpSpPr/>
          <p:nvPr/>
        </p:nvGrpSpPr>
        <p:grpSpPr>
          <a:xfrm>
            <a:off x="8414795" y="4362691"/>
            <a:ext cx="734992" cy="104172"/>
            <a:chOff x="8338595" y="2043897"/>
            <a:chExt cx="491924" cy="104172"/>
          </a:xfrm>
        </p:grpSpPr>
        <p:cxnSp>
          <p:nvCxnSpPr>
            <p:cNvPr id="106" name="Straight Connector 105">
              <a:extLst>
                <a:ext uri="{FF2B5EF4-FFF2-40B4-BE49-F238E27FC236}">
                  <a16:creationId xmlns:a16="http://schemas.microsoft.com/office/drawing/2014/main" id="{B0D5A4B3-B18C-E7C4-4715-7745E2060E02}"/>
                </a:ext>
              </a:extLst>
            </p:cNvPr>
            <p:cNvCxnSpPr>
              <a:cxnSpLocks/>
            </p:cNvCxnSpPr>
            <p:nvPr/>
          </p:nvCxnSpPr>
          <p:spPr bwMode="auto">
            <a:xfrm>
              <a:off x="8344382"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749B0CE4-768A-8218-8B19-2F61BF2388A8}"/>
                </a:ext>
              </a:extLst>
            </p:cNvPr>
            <p:cNvCxnSpPr>
              <a:cxnSpLocks/>
            </p:cNvCxnSpPr>
            <p:nvPr/>
          </p:nvCxnSpPr>
          <p:spPr bwMode="auto">
            <a:xfrm>
              <a:off x="8826660"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3B8D3A91-1129-BAAA-538C-47E8806C2EFA}"/>
                </a:ext>
              </a:extLst>
            </p:cNvPr>
            <p:cNvCxnSpPr/>
            <p:nvPr/>
          </p:nvCxnSpPr>
          <p:spPr bwMode="auto">
            <a:xfrm>
              <a:off x="8338595" y="2099842"/>
              <a:ext cx="491924" cy="0"/>
            </a:xfrm>
            <a:prstGeom prst="line">
              <a:avLst/>
            </a:prstGeom>
            <a:noFill/>
            <a:ln w="19050" cap="flat" cmpd="sng" algn="ctr">
              <a:solidFill>
                <a:schemeClr val="bg1"/>
              </a:solidFill>
              <a:prstDash val="solid"/>
              <a:round/>
              <a:headEnd type="none" w="med" len="med"/>
              <a:tailEnd type="none" w="med" len="med"/>
            </a:ln>
            <a:effectLst/>
          </p:spPr>
        </p:cxnSp>
      </p:grpSp>
      <p:sp>
        <p:nvSpPr>
          <p:cNvPr id="109" name="Diamond 108">
            <a:extLst>
              <a:ext uri="{FF2B5EF4-FFF2-40B4-BE49-F238E27FC236}">
                <a16:creationId xmlns:a16="http://schemas.microsoft.com/office/drawing/2014/main" id="{2BFD47C9-A1C3-79B8-62DA-4D2A66B9E121}"/>
              </a:ext>
            </a:extLst>
          </p:cNvPr>
          <p:cNvSpPr/>
          <p:nvPr/>
        </p:nvSpPr>
        <p:spPr bwMode="auto">
          <a:xfrm>
            <a:off x="8654968" y="4363655"/>
            <a:ext cx="112853" cy="112853"/>
          </a:xfrm>
          <a:prstGeom prst="diamond">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10" name="Group 109">
            <a:extLst>
              <a:ext uri="{FF2B5EF4-FFF2-40B4-BE49-F238E27FC236}">
                <a16:creationId xmlns:a16="http://schemas.microsoft.com/office/drawing/2014/main" id="{55733911-4C4A-D719-F02D-4DF258BABAA6}"/>
              </a:ext>
            </a:extLst>
          </p:cNvPr>
          <p:cNvGrpSpPr/>
          <p:nvPr/>
        </p:nvGrpSpPr>
        <p:grpSpPr>
          <a:xfrm>
            <a:off x="8339559" y="4517985"/>
            <a:ext cx="584522" cy="104172"/>
            <a:chOff x="8338595" y="2043897"/>
            <a:chExt cx="491924" cy="104172"/>
          </a:xfrm>
        </p:grpSpPr>
        <p:cxnSp>
          <p:nvCxnSpPr>
            <p:cNvPr id="111" name="Straight Connector 110">
              <a:extLst>
                <a:ext uri="{FF2B5EF4-FFF2-40B4-BE49-F238E27FC236}">
                  <a16:creationId xmlns:a16="http://schemas.microsoft.com/office/drawing/2014/main" id="{4E2FD3BF-D32A-70EB-A058-DEBD134B16E0}"/>
                </a:ext>
              </a:extLst>
            </p:cNvPr>
            <p:cNvCxnSpPr>
              <a:cxnSpLocks/>
            </p:cNvCxnSpPr>
            <p:nvPr/>
          </p:nvCxnSpPr>
          <p:spPr bwMode="auto">
            <a:xfrm>
              <a:off x="8344382"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0C44D68B-D2AC-7330-9790-BC3C7FEDA753}"/>
                </a:ext>
              </a:extLst>
            </p:cNvPr>
            <p:cNvCxnSpPr>
              <a:cxnSpLocks/>
            </p:cNvCxnSpPr>
            <p:nvPr/>
          </p:nvCxnSpPr>
          <p:spPr bwMode="auto">
            <a:xfrm>
              <a:off x="8826660"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28C5FAB8-16EB-A10E-3236-FE1AF3BD78B1}"/>
                </a:ext>
              </a:extLst>
            </p:cNvPr>
            <p:cNvCxnSpPr/>
            <p:nvPr/>
          </p:nvCxnSpPr>
          <p:spPr bwMode="auto">
            <a:xfrm>
              <a:off x="8338595" y="2099842"/>
              <a:ext cx="491924" cy="0"/>
            </a:xfrm>
            <a:prstGeom prst="line">
              <a:avLst/>
            </a:prstGeom>
            <a:noFill/>
            <a:ln w="19050" cap="flat" cmpd="sng" algn="ctr">
              <a:solidFill>
                <a:schemeClr val="bg1"/>
              </a:solidFill>
              <a:prstDash val="solid"/>
              <a:round/>
              <a:headEnd type="none" w="med" len="med"/>
              <a:tailEnd type="none" w="med" len="med"/>
            </a:ln>
            <a:effectLst/>
          </p:spPr>
        </p:cxnSp>
      </p:grpSp>
      <p:sp>
        <p:nvSpPr>
          <p:cNvPr id="114" name="Diamond 113">
            <a:extLst>
              <a:ext uri="{FF2B5EF4-FFF2-40B4-BE49-F238E27FC236}">
                <a16:creationId xmlns:a16="http://schemas.microsoft.com/office/drawing/2014/main" id="{514C249C-B66F-AE97-582C-71A7E6538A8E}"/>
              </a:ext>
            </a:extLst>
          </p:cNvPr>
          <p:cNvSpPr/>
          <p:nvPr/>
        </p:nvSpPr>
        <p:spPr bwMode="auto">
          <a:xfrm>
            <a:off x="8523791" y="4517985"/>
            <a:ext cx="112853" cy="112853"/>
          </a:xfrm>
          <a:prstGeom prst="diamond">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15" name="Group 114">
            <a:extLst>
              <a:ext uri="{FF2B5EF4-FFF2-40B4-BE49-F238E27FC236}">
                <a16:creationId xmlns:a16="http://schemas.microsoft.com/office/drawing/2014/main" id="{46998D3A-02D1-2D6A-718B-23B05F748CC9}"/>
              </a:ext>
            </a:extLst>
          </p:cNvPr>
          <p:cNvGrpSpPr/>
          <p:nvPr/>
        </p:nvGrpSpPr>
        <p:grpSpPr>
          <a:xfrm>
            <a:off x="8165938" y="4670385"/>
            <a:ext cx="925975" cy="104172"/>
            <a:chOff x="8338595" y="2043897"/>
            <a:chExt cx="491924" cy="104172"/>
          </a:xfrm>
        </p:grpSpPr>
        <p:cxnSp>
          <p:nvCxnSpPr>
            <p:cNvPr id="116" name="Straight Connector 115">
              <a:extLst>
                <a:ext uri="{FF2B5EF4-FFF2-40B4-BE49-F238E27FC236}">
                  <a16:creationId xmlns:a16="http://schemas.microsoft.com/office/drawing/2014/main" id="{DAC93217-C1A3-9F2E-2789-5106A99E9B92}"/>
                </a:ext>
              </a:extLst>
            </p:cNvPr>
            <p:cNvCxnSpPr>
              <a:cxnSpLocks/>
            </p:cNvCxnSpPr>
            <p:nvPr/>
          </p:nvCxnSpPr>
          <p:spPr bwMode="auto">
            <a:xfrm>
              <a:off x="8344382"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CE7BB7C5-0AE8-7950-3D74-C65FAFFAC137}"/>
                </a:ext>
              </a:extLst>
            </p:cNvPr>
            <p:cNvCxnSpPr>
              <a:cxnSpLocks/>
            </p:cNvCxnSpPr>
            <p:nvPr/>
          </p:nvCxnSpPr>
          <p:spPr bwMode="auto">
            <a:xfrm>
              <a:off x="8826660"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7E4453B3-0035-7CAF-4F97-674B4698993C}"/>
                </a:ext>
              </a:extLst>
            </p:cNvPr>
            <p:cNvCxnSpPr/>
            <p:nvPr/>
          </p:nvCxnSpPr>
          <p:spPr bwMode="auto">
            <a:xfrm>
              <a:off x="8338595" y="2099842"/>
              <a:ext cx="491924" cy="0"/>
            </a:xfrm>
            <a:prstGeom prst="line">
              <a:avLst/>
            </a:prstGeom>
            <a:noFill/>
            <a:ln w="19050" cap="flat" cmpd="sng" algn="ctr">
              <a:solidFill>
                <a:schemeClr val="bg1"/>
              </a:solidFill>
              <a:prstDash val="solid"/>
              <a:round/>
              <a:headEnd type="none" w="med" len="med"/>
              <a:tailEnd type="none" w="med" len="med"/>
            </a:ln>
            <a:effectLst/>
          </p:spPr>
        </p:cxnSp>
      </p:grpSp>
      <p:sp>
        <p:nvSpPr>
          <p:cNvPr id="119" name="Diamond 118">
            <a:extLst>
              <a:ext uri="{FF2B5EF4-FFF2-40B4-BE49-F238E27FC236}">
                <a16:creationId xmlns:a16="http://schemas.microsoft.com/office/drawing/2014/main" id="{14E5F2DA-5F0E-7EC0-69B6-8C4F222253C3}"/>
              </a:ext>
            </a:extLst>
          </p:cNvPr>
          <p:cNvSpPr/>
          <p:nvPr/>
        </p:nvSpPr>
        <p:spPr bwMode="auto">
          <a:xfrm>
            <a:off x="8444697" y="4670385"/>
            <a:ext cx="112853" cy="112853"/>
          </a:xfrm>
          <a:prstGeom prst="diamond">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20" name="Group 119">
            <a:extLst>
              <a:ext uri="{FF2B5EF4-FFF2-40B4-BE49-F238E27FC236}">
                <a16:creationId xmlns:a16="http://schemas.microsoft.com/office/drawing/2014/main" id="{DBFBBDFC-FDB0-BE67-B960-F6F53E4D371F}"/>
              </a:ext>
            </a:extLst>
          </p:cNvPr>
          <p:cNvGrpSpPr/>
          <p:nvPr/>
        </p:nvGrpSpPr>
        <p:grpSpPr>
          <a:xfrm>
            <a:off x="8374284" y="4982901"/>
            <a:ext cx="552692" cy="104172"/>
            <a:chOff x="8338595" y="2043897"/>
            <a:chExt cx="491924" cy="104172"/>
          </a:xfrm>
        </p:grpSpPr>
        <p:cxnSp>
          <p:nvCxnSpPr>
            <p:cNvPr id="121" name="Straight Connector 120">
              <a:extLst>
                <a:ext uri="{FF2B5EF4-FFF2-40B4-BE49-F238E27FC236}">
                  <a16:creationId xmlns:a16="http://schemas.microsoft.com/office/drawing/2014/main" id="{F4DA1AE2-D589-638A-5468-6179BEF296BE}"/>
                </a:ext>
              </a:extLst>
            </p:cNvPr>
            <p:cNvCxnSpPr>
              <a:cxnSpLocks/>
            </p:cNvCxnSpPr>
            <p:nvPr/>
          </p:nvCxnSpPr>
          <p:spPr bwMode="auto">
            <a:xfrm>
              <a:off x="8344382"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268598F1-2742-2098-E8EC-D08294EAA1C2}"/>
                </a:ext>
              </a:extLst>
            </p:cNvPr>
            <p:cNvCxnSpPr>
              <a:cxnSpLocks/>
            </p:cNvCxnSpPr>
            <p:nvPr/>
          </p:nvCxnSpPr>
          <p:spPr bwMode="auto">
            <a:xfrm>
              <a:off x="8826660"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26F75FF1-B49A-EEE2-D959-12F5C39D84A6}"/>
                </a:ext>
              </a:extLst>
            </p:cNvPr>
            <p:cNvCxnSpPr/>
            <p:nvPr/>
          </p:nvCxnSpPr>
          <p:spPr bwMode="auto">
            <a:xfrm>
              <a:off x="8338595" y="2099842"/>
              <a:ext cx="491924" cy="0"/>
            </a:xfrm>
            <a:prstGeom prst="line">
              <a:avLst/>
            </a:prstGeom>
            <a:noFill/>
            <a:ln w="19050" cap="flat" cmpd="sng" algn="ctr">
              <a:solidFill>
                <a:schemeClr val="bg1"/>
              </a:solidFill>
              <a:prstDash val="solid"/>
              <a:round/>
              <a:headEnd type="none" w="med" len="med"/>
              <a:tailEnd type="none" w="med" len="med"/>
            </a:ln>
            <a:effectLst/>
          </p:spPr>
        </p:cxnSp>
      </p:grpSp>
      <p:sp>
        <p:nvSpPr>
          <p:cNvPr id="124" name="Diamond 123">
            <a:extLst>
              <a:ext uri="{FF2B5EF4-FFF2-40B4-BE49-F238E27FC236}">
                <a16:creationId xmlns:a16="http://schemas.microsoft.com/office/drawing/2014/main" id="{49B2079D-753D-03E8-D6D2-86A7248654F7}"/>
              </a:ext>
            </a:extLst>
          </p:cNvPr>
          <p:cNvSpPr/>
          <p:nvPr/>
        </p:nvSpPr>
        <p:spPr bwMode="auto">
          <a:xfrm>
            <a:off x="8548869" y="4982901"/>
            <a:ext cx="112853" cy="112853"/>
          </a:xfrm>
          <a:prstGeom prst="diamond">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25" name="Group 124">
            <a:extLst>
              <a:ext uri="{FF2B5EF4-FFF2-40B4-BE49-F238E27FC236}">
                <a16:creationId xmlns:a16="http://schemas.microsoft.com/office/drawing/2014/main" id="{9930D9D6-E8AC-7692-69DF-AA829841F394}"/>
              </a:ext>
            </a:extLst>
          </p:cNvPr>
          <p:cNvGrpSpPr/>
          <p:nvPr/>
        </p:nvGrpSpPr>
        <p:grpSpPr>
          <a:xfrm>
            <a:off x="8382966" y="5135301"/>
            <a:ext cx="613458" cy="104172"/>
            <a:chOff x="8338595" y="2043897"/>
            <a:chExt cx="491924" cy="104172"/>
          </a:xfrm>
        </p:grpSpPr>
        <p:cxnSp>
          <p:nvCxnSpPr>
            <p:cNvPr id="126" name="Straight Connector 125">
              <a:extLst>
                <a:ext uri="{FF2B5EF4-FFF2-40B4-BE49-F238E27FC236}">
                  <a16:creationId xmlns:a16="http://schemas.microsoft.com/office/drawing/2014/main" id="{7146F818-A584-AA3E-4B25-A44F0D6029D7}"/>
                </a:ext>
              </a:extLst>
            </p:cNvPr>
            <p:cNvCxnSpPr>
              <a:cxnSpLocks/>
            </p:cNvCxnSpPr>
            <p:nvPr/>
          </p:nvCxnSpPr>
          <p:spPr bwMode="auto">
            <a:xfrm>
              <a:off x="8344382"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E0E3A76E-DADE-C424-E506-C2B41219CFBD}"/>
                </a:ext>
              </a:extLst>
            </p:cNvPr>
            <p:cNvCxnSpPr>
              <a:cxnSpLocks/>
            </p:cNvCxnSpPr>
            <p:nvPr/>
          </p:nvCxnSpPr>
          <p:spPr bwMode="auto">
            <a:xfrm>
              <a:off x="8826660"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F315C648-9969-BD24-BC13-32A90B97FB5E}"/>
                </a:ext>
              </a:extLst>
            </p:cNvPr>
            <p:cNvCxnSpPr/>
            <p:nvPr/>
          </p:nvCxnSpPr>
          <p:spPr bwMode="auto">
            <a:xfrm>
              <a:off x="8338595" y="2099842"/>
              <a:ext cx="491924" cy="0"/>
            </a:xfrm>
            <a:prstGeom prst="line">
              <a:avLst/>
            </a:prstGeom>
            <a:noFill/>
            <a:ln w="19050" cap="flat" cmpd="sng" algn="ctr">
              <a:solidFill>
                <a:schemeClr val="bg1"/>
              </a:solidFill>
              <a:prstDash val="solid"/>
              <a:round/>
              <a:headEnd type="none" w="med" len="med"/>
              <a:tailEnd type="none" w="med" len="med"/>
            </a:ln>
            <a:effectLst/>
          </p:spPr>
        </p:cxnSp>
      </p:grpSp>
      <p:sp>
        <p:nvSpPr>
          <p:cNvPr id="129" name="Diamond 128">
            <a:extLst>
              <a:ext uri="{FF2B5EF4-FFF2-40B4-BE49-F238E27FC236}">
                <a16:creationId xmlns:a16="http://schemas.microsoft.com/office/drawing/2014/main" id="{FBEF5151-F09D-D9AE-B4D9-838F9DC0440D}"/>
              </a:ext>
            </a:extLst>
          </p:cNvPr>
          <p:cNvSpPr/>
          <p:nvPr/>
        </p:nvSpPr>
        <p:spPr bwMode="auto">
          <a:xfrm>
            <a:off x="8585522" y="5135301"/>
            <a:ext cx="112853" cy="112853"/>
          </a:xfrm>
          <a:prstGeom prst="diamond">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30" name="Group 129">
            <a:extLst>
              <a:ext uri="{FF2B5EF4-FFF2-40B4-BE49-F238E27FC236}">
                <a16:creationId xmlns:a16="http://schemas.microsoft.com/office/drawing/2014/main" id="{D0B67CF9-AACF-D433-E252-A5B22A4F9F13}"/>
              </a:ext>
            </a:extLst>
          </p:cNvPr>
          <p:cNvGrpSpPr/>
          <p:nvPr/>
        </p:nvGrpSpPr>
        <p:grpSpPr>
          <a:xfrm>
            <a:off x="8472668" y="5447818"/>
            <a:ext cx="448519" cy="104172"/>
            <a:chOff x="8338595" y="2043897"/>
            <a:chExt cx="491924" cy="104172"/>
          </a:xfrm>
        </p:grpSpPr>
        <p:cxnSp>
          <p:nvCxnSpPr>
            <p:cNvPr id="131" name="Straight Connector 130">
              <a:extLst>
                <a:ext uri="{FF2B5EF4-FFF2-40B4-BE49-F238E27FC236}">
                  <a16:creationId xmlns:a16="http://schemas.microsoft.com/office/drawing/2014/main" id="{5C6C3FCD-A84C-3BAC-7070-CA4D607D662D}"/>
                </a:ext>
              </a:extLst>
            </p:cNvPr>
            <p:cNvCxnSpPr>
              <a:cxnSpLocks/>
            </p:cNvCxnSpPr>
            <p:nvPr/>
          </p:nvCxnSpPr>
          <p:spPr bwMode="auto">
            <a:xfrm>
              <a:off x="8344382"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29246E14-25FD-5EB3-68B7-0C7D2E386A74}"/>
                </a:ext>
              </a:extLst>
            </p:cNvPr>
            <p:cNvCxnSpPr>
              <a:cxnSpLocks/>
            </p:cNvCxnSpPr>
            <p:nvPr/>
          </p:nvCxnSpPr>
          <p:spPr bwMode="auto">
            <a:xfrm>
              <a:off x="8826660"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F427021B-08BE-5AB6-20FC-D61D324EBAE0}"/>
                </a:ext>
              </a:extLst>
            </p:cNvPr>
            <p:cNvCxnSpPr/>
            <p:nvPr/>
          </p:nvCxnSpPr>
          <p:spPr bwMode="auto">
            <a:xfrm>
              <a:off x="8338595" y="2099842"/>
              <a:ext cx="491924" cy="0"/>
            </a:xfrm>
            <a:prstGeom prst="line">
              <a:avLst/>
            </a:prstGeom>
            <a:noFill/>
            <a:ln w="19050" cap="flat" cmpd="sng" algn="ctr">
              <a:solidFill>
                <a:schemeClr val="bg1"/>
              </a:solidFill>
              <a:prstDash val="solid"/>
              <a:round/>
              <a:headEnd type="none" w="med" len="med"/>
              <a:tailEnd type="none" w="med" len="med"/>
            </a:ln>
            <a:effectLst/>
          </p:spPr>
        </p:cxnSp>
      </p:grpSp>
      <p:sp>
        <p:nvSpPr>
          <p:cNvPr id="134" name="Diamond 133">
            <a:extLst>
              <a:ext uri="{FF2B5EF4-FFF2-40B4-BE49-F238E27FC236}">
                <a16:creationId xmlns:a16="http://schemas.microsoft.com/office/drawing/2014/main" id="{0E4605A3-C366-75A4-99E2-E798ABF234E0}"/>
              </a:ext>
            </a:extLst>
          </p:cNvPr>
          <p:cNvSpPr/>
          <p:nvPr/>
        </p:nvSpPr>
        <p:spPr bwMode="auto">
          <a:xfrm>
            <a:off x="8611565" y="5447818"/>
            <a:ext cx="112853" cy="112853"/>
          </a:xfrm>
          <a:prstGeom prst="diamond">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35" name="Group 134">
            <a:extLst>
              <a:ext uri="{FF2B5EF4-FFF2-40B4-BE49-F238E27FC236}">
                <a16:creationId xmlns:a16="http://schemas.microsoft.com/office/drawing/2014/main" id="{FD751047-AB6D-B168-E5BA-9A0681EF5B30}"/>
              </a:ext>
            </a:extLst>
          </p:cNvPr>
          <p:cNvGrpSpPr/>
          <p:nvPr/>
        </p:nvGrpSpPr>
        <p:grpSpPr>
          <a:xfrm>
            <a:off x="7940233" y="5600218"/>
            <a:ext cx="836271" cy="104172"/>
            <a:chOff x="8338595" y="2043897"/>
            <a:chExt cx="491924" cy="104172"/>
          </a:xfrm>
        </p:grpSpPr>
        <p:cxnSp>
          <p:nvCxnSpPr>
            <p:cNvPr id="136" name="Straight Connector 135">
              <a:extLst>
                <a:ext uri="{FF2B5EF4-FFF2-40B4-BE49-F238E27FC236}">
                  <a16:creationId xmlns:a16="http://schemas.microsoft.com/office/drawing/2014/main" id="{57F91D92-E8B7-629F-2C6B-3AE321141FAC}"/>
                </a:ext>
              </a:extLst>
            </p:cNvPr>
            <p:cNvCxnSpPr>
              <a:cxnSpLocks/>
            </p:cNvCxnSpPr>
            <p:nvPr/>
          </p:nvCxnSpPr>
          <p:spPr bwMode="auto">
            <a:xfrm>
              <a:off x="8344382"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536AAE83-6134-E5BF-A1F2-A8B7431E3DAC}"/>
                </a:ext>
              </a:extLst>
            </p:cNvPr>
            <p:cNvCxnSpPr>
              <a:cxnSpLocks/>
            </p:cNvCxnSpPr>
            <p:nvPr/>
          </p:nvCxnSpPr>
          <p:spPr bwMode="auto">
            <a:xfrm>
              <a:off x="8826660" y="2043897"/>
              <a:ext cx="0" cy="104172"/>
            </a:xfrm>
            <a:prstGeom prst="line">
              <a:avLst/>
            </a:prstGeom>
            <a:noFill/>
            <a:ln w="19050"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A6216391-9ED9-BB3E-A53B-F2B999AF398D}"/>
                </a:ext>
              </a:extLst>
            </p:cNvPr>
            <p:cNvCxnSpPr/>
            <p:nvPr/>
          </p:nvCxnSpPr>
          <p:spPr bwMode="auto">
            <a:xfrm>
              <a:off x="8338595" y="2099842"/>
              <a:ext cx="491924" cy="0"/>
            </a:xfrm>
            <a:prstGeom prst="line">
              <a:avLst/>
            </a:prstGeom>
            <a:noFill/>
            <a:ln w="19050" cap="flat" cmpd="sng" algn="ctr">
              <a:solidFill>
                <a:schemeClr val="bg1"/>
              </a:solidFill>
              <a:prstDash val="solid"/>
              <a:round/>
              <a:headEnd type="none" w="med" len="med"/>
              <a:tailEnd type="none" w="med" len="med"/>
            </a:ln>
            <a:effectLst/>
          </p:spPr>
        </p:cxnSp>
      </p:grpSp>
      <p:sp>
        <p:nvSpPr>
          <p:cNvPr id="139" name="Diamond 138">
            <a:extLst>
              <a:ext uri="{FF2B5EF4-FFF2-40B4-BE49-F238E27FC236}">
                <a16:creationId xmlns:a16="http://schemas.microsoft.com/office/drawing/2014/main" id="{B62BBE1B-1514-F86E-7CCF-EB362F8D3DBD}"/>
              </a:ext>
            </a:extLst>
          </p:cNvPr>
          <p:cNvSpPr/>
          <p:nvPr/>
        </p:nvSpPr>
        <p:spPr bwMode="auto">
          <a:xfrm>
            <a:off x="8130251" y="5603111"/>
            <a:ext cx="112853" cy="112853"/>
          </a:xfrm>
          <a:prstGeom prst="diamond">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41" name="Straight Connector 140">
            <a:extLst>
              <a:ext uri="{FF2B5EF4-FFF2-40B4-BE49-F238E27FC236}">
                <a16:creationId xmlns:a16="http://schemas.microsoft.com/office/drawing/2014/main" id="{554A814A-7377-D2AC-F81E-FA797DC55352}"/>
              </a:ext>
            </a:extLst>
          </p:cNvPr>
          <p:cNvCxnSpPr/>
          <p:nvPr/>
        </p:nvCxnSpPr>
        <p:spPr bwMode="auto">
          <a:xfrm>
            <a:off x="9001125" y="1676400"/>
            <a:ext cx="0" cy="4143375"/>
          </a:xfrm>
          <a:prstGeom prst="line">
            <a:avLst/>
          </a:prstGeom>
          <a:noFill/>
          <a:ln w="22225" cap="flat" cmpd="sng" algn="ctr">
            <a:solidFill>
              <a:schemeClr val="bg1"/>
            </a:solidFill>
            <a:prstDash val="sysDash"/>
            <a:round/>
            <a:headEnd type="none" w="med" len="med"/>
            <a:tailEnd type="none" w="med" len="med"/>
          </a:ln>
          <a:effectLst/>
        </p:spPr>
      </p:cxnSp>
      <p:cxnSp>
        <p:nvCxnSpPr>
          <p:cNvPr id="143" name="Straight Connector 142">
            <a:extLst>
              <a:ext uri="{FF2B5EF4-FFF2-40B4-BE49-F238E27FC236}">
                <a16:creationId xmlns:a16="http://schemas.microsoft.com/office/drawing/2014/main" id="{D67E399A-4998-20DC-6207-DE153A2F1429}"/>
              </a:ext>
            </a:extLst>
          </p:cNvPr>
          <p:cNvCxnSpPr/>
          <p:nvPr/>
        </p:nvCxnSpPr>
        <p:spPr bwMode="auto">
          <a:xfrm>
            <a:off x="711200" y="1743075"/>
            <a:ext cx="10769600"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724351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E4786DC0-A078-4139-9EFD-EBAF1766D11C}"/>
              </a:ext>
            </a:extLst>
          </p:cNvPr>
          <p:cNvSpPr>
            <a:spLocks noGrp="1"/>
          </p:cNvSpPr>
          <p:nvPr>
            <p:ph type="title"/>
          </p:nvPr>
        </p:nvSpPr>
        <p:spPr>
          <a:xfrm>
            <a:off x="609759" y="238127"/>
            <a:ext cx="11252041" cy="1103313"/>
          </a:xfrm>
        </p:spPr>
        <p:txBody>
          <a:bodyPr/>
          <a:lstStyle/>
          <a:p>
            <a:r>
              <a:rPr lang="en-US" dirty="0"/>
              <a:t>DESTINY-Breast04: Drug-Related TEAEs (≥20% of Patients)</a:t>
            </a:r>
          </a:p>
        </p:txBody>
      </p:sp>
      <p:sp>
        <p:nvSpPr>
          <p:cNvPr id="5" name="Text Box 15">
            <a:extLst>
              <a:ext uri="{FF2B5EF4-FFF2-40B4-BE49-F238E27FC236}">
                <a16:creationId xmlns:a16="http://schemas.microsoft.com/office/drawing/2014/main" id="{A15561EE-3E43-B165-DEFE-31B9DC60AB28}"/>
              </a:ext>
            </a:extLst>
          </p:cNvPr>
          <p:cNvSpPr txBox="1">
            <a:spLocks noChangeArrowheads="1"/>
          </p:cNvSpPr>
          <p:nvPr/>
        </p:nvSpPr>
        <p:spPr bwMode="auto">
          <a:xfrm>
            <a:off x="429783" y="639435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Modi. ESMO 2023. Abstr 3760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0" name="Group 9">
            <a:extLst>
              <a:ext uri="{FF2B5EF4-FFF2-40B4-BE49-F238E27FC236}">
                <a16:creationId xmlns:a16="http://schemas.microsoft.com/office/drawing/2014/main" id="{E53C34D5-B9AB-3E99-FD11-1217E655D922}"/>
              </a:ext>
            </a:extLst>
          </p:cNvPr>
          <p:cNvGrpSpPr/>
          <p:nvPr/>
        </p:nvGrpSpPr>
        <p:grpSpPr>
          <a:xfrm>
            <a:off x="8725896" y="1508409"/>
            <a:ext cx="1981382" cy="1200329"/>
            <a:chOff x="9444107" y="3194050"/>
            <a:chExt cx="1981382" cy="1200329"/>
          </a:xfrm>
        </p:grpSpPr>
        <p:sp>
          <p:nvSpPr>
            <p:cNvPr id="3" name="TextBox 2">
              <a:extLst>
                <a:ext uri="{FF2B5EF4-FFF2-40B4-BE49-F238E27FC236}">
                  <a16:creationId xmlns:a16="http://schemas.microsoft.com/office/drawing/2014/main" id="{5A6BE842-BD06-B773-1652-2D641EFD5EFA}"/>
                </a:ext>
              </a:extLst>
            </p:cNvPr>
            <p:cNvSpPr txBox="1"/>
            <p:nvPr/>
          </p:nvSpPr>
          <p:spPr bwMode="auto">
            <a:xfrm>
              <a:off x="9653657" y="3194050"/>
              <a:ext cx="177183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T-DXd, any grade</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T-DXd, grade ≥3</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CT, any ≥3</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CT, any grade</a:t>
              </a:r>
            </a:p>
          </p:txBody>
        </p:sp>
        <p:sp>
          <p:nvSpPr>
            <p:cNvPr id="4" name="Rectangle 3">
              <a:extLst>
                <a:ext uri="{FF2B5EF4-FFF2-40B4-BE49-F238E27FC236}">
                  <a16:creationId xmlns:a16="http://schemas.microsoft.com/office/drawing/2014/main" id="{4FAD8B3F-E995-A239-376D-53F00FD0E056}"/>
                </a:ext>
              </a:extLst>
            </p:cNvPr>
            <p:cNvSpPr/>
            <p:nvPr/>
          </p:nvSpPr>
          <p:spPr bwMode="auto">
            <a:xfrm>
              <a:off x="9444107" y="3270250"/>
              <a:ext cx="209550" cy="209550"/>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Rectangle 6">
              <a:extLst>
                <a:ext uri="{FF2B5EF4-FFF2-40B4-BE49-F238E27FC236}">
                  <a16:creationId xmlns:a16="http://schemas.microsoft.com/office/drawing/2014/main" id="{BD4DFC8B-4379-1F44-915A-92F7BE873F70}"/>
                </a:ext>
              </a:extLst>
            </p:cNvPr>
            <p:cNvSpPr/>
            <p:nvPr/>
          </p:nvSpPr>
          <p:spPr bwMode="auto">
            <a:xfrm>
              <a:off x="9444107" y="3546115"/>
              <a:ext cx="209550" cy="20955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Rectangle 7">
              <a:extLst>
                <a:ext uri="{FF2B5EF4-FFF2-40B4-BE49-F238E27FC236}">
                  <a16:creationId xmlns:a16="http://schemas.microsoft.com/office/drawing/2014/main" id="{CD26A15D-CB8F-6A9F-9E59-FE62FC075B9A}"/>
                </a:ext>
              </a:extLst>
            </p:cNvPr>
            <p:cNvSpPr/>
            <p:nvPr/>
          </p:nvSpPr>
          <p:spPr bwMode="auto">
            <a:xfrm>
              <a:off x="9444107" y="3821980"/>
              <a:ext cx="209550" cy="20955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A7715BB6-D0FC-95E3-A96F-E94688112CDD}"/>
                </a:ext>
              </a:extLst>
            </p:cNvPr>
            <p:cNvSpPr/>
            <p:nvPr/>
          </p:nvSpPr>
          <p:spPr bwMode="auto">
            <a:xfrm>
              <a:off x="9444107" y="4097845"/>
              <a:ext cx="209550" cy="209550"/>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2" name="Rectangle 11">
            <a:extLst>
              <a:ext uri="{FF2B5EF4-FFF2-40B4-BE49-F238E27FC236}">
                <a16:creationId xmlns:a16="http://schemas.microsoft.com/office/drawing/2014/main" id="{437095AA-CD04-06F5-C919-BD0F4443D547}"/>
              </a:ext>
            </a:extLst>
          </p:cNvPr>
          <p:cNvSpPr/>
          <p:nvPr/>
        </p:nvSpPr>
        <p:spPr bwMode="auto">
          <a:xfrm>
            <a:off x="6337883" y="1597130"/>
            <a:ext cx="779463" cy="285790"/>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Rectangle 14">
            <a:extLst>
              <a:ext uri="{FF2B5EF4-FFF2-40B4-BE49-F238E27FC236}">
                <a16:creationId xmlns:a16="http://schemas.microsoft.com/office/drawing/2014/main" id="{5ABE0DC7-6E8D-334A-27B0-D8183777284F}"/>
              </a:ext>
            </a:extLst>
          </p:cNvPr>
          <p:cNvSpPr/>
          <p:nvPr/>
        </p:nvSpPr>
        <p:spPr bwMode="auto">
          <a:xfrm>
            <a:off x="3869584" y="1597130"/>
            <a:ext cx="2285999" cy="285790"/>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515F3881-E6B5-CCD3-527D-59D6FA197B92}"/>
              </a:ext>
            </a:extLst>
          </p:cNvPr>
          <p:cNvSpPr/>
          <p:nvPr/>
        </p:nvSpPr>
        <p:spPr bwMode="auto">
          <a:xfrm>
            <a:off x="6155583" y="1597130"/>
            <a:ext cx="172775" cy="285790"/>
          </a:xfrm>
          <a:prstGeom prst="rect">
            <a:avLst/>
          </a:prstGeom>
          <a:solidFill>
            <a:srgbClr val="01587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Rectangle 18">
            <a:extLst>
              <a:ext uri="{FF2B5EF4-FFF2-40B4-BE49-F238E27FC236}">
                <a16:creationId xmlns:a16="http://schemas.microsoft.com/office/drawing/2014/main" id="{D22FAC36-3DAA-136D-73CB-D31B3FAC458E}"/>
              </a:ext>
            </a:extLst>
          </p:cNvPr>
          <p:cNvSpPr/>
          <p:nvPr/>
        </p:nvSpPr>
        <p:spPr bwMode="auto">
          <a:xfrm>
            <a:off x="6337883" y="1939979"/>
            <a:ext cx="150813" cy="28579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A7B7FBAE-2637-2E94-8E8F-B3609E80183C}"/>
              </a:ext>
            </a:extLst>
          </p:cNvPr>
          <p:cNvSpPr/>
          <p:nvPr/>
        </p:nvSpPr>
        <p:spPr bwMode="auto">
          <a:xfrm>
            <a:off x="6488696" y="1939979"/>
            <a:ext cx="1327150" cy="285790"/>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Rectangle 21">
            <a:extLst>
              <a:ext uri="{FF2B5EF4-FFF2-40B4-BE49-F238E27FC236}">
                <a16:creationId xmlns:a16="http://schemas.microsoft.com/office/drawing/2014/main" id="{C2BF49BC-A2D9-BBB3-E603-009710E72269}"/>
              </a:ext>
            </a:extLst>
          </p:cNvPr>
          <p:cNvSpPr/>
          <p:nvPr/>
        </p:nvSpPr>
        <p:spPr bwMode="auto">
          <a:xfrm>
            <a:off x="4577728" y="1939979"/>
            <a:ext cx="1460979" cy="285790"/>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Rectangle 22">
            <a:extLst>
              <a:ext uri="{FF2B5EF4-FFF2-40B4-BE49-F238E27FC236}">
                <a16:creationId xmlns:a16="http://schemas.microsoft.com/office/drawing/2014/main" id="{1969CC94-A219-6C2F-CC87-74AAAE5BC0D3}"/>
              </a:ext>
            </a:extLst>
          </p:cNvPr>
          <p:cNvSpPr/>
          <p:nvPr/>
        </p:nvSpPr>
        <p:spPr bwMode="auto">
          <a:xfrm>
            <a:off x="6038707" y="1939979"/>
            <a:ext cx="289652" cy="285790"/>
          </a:xfrm>
          <a:prstGeom prst="rect">
            <a:avLst/>
          </a:prstGeom>
          <a:solidFill>
            <a:srgbClr val="01587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Rectangle 30">
            <a:extLst>
              <a:ext uri="{FF2B5EF4-FFF2-40B4-BE49-F238E27FC236}">
                <a16:creationId xmlns:a16="http://schemas.microsoft.com/office/drawing/2014/main" id="{90FF6248-74F3-9623-FFF3-A29C5656B8DB}"/>
              </a:ext>
            </a:extLst>
          </p:cNvPr>
          <p:cNvSpPr/>
          <p:nvPr/>
        </p:nvSpPr>
        <p:spPr bwMode="auto">
          <a:xfrm>
            <a:off x="6337883" y="2282828"/>
            <a:ext cx="360363" cy="28579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Rectangle 31">
            <a:extLst>
              <a:ext uri="{FF2B5EF4-FFF2-40B4-BE49-F238E27FC236}">
                <a16:creationId xmlns:a16="http://schemas.microsoft.com/office/drawing/2014/main" id="{A9497A37-B216-C120-E941-D19676D1BC05}"/>
              </a:ext>
            </a:extLst>
          </p:cNvPr>
          <p:cNvSpPr/>
          <p:nvPr/>
        </p:nvSpPr>
        <p:spPr bwMode="auto">
          <a:xfrm>
            <a:off x="6698246" y="2282828"/>
            <a:ext cx="976311" cy="285790"/>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Rectangle 28">
            <a:extLst>
              <a:ext uri="{FF2B5EF4-FFF2-40B4-BE49-F238E27FC236}">
                <a16:creationId xmlns:a16="http://schemas.microsoft.com/office/drawing/2014/main" id="{EF2FABF4-6D59-91C1-E0B3-015F1EA8A112}"/>
              </a:ext>
            </a:extLst>
          </p:cNvPr>
          <p:cNvSpPr/>
          <p:nvPr/>
        </p:nvSpPr>
        <p:spPr bwMode="auto">
          <a:xfrm>
            <a:off x="4931800" y="2282828"/>
            <a:ext cx="1251283" cy="285790"/>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Rectangle 29">
            <a:extLst>
              <a:ext uri="{FF2B5EF4-FFF2-40B4-BE49-F238E27FC236}">
                <a16:creationId xmlns:a16="http://schemas.microsoft.com/office/drawing/2014/main" id="{588781EB-400D-0672-B67F-F8B46B21CFBE}"/>
              </a:ext>
            </a:extLst>
          </p:cNvPr>
          <p:cNvSpPr/>
          <p:nvPr/>
        </p:nvSpPr>
        <p:spPr bwMode="auto">
          <a:xfrm>
            <a:off x="6183083" y="2282828"/>
            <a:ext cx="145275" cy="285790"/>
          </a:xfrm>
          <a:prstGeom prst="rect">
            <a:avLst/>
          </a:prstGeom>
          <a:solidFill>
            <a:srgbClr val="01587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Rectangle 38">
            <a:extLst>
              <a:ext uri="{FF2B5EF4-FFF2-40B4-BE49-F238E27FC236}">
                <a16:creationId xmlns:a16="http://schemas.microsoft.com/office/drawing/2014/main" id="{D6151C95-B0F8-B825-0E0E-8CB812809F0A}"/>
              </a:ext>
            </a:extLst>
          </p:cNvPr>
          <p:cNvSpPr/>
          <p:nvPr/>
        </p:nvSpPr>
        <p:spPr bwMode="auto">
          <a:xfrm>
            <a:off x="6337884" y="2625677"/>
            <a:ext cx="1081087" cy="285790"/>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 name="Rectangle 35">
            <a:extLst>
              <a:ext uri="{FF2B5EF4-FFF2-40B4-BE49-F238E27FC236}">
                <a16:creationId xmlns:a16="http://schemas.microsoft.com/office/drawing/2014/main" id="{14CC1D44-577F-5061-FE3C-02CAC8A3CBF5}"/>
              </a:ext>
            </a:extLst>
          </p:cNvPr>
          <p:cNvSpPr/>
          <p:nvPr/>
        </p:nvSpPr>
        <p:spPr bwMode="auto">
          <a:xfrm>
            <a:off x="5052116" y="2625677"/>
            <a:ext cx="1276241" cy="285790"/>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2E749B0C-76F6-A957-0B58-CC59614CC1B5}"/>
              </a:ext>
            </a:extLst>
          </p:cNvPr>
          <p:cNvSpPr/>
          <p:nvPr/>
        </p:nvSpPr>
        <p:spPr bwMode="auto">
          <a:xfrm>
            <a:off x="6337883" y="2968526"/>
            <a:ext cx="1395556" cy="28579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Rectangle 45">
            <a:extLst>
              <a:ext uri="{FF2B5EF4-FFF2-40B4-BE49-F238E27FC236}">
                <a16:creationId xmlns:a16="http://schemas.microsoft.com/office/drawing/2014/main" id="{CA2B5D37-1469-FE14-C816-A979D76EDAA7}"/>
              </a:ext>
            </a:extLst>
          </p:cNvPr>
          <p:cNvSpPr/>
          <p:nvPr/>
        </p:nvSpPr>
        <p:spPr bwMode="auto">
          <a:xfrm>
            <a:off x="7733439" y="2968526"/>
            <a:ext cx="371260" cy="285790"/>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A0931528-1EF0-3C8A-D2FC-4B5B351C296D}"/>
              </a:ext>
            </a:extLst>
          </p:cNvPr>
          <p:cNvSpPr/>
          <p:nvPr/>
        </p:nvSpPr>
        <p:spPr bwMode="auto">
          <a:xfrm>
            <a:off x="5151806" y="2968526"/>
            <a:ext cx="686579" cy="285790"/>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E45B50EE-896E-078D-7C37-B6EE39BD85B8}"/>
              </a:ext>
            </a:extLst>
          </p:cNvPr>
          <p:cNvSpPr/>
          <p:nvPr/>
        </p:nvSpPr>
        <p:spPr bwMode="auto">
          <a:xfrm>
            <a:off x="5838385" y="2968526"/>
            <a:ext cx="489974" cy="285790"/>
          </a:xfrm>
          <a:prstGeom prst="rect">
            <a:avLst/>
          </a:prstGeom>
          <a:solidFill>
            <a:srgbClr val="01587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3BE9E3E7-DFC4-C0D3-248C-69326C3D24C0}"/>
              </a:ext>
            </a:extLst>
          </p:cNvPr>
          <p:cNvSpPr/>
          <p:nvPr/>
        </p:nvSpPr>
        <p:spPr bwMode="auto">
          <a:xfrm>
            <a:off x="6337883" y="3311375"/>
            <a:ext cx="148195" cy="28579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6F2D7A32-080E-0452-D129-580B6A54024C}"/>
              </a:ext>
            </a:extLst>
          </p:cNvPr>
          <p:cNvSpPr/>
          <p:nvPr/>
        </p:nvSpPr>
        <p:spPr bwMode="auto">
          <a:xfrm>
            <a:off x="6486078" y="3311375"/>
            <a:ext cx="656095" cy="285790"/>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A8A7FCAC-2243-983C-E135-5948DC12DEAB}"/>
              </a:ext>
            </a:extLst>
          </p:cNvPr>
          <p:cNvSpPr/>
          <p:nvPr/>
        </p:nvSpPr>
        <p:spPr bwMode="auto">
          <a:xfrm>
            <a:off x="5175869" y="3311375"/>
            <a:ext cx="855962" cy="285790"/>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CE91CDA0-D1B8-DE82-D9F7-74EF5D22D656}"/>
              </a:ext>
            </a:extLst>
          </p:cNvPr>
          <p:cNvSpPr/>
          <p:nvPr/>
        </p:nvSpPr>
        <p:spPr bwMode="auto">
          <a:xfrm>
            <a:off x="6031831" y="3311375"/>
            <a:ext cx="296527" cy="285790"/>
          </a:xfrm>
          <a:prstGeom prst="rect">
            <a:avLst/>
          </a:prstGeom>
          <a:solidFill>
            <a:srgbClr val="01587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Rectangle 59">
            <a:extLst>
              <a:ext uri="{FF2B5EF4-FFF2-40B4-BE49-F238E27FC236}">
                <a16:creationId xmlns:a16="http://schemas.microsoft.com/office/drawing/2014/main" id="{DD4AE347-F94F-6D4A-DE7E-8EDB8B873D61}"/>
              </a:ext>
            </a:extLst>
          </p:cNvPr>
          <p:cNvSpPr/>
          <p:nvPr/>
        </p:nvSpPr>
        <p:spPr bwMode="auto">
          <a:xfrm>
            <a:off x="6337884" y="3654224"/>
            <a:ext cx="329901" cy="285790"/>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7439A802-B2A9-B080-4F3B-02BF7857F3C9}"/>
              </a:ext>
            </a:extLst>
          </p:cNvPr>
          <p:cNvSpPr/>
          <p:nvPr/>
        </p:nvSpPr>
        <p:spPr bwMode="auto">
          <a:xfrm>
            <a:off x="5175869" y="3654224"/>
            <a:ext cx="1095340" cy="285790"/>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8F88AFE0-AB07-2484-38BB-A4D68864EC05}"/>
              </a:ext>
            </a:extLst>
          </p:cNvPr>
          <p:cNvSpPr/>
          <p:nvPr/>
        </p:nvSpPr>
        <p:spPr bwMode="auto">
          <a:xfrm>
            <a:off x="6271209" y="3654224"/>
            <a:ext cx="57150" cy="285790"/>
          </a:xfrm>
          <a:prstGeom prst="rect">
            <a:avLst/>
          </a:prstGeom>
          <a:solidFill>
            <a:srgbClr val="01587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Rectangle 65">
            <a:extLst>
              <a:ext uri="{FF2B5EF4-FFF2-40B4-BE49-F238E27FC236}">
                <a16:creationId xmlns:a16="http://schemas.microsoft.com/office/drawing/2014/main" id="{7418AB4A-6A74-4AFB-BA2C-A4EF50C1EBA5}"/>
              </a:ext>
            </a:extLst>
          </p:cNvPr>
          <p:cNvSpPr/>
          <p:nvPr/>
        </p:nvSpPr>
        <p:spPr bwMode="auto">
          <a:xfrm>
            <a:off x="6337883" y="3997073"/>
            <a:ext cx="36576" cy="28579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Rectangle 66">
            <a:extLst>
              <a:ext uri="{FF2B5EF4-FFF2-40B4-BE49-F238E27FC236}">
                <a16:creationId xmlns:a16="http://schemas.microsoft.com/office/drawing/2014/main" id="{31013A3F-C7F3-8890-9124-5EF279448084}"/>
              </a:ext>
            </a:extLst>
          </p:cNvPr>
          <p:cNvSpPr/>
          <p:nvPr/>
        </p:nvSpPr>
        <p:spPr bwMode="auto">
          <a:xfrm>
            <a:off x="6374460" y="3997073"/>
            <a:ext cx="503018" cy="285790"/>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Rectangle 63">
            <a:extLst>
              <a:ext uri="{FF2B5EF4-FFF2-40B4-BE49-F238E27FC236}">
                <a16:creationId xmlns:a16="http://schemas.microsoft.com/office/drawing/2014/main" id="{1B4CA4AA-5A6E-3CA1-DD5D-A9AC57ADCE12}"/>
              </a:ext>
            </a:extLst>
          </p:cNvPr>
          <p:cNvSpPr/>
          <p:nvPr/>
        </p:nvSpPr>
        <p:spPr bwMode="auto">
          <a:xfrm>
            <a:off x="5361498" y="3997073"/>
            <a:ext cx="893833" cy="285790"/>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Rectangle 64">
            <a:extLst>
              <a:ext uri="{FF2B5EF4-FFF2-40B4-BE49-F238E27FC236}">
                <a16:creationId xmlns:a16="http://schemas.microsoft.com/office/drawing/2014/main" id="{A499CC94-E875-42D8-2DC4-E4988754F98F}"/>
              </a:ext>
            </a:extLst>
          </p:cNvPr>
          <p:cNvSpPr/>
          <p:nvPr/>
        </p:nvSpPr>
        <p:spPr bwMode="auto">
          <a:xfrm>
            <a:off x="6255333" y="3997073"/>
            <a:ext cx="73026" cy="285790"/>
          </a:xfrm>
          <a:prstGeom prst="rect">
            <a:avLst/>
          </a:prstGeom>
          <a:solidFill>
            <a:srgbClr val="01587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Rectangle 72">
            <a:extLst>
              <a:ext uri="{FF2B5EF4-FFF2-40B4-BE49-F238E27FC236}">
                <a16:creationId xmlns:a16="http://schemas.microsoft.com/office/drawing/2014/main" id="{89C13B5F-27C4-745F-D5B2-2F0FD137884C}"/>
              </a:ext>
            </a:extLst>
          </p:cNvPr>
          <p:cNvSpPr/>
          <p:nvPr/>
        </p:nvSpPr>
        <p:spPr bwMode="auto">
          <a:xfrm>
            <a:off x="6337883" y="4339922"/>
            <a:ext cx="27432" cy="28579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Rectangle 73">
            <a:extLst>
              <a:ext uri="{FF2B5EF4-FFF2-40B4-BE49-F238E27FC236}">
                <a16:creationId xmlns:a16="http://schemas.microsoft.com/office/drawing/2014/main" id="{E28A35BD-55D9-1638-4701-DA82E4456ACB}"/>
              </a:ext>
            </a:extLst>
          </p:cNvPr>
          <p:cNvSpPr/>
          <p:nvPr/>
        </p:nvSpPr>
        <p:spPr bwMode="auto">
          <a:xfrm>
            <a:off x="6365316" y="4339922"/>
            <a:ext cx="275037" cy="285790"/>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Rectangle 70">
            <a:extLst>
              <a:ext uri="{FF2B5EF4-FFF2-40B4-BE49-F238E27FC236}">
                <a16:creationId xmlns:a16="http://schemas.microsoft.com/office/drawing/2014/main" id="{50768D4C-5542-CCE7-BDAC-7761BC37B696}"/>
              </a:ext>
            </a:extLst>
          </p:cNvPr>
          <p:cNvSpPr/>
          <p:nvPr/>
        </p:nvSpPr>
        <p:spPr bwMode="auto">
          <a:xfrm>
            <a:off x="5464626" y="4339922"/>
            <a:ext cx="656579" cy="285790"/>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Rectangle 71">
            <a:extLst>
              <a:ext uri="{FF2B5EF4-FFF2-40B4-BE49-F238E27FC236}">
                <a16:creationId xmlns:a16="http://schemas.microsoft.com/office/drawing/2014/main" id="{BF7B8ADF-1BA2-7A14-EAAF-7EA691956E5B}"/>
              </a:ext>
            </a:extLst>
          </p:cNvPr>
          <p:cNvSpPr/>
          <p:nvPr/>
        </p:nvSpPr>
        <p:spPr bwMode="auto">
          <a:xfrm>
            <a:off x="6121207" y="4339922"/>
            <a:ext cx="207151" cy="285790"/>
          </a:xfrm>
          <a:prstGeom prst="rect">
            <a:avLst/>
          </a:prstGeom>
          <a:solidFill>
            <a:srgbClr val="01587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Rectangle 79">
            <a:extLst>
              <a:ext uri="{FF2B5EF4-FFF2-40B4-BE49-F238E27FC236}">
                <a16:creationId xmlns:a16="http://schemas.microsoft.com/office/drawing/2014/main" id="{C345550E-21B0-8DC5-49A0-BCA91B19C6C6}"/>
              </a:ext>
            </a:extLst>
          </p:cNvPr>
          <p:cNvSpPr/>
          <p:nvPr/>
        </p:nvSpPr>
        <p:spPr bwMode="auto">
          <a:xfrm>
            <a:off x="6337883" y="4682771"/>
            <a:ext cx="632410" cy="28579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Rectangle 80">
            <a:extLst>
              <a:ext uri="{FF2B5EF4-FFF2-40B4-BE49-F238E27FC236}">
                <a16:creationId xmlns:a16="http://schemas.microsoft.com/office/drawing/2014/main" id="{56A0FB1B-98A3-E86D-3C7E-92DEEBA5B6E7}"/>
              </a:ext>
            </a:extLst>
          </p:cNvPr>
          <p:cNvSpPr/>
          <p:nvPr/>
        </p:nvSpPr>
        <p:spPr bwMode="auto">
          <a:xfrm>
            <a:off x="6970293" y="4682771"/>
            <a:ext cx="409074" cy="285790"/>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 name="Rectangle 77">
            <a:extLst>
              <a:ext uri="{FF2B5EF4-FFF2-40B4-BE49-F238E27FC236}">
                <a16:creationId xmlns:a16="http://schemas.microsoft.com/office/drawing/2014/main" id="{B05BD9A6-02E7-BDC4-7D00-6CD0B34BDFE5}"/>
              </a:ext>
            </a:extLst>
          </p:cNvPr>
          <p:cNvSpPr/>
          <p:nvPr/>
        </p:nvSpPr>
        <p:spPr bwMode="auto">
          <a:xfrm>
            <a:off x="5519629" y="4682771"/>
            <a:ext cx="567202" cy="285790"/>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Rectangle 78">
            <a:extLst>
              <a:ext uri="{FF2B5EF4-FFF2-40B4-BE49-F238E27FC236}">
                <a16:creationId xmlns:a16="http://schemas.microsoft.com/office/drawing/2014/main" id="{33122DDE-54EB-447A-D012-57523C37C885}"/>
              </a:ext>
            </a:extLst>
          </p:cNvPr>
          <p:cNvSpPr/>
          <p:nvPr/>
        </p:nvSpPr>
        <p:spPr bwMode="auto">
          <a:xfrm>
            <a:off x="6086831" y="4682771"/>
            <a:ext cx="241527" cy="285790"/>
          </a:xfrm>
          <a:prstGeom prst="rect">
            <a:avLst/>
          </a:prstGeom>
          <a:solidFill>
            <a:srgbClr val="01587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Rectangle 86">
            <a:extLst>
              <a:ext uri="{FF2B5EF4-FFF2-40B4-BE49-F238E27FC236}">
                <a16:creationId xmlns:a16="http://schemas.microsoft.com/office/drawing/2014/main" id="{A891A50D-75D8-4259-389B-CE95015F4828}"/>
              </a:ext>
            </a:extLst>
          </p:cNvPr>
          <p:cNvSpPr/>
          <p:nvPr/>
        </p:nvSpPr>
        <p:spPr bwMode="auto">
          <a:xfrm>
            <a:off x="6337883" y="5025620"/>
            <a:ext cx="45719" cy="28579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 name="Rectangle 87">
            <a:extLst>
              <a:ext uri="{FF2B5EF4-FFF2-40B4-BE49-F238E27FC236}">
                <a16:creationId xmlns:a16="http://schemas.microsoft.com/office/drawing/2014/main" id="{51EA8AB9-CE26-7B29-76F0-3A8C02844E8A}"/>
              </a:ext>
            </a:extLst>
          </p:cNvPr>
          <p:cNvSpPr/>
          <p:nvPr/>
        </p:nvSpPr>
        <p:spPr bwMode="auto">
          <a:xfrm>
            <a:off x="6383602" y="5025620"/>
            <a:ext cx="555753" cy="285790"/>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Rectangle 84">
            <a:extLst>
              <a:ext uri="{FF2B5EF4-FFF2-40B4-BE49-F238E27FC236}">
                <a16:creationId xmlns:a16="http://schemas.microsoft.com/office/drawing/2014/main" id="{0FEAD631-0819-2094-05D6-5F8A90AF7C5E}"/>
              </a:ext>
            </a:extLst>
          </p:cNvPr>
          <p:cNvSpPr/>
          <p:nvPr/>
        </p:nvSpPr>
        <p:spPr bwMode="auto">
          <a:xfrm>
            <a:off x="5578066" y="5025620"/>
            <a:ext cx="704573" cy="285790"/>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Rectangle 85">
            <a:extLst>
              <a:ext uri="{FF2B5EF4-FFF2-40B4-BE49-F238E27FC236}">
                <a16:creationId xmlns:a16="http://schemas.microsoft.com/office/drawing/2014/main" id="{8E262FDF-D40F-2D31-F68E-E08F8C1238F6}"/>
              </a:ext>
            </a:extLst>
          </p:cNvPr>
          <p:cNvSpPr/>
          <p:nvPr/>
        </p:nvSpPr>
        <p:spPr bwMode="auto">
          <a:xfrm>
            <a:off x="6282639" y="5025620"/>
            <a:ext cx="45720" cy="285790"/>
          </a:xfrm>
          <a:prstGeom prst="rect">
            <a:avLst/>
          </a:prstGeom>
          <a:solidFill>
            <a:srgbClr val="01587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 name="Rectangle 94">
            <a:extLst>
              <a:ext uri="{FF2B5EF4-FFF2-40B4-BE49-F238E27FC236}">
                <a16:creationId xmlns:a16="http://schemas.microsoft.com/office/drawing/2014/main" id="{6D37FA63-C8F1-7341-7AC1-4459DC441FB6}"/>
              </a:ext>
            </a:extLst>
          </p:cNvPr>
          <p:cNvSpPr/>
          <p:nvPr/>
        </p:nvSpPr>
        <p:spPr bwMode="auto">
          <a:xfrm>
            <a:off x="6337884" y="5368469"/>
            <a:ext cx="422716" cy="285790"/>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 name="Rectangle 91">
            <a:extLst>
              <a:ext uri="{FF2B5EF4-FFF2-40B4-BE49-F238E27FC236}">
                <a16:creationId xmlns:a16="http://schemas.microsoft.com/office/drawing/2014/main" id="{54C4D512-DD0C-8421-6579-8CD6D6EDDB65}"/>
              </a:ext>
            </a:extLst>
          </p:cNvPr>
          <p:cNvSpPr/>
          <p:nvPr/>
        </p:nvSpPr>
        <p:spPr bwMode="auto">
          <a:xfrm>
            <a:off x="5595256" y="5368469"/>
            <a:ext cx="733103" cy="285790"/>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 name="TextBox 95">
            <a:extLst>
              <a:ext uri="{FF2B5EF4-FFF2-40B4-BE49-F238E27FC236}">
                <a16:creationId xmlns:a16="http://schemas.microsoft.com/office/drawing/2014/main" id="{3CE37A09-427E-17BB-4052-38A5DCB217EF}"/>
              </a:ext>
            </a:extLst>
          </p:cNvPr>
          <p:cNvSpPr txBox="1"/>
          <p:nvPr/>
        </p:nvSpPr>
        <p:spPr bwMode="auto">
          <a:xfrm>
            <a:off x="1186589" y="1514412"/>
            <a:ext cx="2494850" cy="4221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ts val="2650"/>
              </a:lnSpc>
              <a:spcBef>
                <a:spcPts val="168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Nausea</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Fatigue</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Increased transaminases</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Alopecia</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Neutropenia</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Anemia</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Vomiting</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Decreased appetite</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Thrombocytopenia</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Leukopenia</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Diarrhea</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Constipation</a:t>
            </a:r>
          </a:p>
        </p:txBody>
      </p:sp>
      <p:sp>
        <p:nvSpPr>
          <p:cNvPr id="109" name="TextBox 108">
            <a:extLst>
              <a:ext uri="{FF2B5EF4-FFF2-40B4-BE49-F238E27FC236}">
                <a16:creationId xmlns:a16="http://schemas.microsoft.com/office/drawing/2014/main" id="{EB5DFFD5-86D2-6DE1-B641-635874205421}"/>
              </a:ext>
            </a:extLst>
          </p:cNvPr>
          <p:cNvSpPr txBox="1"/>
          <p:nvPr/>
        </p:nvSpPr>
        <p:spPr bwMode="auto">
          <a:xfrm>
            <a:off x="3854304" y="158441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73</a:t>
            </a:r>
          </a:p>
        </p:txBody>
      </p:sp>
      <p:sp>
        <p:nvSpPr>
          <p:cNvPr id="110" name="TextBox 109">
            <a:extLst>
              <a:ext uri="{FF2B5EF4-FFF2-40B4-BE49-F238E27FC236}">
                <a16:creationId xmlns:a16="http://schemas.microsoft.com/office/drawing/2014/main" id="{3EA028D7-98B4-F235-5A43-74A1EE362D96}"/>
              </a:ext>
            </a:extLst>
          </p:cNvPr>
          <p:cNvSpPr txBox="1"/>
          <p:nvPr/>
        </p:nvSpPr>
        <p:spPr bwMode="auto">
          <a:xfrm>
            <a:off x="6110900" y="1584417"/>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a:t>
            </a:r>
          </a:p>
        </p:txBody>
      </p:sp>
      <p:sp>
        <p:nvSpPr>
          <p:cNvPr id="111" name="TextBox 110">
            <a:extLst>
              <a:ext uri="{FF2B5EF4-FFF2-40B4-BE49-F238E27FC236}">
                <a16:creationId xmlns:a16="http://schemas.microsoft.com/office/drawing/2014/main" id="{E157B338-7726-2E8E-809F-87D5C1F9D8F2}"/>
              </a:ext>
            </a:extLst>
          </p:cNvPr>
          <p:cNvSpPr txBox="1"/>
          <p:nvPr/>
        </p:nvSpPr>
        <p:spPr bwMode="auto">
          <a:xfrm>
            <a:off x="6309080" y="1584417"/>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0</a:t>
            </a:r>
          </a:p>
        </p:txBody>
      </p:sp>
      <p:sp>
        <p:nvSpPr>
          <p:cNvPr id="112" name="TextBox 111">
            <a:extLst>
              <a:ext uri="{FF2B5EF4-FFF2-40B4-BE49-F238E27FC236}">
                <a16:creationId xmlns:a16="http://schemas.microsoft.com/office/drawing/2014/main" id="{46710F62-B083-C9D2-B838-4139F64A37E4}"/>
              </a:ext>
            </a:extLst>
          </p:cNvPr>
          <p:cNvSpPr txBox="1"/>
          <p:nvPr/>
        </p:nvSpPr>
        <p:spPr bwMode="auto">
          <a:xfrm>
            <a:off x="6781774" y="158441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13" name="TextBox 112">
            <a:extLst>
              <a:ext uri="{FF2B5EF4-FFF2-40B4-BE49-F238E27FC236}">
                <a16:creationId xmlns:a16="http://schemas.microsoft.com/office/drawing/2014/main" id="{3AD309A4-0239-C631-FFDB-ED2F95ED4EFB}"/>
              </a:ext>
            </a:extLst>
          </p:cNvPr>
          <p:cNvSpPr txBox="1"/>
          <p:nvPr/>
        </p:nvSpPr>
        <p:spPr bwMode="auto">
          <a:xfrm>
            <a:off x="4544330" y="192297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52</a:t>
            </a:r>
          </a:p>
        </p:txBody>
      </p:sp>
      <p:sp>
        <p:nvSpPr>
          <p:cNvPr id="114" name="TextBox 113">
            <a:extLst>
              <a:ext uri="{FF2B5EF4-FFF2-40B4-BE49-F238E27FC236}">
                <a16:creationId xmlns:a16="http://schemas.microsoft.com/office/drawing/2014/main" id="{FF60812D-B8C8-200E-59AD-91B99656D633}"/>
              </a:ext>
            </a:extLst>
          </p:cNvPr>
          <p:cNvSpPr txBox="1"/>
          <p:nvPr/>
        </p:nvSpPr>
        <p:spPr bwMode="auto">
          <a:xfrm>
            <a:off x="5994476" y="192297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8</a:t>
            </a:r>
          </a:p>
        </p:txBody>
      </p:sp>
      <p:sp>
        <p:nvSpPr>
          <p:cNvPr id="115" name="TextBox 114">
            <a:extLst>
              <a:ext uri="{FF2B5EF4-FFF2-40B4-BE49-F238E27FC236}">
                <a16:creationId xmlns:a16="http://schemas.microsoft.com/office/drawing/2014/main" id="{57E45209-B9BF-D931-E330-A5B83A74D7F5}"/>
              </a:ext>
            </a:extLst>
          </p:cNvPr>
          <p:cNvSpPr txBox="1"/>
          <p:nvPr/>
        </p:nvSpPr>
        <p:spPr bwMode="auto">
          <a:xfrm>
            <a:off x="6287906" y="192297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a:t>
            </a:r>
          </a:p>
        </p:txBody>
      </p:sp>
      <p:sp>
        <p:nvSpPr>
          <p:cNvPr id="116" name="TextBox 115">
            <a:extLst>
              <a:ext uri="{FF2B5EF4-FFF2-40B4-BE49-F238E27FC236}">
                <a16:creationId xmlns:a16="http://schemas.microsoft.com/office/drawing/2014/main" id="{7C32D8B4-43CE-646A-133C-30A63CD833CA}"/>
              </a:ext>
            </a:extLst>
          </p:cNvPr>
          <p:cNvSpPr txBox="1"/>
          <p:nvPr/>
        </p:nvSpPr>
        <p:spPr bwMode="auto">
          <a:xfrm>
            <a:off x="7463437" y="192297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a:t>
            </a:r>
          </a:p>
        </p:txBody>
      </p:sp>
      <p:sp>
        <p:nvSpPr>
          <p:cNvPr id="117" name="TextBox 116">
            <a:extLst>
              <a:ext uri="{FF2B5EF4-FFF2-40B4-BE49-F238E27FC236}">
                <a16:creationId xmlns:a16="http://schemas.microsoft.com/office/drawing/2014/main" id="{ADBAA98C-DE8A-7D86-9B4F-11C3BAA5110E}"/>
              </a:ext>
            </a:extLst>
          </p:cNvPr>
          <p:cNvSpPr txBox="1"/>
          <p:nvPr/>
        </p:nvSpPr>
        <p:spPr bwMode="auto">
          <a:xfrm>
            <a:off x="4883535" y="226863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118" name="TextBox 117">
            <a:extLst>
              <a:ext uri="{FF2B5EF4-FFF2-40B4-BE49-F238E27FC236}">
                <a16:creationId xmlns:a16="http://schemas.microsoft.com/office/drawing/2014/main" id="{B5F7454A-DAA7-89F1-0883-226D3FA8DDAB}"/>
              </a:ext>
            </a:extLst>
          </p:cNvPr>
          <p:cNvSpPr txBox="1"/>
          <p:nvPr/>
        </p:nvSpPr>
        <p:spPr bwMode="auto">
          <a:xfrm>
            <a:off x="6111354" y="226863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a:t>
            </a:r>
          </a:p>
        </p:txBody>
      </p:sp>
      <p:sp>
        <p:nvSpPr>
          <p:cNvPr id="119" name="TextBox 118">
            <a:extLst>
              <a:ext uri="{FF2B5EF4-FFF2-40B4-BE49-F238E27FC236}">
                <a16:creationId xmlns:a16="http://schemas.microsoft.com/office/drawing/2014/main" id="{541E7563-4727-D6C4-0411-7F1A7DE4270B}"/>
              </a:ext>
            </a:extLst>
          </p:cNvPr>
          <p:cNvSpPr txBox="1"/>
          <p:nvPr/>
        </p:nvSpPr>
        <p:spPr bwMode="auto">
          <a:xfrm>
            <a:off x="6404784" y="226863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11</a:t>
            </a:r>
          </a:p>
        </p:txBody>
      </p:sp>
      <p:sp>
        <p:nvSpPr>
          <p:cNvPr id="120" name="TextBox 119">
            <a:extLst>
              <a:ext uri="{FF2B5EF4-FFF2-40B4-BE49-F238E27FC236}">
                <a16:creationId xmlns:a16="http://schemas.microsoft.com/office/drawing/2014/main" id="{3AC577E3-53D5-0A36-1120-6B0E24A3FAC5}"/>
              </a:ext>
            </a:extLst>
          </p:cNvPr>
          <p:cNvSpPr txBox="1"/>
          <p:nvPr/>
        </p:nvSpPr>
        <p:spPr bwMode="auto">
          <a:xfrm>
            <a:off x="7311372" y="226863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21" name="TextBox 120">
            <a:extLst>
              <a:ext uri="{FF2B5EF4-FFF2-40B4-BE49-F238E27FC236}">
                <a16:creationId xmlns:a16="http://schemas.microsoft.com/office/drawing/2014/main" id="{D8A1707B-1EAB-623A-1FB8-3FE0FE4C2FC3}"/>
              </a:ext>
            </a:extLst>
          </p:cNvPr>
          <p:cNvSpPr txBox="1"/>
          <p:nvPr/>
        </p:nvSpPr>
        <p:spPr bwMode="auto">
          <a:xfrm>
            <a:off x="5025050" y="260718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a:t>
            </a:r>
          </a:p>
        </p:txBody>
      </p:sp>
      <p:sp>
        <p:nvSpPr>
          <p:cNvPr id="122" name="TextBox 121">
            <a:extLst>
              <a:ext uri="{FF2B5EF4-FFF2-40B4-BE49-F238E27FC236}">
                <a16:creationId xmlns:a16="http://schemas.microsoft.com/office/drawing/2014/main" id="{641141A3-99C5-6CC8-37FE-D3E11D2B4CD6}"/>
              </a:ext>
            </a:extLst>
          </p:cNvPr>
          <p:cNvSpPr txBox="1"/>
          <p:nvPr/>
        </p:nvSpPr>
        <p:spPr bwMode="auto">
          <a:xfrm>
            <a:off x="6098673" y="2607185"/>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0</a:t>
            </a:r>
          </a:p>
        </p:txBody>
      </p:sp>
      <p:sp>
        <p:nvSpPr>
          <p:cNvPr id="123" name="TextBox 122">
            <a:extLst>
              <a:ext uri="{FF2B5EF4-FFF2-40B4-BE49-F238E27FC236}">
                <a16:creationId xmlns:a16="http://schemas.microsoft.com/office/drawing/2014/main" id="{06D610DF-D68C-E5F5-F64D-0C28A402DE6E}"/>
              </a:ext>
            </a:extLst>
          </p:cNvPr>
          <p:cNvSpPr txBox="1"/>
          <p:nvPr/>
        </p:nvSpPr>
        <p:spPr bwMode="auto">
          <a:xfrm>
            <a:off x="6273772" y="2607185"/>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0</a:t>
            </a:r>
          </a:p>
        </p:txBody>
      </p:sp>
      <p:sp>
        <p:nvSpPr>
          <p:cNvPr id="124" name="TextBox 123">
            <a:extLst>
              <a:ext uri="{FF2B5EF4-FFF2-40B4-BE49-F238E27FC236}">
                <a16:creationId xmlns:a16="http://schemas.microsoft.com/office/drawing/2014/main" id="{2A2B3DFB-0B46-95B0-58A7-0B7CBFE7748A}"/>
              </a:ext>
            </a:extLst>
          </p:cNvPr>
          <p:cNvSpPr txBox="1"/>
          <p:nvPr/>
        </p:nvSpPr>
        <p:spPr bwMode="auto">
          <a:xfrm>
            <a:off x="7072783" y="260718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125" name="TextBox 124">
            <a:extLst>
              <a:ext uri="{FF2B5EF4-FFF2-40B4-BE49-F238E27FC236}">
                <a16:creationId xmlns:a16="http://schemas.microsoft.com/office/drawing/2014/main" id="{A1D21D8D-E706-DC80-E478-7923C5F5229B}"/>
              </a:ext>
            </a:extLst>
          </p:cNvPr>
          <p:cNvSpPr txBox="1"/>
          <p:nvPr/>
        </p:nvSpPr>
        <p:spPr bwMode="auto">
          <a:xfrm>
            <a:off x="5120294" y="294573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p>
        </p:txBody>
      </p:sp>
      <p:sp>
        <p:nvSpPr>
          <p:cNvPr id="126" name="TextBox 125">
            <a:extLst>
              <a:ext uri="{FF2B5EF4-FFF2-40B4-BE49-F238E27FC236}">
                <a16:creationId xmlns:a16="http://schemas.microsoft.com/office/drawing/2014/main" id="{33B93C26-26E5-EFC9-FC9A-59F686A7F0EC}"/>
              </a:ext>
            </a:extLst>
          </p:cNvPr>
          <p:cNvSpPr txBox="1"/>
          <p:nvPr/>
        </p:nvSpPr>
        <p:spPr bwMode="auto">
          <a:xfrm>
            <a:off x="5781535" y="294573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14</a:t>
            </a:r>
          </a:p>
        </p:txBody>
      </p:sp>
      <p:sp>
        <p:nvSpPr>
          <p:cNvPr id="127" name="TextBox 126">
            <a:extLst>
              <a:ext uri="{FF2B5EF4-FFF2-40B4-BE49-F238E27FC236}">
                <a16:creationId xmlns:a16="http://schemas.microsoft.com/office/drawing/2014/main" id="{27E23D6F-294C-D748-A5B2-ADD2567CF050}"/>
              </a:ext>
            </a:extLst>
          </p:cNvPr>
          <p:cNvSpPr txBox="1"/>
          <p:nvPr/>
        </p:nvSpPr>
        <p:spPr bwMode="auto">
          <a:xfrm>
            <a:off x="7398167" y="294573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42</a:t>
            </a:r>
          </a:p>
        </p:txBody>
      </p:sp>
      <p:sp>
        <p:nvSpPr>
          <p:cNvPr id="128" name="TextBox 127">
            <a:extLst>
              <a:ext uri="{FF2B5EF4-FFF2-40B4-BE49-F238E27FC236}">
                <a16:creationId xmlns:a16="http://schemas.microsoft.com/office/drawing/2014/main" id="{B53D976A-9961-C083-EF65-6E17ACB4B28B}"/>
              </a:ext>
            </a:extLst>
          </p:cNvPr>
          <p:cNvSpPr txBox="1"/>
          <p:nvPr/>
        </p:nvSpPr>
        <p:spPr bwMode="auto">
          <a:xfrm>
            <a:off x="7734596" y="294573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53</a:t>
            </a:r>
          </a:p>
        </p:txBody>
      </p:sp>
      <p:sp>
        <p:nvSpPr>
          <p:cNvPr id="129" name="TextBox 128">
            <a:extLst>
              <a:ext uri="{FF2B5EF4-FFF2-40B4-BE49-F238E27FC236}">
                <a16:creationId xmlns:a16="http://schemas.microsoft.com/office/drawing/2014/main" id="{CF9EA46D-D837-8923-DEF5-5A6EFFF53BC5}"/>
              </a:ext>
            </a:extLst>
          </p:cNvPr>
          <p:cNvSpPr txBox="1"/>
          <p:nvPr/>
        </p:nvSpPr>
        <p:spPr bwMode="auto">
          <a:xfrm>
            <a:off x="5148762" y="330105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a:t>
            </a:r>
          </a:p>
        </p:txBody>
      </p:sp>
      <p:sp>
        <p:nvSpPr>
          <p:cNvPr id="130" name="TextBox 129">
            <a:extLst>
              <a:ext uri="{FF2B5EF4-FFF2-40B4-BE49-F238E27FC236}">
                <a16:creationId xmlns:a16="http://schemas.microsoft.com/office/drawing/2014/main" id="{DEFDCC01-345E-0A49-74CC-AD4186EEE882}"/>
              </a:ext>
            </a:extLst>
          </p:cNvPr>
          <p:cNvSpPr txBox="1"/>
          <p:nvPr/>
        </p:nvSpPr>
        <p:spPr bwMode="auto">
          <a:xfrm>
            <a:off x="5989301" y="3301058"/>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9</a:t>
            </a:r>
          </a:p>
        </p:txBody>
      </p:sp>
      <p:sp>
        <p:nvSpPr>
          <p:cNvPr id="131" name="TextBox 130">
            <a:extLst>
              <a:ext uri="{FF2B5EF4-FFF2-40B4-BE49-F238E27FC236}">
                <a16:creationId xmlns:a16="http://schemas.microsoft.com/office/drawing/2014/main" id="{AFA7DE0E-11C0-23EA-64AF-B46E19597594}"/>
              </a:ext>
            </a:extLst>
          </p:cNvPr>
          <p:cNvSpPr txBox="1"/>
          <p:nvPr/>
        </p:nvSpPr>
        <p:spPr bwMode="auto">
          <a:xfrm>
            <a:off x="6293490" y="3301058"/>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a:t>
            </a:r>
          </a:p>
        </p:txBody>
      </p:sp>
      <p:sp>
        <p:nvSpPr>
          <p:cNvPr id="132" name="TextBox 131">
            <a:extLst>
              <a:ext uri="{FF2B5EF4-FFF2-40B4-BE49-F238E27FC236}">
                <a16:creationId xmlns:a16="http://schemas.microsoft.com/office/drawing/2014/main" id="{070EA295-7D24-3155-574D-1D495466045C}"/>
              </a:ext>
            </a:extLst>
          </p:cNvPr>
          <p:cNvSpPr txBox="1"/>
          <p:nvPr/>
        </p:nvSpPr>
        <p:spPr bwMode="auto">
          <a:xfrm>
            <a:off x="6759017" y="330105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33" name="TextBox 132">
            <a:extLst>
              <a:ext uri="{FF2B5EF4-FFF2-40B4-BE49-F238E27FC236}">
                <a16:creationId xmlns:a16="http://schemas.microsoft.com/office/drawing/2014/main" id="{EC50FE43-3596-6E62-2B8A-B749AB4DC8F5}"/>
              </a:ext>
            </a:extLst>
          </p:cNvPr>
          <p:cNvSpPr txBox="1"/>
          <p:nvPr/>
        </p:nvSpPr>
        <p:spPr bwMode="auto">
          <a:xfrm>
            <a:off x="5143178" y="363611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a:t>
            </a:r>
          </a:p>
        </p:txBody>
      </p:sp>
      <p:sp>
        <p:nvSpPr>
          <p:cNvPr id="134" name="TextBox 133">
            <a:extLst>
              <a:ext uri="{FF2B5EF4-FFF2-40B4-BE49-F238E27FC236}">
                <a16:creationId xmlns:a16="http://schemas.microsoft.com/office/drawing/2014/main" id="{A9E7D8B7-894B-EE66-57D6-CBC5C2B58B0C}"/>
              </a:ext>
            </a:extLst>
          </p:cNvPr>
          <p:cNvSpPr txBox="1"/>
          <p:nvPr/>
        </p:nvSpPr>
        <p:spPr bwMode="auto">
          <a:xfrm>
            <a:off x="6041093" y="3636119"/>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a:t>
            </a:r>
          </a:p>
        </p:txBody>
      </p:sp>
      <p:sp>
        <p:nvSpPr>
          <p:cNvPr id="135" name="TextBox 134">
            <a:extLst>
              <a:ext uri="{FF2B5EF4-FFF2-40B4-BE49-F238E27FC236}">
                <a16:creationId xmlns:a16="http://schemas.microsoft.com/office/drawing/2014/main" id="{DFC6668A-0DC9-79C4-5882-6E6376979484}"/>
              </a:ext>
            </a:extLst>
          </p:cNvPr>
          <p:cNvSpPr txBox="1"/>
          <p:nvPr/>
        </p:nvSpPr>
        <p:spPr bwMode="auto">
          <a:xfrm>
            <a:off x="6259218" y="3636119"/>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0</a:t>
            </a:r>
          </a:p>
        </p:txBody>
      </p:sp>
      <p:sp>
        <p:nvSpPr>
          <p:cNvPr id="136" name="TextBox 135">
            <a:extLst>
              <a:ext uri="{FF2B5EF4-FFF2-40B4-BE49-F238E27FC236}">
                <a16:creationId xmlns:a16="http://schemas.microsoft.com/office/drawing/2014/main" id="{C4C9B79F-8F65-B9C5-C535-86ADE19FF633}"/>
              </a:ext>
            </a:extLst>
          </p:cNvPr>
          <p:cNvSpPr txBox="1"/>
          <p:nvPr/>
        </p:nvSpPr>
        <p:spPr bwMode="auto">
          <a:xfrm>
            <a:off x="6351813" y="363611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37" name="TextBox 136">
            <a:extLst>
              <a:ext uri="{FF2B5EF4-FFF2-40B4-BE49-F238E27FC236}">
                <a16:creationId xmlns:a16="http://schemas.microsoft.com/office/drawing/2014/main" id="{35C409EE-9B21-AA83-8127-A24CB3319BBA}"/>
              </a:ext>
            </a:extLst>
          </p:cNvPr>
          <p:cNvSpPr txBox="1"/>
          <p:nvPr/>
        </p:nvSpPr>
        <p:spPr bwMode="auto">
          <a:xfrm>
            <a:off x="5311293" y="397787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a:t>
            </a:r>
          </a:p>
        </p:txBody>
      </p:sp>
      <p:sp>
        <p:nvSpPr>
          <p:cNvPr id="138" name="TextBox 137">
            <a:extLst>
              <a:ext uri="{FF2B5EF4-FFF2-40B4-BE49-F238E27FC236}">
                <a16:creationId xmlns:a16="http://schemas.microsoft.com/office/drawing/2014/main" id="{A6AAA06D-51D4-72E4-2B40-0C895683B8F5}"/>
              </a:ext>
            </a:extLst>
          </p:cNvPr>
          <p:cNvSpPr txBox="1"/>
          <p:nvPr/>
        </p:nvSpPr>
        <p:spPr bwMode="auto">
          <a:xfrm>
            <a:off x="6011978" y="3977879"/>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a:t>
            </a:r>
          </a:p>
        </p:txBody>
      </p:sp>
      <p:sp>
        <p:nvSpPr>
          <p:cNvPr id="139" name="TextBox 138">
            <a:extLst>
              <a:ext uri="{FF2B5EF4-FFF2-40B4-BE49-F238E27FC236}">
                <a16:creationId xmlns:a16="http://schemas.microsoft.com/office/drawing/2014/main" id="{5E470458-FD41-4225-5D42-448CF168959D}"/>
              </a:ext>
            </a:extLst>
          </p:cNvPr>
          <p:cNvSpPr txBox="1"/>
          <p:nvPr/>
        </p:nvSpPr>
        <p:spPr bwMode="auto">
          <a:xfrm>
            <a:off x="6291065" y="3977879"/>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a:t>
            </a:r>
          </a:p>
        </p:txBody>
      </p:sp>
      <p:sp>
        <p:nvSpPr>
          <p:cNvPr id="140" name="TextBox 139">
            <a:extLst>
              <a:ext uri="{FF2B5EF4-FFF2-40B4-BE49-F238E27FC236}">
                <a16:creationId xmlns:a16="http://schemas.microsoft.com/office/drawing/2014/main" id="{7A72A488-159E-E219-7B0B-6D33DA1CFB2E}"/>
              </a:ext>
            </a:extLst>
          </p:cNvPr>
          <p:cNvSpPr txBox="1"/>
          <p:nvPr/>
        </p:nvSpPr>
        <p:spPr bwMode="auto">
          <a:xfrm>
            <a:off x="6534267" y="397787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141" name="TextBox 140">
            <a:extLst>
              <a:ext uri="{FF2B5EF4-FFF2-40B4-BE49-F238E27FC236}">
                <a16:creationId xmlns:a16="http://schemas.microsoft.com/office/drawing/2014/main" id="{61C33092-31DB-981A-DA24-1C23048BE08F}"/>
              </a:ext>
            </a:extLst>
          </p:cNvPr>
          <p:cNvSpPr txBox="1"/>
          <p:nvPr/>
        </p:nvSpPr>
        <p:spPr bwMode="auto">
          <a:xfrm>
            <a:off x="5460677" y="431812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142" name="TextBox 141">
            <a:extLst>
              <a:ext uri="{FF2B5EF4-FFF2-40B4-BE49-F238E27FC236}">
                <a16:creationId xmlns:a16="http://schemas.microsoft.com/office/drawing/2014/main" id="{DE48FB3F-97C2-B33A-2B64-CE05948B7C08}"/>
              </a:ext>
            </a:extLst>
          </p:cNvPr>
          <p:cNvSpPr txBox="1"/>
          <p:nvPr/>
        </p:nvSpPr>
        <p:spPr bwMode="auto">
          <a:xfrm>
            <a:off x="6050196" y="4318128"/>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a:t>
            </a:r>
          </a:p>
        </p:txBody>
      </p:sp>
      <p:sp>
        <p:nvSpPr>
          <p:cNvPr id="143" name="TextBox 142">
            <a:extLst>
              <a:ext uri="{FF2B5EF4-FFF2-40B4-BE49-F238E27FC236}">
                <a16:creationId xmlns:a16="http://schemas.microsoft.com/office/drawing/2014/main" id="{4DF2E9F8-3A1F-B1FB-0DBD-029E62E58FD5}"/>
              </a:ext>
            </a:extLst>
          </p:cNvPr>
          <p:cNvSpPr txBox="1"/>
          <p:nvPr/>
        </p:nvSpPr>
        <p:spPr bwMode="auto">
          <a:xfrm>
            <a:off x="6257563" y="4318128"/>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a:t>
            </a:r>
          </a:p>
        </p:txBody>
      </p:sp>
      <p:sp>
        <p:nvSpPr>
          <p:cNvPr id="144" name="TextBox 143">
            <a:extLst>
              <a:ext uri="{FF2B5EF4-FFF2-40B4-BE49-F238E27FC236}">
                <a16:creationId xmlns:a16="http://schemas.microsoft.com/office/drawing/2014/main" id="{056FBA30-48EA-63EE-206C-C2AD17499CCE}"/>
              </a:ext>
            </a:extLst>
          </p:cNvPr>
          <p:cNvSpPr txBox="1"/>
          <p:nvPr/>
        </p:nvSpPr>
        <p:spPr bwMode="auto">
          <a:xfrm>
            <a:off x="6403946" y="4318128"/>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145" name="TextBox 144">
            <a:extLst>
              <a:ext uri="{FF2B5EF4-FFF2-40B4-BE49-F238E27FC236}">
                <a16:creationId xmlns:a16="http://schemas.microsoft.com/office/drawing/2014/main" id="{CEA7583E-12C3-8B27-7EE8-256C2FF0E7E1}"/>
              </a:ext>
            </a:extLst>
          </p:cNvPr>
          <p:cNvSpPr txBox="1"/>
          <p:nvPr/>
        </p:nvSpPr>
        <p:spPr bwMode="auto">
          <a:xfrm>
            <a:off x="5480180" y="465267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46" name="TextBox 145">
            <a:extLst>
              <a:ext uri="{FF2B5EF4-FFF2-40B4-BE49-F238E27FC236}">
                <a16:creationId xmlns:a16="http://schemas.microsoft.com/office/drawing/2014/main" id="{E89D1362-FDE2-F685-7365-599FCE521076}"/>
              </a:ext>
            </a:extLst>
          </p:cNvPr>
          <p:cNvSpPr txBox="1"/>
          <p:nvPr/>
        </p:nvSpPr>
        <p:spPr bwMode="auto">
          <a:xfrm>
            <a:off x="6051770" y="4652677"/>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a:t>
            </a:r>
          </a:p>
        </p:txBody>
      </p:sp>
      <p:sp>
        <p:nvSpPr>
          <p:cNvPr id="147" name="TextBox 146">
            <a:extLst>
              <a:ext uri="{FF2B5EF4-FFF2-40B4-BE49-F238E27FC236}">
                <a16:creationId xmlns:a16="http://schemas.microsoft.com/office/drawing/2014/main" id="{D3B07228-8774-4085-CA20-7F0216E6B607}"/>
              </a:ext>
            </a:extLst>
          </p:cNvPr>
          <p:cNvSpPr txBox="1"/>
          <p:nvPr/>
        </p:nvSpPr>
        <p:spPr bwMode="auto">
          <a:xfrm>
            <a:off x="6621321" y="465267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19</a:t>
            </a:r>
          </a:p>
        </p:txBody>
      </p:sp>
      <p:sp>
        <p:nvSpPr>
          <p:cNvPr id="148" name="TextBox 147">
            <a:extLst>
              <a:ext uri="{FF2B5EF4-FFF2-40B4-BE49-F238E27FC236}">
                <a16:creationId xmlns:a16="http://schemas.microsoft.com/office/drawing/2014/main" id="{1FA5E2EA-0956-57A1-E9CC-4EFA2313D848}"/>
              </a:ext>
            </a:extLst>
          </p:cNvPr>
          <p:cNvSpPr txBox="1"/>
          <p:nvPr/>
        </p:nvSpPr>
        <p:spPr bwMode="auto">
          <a:xfrm>
            <a:off x="7050985" y="465267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a:t>
            </a:r>
          </a:p>
        </p:txBody>
      </p:sp>
      <p:sp>
        <p:nvSpPr>
          <p:cNvPr id="149" name="TextBox 148">
            <a:extLst>
              <a:ext uri="{FF2B5EF4-FFF2-40B4-BE49-F238E27FC236}">
                <a16:creationId xmlns:a16="http://schemas.microsoft.com/office/drawing/2014/main" id="{A0AC576C-04A5-2874-1B5D-DD1ACD6C794A}"/>
              </a:ext>
            </a:extLst>
          </p:cNvPr>
          <p:cNvSpPr txBox="1"/>
          <p:nvPr/>
        </p:nvSpPr>
        <p:spPr bwMode="auto">
          <a:xfrm>
            <a:off x="5527083" y="500199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150" name="TextBox 149">
            <a:extLst>
              <a:ext uri="{FF2B5EF4-FFF2-40B4-BE49-F238E27FC236}">
                <a16:creationId xmlns:a16="http://schemas.microsoft.com/office/drawing/2014/main" id="{618DF2AE-0C97-1DC2-CFF7-682342E23489}"/>
              </a:ext>
            </a:extLst>
          </p:cNvPr>
          <p:cNvSpPr txBox="1"/>
          <p:nvPr/>
        </p:nvSpPr>
        <p:spPr bwMode="auto">
          <a:xfrm>
            <a:off x="6069985" y="5001998"/>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a:t>
            </a:r>
          </a:p>
        </p:txBody>
      </p:sp>
      <p:sp>
        <p:nvSpPr>
          <p:cNvPr id="151" name="TextBox 150">
            <a:extLst>
              <a:ext uri="{FF2B5EF4-FFF2-40B4-BE49-F238E27FC236}">
                <a16:creationId xmlns:a16="http://schemas.microsoft.com/office/drawing/2014/main" id="{37316445-98CB-45F1-2920-5A6372341C60}"/>
              </a:ext>
            </a:extLst>
          </p:cNvPr>
          <p:cNvSpPr txBox="1"/>
          <p:nvPr/>
        </p:nvSpPr>
        <p:spPr bwMode="auto">
          <a:xfrm>
            <a:off x="6334735" y="5001998"/>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a:t>
            </a:r>
          </a:p>
        </p:txBody>
      </p:sp>
      <p:sp>
        <p:nvSpPr>
          <p:cNvPr id="152" name="TextBox 151">
            <a:extLst>
              <a:ext uri="{FF2B5EF4-FFF2-40B4-BE49-F238E27FC236}">
                <a16:creationId xmlns:a16="http://schemas.microsoft.com/office/drawing/2014/main" id="{BAA94B76-596C-11B1-27F7-5E58B2E4AE8D}"/>
              </a:ext>
            </a:extLst>
          </p:cNvPr>
          <p:cNvSpPr txBox="1"/>
          <p:nvPr/>
        </p:nvSpPr>
        <p:spPr bwMode="auto">
          <a:xfrm>
            <a:off x="6585105" y="500199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53" name="TextBox 152">
            <a:extLst>
              <a:ext uri="{FF2B5EF4-FFF2-40B4-BE49-F238E27FC236}">
                <a16:creationId xmlns:a16="http://schemas.microsoft.com/office/drawing/2014/main" id="{7BEA1D33-C363-E6AB-C4A6-FF9029AA8883}"/>
              </a:ext>
            </a:extLst>
          </p:cNvPr>
          <p:cNvSpPr txBox="1"/>
          <p:nvPr/>
        </p:nvSpPr>
        <p:spPr bwMode="auto">
          <a:xfrm>
            <a:off x="5571368" y="533503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154" name="TextBox 153">
            <a:extLst>
              <a:ext uri="{FF2B5EF4-FFF2-40B4-BE49-F238E27FC236}">
                <a16:creationId xmlns:a16="http://schemas.microsoft.com/office/drawing/2014/main" id="{89DFB368-FF6F-51AC-4B86-06D86FD0D519}"/>
              </a:ext>
            </a:extLst>
          </p:cNvPr>
          <p:cNvSpPr txBox="1"/>
          <p:nvPr/>
        </p:nvSpPr>
        <p:spPr bwMode="auto">
          <a:xfrm>
            <a:off x="6103512" y="5335032"/>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0</a:t>
            </a:r>
          </a:p>
        </p:txBody>
      </p:sp>
      <p:sp>
        <p:nvSpPr>
          <p:cNvPr id="155" name="TextBox 154">
            <a:extLst>
              <a:ext uri="{FF2B5EF4-FFF2-40B4-BE49-F238E27FC236}">
                <a16:creationId xmlns:a16="http://schemas.microsoft.com/office/drawing/2014/main" id="{A89CF138-887F-8AF7-EF6B-6118A18F724B}"/>
              </a:ext>
            </a:extLst>
          </p:cNvPr>
          <p:cNvSpPr txBox="1"/>
          <p:nvPr/>
        </p:nvSpPr>
        <p:spPr bwMode="auto">
          <a:xfrm>
            <a:off x="6267856" y="5335032"/>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0</a:t>
            </a:r>
          </a:p>
        </p:txBody>
      </p:sp>
      <p:sp>
        <p:nvSpPr>
          <p:cNvPr id="156" name="TextBox 155">
            <a:extLst>
              <a:ext uri="{FF2B5EF4-FFF2-40B4-BE49-F238E27FC236}">
                <a16:creationId xmlns:a16="http://schemas.microsoft.com/office/drawing/2014/main" id="{3FC74A45-5647-C8DE-D3CA-1920138D1AED}"/>
              </a:ext>
            </a:extLst>
          </p:cNvPr>
          <p:cNvSpPr txBox="1"/>
          <p:nvPr/>
        </p:nvSpPr>
        <p:spPr bwMode="auto">
          <a:xfrm>
            <a:off x="6424994" y="533503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Tree>
    <p:extLst>
      <p:ext uri="{BB962C8B-B14F-4D97-AF65-F5344CB8AC3E}">
        <p14:creationId xmlns:p14="http://schemas.microsoft.com/office/powerpoint/2010/main" val="3194578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3792BD0B-9D81-27B5-18A8-7610E8C663C6}"/>
              </a:ext>
            </a:extLst>
          </p:cNvPr>
          <p:cNvSpPr>
            <a:spLocks noGrp="1"/>
          </p:cNvSpPr>
          <p:nvPr>
            <p:ph type="title"/>
          </p:nvPr>
        </p:nvSpPr>
        <p:spPr>
          <a:xfrm>
            <a:off x="609759" y="238127"/>
            <a:ext cx="11141055" cy="1103313"/>
          </a:xfrm>
        </p:spPr>
        <p:txBody>
          <a:bodyPr/>
          <a:lstStyle/>
          <a:p>
            <a:r>
              <a:rPr lang="en-US" dirty="0"/>
              <a:t>DESTINY-Breast04: Adverse Events of Special Interest</a:t>
            </a:r>
            <a:r>
              <a:rPr lang="en-US" baseline="30000" dirty="0"/>
              <a:t>1,2</a:t>
            </a:r>
          </a:p>
        </p:txBody>
      </p:sp>
      <p:graphicFrame>
        <p:nvGraphicFramePr>
          <p:cNvPr id="3" name="Group 32">
            <a:extLst>
              <a:ext uri="{FF2B5EF4-FFF2-40B4-BE49-F238E27FC236}">
                <a16:creationId xmlns:a16="http://schemas.microsoft.com/office/drawing/2014/main" id="{3F9A4557-367A-360B-5960-64DE22A2FE0E}"/>
              </a:ext>
            </a:extLst>
          </p:cNvPr>
          <p:cNvGraphicFramePr>
            <a:graphicFrameLocks noGrp="1"/>
          </p:cNvGraphicFramePr>
          <p:nvPr>
            <p:extLst>
              <p:ext uri="{D42A27DB-BD31-4B8C-83A1-F6EECF244321}">
                <p14:modId xmlns:p14="http://schemas.microsoft.com/office/powerpoint/2010/main" val="436681201"/>
              </p:ext>
            </p:extLst>
          </p:nvPr>
        </p:nvGraphicFramePr>
        <p:xfrm>
          <a:off x="712325" y="1604730"/>
          <a:ext cx="10768475" cy="4221592"/>
        </p:xfrm>
        <a:graphic>
          <a:graphicData uri="http://schemas.openxmlformats.org/drawingml/2006/table">
            <a:tbl>
              <a:tblPr/>
              <a:tblGrid>
                <a:gridCol w="2321508">
                  <a:extLst>
                    <a:ext uri="{9D8B030D-6E8A-4147-A177-3AD203B41FA5}">
                      <a16:colId xmlns:a16="http://schemas.microsoft.com/office/drawing/2014/main" val="20000"/>
                    </a:ext>
                  </a:extLst>
                </a:gridCol>
                <a:gridCol w="1293984">
                  <a:extLst>
                    <a:ext uri="{9D8B030D-6E8A-4147-A177-3AD203B41FA5}">
                      <a16:colId xmlns:a16="http://schemas.microsoft.com/office/drawing/2014/main" val="20002"/>
                    </a:ext>
                  </a:extLst>
                </a:gridCol>
                <a:gridCol w="1385324">
                  <a:extLst>
                    <a:ext uri="{9D8B030D-6E8A-4147-A177-3AD203B41FA5}">
                      <a16:colId xmlns:a16="http://schemas.microsoft.com/office/drawing/2014/main" val="913536120"/>
                    </a:ext>
                  </a:extLst>
                </a:gridCol>
                <a:gridCol w="1461441">
                  <a:extLst>
                    <a:ext uri="{9D8B030D-6E8A-4147-A177-3AD203B41FA5}">
                      <a16:colId xmlns:a16="http://schemas.microsoft.com/office/drawing/2014/main" val="3111889501"/>
                    </a:ext>
                  </a:extLst>
                </a:gridCol>
                <a:gridCol w="1507110">
                  <a:extLst>
                    <a:ext uri="{9D8B030D-6E8A-4147-A177-3AD203B41FA5}">
                      <a16:colId xmlns:a16="http://schemas.microsoft.com/office/drawing/2014/main" val="2963431700"/>
                    </a:ext>
                  </a:extLst>
                </a:gridCol>
                <a:gridCol w="1354877">
                  <a:extLst>
                    <a:ext uri="{9D8B030D-6E8A-4147-A177-3AD203B41FA5}">
                      <a16:colId xmlns:a16="http://schemas.microsoft.com/office/drawing/2014/main" val="4107339673"/>
                    </a:ext>
                  </a:extLst>
                </a:gridCol>
                <a:gridCol w="1444231">
                  <a:extLst>
                    <a:ext uri="{9D8B030D-6E8A-4147-A177-3AD203B41FA5}">
                      <a16:colId xmlns:a16="http://schemas.microsoft.com/office/drawing/2014/main" val="3710441781"/>
                    </a:ext>
                  </a:extLst>
                </a:gridCol>
              </a:tblGrid>
              <a:tr h="23069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AE of Interest,</a:t>
                      </a:r>
                      <a:r>
                        <a:rPr kumimoji="0" lang="en-US" sz="20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1</a:t>
                      </a:r>
                      <a:br>
                        <a:rPr kumimoji="0" lang="en-US" sz="20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a:txBody>
                    <a:bodyPr/>
                    <a:lstStyle/>
                    <a:p>
                      <a:pPr algn="ctr"/>
                      <a:r>
                        <a:rPr lang="en-US" sz="2000" b="1" baseline="0" dirty="0">
                          <a:solidFill>
                            <a:schemeClr val="tx1"/>
                          </a:solidFill>
                          <a:latin typeface="Calibri" panose="020F0502020204030204" pitchFamily="34" charset="0"/>
                          <a:cs typeface="Calibri" panose="020F0502020204030204" pitchFamily="34" charset="0"/>
                        </a:rPr>
                        <a:t>Grade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a:txBody>
                    <a:bodyPr/>
                    <a:lstStyle/>
                    <a:p>
                      <a:pPr algn="ctr"/>
                      <a:r>
                        <a:rPr lang="en-US" sz="2000" b="1" baseline="0" dirty="0">
                          <a:solidFill>
                            <a:schemeClr val="tx1"/>
                          </a:solidFill>
                          <a:latin typeface="Calibri" panose="020F0502020204030204" pitchFamily="34" charset="0"/>
                          <a:cs typeface="Calibri" panose="020F0502020204030204" pitchFamily="34" charset="0"/>
                        </a:rPr>
                        <a:t>Grade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a:txBody>
                    <a:bodyPr/>
                    <a:lstStyle/>
                    <a:p>
                      <a:pPr algn="ctr"/>
                      <a:r>
                        <a:rPr lang="en-US" sz="2000" b="1" baseline="0" dirty="0">
                          <a:solidFill>
                            <a:schemeClr val="tx1"/>
                          </a:solidFill>
                          <a:latin typeface="Calibri" panose="020F0502020204030204" pitchFamily="34" charset="0"/>
                          <a:cs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a:txBody>
                    <a:bodyPr/>
                    <a:lstStyle/>
                    <a:p>
                      <a:pPr algn="ctr"/>
                      <a:r>
                        <a:rPr lang="en-US" sz="2000" b="1" baseline="0" dirty="0">
                          <a:solidFill>
                            <a:schemeClr val="tx1"/>
                          </a:solidFill>
                          <a:latin typeface="Calibri" panose="020F0502020204030204" pitchFamily="34" charset="0"/>
                          <a:cs typeface="Calibri" panose="020F0502020204030204" pitchFamily="34" charset="0"/>
                        </a:rPr>
                        <a:t>Grade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a:txBody>
                    <a:bodyPr/>
                    <a:lstStyle/>
                    <a:p>
                      <a:pPr algn="ctr"/>
                      <a:r>
                        <a:rPr lang="en-US" sz="2000" b="1" baseline="0" dirty="0">
                          <a:solidFill>
                            <a:schemeClr val="tx1"/>
                          </a:solidFill>
                          <a:latin typeface="Calibri" panose="020F0502020204030204" pitchFamily="34" charset="0"/>
                          <a:cs typeface="Calibri" panose="020F0502020204030204" pitchFamily="34" charset="0"/>
                        </a:rPr>
                        <a:t>Grade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a:txBody>
                    <a:bodyPr/>
                    <a:lstStyle/>
                    <a:p>
                      <a:pPr algn="ctr"/>
                      <a:r>
                        <a:rPr lang="en-US" sz="2000" b="1" baseline="0" dirty="0">
                          <a:solidFill>
                            <a:schemeClr val="tx1"/>
                          </a:solidFill>
                          <a:latin typeface="Calibri" panose="020F0502020204030204" pitchFamily="34" charset="0"/>
                          <a:cs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30395">
                <a:tc gridSpan="7">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ILD/pneumonitis (adjudicated, drug related)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algn="ctr"/>
                      <a:endParaRPr lang="en-US" sz="2000" b="1" dirty="0">
                        <a:solidFill>
                          <a:schemeClr val="tx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algn="ctr"/>
                      <a:endParaRPr lang="en-US" sz="2000" b="1" dirty="0">
                        <a:solidFill>
                          <a:schemeClr val="tx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algn="ctr"/>
                      <a:endParaRPr lang="en-US" sz="2000" b="1" dirty="0">
                        <a:solidFill>
                          <a:schemeClr val="tx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algn="ctr"/>
                      <a:endParaRPr lang="en-US" sz="2000" b="1" dirty="0">
                        <a:solidFill>
                          <a:schemeClr val="tx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algn="ctr"/>
                      <a:endParaRPr lang="en-US" sz="2000" b="1" dirty="0">
                        <a:solidFill>
                          <a:schemeClr val="tx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algn="ctr"/>
                      <a:endParaRPr lang="en-US" sz="2000" b="1" dirty="0">
                        <a:solidFill>
                          <a:schemeClr val="tx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950317176"/>
                  </a:ext>
                </a:extLst>
              </a:tr>
              <a:tr h="255770">
                <a:tc>
                  <a:txBody>
                    <a:bodyPr/>
                    <a:lstStyle/>
                    <a:p>
                      <a:pPr marL="342900" marR="0" lvl="0" indent="-34290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T-DXd (n = 371)</a:t>
                      </a:r>
                    </a:p>
                    <a:p>
                      <a:pPr marL="342900" marR="0" lvl="0" indent="-34290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CT (n = 172)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2000" b="0" dirty="0">
                          <a:solidFill>
                            <a:schemeClr val="bg1"/>
                          </a:solidFill>
                          <a:latin typeface="Calibri" panose="020F0502020204030204" pitchFamily="34" charset="0"/>
                          <a:cs typeface="Calibri" panose="020F0502020204030204" pitchFamily="34" charset="0"/>
                        </a:rPr>
                        <a:t>13 (3.5)</a:t>
                      </a:r>
                    </a:p>
                    <a:p>
                      <a:pPr algn="ctr"/>
                      <a:r>
                        <a:rPr lang="en-US" sz="2000" b="0" dirty="0">
                          <a:solidFill>
                            <a:schemeClr val="bg1"/>
                          </a:solidFill>
                          <a:latin typeface="Calibri" panose="020F0502020204030204" pitchFamily="34" charset="0"/>
                          <a:cs typeface="Calibri" panose="020F0502020204030204" pitchFamily="34" charset="0"/>
                        </a:rPr>
                        <a:t>1 (0.6)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2000" b="0" dirty="0">
                          <a:solidFill>
                            <a:schemeClr val="bg1"/>
                          </a:solidFill>
                          <a:latin typeface="Calibri" panose="020F0502020204030204" pitchFamily="34" charset="0"/>
                          <a:cs typeface="Calibri" panose="020F0502020204030204" pitchFamily="34" charset="0"/>
                        </a:rPr>
                        <a:t>24 (6.5)</a:t>
                      </a:r>
                    </a:p>
                    <a:p>
                      <a:pPr algn="ctr"/>
                      <a:r>
                        <a:rPr lang="en-US" sz="20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2000" b="0" dirty="0">
                          <a:solidFill>
                            <a:schemeClr val="bg1"/>
                          </a:solidFill>
                          <a:latin typeface="Calibri" panose="020F0502020204030204" pitchFamily="34" charset="0"/>
                          <a:cs typeface="Calibri" panose="020F0502020204030204" pitchFamily="34" charset="0"/>
                        </a:rPr>
                        <a:t>4 (1.1)</a:t>
                      </a:r>
                    </a:p>
                    <a:p>
                      <a:pPr algn="ctr"/>
                      <a:r>
                        <a:rPr lang="en-US" sz="20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2000" b="0" dirty="0">
                          <a:solidFill>
                            <a:schemeClr val="bg1"/>
                          </a:solidFill>
                          <a:latin typeface="Calibri" panose="020F0502020204030204" pitchFamily="34" charset="0"/>
                          <a:cs typeface="Calibri" panose="020F0502020204030204" pitchFamily="34" charset="0"/>
                        </a:rPr>
                        <a:t>0</a:t>
                      </a:r>
                    </a:p>
                    <a:p>
                      <a:pPr algn="ctr"/>
                      <a:r>
                        <a:rPr lang="en-US" sz="20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2000" b="0" dirty="0">
                          <a:solidFill>
                            <a:schemeClr val="bg1"/>
                          </a:solidFill>
                          <a:latin typeface="Calibri" panose="020F0502020204030204" pitchFamily="34" charset="0"/>
                          <a:cs typeface="Calibri" panose="020F0502020204030204" pitchFamily="34" charset="0"/>
                        </a:rPr>
                        <a:t>4 (1.1)</a:t>
                      </a:r>
                    </a:p>
                    <a:p>
                      <a:pPr algn="ctr"/>
                      <a:r>
                        <a:rPr lang="en-US" sz="20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2000" b="0" dirty="0">
                          <a:solidFill>
                            <a:schemeClr val="bg1"/>
                          </a:solidFill>
                          <a:latin typeface="Calibri" panose="020F0502020204030204" pitchFamily="34" charset="0"/>
                          <a:cs typeface="Calibri" panose="020F0502020204030204" pitchFamily="34" charset="0"/>
                        </a:rPr>
                        <a:t>45 (12.1)</a:t>
                      </a:r>
                    </a:p>
                    <a:p>
                      <a:pPr algn="ctr"/>
                      <a:r>
                        <a:rPr lang="en-US" sz="2000" b="0" dirty="0">
                          <a:solidFill>
                            <a:schemeClr val="bg1"/>
                          </a:solidFill>
                          <a:latin typeface="Calibri" panose="020F0502020204030204" pitchFamily="34" charset="0"/>
                          <a:cs typeface="Calibri" panose="020F0502020204030204" pitchFamily="34" charset="0"/>
                        </a:rPr>
                        <a:t>1 (0.6)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30395">
                <a:tc gridSpan="7">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Decreased ejection fraction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algn="ctr"/>
                      <a:endParaRPr lang="en-US" sz="2000" b="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algn="ctr"/>
                      <a:endParaRPr lang="en-US" sz="2000" b="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algn="ctr"/>
                      <a:endParaRPr lang="en-US" sz="2000" b="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algn="ctr"/>
                      <a:endParaRPr lang="en-US" sz="2000" b="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algn="ctr"/>
                      <a:endParaRPr lang="en-US" sz="2000" b="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algn="ctr"/>
                      <a:endParaRPr lang="en-US" sz="2000" b="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14914781"/>
                  </a:ext>
                </a:extLst>
              </a:tr>
              <a:tr h="255770">
                <a:tc>
                  <a:txBody>
                    <a:bodyPr/>
                    <a:lstStyle/>
                    <a:p>
                      <a:pPr marL="342900" marR="0" lvl="0" indent="-34290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T-DXd (n = 371)</a:t>
                      </a:r>
                    </a:p>
                    <a:p>
                      <a:pPr marL="342900" marR="0" lvl="0" indent="-34290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CT (n = 172)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2000" b="0" dirty="0">
                          <a:solidFill>
                            <a:schemeClr val="bg1"/>
                          </a:solidFill>
                          <a:latin typeface="Calibri" panose="020F0502020204030204" pitchFamily="34" charset="0"/>
                          <a:cs typeface="Calibri" panose="020F0502020204030204" pitchFamily="34" charset="0"/>
                        </a:rPr>
                        <a:t>2 (0.5)</a:t>
                      </a:r>
                    </a:p>
                    <a:p>
                      <a:pPr algn="ctr"/>
                      <a:r>
                        <a:rPr lang="en-US" sz="20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2000" b="0" dirty="0">
                          <a:solidFill>
                            <a:schemeClr val="bg1"/>
                          </a:solidFill>
                          <a:latin typeface="Calibri" panose="020F0502020204030204" pitchFamily="34" charset="0"/>
                          <a:cs typeface="Calibri" panose="020F0502020204030204" pitchFamily="34" charset="0"/>
                        </a:rPr>
                        <a:t>15 (4.0)</a:t>
                      </a:r>
                    </a:p>
                    <a:p>
                      <a:pPr algn="ctr"/>
                      <a:r>
                        <a:rPr lang="en-US" sz="20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2000" b="0" dirty="0">
                          <a:solidFill>
                            <a:schemeClr val="bg1"/>
                          </a:solidFill>
                          <a:latin typeface="Calibri" panose="020F0502020204030204" pitchFamily="34" charset="0"/>
                          <a:cs typeface="Calibri" panose="020F0502020204030204" pitchFamily="34" charset="0"/>
                        </a:rPr>
                        <a:t>1 (0.3)</a:t>
                      </a:r>
                    </a:p>
                    <a:p>
                      <a:pPr algn="ctr"/>
                      <a:r>
                        <a:rPr lang="en-US" sz="20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2000" b="0" dirty="0">
                          <a:solidFill>
                            <a:schemeClr val="bg1"/>
                          </a:solidFill>
                          <a:latin typeface="Calibri" panose="020F0502020204030204" pitchFamily="34" charset="0"/>
                          <a:cs typeface="Calibri" panose="020F0502020204030204" pitchFamily="34" charset="0"/>
                        </a:rPr>
                        <a:t>0</a:t>
                      </a:r>
                    </a:p>
                    <a:p>
                      <a:pPr algn="ctr"/>
                      <a:r>
                        <a:rPr lang="en-US" sz="20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2000" b="0" dirty="0">
                          <a:solidFill>
                            <a:schemeClr val="bg1"/>
                          </a:solidFill>
                          <a:latin typeface="Calibri" panose="020F0502020204030204" pitchFamily="34" charset="0"/>
                          <a:cs typeface="Calibri" panose="020F0502020204030204" pitchFamily="34" charset="0"/>
                        </a:rPr>
                        <a:t>0</a:t>
                      </a:r>
                    </a:p>
                    <a:p>
                      <a:pPr algn="ctr"/>
                      <a:r>
                        <a:rPr lang="en-US" sz="20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2000" b="0" dirty="0">
                          <a:solidFill>
                            <a:schemeClr val="bg1"/>
                          </a:solidFill>
                          <a:latin typeface="Calibri" panose="020F0502020204030204" pitchFamily="34" charset="0"/>
                          <a:cs typeface="Calibri" panose="020F0502020204030204" pitchFamily="34" charset="0"/>
                        </a:rPr>
                        <a:t>18 (4.9)</a:t>
                      </a:r>
                    </a:p>
                    <a:p>
                      <a:pPr algn="ctr"/>
                      <a:r>
                        <a:rPr lang="en-US" sz="20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30395">
                <a:tc gridSpan="7">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Cardiac failure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algn="ctr"/>
                      <a:endParaRPr lang="en-US" sz="2000" b="1" dirty="0">
                        <a:solidFill>
                          <a:schemeClr val="tx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algn="ctr"/>
                      <a:endParaRPr lang="en-US" sz="2000" b="1" dirty="0">
                        <a:solidFill>
                          <a:schemeClr val="tx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algn="ctr"/>
                      <a:endParaRPr lang="en-US" sz="2000" b="1" dirty="0">
                        <a:solidFill>
                          <a:schemeClr val="tx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algn="ctr"/>
                      <a:endParaRPr lang="en-US" sz="2000" b="1" dirty="0">
                        <a:solidFill>
                          <a:schemeClr val="tx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algn="ctr"/>
                      <a:endParaRPr lang="en-US" sz="2000" b="1" dirty="0">
                        <a:solidFill>
                          <a:schemeClr val="tx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algn="ctr"/>
                      <a:endParaRPr lang="en-US" sz="2000" b="1" dirty="0">
                        <a:solidFill>
                          <a:schemeClr val="tx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4"/>
                  </a:ext>
                </a:extLst>
              </a:tr>
              <a:tr h="255770">
                <a:tc>
                  <a:txBody>
                    <a:bodyPr/>
                    <a:lstStyle/>
                    <a:p>
                      <a:pPr marL="342900" marR="0" lvl="0" indent="-34290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T-DXd (n = 371)</a:t>
                      </a:r>
                    </a:p>
                    <a:p>
                      <a:pPr marL="342900" marR="0" lvl="0" indent="-34290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CT (n = 172)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2000" b="0" dirty="0">
                          <a:solidFill>
                            <a:schemeClr val="bg1"/>
                          </a:solidFill>
                          <a:latin typeface="Calibri" panose="020F0502020204030204" pitchFamily="34" charset="0"/>
                          <a:cs typeface="Calibri" panose="020F0502020204030204" pitchFamily="34" charset="0"/>
                        </a:rPr>
                        <a:t>0</a:t>
                      </a:r>
                    </a:p>
                    <a:p>
                      <a:pPr algn="ctr"/>
                      <a:r>
                        <a:rPr lang="en-US" sz="20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2000" b="0" dirty="0">
                          <a:solidFill>
                            <a:schemeClr val="bg1"/>
                          </a:solidFill>
                          <a:latin typeface="Calibri" panose="020F0502020204030204" pitchFamily="34" charset="0"/>
                          <a:cs typeface="Calibri" panose="020F0502020204030204" pitchFamily="34" charset="0"/>
                        </a:rPr>
                        <a:t>1 (0.3)</a:t>
                      </a:r>
                    </a:p>
                    <a:p>
                      <a:pPr algn="ctr"/>
                      <a:r>
                        <a:rPr lang="en-US" sz="20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2000" b="0" dirty="0">
                          <a:solidFill>
                            <a:schemeClr val="bg1"/>
                          </a:solidFill>
                          <a:latin typeface="Calibri" panose="020F0502020204030204" pitchFamily="34" charset="0"/>
                          <a:cs typeface="Calibri" panose="020F0502020204030204" pitchFamily="34" charset="0"/>
                        </a:rPr>
                        <a:t>1 (0.3)</a:t>
                      </a:r>
                    </a:p>
                    <a:p>
                      <a:pPr algn="ctr"/>
                      <a:r>
                        <a:rPr lang="en-US" sz="20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2000" b="0" dirty="0">
                          <a:solidFill>
                            <a:schemeClr val="bg1"/>
                          </a:solidFill>
                          <a:latin typeface="Calibri" panose="020F0502020204030204" pitchFamily="34" charset="0"/>
                          <a:cs typeface="Calibri" panose="020F0502020204030204" pitchFamily="34" charset="0"/>
                        </a:rPr>
                        <a:t>0</a:t>
                      </a:r>
                    </a:p>
                    <a:p>
                      <a:pPr algn="ctr"/>
                      <a:r>
                        <a:rPr lang="en-US" sz="20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2000" b="0" dirty="0">
                          <a:solidFill>
                            <a:schemeClr val="bg1"/>
                          </a:solidFill>
                          <a:latin typeface="Calibri" panose="020F0502020204030204" pitchFamily="34" charset="0"/>
                          <a:cs typeface="Calibri" panose="020F0502020204030204" pitchFamily="34" charset="0"/>
                        </a:rPr>
                        <a:t>0</a:t>
                      </a:r>
                    </a:p>
                    <a:p>
                      <a:pPr algn="ctr"/>
                      <a:r>
                        <a:rPr lang="en-US" sz="20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2000" b="0" dirty="0">
                          <a:solidFill>
                            <a:schemeClr val="bg1"/>
                          </a:solidFill>
                          <a:latin typeface="Calibri" panose="020F0502020204030204" pitchFamily="34" charset="0"/>
                          <a:cs typeface="Calibri" panose="020F0502020204030204" pitchFamily="34" charset="0"/>
                        </a:rPr>
                        <a:t>2 (0.5)</a:t>
                      </a:r>
                    </a:p>
                    <a:p>
                      <a:pPr algn="ctr"/>
                      <a:r>
                        <a:rPr lang="en-US" sz="20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67673188"/>
                  </a:ext>
                </a:extLst>
              </a:tr>
            </a:tbl>
          </a:graphicData>
        </a:graphic>
      </p:graphicFrame>
      <p:sp>
        <p:nvSpPr>
          <p:cNvPr id="4" name="Rectangle 3">
            <a:extLst>
              <a:ext uri="{FF2B5EF4-FFF2-40B4-BE49-F238E27FC236}">
                <a16:creationId xmlns:a16="http://schemas.microsoft.com/office/drawing/2014/main" id="{113409CC-03CD-E631-ACC5-F71866EECEE6}"/>
              </a:ext>
            </a:extLst>
          </p:cNvPr>
          <p:cNvSpPr/>
          <p:nvPr/>
        </p:nvSpPr>
        <p:spPr bwMode="auto">
          <a:xfrm>
            <a:off x="1748731" y="5903114"/>
            <a:ext cx="8709285" cy="407745"/>
          </a:xfrm>
          <a:prstGeom prst="rect">
            <a:avLst/>
          </a:prstGeom>
          <a:solidFill>
            <a:schemeClr val="accent6"/>
          </a:solidFill>
          <a:ln w="0">
            <a:solidFill>
              <a:schemeClr val="bg1"/>
            </a:solidFill>
            <a:miter lim="800000"/>
            <a:headEnd/>
            <a:tailEnd/>
          </a:ln>
        </p:spPr>
        <p:txBody>
          <a:bodyPr rtlCol="0" anchor="ctr"/>
          <a:lstStyle/>
          <a:p>
            <a:pPr marR="0" lvl="0" algn="ctr">
              <a:spcBef>
                <a:spcPts val="0"/>
              </a:spcBef>
              <a:spcAft>
                <a:spcPts val="0"/>
              </a:spcAft>
            </a:pPr>
            <a:r>
              <a:rPr lang="en-US" sz="1600" kern="100" dirty="0">
                <a:latin typeface="+mn-lt"/>
                <a:ea typeface="Calibri" panose="020F0502020204030204" pitchFamily="34" charset="0"/>
                <a:cs typeface="Times New Roman" panose="02020603050405020304" pitchFamily="18" charset="0"/>
              </a:rPr>
              <a:t>N</a:t>
            </a:r>
            <a:r>
              <a:rPr lang="en-US" sz="1600" kern="100" dirty="0">
                <a:solidFill>
                  <a:schemeClr val="tx1"/>
                </a:solidFill>
                <a:effectLst/>
                <a:latin typeface="+mn-lt"/>
                <a:ea typeface="Calibri" panose="020F0502020204030204" pitchFamily="34" charset="0"/>
                <a:cs typeface="Times New Roman" panose="02020603050405020304" pitchFamily="18" charset="0"/>
              </a:rPr>
              <a:t>o new cases of ILD/pneumonitis since the primary analysis (data cutoff</a:t>
            </a:r>
            <a:r>
              <a:rPr lang="en-US" sz="1600" kern="100" dirty="0">
                <a:latin typeface="+mn-lt"/>
                <a:ea typeface="Calibri" panose="020F0502020204030204" pitchFamily="34" charset="0"/>
                <a:cs typeface="Times New Roman" panose="02020603050405020304" pitchFamily="18" charset="0"/>
              </a:rPr>
              <a:t>: </a:t>
            </a:r>
            <a:r>
              <a:rPr lang="en-US" sz="1600" kern="100" dirty="0">
                <a:solidFill>
                  <a:schemeClr val="tx1"/>
                </a:solidFill>
                <a:effectLst/>
                <a:latin typeface="+mn-lt"/>
                <a:ea typeface="Calibri" panose="020F0502020204030204" pitchFamily="34" charset="0"/>
                <a:cs typeface="Times New Roman" panose="02020603050405020304" pitchFamily="18" charset="0"/>
              </a:rPr>
              <a:t>January 11, 2022)</a:t>
            </a:r>
            <a:r>
              <a:rPr lang="en-US" sz="1600" kern="100" baseline="30000" dirty="0">
                <a:solidFill>
                  <a:schemeClr val="tx1"/>
                </a:solidFill>
                <a:effectLst/>
                <a:latin typeface="+mn-lt"/>
                <a:ea typeface="Calibri" panose="020F0502020204030204" pitchFamily="34" charset="0"/>
                <a:cs typeface="Times New Roman" panose="02020603050405020304" pitchFamily="18" charset="0"/>
              </a:rPr>
              <a:t>2</a:t>
            </a:r>
            <a:endParaRPr lang="en-US" sz="16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5" name="Text Box 15">
            <a:extLst>
              <a:ext uri="{FF2B5EF4-FFF2-40B4-BE49-F238E27FC236}">
                <a16:creationId xmlns:a16="http://schemas.microsoft.com/office/drawing/2014/main" id="{8518C1F0-672A-B4C0-AFCC-0777DA9B1F68}"/>
              </a:ext>
            </a:extLst>
          </p:cNvPr>
          <p:cNvSpPr txBox="1">
            <a:spLocks noChangeArrowheads="1"/>
          </p:cNvSpPr>
          <p:nvPr/>
        </p:nvSpPr>
        <p:spPr bwMode="auto">
          <a:xfrm>
            <a:off x="429783" y="639435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Modi. ESMO 2023. Abstr 3760. 2.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Modi. NEJM. 2022;387:9.</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7216725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BAB10A26-FBB2-2347-95C0-0C4360A356CA}"/>
              </a:ext>
            </a:extLst>
          </p:cNvPr>
          <p:cNvSpPr>
            <a:spLocks noGrp="1"/>
          </p:cNvSpPr>
          <p:nvPr>
            <p:ph type="title"/>
          </p:nvPr>
        </p:nvSpPr>
        <p:spPr>
          <a:xfrm>
            <a:off x="609759" y="238127"/>
            <a:ext cx="11141055" cy="1103313"/>
          </a:xfrm>
        </p:spPr>
        <p:txBody>
          <a:bodyPr/>
          <a:lstStyle/>
          <a:p>
            <a:r>
              <a:rPr lang="en-GB" sz="3600" b="1" dirty="0"/>
              <a:t>Management of ILD Associated With T-DXd: </a:t>
            </a:r>
            <a:br>
              <a:rPr lang="en-GB" sz="3600" b="1" dirty="0"/>
            </a:br>
            <a:r>
              <a:rPr lang="en-GB" sz="3600" b="1" dirty="0"/>
              <a:t>“Five S </a:t>
            </a:r>
            <a:r>
              <a:rPr lang="en-GB" dirty="0"/>
              <a:t>R</a:t>
            </a:r>
            <a:r>
              <a:rPr lang="en-GB" sz="3600" b="1" dirty="0"/>
              <a:t>ules”</a:t>
            </a:r>
            <a:endParaRPr lang="en-US" dirty="0"/>
          </a:p>
        </p:txBody>
      </p:sp>
      <p:sp>
        <p:nvSpPr>
          <p:cNvPr id="4" name="Text Box 11">
            <a:extLst>
              <a:ext uri="{FF2B5EF4-FFF2-40B4-BE49-F238E27FC236}">
                <a16:creationId xmlns:a16="http://schemas.microsoft.com/office/drawing/2014/main" id="{90C12AED-984E-A976-1281-D042C2F7A84E}"/>
              </a:ext>
            </a:extLst>
          </p:cNvPr>
          <p:cNvSpPr txBox="1">
            <a:spLocks noChangeArrowheads="1"/>
          </p:cNvSpPr>
          <p:nvPr/>
        </p:nvSpPr>
        <p:spPr bwMode="auto">
          <a:xfrm>
            <a:off x="370095" y="6411581"/>
            <a:ext cx="831499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Char char="§"/>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Adapted from Tarantino. JCO Oncol Pract. 2023;19:526. </a:t>
            </a:r>
          </a:p>
        </p:txBody>
      </p:sp>
      <p:pic>
        <p:nvPicPr>
          <p:cNvPr id="6" name="Graphic 5">
            <a:extLst>
              <a:ext uri="{FF2B5EF4-FFF2-40B4-BE49-F238E27FC236}">
                <a16:creationId xmlns:a16="http://schemas.microsoft.com/office/drawing/2014/main" id="{3CBE7D89-5718-1930-3547-9BCD43BDC9E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11336" y="1592248"/>
            <a:ext cx="1185863" cy="1200150"/>
          </a:xfrm>
          <a:prstGeom prst="rect">
            <a:avLst/>
          </a:prstGeom>
        </p:spPr>
      </p:pic>
      <p:pic>
        <p:nvPicPr>
          <p:cNvPr id="8" name="Graphic 7">
            <a:extLst>
              <a:ext uri="{FF2B5EF4-FFF2-40B4-BE49-F238E27FC236}">
                <a16:creationId xmlns:a16="http://schemas.microsoft.com/office/drawing/2014/main" id="{D7436C91-D7D1-E445-12D2-19761827D45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554164" y="1592248"/>
            <a:ext cx="981382" cy="1207484"/>
          </a:xfrm>
          <a:prstGeom prst="rect">
            <a:avLst/>
          </a:prstGeom>
        </p:spPr>
      </p:pic>
      <p:pic>
        <p:nvPicPr>
          <p:cNvPr id="10" name="Graphic 9">
            <a:extLst>
              <a:ext uri="{FF2B5EF4-FFF2-40B4-BE49-F238E27FC236}">
                <a16:creationId xmlns:a16="http://schemas.microsoft.com/office/drawing/2014/main" id="{54561D04-BC96-2CED-7B7C-E5CE2629AF0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380063" y="1517166"/>
            <a:ext cx="1320307" cy="1350314"/>
          </a:xfrm>
          <a:prstGeom prst="rect">
            <a:avLst/>
          </a:prstGeom>
        </p:spPr>
      </p:pic>
      <p:grpSp>
        <p:nvGrpSpPr>
          <p:cNvPr id="14" name="Group 13">
            <a:extLst>
              <a:ext uri="{FF2B5EF4-FFF2-40B4-BE49-F238E27FC236}">
                <a16:creationId xmlns:a16="http://schemas.microsoft.com/office/drawing/2014/main" id="{2BDAFD9E-4902-46D8-282F-A214ED22A224}"/>
              </a:ext>
            </a:extLst>
          </p:cNvPr>
          <p:cNvGrpSpPr/>
          <p:nvPr/>
        </p:nvGrpSpPr>
        <p:grpSpPr>
          <a:xfrm>
            <a:off x="7551426" y="1646867"/>
            <a:ext cx="1047136" cy="1047136"/>
            <a:chOff x="7300288" y="1894142"/>
            <a:chExt cx="1047136" cy="1047136"/>
          </a:xfrm>
        </p:grpSpPr>
        <p:sp>
          <p:nvSpPr>
            <p:cNvPr id="11" name="Octagon 10">
              <a:extLst>
                <a:ext uri="{FF2B5EF4-FFF2-40B4-BE49-F238E27FC236}">
                  <a16:creationId xmlns:a16="http://schemas.microsoft.com/office/drawing/2014/main" id="{70C27944-DE3D-1A1E-8C1E-48014D50D60D}"/>
                </a:ext>
              </a:extLst>
            </p:cNvPr>
            <p:cNvSpPr/>
            <p:nvPr/>
          </p:nvSpPr>
          <p:spPr bwMode="auto">
            <a:xfrm>
              <a:off x="7300288" y="1894142"/>
              <a:ext cx="1047136" cy="1047136"/>
            </a:xfrm>
            <a:prstGeom prst="octagon">
              <a:avLst/>
            </a:prstGeom>
            <a:solidFill>
              <a:schemeClr val="accent3"/>
            </a:solidFill>
            <a:ln w="28575">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Octagon 11">
              <a:extLst>
                <a:ext uri="{FF2B5EF4-FFF2-40B4-BE49-F238E27FC236}">
                  <a16:creationId xmlns:a16="http://schemas.microsoft.com/office/drawing/2014/main" id="{14A9387E-4DD4-2908-1CF9-E0307575C62C}"/>
                </a:ext>
              </a:extLst>
            </p:cNvPr>
            <p:cNvSpPr/>
            <p:nvPr/>
          </p:nvSpPr>
          <p:spPr bwMode="auto">
            <a:xfrm>
              <a:off x="7381323" y="1975177"/>
              <a:ext cx="885067" cy="885067"/>
            </a:xfrm>
            <a:prstGeom prst="octagon">
              <a:avLst/>
            </a:prstGeom>
            <a:solidFill>
              <a:schemeClr val="accent3"/>
            </a:solidFill>
            <a:ln w="28575">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9B5DB0BA-1C83-6895-35C8-19C01631BC06}"/>
                </a:ext>
              </a:extLst>
            </p:cNvPr>
            <p:cNvSpPr txBox="1"/>
            <p:nvPr/>
          </p:nvSpPr>
          <p:spPr bwMode="auto">
            <a:xfrm>
              <a:off x="7328762" y="2159304"/>
              <a:ext cx="9827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Narrow" panose="020B0606020202030204" pitchFamily="34" charset="0"/>
                  <a:ea typeface="+mn-ea"/>
                  <a:cs typeface="Arial" panose="020B0604020202020204" pitchFamily="34" charset="0"/>
                </a:rPr>
                <a:t>STOP</a:t>
              </a:r>
            </a:p>
          </p:txBody>
        </p:sp>
      </p:grpSp>
      <p:grpSp>
        <p:nvGrpSpPr>
          <p:cNvPr id="28" name="Group 27">
            <a:extLst>
              <a:ext uri="{FF2B5EF4-FFF2-40B4-BE49-F238E27FC236}">
                <a16:creationId xmlns:a16="http://schemas.microsoft.com/office/drawing/2014/main" id="{0312CCC2-F1D8-116B-1B6B-61D8A36A7D52}"/>
              </a:ext>
            </a:extLst>
          </p:cNvPr>
          <p:cNvGrpSpPr/>
          <p:nvPr/>
        </p:nvGrpSpPr>
        <p:grpSpPr>
          <a:xfrm>
            <a:off x="5521331" y="1646867"/>
            <a:ext cx="1034601" cy="1047136"/>
            <a:chOff x="5542119" y="5829809"/>
            <a:chExt cx="1172024" cy="1186224"/>
          </a:xfrm>
          <a:solidFill>
            <a:schemeClr val="bg1"/>
          </a:solidFill>
        </p:grpSpPr>
        <p:grpSp>
          <p:nvGrpSpPr>
            <p:cNvPr id="18" name="Group 17">
              <a:extLst>
                <a:ext uri="{FF2B5EF4-FFF2-40B4-BE49-F238E27FC236}">
                  <a16:creationId xmlns:a16="http://schemas.microsoft.com/office/drawing/2014/main" id="{49E04E28-6356-9EE6-6EA1-46F5F858BA03}"/>
                </a:ext>
              </a:extLst>
            </p:cNvPr>
            <p:cNvGrpSpPr/>
            <p:nvPr/>
          </p:nvGrpSpPr>
          <p:grpSpPr>
            <a:xfrm>
              <a:off x="5592533" y="5829809"/>
              <a:ext cx="1016451" cy="1079216"/>
              <a:chOff x="5587774" y="5829809"/>
              <a:chExt cx="1016451" cy="1079216"/>
            </a:xfrm>
            <a:grpFill/>
          </p:grpSpPr>
          <p:sp>
            <p:nvSpPr>
              <p:cNvPr id="16" name="Block Arc 15">
                <a:extLst>
                  <a:ext uri="{FF2B5EF4-FFF2-40B4-BE49-F238E27FC236}">
                    <a16:creationId xmlns:a16="http://schemas.microsoft.com/office/drawing/2014/main" id="{C4E84C49-A1FC-FB23-1E54-9FCF10ABCC8B}"/>
                  </a:ext>
                </a:extLst>
              </p:cNvPr>
              <p:cNvSpPr/>
              <p:nvPr/>
            </p:nvSpPr>
            <p:spPr bwMode="auto">
              <a:xfrm>
                <a:off x="5587774" y="5892574"/>
                <a:ext cx="1016451" cy="1016451"/>
              </a:xfrm>
              <a:prstGeom prst="blockArc">
                <a:avLst>
                  <a:gd name="adj1" fmla="val 10800000"/>
                  <a:gd name="adj2" fmla="val 15492237"/>
                  <a:gd name="adj3" fmla="val 12956"/>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Isosceles Triangle 16">
                <a:extLst>
                  <a:ext uri="{FF2B5EF4-FFF2-40B4-BE49-F238E27FC236}">
                    <a16:creationId xmlns:a16="http://schemas.microsoft.com/office/drawing/2014/main" id="{B9A65BB2-CB40-B5C3-F30A-72705A586ED3}"/>
                  </a:ext>
                </a:extLst>
              </p:cNvPr>
              <p:cNvSpPr/>
              <p:nvPr/>
            </p:nvSpPr>
            <p:spPr bwMode="auto">
              <a:xfrm rot="4628298">
                <a:off x="5928154" y="5900254"/>
                <a:ext cx="253595" cy="112706"/>
              </a:xfrm>
              <a:prstGeom prst="triangl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9" name="Group 18">
              <a:extLst>
                <a:ext uri="{FF2B5EF4-FFF2-40B4-BE49-F238E27FC236}">
                  <a16:creationId xmlns:a16="http://schemas.microsoft.com/office/drawing/2014/main" id="{AB53B3A8-3142-8C69-1CBF-E40F43ACCF12}"/>
                </a:ext>
              </a:extLst>
            </p:cNvPr>
            <p:cNvGrpSpPr/>
            <p:nvPr/>
          </p:nvGrpSpPr>
          <p:grpSpPr>
            <a:xfrm rot="5400000">
              <a:off x="5666309" y="5865951"/>
              <a:ext cx="1016451" cy="1079216"/>
              <a:chOff x="5587774" y="5829809"/>
              <a:chExt cx="1016451" cy="1079216"/>
            </a:xfrm>
            <a:grpFill/>
          </p:grpSpPr>
          <p:sp>
            <p:nvSpPr>
              <p:cNvPr id="20" name="Block Arc 19">
                <a:extLst>
                  <a:ext uri="{FF2B5EF4-FFF2-40B4-BE49-F238E27FC236}">
                    <a16:creationId xmlns:a16="http://schemas.microsoft.com/office/drawing/2014/main" id="{562DCE28-96D1-0EC4-F60C-DA6E3846F385}"/>
                  </a:ext>
                </a:extLst>
              </p:cNvPr>
              <p:cNvSpPr/>
              <p:nvPr/>
            </p:nvSpPr>
            <p:spPr bwMode="auto">
              <a:xfrm>
                <a:off x="5587774" y="5892574"/>
                <a:ext cx="1016451" cy="1016451"/>
              </a:xfrm>
              <a:prstGeom prst="blockArc">
                <a:avLst>
                  <a:gd name="adj1" fmla="val 10800000"/>
                  <a:gd name="adj2" fmla="val 15492237"/>
                  <a:gd name="adj3" fmla="val 12956"/>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Isosceles Triangle 20">
                <a:extLst>
                  <a:ext uri="{FF2B5EF4-FFF2-40B4-BE49-F238E27FC236}">
                    <a16:creationId xmlns:a16="http://schemas.microsoft.com/office/drawing/2014/main" id="{215640B7-9A57-EEC4-981E-7FA30D1D3CF8}"/>
                  </a:ext>
                </a:extLst>
              </p:cNvPr>
              <p:cNvSpPr/>
              <p:nvPr/>
            </p:nvSpPr>
            <p:spPr bwMode="auto">
              <a:xfrm rot="4628298">
                <a:off x="5928154" y="5900254"/>
                <a:ext cx="253595" cy="112706"/>
              </a:xfrm>
              <a:prstGeom prst="triangl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2" name="Group 21">
              <a:extLst>
                <a:ext uri="{FF2B5EF4-FFF2-40B4-BE49-F238E27FC236}">
                  <a16:creationId xmlns:a16="http://schemas.microsoft.com/office/drawing/2014/main" id="{483D6FAC-AA1C-20AE-AF04-78D3F533DA2D}"/>
                </a:ext>
              </a:extLst>
            </p:cNvPr>
            <p:cNvGrpSpPr/>
            <p:nvPr/>
          </p:nvGrpSpPr>
          <p:grpSpPr>
            <a:xfrm rot="10800000">
              <a:off x="5635776" y="5936817"/>
              <a:ext cx="1016451" cy="1079216"/>
              <a:chOff x="5587774" y="5829809"/>
              <a:chExt cx="1016451" cy="1079216"/>
            </a:xfrm>
            <a:grpFill/>
          </p:grpSpPr>
          <p:sp>
            <p:nvSpPr>
              <p:cNvPr id="23" name="Block Arc 22">
                <a:extLst>
                  <a:ext uri="{FF2B5EF4-FFF2-40B4-BE49-F238E27FC236}">
                    <a16:creationId xmlns:a16="http://schemas.microsoft.com/office/drawing/2014/main" id="{4C775383-36A3-5424-AB7C-760557C08B11}"/>
                  </a:ext>
                </a:extLst>
              </p:cNvPr>
              <p:cNvSpPr/>
              <p:nvPr/>
            </p:nvSpPr>
            <p:spPr bwMode="auto">
              <a:xfrm>
                <a:off x="5587774" y="5892574"/>
                <a:ext cx="1016451" cy="1016451"/>
              </a:xfrm>
              <a:prstGeom prst="blockArc">
                <a:avLst>
                  <a:gd name="adj1" fmla="val 10800000"/>
                  <a:gd name="adj2" fmla="val 15492237"/>
                  <a:gd name="adj3" fmla="val 12956"/>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Isosceles Triangle 23">
                <a:extLst>
                  <a:ext uri="{FF2B5EF4-FFF2-40B4-BE49-F238E27FC236}">
                    <a16:creationId xmlns:a16="http://schemas.microsoft.com/office/drawing/2014/main" id="{BB4FB5D5-76D1-E0C9-F32A-237D3DB4F359}"/>
                  </a:ext>
                </a:extLst>
              </p:cNvPr>
              <p:cNvSpPr/>
              <p:nvPr/>
            </p:nvSpPr>
            <p:spPr bwMode="auto">
              <a:xfrm rot="4628298">
                <a:off x="5928154" y="5900254"/>
                <a:ext cx="253595" cy="112706"/>
              </a:xfrm>
              <a:prstGeom prst="triangl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5" name="Group 24">
              <a:extLst>
                <a:ext uri="{FF2B5EF4-FFF2-40B4-BE49-F238E27FC236}">
                  <a16:creationId xmlns:a16="http://schemas.microsoft.com/office/drawing/2014/main" id="{B5163886-66D1-CA36-0C19-71CEE04E901E}"/>
                </a:ext>
              </a:extLst>
            </p:cNvPr>
            <p:cNvGrpSpPr/>
            <p:nvPr/>
          </p:nvGrpSpPr>
          <p:grpSpPr>
            <a:xfrm rot="16200000">
              <a:off x="5573501" y="5906428"/>
              <a:ext cx="1016451" cy="1079216"/>
              <a:chOff x="5587774" y="5829809"/>
              <a:chExt cx="1016451" cy="1079216"/>
            </a:xfrm>
            <a:grpFill/>
          </p:grpSpPr>
          <p:sp>
            <p:nvSpPr>
              <p:cNvPr id="26" name="Block Arc 25">
                <a:extLst>
                  <a:ext uri="{FF2B5EF4-FFF2-40B4-BE49-F238E27FC236}">
                    <a16:creationId xmlns:a16="http://schemas.microsoft.com/office/drawing/2014/main" id="{2429C836-F086-0C6F-1E8E-2F75C4AA6212}"/>
                  </a:ext>
                </a:extLst>
              </p:cNvPr>
              <p:cNvSpPr/>
              <p:nvPr/>
            </p:nvSpPr>
            <p:spPr bwMode="auto">
              <a:xfrm>
                <a:off x="5587774" y="5892574"/>
                <a:ext cx="1016451" cy="1016451"/>
              </a:xfrm>
              <a:prstGeom prst="blockArc">
                <a:avLst>
                  <a:gd name="adj1" fmla="val 10800000"/>
                  <a:gd name="adj2" fmla="val 15492237"/>
                  <a:gd name="adj3" fmla="val 12956"/>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Isosceles Triangle 26">
                <a:extLst>
                  <a:ext uri="{FF2B5EF4-FFF2-40B4-BE49-F238E27FC236}">
                    <a16:creationId xmlns:a16="http://schemas.microsoft.com/office/drawing/2014/main" id="{4A0F4723-E6F3-1037-757A-0669619BCBC2}"/>
                  </a:ext>
                </a:extLst>
              </p:cNvPr>
              <p:cNvSpPr/>
              <p:nvPr/>
            </p:nvSpPr>
            <p:spPr bwMode="auto">
              <a:xfrm rot="4628298">
                <a:off x="5928154" y="5900254"/>
                <a:ext cx="253595" cy="112706"/>
              </a:xfrm>
              <a:prstGeom prst="triangl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29" name="TextBox 28">
            <a:extLst>
              <a:ext uri="{FF2B5EF4-FFF2-40B4-BE49-F238E27FC236}">
                <a16:creationId xmlns:a16="http://schemas.microsoft.com/office/drawing/2014/main" id="{002F051E-419B-C631-C986-EFD61FDE4515}"/>
              </a:ext>
            </a:extLst>
          </p:cNvPr>
          <p:cNvSpPr txBox="1"/>
          <p:nvPr/>
        </p:nvSpPr>
        <p:spPr bwMode="auto">
          <a:xfrm>
            <a:off x="1662159" y="2742749"/>
            <a:ext cx="88421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S</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creen</a:t>
            </a:r>
          </a:p>
        </p:txBody>
      </p:sp>
      <p:sp>
        <p:nvSpPr>
          <p:cNvPr id="30" name="TextBox 29">
            <a:extLst>
              <a:ext uri="{FF2B5EF4-FFF2-40B4-BE49-F238E27FC236}">
                <a16:creationId xmlns:a16="http://schemas.microsoft.com/office/drawing/2014/main" id="{D75DA6FC-25E9-0CF6-650B-3AF1ED57524D}"/>
              </a:ext>
            </a:extLst>
          </p:cNvPr>
          <p:cNvSpPr txBox="1"/>
          <p:nvPr/>
        </p:nvSpPr>
        <p:spPr bwMode="auto">
          <a:xfrm>
            <a:off x="3746837" y="2742749"/>
            <a:ext cx="6866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S</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can</a:t>
            </a:r>
          </a:p>
        </p:txBody>
      </p:sp>
      <p:sp>
        <p:nvSpPr>
          <p:cNvPr id="31" name="TextBox 30">
            <a:extLst>
              <a:ext uri="{FF2B5EF4-FFF2-40B4-BE49-F238E27FC236}">
                <a16:creationId xmlns:a16="http://schemas.microsoft.com/office/drawing/2014/main" id="{157422B7-8170-8D24-95F8-4FDA434476F9}"/>
              </a:ext>
            </a:extLst>
          </p:cNvPr>
          <p:cNvSpPr txBox="1"/>
          <p:nvPr/>
        </p:nvSpPr>
        <p:spPr bwMode="auto">
          <a:xfrm>
            <a:off x="5551893" y="2742749"/>
            <a:ext cx="9995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S</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ynergy</a:t>
            </a:r>
          </a:p>
        </p:txBody>
      </p:sp>
      <p:sp>
        <p:nvSpPr>
          <p:cNvPr id="32" name="TextBox 31">
            <a:extLst>
              <a:ext uri="{FF2B5EF4-FFF2-40B4-BE49-F238E27FC236}">
                <a16:creationId xmlns:a16="http://schemas.microsoft.com/office/drawing/2014/main" id="{FF6779C2-76F1-DA23-2B59-9CAC27675851}"/>
              </a:ext>
            </a:extLst>
          </p:cNvPr>
          <p:cNvSpPr txBox="1"/>
          <p:nvPr/>
        </p:nvSpPr>
        <p:spPr bwMode="auto">
          <a:xfrm>
            <a:off x="7009135" y="2742749"/>
            <a:ext cx="21008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S</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uspend Treatment</a:t>
            </a:r>
          </a:p>
        </p:txBody>
      </p:sp>
      <p:sp>
        <p:nvSpPr>
          <p:cNvPr id="33" name="TextBox 32">
            <a:extLst>
              <a:ext uri="{FF2B5EF4-FFF2-40B4-BE49-F238E27FC236}">
                <a16:creationId xmlns:a16="http://schemas.microsoft.com/office/drawing/2014/main" id="{15953CE8-E73F-A944-0EC4-9560EF3E9CFA}"/>
              </a:ext>
            </a:extLst>
          </p:cNvPr>
          <p:cNvSpPr txBox="1"/>
          <p:nvPr/>
        </p:nvSpPr>
        <p:spPr bwMode="auto">
          <a:xfrm>
            <a:off x="9483292" y="2742749"/>
            <a:ext cx="1020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S</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teroids</a:t>
            </a:r>
          </a:p>
        </p:txBody>
      </p:sp>
      <p:sp>
        <p:nvSpPr>
          <p:cNvPr id="34" name="Rectangle 33">
            <a:extLst>
              <a:ext uri="{FF2B5EF4-FFF2-40B4-BE49-F238E27FC236}">
                <a16:creationId xmlns:a16="http://schemas.microsoft.com/office/drawing/2014/main" id="{DE2F0205-6939-1F0D-677F-4782531A7B71}"/>
              </a:ext>
            </a:extLst>
          </p:cNvPr>
          <p:cNvSpPr/>
          <p:nvPr/>
        </p:nvSpPr>
        <p:spPr bwMode="auto">
          <a:xfrm>
            <a:off x="1081824" y="3265969"/>
            <a:ext cx="1931831" cy="2618058"/>
          </a:xfrm>
          <a:prstGeom prst="rect">
            <a:avLst/>
          </a:prstGeom>
          <a:solidFill>
            <a:schemeClr val="accent1"/>
          </a:solidFill>
          <a:ln w="0">
            <a:solidFill>
              <a:schemeClr val="bg1"/>
            </a:solidFill>
            <a:miter lim="800000"/>
            <a:headEnd/>
            <a:tailEnd/>
          </a:ln>
        </p:spPr>
        <p:txBody>
          <a:bodyPr rtlCol="0" anchor="t"/>
          <a:lstStyle/>
          <a:p>
            <a:pPr marL="182880" marR="0" lvl="0" indent="-182880" algn="l" defTabSz="914400" rtl="0" eaLnBrk="1" fontAlgn="base" latinLnBrk="0" hangingPunct="1">
              <a:lnSpc>
                <a:spcPct val="100000"/>
              </a:lnSpc>
              <a:spcBef>
                <a:spcPct val="35000"/>
              </a:spcBef>
              <a:spcAft>
                <a:spcPct val="25000"/>
              </a:spcAft>
              <a:buClr>
                <a:srgbClr val="FFFFFF"/>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Careful selection of patient needed → </a:t>
            </a:r>
            <a:b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T-DXd initiation to optimize monitoring based on the BL risk</a:t>
            </a:r>
          </a:p>
          <a:p>
            <a:pPr marL="182880" marR="0" lvl="0" indent="-182880" algn="l" defTabSz="914400" rtl="0" eaLnBrk="1" fontAlgn="base" latinLnBrk="0" hangingPunct="1">
              <a:lnSpc>
                <a:spcPct val="100000"/>
              </a:lnSpc>
              <a:spcBef>
                <a:spcPct val="35000"/>
              </a:spcBef>
              <a:spcAft>
                <a:spcPct val="25000"/>
              </a:spcAft>
              <a:buClr>
                <a:srgbClr val="FFFFFF"/>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Continue screening during therapy + regular clinical evaluations to exclude symptoms and signs of ILD</a:t>
            </a:r>
          </a:p>
        </p:txBody>
      </p:sp>
      <p:sp>
        <p:nvSpPr>
          <p:cNvPr id="35" name="Rectangle 34">
            <a:extLst>
              <a:ext uri="{FF2B5EF4-FFF2-40B4-BE49-F238E27FC236}">
                <a16:creationId xmlns:a16="http://schemas.microsoft.com/office/drawing/2014/main" id="{1AA11B3B-769C-A758-64DB-C2B34446EA90}"/>
              </a:ext>
            </a:extLst>
          </p:cNvPr>
          <p:cNvSpPr/>
          <p:nvPr/>
        </p:nvSpPr>
        <p:spPr bwMode="auto">
          <a:xfrm>
            <a:off x="3078939" y="3265969"/>
            <a:ext cx="1931831" cy="2618058"/>
          </a:xfrm>
          <a:prstGeom prst="rect">
            <a:avLst/>
          </a:prstGeom>
          <a:solidFill>
            <a:schemeClr val="accent3"/>
          </a:solidFill>
          <a:ln w="0">
            <a:solidFill>
              <a:schemeClr val="bg1"/>
            </a:solidFill>
            <a:miter lim="800000"/>
            <a:headEnd/>
            <a:tailEnd/>
          </a:ln>
        </p:spPr>
        <p:txBody>
          <a:bodyPr rtlCol="0" anchor="t"/>
          <a:lstStyle/>
          <a:p>
            <a:pPr marL="182880" marR="0" lvl="0" indent="-182880" algn="l" defTabSz="914400" rtl="0" eaLnBrk="1" fontAlgn="base" latinLnBrk="0" hangingPunct="1">
              <a:lnSpc>
                <a:spcPct val="100000"/>
              </a:lnSpc>
              <a:spcBef>
                <a:spcPct val="35000"/>
              </a:spcBef>
              <a:spcAft>
                <a:spcPct val="25000"/>
              </a:spcAft>
              <a:buClr>
                <a:srgbClr val="FFFFFF"/>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Radiologic scans are the fundamental diagnostic tools for ILD; preference is for high-resolution chest CT scans </a:t>
            </a:r>
          </a:p>
          <a:p>
            <a:pPr marL="182880" marR="0" lvl="0" indent="-182880" algn="l" defTabSz="914400" rtl="0" eaLnBrk="1" fontAlgn="base" latinLnBrk="0" hangingPunct="1">
              <a:lnSpc>
                <a:spcPct val="100000"/>
              </a:lnSpc>
              <a:spcBef>
                <a:spcPct val="35000"/>
              </a:spcBef>
              <a:spcAft>
                <a:spcPct val="25000"/>
              </a:spcAft>
              <a:buClr>
                <a:srgbClr val="FFFFFF"/>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baseline, a scan is recommended + regular repeat scans every 6-12 wk</a:t>
            </a:r>
          </a:p>
        </p:txBody>
      </p:sp>
      <p:sp>
        <p:nvSpPr>
          <p:cNvPr id="36" name="Rectangle 35">
            <a:extLst>
              <a:ext uri="{FF2B5EF4-FFF2-40B4-BE49-F238E27FC236}">
                <a16:creationId xmlns:a16="http://schemas.microsoft.com/office/drawing/2014/main" id="{86A2B45F-44EC-DA03-7512-52742D40C841}"/>
              </a:ext>
            </a:extLst>
          </p:cNvPr>
          <p:cNvSpPr/>
          <p:nvPr/>
        </p:nvSpPr>
        <p:spPr bwMode="auto">
          <a:xfrm>
            <a:off x="5085729" y="3265969"/>
            <a:ext cx="1931831" cy="2618058"/>
          </a:xfrm>
          <a:prstGeom prst="rect">
            <a:avLst/>
          </a:prstGeom>
          <a:solidFill>
            <a:schemeClr val="accent4"/>
          </a:solidFill>
          <a:ln w="0">
            <a:solidFill>
              <a:schemeClr val="bg1"/>
            </a:solidFill>
            <a:miter lim="800000"/>
            <a:headEnd/>
            <a:tailEnd/>
          </a:ln>
        </p:spPr>
        <p:txBody>
          <a:bodyPr rtlCol="0" anchor="t"/>
          <a:lstStyle/>
          <a:p>
            <a:pPr marL="182880" marR="0" lvl="0" indent="-182880" algn="l" defTabSz="914400" rtl="0" eaLnBrk="1" fontAlgn="base" latinLnBrk="0" hangingPunct="1">
              <a:lnSpc>
                <a:spcPct val="100000"/>
              </a:lnSpc>
              <a:spcBef>
                <a:spcPct val="35000"/>
              </a:spcBef>
              <a:spcAft>
                <a:spcPct val="25000"/>
              </a:spcAft>
              <a:buClr>
                <a:srgbClr val="FFFFFF"/>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ILD risk minimization requires team efforts, including patient education and education of healthcare team</a:t>
            </a:r>
          </a:p>
          <a:p>
            <a:pPr marL="182880" marR="0" lvl="0" indent="-182880" algn="l" defTabSz="914400" rtl="0" eaLnBrk="1" fontAlgn="base" latinLnBrk="0" hangingPunct="1">
              <a:lnSpc>
                <a:spcPct val="100000"/>
              </a:lnSpc>
              <a:spcBef>
                <a:spcPct val="35000"/>
              </a:spcBef>
              <a:spcAft>
                <a:spcPct val="25000"/>
              </a:spcAft>
              <a:buClr>
                <a:srgbClr val="FFFFFF"/>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Multidisciplinary management is warranted once </a:t>
            </a:r>
            <a:b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ILD is suspected</a:t>
            </a:r>
          </a:p>
        </p:txBody>
      </p:sp>
      <p:sp>
        <p:nvSpPr>
          <p:cNvPr id="37" name="Rectangle 36">
            <a:extLst>
              <a:ext uri="{FF2B5EF4-FFF2-40B4-BE49-F238E27FC236}">
                <a16:creationId xmlns:a16="http://schemas.microsoft.com/office/drawing/2014/main" id="{088C76CE-3696-2C4E-1E3C-12C3AB61520F}"/>
              </a:ext>
            </a:extLst>
          </p:cNvPr>
          <p:cNvSpPr/>
          <p:nvPr/>
        </p:nvSpPr>
        <p:spPr bwMode="auto">
          <a:xfrm>
            <a:off x="7092519" y="3265969"/>
            <a:ext cx="1931831" cy="2618058"/>
          </a:xfrm>
          <a:prstGeom prst="rect">
            <a:avLst/>
          </a:prstGeom>
          <a:solidFill>
            <a:schemeClr val="accent6"/>
          </a:solidFill>
          <a:ln w="0">
            <a:solidFill>
              <a:schemeClr val="bg1"/>
            </a:solidFill>
            <a:miter lim="800000"/>
            <a:headEnd/>
            <a:tailEnd/>
          </a:ln>
        </p:spPr>
        <p:txBody>
          <a:bodyPr rtlCol="0" anchor="t"/>
          <a:lstStyle/>
          <a:p>
            <a:pPr marL="182880" marR="0" lvl="0" indent="-182880" algn="l" defTabSz="914400" rtl="0" eaLnBrk="1" fontAlgn="base" latinLnBrk="0" hangingPunct="1">
              <a:lnSpc>
                <a:spcPct val="100000"/>
              </a:lnSpc>
              <a:spcBef>
                <a:spcPct val="35000"/>
              </a:spcBef>
              <a:spcAft>
                <a:spcPct val="25000"/>
              </a:spcAft>
              <a:buClr>
                <a:srgbClr val="FFFFFF"/>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Once ILD is suspected, T-DXd should always be interrupted </a:t>
            </a:r>
          </a:p>
          <a:p>
            <a:pPr marL="182880" marR="0" lvl="0" indent="-182880" algn="l" defTabSz="914400" rtl="0" eaLnBrk="1" fontAlgn="base" latinLnBrk="0" hangingPunct="1">
              <a:lnSpc>
                <a:spcPct val="100000"/>
              </a:lnSpc>
              <a:spcBef>
                <a:spcPct val="35000"/>
              </a:spcBef>
              <a:spcAft>
                <a:spcPct val="25000"/>
              </a:spcAft>
              <a:buClr>
                <a:srgbClr val="FFFFFF"/>
              </a:buClr>
              <a:buSzTx/>
              <a:buFont typeface="Wingdings" panose="05000000000000000000" pitchFamily="2" charset="2"/>
              <a:buChar char="§"/>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182880" marR="0" lvl="0" indent="-182880" algn="l" defTabSz="914400" rtl="0" eaLnBrk="1" fontAlgn="base" latinLnBrk="0" hangingPunct="1">
              <a:lnSpc>
                <a:spcPct val="100000"/>
              </a:lnSpc>
              <a:spcBef>
                <a:spcPct val="35000"/>
              </a:spcBef>
              <a:spcAft>
                <a:spcPct val="25000"/>
              </a:spcAft>
              <a:buClr>
                <a:srgbClr val="FFFFFF"/>
              </a:buClr>
              <a:buSzTx/>
              <a:buFont typeface="Wingdings" panose="05000000000000000000" pitchFamily="2" charset="2"/>
              <a:buChar char="§"/>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T-DXd should only be restarted in the case of asymptomatic ILD that fully resolves</a:t>
            </a:r>
          </a:p>
        </p:txBody>
      </p:sp>
      <p:sp>
        <p:nvSpPr>
          <p:cNvPr id="38" name="Rectangle 37">
            <a:extLst>
              <a:ext uri="{FF2B5EF4-FFF2-40B4-BE49-F238E27FC236}">
                <a16:creationId xmlns:a16="http://schemas.microsoft.com/office/drawing/2014/main" id="{127C1966-C7A1-66FC-1A5A-A7500C1E40D8}"/>
              </a:ext>
            </a:extLst>
          </p:cNvPr>
          <p:cNvSpPr/>
          <p:nvPr/>
        </p:nvSpPr>
        <p:spPr bwMode="auto">
          <a:xfrm>
            <a:off x="9109967" y="3265969"/>
            <a:ext cx="1931831" cy="2618058"/>
          </a:xfrm>
          <a:prstGeom prst="rect">
            <a:avLst/>
          </a:prstGeom>
          <a:solidFill>
            <a:schemeClr val="accent5"/>
          </a:solidFill>
          <a:ln w="0">
            <a:solidFill>
              <a:schemeClr val="bg1"/>
            </a:solidFill>
            <a:miter lim="800000"/>
            <a:headEnd/>
            <a:tailEnd/>
          </a:ln>
        </p:spPr>
        <p:txBody>
          <a:bodyPr rtlCol="0" anchor="t"/>
          <a:lstStyle/>
          <a:p>
            <a:pPr marL="182880" marR="0" lvl="0" indent="-18288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Mainstay for the treatment of T-DXd–associated</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ILD is the administration of corticosteroids</a:t>
            </a:r>
          </a:p>
          <a:p>
            <a:pPr marL="182880" marR="0" lvl="0" indent="-18288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Corticosteroid dose should be adapted according to the toxicity grade</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667201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3389127-10AF-1348-EB76-C54985FCB142}"/>
              </a:ext>
            </a:extLst>
          </p:cNvPr>
          <p:cNvSpPr>
            <a:spLocks noGrp="1"/>
          </p:cNvSpPr>
          <p:nvPr>
            <p:ph type="title"/>
          </p:nvPr>
        </p:nvSpPr>
        <p:spPr>
          <a:xfrm>
            <a:off x="609759" y="238127"/>
            <a:ext cx="10872444" cy="1103313"/>
          </a:xfrm>
        </p:spPr>
        <p:txBody>
          <a:bodyPr>
            <a:noAutofit/>
          </a:bodyPr>
          <a:lstStyle/>
          <a:p>
            <a:r>
              <a:rPr lang="en-GB" b="1" dirty="0"/>
              <a:t>Remaining Questions About HER2-Low and </a:t>
            </a:r>
            <a:br>
              <a:rPr lang="en-GB" b="1" dirty="0"/>
            </a:br>
            <a:r>
              <a:rPr lang="en-GB" b="1" dirty="0"/>
              <a:t>HER2 IHC 0 BC</a:t>
            </a:r>
            <a:endParaRPr lang="en-GB" dirty="0"/>
          </a:p>
        </p:txBody>
      </p:sp>
      <p:sp>
        <p:nvSpPr>
          <p:cNvPr id="15" name="Text Placeholder 2">
            <a:extLst>
              <a:ext uri="{FF2B5EF4-FFF2-40B4-BE49-F238E27FC236}">
                <a16:creationId xmlns:a16="http://schemas.microsoft.com/office/drawing/2014/main" id="{89ED846D-4850-730B-FA88-771EBA0C8091}"/>
              </a:ext>
            </a:extLst>
          </p:cNvPr>
          <p:cNvSpPr>
            <a:spLocks noGrp="1"/>
          </p:cNvSpPr>
          <p:nvPr>
            <p:ph idx="1"/>
          </p:nvPr>
        </p:nvSpPr>
        <p:spPr>
          <a:xfrm>
            <a:off x="429577" y="6423482"/>
            <a:ext cx="10877529" cy="231231"/>
          </a:xfrm>
        </p:spPr>
        <p:txBody>
          <a:bodyPr/>
          <a:lstStyle/>
          <a:p>
            <a:pPr marL="0" indent="0">
              <a:buNone/>
            </a:pPr>
            <a:r>
              <a:rPr lang="en-US" sz="1200" dirty="0">
                <a:solidFill>
                  <a:schemeClr val="bg2"/>
                </a:solidFill>
              </a:rPr>
              <a:t>Tarantino. JCO. 2020;38:1951.</a:t>
            </a:r>
          </a:p>
        </p:txBody>
      </p:sp>
      <p:sp>
        <p:nvSpPr>
          <p:cNvPr id="36" name="TextBox 35">
            <a:extLst>
              <a:ext uri="{FF2B5EF4-FFF2-40B4-BE49-F238E27FC236}">
                <a16:creationId xmlns:a16="http://schemas.microsoft.com/office/drawing/2014/main" id="{78EF5F5F-9496-5F93-3024-29A0BE83F554}"/>
              </a:ext>
            </a:extLst>
          </p:cNvPr>
          <p:cNvSpPr txBox="1"/>
          <p:nvPr/>
        </p:nvSpPr>
        <p:spPr>
          <a:xfrm>
            <a:off x="7618369" y="1789908"/>
            <a:ext cx="3353802" cy="400110"/>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Dynamic Definition (Real Life)</a:t>
            </a:r>
          </a:p>
        </p:txBody>
      </p:sp>
      <p:sp>
        <p:nvSpPr>
          <p:cNvPr id="39" name="TextBox 38">
            <a:extLst>
              <a:ext uri="{FF2B5EF4-FFF2-40B4-BE49-F238E27FC236}">
                <a16:creationId xmlns:a16="http://schemas.microsoft.com/office/drawing/2014/main" id="{AADBF6FA-C45C-D573-6080-9E0F1EBFD7F8}"/>
              </a:ext>
            </a:extLst>
          </p:cNvPr>
          <p:cNvSpPr txBox="1"/>
          <p:nvPr/>
        </p:nvSpPr>
        <p:spPr>
          <a:xfrm>
            <a:off x="7990068" y="3538655"/>
            <a:ext cx="962359" cy="651973"/>
          </a:xfrm>
          <a:prstGeom prst="rect">
            <a:avLst/>
          </a:prstGeom>
          <a:solidFill>
            <a:schemeClr val="accent2"/>
          </a:solidFill>
        </p:spPr>
        <p:txBody>
          <a:bodyPr wrap="square" rtlCol="0">
            <a:spAutoFit/>
          </a:bodyPr>
          <a:lstStyle/>
          <a:p>
            <a:pPr marL="0" marR="0" lvl="0" indent="0" algn="ctr" defTabSz="1219170" rtl="0" eaLnBrk="1" fontAlgn="auto" latinLnBrk="0" hangingPunct="1">
              <a:lnSpc>
                <a:spcPct val="90000"/>
              </a:lnSpc>
              <a:spcBef>
                <a:spcPts val="0"/>
              </a:spcBef>
              <a:spcAft>
                <a:spcPts val="800"/>
              </a:spcAft>
              <a:buClr>
                <a:srgbClr val="000000"/>
              </a:buClr>
              <a:buSzTx/>
              <a:buFontTx/>
              <a:buNone/>
              <a:tabLst/>
              <a:defRPr/>
            </a:pPr>
            <a:r>
              <a:rPr kumimoji="0" lang="en-US" sz="1100" b="0" i="0" u="none" strike="noStrike" kern="0" cap="none" spc="0" normalizeH="0" baseline="0" noProof="0" dirty="0">
                <a:ln>
                  <a:noFill/>
                </a:ln>
                <a:solidFill>
                  <a:srgbClr val="FFFFFF"/>
                </a:solidFill>
                <a:effectLst/>
                <a:uLnTx/>
                <a:uFillTx/>
                <a:latin typeface="+mn-lt"/>
                <a:ea typeface="+mn-ea"/>
                <a:cs typeface="Arial"/>
                <a:sym typeface="Arial"/>
              </a:rPr>
              <a:t>Primary</a:t>
            </a:r>
            <a:br>
              <a:rPr kumimoji="0" lang="en-US" sz="1100" b="0" i="0" u="none" strike="noStrike" kern="0" cap="none" spc="0" normalizeH="0" baseline="0" noProof="0" dirty="0">
                <a:ln>
                  <a:noFill/>
                </a:ln>
                <a:solidFill>
                  <a:srgbClr val="FFFFFF"/>
                </a:solidFill>
                <a:effectLst/>
                <a:uLnTx/>
                <a:uFillTx/>
                <a:latin typeface="+mn-lt"/>
                <a:ea typeface="+mn-ea"/>
                <a:cs typeface="Arial"/>
                <a:sym typeface="Arial"/>
              </a:rPr>
            </a:br>
            <a:r>
              <a:rPr kumimoji="0" lang="en-US" sz="1100" b="0" i="0" u="none" strike="noStrike" kern="0" cap="none" spc="0" normalizeH="0" baseline="0" noProof="0" dirty="0">
                <a:ln>
                  <a:noFill/>
                </a:ln>
                <a:solidFill>
                  <a:srgbClr val="FFFFFF"/>
                </a:solidFill>
                <a:effectLst/>
                <a:uLnTx/>
                <a:uFillTx/>
                <a:latin typeface="+mn-lt"/>
                <a:ea typeface="+mn-ea"/>
                <a:cs typeface="Arial"/>
                <a:sym typeface="Arial"/>
              </a:rPr>
              <a:t>Tumor</a:t>
            </a:r>
          </a:p>
          <a:p>
            <a:pPr marL="0" marR="0" lvl="0" indent="0" algn="ctr" defTabSz="1219170" rtl="0" eaLnBrk="1" fontAlgn="auto" latinLnBrk="0" hangingPunct="1">
              <a:lnSpc>
                <a:spcPct val="90000"/>
              </a:lnSpc>
              <a:spcBef>
                <a:spcPts val="0"/>
              </a:spcBef>
              <a:spcAft>
                <a:spcPts val="800"/>
              </a:spcAft>
              <a:buClr>
                <a:srgbClr val="000000"/>
              </a:buClr>
              <a:buSzTx/>
              <a:buFontTx/>
              <a:buNone/>
              <a:tabLst/>
              <a:defRPr/>
            </a:pPr>
            <a:r>
              <a:rPr kumimoji="0" lang="en-US" sz="1100" b="1" i="0" u="none" strike="noStrike" kern="0" cap="none" spc="0" normalizeH="0" baseline="0" noProof="0" dirty="0">
                <a:ln>
                  <a:noFill/>
                </a:ln>
                <a:solidFill>
                  <a:srgbClr val="FFFFFF"/>
                </a:solidFill>
                <a:effectLst/>
                <a:uLnTx/>
                <a:uFillTx/>
                <a:latin typeface="+mn-lt"/>
                <a:ea typeface="+mn-ea"/>
                <a:cs typeface="Arial"/>
                <a:sym typeface="Arial"/>
              </a:rPr>
              <a:t>HER2 1+</a:t>
            </a:r>
          </a:p>
        </p:txBody>
      </p:sp>
      <p:sp>
        <p:nvSpPr>
          <p:cNvPr id="40" name="TextBox 39">
            <a:extLst>
              <a:ext uri="{FF2B5EF4-FFF2-40B4-BE49-F238E27FC236}">
                <a16:creationId xmlns:a16="http://schemas.microsoft.com/office/drawing/2014/main" id="{5D440B0D-DBE9-1C62-C353-1016CA8F0352}"/>
              </a:ext>
            </a:extLst>
          </p:cNvPr>
          <p:cNvSpPr txBox="1"/>
          <p:nvPr/>
        </p:nvSpPr>
        <p:spPr>
          <a:xfrm>
            <a:off x="10374779" y="3539632"/>
            <a:ext cx="943563" cy="651973"/>
          </a:xfrm>
          <a:prstGeom prst="rect">
            <a:avLst/>
          </a:prstGeom>
          <a:solidFill>
            <a:srgbClr val="E1471D"/>
          </a:solidFill>
        </p:spPr>
        <p:txBody>
          <a:bodyPr wrap="square" rtlCol="0">
            <a:spAutoFit/>
          </a:bodyPr>
          <a:lstStyle/>
          <a:p>
            <a:pPr marL="0" marR="0" lvl="0" indent="0" algn="ctr" defTabSz="1219170" rtl="0" eaLnBrk="1" fontAlgn="auto" latinLnBrk="0" hangingPunct="1">
              <a:lnSpc>
                <a:spcPct val="90000"/>
              </a:lnSpc>
              <a:spcBef>
                <a:spcPts val="0"/>
              </a:spcBef>
              <a:spcAft>
                <a:spcPts val="800"/>
              </a:spcAft>
              <a:buClr>
                <a:srgbClr val="000000"/>
              </a:buClr>
              <a:buSzTx/>
              <a:buFontTx/>
              <a:buNone/>
              <a:tabLst/>
              <a:defRPr/>
            </a:pPr>
            <a:r>
              <a:rPr kumimoji="0" lang="en-US" sz="1100" b="0" i="0" u="none" strike="noStrike" kern="0" cap="none" spc="0" normalizeH="0" baseline="0" noProof="0" dirty="0">
                <a:ln>
                  <a:noFill/>
                </a:ln>
                <a:solidFill>
                  <a:srgbClr val="FFFFFF"/>
                </a:solidFill>
                <a:effectLst/>
                <a:uLnTx/>
                <a:uFillTx/>
                <a:latin typeface="+mn-lt"/>
                <a:ea typeface="+mn-ea"/>
                <a:cs typeface="Arial"/>
                <a:sym typeface="Arial"/>
              </a:rPr>
              <a:t>Most Recent</a:t>
            </a:r>
            <a:br>
              <a:rPr kumimoji="0" lang="en-US" sz="1100" b="0" i="0" u="none" strike="noStrike" kern="0" cap="none" spc="0" normalizeH="0" baseline="0" noProof="0" dirty="0">
                <a:ln>
                  <a:noFill/>
                </a:ln>
                <a:solidFill>
                  <a:srgbClr val="FFFFFF"/>
                </a:solidFill>
                <a:effectLst/>
                <a:uLnTx/>
                <a:uFillTx/>
                <a:latin typeface="+mn-lt"/>
                <a:ea typeface="+mn-ea"/>
                <a:cs typeface="Arial"/>
                <a:sym typeface="Arial"/>
              </a:rPr>
            </a:br>
            <a:r>
              <a:rPr kumimoji="0" lang="en-US" sz="1100" b="0" i="0" u="none" strike="noStrike" kern="0" cap="none" spc="0" normalizeH="0" baseline="0" noProof="0" dirty="0">
                <a:ln>
                  <a:noFill/>
                </a:ln>
                <a:solidFill>
                  <a:srgbClr val="FFFFFF"/>
                </a:solidFill>
                <a:effectLst/>
                <a:uLnTx/>
                <a:uFillTx/>
                <a:latin typeface="+mn-lt"/>
                <a:ea typeface="+mn-ea"/>
                <a:cs typeface="Arial"/>
                <a:sym typeface="Arial"/>
              </a:rPr>
              <a:t>Biopsy</a:t>
            </a:r>
          </a:p>
          <a:p>
            <a:pPr marL="0" marR="0" lvl="0" indent="0" algn="ctr" defTabSz="1219170" rtl="0" eaLnBrk="1" fontAlgn="auto" latinLnBrk="0" hangingPunct="1">
              <a:lnSpc>
                <a:spcPct val="90000"/>
              </a:lnSpc>
              <a:spcBef>
                <a:spcPts val="0"/>
              </a:spcBef>
              <a:spcAft>
                <a:spcPts val="800"/>
              </a:spcAft>
              <a:buClr>
                <a:srgbClr val="000000"/>
              </a:buClr>
              <a:buSzTx/>
              <a:buFontTx/>
              <a:buNone/>
              <a:tabLst/>
              <a:defRPr/>
            </a:pPr>
            <a:r>
              <a:rPr kumimoji="0" lang="en-US" sz="1100" b="1" i="0" u="none" strike="noStrike" kern="0" cap="none" spc="0" normalizeH="0" baseline="0" noProof="0" dirty="0">
                <a:ln>
                  <a:noFill/>
                </a:ln>
                <a:solidFill>
                  <a:srgbClr val="FFFFFF"/>
                </a:solidFill>
                <a:effectLst/>
                <a:uLnTx/>
                <a:uFillTx/>
                <a:latin typeface="+mn-lt"/>
                <a:ea typeface="+mn-ea"/>
                <a:cs typeface="Arial"/>
                <a:sym typeface="Arial"/>
              </a:rPr>
              <a:t>HER2 0</a:t>
            </a:r>
          </a:p>
        </p:txBody>
      </p:sp>
      <p:sp>
        <p:nvSpPr>
          <p:cNvPr id="41" name="TextBox 40">
            <a:extLst>
              <a:ext uri="{FF2B5EF4-FFF2-40B4-BE49-F238E27FC236}">
                <a16:creationId xmlns:a16="http://schemas.microsoft.com/office/drawing/2014/main" id="{24236BDF-85AD-295C-E088-18FDC4F124A9}"/>
              </a:ext>
            </a:extLst>
          </p:cNvPr>
          <p:cNvSpPr txBox="1"/>
          <p:nvPr/>
        </p:nvSpPr>
        <p:spPr>
          <a:xfrm>
            <a:off x="8611129" y="4591312"/>
            <a:ext cx="838691" cy="804323"/>
          </a:xfrm>
          <a:prstGeom prst="rect">
            <a:avLst/>
          </a:prstGeom>
          <a:solidFill>
            <a:srgbClr val="E1471D"/>
          </a:solidFill>
        </p:spPr>
        <p:txBody>
          <a:bodyPr wrap="none" rtlCol="0">
            <a:spAutoFit/>
          </a:bodyPr>
          <a:lstStyle/>
          <a:p>
            <a:pPr marL="0" marR="0" lvl="0" indent="0" algn="ctr" defTabSz="1219170" rtl="0" eaLnBrk="1" fontAlgn="auto" latinLnBrk="0" hangingPunct="1">
              <a:lnSpc>
                <a:spcPct val="90000"/>
              </a:lnSpc>
              <a:spcBef>
                <a:spcPts val="0"/>
              </a:spcBef>
              <a:spcAft>
                <a:spcPts val="800"/>
              </a:spcAft>
              <a:buClr>
                <a:srgbClr val="000000"/>
              </a:buClr>
              <a:buSzTx/>
              <a:buFontTx/>
              <a:buNone/>
              <a:tabLst/>
              <a:defRPr/>
            </a:pPr>
            <a:r>
              <a:rPr kumimoji="0" lang="en-US" sz="1100" b="0" i="0" u="none" strike="noStrike" kern="0" cap="none" spc="0" normalizeH="0" baseline="0" noProof="0" dirty="0">
                <a:ln>
                  <a:noFill/>
                </a:ln>
                <a:solidFill>
                  <a:srgbClr val="FFFFFF"/>
                </a:solidFill>
                <a:effectLst/>
                <a:uLnTx/>
                <a:uFillTx/>
                <a:latin typeface="+mn-lt"/>
                <a:ea typeface="+mn-ea"/>
                <a:cs typeface="Arial"/>
                <a:sym typeface="Arial"/>
              </a:rPr>
              <a:t>Biopsy of</a:t>
            </a:r>
            <a:br>
              <a:rPr kumimoji="0" lang="en-US" sz="1100" b="0" i="0" u="none" strike="noStrike" kern="0" cap="none" spc="0" normalizeH="0" baseline="0" noProof="0" dirty="0">
                <a:ln>
                  <a:noFill/>
                </a:ln>
                <a:solidFill>
                  <a:srgbClr val="FFFFFF"/>
                </a:solidFill>
                <a:effectLst/>
                <a:uLnTx/>
                <a:uFillTx/>
                <a:latin typeface="+mn-lt"/>
                <a:ea typeface="+mn-ea"/>
                <a:cs typeface="Arial"/>
                <a:sym typeface="Arial"/>
              </a:rPr>
            </a:br>
            <a:r>
              <a:rPr kumimoji="0" lang="en-US" sz="1100" b="0" i="0" u="none" strike="noStrike" kern="0" cap="none" spc="0" normalizeH="0" baseline="0" noProof="0" dirty="0">
                <a:ln>
                  <a:noFill/>
                </a:ln>
                <a:solidFill>
                  <a:srgbClr val="FFFFFF"/>
                </a:solidFill>
                <a:effectLst/>
                <a:uLnTx/>
                <a:uFillTx/>
                <a:latin typeface="+mn-lt"/>
                <a:ea typeface="+mn-ea"/>
                <a:cs typeface="Arial"/>
                <a:sym typeface="Arial"/>
              </a:rPr>
              <a:t>Metastatic</a:t>
            </a:r>
            <a:br>
              <a:rPr kumimoji="0" lang="en-US" sz="1100" b="0" i="0" u="none" strike="noStrike" kern="0" cap="none" spc="0" normalizeH="0" baseline="0" noProof="0" dirty="0">
                <a:ln>
                  <a:noFill/>
                </a:ln>
                <a:solidFill>
                  <a:srgbClr val="FFFFFF"/>
                </a:solidFill>
                <a:effectLst/>
                <a:uLnTx/>
                <a:uFillTx/>
                <a:latin typeface="+mn-lt"/>
                <a:ea typeface="+mn-ea"/>
                <a:cs typeface="Arial"/>
                <a:sym typeface="Arial"/>
              </a:rPr>
            </a:br>
            <a:r>
              <a:rPr kumimoji="0" lang="en-US" sz="1100" b="0" i="0" u="none" strike="noStrike" kern="0" cap="none" spc="0" normalizeH="0" baseline="0" noProof="0" dirty="0">
                <a:ln>
                  <a:noFill/>
                </a:ln>
                <a:solidFill>
                  <a:srgbClr val="FFFFFF"/>
                </a:solidFill>
                <a:effectLst/>
                <a:uLnTx/>
                <a:uFillTx/>
                <a:latin typeface="+mn-lt"/>
                <a:ea typeface="+mn-ea"/>
                <a:cs typeface="Arial"/>
                <a:sym typeface="Arial"/>
              </a:rPr>
              <a:t>Recurrence</a:t>
            </a:r>
          </a:p>
          <a:p>
            <a:pPr marL="0" marR="0" lvl="0" indent="0" algn="ctr" defTabSz="1219170" rtl="0" eaLnBrk="1" fontAlgn="auto" latinLnBrk="0" hangingPunct="1">
              <a:lnSpc>
                <a:spcPct val="90000"/>
              </a:lnSpc>
              <a:spcBef>
                <a:spcPts val="0"/>
              </a:spcBef>
              <a:spcAft>
                <a:spcPts val="800"/>
              </a:spcAft>
              <a:buClr>
                <a:srgbClr val="000000"/>
              </a:buClr>
              <a:buSzTx/>
              <a:buFontTx/>
              <a:buNone/>
              <a:tabLst/>
              <a:defRPr/>
            </a:pPr>
            <a:r>
              <a:rPr kumimoji="0" lang="en-US" sz="1100" b="1" i="0" u="none" strike="noStrike" kern="0" cap="none" spc="0" normalizeH="0" baseline="0" noProof="0" dirty="0">
                <a:ln>
                  <a:noFill/>
                </a:ln>
                <a:solidFill>
                  <a:srgbClr val="FFFFFF"/>
                </a:solidFill>
                <a:effectLst/>
                <a:uLnTx/>
                <a:uFillTx/>
                <a:latin typeface="+mn-lt"/>
                <a:ea typeface="+mn-ea"/>
                <a:cs typeface="Arial"/>
                <a:sym typeface="Arial"/>
              </a:rPr>
              <a:t>HER2 0</a:t>
            </a:r>
          </a:p>
        </p:txBody>
      </p:sp>
      <p:sp>
        <p:nvSpPr>
          <p:cNvPr id="42" name="TextBox 41">
            <a:extLst>
              <a:ext uri="{FF2B5EF4-FFF2-40B4-BE49-F238E27FC236}">
                <a16:creationId xmlns:a16="http://schemas.microsoft.com/office/drawing/2014/main" id="{0E29EBCC-A5D6-B915-337E-70653C187BBE}"/>
              </a:ext>
            </a:extLst>
          </p:cNvPr>
          <p:cNvSpPr txBox="1"/>
          <p:nvPr/>
        </p:nvSpPr>
        <p:spPr>
          <a:xfrm>
            <a:off x="9317776" y="3533745"/>
            <a:ext cx="704039" cy="651973"/>
          </a:xfrm>
          <a:prstGeom prst="rect">
            <a:avLst/>
          </a:prstGeom>
          <a:solidFill>
            <a:srgbClr val="E1471D"/>
          </a:solidFill>
        </p:spPr>
        <p:txBody>
          <a:bodyPr wrap="none" rtlCol="0">
            <a:spAutoFit/>
          </a:bodyPr>
          <a:lstStyle/>
          <a:p>
            <a:pPr marL="0" marR="0" lvl="0" indent="0" algn="ctr" defTabSz="1219170" rtl="0" eaLnBrk="1" fontAlgn="auto" latinLnBrk="0" hangingPunct="1">
              <a:lnSpc>
                <a:spcPct val="90000"/>
              </a:lnSpc>
              <a:spcBef>
                <a:spcPts val="0"/>
              </a:spcBef>
              <a:spcAft>
                <a:spcPts val="800"/>
              </a:spcAft>
              <a:buClr>
                <a:srgbClr val="000000"/>
              </a:buClr>
              <a:buSzTx/>
              <a:buFontTx/>
              <a:buNone/>
              <a:tabLst/>
              <a:defRPr/>
            </a:pPr>
            <a:r>
              <a:rPr kumimoji="0" lang="en-US" sz="1100" b="0" i="0" u="none" strike="noStrike" kern="0" cap="none" spc="0" normalizeH="0" baseline="0" noProof="0" dirty="0">
                <a:ln>
                  <a:noFill/>
                </a:ln>
                <a:solidFill>
                  <a:srgbClr val="FFFFFF"/>
                </a:solidFill>
                <a:effectLst/>
                <a:uLnTx/>
                <a:uFillTx/>
                <a:latin typeface="+mn-lt"/>
                <a:ea typeface="+mn-ea"/>
                <a:cs typeface="Arial"/>
                <a:sym typeface="Arial"/>
              </a:rPr>
              <a:t>Rebiopsy</a:t>
            </a:r>
            <a:br>
              <a:rPr kumimoji="0" lang="en-US" sz="1100" b="0" i="0" u="none" strike="noStrike" kern="0" cap="none" spc="0" normalizeH="0" baseline="0" noProof="0" dirty="0">
                <a:ln>
                  <a:noFill/>
                </a:ln>
                <a:solidFill>
                  <a:srgbClr val="FFFFFF"/>
                </a:solidFill>
                <a:effectLst/>
                <a:uLnTx/>
                <a:uFillTx/>
                <a:latin typeface="+mn-lt"/>
                <a:ea typeface="+mn-ea"/>
                <a:cs typeface="Arial"/>
                <a:sym typeface="Arial"/>
              </a:rPr>
            </a:br>
            <a:r>
              <a:rPr kumimoji="0" lang="en-US" sz="1100" b="0" i="0" u="none" strike="noStrike" kern="0" cap="none" spc="0" normalizeH="0" baseline="0" noProof="0" dirty="0">
                <a:ln>
                  <a:noFill/>
                </a:ln>
                <a:solidFill>
                  <a:srgbClr val="FFFFFF"/>
                </a:solidFill>
                <a:effectLst/>
                <a:uLnTx/>
                <a:uFillTx/>
                <a:latin typeface="+mn-lt"/>
                <a:ea typeface="+mn-ea"/>
                <a:cs typeface="Arial"/>
                <a:sym typeface="Arial"/>
              </a:rPr>
              <a:t>After ET</a:t>
            </a:r>
          </a:p>
          <a:p>
            <a:pPr marL="0" marR="0" lvl="0" indent="0" algn="ctr" defTabSz="1219170" rtl="0" eaLnBrk="1" fontAlgn="auto" latinLnBrk="0" hangingPunct="1">
              <a:lnSpc>
                <a:spcPct val="90000"/>
              </a:lnSpc>
              <a:spcBef>
                <a:spcPts val="0"/>
              </a:spcBef>
              <a:spcAft>
                <a:spcPts val="800"/>
              </a:spcAft>
              <a:buClr>
                <a:srgbClr val="000000"/>
              </a:buClr>
              <a:buSzTx/>
              <a:buFontTx/>
              <a:buNone/>
              <a:tabLst/>
              <a:defRPr/>
            </a:pPr>
            <a:r>
              <a:rPr kumimoji="0" lang="en-US" sz="1100" b="1" i="0" u="none" strike="noStrike" kern="0" cap="none" spc="0" normalizeH="0" baseline="0" noProof="0" dirty="0">
                <a:ln>
                  <a:noFill/>
                </a:ln>
                <a:solidFill>
                  <a:srgbClr val="FFFFFF"/>
                </a:solidFill>
                <a:effectLst/>
                <a:uLnTx/>
                <a:uFillTx/>
                <a:latin typeface="+mn-lt"/>
                <a:ea typeface="+mn-ea"/>
                <a:cs typeface="Arial"/>
                <a:sym typeface="Arial"/>
              </a:rPr>
              <a:t>HER2 0</a:t>
            </a:r>
          </a:p>
        </p:txBody>
      </p:sp>
      <p:sp>
        <p:nvSpPr>
          <p:cNvPr id="43" name="TextBox 42">
            <a:extLst>
              <a:ext uri="{FF2B5EF4-FFF2-40B4-BE49-F238E27FC236}">
                <a16:creationId xmlns:a16="http://schemas.microsoft.com/office/drawing/2014/main" id="{83AF2B4B-88A3-E96C-2E04-D9AF6D0C3383}"/>
              </a:ext>
            </a:extLst>
          </p:cNvPr>
          <p:cNvSpPr txBox="1"/>
          <p:nvPr/>
        </p:nvSpPr>
        <p:spPr>
          <a:xfrm>
            <a:off x="9939752" y="4593197"/>
            <a:ext cx="704039" cy="651973"/>
          </a:xfrm>
          <a:prstGeom prst="rect">
            <a:avLst/>
          </a:prstGeom>
          <a:solidFill>
            <a:schemeClr val="accent2"/>
          </a:solidFill>
        </p:spPr>
        <p:txBody>
          <a:bodyPr wrap="none" rtlCol="0">
            <a:spAutoFit/>
          </a:bodyPr>
          <a:lstStyle/>
          <a:p>
            <a:pPr marL="0" marR="0" lvl="0" indent="0" algn="ctr" defTabSz="1219170" rtl="0" eaLnBrk="1" fontAlgn="auto" latinLnBrk="0" hangingPunct="1">
              <a:lnSpc>
                <a:spcPct val="90000"/>
              </a:lnSpc>
              <a:spcBef>
                <a:spcPts val="0"/>
              </a:spcBef>
              <a:spcAft>
                <a:spcPts val="800"/>
              </a:spcAft>
              <a:buClr>
                <a:srgbClr val="000000"/>
              </a:buClr>
              <a:buSzTx/>
              <a:buFontTx/>
              <a:buNone/>
              <a:tabLst/>
              <a:defRPr/>
            </a:pPr>
            <a:r>
              <a:rPr kumimoji="0" lang="en-US" sz="1100" b="0" i="0" u="none" strike="noStrike" kern="0" cap="none" spc="0" normalizeH="0" baseline="0" noProof="0" dirty="0">
                <a:ln>
                  <a:noFill/>
                </a:ln>
                <a:solidFill>
                  <a:srgbClr val="FFFFFF"/>
                </a:solidFill>
                <a:effectLst/>
                <a:uLnTx/>
                <a:uFillTx/>
                <a:latin typeface="+mn-lt"/>
                <a:ea typeface="+mn-ea"/>
                <a:cs typeface="Arial"/>
                <a:sym typeface="Arial"/>
              </a:rPr>
              <a:t>Rebiopsy</a:t>
            </a:r>
            <a:br>
              <a:rPr kumimoji="0" lang="en-US" sz="1100" b="0" i="0" u="none" strike="noStrike" kern="0" cap="none" spc="0" normalizeH="0" baseline="0" noProof="0" dirty="0">
                <a:ln>
                  <a:noFill/>
                </a:ln>
                <a:solidFill>
                  <a:srgbClr val="FFFFFF"/>
                </a:solidFill>
                <a:effectLst/>
                <a:uLnTx/>
                <a:uFillTx/>
                <a:latin typeface="+mn-lt"/>
                <a:ea typeface="+mn-ea"/>
                <a:cs typeface="Arial"/>
                <a:sym typeface="Arial"/>
              </a:rPr>
            </a:br>
            <a:r>
              <a:rPr kumimoji="0" lang="en-US" sz="1100" b="0" i="0" u="none" strike="noStrike" kern="0" cap="none" spc="0" normalizeH="0" baseline="0" noProof="0" dirty="0">
                <a:ln>
                  <a:noFill/>
                </a:ln>
                <a:solidFill>
                  <a:srgbClr val="FFFFFF"/>
                </a:solidFill>
                <a:effectLst/>
                <a:uLnTx/>
                <a:uFillTx/>
                <a:latin typeface="+mn-lt"/>
                <a:ea typeface="+mn-ea"/>
                <a:cs typeface="Arial"/>
                <a:sym typeface="Arial"/>
              </a:rPr>
              <a:t>After CT</a:t>
            </a:r>
          </a:p>
          <a:p>
            <a:pPr marL="0" marR="0" lvl="0" indent="0" algn="ctr" defTabSz="1219170" rtl="0" eaLnBrk="1" fontAlgn="auto" latinLnBrk="0" hangingPunct="1">
              <a:lnSpc>
                <a:spcPct val="90000"/>
              </a:lnSpc>
              <a:spcBef>
                <a:spcPts val="0"/>
              </a:spcBef>
              <a:spcAft>
                <a:spcPts val="800"/>
              </a:spcAft>
              <a:buClr>
                <a:srgbClr val="000000"/>
              </a:buClr>
              <a:buSzTx/>
              <a:buFontTx/>
              <a:buNone/>
              <a:tabLst/>
              <a:defRPr/>
            </a:pPr>
            <a:r>
              <a:rPr kumimoji="0" lang="en-US" sz="1100" b="1" i="0" u="none" strike="noStrike" kern="0" cap="none" spc="0" normalizeH="0" baseline="0" noProof="0" dirty="0">
                <a:ln>
                  <a:noFill/>
                </a:ln>
                <a:solidFill>
                  <a:srgbClr val="FFFFFF"/>
                </a:solidFill>
                <a:effectLst/>
                <a:uLnTx/>
                <a:uFillTx/>
                <a:latin typeface="+mn-lt"/>
                <a:ea typeface="+mn-ea"/>
                <a:cs typeface="Arial"/>
                <a:sym typeface="Arial"/>
              </a:rPr>
              <a:t>HER2 1+</a:t>
            </a:r>
          </a:p>
        </p:txBody>
      </p:sp>
      <p:sp>
        <p:nvSpPr>
          <p:cNvPr id="49" name="Text Placeholder 5">
            <a:extLst>
              <a:ext uri="{FF2B5EF4-FFF2-40B4-BE49-F238E27FC236}">
                <a16:creationId xmlns:a16="http://schemas.microsoft.com/office/drawing/2014/main" id="{882447EA-C60B-F9AB-47FC-790D52A2FEDD}"/>
              </a:ext>
            </a:extLst>
          </p:cNvPr>
          <p:cNvSpPr txBox="1">
            <a:spLocks/>
          </p:cNvSpPr>
          <p:nvPr/>
        </p:nvSpPr>
        <p:spPr>
          <a:xfrm>
            <a:off x="7539083" y="2298029"/>
            <a:ext cx="4116000" cy="1106736"/>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379191" marR="0" lvl="0" indent="-379191" algn="l" rtl="0">
              <a:lnSpc>
                <a:spcPct val="100000"/>
              </a:lnSpc>
              <a:spcBef>
                <a:spcPts val="0"/>
              </a:spcBef>
              <a:spcAft>
                <a:spcPts val="0"/>
              </a:spcAft>
              <a:buClr>
                <a:schemeClr val="dk1"/>
              </a:buClr>
              <a:buSzPts val="2400"/>
              <a:buFont typeface="Arial"/>
              <a:buChar char="•"/>
              <a:defRPr sz="3200" b="0" i="0" u="none" strike="noStrike" cap="none">
                <a:solidFill>
                  <a:schemeClr val="dk1"/>
                </a:solidFill>
                <a:latin typeface="Arial"/>
                <a:ea typeface="Arial"/>
                <a:cs typeface="Arial"/>
                <a:sym typeface="Arial"/>
              </a:defRPr>
            </a:lvl1pPr>
            <a:lvl2pPr marL="1075173" marR="0" lvl="1" indent="-311992" algn="l" rtl="0">
              <a:lnSpc>
                <a:spcPct val="100000"/>
              </a:lnSpc>
              <a:spcBef>
                <a:spcPts val="800"/>
              </a:spcBef>
              <a:spcAft>
                <a:spcPts val="0"/>
              </a:spcAft>
              <a:buClr>
                <a:schemeClr val="dk1"/>
              </a:buClr>
              <a:buSzPts val="2400"/>
              <a:buFont typeface="Arial"/>
              <a:buChar char="–"/>
              <a:defRPr sz="3200" b="0" i="0" u="none" strike="noStrike" cap="none">
                <a:solidFill>
                  <a:schemeClr val="dk1"/>
                </a:solidFill>
                <a:latin typeface="Arial"/>
                <a:ea typeface="Arial"/>
                <a:cs typeface="Arial"/>
                <a:sym typeface="Arial"/>
              </a:defRPr>
            </a:lvl2pPr>
            <a:lvl3pPr marL="1828754" marR="0" lvl="2" indent="-447029" algn="l" rtl="0">
              <a:lnSpc>
                <a:spcPct val="100000"/>
              </a:lnSpc>
              <a:spcBef>
                <a:spcPts val="800"/>
              </a:spcBef>
              <a:spcAft>
                <a:spcPts val="0"/>
              </a:spcAft>
              <a:buClr>
                <a:schemeClr val="dk1"/>
              </a:buClr>
              <a:buSzPts val="1680"/>
              <a:buFont typeface="Noto Sans Symbols"/>
              <a:buChar char="⮚"/>
              <a:defRPr sz="3200" b="0" i="0" u="none" strike="noStrike" cap="none">
                <a:solidFill>
                  <a:schemeClr val="dk1"/>
                </a:solidFill>
                <a:latin typeface="Arial"/>
                <a:ea typeface="Arial"/>
                <a:cs typeface="Arial"/>
                <a:sym typeface="Arial"/>
              </a:defRPr>
            </a:lvl3pPr>
            <a:lvl4pPr marL="2438339" marR="0" lvl="3" indent="-507987" algn="l" rtl="0">
              <a:lnSpc>
                <a:spcPct val="100000"/>
              </a:lnSpc>
              <a:spcBef>
                <a:spcPts val="800"/>
              </a:spcBef>
              <a:spcAft>
                <a:spcPts val="0"/>
              </a:spcAft>
              <a:buClr>
                <a:schemeClr val="dk1"/>
              </a:buClr>
              <a:buSzPts val="2400"/>
              <a:buFont typeface="Arial"/>
              <a:buChar char="–"/>
              <a:defRPr sz="3200" b="0" i="0" u="none" strike="noStrike" cap="none">
                <a:solidFill>
                  <a:schemeClr val="dk1"/>
                </a:solidFill>
                <a:latin typeface="Arial"/>
                <a:ea typeface="Arial"/>
                <a:cs typeface="Arial"/>
                <a:sym typeface="Arial"/>
              </a:defRPr>
            </a:lvl4pPr>
            <a:lvl5pPr marL="3047924" marR="0" lvl="4" indent="-507987" algn="l" rtl="0">
              <a:lnSpc>
                <a:spcPct val="100000"/>
              </a:lnSpc>
              <a:spcBef>
                <a:spcPts val="800"/>
              </a:spcBef>
              <a:spcAft>
                <a:spcPts val="0"/>
              </a:spcAft>
              <a:buClr>
                <a:schemeClr val="dk1"/>
              </a:buClr>
              <a:buSzPts val="2400"/>
              <a:buFont typeface="Arial"/>
              <a:buChar char="»"/>
              <a:defRPr sz="3200" b="0" i="0" u="none" strike="noStrike" cap="none">
                <a:solidFill>
                  <a:schemeClr val="dk1"/>
                </a:solidFill>
                <a:latin typeface="Arial"/>
                <a:ea typeface="Arial"/>
                <a:cs typeface="Arial"/>
                <a:sym typeface="Arial"/>
              </a:defRPr>
            </a:lvl5pPr>
            <a:lvl6pPr marL="3657509" marR="0" lvl="5" indent="-457189" algn="l" rtl="0">
              <a:lnSpc>
                <a:spcPct val="100000"/>
              </a:lnSpc>
              <a:spcBef>
                <a:spcPts val="8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6pPr>
            <a:lvl7pPr marL="4267093" marR="0" lvl="6" indent="-457189" algn="l" rtl="0">
              <a:lnSpc>
                <a:spcPct val="100000"/>
              </a:lnSpc>
              <a:spcBef>
                <a:spcPts val="48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7pPr>
            <a:lvl8pPr marL="4876678" marR="0" lvl="7" indent="-457189" algn="l" rtl="0">
              <a:lnSpc>
                <a:spcPct val="100000"/>
              </a:lnSpc>
              <a:spcBef>
                <a:spcPts val="48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8pPr>
            <a:lvl9pPr marL="5486263" marR="0" lvl="8" indent="-457189" algn="l" rtl="0">
              <a:lnSpc>
                <a:spcPct val="100000"/>
              </a:lnSpc>
              <a:spcBef>
                <a:spcPts val="48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9pPr>
          </a:lstStyle>
          <a:p>
            <a:pPr marL="173038" marR="0" lvl="0" indent="-173038" algn="l" defTabSz="914400" rtl="0" eaLnBrk="1" fontAlgn="auto" latinLnBrk="0" hangingPunct="1">
              <a:lnSpc>
                <a:spcPct val="100000"/>
              </a:lnSpc>
              <a:spcBef>
                <a:spcPts val="0"/>
              </a:spcBef>
              <a:spcAft>
                <a:spcPts val="800"/>
              </a:spcAft>
              <a:buClr>
                <a:srgbClr val="000000"/>
              </a:buClr>
              <a:buSzPct val="100000"/>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HER2-low status changes over time</a:t>
            </a:r>
          </a:p>
          <a:p>
            <a:pPr marL="633413" marR="0" lvl="1" indent="-230188" algn="l" defTabSz="914400" rtl="0" eaLnBrk="1" fontAlgn="auto" latinLnBrk="0" hangingPunct="1">
              <a:lnSpc>
                <a:spcPct val="100000"/>
              </a:lnSpc>
              <a:spcBef>
                <a:spcPts val="0"/>
              </a:spcBef>
              <a:spcAft>
                <a:spcPts val="800"/>
              </a:spcAft>
              <a:buClr>
                <a:srgbClr val="000000"/>
              </a:buClr>
              <a:buSzPct val="100000"/>
              <a:buFont typeface="Calibri" panose="020F0502020204030204" pitchFamily="34" charset="0"/>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What is the appropriate timepoint to use to define a tumor as HER2 low?</a:t>
            </a:r>
          </a:p>
        </p:txBody>
      </p:sp>
      <p:sp>
        <p:nvSpPr>
          <p:cNvPr id="2" name="TextBox 1">
            <a:extLst>
              <a:ext uri="{FF2B5EF4-FFF2-40B4-BE49-F238E27FC236}">
                <a16:creationId xmlns:a16="http://schemas.microsoft.com/office/drawing/2014/main" id="{A2DA6B8C-8CB8-C21E-1366-DC9095E51D3E}"/>
              </a:ext>
            </a:extLst>
          </p:cNvPr>
          <p:cNvSpPr txBox="1"/>
          <p:nvPr/>
        </p:nvSpPr>
        <p:spPr>
          <a:xfrm>
            <a:off x="709797" y="1395697"/>
            <a:ext cx="10772406" cy="369332"/>
          </a:xfrm>
          <a:prstGeom prst="rect">
            <a:avLst/>
          </a:prstGeom>
          <a:solidFill>
            <a:srgbClr val="FDB338"/>
          </a:solidFill>
        </p:spPr>
        <p:txBody>
          <a:bodyPr wrap="square" rtlCol="0">
            <a:spAutoFit/>
          </a:bodyPr>
          <a:lstStyle/>
          <a:p>
            <a:pPr marL="0" marR="0" lvl="0" indent="0" algn="ctr" defTabSz="914400" rtl="0" eaLnBrk="0" fontAlgn="base" latinLnBrk="0" hangingPunct="0">
              <a:lnSpc>
                <a:spcPct val="90000"/>
              </a:lnSpc>
              <a:spcBef>
                <a:spcPct val="0"/>
              </a:spcBef>
              <a:spcAft>
                <a:spcPts val="60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Which biopsy should be used to define a breast tumor as HER2 low?</a:t>
            </a:r>
          </a:p>
        </p:txBody>
      </p:sp>
      <p:grpSp>
        <p:nvGrpSpPr>
          <p:cNvPr id="66" name="Group 65">
            <a:extLst>
              <a:ext uri="{FF2B5EF4-FFF2-40B4-BE49-F238E27FC236}">
                <a16:creationId xmlns:a16="http://schemas.microsoft.com/office/drawing/2014/main" id="{CCF36136-1E89-9B33-75E6-C4F2010A60C8}"/>
              </a:ext>
            </a:extLst>
          </p:cNvPr>
          <p:cNvGrpSpPr/>
          <p:nvPr/>
        </p:nvGrpSpPr>
        <p:grpSpPr>
          <a:xfrm>
            <a:off x="368592" y="1763038"/>
            <a:ext cx="6770621" cy="4596562"/>
            <a:chOff x="189483" y="1763038"/>
            <a:chExt cx="6770621" cy="4596562"/>
          </a:xfrm>
        </p:grpSpPr>
        <p:cxnSp>
          <p:nvCxnSpPr>
            <p:cNvPr id="54" name="Straight Arrow Connector 53">
              <a:extLst>
                <a:ext uri="{FF2B5EF4-FFF2-40B4-BE49-F238E27FC236}">
                  <a16:creationId xmlns:a16="http://schemas.microsoft.com/office/drawing/2014/main" id="{7E7FF0AC-BBF4-C8ED-461C-4F3DCDA85975}"/>
                </a:ext>
              </a:extLst>
            </p:cNvPr>
            <p:cNvCxnSpPr/>
            <p:nvPr/>
          </p:nvCxnSpPr>
          <p:spPr bwMode="auto">
            <a:xfrm>
              <a:off x="6083754" y="3521488"/>
              <a:ext cx="0" cy="302282"/>
            </a:xfrm>
            <a:prstGeom prst="straightConnector1">
              <a:avLst/>
            </a:prstGeom>
            <a:noFill/>
            <a:ln w="28575" cap="flat" cmpd="sng" algn="ctr">
              <a:solidFill>
                <a:schemeClr val="bg1"/>
              </a:solidFill>
              <a:prstDash val="solid"/>
              <a:round/>
              <a:headEnd type="none" w="med" len="med"/>
              <a:tailEnd type="triangle"/>
            </a:ln>
            <a:effectLst/>
          </p:spPr>
        </p:cxnSp>
        <p:sp>
          <p:nvSpPr>
            <p:cNvPr id="35" name="TextBox 34">
              <a:extLst>
                <a:ext uri="{FF2B5EF4-FFF2-40B4-BE49-F238E27FC236}">
                  <a16:creationId xmlns:a16="http://schemas.microsoft.com/office/drawing/2014/main" id="{29694EA7-D92E-57CB-877C-B05EAF97E77E}"/>
                </a:ext>
              </a:extLst>
            </p:cNvPr>
            <p:cNvSpPr txBox="1"/>
            <p:nvPr/>
          </p:nvSpPr>
          <p:spPr>
            <a:xfrm>
              <a:off x="2083688" y="1763038"/>
              <a:ext cx="2816034" cy="40011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Static Definition</a:t>
              </a:r>
            </a:p>
          </p:txBody>
        </p:sp>
        <p:cxnSp>
          <p:nvCxnSpPr>
            <p:cNvPr id="7" name="Straight Arrow Connector 6">
              <a:extLst>
                <a:ext uri="{FF2B5EF4-FFF2-40B4-BE49-F238E27FC236}">
                  <a16:creationId xmlns:a16="http://schemas.microsoft.com/office/drawing/2014/main" id="{30D63CB1-DE25-9D48-7726-1BF6255ACA02}"/>
                </a:ext>
              </a:extLst>
            </p:cNvPr>
            <p:cNvCxnSpPr>
              <a:cxnSpLocks/>
            </p:cNvCxnSpPr>
            <p:nvPr/>
          </p:nvCxnSpPr>
          <p:spPr bwMode="auto">
            <a:xfrm>
              <a:off x="958069" y="3536282"/>
              <a:ext cx="0" cy="302282"/>
            </a:xfrm>
            <a:prstGeom prst="straightConnector1">
              <a:avLst/>
            </a:prstGeom>
            <a:noFill/>
            <a:ln w="28575" cap="flat" cmpd="sng" algn="ctr">
              <a:solidFill>
                <a:schemeClr val="bg1"/>
              </a:solidFill>
              <a:prstDash val="solid"/>
              <a:round/>
              <a:headEnd type="none" w="med" len="med"/>
              <a:tailEnd type="triangle"/>
            </a:ln>
            <a:effectLst/>
          </p:spPr>
        </p:cxnSp>
        <p:cxnSp>
          <p:nvCxnSpPr>
            <p:cNvPr id="8" name="Straight Arrow Connector 7">
              <a:extLst>
                <a:ext uri="{FF2B5EF4-FFF2-40B4-BE49-F238E27FC236}">
                  <a16:creationId xmlns:a16="http://schemas.microsoft.com/office/drawing/2014/main" id="{7951F1DC-3CB8-0CD1-831E-A298BD8070AE}"/>
                </a:ext>
              </a:extLst>
            </p:cNvPr>
            <p:cNvCxnSpPr>
              <a:cxnSpLocks/>
            </p:cNvCxnSpPr>
            <p:nvPr/>
          </p:nvCxnSpPr>
          <p:spPr bwMode="auto">
            <a:xfrm>
              <a:off x="3247757" y="3965824"/>
              <a:ext cx="604721" cy="0"/>
            </a:xfrm>
            <a:prstGeom prst="straightConnector1">
              <a:avLst/>
            </a:prstGeom>
            <a:noFill/>
            <a:ln w="28575" cap="flat" cmpd="sng" algn="ctr">
              <a:solidFill>
                <a:schemeClr val="bg1"/>
              </a:solidFill>
              <a:prstDash val="solid"/>
              <a:round/>
              <a:headEnd type="none" w="med" len="med"/>
              <a:tailEnd type="triangle"/>
            </a:ln>
            <a:effectLst/>
          </p:spPr>
        </p:cxnSp>
        <p:cxnSp>
          <p:nvCxnSpPr>
            <p:cNvPr id="9" name="Straight Arrow Connector 8">
              <a:extLst>
                <a:ext uri="{FF2B5EF4-FFF2-40B4-BE49-F238E27FC236}">
                  <a16:creationId xmlns:a16="http://schemas.microsoft.com/office/drawing/2014/main" id="{0D2C005C-C9CD-3762-5C22-B865DAC73546}"/>
                </a:ext>
              </a:extLst>
            </p:cNvPr>
            <p:cNvCxnSpPr>
              <a:cxnSpLocks/>
            </p:cNvCxnSpPr>
            <p:nvPr/>
          </p:nvCxnSpPr>
          <p:spPr bwMode="auto">
            <a:xfrm flipH="1">
              <a:off x="1479847" y="3965824"/>
              <a:ext cx="843283" cy="0"/>
            </a:xfrm>
            <a:prstGeom prst="straightConnector1">
              <a:avLst/>
            </a:prstGeom>
            <a:noFill/>
            <a:ln w="28575" cap="flat" cmpd="sng" algn="ctr">
              <a:solidFill>
                <a:schemeClr val="bg1"/>
              </a:solidFill>
              <a:prstDash val="solid"/>
              <a:round/>
              <a:headEnd type="none" w="med" len="med"/>
              <a:tailEnd type="triangle"/>
            </a:ln>
            <a:effectLst/>
          </p:spPr>
        </p:cxnSp>
        <p:sp>
          <p:nvSpPr>
            <p:cNvPr id="10" name="TextBox 9">
              <a:extLst>
                <a:ext uri="{FF2B5EF4-FFF2-40B4-BE49-F238E27FC236}">
                  <a16:creationId xmlns:a16="http://schemas.microsoft.com/office/drawing/2014/main" id="{BF2C72A6-57F5-0D27-4A1C-DBB4BE265C7E}"/>
                </a:ext>
              </a:extLst>
            </p:cNvPr>
            <p:cNvSpPr txBox="1"/>
            <p:nvPr/>
          </p:nvSpPr>
          <p:spPr bwMode="auto">
            <a:xfrm>
              <a:off x="3840996" y="3827325"/>
              <a:ext cx="795089" cy="276999"/>
            </a:xfrm>
            <a:prstGeom prst="rect">
              <a:avLst/>
            </a:prstGeom>
            <a:solidFill>
              <a:schemeClr val="accent2"/>
            </a:solid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 low</a:t>
              </a:r>
            </a:p>
          </p:txBody>
        </p:sp>
        <p:cxnSp>
          <p:nvCxnSpPr>
            <p:cNvPr id="11" name="Straight Arrow Connector 10">
              <a:extLst>
                <a:ext uri="{FF2B5EF4-FFF2-40B4-BE49-F238E27FC236}">
                  <a16:creationId xmlns:a16="http://schemas.microsoft.com/office/drawing/2014/main" id="{BA3376BF-C8AC-6CC1-CE3B-82ADC59EDF13}"/>
                </a:ext>
              </a:extLst>
            </p:cNvPr>
            <p:cNvCxnSpPr>
              <a:cxnSpLocks/>
            </p:cNvCxnSpPr>
            <p:nvPr/>
          </p:nvCxnSpPr>
          <p:spPr bwMode="auto">
            <a:xfrm>
              <a:off x="4238540" y="3539850"/>
              <a:ext cx="0" cy="302282"/>
            </a:xfrm>
            <a:prstGeom prst="straightConnector1">
              <a:avLst/>
            </a:prstGeom>
            <a:noFill/>
            <a:ln w="28575" cap="flat" cmpd="sng" algn="ctr">
              <a:solidFill>
                <a:schemeClr val="bg1"/>
              </a:solidFill>
              <a:prstDash val="solid"/>
              <a:round/>
              <a:headEnd type="none" w="med" len="med"/>
              <a:tailEnd type="triangle"/>
            </a:ln>
            <a:effectLst/>
          </p:spPr>
        </p:cxnSp>
        <p:cxnSp>
          <p:nvCxnSpPr>
            <p:cNvPr id="12" name="Straight Connector 11">
              <a:extLst>
                <a:ext uri="{FF2B5EF4-FFF2-40B4-BE49-F238E27FC236}">
                  <a16:creationId xmlns:a16="http://schemas.microsoft.com/office/drawing/2014/main" id="{A710D93E-4D41-DAAB-E9CD-2E83962530CE}"/>
                </a:ext>
              </a:extLst>
            </p:cNvPr>
            <p:cNvCxnSpPr>
              <a:cxnSpLocks/>
            </p:cNvCxnSpPr>
            <p:nvPr/>
          </p:nvCxnSpPr>
          <p:spPr bwMode="auto">
            <a:xfrm>
              <a:off x="4220096" y="2529337"/>
              <a:ext cx="0" cy="228829"/>
            </a:xfrm>
            <a:prstGeom prst="line">
              <a:avLst/>
            </a:prstGeom>
            <a:noFill/>
            <a:ln w="28575" cap="flat" cmpd="sng" algn="ctr">
              <a:solidFill>
                <a:schemeClr val="bg1"/>
              </a:solidFill>
              <a:prstDash val="solid"/>
              <a:round/>
              <a:headEnd type="none" w="med" len="med"/>
              <a:tailEnd type="none" w="med" len="med"/>
            </a:ln>
            <a:effectLst/>
          </p:spPr>
        </p:cxnSp>
        <p:grpSp>
          <p:nvGrpSpPr>
            <p:cNvPr id="13" name="Group 12">
              <a:extLst>
                <a:ext uri="{FF2B5EF4-FFF2-40B4-BE49-F238E27FC236}">
                  <a16:creationId xmlns:a16="http://schemas.microsoft.com/office/drawing/2014/main" id="{8923BE5B-0F03-6381-9749-2CDEB4C5D9BE}"/>
                </a:ext>
              </a:extLst>
            </p:cNvPr>
            <p:cNvGrpSpPr/>
            <p:nvPr/>
          </p:nvGrpSpPr>
          <p:grpSpPr>
            <a:xfrm>
              <a:off x="941714" y="2519910"/>
              <a:ext cx="5154283" cy="285519"/>
              <a:chOff x="1965960" y="2128497"/>
              <a:chExt cx="6428232" cy="285519"/>
            </a:xfrm>
          </p:grpSpPr>
          <p:sp>
            <p:nvSpPr>
              <p:cNvPr id="14" name="Freeform 13">
                <a:extLst>
                  <a:ext uri="{FF2B5EF4-FFF2-40B4-BE49-F238E27FC236}">
                    <a16:creationId xmlns:a16="http://schemas.microsoft.com/office/drawing/2014/main" id="{94978521-278F-4ACF-7F96-31FE60773D52}"/>
                  </a:ext>
                </a:extLst>
              </p:cNvPr>
              <p:cNvSpPr/>
              <p:nvPr/>
            </p:nvSpPr>
            <p:spPr bwMode="auto">
              <a:xfrm>
                <a:off x="1965960" y="2134593"/>
                <a:ext cx="6428232" cy="279423"/>
              </a:xfrm>
              <a:custGeom>
                <a:avLst/>
                <a:gdLst>
                  <a:gd name="connsiteX0" fmla="*/ 0 w 6428232"/>
                  <a:gd name="connsiteY0" fmla="*/ 219456 h 219456"/>
                  <a:gd name="connsiteX1" fmla="*/ 0 w 6428232"/>
                  <a:gd name="connsiteY1" fmla="*/ 0 h 219456"/>
                  <a:gd name="connsiteX2" fmla="*/ 6428232 w 6428232"/>
                  <a:gd name="connsiteY2" fmla="*/ 0 h 219456"/>
                  <a:gd name="connsiteX3" fmla="*/ 6428232 w 6428232"/>
                  <a:gd name="connsiteY3" fmla="*/ 210312 h 219456"/>
                </a:gdLst>
                <a:ahLst/>
                <a:cxnLst>
                  <a:cxn ang="0">
                    <a:pos x="connsiteX0" y="connsiteY0"/>
                  </a:cxn>
                  <a:cxn ang="0">
                    <a:pos x="connsiteX1" y="connsiteY1"/>
                  </a:cxn>
                  <a:cxn ang="0">
                    <a:pos x="connsiteX2" y="connsiteY2"/>
                  </a:cxn>
                  <a:cxn ang="0">
                    <a:pos x="connsiteX3" y="connsiteY3"/>
                  </a:cxn>
                </a:cxnLst>
                <a:rect l="l" t="t" r="r" b="b"/>
                <a:pathLst>
                  <a:path w="6428232" h="219456">
                    <a:moveTo>
                      <a:pt x="0" y="219456"/>
                    </a:moveTo>
                    <a:lnTo>
                      <a:pt x="0" y="0"/>
                    </a:lnTo>
                    <a:lnTo>
                      <a:pt x="6428232" y="0"/>
                    </a:lnTo>
                    <a:lnTo>
                      <a:pt x="6428232" y="210312"/>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6" name="Straight Connector 15">
                <a:extLst>
                  <a:ext uri="{FF2B5EF4-FFF2-40B4-BE49-F238E27FC236}">
                    <a16:creationId xmlns:a16="http://schemas.microsoft.com/office/drawing/2014/main" id="{EB99E33C-27DC-5652-7CA5-8B69A472CE6D}"/>
                  </a:ext>
                </a:extLst>
              </p:cNvPr>
              <p:cNvCxnSpPr>
                <a:cxnSpLocks/>
              </p:cNvCxnSpPr>
              <p:nvPr/>
            </p:nvCxnSpPr>
            <p:spPr bwMode="auto">
              <a:xfrm>
                <a:off x="4112768" y="2128497"/>
                <a:ext cx="0" cy="228829"/>
              </a:xfrm>
              <a:prstGeom prst="line">
                <a:avLst/>
              </a:prstGeom>
              <a:noFill/>
              <a:ln w="28575" cap="flat" cmpd="sng" algn="ctr">
                <a:solidFill>
                  <a:schemeClr val="bg1"/>
                </a:solidFill>
                <a:prstDash val="solid"/>
                <a:round/>
                <a:headEnd type="none" w="med" len="med"/>
                <a:tailEnd type="none" w="med" len="med"/>
              </a:ln>
              <a:effectLst/>
            </p:spPr>
          </p:cxnSp>
        </p:grpSp>
        <p:sp>
          <p:nvSpPr>
            <p:cNvPr id="27" name="TextBox 26">
              <a:extLst>
                <a:ext uri="{FF2B5EF4-FFF2-40B4-BE49-F238E27FC236}">
                  <a16:creationId xmlns:a16="http://schemas.microsoft.com/office/drawing/2014/main" id="{615B4AF1-961A-8B4F-9681-70A3B1D54A49}"/>
                </a:ext>
              </a:extLst>
            </p:cNvPr>
            <p:cNvSpPr txBox="1"/>
            <p:nvPr/>
          </p:nvSpPr>
          <p:spPr bwMode="auto">
            <a:xfrm>
              <a:off x="426418" y="3827325"/>
              <a:ext cx="1063303" cy="276999"/>
            </a:xfrm>
            <a:prstGeom prst="rect">
              <a:avLst/>
            </a:prstGeom>
            <a:solidFill>
              <a:srgbClr val="015873"/>
            </a:solid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 positive</a:t>
              </a:r>
            </a:p>
          </p:txBody>
        </p:sp>
        <p:grpSp>
          <p:nvGrpSpPr>
            <p:cNvPr id="57" name="Group 56">
              <a:extLst>
                <a:ext uri="{FF2B5EF4-FFF2-40B4-BE49-F238E27FC236}">
                  <a16:creationId xmlns:a16="http://schemas.microsoft.com/office/drawing/2014/main" id="{3A4357F0-AC40-15A9-D510-490EF9D91C2C}"/>
                </a:ext>
              </a:extLst>
            </p:cNvPr>
            <p:cNvGrpSpPr/>
            <p:nvPr/>
          </p:nvGrpSpPr>
          <p:grpSpPr>
            <a:xfrm>
              <a:off x="1828721" y="3508086"/>
              <a:ext cx="1609902" cy="915476"/>
              <a:chOff x="1828721" y="3281841"/>
              <a:chExt cx="1609902" cy="915476"/>
            </a:xfrm>
          </p:grpSpPr>
          <p:grpSp>
            <p:nvGrpSpPr>
              <p:cNvPr id="3" name="Group 2">
                <a:extLst>
                  <a:ext uri="{FF2B5EF4-FFF2-40B4-BE49-F238E27FC236}">
                    <a16:creationId xmlns:a16="http://schemas.microsoft.com/office/drawing/2014/main" id="{48B81B7C-0B02-6A53-C98E-C657ECCDADAC}"/>
                  </a:ext>
                </a:extLst>
              </p:cNvPr>
              <p:cNvGrpSpPr/>
              <p:nvPr/>
            </p:nvGrpSpPr>
            <p:grpSpPr>
              <a:xfrm>
                <a:off x="2203351" y="3281841"/>
                <a:ext cx="843283" cy="342901"/>
                <a:chOff x="3389456" y="3003549"/>
                <a:chExt cx="1057684" cy="342901"/>
              </a:xfrm>
            </p:grpSpPr>
            <p:sp>
              <p:nvSpPr>
                <p:cNvPr id="5" name="Freeform 4">
                  <a:extLst>
                    <a:ext uri="{FF2B5EF4-FFF2-40B4-BE49-F238E27FC236}">
                      <a16:creationId xmlns:a16="http://schemas.microsoft.com/office/drawing/2014/main" id="{40EC885E-4398-EC1F-1DA4-9112F8AF94B3}"/>
                    </a:ext>
                  </a:extLst>
                </p:cNvPr>
                <p:cNvSpPr/>
                <p:nvPr/>
              </p:nvSpPr>
              <p:spPr bwMode="auto">
                <a:xfrm>
                  <a:off x="3389456" y="3175000"/>
                  <a:ext cx="1057684" cy="171450"/>
                </a:xfrm>
                <a:custGeom>
                  <a:avLst/>
                  <a:gdLst>
                    <a:gd name="connsiteX0" fmla="*/ 0 w 1085850"/>
                    <a:gd name="connsiteY0" fmla="*/ 158750 h 171450"/>
                    <a:gd name="connsiteX1" fmla="*/ 0 w 1085850"/>
                    <a:gd name="connsiteY1" fmla="*/ 0 h 171450"/>
                    <a:gd name="connsiteX2" fmla="*/ 1085850 w 1085850"/>
                    <a:gd name="connsiteY2" fmla="*/ 0 h 171450"/>
                    <a:gd name="connsiteX3" fmla="*/ 1085850 w 1085850"/>
                    <a:gd name="connsiteY3" fmla="*/ 171450 h 171450"/>
                  </a:gdLst>
                  <a:ahLst/>
                  <a:cxnLst>
                    <a:cxn ang="0">
                      <a:pos x="connsiteX0" y="connsiteY0"/>
                    </a:cxn>
                    <a:cxn ang="0">
                      <a:pos x="connsiteX1" y="connsiteY1"/>
                    </a:cxn>
                    <a:cxn ang="0">
                      <a:pos x="connsiteX2" y="connsiteY2"/>
                    </a:cxn>
                    <a:cxn ang="0">
                      <a:pos x="connsiteX3" y="connsiteY3"/>
                    </a:cxn>
                  </a:cxnLst>
                  <a:rect l="l" t="t" r="r" b="b"/>
                  <a:pathLst>
                    <a:path w="1085850" h="171450">
                      <a:moveTo>
                        <a:pt x="0" y="158750"/>
                      </a:moveTo>
                      <a:lnTo>
                        <a:pt x="0" y="0"/>
                      </a:lnTo>
                      <a:lnTo>
                        <a:pt x="1085850" y="0"/>
                      </a:lnTo>
                      <a:lnTo>
                        <a:pt x="1085850" y="17145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6" name="Straight Connector 5">
                  <a:extLst>
                    <a:ext uri="{FF2B5EF4-FFF2-40B4-BE49-F238E27FC236}">
                      <a16:creationId xmlns:a16="http://schemas.microsoft.com/office/drawing/2014/main" id="{98777638-FEA6-8E23-D606-29B2CF81C54C}"/>
                    </a:ext>
                  </a:extLst>
                </p:cNvPr>
                <p:cNvCxnSpPr/>
                <p:nvPr/>
              </p:nvCxnSpPr>
              <p:spPr bwMode="auto">
                <a:xfrm>
                  <a:off x="3909750" y="3003549"/>
                  <a:ext cx="0" cy="171451"/>
                </a:xfrm>
                <a:prstGeom prst="line">
                  <a:avLst/>
                </a:prstGeom>
                <a:noFill/>
                <a:ln w="28575" cap="flat" cmpd="sng" algn="ctr">
                  <a:solidFill>
                    <a:schemeClr val="bg1"/>
                  </a:solidFill>
                  <a:prstDash val="solid"/>
                  <a:round/>
                  <a:headEnd type="none" w="med" len="med"/>
                  <a:tailEnd type="none" w="med" len="med"/>
                </a:ln>
                <a:effectLst/>
              </p:spPr>
            </p:cxnSp>
          </p:grpSp>
          <p:sp>
            <p:nvSpPr>
              <p:cNvPr id="29" name="TextBox 28">
                <a:extLst>
                  <a:ext uri="{FF2B5EF4-FFF2-40B4-BE49-F238E27FC236}">
                    <a16:creationId xmlns:a16="http://schemas.microsoft.com/office/drawing/2014/main" id="{10CC2945-D46B-3FFA-F784-FB5907DA2D4E}"/>
                  </a:ext>
                </a:extLst>
              </p:cNvPr>
              <p:cNvSpPr txBox="1"/>
              <p:nvPr/>
            </p:nvSpPr>
            <p:spPr bwMode="auto">
              <a:xfrm>
                <a:off x="1828721" y="3550986"/>
                <a:ext cx="701341" cy="646331"/>
              </a:xfrm>
              <a:prstGeom prst="rect">
                <a:avLst/>
              </a:prstGeom>
              <a:solidFill>
                <a:schemeClr val="accent2">
                  <a:lumMod val="20000"/>
                  <a:lumOff val="80000"/>
                </a:schemeClr>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Reflex </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ISH test </a:t>
                </a: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positive</a:t>
                </a:r>
                <a:endPar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30" name="TextBox 29">
                <a:extLst>
                  <a:ext uri="{FF2B5EF4-FFF2-40B4-BE49-F238E27FC236}">
                    <a16:creationId xmlns:a16="http://schemas.microsoft.com/office/drawing/2014/main" id="{7DF94C64-0848-E94F-1B7B-85669A83ED06}"/>
                  </a:ext>
                </a:extLst>
              </p:cNvPr>
              <p:cNvSpPr txBox="1"/>
              <p:nvPr/>
            </p:nvSpPr>
            <p:spPr bwMode="auto">
              <a:xfrm>
                <a:off x="2605773" y="3550986"/>
                <a:ext cx="832850" cy="646331"/>
              </a:xfrm>
              <a:prstGeom prst="rect">
                <a:avLst/>
              </a:prstGeom>
              <a:solidFill>
                <a:schemeClr val="accent2">
                  <a:lumMod val="20000"/>
                  <a:lumOff val="80000"/>
                </a:schemeClr>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Reflex</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ISH test </a:t>
                </a: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negative</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grpSp>
        <p:sp>
          <p:nvSpPr>
            <p:cNvPr id="31" name="TextBox 30">
              <a:extLst>
                <a:ext uri="{FF2B5EF4-FFF2-40B4-BE49-F238E27FC236}">
                  <a16:creationId xmlns:a16="http://schemas.microsoft.com/office/drawing/2014/main" id="{77EA6115-ECBA-2F08-82FD-0994F1D8446B}"/>
                </a:ext>
              </a:extLst>
            </p:cNvPr>
            <p:cNvSpPr txBox="1"/>
            <p:nvPr/>
          </p:nvSpPr>
          <p:spPr bwMode="auto">
            <a:xfrm>
              <a:off x="5718648" y="3827325"/>
              <a:ext cx="636714" cy="276999"/>
            </a:xfrm>
            <a:prstGeom prst="rect">
              <a:avLst/>
            </a:prstGeom>
            <a:solidFill>
              <a:srgbClr val="E1471D"/>
            </a:solid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 0</a:t>
              </a:r>
            </a:p>
          </p:txBody>
        </p:sp>
        <p:sp>
          <p:nvSpPr>
            <p:cNvPr id="32" name="TextBox 31">
              <a:extLst>
                <a:ext uri="{FF2B5EF4-FFF2-40B4-BE49-F238E27FC236}">
                  <a16:creationId xmlns:a16="http://schemas.microsoft.com/office/drawing/2014/main" id="{C7C7C8FD-3D73-CA12-5F41-8D07F2D88A85}"/>
                </a:ext>
              </a:extLst>
            </p:cNvPr>
            <p:cNvSpPr txBox="1"/>
            <p:nvPr/>
          </p:nvSpPr>
          <p:spPr bwMode="auto">
            <a:xfrm>
              <a:off x="189483" y="2641867"/>
              <a:ext cx="1595986" cy="900246"/>
            </a:xfrm>
            <a:prstGeom prst="rect">
              <a:avLst/>
            </a:prstGeom>
            <a:solidFill>
              <a:schemeClr val="accent2">
                <a:lumMod val="20000"/>
                <a:lumOff val="80000"/>
              </a:schemeClr>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Circumferential membrane staining that is complete, intense, and in &gt;10% of TCs </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3+</a:t>
              </a:r>
            </a:p>
          </p:txBody>
        </p:sp>
        <p:sp>
          <p:nvSpPr>
            <p:cNvPr id="33" name="TextBox 32">
              <a:extLst>
                <a:ext uri="{FF2B5EF4-FFF2-40B4-BE49-F238E27FC236}">
                  <a16:creationId xmlns:a16="http://schemas.microsoft.com/office/drawing/2014/main" id="{6CDC4A37-5F01-C6F2-BD34-E07142D06500}"/>
                </a:ext>
              </a:extLst>
            </p:cNvPr>
            <p:cNvSpPr txBox="1"/>
            <p:nvPr/>
          </p:nvSpPr>
          <p:spPr bwMode="auto">
            <a:xfrm>
              <a:off x="1864236" y="2641867"/>
              <a:ext cx="1421205" cy="900246"/>
            </a:xfrm>
            <a:prstGeom prst="rect">
              <a:avLst/>
            </a:prstGeom>
            <a:solidFill>
              <a:schemeClr val="accent2">
                <a:lumMod val="20000"/>
                <a:lumOff val="80000"/>
              </a:schemeClr>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Weak-to-moderate </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complete membrane staining in </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&gt;10% of TCs</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2+</a:t>
              </a:r>
            </a:p>
          </p:txBody>
        </p:sp>
        <p:sp>
          <p:nvSpPr>
            <p:cNvPr id="51" name="TextBox 50">
              <a:extLst>
                <a:ext uri="{FF2B5EF4-FFF2-40B4-BE49-F238E27FC236}">
                  <a16:creationId xmlns:a16="http://schemas.microsoft.com/office/drawing/2014/main" id="{56D5DB1B-89C0-738A-99B4-762238AADE6C}"/>
                </a:ext>
              </a:extLst>
            </p:cNvPr>
            <p:cNvSpPr txBox="1"/>
            <p:nvPr/>
          </p:nvSpPr>
          <p:spPr bwMode="auto">
            <a:xfrm>
              <a:off x="3369985" y="2643358"/>
              <a:ext cx="1678375" cy="900246"/>
            </a:xfrm>
            <a:prstGeom prst="rect">
              <a:avLst/>
            </a:prstGeom>
            <a:solidFill>
              <a:schemeClr val="accent2">
                <a:lumMod val="20000"/>
                <a:lumOff val="80000"/>
              </a:schemeClr>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Incomplete membrane staining that is faint/barely perceptible and in </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&gt;10% of TCs</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1+</a:t>
              </a:r>
            </a:p>
          </p:txBody>
        </p:sp>
        <p:sp>
          <p:nvSpPr>
            <p:cNvPr id="52" name="TextBox 51">
              <a:extLst>
                <a:ext uri="{FF2B5EF4-FFF2-40B4-BE49-F238E27FC236}">
                  <a16:creationId xmlns:a16="http://schemas.microsoft.com/office/drawing/2014/main" id="{284E8954-A201-9541-21E7-6568C069A753}"/>
                </a:ext>
              </a:extLst>
            </p:cNvPr>
            <p:cNvSpPr txBox="1"/>
            <p:nvPr/>
          </p:nvSpPr>
          <p:spPr bwMode="auto">
            <a:xfrm>
              <a:off x="5132904" y="2643000"/>
              <a:ext cx="1827200" cy="1061829"/>
            </a:xfrm>
            <a:prstGeom prst="rect">
              <a:avLst/>
            </a:prstGeom>
            <a:solidFill>
              <a:schemeClr val="accent2">
                <a:lumMod val="20000"/>
                <a:lumOff val="80000"/>
              </a:schemeClr>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staining observed: HER2 null or membrane staining that is incomplete and is faint/barely perceptible and in &lt;10% of TCs</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0+</a:t>
              </a:r>
            </a:p>
          </p:txBody>
        </p:sp>
        <p:grpSp>
          <p:nvGrpSpPr>
            <p:cNvPr id="58" name="Group 57">
              <a:extLst>
                <a:ext uri="{FF2B5EF4-FFF2-40B4-BE49-F238E27FC236}">
                  <a16:creationId xmlns:a16="http://schemas.microsoft.com/office/drawing/2014/main" id="{94F4EE2E-1068-85BC-B1E6-6601404948D2}"/>
                </a:ext>
              </a:extLst>
            </p:cNvPr>
            <p:cNvGrpSpPr/>
            <p:nvPr/>
          </p:nvGrpSpPr>
          <p:grpSpPr>
            <a:xfrm>
              <a:off x="2083374" y="2100142"/>
              <a:ext cx="2816348" cy="429195"/>
              <a:chOff x="1696874" y="1949313"/>
              <a:chExt cx="2816348" cy="429195"/>
            </a:xfrm>
          </p:grpSpPr>
          <p:cxnSp>
            <p:nvCxnSpPr>
              <p:cNvPr id="53" name="Straight Connector 52">
                <a:extLst>
                  <a:ext uri="{FF2B5EF4-FFF2-40B4-BE49-F238E27FC236}">
                    <a16:creationId xmlns:a16="http://schemas.microsoft.com/office/drawing/2014/main" id="{19C53AC7-CA49-BD2B-A94D-4EFF6EA639D0}"/>
                  </a:ext>
                </a:extLst>
              </p:cNvPr>
              <p:cNvCxnSpPr>
                <a:cxnSpLocks/>
              </p:cNvCxnSpPr>
              <p:nvPr/>
            </p:nvCxnSpPr>
            <p:spPr bwMode="auto">
              <a:xfrm>
                <a:off x="3095177" y="2184056"/>
                <a:ext cx="0" cy="194452"/>
              </a:xfrm>
              <a:prstGeom prst="line">
                <a:avLst/>
              </a:prstGeom>
              <a:noFill/>
              <a:ln w="28575" cap="flat" cmpd="sng" algn="ctr">
                <a:solidFill>
                  <a:schemeClr val="bg1"/>
                </a:solidFill>
                <a:prstDash val="solid"/>
                <a:round/>
                <a:headEnd type="none" w="med" len="med"/>
                <a:tailEnd type="none" w="med" len="med"/>
              </a:ln>
              <a:effectLst/>
            </p:spPr>
          </p:cxnSp>
          <p:sp>
            <p:nvSpPr>
              <p:cNvPr id="55" name="TextBox 54">
                <a:extLst>
                  <a:ext uri="{FF2B5EF4-FFF2-40B4-BE49-F238E27FC236}">
                    <a16:creationId xmlns:a16="http://schemas.microsoft.com/office/drawing/2014/main" id="{AE317D14-180A-A502-9FE8-59BF126694FC}"/>
                  </a:ext>
                </a:extLst>
              </p:cNvPr>
              <p:cNvSpPr txBox="1"/>
              <p:nvPr/>
            </p:nvSpPr>
            <p:spPr bwMode="auto">
              <a:xfrm>
                <a:off x="1696874" y="1949313"/>
                <a:ext cx="2816348" cy="307777"/>
              </a:xfrm>
              <a:prstGeom prst="rect">
                <a:avLst/>
              </a:prstGeom>
              <a:solidFill>
                <a:srgbClr val="015873"/>
              </a:solid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 testing by validated IHC assay</a:t>
                </a:r>
              </a:p>
            </p:txBody>
          </p:sp>
        </p:grpSp>
        <p:grpSp>
          <p:nvGrpSpPr>
            <p:cNvPr id="60" name="Group 59">
              <a:extLst>
                <a:ext uri="{FF2B5EF4-FFF2-40B4-BE49-F238E27FC236}">
                  <a16:creationId xmlns:a16="http://schemas.microsoft.com/office/drawing/2014/main" id="{075F1522-1303-ECD5-141B-7924CAD936D9}"/>
                </a:ext>
              </a:extLst>
            </p:cNvPr>
            <p:cNvGrpSpPr/>
            <p:nvPr/>
          </p:nvGrpSpPr>
          <p:grpSpPr>
            <a:xfrm>
              <a:off x="1717779" y="4422527"/>
              <a:ext cx="2609064" cy="1937073"/>
              <a:chOff x="1150617" y="4526700"/>
              <a:chExt cx="2609064" cy="1937073"/>
            </a:xfrm>
          </p:grpSpPr>
          <p:sp>
            <p:nvSpPr>
              <p:cNvPr id="18" name="Pie 17">
                <a:extLst>
                  <a:ext uri="{FF2B5EF4-FFF2-40B4-BE49-F238E27FC236}">
                    <a16:creationId xmlns:a16="http://schemas.microsoft.com/office/drawing/2014/main" id="{7FD93CBB-7DCA-F4B4-F486-9FA32AC9E330}"/>
                  </a:ext>
                </a:extLst>
              </p:cNvPr>
              <p:cNvSpPr/>
              <p:nvPr/>
            </p:nvSpPr>
            <p:spPr bwMode="auto">
              <a:xfrm>
                <a:off x="2067668" y="4784588"/>
                <a:ext cx="1678925" cy="1678925"/>
              </a:xfrm>
              <a:prstGeom prst="pie">
                <a:avLst>
                  <a:gd name="adj1" fmla="val 16227371"/>
                  <a:gd name="adj2" fmla="val 6654209"/>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Pie 18">
                <a:extLst>
                  <a:ext uri="{FF2B5EF4-FFF2-40B4-BE49-F238E27FC236}">
                    <a16:creationId xmlns:a16="http://schemas.microsoft.com/office/drawing/2014/main" id="{4BB8208A-356C-BA30-AEEA-27C3B95F95AA}"/>
                  </a:ext>
                </a:extLst>
              </p:cNvPr>
              <p:cNvSpPr/>
              <p:nvPr/>
            </p:nvSpPr>
            <p:spPr bwMode="auto">
              <a:xfrm>
                <a:off x="2080592" y="4784587"/>
                <a:ext cx="1678925" cy="1678925"/>
              </a:xfrm>
              <a:prstGeom prst="pie">
                <a:avLst>
                  <a:gd name="adj1" fmla="val 13817688"/>
                  <a:gd name="adj2" fmla="val 16207772"/>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Pie 19">
                <a:extLst>
                  <a:ext uri="{FF2B5EF4-FFF2-40B4-BE49-F238E27FC236}">
                    <a16:creationId xmlns:a16="http://schemas.microsoft.com/office/drawing/2014/main" id="{957F6060-23F7-2662-9BDE-0722F5D12503}"/>
                  </a:ext>
                </a:extLst>
              </p:cNvPr>
              <p:cNvSpPr/>
              <p:nvPr/>
            </p:nvSpPr>
            <p:spPr bwMode="auto">
              <a:xfrm>
                <a:off x="2080592" y="4784684"/>
                <a:ext cx="1679089" cy="1679089"/>
              </a:xfrm>
              <a:prstGeom prst="pie">
                <a:avLst>
                  <a:gd name="adj1" fmla="val 6683052"/>
                  <a:gd name="adj2" fmla="val 13865778"/>
                </a:avLst>
              </a:prstGeom>
              <a:solidFill>
                <a:srgbClr val="FDB33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TextBox 55">
                <a:extLst>
                  <a:ext uri="{FF2B5EF4-FFF2-40B4-BE49-F238E27FC236}">
                    <a16:creationId xmlns:a16="http://schemas.microsoft.com/office/drawing/2014/main" id="{B1F2CE1C-0305-E7CF-EFB3-0D52C4D8A769}"/>
                  </a:ext>
                </a:extLst>
              </p:cNvPr>
              <p:cNvSpPr txBox="1"/>
              <p:nvPr/>
            </p:nvSpPr>
            <p:spPr bwMode="auto">
              <a:xfrm>
                <a:off x="1150617" y="4526700"/>
                <a:ext cx="167172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HER2-positive BC </a:t>
                </a: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(15%)</a:t>
                </a:r>
              </a:p>
            </p:txBody>
          </p:sp>
        </p:grpSp>
      </p:grpSp>
      <p:cxnSp>
        <p:nvCxnSpPr>
          <p:cNvPr id="23" name="Straight Arrow Connector 22">
            <a:extLst>
              <a:ext uri="{FF2B5EF4-FFF2-40B4-BE49-F238E27FC236}">
                <a16:creationId xmlns:a16="http://schemas.microsoft.com/office/drawing/2014/main" id="{F12C7A4F-5555-6647-7175-9305A2A22BDE}"/>
              </a:ext>
            </a:extLst>
          </p:cNvPr>
          <p:cNvCxnSpPr>
            <a:cxnSpLocks/>
          </p:cNvCxnSpPr>
          <p:nvPr/>
        </p:nvCxnSpPr>
        <p:spPr bwMode="auto">
          <a:xfrm>
            <a:off x="7716644" y="4378052"/>
            <a:ext cx="4013624" cy="0"/>
          </a:xfrm>
          <a:prstGeom prst="straightConnector1">
            <a:avLst/>
          </a:prstGeom>
          <a:noFill/>
          <a:ln w="28575" cap="flat" cmpd="sng" algn="ctr">
            <a:solidFill>
              <a:schemeClr val="bg1"/>
            </a:solidFill>
            <a:prstDash val="solid"/>
            <a:round/>
            <a:headEnd type="triangle"/>
            <a:tailEnd type="triangle"/>
          </a:ln>
          <a:effectLst/>
        </p:spPr>
      </p:cxnSp>
      <p:cxnSp>
        <p:nvCxnSpPr>
          <p:cNvPr id="26" name="Straight Arrow Connector 25">
            <a:extLst>
              <a:ext uri="{FF2B5EF4-FFF2-40B4-BE49-F238E27FC236}">
                <a16:creationId xmlns:a16="http://schemas.microsoft.com/office/drawing/2014/main" id="{1220F600-5391-0BFC-FD67-C9A300B09F2E}"/>
              </a:ext>
            </a:extLst>
          </p:cNvPr>
          <p:cNvCxnSpPr>
            <a:cxnSpLocks/>
          </p:cNvCxnSpPr>
          <p:nvPr/>
        </p:nvCxnSpPr>
        <p:spPr bwMode="auto">
          <a:xfrm>
            <a:off x="9026910" y="4391374"/>
            <a:ext cx="0" cy="200047"/>
          </a:xfrm>
          <a:prstGeom prst="straightConnector1">
            <a:avLst/>
          </a:prstGeom>
          <a:noFill/>
          <a:ln w="28575" cap="flat" cmpd="sng" algn="ctr">
            <a:solidFill>
              <a:schemeClr val="bg1"/>
            </a:solidFill>
            <a:prstDash val="solid"/>
            <a:round/>
            <a:headEnd type="none" w="med" len="med"/>
            <a:tailEnd type="triangle"/>
          </a:ln>
          <a:effectLst/>
        </p:spPr>
      </p:cxnSp>
      <p:cxnSp>
        <p:nvCxnSpPr>
          <p:cNvPr id="37" name="Straight Arrow Connector 36">
            <a:extLst>
              <a:ext uri="{FF2B5EF4-FFF2-40B4-BE49-F238E27FC236}">
                <a16:creationId xmlns:a16="http://schemas.microsoft.com/office/drawing/2014/main" id="{3EECEFD2-A09D-27E2-FBE2-E9EEE863B258}"/>
              </a:ext>
            </a:extLst>
          </p:cNvPr>
          <p:cNvCxnSpPr>
            <a:cxnSpLocks/>
          </p:cNvCxnSpPr>
          <p:nvPr/>
        </p:nvCxnSpPr>
        <p:spPr bwMode="auto">
          <a:xfrm>
            <a:off x="10283280" y="4391374"/>
            <a:ext cx="0" cy="200047"/>
          </a:xfrm>
          <a:prstGeom prst="straightConnector1">
            <a:avLst/>
          </a:prstGeom>
          <a:noFill/>
          <a:ln w="28575" cap="flat" cmpd="sng" algn="ctr">
            <a:solidFill>
              <a:schemeClr val="bg1"/>
            </a:solidFill>
            <a:prstDash val="solid"/>
            <a:round/>
            <a:headEnd type="none" w="med" len="med"/>
            <a:tailEnd type="triangle"/>
          </a:ln>
          <a:effectLst/>
        </p:spPr>
      </p:cxnSp>
      <p:cxnSp>
        <p:nvCxnSpPr>
          <p:cNvPr id="59" name="Straight Arrow Connector 58">
            <a:extLst>
              <a:ext uri="{FF2B5EF4-FFF2-40B4-BE49-F238E27FC236}">
                <a16:creationId xmlns:a16="http://schemas.microsoft.com/office/drawing/2014/main" id="{900E4BB0-25C8-F2E6-3C37-845EB76B0079}"/>
              </a:ext>
            </a:extLst>
          </p:cNvPr>
          <p:cNvCxnSpPr>
            <a:cxnSpLocks/>
          </p:cNvCxnSpPr>
          <p:nvPr/>
        </p:nvCxnSpPr>
        <p:spPr bwMode="auto">
          <a:xfrm flipV="1">
            <a:off x="9664391" y="4173297"/>
            <a:ext cx="0" cy="218077"/>
          </a:xfrm>
          <a:prstGeom prst="straightConnector1">
            <a:avLst/>
          </a:prstGeom>
          <a:noFill/>
          <a:ln w="28575" cap="flat" cmpd="sng" algn="ctr">
            <a:solidFill>
              <a:schemeClr val="bg1"/>
            </a:solidFill>
            <a:prstDash val="solid"/>
            <a:round/>
            <a:headEnd type="none" w="med" len="med"/>
            <a:tailEnd type="triangle"/>
          </a:ln>
          <a:effectLst/>
        </p:spPr>
      </p:cxnSp>
      <p:cxnSp>
        <p:nvCxnSpPr>
          <p:cNvPr id="62" name="Straight Arrow Connector 61">
            <a:extLst>
              <a:ext uri="{FF2B5EF4-FFF2-40B4-BE49-F238E27FC236}">
                <a16:creationId xmlns:a16="http://schemas.microsoft.com/office/drawing/2014/main" id="{D8E773D9-8BDF-EF53-6B33-F22DF15D8F14}"/>
              </a:ext>
            </a:extLst>
          </p:cNvPr>
          <p:cNvCxnSpPr>
            <a:cxnSpLocks/>
          </p:cNvCxnSpPr>
          <p:nvPr/>
        </p:nvCxnSpPr>
        <p:spPr bwMode="auto">
          <a:xfrm flipV="1">
            <a:off x="10848276" y="4173297"/>
            <a:ext cx="0" cy="218077"/>
          </a:xfrm>
          <a:prstGeom prst="straightConnector1">
            <a:avLst/>
          </a:prstGeom>
          <a:noFill/>
          <a:ln w="28575" cap="flat" cmpd="sng" algn="ctr">
            <a:solidFill>
              <a:schemeClr val="bg1"/>
            </a:solidFill>
            <a:prstDash val="solid"/>
            <a:round/>
            <a:headEnd type="none" w="med" len="med"/>
            <a:tailEnd type="triangle"/>
          </a:ln>
          <a:effectLst/>
        </p:spPr>
      </p:cxnSp>
      <p:cxnSp>
        <p:nvCxnSpPr>
          <p:cNvPr id="63" name="Straight Arrow Connector 62">
            <a:extLst>
              <a:ext uri="{FF2B5EF4-FFF2-40B4-BE49-F238E27FC236}">
                <a16:creationId xmlns:a16="http://schemas.microsoft.com/office/drawing/2014/main" id="{2947D333-2CE6-BB86-754D-9A60AC68DD7B}"/>
              </a:ext>
            </a:extLst>
          </p:cNvPr>
          <p:cNvCxnSpPr>
            <a:cxnSpLocks/>
          </p:cNvCxnSpPr>
          <p:nvPr/>
        </p:nvCxnSpPr>
        <p:spPr bwMode="auto">
          <a:xfrm flipV="1">
            <a:off x="8477915" y="4173297"/>
            <a:ext cx="0" cy="218077"/>
          </a:xfrm>
          <a:prstGeom prst="straightConnector1">
            <a:avLst/>
          </a:prstGeom>
          <a:noFill/>
          <a:ln w="28575" cap="flat" cmpd="sng" algn="ctr">
            <a:solidFill>
              <a:schemeClr val="bg1"/>
            </a:solidFill>
            <a:prstDash val="solid"/>
            <a:round/>
            <a:headEnd type="none" w="med" len="med"/>
            <a:tailEnd type="triangle"/>
          </a:ln>
          <a:effectLst/>
        </p:spPr>
      </p:cxnSp>
      <p:sp>
        <p:nvSpPr>
          <p:cNvPr id="17" name="TextBox 16">
            <a:extLst>
              <a:ext uri="{FF2B5EF4-FFF2-40B4-BE49-F238E27FC236}">
                <a16:creationId xmlns:a16="http://schemas.microsoft.com/office/drawing/2014/main" id="{13F2CFBA-CC6F-C728-7C9E-9303515FAC01}"/>
              </a:ext>
            </a:extLst>
          </p:cNvPr>
          <p:cNvSpPr txBox="1"/>
          <p:nvPr/>
        </p:nvSpPr>
        <p:spPr bwMode="auto">
          <a:xfrm>
            <a:off x="429577" y="5247861"/>
            <a:ext cx="2663956" cy="89255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FDB338"/>
                </a:solidFill>
                <a:effectLst/>
                <a:uLnTx/>
                <a:uFillTx/>
                <a:latin typeface="Calibri" panose="020F0502020204030204" pitchFamily="34" charset="0"/>
                <a:ea typeface="+mn-ea"/>
                <a:cs typeface="Arial" panose="020B0604020202020204" pitchFamily="34" charset="0"/>
              </a:rPr>
              <a:t>T-DXd not </a:t>
            </a:r>
            <a:r>
              <a:rPr lang="en-US" dirty="0">
                <a:solidFill>
                  <a:srgbClr val="FDB338"/>
                </a:solidFill>
                <a:latin typeface="Calibri" panose="020F0502020204030204" pitchFamily="34" charset="0"/>
              </a:rPr>
              <a:t>a</a:t>
            </a:r>
            <a:r>
              <a:rPr kumimoji="0" lang="en-US" sz="1800" b="1" i="0" u="none" strike="noStrike" kern="1200" cap="none" spc="0" normalizeH="0" baseline="0" noProof="0" dirty="0">
                <a:ln>
                  <a:noFill/>
                </a:ln>
                <a:solidFill>
                  <a:srgbClr val="FDB338"/>
                </a:solidFill>
                <a:effectLst/>
                <a:uLnTx/>
                <a:uFillTx/>
                <a:latin typeface="Calibri" panose="020F0502020204030204" pitchFamily="34" charset="0"/>
                <a:ea typeface="+mn-ea"/>
                <a:cs typeface="Arial" panose="020B0604020202020204" pitchFamily="34" charset="0"/>
              </a:rPr>
              <a:t>pproved </a:t>
            </a:r>
            <a:br>
              <a:rPr kumimoji="0" lang="en-US" sz="1800" b="1" i="0" u="none" strike="noStrike" kern="1200" cap="none" spc="0" normalizeH="0" baseline="0" noProof="0" dirty="0">
                <a:ln>
                  <a:noFill/>
                </a:ln>
                <a:solidFill>
                  <a:srgbClr val="FDB338"/>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FDB338"/>
                </a:solidFill>
                <a:effectLst/>
                <a:uLnTx/>
                <a:uFillTx/>
                <a:latin typeface="Calibri" panose="020F0502020204030204" pitchFamily="34" charset="0"/>
                <a:ea typeface="+mn-ea"/>
                <a:cs typeface="Arial" panose="020B0604020202020204" pitchFamily="34" charset="0"/>
              </a:rPr>
              <a:t>for</a:t>
            </a:r>
            <a:r>
              <a:rPr lang="en-US" dirty="0">
                <a:solidFill>
                  <a:srgbClr val="000000"/>
                </a:solidFill>
                <a:latin typeface="Calibri" panose="020F0502020204030204" pitchFamily="34" charset="0"/>
              </a:rPr>
              <a:t> </a:t>
            </a:r>
            <a:r>
              <a:rPr kumimoji="0" lang="en-US" sz="1600" b="1" i="0" u="none" strike="noStrike" kern="1200" cap="none" spc="0" normalizeH="0" baseline="0" noProof="0" dirty="0">
                <a:ln>
                  <a:noFill/>
                </a:ln>
                <a:solidFill>
                  <a:srgbClr val="FDB338"/>
                </a:solidFill>
                <a:effectLst/>
                <a:uLnTx/>
                <a:uFillTx/>
                <a:latin typeface="Calibri" panose="020F0502020204030204" pitchFamily="34" charset="0"/>
                <a:ea typeface="+mn-ea"/>
                <a:cs typeface="Arial" panose="020B0604020202020204" pitchFamily="34" charset="0"/>
              </a:rPr>
              <a:t>HER2 0 BC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FDB338"/>
                </a:solidFill>
                <a:effectLst/>
                <a:uLnTx/>
                <a:uFillTx/>
                <a:latin typeface="Calibri" panose="020F0502020204030204" pitchFamily="34" charset="0"/>
                <a:ea typeface="+mn-ea"/>
                <a:cs typeface="Arial" panose="020B0604020202020204" pitchFamily="34" charset="0"/>
              </a:rPr>
              <a:t>(30%-40%)</a:t>
            </a:r>
          </a:p>
        </p:txBody>
      </p:sp>
      <p:sp>
        <p:nvSpPr>
          <p:cNvPr id="24" name="TextBox 23">
            <a:extLst>
              <a:ext uri="{FF2B5EF4-FFF2-40B4-BE49-F238E27FC236}">
                <a16:creationId xmlns:a16="http://schemas.microsoft.com/office/drawing/2014/main" id="{FA332853-1D14-6768-73F4-7C84A828238D}"/>
              </a:ext>
            </a:extLst>
          </p:cNvPr>
          <p:cNvSpPr txBox="1"/>
          <p:nvPr/>
        </p:nvSpPr>
        <p:spPr bwMode="auto">
          <a:xfrm>
            <a:off x="4525129" y="5215213"/>
            <a:ext cx="13256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HER2-low BC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(45%-55%)</a:t>
            </a:r>
          </a:p>
        </p:txBody>
      </p:sp>
      <p:sp>
        <p:nvSpPr>
          <p:cNvPr id="25" name="TextBox 24">
            <a:extLst>
              <a:ext uri="{FF2B5EF4-FFF2-40B4-BE49-F238E27FC236}">
                <a16:creationId xmlns:a16="http://schemas.microsoft.com/office/drawing/2014/main" id="{64C36276-AEB4-EDB3-BF7D-1772BE7880BF}"/>
              </a:ext>
            </a:extLst>
          </p:cNvPr>
          <p:cNvSpPr txBox="1"/>
          <p:nvPr/>
        </p:nvSpPr>
        <p:spPr bwMode="auto">
          <a:xfrm>
            <a:off x="5744240" y="5230839"/>
            <a:ext cx="1953094" cy="92333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T-DXd approved</a:t>
            </a:r>
          </a:p>
          <a:p>
            <a:pPr marL="0" marR="0" lvl="0" indent="0" algn="ctr" defTabSz="914400" rtl="0" eaLnBrk="0" fontAlgn="base" latinLnBrk="0" hangingPunct="0">
              <a:lnSpc>
                <a:spcPct val="100000"/>
              </a:lnSpc>
              <a:spcBef>
                <a:spcPts val="0"/>
              </a:spcBef>
              <a:spcAft>
                <a:spcPct val="0"/>
              </a:spcAft>
              <a:buClrTx/>
              <a:buSzTx/>
              <a:buFontTx/>
              <a:buNone/>
              <a:tabLst/>
              <a:defRPr/>
            </a:pPr>
            <a:r>
              <a:rPr lang="en-US" dirty="0">
                <a:solidFill>
                  <a:schemeClr val="bg1"/>
                </a:solidFill>
                <a:latin typeface="Calibri" panose="020F0502020204030204" pitchFamily="34" charset="0"/>
              </a:rPr>
              <a:t>for HER2+ and HER2-low BC</a:t>
            </a:r>
            <a:endParaRPr kumimoji="0" lang="en-US" sz="1200" b="0" i="0" u="none" strike="noStrike" kern="1200" cap="none" spc="0" normalizeH="0" baseline="0" noProof="0" dirty="0">
              <a:ln>
                <a:noFill/>
              </a:ln>
              <a:solidFill>
                <a:schemeClr val="bg1"/>
              </a:solidFill>
              <a:effectLst/>
              <a:uLnTx/>
              <a:uFillTx/>
              <a:latin typeface="Calibri" panose="020F0502020204030204" pitchFamily="34" charset="0"/>
            </a:endParaRPr>
          </a:p>
        </p:txBody>
      </p:sp>
      <p:cxnSp>
        <p:nvCxnSpPr>
          <p:cNvPr id="28" name="Straight Connector 27">
            <a:extLst>
              <a:ext uri="{FF2B5EF4-FFF2-40B4-BE49-F238E27FC236}">
                <a16:creationId xmlns:a16="http://schemas.microsoft.com/office/drawing/2014/main" id="{09F1E335-E9DF-E5AC-65EE-E5F24BBCE8E5}"/>
              </a:ext>
            </a:extLst>
          </p:cNvPr>
          <p:cNvCxnSpPr>
            <a:cxnSpLocks/>
          </p:cNvCxnSpPr>
          <p:nvPr/>
        </p:nvCxnSpPr>
        <p:spPr bwMode="auto">
          <a:xfrm>
            <a:off x="3598907" y="4536508"/>
            <a:ext cx="2663956" cy="711353"/>
          </a:xfrm>
          <a:prstGeom prst="line">
            <a:avLst/>
          </a:prstGeom>
          <a:noFill/>
          <a:ln w="19050"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E535FFE-33C6-3E87-B2BC-B8C9EC6313A9}"/>
              </a:ext>
            </a:extLst>
          </p:cNvPr>
          <p:cNvCxnSpPr>
            <a:cxnSpLocks/>
          </p:cNvCxnSpPr>
          <p:nvPr/>
        </p:nvCxnSpPr>
        <p:spPr bwMode="auto">
          <a:xfrm flipV="1">
            <a:off x="3688960" y="6109635"/>
            <a:ext cx="2573903" cy="336899"/>
          </a:xfrm>
          <a:prstGeom prst="line">
            <a:avLst/>
          </a:prstGeom>
          <a:noFill/>
          <a:ln w="19050"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032696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1453622E-D166-AFC3-4FDA-48320808729A}"/>
              </a:ext>
            </a:extLst>
          </p:cNvPr>
          <p:cNvSpPr>
            <a:spLocks noGrp="1"/>
          </p:cNvSpPr>
          <p:nvPr>
            <p:ph idx="1"/>
          </p:nvPr>
        </p:nvSpPr>
        <p:spPr>
          <a:xfrm>
            <a:off x="429577" y="6423482"/>
            <a:ext cx="10877529" cy="231231"/>
          </a:xfrm>
        </p:spPr>
        <p:txBody>
          <a:bodyPr/>
          <a:lstStyle/>
          <a:p>
            <a:pPr marL="0" indent="0">
              <a:buNone/>
            </a:pPr>
            <a:r>
              <a:rPr lang="en-US" sz="1200" dirty="0">
                <a:solidFill>
                  <a:schemeClr val="bg2"/>
                </a:solidFill>
              </a:rPr>
              <a:t>Prat. SABCS 2022. Abstr HER2-18.</a:t>
            </a:r>
          </a:p>
        </p:txBody>
      </p:sp>
      <p:sp>
        <p:nvSpPr>
          <p:cNvPr id="3" name="Title 1">
            <a:extLst>
              <a:ext uri="{FF2B5EF4-FFF2-40B4-BE49-F238E27FC236}">
                <a16:creationId xmlns:a16="http://schemas.microsoft.com/office/drawing/2014/main" id="{71EC4B52-8045-5E50-35F8-2635EEB5659B}"/>
              </a:ext>
            </a:extLst>
          </p:cNvPr>
          <p:cNvSpPr>
            <a:spLocks noGrp="1"/>
          </p:cNvSpPr>
          <p:nvPr>
            <p:ph type="title"/>
          </p:nvPr>
        </p:nvSpPr>
        <p:spPr>
          <a:xfrm>
            <a:off x="609759" y="238127"/>
            <a:ext cx="10872444" cy="1103313"/>
          </a:xfrm>
        </p:spPr>
        <p:txBody>
          <a:bodyPr>
            <a:normAutofit/>
          </a:bodyPr>
          <a:lstStyle/>
          <a:p>
            <a:r>
              <a:rPr lang="en-US" dirty="0"/>
              <a:t>DESTINY-Breast04: PFS by Tumor Characteristic</a:t>
            </a:r>
            <a:endParaRPr lang="en-GB" dirty="0"/>
          </a:p>
        </p:txBody>
      </p:sp>
      <p:pic>
        <p:nvPicPr>
          <p:cNvPr id="6" name="Picture 5">
            <a:extLst>
              <a:ext uri="{FF2B5EF4-FFF2-40B4-BE49-F238E27FC236}">
                <a16:creationId xmlns:a16="http://schemas.microsoft.com/office/drawing/2014/main" id="{2C1944CA-35E2-91E9-898E-BE416A3D9973}"/>
              </a:ext>
            </a:extLst>
          </p:cNvPr>
          <p:cNvPicPr>
            <a:picLocks noChangeAspect="1"/>
          </p:cNvPicPr>
          <p:nvPr/>
        </p:nvPicPr>
        <p:blipFill>
          <a:blip r:embed="rId3"/>
          <a:stretch>
            <a:fillRect/>
          </a:stretch>
        </p:blipFill>
        <p:spPr>
          <a:xfrm>
            <a:off x="1335231" y="1476117"/>
            <a:ext cx="9421499" cy="4684606"/>
          </a:xfrm>
          <a:prstGeom prst="rect">
            <a:avLst/>
          </a:prstGeom>
        </p:spPr>
      </p:pic>
      <p:sp>
        <p:nvSpPr>
          <p:cNvPr id="7" name="TextBox 6">
            <a:extLst>
              <a:ext uri="{FF2B5EF4-FFF2-40B4-BE49-F238E27FC236}">
                <a16:creationId xmlns:a16="http://schemas.microsoft.com/office/drawing/2014/main" id="{CAC3589F-D98F-0C0C-8130-EF557635BC20}"/>
              </a:ext>
            </a:extLst>
          </p:cNvPr>
          <p:cNvSpPr txBox="1"/>
          <p:nvPr/>
        </p:nvSpPr>
        <p:spPr bwMode="auto">
          <a:xfrm>
            <a:off x="3013024" y="5516560"/>
            <a:ext cx="4856812" cy="830997"/>
          </a:xfrm>
          <a:prstGeom prst="rect">
            <a:avLst/>
          </a:prstGeom>
          <a:solidFill>
            <a:srgbClr val="015873"/>
          </a:solidFill>
          <a:ln w="28575" algn="ctr">
            <a:solidFill>
              <a:srgbClr val="015873"/>
            </a:solidFill>
            <a:miter lim="800000"/>
            <a:headEnd/>
            <a:tailEnd/>
          </a:ln>
        </p:spPr>
        <p:txBody>
          <a:bodyPr wrap="square" rtlCol="0">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600" b="1" i="0" u="sng" strike="noStrike" kern="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Practical Definition of HER2 Low</a:t>
            </a:r>
            <a:b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b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A </a:t>
            </a:r>
            <a:r>
              <a:rPr kumimoji="0" lang="en-US" sz="1600" b="0" i="1" u="none" strike="noStrike" kern="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HER2</a:t>
            </a: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-nonamplified tumor showing HER2-low expression on ANY prior specimen in course of disease</a:t>
            </a:r>
          </a:p>
        </p:txBody>
      </p:sp>
      <p:sp>
        <p:nvSpPr>
          <p:cNvPr id="5" name="Rectangle 4">
            <a:extLst>
              <a:ext uri="{FF2B5EF4-FFF2-40B4-BE49-F238E27FC236}">
                <a16:creationId xmlns:a16="http://schemas.microsoft.com/office/drawing/2014/main" id="{B6FE6E74-33EF-F0B6-A570-9B8677BEA0C2}"/>
              </a:ext>
            </a:extLst>
          </p:cNvPr>
          <p:cNvSpPr/>
          <p:nvPr/>
        </p:nvSpPr>
        <p:spPr bwMode="auto">
          <a:xfrm>
            <a:off x="7959090" y="2043487"/>
            <a:ext cx="350520" cy="163830"/>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TextBox 3">
            <a:extLst>
              <a:ext uri="{FF2B5EF4-FFF2-40B4-BE49-F238E27FC236}">
                <a16:creationId xmlns:a16="http://schemas.microsoft.com/office/drawing/2014/main" id="{EFDFC296-0D14-0153-17E9-CBA72AF86383}"/>
              </a:ext>
            </a:extLst>
          </p:cNvPr>
          <p:cNvSpPr txBox="1"/>
          <p:nvPr/>
        </p:nvSpPr>
        <p:spPr bwMode="auto">
          <a:xfrm>
            <a:off x="7930180" y="1949478"/>
            <a:ext cx="435460" cy="338554"/>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CT</a:t>
            </a:r>
          </a:p>
        </p:txBody>
      </p:sp>
      <p:sp>
        <p:nvSpPr>
          <p:cNvPr id="8" name="TextBox 7">
            <a:extLst>
              <a:ext uri="{FF2B5EF4-FFF2-40B4-BE49-F238E27FC236}">
                <a16:creationId xmlns:a16="http://schemas.microsoft.com/office/drawing/2014/main" id="{189DF24E-7D9F-C109-5347-3542BAFA6878}"/>
              </a:ext>
            </a:extLst>
          </p:cNvPr>
          <p:cNvSpPr txBox="1"/>
          <p:nvPr/>
        </p:nvSpPr>
        <p:spPr bwMode="auto">
          <a:xfrm>
            <a:off x="8225790" y="5775928"/>
            <a:ext cx="1404770"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(T-DXd vs CT)</a:t>
            </a:r>
          </a:p>
        </p:txBody>
      </p:sp>
    </p:spTree>
    <p:extLst>
      <p:ext uri="{BB962C8B-B14F-4D97-AF65-F5344CB8AC3E}">
        <p14:creationId xmlns:p14="http://schemas.microsoft.com/office/powerpoint/2010/main" val="328620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5" name="Straight Connector 204">
            <a:extLst>
              <a:ext uri="{FF2B5EF4-FFF2-40B4-BE49-F238E27FC236}">
                <a16:creationId xmlns:a16="http://schemas.microsoft.com/office/drawing/2014/main" id="{46E22022-E63C-DED0-D959-E7EEFEAE198D}"/>
              </a:ext>
            </a:extLst>
          </p:cNvPr>
          <p:cNvCxnSpPr>
            <a:cxnSpLocks/>
          </p:cNvCxnSpPr>
          <p:nvPr/>
        </p:nvCxnSpPr>
        <p:spPr bwMode="auto">
          <a:xfrm>
            <a:off x="4945609" y="2112638"/>
            <a:ext cx="0" cy="3127811"/>
          </a:xfrm>
          <a:prstGeom prst="line">
            <a:avLst/>
          </a:prstGeom>
          <a:noFill/>
          <a:ln w="28575" cap="flat" cmpd="sng" algn="ctr">
            <a:solidFill>
              <a:schemeClr val="tx1">
                <a:lumMod val="50000"/>
              </a:schemeClr>
            </a:solidFill>
            <a:prstDash val="sysDot"/>
            <a:round/>
            <a:headEnd type="none" w="med" len="med"/>
            <a:tailEnd type="none" w="med" len="med"/>
          </a:ln>
          <a:effectLst/>
        </p:spPr>
      </p:cxnSp>
      <p:sp>
        <p:nvSpPr>
          <p:cNvPr id="2" name="Title 1">
            <a:extLst>
              <a:ext uri="{FF2B5EF4-FFF2-40B4-BE49-F238E27FC236}">
                <a16:creationId xmlns:a16="http://schemas.microsoft.com/office/drawing/2014/main" id="{B887CDD5-7DEB-561C-C8D2-24B84F8D1A0B}"/>
              </a:ext>
            </a:extLst>
          </p:cNvPr>
          <p:cNvSpPr>
            <a:spLocks noGrp="1"/>
          </p:cNvSpPr>
          <p:nvPr>
            <p:ph type="title"/>
          </p:nvPr>
        </p:nvSpPr>
        <p:spPr/>
        <p:txBody>
          <a:bodyPr/>
          <a:lstStyle/>
          <a:p>
            <a:r>
              <a:rPr lang="en-US" dirty="0"/>
              <a:t>J101 Phase I Trial of T-DXd: </a:t>
            </a:r>
            <a:br>
              <a:rPr lang="en-US" dirty="0"/>
            </a:br>
            <a:r>
              <a:rPr lang="en-US" dirty="0"/>
              <a:t>Antitumor Activity and ORR by Subgroup</a:t>
            </a:r>
          </a:p>
        </p:txBody>
      </p:sp>
      <p:sp>
        <p:nvSpPr>
          <p:cNvPr id="6" name="Text Box 11">
            <a:extLst>
              <a:ext uri="{FF2B5EF4-FFF2-40B4-BE49-F238E27FC236}">
                <a16:creationId xmlns:a16="http://schemas.microsoft.com/office/drawing/2014/main" id="{F06659DA-9406-1D2B-24A8-B44CF21ABBE8}"/>
              </a:ext>
            </a:extLst>
          </p:cNvPr>
          <p:cNvSpPr txBox="1">
            <a:spLocks noChangeArrowheads="1"/>
          </p:cNvSpPr>
          <p:nvPr/>
        </p:nvSpPr>
        <p:spPr bwMode="auto">
          <a:xfrm>
            <a:off x="423598" y="6402599"/>
            <a:ext cx="20625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Modi. JCO. 2020;38:1887.</a:t>
            </a:r>
          </a:p>
        </p:txBody>
      </p:sp>
      <p:sp>
        <p:nvSpPr>
          <p:cNvPr id="10" name="TextBox 9">
            <a:extLst>
              <a:ext uri="{FF2B5EF4-FFF2-40B4-BE49-F238E27FC236}">
                <a16:creationId xmlns:a16="http://schemas.microsoft.com/office/drawing/2014/main" id="{3BFA7FE1-56F6-7F14-D7BE-2B70BFBB76E9}"/>
              </a:ext>
            </a:extLst>
          </p:cNvPr>
          <p:cNvSpPr txBox="1"/>
          <p:nvPr/>
        </p:nvSpPr>
        <p:spPr bwMode="auto">
          <a:xfrm>
            <a:off x="384907" y="1493778"/>
            <a:ext cx="66794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ORR by Subgroups Among Patients With HER2-Low </a:t>
            </a:r>
            <a:r>
              <a:rPr lang="en-US" dirty="0">
                <a:solidFill>
                  <a:srgbClr val="000000"/>
                </a:solidFill>
                <a:latin typeface="Calibri" panose="020F0502020204030204" pitchFamily="34" charset="0"/>
                <a:cs typeface="Calibri" panose="020F0502020204030204" pitchFamily="34" charset="0"/>
              </a:rPr>
              <a:t>B</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reast </a:t>
            </a:r>
            <a:r>
              <a:rPr lang="en-US" dirty="0">
                <a:solidFill>
                  <a:srgbClr val="000000"/>
                </a:solidFill>
                <a:latin typeface="Calibri" panose="020F0502020204030204" pitchFamily="34" charset="0"/>
                <a:cs typeface="Calibri" panose="020F0502020204030204" pitchFamily="34" charset="0"/>
              </a:rPr>
              <a:t>C</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ancer</a:t>
            </a:r>
          </a:p>
        </p:txBody>
      </p:sp>
      <p:grpSp>
        <p:nvGrpSpPr>
          <p:cNvPr id="89" name="Group 88">
            <a:extLst>
              <a:ext uri="{FF2B5EF4-FFF2-40B4-BE49-F238E27FC236}">
                <a16:creationId xmlns:a16="http://schemas.microsoft.com/office/drawing/2014/main" id="{C43D5C3F-7BC3-AD6A-CC66-A08AE48932FE}"/>
              </a:ext>
            </a:extLst>
          </p:cNvPr>
          <p:cNvGrpSpPr/>
          <p:nvPr/>
        </p:nvGrpSpPr>
        <p:grpSpPr>
          <a:xfrm>
            <a:off x="7119057" y="1483243"/>
            <a:ext cx="4746034" cy="4129632"/>
            <a:chOff x="7240080" y="1695889"/>
            <a:chExt cx="4746034" cy="4129632"/>
          </a:xfrm>
        </p:grpSpPr>
        <p:sp>
          <p:nvSpPr>
            <p:cNvPr id="12" name="TextBox 11">
              <a:extLst>
                <a:ext uri="{FF2B5EF4-FFF2-40B4-BE49-F238E27FC236}">
                  <a16:creationId xmlns:a16="http://schemas.microsoft.com/office/drawing/2014/main" id="{2EBE5A0E-0448-CDE4-1A55-82752635DBCE}"/>
                </a:ext>
              </a:extLst>
            </p:cNvPr>
            <p:cNvSpPr txBox="1"/>
            <p:nvPr/>
          </p:nvSpPr>
          <p:spPr bwMode="auto">
            <a:xfrm>
              <a:off x="7719486" y="5179190"/>
              <a:ext cx="4135273" cy="646331"/>
            </a:xfrm>
            <a:prstGeom prst="rect">
              <a:avLst/>
            </a:prstGeom>
            <a:solidFill>
              <a:schemeClr val="accent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No difference in activity between </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HER2 IHC 1+ and IHC 2+/ISH-</a:t>
              </a:r>
            </a:p>
          </p:txBody>
        </p:sp>
        <p:cxnSp>
          <p:nvCxnSpPr>
            <p:cNvPr id="106" name="Straight Connector 105">
              <a:extLst>
                <a:ext uri="{FF2B5EF4-FFF2-40B4-BE49-F238E27FC236}">
                  <a16:creationId xmlns:a16="http://schemas.microsoft.com/office/drawing/2014/main" id="{4E30CC93-EB45-1715-E779-880D8D17FDC6}"/>
                </a:ext>
              </a:extLst>
            </p:cNvPr>
            <p:cNvCxnSpPr/>
            <p:nvPr/>
          </p:nvCxnSpPr>
          <p:spPr bwMode="auto">
            <a:xfrm>
              <a:off x="8220784" y="3008531"/>
              <a:ext cx="3743910" cy="0"/>
            </a:xfrm>
            <a:prstGeom prst="line">
              <a:avLst/>
            </a:prstGeom>
            <a:noFill/>
            <a:ln w="28575" cap="flat" cmpd="sng" algn="ctr">
              <a:solidFill>
                <a:schemeClr val="tx1">
                  <a:lumMod val="50000"/>
                </a:schemeClr>
              </a:solidFill>
              <a:prstDash val="sysDot"/>
              <a:round/>
              <a:headEnd type="none" w="med" len="med"/>
              <a:tailEnd type="none" w="med" len="med"/>
            </a:ln>
            <a:effectLst/>
          </p:spPr>
        </p:cxnSp>
        <p:cxnSp>
          <p:nvCxnSpPr>
            <p:cNvPr id="107" name="Straight Connector 106">
              <a:extLst>
                <a:ext uri="{FF2B5EF4-FFF2-40B4-BE49-F238E27FC236}">
                  <a16:creationId xmlns:a16="http://schemas.microsoft.com/office/drawing/2014/main" id="{E9117CE8-A02D-0480-7102-74206EB7C7F1}"/>
                </a:ext>
              </a:extLst>
            </p:cNvPr>
            <p:cNvCxnSpPr/>
            <p:nvPr/>
          </p:nvCxnSpPr>
          <p:spPr bwMode="auto">
            <a:xfrm>
              <a:off x="8242204" y="3695888"/>
              <a:ext cx="3743910" cy="0"/>
            </a:xfrm>
            <a:prstGeom prst="line">
              <a:avLst/>
            </a:prstGeom>
            <a:noFill/>
            <a:ln w="28575" cap="flat" cmpd="sng" algn="ctr">
              <a:solidFill>
                <a:schemeClr val="tx1">
                  <a:lumMod val="50000"/>
                </a:schemeClr>
              </a:solidFill>
              <a:prstDash val="sysDot"/>
              <a:round/>
              <a:headEnd type="none" w="med" len="med"/>
              <a:tailEnd type="none" w="med" len="med"/>
            </a:ln>
            <a:effectLst/>
          </p:spPr>
        </p:cxnSp>
        <p:sp>
          <p:nvSpPr>
            <p:cNvPr id="11" name="TextBox 10">
              <a:extLst>
                <a:ext uri="{FF2B5EF4-FFF2-40B4-BE49-F238E27FC236}">
                  <a16:creationId xmlns:a16="http://schemas.microsoft.com/office/drawing/2014/main" id="{372E37E2-B1CD-8DD7-A45E-2A37AE1CD339}"/>
                </a:ext>
              </a:extLst>
            </p:cNvPr>
            <p:cNvSpPr txBox="1"/>
            <p:nvPr/>
          </p:nvSpPr>
          <p:spPr bwMode="auto">
            <a:xfrm>
              <a:off x="8212848" y="1695889"/>
              <a:ext cx="36395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Antitumor Activity</a:t>
              </a:r>
            </a:p>
          </p:txBody>
        </p:sp>
        <p:sp>
          <p:nvSpPr>
            <p:cNvPr id="15" name="TextBox 14">
              <a:extLst>
                <a:ext uri="{FF2B5EF4-FFF2-40B4-BE49-F238E27FC236}">
                  <a16:creationId xmlns:a16="http://schemas.microsoft.com/office/drawing/2014/main" id="{ED26AABA-D911-7348-6D2F-4082916B159F}"/>
                </a:ext>
              </a:extLst>
            </p:cNvPr>
            <p:cNvSpPr txBox="1"/>
            <p:nvPr/>
          </p:nvSpPr>
          <p:spPr bwMode="auto">
            <a:xfrm rot="16200000">
              <a:off x="6230844" y="3074177"/>
              <a:ext cx="26648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in Tumor Size</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From Baseline (%)</a:t>
              </a:r>
            </a:p>
          </p:txBody>
        </p:sp>
        <p:cxnSp>
          <p:nvCxnSpPr>
            <p:cNvPr id="17" name="Straight Connector 16">
              <a:extLst>
                <a:ext uri="{FF2B5EF4-FFF2-40B4-BE49-F238E27FC236}">
                  <a16:creationId xmlns:a16="http://schemas.microsoft.com/office/drawing/2014/main" id="{DCD1ACA0-B8C4-528B-4F3C-FF13D9E6DF28}"/>
                </a:ext>
              </a:extLst>
            </p:cNvPr>
            <p:cNvCxnSpPr/>
            <p:nvPr/>
          </p:nvCxnSpPr>
          <p:spPr bwMode="auto">
            <a:xfrm>
              <a:off x="8220044" y="2064941"/>
              <a:ext cx="0" cy="2711061"/>
            </a:xfrm>
            <a:prstGeom prst="line">
              <a:avLst/>
            </a:prstGeom>
            <a:noFill/>
            <a:ln w="28575" cap="flat" cmpd="sng" algn="ctr">
              <a:solidFill>
                <a:schemeClr val="bg1"/>
              </a:solidFill>
              <a:prstDash val="solid"/>
              <a:round/>
              <a:headEnd type="none" w="med" len="med"/>
              <a:tailEnd type="none" w="med" len="med"/>
            </a:ln>
            <a:effectLst/>
          </p:spPr>
        </p:cxnSp>
        <p:grpSp>
          <p:nvGrpSpPr>
            <p:cNvPr id="29" name="Group 28">
              <a:extLst>
                <a:ext uri="{FF2B5EF4-FFF2-40B4-BE49-F238E27FC236}">
                  <a16:creationId xmlns:a16="http://schemas.microsoft.com/office/drawing/2014/main" id="{EBC2D27D-C051-5ABE-56A5-741DDEB47791}"/>
                </a:ext>
              </a:extLst>
            </p:cNvPr>
            <p:cNvGrpSpPr/>
            <p:nvPr/>
          </p:nvGrpSpPr>
          <p:grpSpPr>
            <a:xfrm>
              <a:off x="8148840" y="2184816"/>
              <a:ext cx="64008" cy="2479624"/>
              <a:chOff x="8317592" y="2184816"/>
              <a:chExt cx="134911" cy="2479624"/>
            </a:xfrm>
          </p:grpSpPr>
          <p:cxnSp>
            <p:nvCxnSpPr>
              <p:cNvPr id="19" name="Straight Connector 18">
                <a:extLst>
                  <a:ext uri="{FF2B5EF4-FFF2-40B4-BE49-F238E27FC236}">
                    <a16:creationId xmlns:a16="http://schemas.microsoft.com/office/drawing/2014/main" id="{63C2CDB4-F586-6805-EAB7-9BDD3AC73BBF}"/>
                  </a:ext>
                </a:extLst>
              </p:cNvPr>
              <p:cNvCxnSpPr>
                <a:cxnSpLocks/>
              </p:cNvCxnSpPr>
              <p:nvPr/>
            </p:nvCxnSpPr>
            <p:spPr bwMode="auto">
              <a:xfrm>
                <a:off x="8317592" y="2184816"/>
                <a:ext cx="134911"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D9C30E4-C82B-2D59-9A83-E4F5B39B1902}"/>
                  </a:ext>
                </a:extLst>
              </p:cNvPr>
              <p:cNvCxnSpPr>
                <a:cxnSpLocks/>
              </p:cNvCxnSpPr>
              <p:nvPr/>
            </p:nvCxnSpPr>
            <p:spPr bwMode="auto">
              <a:xfrm>
                <a:off x="8317592" y="2460330"/>
                <a:ext cx="134911"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224E83E-500A-AD8E-BE45-2B19E77B6265}"/>
                  </a:ext>
                </a:extLst>
              </p:cNvPr>
              <p:cNvCxnSpPr>
                <a:cxnSpLocks/>
              </p:cNvCxnSpPr>
              <p:nvPr/>
            </p:nvCxnSpPr>
            <p:spPr bwMode="auto">
              <a:xfrm>
                <a:off x="8317592" y="2735844"/>
                <a:ext cx="134911"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3D5DA956-F9E6-7B61-4A9A-AAFB7EF5C869}"/>
                  </a:ext>
                </a:extLst>
              </p:cNvPr>
              <p:cNvCxnSpPr>
                <a:cxnSpLocks/>
              </p:cNvCxnSpPr>
              <p:nvPr/>
            </p:nvCxnSpPr>
            <p:spPr bwMode="auto">
              <a:xfrm>
                <a:off x="8317592" y="3011358"/>
                <a:ext cx="134911"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A6CBF18-79F1-E696-733B-553A0F314754}"/>
                  </a:ext>
                </a:extLst>
              </p:cNvPr>
              <p:cNvCxnSpPr>
                <a:cxnSpLocks/>
              </p:cNvCxnSpPr>
              <p:nvPr/>
            </p:nvCxnSpPr>
            <p:spPr bwMode="auto">
              <a:xfrm>
                <a:off x="8317592" y="3286872"/>
                <a:ext cx="134911"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B1F2BCA-2DF0-7535-B09F-084388E9CF75}"/>
                  </a:ext>
                </a:extLst>
              </p:cNvPr>
              <p:cNvCxnSpPr>
                <a:cxnSpLocks/>
              </p:cNvCxnSpPr>
              <p:nvPr/>
            </p:nvCxnSpPr>
            <p:spPr bwMode="auto">
              <a:xfrm>
                <a:off x="8317592" y="3562386"/>
                <a:ext cx="134911"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0E9EE9A-DF36-EA4D-A3AB-7D24BF238486}"/>
                  </a:ext>
                </a:extLst>
              </p:cNvPr>
              <p:cNvCxnSpPr>
                <a:cxnSpLocks/>
              </p:cNvCxnSpPr>
              <p:nvPr/>
            </p:nvCxnSpPr>
            <p:spPr bwMode="auto">
              <a:xfrm>
                <a:off x="8317592" y="3837900"/>
                <a:ext cx="134911"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83BCED0-CA00-A514-FEF8-B34C77929ADD}"/>
                  </a:ext>
                </a:extLst>
              </p:cNvPr>
              <p:cNvCxnSpPr>
                <a:cxnSpLocks/>
              </p:cNvCxnSpPr>
              <p:nvPr/>
            </p:nvCxnSpPr>
            <p:spPr bwMode="auto">
              <a:xfrm>
                <a:off x="8317592" y="4113414"/>
                <a:ext cx="134911"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50141DCB-4AFA-D270-4C63-B6BC93AF2B20}"/>
                  </a:ext>
                </a:extLst>
              </p:cNvPr>
              <p:cNvCxnSpPr>
                <a:cxnSpLocks/>
              </p:cNvCxnSpPr>
              <p:nvPr/>
            </p:nvCxnSpPr>
            <p:spPr bwMode="auto">
              <a:xfrm>
                <a:off x="8317592" y="4388928"/>
                <a:ext cx="134911"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7B1DD7EB-79D2-B176-3513-AF6560396C59}"/>
                  </a:ext>
                </a:extLst>
              </p:cNvPr>
              <p:cNvCxnSpPr>
                <a:cxnSpLocks/>
              </p:cNvCxnSpPr>
              <p:nvPr/>
            </p:nvCxnSpPr>
            <p:spPr bwMode="auto">
              <a:xfrm>
                <a:off x="8317592" y="4664440"/>
                <a:ext cx="1349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40" name="Group 39">
              <a:extLst>
                <a:ext uri="{FF2B5EF4-FFF2-40B4-BE49-F238E27FC236}">
                  <a16:creationId xmlns:a16="http://schemas.microsoft.com/office/drawing/2014/main" id="{49EC8669-DDA9-C7C0-AB1B-C8EB8C1953C6}"/>
                </a:ext>
              </a:extLst>
            </p:cNvPr>
            <p:cNvGrpSpPr/>
            <p:nvPr/>
          </p:nvGrpSpPr>
          <p:grpSpPr>
            <a:xfrm>
              <a:off x="7655764" y="2014618"/>
              <a:ext cx="559770" cy="2815587"/>
              <a:chOff x="7839508" y="2014618"/>
              <a:chExt cx="559770" cy="2815587"/>
            </a:xfrm>
          </p:grpSpPr>
          <p:sp>
            <p:nvSpPr>
              <p:cNvPr id="30" name="TextBox 29">
                <a:extLst>
                  <a:ext uri="{FF2B5EF4-FFF2-40B4-BE49-F238E27FC236}">
                    <a16:creationId xmlns:a16="http://schemas.microsoft.com/office/drawing/2014/main" id="{F018EBB4-61A6-C276-E607-E24E1EB56E89}"/>
                  </a:ext>
                </a:extLst>
              </p:cNvPr>
              <p:cNvSpPr txBox="1"/>
              <p:nvPr/>
            </p:nvSpPr>
            <p:spPr bwMode="auto">
              <a:xfrm>
                <a:off x="8006222" y="201461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1" name="TextBox 30">
                <a:extLst>
                  <a:ext uri="{FF2B5EF4-FFF2-40B4-BE49-F238E27FC236}">
                    <a16:creationId xmlns:a16="http://schemas.microsoft.com/office/drawing/2014/main" id="{30875AF6-FA05-896A-C7D0-5218CE37D702}"/>
                  </a:ext>
                </a:extLst>
              </p:cNvPr>
              <p:cNvSpPr txBox="1"/>
              <p:nvPr/>
            </p:nvSpPr>
            <p:spPr bwMode="auto">
              <a:xfrm>
                <a:off x="8006222" y="228984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2" name="TextBox 31">
                <a:extLst>
                  <a:ext uri="{FF2B5EF4-FFF2-40B4-BE49-F238E27FC236}">
                    <a16:creationId xmlns:a16="http://schemas.microsoft.com/office/drawing/2014/main" id="{E6E4AC7D-B28D-B6E1-0C45-26C89C9025F1}"/>
                  </a:ext>
                </a:extLst>
              </p:cNvPr>
              <p:cNvSpPr txBox="1"/>
              <p:nvPr/>
            </p:nvSpPr>
            <p:spPr bwMode="auto">
              <a:xfrm>
                <a:off x="8006222" y="256507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3" name="TextBox 32">
                <a:extLst>
                  <a:ext uri="{FF2B5EF4-FFF2-40B4-BE49-F238E27FC236}">
                    <a16:creationId xmlns:a16="http://schemas.microsoft.com/office/drawing/2014/main" id="{A1245636-3EF5-C987-4539-43E502272E59}"/>
                  </a:ext>
                </a:extLst>
              </p:cNvPr>
              <p:cNvSpPr txBox="1"/>
              <p:nvPr/>
            </p:nvSpPr>
            <p:spPr bwMode="auto">
              <a:xfrm>
                <a:off x="8006222" y="284029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4" name="TextBox 33">
                <a:extLst>
                  <a:ext uri="{FF2B5EF4-FFF2-40B4-BE49-F238E27FC236}">
                    <a16:creationId xmlns:a16="http://schemas.microsoft.com/office/drawing/2014/main" id="{07396260-E7B0-3766-0B41-3F9CA108BE19}"/>
                  </a:ext>
                </a:extLst>
              </p:cNvPr>
              <p:cNvSpPr txBox="1"/>
              <p:nvPr/>
            </p:nvSpPr>
            <p:spPr bwMode="auto">
              <a:xfrm>
                <a:off x="8110417" y="311552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5" name="TextBox 34">
                <a:extLst>
                  <a:ext uri="{FF2B5EF4-FFF2-40B4-BE49-F238E27FC236}">
                    <a16:creationId xmlns:a16="http://schemas.microsoft.com/office/drawing/2014/main" id="{6A16891B-4EEA-4B73-0122-3B6B468931B4}"/>
                  </a:ext>
                </a:extLst>
              </p:cNvPr>
              <p:cNvSpPr txBox="1"/>
              <p:nvPr/>
            </p:nvSpPr>
            <p:spPr bwMode="auto">
              <a:xfrm>
                <a:off x="7943704" y="3390748"/>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6" name="TextBox 35">
                <a:extLst>
                  <a:ext uri="{FF2B5EF4-FFF2-40B4-BE49-F238E27FC236}">
                    <a16:creationId xmlns:a16="http://schemas.microsoft.com/office/drawing/2014/main" id="{52A805CA-65ED-6AC6-957C-8B783EEBBECA}"/>
                  </a:ext>
                </a:extLst>
              </p:cNvPr>
              <p:cNvSpPr txBox="1"/>
              <p:nvPr/>
            </p:nvSpPr>
            <p:spPr bwMode="auto">
              <a:xfrm>
                <a:off x="7943704" y="3665974"/>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7" name="TextBox 36">
                <a:extLst>
                  <a:ext uri="{FF2B5EF4-FFF2-40B4-BE49-F238E27FC236}">
                    <a16:creationId xmlns:a16="http://schemas.microsoft.com/office/drawing/2014/main" id="{5137018F-FFF4-CB3B-6AAF-2273F141728E}"/>
                  </a:ext>
                </a:extLst>
              </p:cNvPr>
              <p:cNvSpPr txBox="1"/>
              <p:nvPr/>
            </p:nvSpPr>
            <p:spPr bwMode="auto">
              <a:xfrm>
                <a:off x="7943704" y="3941200"/>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8" name="TextBox 37">
                <a:extLst>
                  <a:ext uri="{FF2B5EF4-FFF2-40B4-BE49-F238E27FC236}">
                    <a16:creationId xmlns:a16="http://schemas.microsoft.com/office/drawing/2014/main" id="{B03E3C48-9E6C-657A-FD01-9DC785D561B6}"/>
                  </a:ext>
                </a:extLst>
              </p:cNvPr>
              <p:cNvSpPr txBox="1"/>
              <p:nvPr/>
            </p:nvSpPr>
            <p:spPr bwMode="auto">
              <a:xfrm>
                <a:off x="7943704" y="4216426"/>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9" name="TextBox 38">
                <a:extLst>
                  <a:ext uri="{FF2B5EF4-FFF2-40B4-BE49-F238E27FC236}">
                    <a16:creationId xmlns:a16="http://schemas.microsoft.com/office/drawing/2014/main" id="{B256EB03-15A9-FAE9-7D64-D79256FAD8E8}"/>
                  </a:ext>
                </a:extLst>
              </p:cNvPr>
              <p:cNvSpPr txBox="1"/>
              <p:nvPr/>
            </p:nvSpPr>
            <p:spPr bwMode="auto">
              <a:xfrm>
                <a:off x="7839508" y="4491651"/>
                <a:ext cx="5597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sp>
          <p:nvSpPr>
            <p:cNvPr id="43" name="TextBox 42">
              <a:extLst>
                <a:ext uri="{FF2B5EF4-FFF2-40B4-BE49-F238E27FC236}">
                  <a16:creationId xmlns:a16="http://schemas.microsoft.com/office/drawing/2014/main" id="{BB66C6B3-3524-49D4-03B4-18BD151C4A4D}"/>
                </a:ext>
              </a:extLst>
            </p:cNvPr>
            <p:cNvSpPr txBox="1"/>
            <p:nvPr/>
          </p:nvSpPr>
          <p:spPr bwMode="auto">
            <a:xfrm>
              <a:off x="9705990" y="2216906"/>
              <a:ext cx="18014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patients (n = 48)</a:t>
              </a:r>
            </a:p>
          </p:txBody>
        </p:sp>
        <p:sp>
          <p:nvSpPr>
            <p:cNvPr id="44" name="TextBox 43">
              <a:extLst>
                <a:ext uri="{FF2B5EF4-FFF2-40B4-BE49-F238E27FC236}">
                  <a16:creationId xmlns:a16="http://schemas.microsoft.com/office/drawing/2014/main" id="{3E61380E-AF2E-5D33-A98F-26D8858275EC}"/>
                </a:ext>
              </a:extLst>
            </p:cNvPr>
            <p:cNvSpPr txBox="1"/>
            <p:nvPr/>
          </p:nvSpPr>
          <p:spPr bwMode="auto">
            <a:xfrm>
              <a:off x="8524106" y="309409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45" name="TextBox 44">
              <a:extLst>
                <a:ext uri="{FF2B5EF4-FFF2-40B4-BE49-F238E27FC236}">
                  <a16:creationId xmlns:a16="http://schemas.microsoft.com/office/drawing/2014/main" id="{5CC05067-3F90-DE53-D8D6-F8AE41AFED86}"/>
                </a:ext>
              </a:extLst>
            </p:cNvPr>
            <p:cNvSpPr txBox="1"/>
            <p:nvPr/>
          </p:nvSpPr>
          <p:spPr bwMode="auto">
            <a:xfrm>
              <a:off x="8741713" y="309409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46" name="TextBox 45">
              <a:extLst>
                <a:ext uri="{FF2B5EF4-FFF2-40B4-BE49-F238E27FC236}">
                  <a16:creationId xmlns:a16="http://schemas.microsoft.com/office/drawing/2014/main" id="{BF219365-5764-64C3-E87C-689BBC16F57C}"/>
                </a:ext>
              </a:extLst>
            </p:cNvPr>
            <p:cNvSpPr txBox="1"/>
            <p:nvPr/>
          </p:nvSpPr>
          <p:spPr bwMode="auto">
            <a:xfrm>
              <a:off x="9267039" y="309409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47" name="TextBox 46">
              <a:extLst>
                <a:ext uri="{FF2B5EF4-FFF2-40B4-BE49-F238E27FC236}">
                  <a16:creationId xmlns:a16="http://schemas.microsoft.com/office/drawing/2014/main" id="{498C21BD-E92B-981A-C621-97B1BFCBFB06}"/>
                </a:ext>
              </a:extLst>
            </p:cNvPr>
            <p:cNvSpPr txBox="1"/>
            <p:nvPr/>
          </p:nvSpPr>
          <p:spPr bwMode="auto">
            <a:xfrm>
              <a:off x="9712112" y="309409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48" name="TextBox 47">
              <a:extLst>
                <a:ext uri="{FF2B5EF4-FFF2-40B4-BE49-F238E27FC236}">
                  <a16:creationId xmlns:a16="http://schemas.microsoft.com/office/drawing/2014/main" id="{F4BC2B10-C199-CAFF-88BB-1982CF6FFDBD}"/>
                </a:ext>
              </a:extLst>
            </p:cNvPr>
            <p:cNvSpPr txBox="1"/>
            <p:nvPr/>
          </p:nvSpPr>
          <p:spPr bwMode="auto">
            <a:xfrm>
              <a:off x="10237800" y="309409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49" name="TextBox 48">
              <a:extLst>
                <a:ext uri="{FF2B5EF4-FFF2-40B4-BE49-F238E27FC236}">
                  <a16:creationId xmlns:a16="http://schemas.microsoft.com/office/drawing/2014/main" id="{796AAEAD-667E-A4D6-D5BF-F35E576D304D}"/>
                </a:ext>
              </a:extLst>
            </p:cNvPr>
            <p:cNvSpPr txBox="1"/>
            <p:nvPr/>
          </p:nvSpPr>
          <p:spPr bwMode="auto">
            <a:xfrm>
              <a:off x="10610083" y="3094090"/>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0" name="Rectangle 49">
              <a:extLst>
                <a:ext uri="{FF2B5EF4-FFF2-40B4-BE49-F238E27FC236}">
                  <a16:creationId xmlns:a16="http://schemas.microsoft.com/office/drawing/2014/main" id="{F42A561A-C0AB-0133-23B3-6F4BD2817946}"/>
                </a:ext>
              </a:extLst>
            </p:cNvPr>
            <p:cNvSpPr/>
            <p:nvPr/>
          </p:nvSpPr>
          <p:spPr bwMode="auto">
            <a:xfrm>
              <a:off x="8695957" y="3275264"/>
              <a:ext cx="64008" cy="14320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AB690C7E-533F-635D-3455-B3285101C92B}"/>
                </a:ext>
              </a:extLst>
            </p:cNvPr>
            <p:cNvSpPr/>
            <p:nvPr/>
          </p:nvSpPr>
          <p:spPr bwMode="auto">
            <a:xfrm>
              <a:off x="8771190" y="3275264"/>
              <a:ext cx="64008" cy="1097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E7D99A21-945A-1096-3048-6D157C4AAEB4}"/>
                </a:ext>
              </a:extLst>
            </p:cNvPr>
            <p:cNvSpPr/>
            <p:nvPr/>
          </p:nvSpPr>
          <p:spPr bwMode="auto">
            <a:xfrm>
              <a:off x="8846423" y="3275264"/>
              <a:ext cx="64008" cy="1188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EEEB57E0-EF9D-A51A-7709-684C0FEF2042}"/>
                </a:ext>
              </a:extLst>
            </p:cNvPr>
            <p:cNvSpPr/>
            <p:nvPr/>
          </p:nvSpPr>
          <p:spPr bwMode="auto">
            <a:xfrm>
              <a:off x="8921656" y="3275264"/>
              <a:ext cx="64008" cy="219456"/>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31F4EEBB-B62F-132B-9BF7-9F5DBB53280D}"/>
                </a:ext>
              </a:extLst>
            </p:cNvPr>
            <p:cNvSpPr/>
            <p:nvPr/>
          </p:nvSpPr>
          <p:spPr bwMode="auto">
            <a:xfrm>
              <a:off x="8996889" y="3275264"/>
              <a:ext cx="64008" cy="219456"/>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Rectangle 54">
              <a:extLst>
                <a:ext uri="{FF2B5EF4-FFF2-40B4-BE49-F238E27FC236}">
                  <a16:creationId xmlns:a16="http://schemas.microsoft.com/office/drawing/2014/main" id="{C4615066-42A1-D198-9ECD-E283DDA38B3B}"/>
                </a:ext>
              </a:extLst>
            </p:cNvPr>
            <p:cNvSpPr/>
            <p:nvPr/>
          </p:nvSpPr>
          <p:spPr bwMode="auto">
            <a:xfrm>
              <a:off x="9072122" y="3275264"/>
              <a:ext cx="64008" cy="237744"/>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EDB35EC1-95D8-057C-3ACE-FD30DAC5CC2D}"/>
                </a:ext>
              </a:extLst>
            </p:cNvPr>
            <p:cNvSpPr/>
            <p:nvPr/>
          </p:nvSpPr>
          <p:spPr bwMode="auto">
            <a:xfrm>
              <a:off x="9147355" y="3275264"/>
              <a:ext cx="64008" cy="23774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D1E84E92-9ED9-8FCF-AD1C-0EB9598ED36F}"/>
                </a:ext>
              </a:extLst>
            </p:cNvPr>
            <p:cNvSpPr/>
            <p:nvPr/>
          </p:nvSpPr>
          <p:spPr bwMode="auto">
            <a:xfrm>
              <a:off x="9222588" y="3275264"/>
              <a:ext cx="64008" cy="2468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736C6B54-60CD-06EC-4029-A0CC4A81B677}"/>
                </a:ext>
              </a:extLst>
            </p:cNvPr>
            <p:cNvSpPr/>
            <p:nvPr/>
          </p:nvSpPr>
          <p:spPr bwMode="auto">
            <a:xfrm>
              <a:off x="9297821" y="3275264"/>
              <a:ext cx="64008" cy="246888"/>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475094BB-8929-C0D8-D5FF-DE85688A5363}"/>
                </a:ext>
              </a:extLst>
            </p:cNvPr>
            <p:cNvSpPr/>
            <p:nvPr/>
          </p:nvSpPr>
          <p:spPr bwMode="auto">
            <a:xfrm>
              <a:off x="9373054" y="3275264"/>
              <a:ext cx="64008" cy="27432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Rectangle 59">
              <a:extLst>
                <a:ext uri="{FF2B5EF4-FFF2-40B4-BE49-F238E27FC236}">
                  <a16:creationId xmlns:a16="http://schemas.microsoft.com/office/drawing/2014/main" id="{79B7C2A9-56C8-2D63-77A9-EA0021939F62}"/>
                </a:ext>
              </a:extLst>
            </p:cNvPr>
            <p:cNvSpPr/>
            <p:nvPr/>
          </p:nvSpPr>
          <p:spPr bwMode="auto">
            <a:xfrm>
              <a:off x="9448287" y="3275264"/>
              <a:ext cx="64008" cy="347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9CAE2CC6-333D-5E5A-4476-D30BA1144B49}"/>
                </a:ext>
              </a:extLst>
            </p:cNvPr>
            <p:cNvSpPr/>
            <p:nvPr/>
          </p:nvSpPr>
          <p:spPr bwMode="auto">
            <a:xfrm>
              <a:off x="9523520" y="3275264"/>
              <a:ext cx="64008" cy="347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Rectangle 61">
              <a:extLst>
                <a:ext uri="{FF2B5EF4-FFF2-40B4-BE49-F238E27FC236}">
                  <a16:creationId xmlns:a16="http://schemas.microsoft.com/office/drawing/2014/main" id="{C98602A3-B6CA-D997-67CB-FDD98E7381E1}"/>
                </a:ext>
              </a:extLst>
            </p:cNvPr>
            <p:cNvSpPr/>
            <p:nvPr/>
          </p:nvSpPr>
          <p:spPr bwMode="auto">
            <a:xfrm>
              <a:off x="9598753" y="3275264"/>
              <a:ext cx="64008" cy="36576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51782AD8-AD34-EF38-F797-08742819CB78}"/>
                </a:ext>
              </a:extLst>
            </p:cNvPr>
            <p:cNvSpPr/>
            <p:nvPr/>
          </p:nvSpPr>
          <p:spPr bwMode="auto">
            <a:xfrm>
              <a:off x="9673986" y="3275264"/>
              <a:ext cx="64008" cy="402336"/>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Rectangle 63">
              <a:extLst>
                <a:ext uri="{FF2B5EF4-FFF2-40B4-BE49-F238E27FC236}">
                  <a16:creationId xmlns:a16="http://schemas.microsoft.com/office/drawing/2014/main" id="{99C991CB-43DF-5C5C-6CBF-943CC9459946}"/>
                </a:ext>
              </a:extLst>
            </p:cNvPr>
            <p:cNvSpPr/>
            <p:nvPr/>
          </p:nvSpPr>
          <p:spPr bwMode="auto">
            <a:xfrm>
              <a:off x="9749219" y="3275264"/>
              <a:ext cx="64008" cy="4114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Rectangle 64">
              <a:extLst>
                <a:ext uri="{FF2B5EF4-FFF2-40B4-BE49-F238E27FC236}">
                  <a16:creationId xmlns:a16="http://schemas.microsoft.com/office/drawing/2014/main" id="{D4ECA872-9646-08BB-CD70-99A2FD1E4A24}"/>
                </a:ext>
              </a:extLst>
            </p:cNvPr>
            <p:cNvSpPr/>
            <p:nvPr/>
          </p:nvSpPr>
          <p:spPr bwMode="auto">
            <a:xfrm>
              <a:off x="9824452" y="3275264"/>
              <a:ext cx="64008" cy="420624"/>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3C58C89A-BE4C-B4F9-6002-9E7A4E6E3679}"/>
                </a:ext>
              </a:extLst>
            </p:cNvPr>
            <p:cNvSpPr/>
            <p:nvPr/>
          </p:nvSpPr>
          <p:spPr bwMode="auto">
            <a:xfrm>
              <a:off x="9899685" y="3275264"/>
              <a:ext cx="64008" cy="420624"/>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Rectangle 17">
              <a:extLst>
                <a:ext uri="{FF2B5EF4-FFF2-40B4-BE49-F238E27FC236}">
                  <a16:creationId xmlns:a16="http://schemas.microsoft.com/office/drawing/2014/main" id="{1A21034F-E335-5675-4C6F-298D5B7A2783}"/>
                </a:ext>
              </a:extLst>
            </p:cNvPr>
            <p:cNvSpPr/>
            <p:nvPr/>
          </p:nvSpPr>
          <p:spPr bwMode="auto">
            <a:xfrm>
              <a:off x="9974918" y="3275264"/>
              <a:ext cx="64008" cy="4572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Rectangle 40">
              <a:extLst>
                <a:ext uri="{FF2B5EF4-FFF2-40B4-BE49-F238E27FC236}">
                  <a16:creationId xmlns:a16="http://schemas.microsoft.com/office/drawing/2014/main" id="{0C5878C8-E5B7-72C8-E5FE-320AC998F9CA}"/>
                </a:ext>
              </a:extLst>
            </p:cNvPr>
            <p:cNvSpPr/>
            <p:nvPr/>
          </p:nvSpPr>
          <p:spPr bwMode="auto">
            <a:xfrm>
              <a:off x="10050151" y="3275264"/>
              <a:ext cx="64008" cy="52120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Rectangle 65">
              <a:extLst>
                <a:ext uri="{FF2B5EF4-FFF2-40B4-BE49-F238E27FC236}">
                  <a16:creationId xmlns:a16="http://schemas.microsoft.com/office/drawing/2014/main" id="{1CC2BF66-C9E9-F76B-00B3-70788040F9DB}"/>
                </a:ext>
              </a:extLst>
            </p:cNvPr>
            <p:cNvSpPr/>
            <p:nvPr/>
          </p:nvSpPr>
          <p:spPr bwMode="auto">
            <a:xfrm>
              <a:off x="10125384" y="3275264"/>
              <a:ext cx="64008" cy="557784"/>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Rectangle 66">
              <a:extLst>
                <a:ext uri="{FF2B5EF4-FFF2-40B4-BE49-F238E27FC236}">
                  <a16:creationId xmlns:a16="http://schemas.microsoft.com/office/drawing/2014/main" id="{2BD00753-3445-F6F3-531D-637D74A3A5E5}"/>
                </a:ext>
              </a:extLst>
            </p:cNvPr>
            <p:cNvSpPr/>
            <p:nvPr/>
          </p:nvSpPr>
          <p:spPr bwMode="auto">
            <a:xfrm>
              <a:off x="10200617" y="3275264"/>
              <a:ext cx="64008" cy="557784"/>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Rectangle 67">
              <a:extLst>
                <a:ext uri="{FF2B5EF4-FFF2-40B4-BE49-F238E27FC236}">
                  <a16:creationId xmlns:a16="http://schemas.microsoft.com/office/drawing/2014/main" id="{75AA24A7-50A2-A0CE-217E-A7095468830C}"/>
                </a:ext>
              </a:extLst>
            </p:cNvPr>
            <p:cNvSpPr/>
            <p:nvPr/>
          </p:nvSpPr>
          <p:spPr bwMode="auto">
            <a:xfrm>
              <a:off x="10275850" y="3275264"/>
              <a:ext cx="64008" cy="5669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Rectangle 68">
              <a:extLst>
                <a:ext uri="{FF2B5EF4-FFF2-40B4-BE49-F238E27FC236}">
                  <a16:creationId xmlns:a16="http://schemas.microsoft.com/office/drawing/2014/main" id="{C3B84FB9-52A3-8AAE-F527-18A8CA54DFBD}"/>
                </a:ext>
              </a:extLst>
            </p:cNvPr>
            <p:cNvSpPr/>
            <p:nvPr/>
          </p:nvSpPr>
          <p:spPr bwMode="auto">
            <a:xfrm>
              <a:off x="10351083" y="3275264"/>
              <a:ext cx="64008" cy="5760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Rectangle 69">
              <a:extLst>
                <a:ext uri="{FF2B5EF4-FFF2-40B4-BE49-F238E27FC236}">
                  <a16:creationId xmlns:a16="http://schemas.microsoft.com/office/drawing/2014/main" id="{52117385-ACB9-C068-608F-25B0144506AF}"/>
                </a:ext>
              </a:extLst>
            </p:cNvPr>
            <p:cNvSpPr/>
            <p:nvPr/>
          </p:nvSpPr>
          <p:spPr bwMode="auto">
            <a:xfrm>
              <a:off x="10426316" y="3275264"/>
              <a:ext cx="64008" cy="59436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Rectangle 70">
              <a:extLst>
                <a:ext uri="{FF2B5EF4-FFF2-40B4-BE49-F238E27FC236}">
                  <a16:creationId xmlns:a16="http://schemas.microsoft.com/office/drawing/2014/main" id="{EB3C4664-81B6-A238-DD58-D6973CD6A070}"/>
                </a:ext>
              </a:extLst>
            </p:cNvPr>
            <p:cNvSpPr/>
            <p:nvPr/>
          </p:nvSpPr>
          <p:spPr bwMode="auto">
            <a:xfrm>
              <a:off x="10501549" y="3275264"/>
              <a:ext cx="64008" cy="59436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Rectangle 71">
              <a:extLst>
                <a:ext uri="{FF2B5EF4-FFF2-40B4-BE49-F238E27FC236}">
                  <a16:creationId xmlns:a16="http://schemas.microsoft.com/office/drawing/2014/main" id="{C21CD38B-D538-B751-793A-F06006CBD854}"/>
                </a:ext>
              </a:extLst>
            </p:cNvPr>
            <p:cNvSpPr/>
            <p:nvPr/>
          </p:nvSpPr>
          <p:spPr bwMode="auto">
            <a:xfrm>
              <a:off x="10576782" y="3275264"/>
              <a:ext cx="64008" cy="7040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Rectangle 72">
              <a:extLst>
                <a:ext uri="{FF2B5EF4-FFF2-40B4-BE49-F238E27FC236}">
                  <a16:creationId xmlns:a16="http://schemas.microsoft.com/office/drawing/2014/main" id="{F69220E6-B0EF-44E4-80D4-1F53EE22B505}"/>
                </a:ext>
              </a:extLst>
            </p:cNvPr>
            <p:cNvSpPr/>
            <p:nvPr/>
          </p:nvSpPr>
          <p:spPr bwMode="auto">
            <a:xfrm>
              <a:off x="10652015" y="3275264"/>
              <a:ext cx="64008" cy="7315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Rectangle 73">
              <a:extLst>
                <a:ext uri="{FF2B5EF4-FFF2-40B4-BE49-F238E27FC236}">
                  <a16:creationId xmlns:a16="http://schemas.microsoft.com/office/drawing/2014/main" id="{9DB30B37-2AF0-CD52-8B49-151D485A3E78}"/>
                </a:ext>
              </a:extLst>
            </p:cNvPr>
            <p:cNvSpPr/>
            <p:nvPr/>
          </p:nvSpPr>
          <p:spPr bwMode="auto">
            <a:xfrm>
              <a:off x="10727248" y="3275264"/>
              <a:ext cx="64008" cy="758952"/>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 name="Rectangle 74">
              <a:extLst>
                <a:ext uri="{FF2B5EF4-FFF2-40B4-BE49-F238E27FC236}">
                  <a16:creationId xmlns:a16="http://schemas.microsoft.com/office/drawing/2014/main" id="{9B68C80C-31F2-5A8C-ED2F-21B42F5C233A}"/>
                </a:ext>
              </a:extLst>
            </p:cNvPr>
            <p:cNvSpPr/>
            <p:nvPr/>
          </p:nvSpPr>
          <p:spPr bwMode="auto">
            <a:xfrm>
              <a:off x="10802481" y="3275264"/>
              <a:ext cx="64008" cy="77724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 name="Rectangle 75">
              <a:extLst>
                <a:ext uri="{FF2B5EF4-FFF2-40B4-BE49-F238E27FC236}">
                  <a16:creationId xmlns:a16="http://schemas.microsoft.com/office/drawing/2014/main" id="{F56F9137-F7D5-20EC-E19A-BC7F3BF9CA8C}"/>
                </a:ext>
              </a:extLst>
            </p:cNvPr>
            <p:cNvSpPr/>
            <p:nvPr/>
          </p:nvSpPr>
          <p:spPr bwMode="auto">
            <a:xfrm>
              <a:off x="10877714" y="3275264"/>
              <a:ext cx="64008" cy="786384"/>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 name="Rectangle 76">
              <a:extLst>
                <a:ext uri="{FF2B5EF4-FFF2-40B4-BE49-F238E27FC236}">
                  <a16:creationId xmlns:a16="http://schemas.microsoft.com/office/drawing/2014/main" id="{D7C73B25-56AA-C7E2-8D71-4C95A8F94598}"/>
                </a:ext>
              </a:extLst>
            </p:cNvPr>
            <p:cNvSpPr/>
            <p:nvPr/>
          </p:nvSpPr>
          <p:spPr bwMode="auto">
            <a:xfrm>
              <a:off x="10952947" y="3275264"/>
              <a:ext cx="64008" cy="841248"/>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 name="Rectangle 77">
              <a:extLst>
                <a:ext uri="{FF2B5EF4-FFF2-40B4-BE49-F238E27FC236}">
                  <a16:creationId xmlns:a16="http://schemas.microsoft.com/office/drawing/2014/main" id="{5150C212-197F-26AF-BD8D-B04AE30ECFFF}"/>
                </a:ext>
              </a:extLst>
            </p:cNvPr>
            <p:cNvSpPr/>
            <p:nvPr/>
          </p:nvSpPr>
          <p:spPr bwMode="auto">
            <a:xfrm>
              <a:off x="11028180" y="3275264"/>
              <a:ext cx="64008" cy="87782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Rectangle 78">
              <a:extLst>
                <a:ext uri="{FF2B5EF4-FFF2-40B4-BE49-F238E27FC236}">
                  <a16:creationId xmlns:a16="http://schemas.microsoft.com/office/drawing/2014/main" id="{E7ECF495-82AC-C12B-1C7B-F37C2B3A7CDB}"/>
                </a:ext>
              </a:extLst>
            </p:cNvPr>
            <p:cNvSpPr/>
            <p:nvPr/>
          </p:nvSpPr>
          <p:spPr bwMode="auto">
            <a:xfrm>
              <a:off x="11103413" y="3275264"/>
              <a:ext cx="64008" cy="950976"/>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Rectangle 79">
              <a:extLst>
                <a:ext uri="{FF2B5EF4-FFF2-40B4-BE49-F238E27FC236}">
                  <a16:creationId xmlns:a16="http://schemas.microsoft.com/office/drawing/2014/main" id="{4A443232-814F-FD28-CEA7-771F3CD6D450}"/>
                </a:ext>
              </a:extLst>
            </p:cNvPr>
            <p:cNvSpPr/>
            <p:nvPr/>
          </p:nvSpPr>
          <p:spPr bwMode="auto">
            <a:xfrm>
              <a:off x="11178646" y="3275264"/>
              <a:ext cx="64008" cy="96926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Rectangle 80">
              <a:extLst>
                <a:ext uri="{FF2B5EF4-FFF2-40B4-BE49-F238E27FC236}">
                  <a16:creationId xmlns:a16="http://schemas.microsoft.com/office/drawing/2014/main" id="{16E9B9A9-EE77-D666-0DB8-DBA80AEBE989}"/>
                </a:ext>
              </a:extLst>
            </p:cNvPr>
            <p:cNvSpPr/>
            <p:nvPr/>
          </p:nvSpPr>
          <p:spPr bwMode="auto">
            <a:xfrm>
              <a:off x="11253879" y="3275264"/>
              <a:ext cx="64008" cy="96926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Rectangle 81">
              <a:extLst>
                <a:ext uri="{FF2B5EF4-FFF2-40B4-BE49-F238E27FC236}">
                  <a16:creationId xmlns:a16="http://schemas.microsoft.com/office/drawing/2014/main" id="{C274193C-6EC6-394B-F921-266683309C03}"/>
                </a:ext>
              </a:extLst>
            </p:cNvPr>
            <p:cNvSpPr/>
            <p:nvPr/>
          </p:nvSpPr>
          <p:spPr bwMode="auto">
            <a:xfrm>
              <a:off x="11329112" y="3275264"/>
              <a:ext cx="64008" cy="97840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Rectangle 82">
              <a:extLst>
                <a:ext uri="{FF2B5EF4-FFF2-40B4-BE49-F238E27FC236}">
                  <a16:creationId xmlns:a16="http://schemas.microsoft.com/office/drawing/2014/main" id="{D3F840C1-F465-4D6A-20FB-18EACDAADFC0}"/>
                </a:ext>
              </a:extLst>
            </p:cNvPr>
            <p:cNvSpPr/>
            <p:nvPr/>
          </p:nvSpPr>
          <p:spPr bwMode="auto">
            <a:xfrm>
              <a:off x="11404345" y="3275264"/>
              <a:ext cx="64008" cy="996696"/>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4" name="Rectangle 83">
              <a:extLst>
                <a:ext uri="{FF2B5EF4-FFF2-40B4-BE49-F238E27FC236}">
                  <a16:creationId xmlns:a16="http://schemas.microsoft.com/office/drawing/2014/main" id="{1AD4962A-808F-B9E7-A3A8-5CC0A3BF8F33}"/>
                </a:ext>
              </a:extLst>
            </p:cNvPr>
            <p:cNvSpPr/>
            <p:nvPr/>
          </p:nvSpPr>
          <p:spPr bwMode="auto">
            <a:xfrm>
              <a:off x="11479578" y="3275264"/>
              <a:ext cx="64008" cy="10972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Rectangle 84">
              <a:extLst>
                <a:ext uri="{FF2B5EF4-FFF2-40B4-BE49-F238E27FC236}">
                  <a16:creationId xmlns:a16="http://schemas.microsoft.com/office/drawing/2014/main" id="{5AC5A79E-E397-F057-0E92-ADC1A21B11B1}"/>
                </a:ext>
              </a:extLst>
            </p:cNvPr>
            <p:cNvSpPr/>
            <p:nvPr/>
          </p:nvSpPr>
          <p:spPr bwMode="auto">
            <a:xfrm>
              <a:off x="11554811" y="3275264"/>
              <a:ext cx="64008" cy="11338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Rectangle 85">
              <a:extLst>
                <a:ext uri="{FF2B5EF4-FFF2-40B4-BE49-F238E27FC236}">
                  <a16:creationId xmlns:a16="http://schemas.microsoft.com/office/drawing/2014/main" id="{B29798D7-3146-3790-1378-332D992FA39D}"/>
                </a:ext>
              </a:extLst>
            </p:cNvPr>
            <p:cNvSpPr/>
            <p:nvPr/>
          </p:nvSpPr>
          <p:spPr bwMode="auto">
            <a:xfrm>
              <a:off x="11630044" y="3275264"/>
              <a:ext cx="64008" cy="11887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Rectangle 86">
              <a:extLst>
                <a:ext uri="{FF2B5EF4-FFF2-40B4-BE49-F238E27FC236}">
                  <a16:creationId xmlns:a16="http://schemas.microsoft.com/office/drawing/2014/main" id="{C7AD5138-0572-3FE2-3DE4-CE0CD7D25E7F}"/>
                </a:ext>
              </a:extLst>
            </p:cNvPr>
            <p:cNvSpPr/>
            <p:nvPr/>
          </p:nvSpPr>
          <p:spPr bwMode="auto">
            <a:xfrm>
              <a:off x="11705277" y="3275264"/>
              <a:ext cx="64008" cy="13898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 name="Rectangle 87">
              <a:extLst>
                <a:ext uri="{FF2B5EF4-FFF2-40B4-BE49-F238E27FC236}">
                  <a16:creationId xmlns:a16="http://schemas.microsoft.com/office/drawing/2014/main" id="{B0A67D6E-9931-380E-CD6C-C0C530E04D78}"/>
                </a:ext>
              </a:extLst>
            </p:cNvPr>
            <p:cNvSpPr/>
            <p:nvPr/>
          </p:nvSpPr>
          <p:spPr bwMode="auto">
            <a:xfrm>
              <a:off x="11780517" y="3275264"/>
              <a:ext cx="64008" cy="1389888"/>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 name="Rectangle 96">
              <a:extLst>
                <a:ext uri="{FF2B5EF4-FFF2-40B4-BE49-F238E27FC236}">
                  <a16:creationId xmlns:a16="http://schemas.microsoft.com/office/drawing/2014/main" id="{2E00354C-65CD-1FEF-1D1C-AFE157DCBF85}"/>
                </a:ext>
              </a:extLst>
            </p:cNvPr>
            <p:cNvSpPr/>
            <p:nvPr/>
          </p:nvSpPr>
          <p:spPr bwMode="auto">
            <a:xfrm rot="10800000">
              <a:off x="8549253" y="3155653"/>
              <a:ext cx="64008" cy="12801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 name="Rectangle 97">
              <a:extLst>
                <a:ext uri="{FF2B5EF4-FFF2-40B4-BE49-F238E27FC236}">
                  <a16:creationId xmlns:a16="http://schemas.microsoft.com/office/drawing/2014/main" id="{8A57ED0E-92F7-7384-8715-9D7A759404C4}"/>
                </a:ext>
              </a:extLst>
            </p:cNvPr>
            <p:cNvSpPr/>
            <p:nvPr/>
          </p:nvSpPr>
          <p:spPr bwMode="auto">
            <a:xfrm rot="10800000">
              <a:off x="8474020" y="3109933"/>
              <a:ext cx="64008" cy="173736"/>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 name="Rectangle 98">
              <a:extLst>
                <a:ext uri="{FF2B5EF4-FFF2-40B4-BE49-F238E27FC236}">
                  <a16:creationId xmlns:a16="http://schemas.microsoft.com/office/drawing/2014/main" id="{15F2437B-F4A9-0427-31F8-35151AFD605A}"/>
                </a:ext>
              </a:extLst>
            </p:cNvPr>
            <p:cNvSpPr/>
            <p:nvPr/>
          </p:nvSpPr>
          <p:spPr bwMode="auto">
            <a:xfrm rot="10800000">
              <a:off x="8398787" y="2972773"/>
              <a:ext cx="64008" cy="310896"/>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 name="Rectangle 99">
              <a:extLst>
                <a:ext uri="{FF2B5EF4-FFF2-40B4-BE49-F238E27FC236}">
                  <a16:creationId xmlns:a16="http://schemas.microsoft.com/office/drawing/2014/main" id="{0521CE48-6E41-582E-E9D5-937BE8E24952}"/>
                </a:ext>
              </a:extLst>
            </p:cNvPr>
            <p:cNvSpPr/>
            <p:nvPr/>
          </p:nvSpPr>
          <p:spPr bwMode="auto">
            <a:xfrm rot="10800000">
              <a:off x="8323554" y="2917909"/>
              <a:ext cx="64008" cy="36576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Rectangle 100">
              <a:extLst>
                <a:ext uri="{FF2B5EF4-FFF2-40B4-BE49-F238E27FC236}">
                  <a16:creationId xmlns:a16="http://schemas.microsoft.com/office/drawing/2014/main" id="{EBECC846-A447-4489-C108-C66D610F2256}"/>
                </a:ext>
              </a:extLst>
            </p:cNvPr>
            <p:cNvSpPr/>
            <p:nvPr/>
          </p:nvSpPr>
          <p:spPr bwMode="auto">
            <a:xfrm rot="10800000">
              <a:off x="8248314" y="2753317"/>
              <a:ext cx="64008" cy="530352"/>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2" name="Straight Connector 41">
              <a:extLst>
                <a:ext uri="{FF2B5EF4-FFF2-40B4-BE49-F238E27FC236}">
                  <a16:creationId xmlns:a16="http://schemas.microsoft.com/office/drawing/2014/main" id="{5FA6CDA6-4005-1861-93B6-7F4CD3EC4EFD}"/>
                </a:ext>
              </a:extLst>
            </p:cNvPr>
            <p:cNvCxnSpPr/>
            <p:nvPr/>
          </p:nvCxnSpPr>
          <p:spPr bwMode="auto">
            <a:xfrm>
              <a:off x="8220044" y="3285794"/>
              <a:ext cx="3743910" cy="0"/>
            </a:xfrm>
            <a:prstGeom prst="line">
              <a:avLst/>
            </a:prstGeom>
            <a:noFill/>
            <a:ln w="28575" cap="flat" cmpd="sng" algn="ctr">
              <a:solidFill>
                <a:schemeClr val="bg1"/>
              </a:solidFill>
              <a:prstDash val="solid"/>
              <a:round/>
              <a:headEnd type="none" w="med" len="med"/>
              <a:tailEnd type="none" w="med" len="med"/>
            </a:ln>
            <a:effectLst/>
          </p:spPr>
        </p:cxnSp>
        <p:sp>
          <p:nvSpPr>
            <p:cNvPr id="105" name="TextBox 104">
              <a:extLst>
                <a:ext uri="{FF2B5EF4-FFF2-40B4-BE49-F238E27FC236}">
                  <a16:creationId xmlns:a16="http://schemas.microsoft.com/office/drawing/2014/main" id="{DCE9176F-4FC8-D33C-EE58-C3384F6DE5CB}"/>
                </a:ext>
              </a:extLst>
            </p:cNvPr>
            <p:cNvSpPr txBox="1"/>
            <p:nvPr/>
          </p:nvSpPr>
          <p:spPr bwMode="auto">
            <a:xfrm>
              <a:off x="8321378" y="4270153"/>
              <a:ext cx="116410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IHC 2+/ISH-</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IHC 1+</a:t>
              </a:r>
            </a:p>
          </p:txBody>
        </p:sp>
      </p:grpSp>
      <p:grpSp>
        <p:nvGrpSpPr>
          <p:cNvPr id="115" name="Group 114">
            <a:extLst>
              <a:ext uri="{FF2B5EF4-FFF2-40B4-BE49-F238E27FC236}">
                <a16:creationId xmlns:a16="http://schemas.microsoft.com/office/drawing/2014/main" id="{A6D314FE-FC73-7DEF-DDAC-FF15F6AB03D3}"/>
              </a:ext>
            </a:extLst>
          </p:cNvPr>
          <p:cNvGrpSpPr/>
          <p:nvPr/>
        </p:nvGrpSpPr>
        <p:grpSpPr>
          <a:xfrm>
            <a:off x="4531642" y="2215443"/>
            <a:ext cx="889614" cy="95341"/>
            <a:chOff x="4531642" y="2306924"/>
            <a:chExt cx="889614" cy="95341"/>
          </a:xfrm>
        </p:grpSpPr>
        <p:cxnSp>
          <p:nvCxnSpPr>
            <p:cNvPr id="111" name="Straight Connector 110">
              <a:extLst>
                <a:ext uri="{FF2B5EF4-FFF2-40B4-BE49-F238E27FC236}">
                  <a16:creationId xmlns:a16="http://schemas.microsoft.com/office/drawing/2014/main" id="{40267A53-C072-860F-FB1C-5A4F81B7F42D}"/>
                </a:ext>
              </a:extLst>
            </p:cNvPr>
            <p:cNvCxnSpPr>
              <a:cxnSpLocks/>
            </p:cNvCxnSpPr>
            <p:nvPr/>
          </p:nvCxnSpPr>
          <p:spPr bwMode="auto">
            <a:xfrm>
              <a:off x="4531642" y="2354594"/>
              <a:ext cx="889614"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ADDA7BEA-DC6C-F450-0537-526C4EC14EBB}"/>
                </a:ext>
              </a:extLst>
            </p:cNvPr>
            <p:cNvCxnSpPr>
              <a:cxnSpLocks/>
            </p:cNvCxnSpPr>
            <p:nvPr/>
          </p:nvCxnSpPr>
          <p:spPr bwMode="auto">
            <a:xfrm>
              <a:off x="5421256" y="2306924"/>
              <a:ext cx="0" cy="95341"/>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EB0D5949-4D1A-7D35-2852-E6030AEB1C9A}"/>
                </a:ext>
              </a:extLst>
            </p:cNvPr>
            <p:cNvCxnSpPr>
              <a:cxnSpLocks/>
            </p:cNvCxnSpPr>
            <p:nvPr/>
          </p:nvCxnSpPr>
          <p:spPr bwMode="auto">
            <a:xfrm>
              <a:off x="4536348" y="2306924"/>
              <a:ext cx="0" cy="95341"/>
            </a:xfrm>
            <a:prstGeom prst="line">
              <a:avLst/>
            </a:prstGeom>
            <a:noFill/>
            <a:ln w="28575" cap="flat" cmpd="sng" algn="ctr">
              <a:solidFill>
                <a:schemeClr val="bg1"/>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4B8E95DF-2F9B-9BF6-865A-C046F25E0FB5}"/>
              </a:ext>
            </a:extLst>
          </p:cNvPr>
          <p:cNvGrpSpPr/>
          <p:nvPr/>
        </p:nvGrpSpPr>
        <p:grpSpPr>
          <a:xfrm>
            <a:off x="4346063" y="2489901"/>
            <a:ext cx="1209796" cy="95341"/>
            <a:chOff x="4531642" y="2306924"/>
            <a:chExt cx="889614" cy="95341"/>
          </a:xfrm>
        </p:grpSpPr>
        <p:cxnSp>
          <p:nvCxnSpPr>
            <p:cNvPr id="117" name="Straight Connector 116">
              <a:extLst>
                <a:ext uri="{FF2B5EF4-FFF2-40B4-BE49-F238E27FC236}">
                  <a16:creationId xmlns:a16="http://schemas.microsoft.com/office/drawing/2014/main" id="{E8358965-5493-DD4D-B792-00FD3DD716DF}"/>
                </a:ext>
              </a:extLst>
            </p:cNvPr>
            <p:cNvCxnSpPr>
              <a:cxnSpLocks/>
            </p:cNvCxnSpPr>
            <p:nvPr/>
          </p:nvCxnSpPr>
          <p:spPr bwMode="auto">
            <a:xfrm>
              <a:off x="4531642" y="2354594"/>
              <a:ext cx="889614"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C63F14BA-FE2D-1F14-8DC6-D92D0113BC5F}"/>
                </a:ext>
              </a:extLst>
            </p:cNvPr>
            <p:cNvCxnSpPr>
              <a:cxnSpLocks/>
            </p:cNvCxnSpPr>
            <p:nvPr/>
          </p:nvCxnSpPr>
          <p:spPr bwMode="auto">
            <a:xfrm>
              <a:off x="5421256" y="2306924"/>
              <a:ext cx="0" cy="95341"/>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0895E1DD-BBD4-909B-88ED-837A02F05A6C}"/>
                </a:ext>
              </a:extLst>
            </p:cNvPr>
            <p:cNvCxnSpPr>
              <a:cxnSpLocks/>
            </p:cNvCxnSpPr>
            <p:nvPr/>
          </p:nvCxnSpPr>
          <p:spPr bwMode="auto">
            <a:xfrm>
              <a:off x="4536348" y="2306924"/>
              <a:ext cx="0" cy="95341"/>
            </a:xfrm>
            <a:prstGeom prst="line">
              <a:avLst/>
            </a:prstGeom>
            <a:noFill/>
            <a:ln w="28575" cap="flat" cmpd="sng" algn="ctr">
              <a:solidFill>
                <a:schemeClr val="bg1"/>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AFB86A40-3026-7857-47E7-0F30E8032D3E}"/>
              </a:ext>
            </a:extLst>
          </p:cNvPr>
          <p:cNvGrpSpPr/>
          <p:nvPr/>
        </p:nvGrpSpPr>
        <p:grpSpPr>
          <a:xfrm>
            <a:off x="4394379" y="2628508"/>
            <a:ext cx="1272307" cy="95341"/>
            <a:chOff x="4531642" y="2306924"/>
            <a:chExt cx="889614" cy="95341"/>
          </a:xfrm>
        </p:grpSpPr>
        <p:cxnSp>
          <p:nvCxnSpPr>
            <p:cNvPr id="121" name="Straight Connector 120">
              <a:extLst>
                <a:ext uri="{FF2B5EF4-FFF2-40B4-BE49-F238E27FC236}">
                  <a16:creationId xmlns:a16="http://schemas.microsoft.com/office/drawing/2014/main" id="{EE32E325-3906-D282-C378-7E24CAE4A87B}"/>
                </a:ext>
              </a:extLst>
            </p:cNvPr>
            <p:cNvCxnSpPr>
              <a:cxnSpLocks/>
            </p:cNvCxnSpPr>
            <p:nvPr/>
          </p:nvCxnSpPr>
          <p:spPr bwMode="auto">
            <a:xfrm>
              <a:off x="4531642" y="2354594"/>
              <a:ext cx="889614"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96103DBB-DC18-EB90-AC35-F802A689667F}"/>
                </a:ext>
              </a:extLst>
            </p:cNvPr>
            <p:cNvCxnSpPr>
              <a:cxnSpLocks/>
            </p:cNvCxnSpPr>
            <p:nvPr/>
          </p:nvCxnSpPr>
          <p:spPr bwMode="auto">
            <a:xfrm>
              <a:off x="5421256" y="2306924"/>
              <a:ext cx="0" cy="95341"/>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0B00C68C-1A25-12E6-8BD3-399AB1B898F9}"/>
                </a:ext>
              </a:extLst>
            </p:cNvPr>
            <p:cNvCxnSpPr>
              <a:cxnSpLocks/>
            </p:cNvCxnSpPr>
            <p:nvPr/>
          </p:nvCxnSpPr>
          <p:spPr bwMode="auto">
            <a:xfrm>
              <a:off x="4536348" y="2306924"/>
              <a:ext cx="0" cy="95341"/>
            </a:xfrm>
            <a:prstGeom prst="line">
              <a:avLst/>
            </a:prstGeom>
            <a:noFill/>
            <a:ln w="28575" cap="flat" cmpd="sng" algn="ctr">
              <a:solidFill>
                <a:schemeClr val="bg1"/>
              </a:solidFill>
              <a:prstDash val="solid"/>
              <a:round/>
              <a:headEnd type="none" w="med" len="med"/>
              <a:tailEnd type="none" w="med" len="med"/>
            </a:ln>
            <a:effectLst/>
          </p:spPr>
        </p:cxnSp>
      </p:grpSp>
      <p:grpSp>
        <p:nvGrpSpPr>
          <p:cNvPr id="124" name="Group 123">
            <a:extLst>
              <a:ext uri="{FF2B5EF4-FFF2-40B4-BE49-F238E27FC236}">
                <a16:creationId xmlns:a16="http://schemas.microsoft.com/office/drawing/2014/main" id="{992D0D9D-033B-5643-7A4D-A2E361A710E7}"/>
              </a:ext>
            </a:extLst>
          </p:cNvPr>
          <p:cNvGrpSpPr/>
          <p:nvPr/>
        </p:nvGrpSpPr>
        <p:grpSpPr>
          <a:xfrm>
            <a:off x="4595593" y="2902692"/>
            <a:ext cx="950976" cy="91440"/>
            <a:chOff x="4531642" y="2306924"/>
            <a:chExt cx="889614" cy="95341"/>
          </a:xfrm>
        </p:grpSpPr>
        <p:cxnSp>
          <p:nvCxnSpPr>
            <p:cNvPr id="125" name="Straight Connector 124">
              <a:extLst>
                <a:ext uri="{FF2B5EF4-FFF2-40B4-BE49-F238E27FC236}">
                  <a16:creationId xmlns:a16="http://schemas.microsoft.com/office/drawing/2014/main" id="{A6DC112E-EBB9-52F0-481A-1ED19CAC57E0}"/>
                </a:ext>
              </a:extLst>
            </p:cNvPr>
            <p:cNvCxnSpPr>
              <a:cxnSpLocks/>
            </p:cNvCxnSpPr>
            <p:nvPr/>
          </p:nvCxnSpPr>
          <p:spPr bwMode="auto">
            <a:xfrm>
              <a:off x="4531642" y="2354594"/>
              <a:ext cx="889614"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B4B6BFAE-74C9-FCF4-4639-4A77D6DBACDC}"/>
                </a:ext>
              </a:extLst>
            </p:cNvPr>
            <p:cNvCxnSpPr>
              <a:cxnSpLocks/>
            </p:cNvCxnSpPr>
            <p:nvPr/>
          </p:nvCxnSpPr>
          <p:spPr bwMode="auto">
            <a:xfrm>
              <a:off x="5421256" y="2306924"/>
              <a:ext cx="0" cy="95341"/>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6F7A212D-6256-D124-DC8D-C8B7D552E70C}"/>
                </a:ext>
              </a:extLst>
            </p:cNvPr>
            <p:cNvCxnSpPr>
              <a:cxnSpLocks/>
            </p:cNvCxnSpPr>
            <p:nvPr/>
          </p:nvCxnSpPr>
          <p:spPr bwMode="auto">
            <a:xfrm>
              <a:off x="4536348" y="2306924"/>
              <a:ext cx="0" cy="95341"/>
            </a:xfrm>
            <a:prstGeom prst="line">
              <a:avLst/>
            </a:prstGeom>
            <a:noFill/>
            <a:ln w="28575" cap="flat" cmpd="sng" algn="ctr">
              <a:solidFill>
                <a:schemeClr val="bg1"/>
              </a:solidFill>
              <a:prstDash val="solid"/>
              <a:round/>
              <a:headEnd type="none" w="med" len="med"/>
              <a:tailEnd type="none" w="med" len="med"/>
            </a:ln>
            <a:effectLst/>
          </p:spPr>
        </p:cxnSp>
      </p:grpSp>
      <p:grpSp>
        <p:nvGrpSpPr>
          <p:cNvPr id="128" name="Group 127">
            <a:extLst>
              <a:ext uri="{FF2B5EF4-FFF2-40B4-BE49-F238E27FC236}">
                <a16:creationId xmlns:a16="http://schemas.microsoft.com/office/drawing/2014/main" id="{5A1789FE-1273-3D61-568B-65DAD1DB7D9D}"/>
              </a:ext>
            </a:extLst>
          </p:cNvPr>
          <p:cNvGrpSpPr/>
          <p:nvPr/>
        </p:nvGrpSpPr>
        <p:grpSpPr>
          <a:xfrm>
            <a:off x="3743468" y="3038767"/>
            <a:ext cx="1890305" cy="95341"/>
            <a:chOff x="4531642" y="2306924"/>
            <a:chExt cx="889614" cy="95341"/>
          </a:xfrm>
        </p:grpSpPr>
        <p:cxnSp>
          <p:nvCxnSpPr>
            <p:cNvPr id="129" name="Straight Connector 128">
              <a:extLst>
                <a:ext uri="{FF2B5EF4-FFF2-40B4-BE49-F238E27FC236}">
                  <a16:creationId xmlns:a16="http://schemas.microsoft.com/office/drawing/2014/main" id="{00E9E58C-8272-795B-A28F-027F06586627}"/>
                </a:ext>
              </a:extLst>
            </p:cNvPr>
            <p:cNvCxnSpPr>
              <a:cxnSpLocks/>
            </p:cNvCxnSpPr>
            <p:nvPr/>
          </p:nvCxnSpPr>
          <p:spPr bwMode="auto">
            <a:xfrm>
              <a:off x="4531642" y="2354594"/>
              <a:ext cx="889614"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42D3D9EB-A2C7-9E81-6885-D687FA4A7DC2}"/>
                </a:ext>
              </a:extLst>
            </p:cNvPr>
            <p:cNvCxnSpPr>
              <a:cxnSpLocks/>
            </p:cNvCxnSpPr>
            <p:nvPr/>
          </p:nvCxnSpPr>
          <p:spPr bwMode="auto">
            <a:xfrm>
              <a:off x="5421256" y="2306924"/>
              <a:ext cx="0" cy="95341"/>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4A9D3199-5E34-7D04-E08B-A215A6BBC5A0}"/>
                </a:ext>
              </a:extLst>
            </p:cNvPr>
            <p:cNvCxnSpPr>
              <a:cxnSpLocks/>
            </p:cNvCxnSpPr>
            <p:nvPr/>
          </p:nvCxnSpPr>
          <p:spPr bwMode="auto">
            <a:xfrm>
              <a:off x="4536348" y="2306924"/>
              <a:ext cx="0" cy="95341"/>
            </a:xfrm>
            <a:prstGeom prst="line">
              <a:avLst/>
            </a:prstGeom>
            <a:noFill/>
            <a:ln w="28575" cap="flat" cmpd="sng" algn="ctr">
              <a:solidFill>
                <a:schemeClr val="bg1"/>
              </a:solidFill>
              <a:prstDash val="solid"/>
              <a:round/>
              <a:headEnd type="none" w="med" len="med"/>
              <a:tailEnd type="none" w="med" len="med"/>
            </a:ln>
            <a:effectLst/>
          </p:spPr>
        </p:cxnSp>
      </p:grpSp>
      <p:grpSp>
        <p:nvGrpSpPr>
          <p:cNvPr id="132" name="Group 131">
            <a:extLst>
              <a:ext uri="{FF2B5EF4-FFF2-40B4-BE49-F238E27FC236}">
                <a16:creationId xmlns:a16="http://schemas.microsoft.com/office/drawing/2014/main" id="{C569C699-7171-B3F3-2B2B-031A75D39DE3}"/>
              </a:ext>
            </a:extLst>
          </p:cNvPr>
          <p:cNvGrpSpPr/>
          <p:nvPr/>
        </p:nvGrpSpPr>
        <p:grpSpPr>
          <a:xfrm>
            <a:off x="4214821" y="3314540"/>
            <a:ext cx="1389888" cy="91440"/>
            <a:chOff x="4531642" y="2306924"/>
            <a:chExt cx="889614" cy="95341"/>
          </a:xfrm>
        </p:grpSpPr>
        <p:cxnSp>
          <p:nvCxnSpPr>
            <p:cNvPr id="133" name="Straight Connector 132">
              <a:extLst>
                <a:ext uri="{FF2B5EF4-FFF2-40B4-BE49-F238E27FC236}">
                  <a16:creationId xmlns:a16="http://schemas.microsoft.com/office/drawing/2014/main" id="{209E5218-E385-B6D5-E1F2-D6DFB0933217}"/>
                </a:ext>
              </a:extLst>
            </p:cNvPr>
            <p:cNvCxnSpPr>
              <a:cxnSpLocks/>
            </p:cNvCxnSpPr>
            <p:nvPr/>
          </p:nvCxnSpPr>
          <p:spPr bwMode="auto">
            <a:xfrm>
              <a:off x="4531642" y="2354594"/>
              <a:ext cx="889614"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AE4595B6-51EB-7DC7-260B-818AAB79F914}"/>
                </a:ext>
              </a:extLst>
            </p:cNvPr>
            <p:cNvCxnSpPr>
              <a:cxnSpLocks/>
            </p:cNvCxnSpPr>
            <p:nvPr/>
          </p:nvCxnSpPr>
          <p:spPr bwMode="auto">
            <a:xfrm>
              <a:off x="5421256" y="2306924"/>
              <a:ext cx="0" cy="95341"/>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AE3CDBA8-B0D3-1F90-B9C0-AC6DF056DB47}"/>
                </a:ext>
              </a:extLst>
            </p:cNvPr>
            <p:cNvCxnSpPr>
              <a:cxnSpLocks/>
            </p:cNvCxnSpPr>
            <p:nvPr/>
          </p:nvCxnSpPr>
          <p:spPr bwMode="auto">
            <a:xfrm>
              <a:off x="4536348" y="2306924"/>
              <a:ext cx="0" cy="95341"/>
            </a:xfrm>
            <a:prstGeom prst="line">
              <a:avLst/>
            </a:prstGeom>
            <a:noFill/>
            <a:ln w="28575" cap="flat" cmpd="sng" algn="ctr">
              <a:solidFill>
                <a:schemeClr val="bg1"/>
              </a:solidFill>
              <a:prstDash val="solid"/>
              <a:round/>
              <a:headEnd type="none" w="med" len="med"/>
              <a:tailEnd type="none" w="med" len="med"/>
            </a:ln>
            <a:effectLst/>
          </p:spPr>
        </p:cxnSp>
      </p:grpSp>
      <p:grpSp>
        <p:nvGrpSpPr>
          <p:cNvPr id="136" name="Group 135">
            <a:extLst>
              <a:ext uri="{FF2B5EF4-FFF2-40B4-BE49-F238E27FC236}">
                <a16:creationId xmlns:a16="http://schemas.microsoft.com/office/drawing/2014/main" id="{5743842E-1C7E-B3A3-9D23-FC64DC3FAC84}"/>
              </a:ext>
            </a:extLst>
          </p:cNvPr>
          <p:cNvGrpSpPr/>
          <p:nvPr/>
        </p:nvGrpSpPr>
        <p:grpSpPr>
          <a:xfrm>
            <a:off x="4484405" y="3448026"/>
            <a:ext cx="1144511" cy="95341"/>
            <a:chOff x="4531642" y="2306924"/>
            <a:chExt cx="889614" cy="95341"/>
          </a:xfrm>
        </p:grpSpPr>
        <p:cxnSp>
          <p:nvCxnSpPr>
            <p:cNvPr id="137" name="Straight Connector 136">
              <a:extLst>
                <a:ext uri="{FF2B5EF4-FFF2-40B4-BE49-F238E27FC236}">
                  <a16:creationId xmlns:a16="http://schemas.microsoft.com/office/drawing/2014/main" id="{BA2E640F-B498-C9F6-7A21-9FF48E721164}"/>
                </a:ext>
              </a:extLst>
            </p:cNvPr>
            <p:cNvCxnSpPr>
              <a:cxnSpLocks/>
            </p:cNvCxnSpPr>
            <p:nvPr/>
          </p:nvCxnSpPr>
          <p:spPr bwMode="auto">
            <a:xfrm>
              <a:off x="4531642" y="2354594"/>
              <a:ext cx="889614"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BADD79D8-5444-DA9C-7849-EFE079A84CFD}"/>
                </a:ext>
              </a:extLst>
            </p:cNvPr>
            <p:cNvCxnSpPr>
              <a:cxnSpLocks/>
            </p:cNvCxnSpPr>
            <p:nvPr/>
          </p:nvCxnSpPr>
          <p:spPr bwMode="auto">
            <a:xfrm>
              <a:off x="5421256" y="2306924"/>
              <a:ext cx="0" cy="95341"/>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9E12D355-1636-EBF3-500B-55381C551D05}"/>
                </a:ext>
              </a:extLst>
            </p:cNvPr>
            <p:cNvCxnSpPr>
              <a:cxnSpLocks/>
            </p:cNvCxnSpPr>
            <p:nvPr/>
          </p:nvCxnSpPr>
          <p:spPr bwMode="auto">
            <a:xfrm>
              <a:off x="4536348" y="2306924"/>
              <a:ext cx="0" cy="95341"/>
            </a:xfrm>
            <a:prstGeom prst="line">
              <a:avLst/>
            </a:prstGeom>
            <a:noFill/>
            <a:ln w="28575" cap="flat" cmpd="sng" algn="ctr">
              <a:solidFill>
                <a:schemeClr val="bg1"/>
              </a:solidFill>
              <a:prstDash val="solid"/>
              <a:round/>
              <a:headEnd type="none" w="med" len="med"/>
              <a:tailEnd type="none" w="med" len="med"/>
            </a:ln>
            <a:effectLst/>
          </p:spPr>
        </p:cxnSp>
      </p:grpSp>
      <p:grpSp>
        <p:nvGrpSpPr>
          <p:cNvPr id="140" name="Group 139">
            <a:extLst>
              <a:ext uri="{FF2B5EF4-FFF2-40B4-BE49-F238E27FC236}">
                <a16:creationId xmlns:a16="http://schemas.microsoft.com/office/drawing/2014/main" id="{82A4416F-191F-1F8D-C0A1-163B4906FEC2}"/>
              </a:ext>
            </a:extLst>
          </p:cNvPr>
          <p:cNvGrpSpPr/>
          <p:nvPr/>
        </p:nvGrpSpPr>
        <p:grpSpPr>
          <a:xfrm>
            <a:off x="3953528" y="3723026"/>
            <a:ext cx="1901093" cy="95341"/>
            <a:chOff x="4531642" y="2306924"/>
            <a:chExt cx="889614" cy="95341"/>
          </a:xfrm>
        </p:grpSpPr>
        <p:cxnSp>
          <p:nvCxnSpPr>
            <p:cNvPr id="141" name="Straight Connector 140">
              <a:extLst>
                <a:ext uri="{FF2B5EF4-FFF2-40B4-BE49-F238E27FC236}">
                  <a16:creationId xmlns:a16="http://schemas.microsoft.com/office/drawing/2014/main" id="{6C1B86DB-014B-1182-A453-69CDCC111554}"/>
                </a:ext>
              </a:extLst>
            </p:cNvPr>
            <p:cNvCxnSpPr>
              <a:cxnSpLocks/>
            </p:cNvCxnSpPr>
            <p:nvPr/>
          </p:nvCxnSpPr>
          <p:spPr bwMode="auto">
            <a:xfrm>
              <a:off x="4531642" y="2354594"/>
              <a:ext cx="889614"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D27AAD25-18F5-9C58-CDB7-F87F222CB757}"/>
                </a:ext>
              </a:extLst>
            </p:cNvPr>
            <p:cNvCxnSpPr>
              <a:cxnSpLocks/>
            </p:cNvCxnSpPr>
            <p:nvPr/>
          </p:nvCxnSpPr>
          <p:spPr bwMode="auto">
            <a:xfrm>
              <a:off x="5421256" y="2306924"/>
              <a:ext cx="0" cy="95341"/>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E8893135-8A5A-5FB7-E244-10B3B4E06A65}"/>
                </a:ext>
              </a:extLst>
            </p:cNvPr>
            <p:cNvCxnSpPr>
              <a:cxnSpLocks/>
            </p:cNvCxnSpPr>
            <p:nvPr/>
          </p:nvCxnSpPr>
          <p:spPr bwMode="auto">
            <a:xfrm>
              <a:off x="4536348" y="2306924"/>
              <a:ext cx="0" cy="95341"/>
            </a:xfrm>
            <a:prstGeom prst="line">
              <a:avLst/>
            </a:prstGeom>
            <a:noFill/>
            <a:ln w="28575" cap="flat" cmpd="sng" algn="ctr">
              <a:solidFill>
                <a:schemeClr val="bg1"/>
              </a:solidFill>
              <a:prstDash val="solid"/>
              <a:round/>
              <a:headEnd type="none" w="med" len="med"/>
              <a:tailEnd type="none" w="med" len="med"/>
            </a:ln>
            <a:effectLst/>
          </p:spPr>
        </p:cxnSp>
      </p:grpSp>
      <p:grpSp>
        <p:nvGrpSpPr>
          <p:cNvPr id="144" name="Group 143">
            <a:extLst>
              <a:ext uri="{FF2B5EF4-FFF2-40B4-BE49-F238E27FC236}">
                <a16:creationId xmlns:a16="http://schemas.microsoft.com/office/drawing/2014/main" id="{DCDFC6DA-C3F4-BC94-4DBA-C849D631FFD6}"/>
              </a:ext>
            </a:extLst>
          </p:cNvPr>
          <p:cNvGrpSpPr/>
          <p:nvPr/>
        </p:nvGrpSpPr>
        <p:grpSpPr>
          <a:xfrm>
            <a:off x="4533938" y="3864435"/>
            <a:ext cx="985517" cy="95341"/>
            <a:chOff x="4531642" y="2306924"/>
            <a:chExt cx="889614" cy="95341"/>
          </a:xfrm>
        </p:grpSpPr>
        <p:cxnSp>
          <p:nvCxnSpPr>
            <p:cNvPr id="145" name="Straight Connector 144">
              <a:extLst>
                <a:ext uri="{FF2B5EF4-FFF2-40B4-BE49-F238E27FC236}">
                  <a16:creationId xmlns:a16="http://schemas.microsoft.com/office/drawing/2014/main" id="{9BBC5988-88B7-7618-1432-B247A96B04BA}"/>
                </a:ext>
              </a:extLst>
            </p:cNvPr>
            <p:cNvCxnSpPr>
              <a:cxnSpLocks/>
            </p:cNvCxnSpPr>
            <p:nvPr/>
          </p:nvCxnSpPr>
          <p:spPr bwMode="auto">
            <a:xfrm>
              <a:off x="4531642" y="2354594"/>
              <a:ext cx="889614"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728120F7-0E5A-4952-FBFE-3175B7777DE2}"/>
                </a:ext>
              </a:extLst>
            </p:cNvPr>
            <p:cNvCxnSpPr>
              <a:cxnSpLocks/>
            </p:cNvCxnSpPr>
            <p:nvPr/>
          </p:nvCxnSpPr>
          <p:spPr bwMode="auto">
            <a:xfrm>
              <a:off x="5421256" y="2306924"/>
              <a:ext cx="0" cy="95341"/>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01C489DE-E921-EE51-F256-3C059E2BC6F9}"/>
                </a:ext>
              </a:extLst>
            </p:cNvPr>
            <p:cNvCxnSpPr>
              <a:cxnSpLocks/>
            </p:cNvCxnSpPr>
            <p:nvPr/>
          </p:nvCxnSpPr>
          <p:spPr bwMode="auto">
            <a:xfrm>
              <a:off x="4536348" y="2306924"/>
              <a:ext cx="0" cy="95341"/>
            </a:xfrm>
            <a:prstGeom prst="line">
              <a:avLst/>
            </a:prstGeom>
            <a:noFill/>
            <a:ln w="28575" cap="flat" cmpd="sng" algn="ctr">
              <a:solidFill>
                <a:schemeClr val="bg1"/>
              </a:solidFill>
              <a:prstDash val="solid"/>
              <a:round/>
              <a:headEnd type="none" w="med" len="med"/>
              <a:tailEnd type="none" w="med" len="med"/>
            </a:ln>
            <a:effectLst/>
          </p:spPr>
        </p:cxnSp>
      </p:grpSp>
      <p:grpSp>
        <p:nvGrpSpPr>
          <p:cNvPr id="148" name="Group 147">
            <a:extLst>
              <a:ext uri="{FF2B5EF4-FFF2-40B4-BE49-F238E27FC236}">
                <a16:creationId xmlns:a16="http://schemas.microsoft.com/office/drawing/2014/main" id="{C7CF6043-49B0-B79A-EE2F-44D74C8AA4EB}"/>
              </a:ext>
            </a:extLst>
          </p:cNvPr>
          <p:cNvGrpSpPr/>
          <p:nvPr/>
        </p:nvGrpSpPr>
        <p:grpSpPr>
          <a:xfrm>
            <a:off x="4381812" y="4139617"/>
            <a:ext cx="1636776" cy="91440"/>
            <a:chOff x="4531642" y="2306924"/>
            <a:chExt cx="889614" cy="95341"/>
          </a:xfrm>
        </p:grpSpPr>
        <p:cxnSp>
          <p:nvCxnSpPr>
            <p:cNvPr id="149" name="Straight Connector 148">
              <a:extLst>
                <a:ext uri="{FF2B5EF4-FFF2-40B4-BE49-F238E27FC236}">
                  <a16:creationId xmlns:a16="http://schemas.microsoft.com/office/drawing/2014/main" id="{D25300ED-1A77-24E3-FA7D-CE1A38AAA763}"/>
                </a:ext>
              </a:extLst>
            </p:cNvPr>
            <p:cNvCxnSpPr>
              <a:cxnSpLocks/>
            </p:cNvCxnSpPr>
            <p:nvPr/>
          </p:nvCxnSpPr>
          <p:spPr bwMode="auto">
            <a:xfrm>
              <a:off x="4531642" y="2354594"/>
              <a:ext cx="889614"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A6523A72-D57D-2AE4-1B46-5D7B1114F19E}"/>
                </a:ext>
              </a:extLst>
            </p:cNvPr>
            <p:cNvCxnSpPr>
              <a:cxnSpLocks/>
            </p:cNvCxnSpPr>
            <p:nvPr/>
          </p:nvCxnSpPr>
          <p:spPr bwMode="auto">
            <a:xfrm>
              <a:off x="5421256" y="2306924"/>
              <a:ext cx="0" cy="95341"/>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BE7F28E8-EE96-7882-6294-A62F0D9C5CBF}"/>
                </a:ext>
              </a:extLst>
            </p:cNvPr>
            <p:cNvCxnSpPr>
              <a:cxnSpLocks/>
            </p:cNvCxnSpPr>
            <p:nvPr/>
          </p:nvCxnSpPr>
          <p:spPr bwMode="auto">
            <a:xfrm>
              <a:off x="4536348" y="2306924"/>
              <a:ext cx="0" cy="95341"/>
            </a:xfrm>
            <a:prstGeom prst="line">
              <a:avLst/>
            </a:prstGeom>
            <a:noFill/>
            <a:ln w="28575" cap="flat" cmpd="sng" algn="ctr">
              <a:solidFill>
                <a:schemeClr val="bg1"/>
              </a:solidFill>
              <a:prstDash val="solid"/>
              <a:round/>
              <a:headEnd type="none" w="med" len="med"/>
              <a:tailEnd type="none" w="med" len="med"/>
            </a:ln>
            <a:effectLst/>
          </p:spPr>
        </p:cxnSp>
      </p:grpSp>
      <p:grpSp>
        <p:nvGrpSpPr>
          <p:cNvPr id="152" name="Group 151">
            <a:extLst>
              <a:ext uri="{FF2B5EF4-FFF2-40B4-BE49-F238E27FC236}">
                <a16:creationId xmlns:a16="http://schemas.microsoft.com/office/drawing/2014/main" id="{DFC92E76-7544-DAA1-5456-9EBFF4E9B4A5}"/>
              </a:ext>
            </a:extLst>
          </p:cNvPr>
          <p:cNvGrpSpPr/>
          <p:nvPr/>
        </p:nvGrpSpPr>
        <p:grpSpPr>
          <a:xfrm>
            <a:off x="4379395" y="4273167"/>
            <a:ext cx="1041861" cy="95341"/>
            <a:chOff x="4531642" y="2306924"/>
            <a:chExt cx="889614" cy="95341"/>
          </a:xfrm>
        </p:grpSpPr>
        <p:cxnSp>
          <p:nvCxnSpPr>
            <p:cNvPr id="153" name="Straight Connector 152">
              <a:extLst>
                <a:ext uri="{FF2B5EF4-FFF2-40B4-BE49-F238E27FC236}">
                  <a16:creationId xmlns:a16="http://schemas.microsoft.com/office/drawing/2014/main" id="{144921AB-B2F1-50D2-5E29-C6EBC09BE544}"/>
                </a:ext>
              </a:extLst>
            </p:cNvPr>
            <p:cNvCxnSpPr>
              <a:cxnSpLocks/>
            </p:cNvCxnSpPr>
            <p:nvPr/>
          </p:nvCxnSpPr>
          <p:spPr bwMode="auto">
            <a:xfrm>
              <a:off x="4531642" y="2354594"/>
              <a:ext cx="889614"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84CEAFC4-F958-444F-DAE0-C47EE73E4710}"/>
                </a:ext>
              </a:extLst>
            </p:cNvPr>
            <p:cNvCxnSpPr>
              <a:cxnSpLocks/>
            </p:cNvCxnSpPr>
            <p:nvPr/>
          </p:nvCxnSpPr>
          <p:spPr bwMode="auto">
            <a:xfrm>
              <a:off x="5421256" y="2306924"/>
              <a:ext cx="0" cy="95341"/>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F97EE31F-8668-5EA3-39ED-E0AB4A8707A9}"/>
                </a:ext>
              </a:extLst>
            </p:cNvPr>
            <p:cNvCxnSpPr>
              <a:cxnSpLocks/>
            </p:cNvCxnSpPr>
            <p:nvPr/>
          </p:nvCxnSpPr>
          <p:spPr bwMode="auto">
            <a:xfrm>
              <a:off x="4536348" y="2306924"/>
              <a:ext cx="0" cy="95341"/>
            </a:xfrm>
            <a:prstGeom prst="line">
              <a:avLst/>
            </a:prstGeom>
            <a:noFill/>
            <a:ln w="28575" cap="flat" cmpd="sng" algn="ctr">
              <a:solidFill>
                <a:schemeClr val="bg1"/>
              </a:solidFill>
              <a:prstDash val="solid"/>
              <a:round/>
              <a:headEnd type="none" w="med" len="med"/>
              <a:tailEnd type="none" w="med" len="med"/>
            </a:ln>
            <a:effectLst/>
          </p:spPr>
        </p:cxnSp>
      </p:grpSp>
      <p:grpSp>
        <p:nvGrpSpPr>
          <p:cNvPr id="156" name="Group 155">
            <a:extLst>
              <a:ext uri="{FF2B5EF4-FFF2-40B4-BE49-F238E27FC236}">
                <a16:creationId xmlns:a16="http://schemas.microsoft.com/office/drawing/2014/main" id="{E35B1133-E823-6388-3571-16FB92CAE642}"/>
              </a:ext>
            </a:extLst>
          </p:cNvPr>
          <p:cNvGrpSpPr/>
          <p:nvPr/>
        </p:nvGrpSpPr>
        <p:grpSpPr>
          <a:xfrm>
            <a:off x="4419743" y="4552547"/>
            <a:ext cx="1072447" cy="95341"/>
            <a:chOff x="4531642" y="2306924"/>
            <a:chExt cx="889614" cy="95341"/>
          </a:xfrm>
        </p:grpSpPr>
        <p:cxnSp>
          <p:nvCxnSpPr>
            <p:cNvPr id="157" name="Straight Connector 156">
              <a:extLst>
                <a:ext uri="{FF2B5EF4-FFF2-40B4-BE49-F238E27FC236}">
                  <a16:creationId xmlns:a16="http://schemas.microsoft.com/office/drawing/2014/main" id="{1606D4B1-920A-1740-2A50-D8BEDF4BAEF6}"/>
                </a:ext>
              </a:extLst>
            </p:cNvPr>
            <p:cNvCxnSpPr>
              <a:cxnSpLocks/>
            </p:cNvCxnSpPr>
            <p:nvPr/>
          </p:nvCxnSpPr>
          <p:spPr bwMode="auto">
            <a:xfrm>
              <a:off x="4531642" y="2354594"/>
              <a:ext cx="889614"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17C755C2-7D49-AEF9-199B-E324A586A45E}"/>
                </a:ext>
              </a:extLst>
            </p:cNvPr>
            <p:cNvCxnSpPr>
              <a:cxnSpLocks/>
            </p:cNvCxnSpPr>
            <p:nvPr/>
          </p:nvCxnSpPr>
          <p:spPr bwMode="auto">
            <a:xfrm>
              <a:off x="5421256" y="2306924"/>
              <a:ext cx="0" cy="95341"/>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0710A4CE-F5D6-EF96-629C-672C2613C264}"/>
                </a:ext>
              </a:extLst>
            </p:cNvPr>
            <p:cNvCxnSpPr>
              <a:cxnSpLocks/>
            </p:cNvCxnSpPr>
            <p:nvPr/>
          </p:nvCxnSpPr>
          <p:spPr bwMode="auto">
            <a:xfrm>
              <a:off x="4536348" y="2306924"/>
              <a:ext cx="0" cy="95341"/>
            </a:xfrm>
            <a:prstGeom prst="line">
              <a:avLst/>
            </a:prstGeom>
            <a:noFill/>
            <a:ln w="28575" cap="flat" cmpd="sng" algn="ctr">
              <a:solidFill>
                <a:schemeClr val="bg1"/>
              </a:solidFill>
              <a:prstDash val="solid"/>
              <a:round/>
              <a:headEnd type="none" w="med" len="med"/>
              <a:tailEnd type="none" w="med" len="med"/>
            </a:ln>
            <a:effectLst/>
          </p:spPr>
        </p:cxnSp>
      </p:grpSp>
      <p:grpSp>
        <p:nvGrpSpPr>
          <p:cNvPr id="160" name="Group 159">
            <a:extLst>
              <a:ext uri="{FF2B5EF4-FFF2-40B4-BE49-F238E27FC236}">
                <a16:creationId xmlns:a16="http://schemas.microsoft.com/office/drawing/2014/main" id="{23E41DB8-F65B-5589-5067-971C6AA5B60C}"/>
              </a:ext>
            </a:extLst>
          </p:cNvPr>
          <p:cNvGrpSpPr/>
          <p:nvPr/>
        </p:nvGrpSpPr>
        <p:grpSpPr>
          <a:xfrm>
            <a:off x="4295966" y="4686080"/>
            <a:ext cx="1533329" cy="95341"/>
            <a:chOff x="4531642" y="2306924"/>
            <a:chExt cx="889614" cy="95341"/>
          </a:xfrm>
        </p:grpSpPr>
        <p:cxnSp>
          <p:nvCxnSpPr>
            <p:cNvPr id="161" name="Straight Connector 160">
              <a:extLst>
                <a:ext uri="{FF2B5EF4-FFF2-40B4-BE49-F238E27FC236}">
                  <a16:creationId xmlns:a16="http://schemas.microsoft.com/office/drawing/2014/main" id="{6A6D19F9-0205-E86B-5E67-284BE65AB313}"/>
                </a:ext>
              </a:extLst>
            </p:cNvPr>
            <p:cNvCxnSpPr>
              <a:cxnSpLocks/>
            </p:cNvCxnSpPr>
            <p:nvPr/>
          </p:nvCxnSpPr>
          <p:spPr bwMode="auto">
            <a:xfrm>
              <a:off x="4531642" y="2354594"/>
              <a:ext cx="889614"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3245389B-BFB9-CCC6-3D00-1ED698B0B829}"/>
                </a:ext>
              </a:extLst>
            </p:cNvPr>
            <p:cNvCxnSpPr>
              <a:cxnSpLocks/>
            </p:cNvCxnSpPr>
            <p:nvPr/>
          </p:nvCxnSpPr>
          <p:spPr bwMode="auto">
            <a:xfrm>
              <a:off x="5421256" y="2306924"/>
              <a:ext cx="0" cy="95341"/>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5F1CDA1A-F57F-7E90-E8E7-AC4F4C374256}"/>
                </a:ext>
              </a:extLst>
            </p:cNvPr>
            <p:cNvCxnSpPr>
              <a:cxnSpLocks/>
            </p:cNvCxnSpPr>
            <p:nvPr/>
          </p:nvCxnSpPr>
          <p:spPr bwMode="auto">
            <a:xfrm>
              <a:off x="4536348" y="2306924"/>
              <a:ext cx="0" cy="95341"/>
            </a:xfrm>
            <a:prstGeom prst="line">
              <a:avLst/>
            </a:prstGeom>
            <a:noFill/>
            <a:ln w="28575" cap="flat" cmpd="sng" algn="ctr">
              <a:solidFill>
                <a:schemeClr val="bg1"/>
              </a:solidFill>
              <a:prstDash val="solid"/>
              <a:round/>
              <a:headEnd type="none" w="med" len="med"/>
              <a:tailEnd type="none" w="med" len="med"/>
            </a:ln>
            <a:effectLst/>
          </p:spPr>
        </p:cxnSp>
      </p:grpSp>
      <p:grpSp>
        <p:nvGrpSpPr>
          <p:cNvPr id="164" name="Group 163">
            <a:extLst>
              <a:ext uri="{FF2B5EF4-FFF2-40B4-BE49-F238E27FC236}">
                <a16:creationId xmlns:a16="http://schemas.microsoft.com/office/drawing/2014/main" id="{EBD4DA63-FB42-FC07-08A3-96F464AAF987}"/>
              </a:ext>
            </a:extLst>
          </p:cNvPr>
          <p:cNvGrpSpPr/>
          <p:nvPr/>
        </p:nvGrpSpPr>
        <p:grpSpPr>
          <a:xfrm>
            <a:off x="4562550" y="4960699"/>
            <a:ext cx="1281857" cy="95341"/>
            <a:chOff x="4531642" y="2306924"/>
            <a:chExt cx="889614" cy="95341"/>
          </a:xfrm>
        </p:grpSpPr>
        <p:cxnSp>
          <p:nvCxnSpPr>
            <p:cNvPr id="165" name="Straight Connector 164">
              <a:extLst>
                <a:ext uri="{FF2B5EF4-FFF2-40B4-BE49-F238E27FC236}">
                  <a16:creationId xmlns:a16="http://schemas.microsoft.com/office/drawing/2014/main" id="{4F00638C-E9B0-D33B-92EC-BFDA5857A1A3}"/>
                </a:ext>
              </a:extLst>
            </p:cNvPr>
            <p:cNvCxnSpPr>
              <a:cxnSpLocks/>
            </p:cNvCxnSpPr>
            <p:nvPr/>
          </p:nvCxnSpPr>
          <p:spPr bwMode="auto">
            <a:xfrm>
              <a:off x="4531642" y="2354594"/>
              <a:ext cx="889614"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9FDA182D-7820-F43C-7060-FC0005D58FB1}"/>
                </a:ext>
              </a:extLst>
            </p:cNvPr>
            <p:cNvCxnSpPr>
              <a:cxnSpLocks/>
            </p:cNvCxnSpPr>
            <p:nvPr/>
          </p:nvCxnSpPr>
          <p:spPr bwMode="auto">
            <a:xfrm>
              <a:off x="5421256" y="2306924"/>
              <a:ext cx="0" cy="95341"/>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B226BD75-1271-59DF-53DB-A9D13A93080A}"/>
                </a:ext>
              </a:extLst>
            </p:cNvPr>
            <p:cNvCxnSpPr>
              <a:cxnSpLocks/>
            </p:cNvCxnSpPr>
            <p:nvPr/>
          </p:nvCxnSpPr>
          <p:spPr bwMode="auto">
            <a:xfrm>
              <a:off x="4536348" y="2306924"/>
              <a:ext cx="0" cy="95341"/>
            </a:xfrm>
            <a:prstGeom prst="line">
              <a:avLst/>
            </a:prstGeom>
            <a:noFill/>
            <a:ln w="28575" cap="flat" cmpd="sng" algn="ctr">
              <a:solidFill>
                <a:schemeClr val="bg1"/>
              </a:solidFill>
              <a:prstDash val="solid"/>
              <a:round/>
              <a:headEnd type="none" w="med" len="med"/>
              <a:tailEnd type="none" w="med" len="med"/>
            </a:ln>
            <a:effectLst/>
          </p:spPr>
        </p:cxnSp>
      </p:grpSp>
      <p:grpSp>
        <p:nvGrpSpPr>
          <p:cNvPr id="168" name="Group 167">
            <a:extLst>
              <a:ext uri="{FF2B5EF4-FFF2-40B4-BE49-F238E27FC236}">
                <a16:creationId xmlns:a16="http://schemas.microsoft.com/office/drawing/2014/main" id="{011C4E9F-6E39-CBDE-04FD-3CB706631821}"/>
              </a:ext>
            </a:extLst>
          </p:cNvPr>
          <p:cNvGrpSpPr/>
          <p:nvPr/>
        </p:nvGrpSpPr>
        <p:grpSpPr>
          <a:xfrm>
            <a:off x="4180472" y="5097850"/>
            <a:ext cx="1204328" cy="95341"/>
            <a:chOff x="4531642" y="2306924"/>
            <a:chExt cx="889614" cy="95341"/>
          </a:xfrm>
        </p:grpSpPr>
        <p:cxnSp>
          <p:nvCxnSpPr>
            <p:cNvPr id="169" name="Straight Connector 168">
              <a:extLst>
                <a:ext uri="{FF2B5EF4-FFF2-40B4-BE49-F238E27FC236}">
                  <a16:creationId xmlns:a16="http://schemas.microsoft.com/office/drawing/2014/main" id="{4635BDC2-BEA0-08C2-EF28-50B2B44A65C5}"/>
                </a:ext>
              </a:extLst>
            </p:cNvPr>
            <p:cNvCxnSpPr>
              <a:cxnSpLocks/>
            </p:cNvCxnSpPr>
            <p:nvPr/>
          </p:nvCxnSpPr>
          <p:spPr bwMode="auto">
            <a:xfrm>
              <a:off x="4531642" y="2354594"/>
              <a:ext cx="889614" cy="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002080D5-CCE6-6E37-0B77-A2A4363639AE}"/>
                </a:ext>
              </a:extLst>
            </p:cNvPr>
            <p:cNvCxnSpPr>
              <a:cxnSpLocks/>
            </p:cNvCxnSpPr>
            <p:nvPr/>
          </p:nvCxnSpPr>
          <p:spPr bwMode="auto">
            <a:xfrm>
              <a:off x="5421256" y="2306924"/>
              <a:ext cx="0" cy="95341"/>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58104F10-6C3A-8EDF-A408-87B0286161E4}"/>
                </a:ext>
              </a:extLst>
            </p:cNvPr>
            <p:cNvCxnSpPr>
              <a:cxnSpLocks/>
            </p:cNvCxnSpPr>
            <p:nvPr/>
          </p:nvCxnSpPr>
          <p:spPr bwMode="auto">
            <a:xfrm>
              <a:off x="4536348" y="2306924"/>
              <a:ext cx="0" cy="95341"/>
            </a:xfrm>
            <a:prstGeom prst="line">
              <a:avLst/>
            </a:prstGeom>
            <a:noFill/>
            <a:ln w="28575" cap="flat" cmpd="sng" algn="ctr">
              <a:solidFill>
                <a:schemeClr val="bg1"/>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50CE02DA-7A47-0D2E-57BC-7551C9153A11}"/>
              </a:ext>
            </a:extLst>
          </p:cNvPr>
          <p:cNvGrpSpPr/>
          <p:nvPr/>
        </p:nvGrpSpPr>
        <p:grpSpPr>
          <a:xfrm>
            <a:off x="3743468" y="5217029"/>
            <a:ext cx="3488231" cy="307777"/>
            <a:chOff x="3743468" y="5394235"/>
            <a:chExt cx="3488231" cy="307777"/>
          </a:xfrm>
        </p:grpSpPr>
        <p:cxnSp>
          <p:nvCxnSpPr>
            <p:cNvPr id="177" name="Straight Connector 176">
              <a:extLst>
                <a:ext uri="{FF2B5EF4-FFF2-40B4-BE49-F238E27FC236}">
                  <a16:creationId xmlns:a16="http://schemas.microsoft.com/office/drawing/2014/main" id="{7C70ED48-F78D-CA4E-FABD-1202FFF932C4}"/>
                </a:ext>
              </a:extLst>
            </p:cNvPr>
            <p:cNvCxnSpPr/>
            <p:nvPr/>
          </p:nvCxnSpPr>
          <p:spPr bwMode="auto">
            <a:xfrm>
              <a:off x="3743468" y="5407025"/>
              <a:ext cx="3320907" cy="0"/>
            </a:xfrm>
            <a:prstGeom prst="line">
              <a:avLst/>
            </a:prstGeom>
            <a:noFill/>
            <a:ln w="28575" cap="flat" cmpd="sng" algn="ctr">
              <a:solidFill>
                <a:schemeClr val="bg1"/>
              </a:solidFill>
              <a:prstDash val="solid"/>
              <a:round/>
              <a:headEnd type="none" w="med" len="med"/>
              <a:tailEnd type="none" w="med" len="med"/>
            </a:ln>
            <a:effectLst/>
          </p:spPr>
        </p:cxnSp>
        <p:grpSp>
          <p:nvGrpSpPr>
            <p:cNvPr id="190" name="Group 189">
              <a:extLst>
                <a:ext uri="{FF2B5EF4-FFF2-40B4-BE49-F238E27FC236}">
                  <a16:creationId xmlns:a16="http://schemas.microsoft.com/office/drawing/2014/main" id="{A556A17F-1BCF-41BD-D7C2-C5B5F62ED779}"/>
                </a:ext>
              </a:extLst>
            </p:cNvPr>
            <p:cNvGrpSpPr/>
            <p:nvPr/>
          </p:nvGrpSpPr>
          <p:grpSpPr>
            <a:xfrm>
              <a:off x="3746786" y="5401207"/>
              <a:ext cx="3257550" cy="64008"/>
              <a:chOff x="3746786" y="5372632"/>
              <a:chExt cx="3257550" cy="107346"/>
            </a:xfrm>
          </p:grpSpPr>
          <p:cxnSp>
            <p:nvCxnSpPr>
              <p:cNvPr id="179" name="Straight Connector 178">
                <a:extLst>
                  <a:ext uri="{FF2B5EF4-FFF2-40B4-BE49-F238E27FC236}">
                    <a16:creationId xmlns:a16="http://schemas.microsoft.com/office/drawing/2014/main" id="{346E6047-7D9F-A3A1-8ED1-F38B600E8DB2}"/>
                  </a:ext>
                </a:extLst>
              </p:cNvPr>
              <p:cNvCxnSpPr>
                <a:cxnSpLocks/>
              </p:cNvCxnSpPr>
              <p:nvPr/>
            </p:nvCxnSpPr>
            <p:spPr bwMode="auto">
              <a:xfrm>
                <a:off x="3746786" y="5372632"/>
                <a:ext cx="0" cy="107346"/>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61258A63-8E0B-EEF5-CCC8-E6B87EC36CB5}"/>
                  </a:ext>
                </a:extLst>
              </p:cNvPr>
              <p:cNvCxnSpPr>
                <a:cxnSpLocks/>
              </p:cNvCxnSpPr>
              <p:nvPr/>
            </p:nvCxnSpPr>
            <p:spPr bwMode="auto">
              <a:xfrm>
                <a:off x="4072541" y="5372632"/>
                <a:ext cx="0" cy="107346"/>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4AF7DA42-A7BF-A68B-3481-762BE8AE9E22}"/>
                  </a:ext>
                </a:extLst>
              </p:cNvPr>
              <p:cNvCxnSpPr>
                <a:cxnSpLocks/>
              </p:cNvCxnSpPr>
              <p:nvPr/>
            </p:nvCxnSpPr>
            <p:spPr bwMode="auto">
              <a:xfrm>
                <a:off x="4398296" y="5372632"/>
                <a:ext cx="0" cy="107346"/>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78A6D5D8-46C4-CA48-C834-539C0BD983D6}"/>
                  </a:ext>
                </a:extLst>
              </p:cNvPr>
              <p:cNvCxnSpPr>
                <a:cxnSpLocks/>
              </p:cNvCxnSpPr>
              <p:nvPr/>
            </p:nvCxnSpPr>
            <p:spPr bwMode="auto">
              <a:xfrm>
                <a:off x="4724051" y="5372632"/>
                <a:ext cx="0" cy="107346"/>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49D5990B-8F57-94EE-0937-DFE8617171F3}"/>
                  </a:ext>
                </a:extLst>
              </p:cNvPr>
              <p:cNvCxnSpPr>
                <a:cxnSpLocks/>
              </p:cNvCxnSpPr>
              <p:nvPr/>
            </p:nvCxnSpPr>
            <p:spPr bwMode="auto">
              <a:xfrm>
                <a:off x="5049806" y="5372632"/>
                <a:ext cx="0" cy="107346"/>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47900277-E143-2F4B-7F9F-FFA6D0647C5A}"/>
                  </a:ext>
                </a:extLst>
              </p:cNvPr>
              <p:cNvCxnSpPr>
                <a:cxnSpLocks/>
              </p:cNvCxnSpPr>
              <p:nvPr/>
            </p:nvCxnSpPr>
            <p:spPr bwMode="auto">
              <a:xfrm>
                <a:off x="5375561" y="5372632"/>
                <a:ext cx="0" cy="107346"/>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2C713FB4-3FB4-28E1-E8D2-440A812789E0}"/>
                  </a:ext>
                </a:extLst>
              </p:cNvPr>
              <p:cNvCxnSpPr>
                <a:cxnSpLocks/>
              </p:cNvCxnSpPr>
              <p:nvPr/>
            </p:nvCxnSpPr>
            <p:spPr bwMode="auto">
              <a:xfrm>
                <a:off x="5701316" y="5372632"/>
                <a:ext cx="0" cy="107346"/>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2CD65D84-8A77-9C18-B4F2-959A7A805427}"/>
                  </a:ext>
                </a:extLst>
              </p:cNvPr>
              <p:cNvCxnSpPr>
                <a:cxnSpLocks/>
              </p:cNvCxnSpPr>
              <p:nvPr/>
            </p:nvCxnSpPr>
            <p:spPr bwMode="auto">
              <a:xfrm>
                <a:off x="6027071" y="5372632"/>
                <a:ext cx="0" cy="107346"/>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791CA862-9671-69B4-A5C8-27E2C8F84D54}"/>
                  </a:ext>
                </a:extLst>
              </p:cNvPr>
              <p:cNvCxnSpPr>
                <a:cxnSpLocks/>
              </p:cNvCxnSpPr>
              <p:nvPr/>
            </p:nvCxnSpPr>
            <p:spPr bwMode="auto">
              <a:xfrm>
                <a:off x="6352826" y="5372632"/>
                <a:ext cx="0" cy="107346"/>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5B2D5D38-A650-F64E-7D4D-EAB0E307B6C5}"/>
                  </a:ext>
                </a:extLst>
              </p:cNvPr>
              <p:cNvCxnSpPr>
                <a:cxnSpLocks/>
              </p:cNvCxnSpPr>
              <p:nvPr/>
            </p:nvCxnSpPr>
            <p:spPr bwMode="auto">
              <a:xfrm>
                <a:off x="6678581" y="5372632"/>
                <a:ext cx="0" cy="107346"/>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565F82FA-9B1D-309E-CD10-2D08EC19C178}"/>
                  </a:ext>
                </a:extLst>
              </p:cNvPr>
              <p:cNvCxnSpPr>
                <a:cxnSpLocks/>
              </p:cNvCxnSpPr>
              <p:nvPr/>
            </p:nvCxnSpPr>
            <p:spPr bwMode="auto">
              <a:xfrm>
                <a:off x="7004336" y="5372632"/>
                <a:ext cx="0" cy="107346"/>
              </a:xfrm>
              <a:prstGeom prst="line">
                <a:avLst/>
              </a:prstGeom>
              <a:noFill/>
              <a:ln w="28575" cap="flat" cmpd="sng" algn="ctr">
                <a:solidFill>
                  <a:schemeClr val="bg1"/>
                </a:solidFill>
                <a:prstDash val="solid"/>
                <a:round/>
                <a:headEnd type="none" w="med" len="med"/>
                <a:tailEnd type="none" w="med" len="med"/>
              </a:ln>
              <a:effectLst/>
            </p:spPr>
          </p:cxnSp>
        </p:grpSp>
        <p:sp>
          <p:nvSpPr>
            <p:cNvPr id="192" name="TextBox 191">
              <a:extLst>
                <a:ext uri="{FF2B5EF4-FFF2-40B4-BE49-F238E27FC236}">
                  <a16:creationId xmlns:a16="http://schemas.microsoft.com/office/drawing/2014/main" id="{BB0D273C-3876-AA2D-6766-3BA56CED68E8}"/>
                </a:ext>
              </a:extLst>
            </p:cNvPr>
            <p:cNvSpPr txBox="1"/>
            <p:nvPr/>
          </p:nvSpPr>
          <p:spPr bwMode="auto">
            <a:xfrm>
              <a:off x="3886748" y="53942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93" name="TextBox 192">
              <a:extLst>
                <a:ext uri="{FF2B5EF4-FFF2-40B4-BE49-F238E27FC236}">
                  <a16:creationId xmlns:a16="http://schemas.microsoft.com/office/drawing/2014/main" id="{2453BB75-2CA1-86A5-45AB-948BFAC81B1E}"/>
                </a:ext>
              </a:extLst>
            </p:cNvPr>
            <p:cNvSpPr txBox="1"/>
            <p:nvPr/>
          </p:nvSpPr>
          <p:spPr bwMode="auto">
            <a:xfrm>
              <a:off x="4214149" y="53942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94" name="TextBox 193">
              <a:extLst>
                <a:ext uri="{FF2B5EF4-FFF2-40B4-BE49-F238E27FC236}">
                  <a16:creationId xmlns:a16="http://schemas.microsoft.com/office/drawing/2014/main" id="{791DFDA7-146F-F3CD-437A-5D6D1424F12A}"/>
                </a:ext>
              </a:extLst>
            </p:cNvPr>
            <p:cNvSpPr txBox="1"/>
            <p:nvPr/>
          </p:nvSpPr>
          <p:spPr bwMode="auto">
            <a:xfrm>
              <a:off x="4537543" y="53942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95" name="TextBox 194">
              <a:extLst>
                <a:ext uri="{FF2B5EF4-FFF2-40B4-BE49-F238E27FC236}">
                  <a16:creationId xmlns:a16="http://schemas.microsoft.com/office/drawing/2014/main" id="{69823F3F-D209-08F7-FD92-6D26C6D05689}"/>
                </a:ext>
              </a:extLst>
            </p:cNvPr>
            <p:cNvSpPr txBox="1"/>
            <p:nvPr/>
          </p:nvSpPr>
          <p:spPr bwMode="auto">
            <a:xfrm>
              <a:off x="4868700" y="53942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96" name="TextBox 195">
              <a:extLst>
                <a:ext uri="{FF2B5EF4-FFF2-40B4-BE49-F238E27FC236}">
                  <a16:creationId xmlns:a16="http://schemas.microsoft.com/office/drawing/2014/main" id="{44334187-CA03-692C-AE68-B262D1093714}"/>
                </a:ext>
              </a:extLst>
            </p:cNvPr>
            <p:cNvSpPr txBox="1"/>
            <p:nvPr/>
          </p:nvSpPr>
          <p:spPr bwMode="auto">
            <a:xfrm>
              <a:off x="5188919" y="53942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97" name="TextBox 196">
              <a:extLst>
                <a:ext uri="{FF2B5EF4-FFF2-40B4-BE49-F238E27FC236}">
                  <a16:creationId xmlns:a16="http://schemas.microsoft.com/office/drawing/2014/main" id="{0DA7E6A3-0A9C-F946-ECBA-A9175E3E0D1C}"/>
                </a:ext>
              </a:extLst>
            </p:cNvPr>
            <p:cNvSpPr txBox="1"/>
            <p:nvPr/>
          </p:nvSpPr>
          <p:spPr bwMode="auto">
            <a:xfrm>
              <a:off x="5519495" y="53942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98" name="TextBox 197">
              <a:extLst>
                <a:ext uri="{FF2B5EF4-FFF2-40B4-BE49-F238E27FC236}">
                  <a16:creationId xmlns:a16="http://schemas.microsoft.com/office/drawing/2014/main" id="{AD420EA1-CA1E-28CD-D970-BD282779DD76}"/>
                </a:ext>
              </a:extLst>
            </p:cNvPr>
            <p:cNvSpPr txBox="1"/>
            <p:nvPr/>
          </p:nvSpPr>
          <p:spPr bwMode="auto">
            <a:xfrm>
              <a:off x="5842889" y="53942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199" name="TextBox 198">
              <a:extLst>
                <a:ext uri="{FF2B5EF4-FFF2-40B4-BE49-F238E27FC236}">
                  <a16:creationId xmlns:a16="http://schemas.microsoft.com/office/drawing/2014/main" id="{E848064A-D966-F48C-8DE7-A983CA29B785}"/>
                </a:ext>
              </a:extLst>
            </p:cNvPr>
            <p:cNvSpPr txBox="1"/>
            <p:nvPr/>
          </p:nvSpPr>
          <p:spPr bwMode="auto">
            <a:xfrm>
              <a:off x="6170985" y="53942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00" name="TextBox 199">
              <a:extLst>
                <a:ext uri="{FF2B5EF4-FFF2-40B4-BE49-F238E27FC236}">
                  <a16:creationId xmlns:a16="http://schemas.microsoft.com/office/drawing/2014/main" id="{43431220-202B-B7FA-AF81-42293F921485}"/>
                </a:ext>
              </a:extLst>
            </p:cNvPr>
            <p:cNvSpPr txBox="1"/>
            <p:nvPr/>
          </p:nvSpPr>
          <p:spPr bwMode="auto">
            <a:xfrm>
              <a:off x="6495211" y="53942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201" name="TextBox 200">
              <a:extLst>
                <a:ext uri="{FF2B5EF4-FFF2-40B4-BE49-F238E27FC236}">
                  <a16:creationId xmlns:a16="http://schemas.microsoft.com/office/drawing/2014/main" id="{0E2FCB05-A5FF-7F0F-8297-A192722CDAA2}"/>
                </a:ext>
              </a:extLst>
            </p:cNvPr>
            <p:cNvSpPr txBox="1"/>
            <p:nvPr/>
          </p:nvSpPr>
          <p:spPr bwMode="auto">
            <a:xfrm>
              <a:off x="6772919" y="5394235"/>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sp>
        <p:nvSpPr>
          <p:cNvPr id="203" name="TextBox 202">
            <a:extLst>
              <a:ext uri="{FF2B5EF4-FFF2-40B4-BE49-F238E27FC236}">
                <a16:creationId xmlns:a16="http://schemas.microsoft.com/office/drawing/2014/main" id="{0A1F948F-97E2-2C1A-C67E-53720F343BB6}"/>
              </a:ext>
            </a:extLst>
          </p:cNvPr>
          <p:cNvSpPr txBox="1"/>
          <p:nvPr/>
        </p:nvSpPr>
        <p:spPr bwMode="auto">
          <a:xfrm>
            <a:off x="4844263" y="5423670"/>
            <a:ext cx="10738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sp>
        <p:nvSpPr>
          <p:cNvPr id="208" name="Rectangle 207">
            <a:extLst>
              <a:ext uri="{FF2B5EF4-FFF2-40B4-BE49-F238E27FC236}">
                <a16:creationId xmlns:a16="http://schemas.microsoft.com/office/drawing/2014/main" id="{E6CC0F90-A22E-AD21-4AB5-5E60EA15DB79}"/>
              </a:ext>
            </a:extLst>
          </p:cNvPr>
          <p:cNvSpPr/>
          <p:nvPr/>
        </p:nvSpPr>
        <p:spPr bwMode="auto">
          <a:xfrm>
            <a:off x="4920338" y="2221696"/>
            <a:ext cx="73152" cy="770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9" name="Rectangle 208">
            <a:extLst>
              <a:ext uri="{FF2B5EF4-FFF2-40B4-BE49-F238E27FC236}">
                <a16:creationId xmlns:a16="http://schemas.microsoft.com/office/drawing/2014/main" id="{FDC0628D-2291-360A-AA5D-0476C4E7921F}"/>
              </a:ext>
            </a:extLst>
          </p:cNvPr>
          <p:cNvSpPr/>
          <p:nvPr/>
        </p:nvSpPr>
        <p:spPr bwMode="auto">
          <a:xfrm>
            <a:off x="4859822" y="2491707"/>
            <a:ext cx="73152" cy="770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0" name="Rectangle 209">
            <a:extLst>
              <a:ext uri="{FF2B5EF4-FFF2-40B4-BE49-F238E27FC236}">
                <a16:creationId xmlns:a16="http://schemas.microsoft.com/office/drawing/2014/main" id="{0E821777-8ED4-E733-4664-66D6141462E6}"/>
              </a:ext>
            </a:extLst>
          </p:cNvPr>
          <p:cNvSpPr/>
          <p:nvPr/>
        </p:nvSpPr>
        <p:spPr bwMode="auto">
          <a:xfrm>
            <a:off x="4964450" y="2631488"/>
            <a:ext cx="73152" cy="770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1" name="Rectangle 210">
            <a:extLst>
              <a:ext uri="{FF2B5EF4-FFF2-40B4-BE49-F238E27FC236}">
                <a16:creationId xmlns:a16="http://schemas.microsoft.com/office/drawing/2014/main" id="{722E9CEF-DB87-3CBD-3713-4C4562048033}"/>
              </a:ext>
            </a:extLst>
          </p:cNvPr>
          <p:cNvSpPr/>
          <p:nvPr/>
        </p:nvSpPr>
        <p:spPr bwMode="auto">
          <a:xfrm>
            <a:off x="5021409" y="2907849"/>
            <a:ext cx="73152" cy="770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23" name="Group 222">
            <a:extLst>
              <a:ext uri="{FF2B5EF4-FFF2-40B4-BE49-F238E27FC236}">
                <a16:creationId xmlns:a16="http://schemas.microsoft.com/office/drawing/2014/main" id="{2767922A-3EAA-25DA-78EA-3689EE0545F5}"/>
              </a:ext>
            </a:extLst>
          </p:cNvPr>
          <p:cNvGrpSpPr/>
          <p:nvPr/>
        </p:nvGrpSpPr>
        <p:grpSpPr>
          <a:xfrm>
            <a:off x="278203" y="1887735"/>
            <a:ext cx="3962832" cy="3637071"/>
            <a:chOff x="278203" y="2064941"/>
            <a:chExt cx="3962832" cy="3637071"/>
          </a:xfrm>
        </p:grpSpPr>
        <p:sp>
          <p:nvSpPr>
            <p:cNvPr id="3" name="TextBox 2">
              <a:extLst>
                <a:ext uri="{FF2B5EF4-FFF2-40B4-BE49-F238E27FC236}">
                  <a16:creationId xmlns:a16="http://schemas.microsoft.com/office/drawing/2014/main" id="{9F5079E6-3393-03DE-9B35-CBBEA96D5AED}"/>
                </a:ext>
              </a:extLst>
            </p:cNvPr>
            <p:cNvSpPr txBox="1"/>
            <p:nvPr/>
          </p:nvSpPr>
          <p:spPr bwMode="auto">
            <a:xfrm>
              <a:off x="733007" y="2064942"/>
              <a:ext cx="8844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Population</a:t>
              </a:r>
            </a:p>
          </p:txBody>
        </p:sp>
        <p:sp>
          <p:nvSpPr>
            <p:cNvPr id="4" name="TextBox 3">
              <a:extLst>
                <a:ext uri="{FF2B5EF4-FFF2-40B4-BE49-F238E27FC236}">
                  <a16:creationId xmlns:a16="http://schemas.microsoft.com/office/drawing/2014/main" id="{B041C4E8-1366-C35A-3F0D-DC62CA0E1FC7}"/>
                </a:ext>
              </a:extLst>
            </p:cNvPr>
            <p:cNvSpPr txBox="1"/>
            <p:nvPr/>
          </p:nvSpPr>
          <p:spPr bwMode="auto">
            <a:xfrm>
              <a:off x="1859501" y="2064942"/>
              <a:ext cx="9307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Responders</a:t>
              </a:r>
            </a:p>
          </p:txBody>
        </p:sp>
        <p:sp>
          <p:nvSpPr>
            <p:cNvPr id="5" name="TextBox 4">
              <a:extLst>
                <a:ext uri="{FF2B5EF4-FFF2-40B4-BE49-F238E27FC236}">
                  <a16:creationId xmlns:a16="http://schemas.microsoft.com/office/drawing/2014/main" id="{9ACA5C06-3D53-9648-6801-D9AC821FF0F5}"/>
                </a:ext>
              </a:extLst>
            </p:cNvPr>
            <p:cNvSpPr txBox="1"/>
            <p:nvPr/>
          </p:nvSpPr>
          <p:spPr bwMode="auto">
            <a:xfrm>
              <a:off x="2718936" y="2064941"/>
              <a:ext cx="10214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ORR (95% CI)</a:t>
              </a:r>
            </a:p>
          </p:txBody>
        </p:sp>
        <p:sp>
          <p:nvSpPr>
            <p:cNvPr id="8" name="TextBox 7">
              <a:extLst>
                <a:ext uri="{FF2B5EF4-FFF2-40B4-BE49-F238E27FC236}">
                  <a16:creationId xmlns:a16="http://schemas.microsoft.com/office/drawing/2014/main" id="{9DF50777-5849-713F-6E26-BAF1C3343D9D}"/>
                </a:ext>
              </a:extLst>
            </p:cNvPr>
            <p:cNvSpPr txBox="1"/>
            <p:nvPr/>
          </p:nvSpPr>
          <p:spPr bwMode="auto">
            <a:xfrm>
              <a:off x="2163623" y="2306352"/>
              <a:ext cx="322524" cy="3196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ts val="106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13" name="TextBox 12">
              <a:extLst>
                <a:ext uri="{FF2B5EF4-FFF2-40B4-BE49-F238E27FC236}">
                  <a16:creationId xmlns:a16="http://schemas.microsoft.com/office/drawing/2014/main" id="{4F233F3C-99F1-45DE-A477-D63FC9B14F0F}"/>
                </a:ext>
              </a:extLst>
            </p:cNvPr>
            <p:cNvSpPr txBox="1"/>
            <p:nvPr/>
          </p:nvSpPr>
          <p:spPr bwMode="auto">
            <a:xfrm>
              <a:off x="278203" y="2302227"/>
              <a:ext cx="1919115" cy="3196003"/>
            </a:xfrm>
            <a:prstGeom prst="rect">
              <a:avLst/>
            </a:prstGeom>
            <a:solidFill>
              <a:schemeClr val="tx1"/>
            </a:solidFill>
            <a:ln>
              <a:noFill/>
            </a:ln>
          </p:spPr>
          <p:txBody>
            <a:bodyPr wrap="none" rtlCol="0">
              <a:spAutoFit/>
            </a:bodyPr>
            <a:lstStyle/>
            <a:p>
              <a:pPr marL="0" marR="0" lvl="0" indent="0" algn="l" defTabSz="914400" rtl="0" eaLnBrk="0" fontAlgn="base" latinLnBrk="0" hangingPunct="0">
                <a:lnSpc>
                  <a:spcPts val="1060"/>
                </a:lnSpc>
                <a:spcBef>
                  <a:spcPct val="5000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HER2-low pts </a:t>
              </a: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54)</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status</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 (n = 28)</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 (n = 26)</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Hormone receptor status</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Positive (n = 47)</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Negative (n = 7)</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Dose (mg/kg)</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5.4 (n=21)</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6.4 (n=33)</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Prior HER2 therapy</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Yes (n = 10)</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No (n = 44)</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Prior CDK4/6i therapy</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Yes (n = 16)</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No (n = 38)</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ECOG performance status</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0 (n = 36)</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 (n = 18)</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Country</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Japan (n = 27)</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US (n = 27)</a:t>
              </a:r>
            </a:p>
          </p:txBody>
        </p:sp>
        <p:sp>
          <p:nvSpPr>
            <p:cNvPr id="14" name="TextBox 13">
              <a:extLst>
                <a:ext uri="{FF2B5EF4-FFF2-40B4-BE49-F238E27FC236}">
                  <a16:creationId xmlns:a16="http://schemas.microsoft.com/office/drawing/2014/main" id="{38E69AD3-0B7A-2BB3-A98D-18F75172EB47}"/>
                </a:ext>
              </a:extLst>
            </p:cNvPr>
            <p:cNvSpPr txBox="1"/>
            <p:nvPr/>
          </p:nvSpPr>
          <p:spPr bwMode="auto">
            <a:xfrm>
              <a:off x="2687677" y="2302227"/>
              <a:ext cx="1083951" cy="3196003"/>
            </a:xfrm>
            <a:prstGeom prst="rect">
              <a:avLst/>
            </a:prstGeom>
            <a:solidFill>
              <a:schemeClr val="tx1"/>
            </a:solidFill>
            <a:ln>
              <a:noFill/>
            </a:ln>
          </p:spPr>
          <p:txBody>
            <a:bodyPr wrap="none" rtlCol="0">
              <a:spAutoFit/>
            </a:bodyPr>
            <a:lstStyle/>
            <a:p>
              <a:pPr marL="0" marR="0" lvl="0" indent="0" algn="ctr" defTabSz="914400" rtl="0" eaLnBrk="0" fontAlgn="base" latinLnBrk="0" hangingPunct="0">
                <a:lnSpc>
                  <a:spcPts val="106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37.0 (24.3-51.3)</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35.7 (18.6-55.9)</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38.5 (20.2-59.4)</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40.4 (26.4-55.7)</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14.3 (0.4-57.9)</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33.3 (14.6-57.0)</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39.4 (22.9-57.9)</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30.0 (6.7-65.2)</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38.6 (24.4-54.5)</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43.8 (19.8-70.1)</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34.2 (19.6-51.4)</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36.1 (20.8-53.8)</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38.9 (17.3-64.3)</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44.4 (25.5-64.7)</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29.6 (13.8-50.2)</a:t>
              </a:r>
            </a:p>
          </p:txBody>
        </p:sp>
        <p:sp>
          <p:nvSpPr>
            <p:cNvPr id="191" name="TextBox 190">
              <a:extLst>
                <a:ext uri="{FF2B5EF4-FFF2-40B4-BE49-F238E27FC236}">
                  <a16:creationId xmlns:a16="http://schemas.microsoft.com/office/drawing/2014/main" id="{274D7E61-5CBB-C6A4-3D98-BBB509AC76C9}"/>
                </a:ext>
              </a:extLst>
            </p:cNvPr>
            <p:cNvSpPr txBox="1"/>
            <p:nvPr/>
          </p:nvSpPr>
          <p:spPr bwMode="auto">
            <a:xfrm>
              <a:off x="3605864" y="539423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12" name="Rectangle 211">
              <a:extLst>
                <a:ext uri="{FF2B5EF4-FFF2-40B4-BE49-F238E27FC236}">
                  <a16:creationId xmlns:a16="http://schemas.microsoft.com/office/drawing/2014/main" id="{6B4080B5-88DB-DF10-B9FD-2321DF440531}"/>
                </a:ext>
              </a:extLst>
            </p:cNvPr>
            <p:cNvSpPr/>
            <p:nvPr/>
          </p:nvSpPr>
          <p:spPr bwMode="auto">
            <a:xfrm>
              <a:off x="4167883" y="3221168"/>
              <a:ext cx="73152" cy="770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13" name="Rectangle 212">
            <a:extLst>
              <a:ext uri="{FF2B5EF4-FFF2-40B4-BE49-F238E27FC236}">
                <a16:creationId xmlns:a16="http://schemas.microsoft.com/office/drawing/2014/main" id="{343F89CD-04F5-6277-C942-5DC2439C1C07}"/>
              </a:ext>
            </a:extLst>
          </p:cNvPr>
          <p:cNvSpPr/>
          <p:nvPr/>
        </p:nvSpPr>
        <p:spPr bwMode="auto">
          <a:xfrm>
            <a:off x="4797427" y="3324696"/>
            <a:ext cx="73152" cy="770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4" name="Rectangle 213">
            <a:extLst>
              <a:ext uri="{FF2B5EF4-FFF2-40B4-BE49-F238E27FC236}">
                <a16:creationId xmlns:a16="http://schemas.microsoft.com/office/drawing/2014/main" id="{3C28AFC6-9459-6848-8226-1FE57238DB91}"/>
              </a:ext>
            </a:extLst>
          </p:cNvPr>
          <p:cNvSpPr/>
          <p:nvPr/>
        </p:nvSpPr>
        <p:spPr bwMode="auto">
          <a:xfrm>
            <a:off x="4994343" y="3456966"/>
            <a:ext cx="73152" cy="770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5" name="Rectangle 214">
            <a:extLst>
              <a:ext uri="{FF2B5EF4-FFF2-40B4-BE49-F238E27FC236}">
                <a16:creationId xmlns:a16="http://schemas.microsoft.com/office/drawing/2014/main" id="{E548B4F0-78AC-8A65-F24E-D214E32B0E46}"/>
              </a:ext>
            </a:extLst>
          </p:cNvPr>
          <p:cNvSpPr/>
          <p:nvPr/>
        </p:nvSpPr>
        <p:spPr bwMode="auto">
          <a:xfrm>
            <a:off x="4683518" y="3732907"/>
            <a:ext cx="73152" cy="770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6" name="Rectangle 215">
            <a:extLst>
              <a:ext uri="{FF2B5EF4-FFF2-40B4-BE49-F238E27FC236}">
                <a16:creationId xmlns:a16="http://schemas.microsoft.com/office/drawing/2014/main" id="{4C19ABA8-33A4-FB55-7FF5-46B6CAA8FA36}"/>
              </a:ext>
            </a:extLst>
          </p:cNvPr>
          <p:cNvSpPr/>
          <p:nvPr/>
        </p:nvSpPr>
        <p:spPr bwMode="auto">
          <a:xfrm>
            <a:off x="4972426" y="3870149"/>
            <a:ext cx="73152" cy="770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7" name="Rectangle 216">
            <a:extLst>
              <a:ext uri="{FF2B5EF4-FFF2-40B4-BE49-F238E27FC236}">
                <a16:creationId xmlns:a16="http://schemas.microsoft.com/office/drawing/2014/main" id="{66DE4466-9219-E11B-E6D1-747B9480C1B8}"/>
              </a:ext>
            </a:extLst>
          </p:cNvPr>
          <p:cNvSpPr/>
          <p:nvPr/>
        </p:nvSpPr>
        <p:spPr bwMode="auto">
          <a:xfrm>
            <a:off x="5144127" y="4145223"/>
            <a:ext cx="73152" cy="770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8" name="Rectangle 217">
            <a:extLst>
              <a:ext uri="{FF2B5EF4-FFF2-40B4-BE49-F238E27FC236}">
                <a16:creationId xmlns:a16="http://schemas.microsoft.com/office/drawing/2014/main" id="{F2C3D207-395F-8074-B3A6-7581669619CB}"/>
              </a:ext>
            </a:extLst>
          </p:cNvPr>
          <p:cNvSpPr/>
          <p:nvPr/>
        </p:nvSpPr>
        <p:spPr bwMode="auto">
          <a:xfrm>
            <a:off x="4814067" y="4279833"/>
            <a:ext cx="73152" cy="770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9" name="Rectangle 218">
            <a:extLst>
              <a:ext uri="{FF2B5EF4-FFF2-40B4-BE49-F238E27FC236}">
                <a16:creationId xmlns:a16="http://schemas.microsoft.com/office/drawing/2014/main" id="{F926267E-44C0-4E64-0AD8-38AEE87DAFAA}"/>
              </a:ext>
            </a:extLst>
          </p:cNvPr>
          <p:cNvSpPr/>
          <p:nvPr/>
        </p:nvSpPr>
        <p:spPr bwMode="auto">
          <a:xfrm>
            <a:off x="4883500" y="4557202"/>
            <a:ext cx="73152" cy="770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0" name="Rectangle 219">
            <a:extLst>
              <a:ext uri="{FF2B5EF4-FFF2-40B4-BE49-F238E27FC236}">
                <a16:creationId xmlns:a16="http://schemas.microsoft.com/office/drawing/2014/main" id="{07D30531-4079-8757-2BBB-EAAF1F9D7BEA}"/>
              </a:ext>
            </a:extLst>
          </p:cNvPr>
          <p:cNvSpPr/>
          <p:nvPr/>
        </p:nvSpPr>
        <p:spPr bwMode="auto">
          <a:xfrm>
            <a:off x="4981947" y="4693795"/>
            <a:ext cx="73152" cy="770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1" name="Rectangle 220">
            <a:extLst>
              <a:ext uri="{FF2B5EF4-FFF2-40B4-BE49-F238E27FC236}">
                <a16:creationId xmlns:a16="http://schemas.microsoft.com/office/drawing/2014/main" id="{2010788D-492D-6AC8-012F-F2C2C18E9807}"/>
              </a:ext>
            </a:extLst>
          </p:cNvPr>
          <p:cNvSpPr/>
          <p:nvPr/>
        </p:nvSpPr>
        <p:spPr bwMode="auto">
          <a:xfrm>
            <a:off x="5147962" y="4965300"/>
            <a:ext cx="73152" cy="770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2" name="Rectangle 221">
            <a:extLst>
              <a:ext uri="{FF2B5EF4-FFF2-40B4-BE49-F238E27FC236}">
                <a16:creationId xmlns:a16="http://schemas.microsoft.com/office/drawing/2014/main" id="{15EB2130-4CF5-3F78-1897-5199D91E46E3}"/>
              </a:ext>
            </a:extLst>
          </p:cNvPr>
          <p:cNvSpPr/>
          <p:nvPr/>
        </p:nvSpPr>
        <p:spPr bwMode="auto">
          <a:xfrm>
            <a:off x="4673254" y="5106677"/>
            <a:ext cx="73152" cy="770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A18F227F-A6F7-7B38-2F61-49B70F1323D3}"/>
              </a:ext>
            </a:extLst>
          </p:cNvPr>
          <p:cNvSpPr txBox="1"/>
          <p:nvPr/>
        </p:nvSpPr>
        <p:spPr bwMode="auto">
          <a:xfrm>
            <a:off x="278203" y="2162532"/>
            <a:ext cx="5838310" cy="553998"/>
          </a:xfrm>
          <a:prstGeom prst="rect">
            <a:avLst/>
          </a:prstGeom>
          <a:noFill/>
          <a:ln w="38100" algn="ctr">
            <a:solidFill>
              <a:srgbClr val="E1471D"/>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30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9404526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92E913F0-DB33-EA14-00B3-F4C68B332471}"/>
              </a:ext>
            </a:extLst>
          </p:cNvPr>
          <p:cNvSpPr>
            <a:spLocks noGrp="1"/>
          </p:cNvSpPr>
          <p:nvPr>
            <p:ph type="title"/>
          </p:nvPr>
        </p:nvSpPr>
        <p:spPr>
          <a:xfrm>
            <a:off x="609759" y="238127"/>
            <a:ext cx="11141055" cy="1103313"/>
          </a:xfrm>
        </p:spPr>
        <p:txBody>
          <a:bodyPr/>
          <a:lstStyle/>
          <a:p>
            <a:r>
              <a:rPr lang="en-US" dirty="0"/>
              <a:t>DESTINY-Breast04: Antitumor Activity and PFS</a:t>
            </a:r>
            <a:endParaRPr lang="en-US" baseline="30000" dirty="0"/>
          </a:p>
        </p:txBody>
      </p:sp>
      <p:sp>
        <p:nvSpPr>
          <p:cNvPr id="5" name="Text Box 15">
            <a:extLst>
              <a:ext uri="{FF2B5EF4-FFF2-40B4-BE49-F238E27FC236}">
                <a16:creationId xmlns:a16="http://schemas.microsoft.com/office/drawing/2014/main" id="{773C3565-2571-149C-3A5D-237470D18666}"/>
              </a:ext>
            </a:extLst>
          </p:cNvPr>
          <p:cNvSpPr txBox="1">
            <a:spLocks noChangeArrowheads="1"/>
          </p:cNvSpPr>
          <p:nvPr/>
        </p:nvSpPr>
        <p:spPr bwMode="auto">
          <a:xfrm>
            <a:off x="429783" y="639435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Modi. NEJM. 2022;387:9.</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CB640F8C-7F02-0BCA-02BC-6EB9506D61EE}"/>
              </a:ext>
            </a:extLst>
          </p:cNvPr>
          <p:cNvSpPr txBox="1"/>
          <p:nvPr/>
        </p:nvSpPr>
        <p:spPr>
          <a:xfrm>
            <a:off x="8644669" y="1905100"/>
            <a:ext cx="3106145" cy="2123658"/>
          </a:xfrm>
          <a:prstGeom prst="rect">
            <a:avLst/>
          </a:prstGeom>
          <a:solidFill>
            <a:schemeClr val="accent1"/>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 the DESTINY-Breast04 trial, there was no difference in activity between HER2 IHC 1+ and IHC 2+/ISH- patient subgroups</a:t>
            </a:r>
          </a:p>
        </p:txBody>
      </p:sp>
      <p:grpSp>
        <p:nvGrpSpPr>
          <p:cNvPr id="76" name="Group 75">
            <a:extLst>
              <a:ext uri="{FF2B5EF4-FFF2-40B4-BE49-F238E27FC236}">
                <a16:creationId xmlns:a16="http://schemas.microsoft.com/office/drawing/2014/main" id="{77CD2281-59F4-26FD-41F0-025760052BAD}"/>
              </a:ext>
            </a:extLst>
          </p:cNvPr>
          <p:cNvGrpSpPr/>
          <p:nvPr/>
        </p:nvGrpSpPr>
        <p:grpSpPr>
          <a:xfrm>
            <a:off x="1266806" y="3940328"/>
            <a:ext cx="8802937" cy="2714626"/>
            <a:chOff x="1417281" y="3858094"/>
            <a:chExt cx="8802937" cy="2714626"/>
          </a:xfrm>
        </p:grpSpPr>
        <p:sp>
          <p:nvSpPr>
            <p:cNvPr id="14" name="TextBox 13">
              <a:extLst>
                <a:ext uri="{FF2B5EF4-FFF2-40B4-BE49-F238E27FC236}">
                  <a16:creationId xmlns:a16="http://schemas.microsoft.com/office/drawing/2014/main" id="{E44747D9-654C-6E30-6F4C-FB328C9B8851}"/>
                </a:ext>
              </a:extLst>
            </p:cNvPr>
            <p:cNvSpPr txBox="1"/>
            <p:nvPr/>
          </p:nvSpPr>
          <p:spPr bwMode="auto">
            <a:xfrm>
              <a:off x="3345673" y="3858094"/>
              <a:ext cx="49833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Subgroup Analysis of PFS in the HR+ Cohort</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 name="TextBox 5">
              <a:extLst>
                <a:ext uri="{FF2B5EF4-FFF2-40B4-BE49-F238E27FC236}">
                  <a16:creationId xmlns:a16="http://schemas.microsoft.com/office/drawing/2014/main" id="{C176C0E6-63E4-DFDC-B44C-C5FB4CDE7370}"/>
                </a:ext>
              </a:extLst>
            </p:cNvPr>
            <p:cNvSpPr txBox="1"/>
            <p:nvPr/>
          </p:nvSpPr>
          <p:spPr bwMode="auto">
            <a:xfrm>
              <a:off x="1417281" y="4748907"/>
              <a:ext cx="170739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Prior CDK 4/6 inhibitors</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Yes</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No</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status</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IHC 2+/ISH-</a:t>
              </a:r>
            </a:p>
          </p:txBody>
        </p:sp>
        <p:grpSp>
          <p:nvGrpSpPr>
            <p:cNvPr id="71" name="Group 70">
              <a:extLst>
                <a:ext uri="{FF2B5EF4-FFF2-40B4-BE49-F238E27FC236}">
                  <a16:creationId xmlns:a16="http://schemas.microsoft.com/office/drawing/2014/main" id="{109810A4-A10B-56E0-D79B-1A2476B9660B}"/>
                </a:ext>
              </a:extLst>
            </p:cNvPr>
            <p:cNvGrpSpPr/>
            <p:nvPr/>
          </p:nvGrpSpPr>
          <p:grpSpPr>
            <a:xfrm>
              <a:off x="2984175" y="4563974"/>
              <a:ext cx="1553870" cy="1384995"/>
              <a:chOff x="3214948" y="4656574"/>
              <a:chExt cx="1553870" cy="1384995"/>
            </a:xfrm>
          </p:grpSpPr>
          <p:sp>
            <p:nvSpPr>
              <p:cNvPr id="3" name="TextBox 2">
                <a:extLst>
                  <a:ext uri="{FF2B5EF4-FFF2-40B4-BE49-F238E27FC236}">
                    <a16:creationId xmlns:a16="http://schemas.microsoft.com/office/drawing/2014/main" id="{C29D7EF9-9EDB-1A4D-D425-B062892A859B}"/>
                  </a:ext>
                </a:extLst>
              </p:cNvPr>
              <p:cNvSpPr txBox="1"/>
              <p:nvPr/>
            </p:nvSpPr>
            <p:spPr bwMode="auto">
              <a:xfrm>
                <a:off x="3214948" y="4656574"/>
                <a:ext cx="71526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T-DXd</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149/223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60/96</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119/192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92/139</a:t>
                </a:r>
              </a:p>
            </p:txBody>
          </p:sp>
          <p:sp>
            <p:nvSpPr>
              <p:cNvPr id="7" name="TextBox 6">
                <a:extLst>
                  <a:ext uri="{FF2B5EF4-FFF2-40B4-BE49-F238E27FC236}">
                    <a16:creationId xmlns:a16="http://schemas.microsoft.com/office/drawing/2014/main" id="{8B4BB422-D05E-4ADB-939E-FA28148652DD}"/>
                  </a:ext>
                </a:extLst>
              </p:cNvPr>
              <p:cNvSpPr txBox="1"/>
              <p:nvPr/>
            </p:nvSpPr>
            <p:spPr bwMode="auto">
              <a:xfrm>
                <a:off x="4132105" y="4656574"/>
                <a:ext cx="63671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CT</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74/115</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35/47</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66/96</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44/67</a:t>
                </a:r>
              </a:p>
            </p:txBody>
          </p:sp>
        </p:grpSp>
        <p:grpSp>
          <p:nvGrpSpPr>
            <p:cNvPr id="72" name="Group 71">
              <a:extLst>
                <a:ext uri="{FF2B5EF4-FFF2-40B4-BE49-F238E27FC236}">
                  <a16:creationId xmlns:a16="http://schemas.microsoft.com/office/drawing/2014/main" id="{CA383ED0-B18A-B35D-715A-479EB65D6D74}"/>
                </a:ext>
              </a:extLst>
            </p:cNvPr>
            <p:cNvGrpSpPr/>
            <p:nvPr/>
          </p:nvGrpSpPr>
          <p:grpSpPr>
            <a:xfrm>
              <a:off x="4886459" y="4564242"/>
              <a:ext cx="2088093" cy="1384995"/>
              <a:chOff x="4827137" y="4656574"/>
              <a:chExt cx="2088093" cy="1384995"/>
            </a:xfrm>
          </p:grpSpPr>
          <p:sp>
            <p:nvSpPr>
              <p:cNvPr id="8" name="TextBox 7">
                <a:extLst>
                  <a:ext uri="{FF2B5EF4-FFF2-40B4-BE49-F238E27FC236}">
                    <a16:creationId xmlns:a16="http://schemas.microsoft.com/office/drawing/2014/main" id="{1CF1AD79-2FAC-C0F4-FC49-75993F26BA24}"/>
                  </a:ext>
                </a:extLst>
              </p:cNvPr>
              <p:cNvSpPr txBox="1"/>
              <p:nvPr/>
            </p:nvSpPr>
            <p:spPr bwMode="auto">
              <a:xfrm>
                <a:off x="4827137" y="4656574"/>
                <a:ext cx="1103186"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T-DXd</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 (8.3-11.4)</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11.7 (9.5-17.7)</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10.3 (8.6-12.3)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10.1 (8.2-12.2)</a:t>
                </a:r>
              </a:p>
            </p:txBody>
          </p:sp>
          <p:sp>
            <p:nvSpPr>
              <p:cNvPr id="9" name="TextBox 8">
                <a:extLst>
                  <a:ext uri="{FF2B5EF4-FFF2-40B4-BE49-F238E27FC236}">
                    <a16:creationId xmlns:a16="http://schemas.microsoft.com/office/drawing/2014/main" id="{B1B3A346-F29B-ACE5-AB62-94CC6E1681E9}"/>
                  </a:ext>
                </a:extLst>
              </p:cNvPr>
              <p:cNvSpPr txBox="1"/>
              <p:nvPr/>
            </p:nvSpPr>
            <p:spPr bwMode="auto">
              <a:xfrm>
                <a:off x="5957660" y="4656574"/>
                <a:ext cx="95757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CT</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 (4.0-7.8)</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5.9 (4.3-8.2)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5.3 (4.1-7.8)</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5.9 (4.3-7.9)</a:t>
                </a:r>
              </a:p>
            </p:txBody>
          </p:sp>
        </p:grpSp>
        <p:sp>
          <p:nvSpPr>
            <p:cNvPr id="11" name="TextBox 10">
              <a:extLst>
                <a:ext uri="{FF2B5EF4-FFF2-40B4-BE49-F238E27FC236}">
                  <a16:creationId xmlns:a16="http://schemas.microsoft.com/office/drawing/2014/main" id="{86D34080-084F-4533-950E-CC8090594924}"/>
                </a:ext>
              </a:extLst>
            </p:cNvPr>
            <p:cNvSpPr txBox="1"/>
            <p:nvPr/>
          </p:nvSpPr>
          <p:spPr bwMode="auto">
            <a:xfrm>
              <a:off x="8380282" y="4933574"/>
              <a:ext cx="118173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0.55 (0.42-0.73)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0.42 (0.28-0.64)</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0.48 (0.35-0.65)</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0.55 (0.38-0.80)</a:t>
              </a:r>
            </a:p>
          </p:txBody>
        </p:sp>
        <p:cxnSp>
          <p:nvCxnSpPr>
            <p:cNvPr id="12" name="Straight Connector 11">
              <a:extLst>
                <a:ext uri="{FF2B5EF4-FFF2-40B4-BE49-F238E27FC236}">
                  <a16:creationId xmlns:a16="http://schemas.microsoft.com/office/drawing/2014/main" id="{2E3B312D-E4F6-E782-A2B6-15717499065E}"/>
                </a:ext>
              </a:extLst>
            </p:cNvPr>
            <p:cNvCxnSpPr>
              <a:cxnSpLocks/>
            </p:cNvCxnSpPr>
            <p:nvPr/>
          </p:nvCxnSpPr>
          <p:spPr bwMode="auto">
            <a:xfrm>
              <a:off x="7682399" y="4797063"/>
              <a:ext cx="0" cy="1181493"/>
            </a:xfrm>
            <a:prstGeom prst="line">
              <a:avLst/>
            </a:prstGeom>
            <a:noFill/>
            <a:ln w="28575" cap="flat" cmpd="sng" algn="ctr">
              <a:solidFill>
                <a:schemeClr val="tx1">
                  <a:lumMod val="50000"/>
                </a:schemeClr>
              </a:solidFill>
              <a:prstDash val="sysDot"/>
              <a:round/>
              <a:headEnd type="none" w="med" len="med"/>
              <a:tailEnd type="none" w="med" len="med"/>
            </a:ln>
            <a:effectLst/>
          </p:spPr>
        </p:cxnSp>
        <p:cxnSp>
          <p:nvCxnSpPr>
            <p:cNvPr id="18" name="Straight Connector 17">
              <a:extLst>
                <a:ext uri="{FF2B5EF4-FFF2-40B4-BE49-F238E27FC236}">
                  <a16:creationId xmlns:a16="http://schemas.microsoft.com/office/drawing/2014/main" id="{F7DD3289-D7A1-124B-1686-CE8049631CCC}"/>
                </a:ext>
              </a:extLst>
            </p:cNvPr>
            <p:cNvCxnSpPr>
              <a:cxnSpLocks/>
            </p:cNvCxnSpPr>
            <p:nvPr/>
          </p:nvCxnSpPr>
          <p:spPr bwMode="auto">
            <a:xfrm flipV="1">
              <a:off x="6972178" y="5923386"/>
              <a:ext cx="1426464" cy="12790"/>
            </a:xfrm>
            <a:prstGeom prst="line">
              <a:avLst/>
            </a:prstGeom>
            <a:noFill/>
            <a:ln w="28575" cap="flat" cmpd="sng" algn="ctr">
              <a:solidFill>
                <a:schemeClr val="bg1"/>
              </a:solidFill>
              <a:prstDash val="solid"/>
              <a:round/>
              <a:headEnd type="none" w="med" len="med"/>
              <a:tailEnd type="none" w="med" len="med"/>
            </a:ln>
            <a:effectLst/>
          </p:spPr>
        </p:cxnSp>
        <p:grpSp>
          <p:nvGrpSpPr>
            <p:cNvPr id="19" name="Group 18">
              <a:extLst>
                <a:ext uri="{FF2B5EF4-FFF2-40B4-BE49-F238E27FC236}">
                  <a16:creationId xmlns:a16="http://schemas.microsoft.com/office/drawing/2014/main" id="{6E9A07A9-5A25-4CC5-16AF-656D70E86554}"/>
                </a:ext>
              </a:extLst>
            </p:cNvPr>
            <p:cNvGrpSpPr/>
            <p:nvPr/>
          </p:nvGrpSpPr>
          <p:grpSpPr>
            <a:xfrm>
              <a:off x="6987387" y="5930960"/>
              <a:ext cx="1389888" cy="64008"/>
              <a:chOff x="3746786" y="5372632"/>
              <a:chExt cx="2606040" cy="107346"/>
            </a:xfrm>
          </p:grpSpPr>
          <p:cxnSp>
            <p:nvCxnSpPr>
              <p:cNvPr id="30" name="Straight Connector 29">
                <a:extLst>
                  <a:ext uri="{FF2B5EF4-FFF2-40B4-BE49-F238E27FC236}">
                    <a16:creationId xmlns:a16="http://schemas.microsoft.com/office/drawing/2014/main" id="{0823D056-96B2-CDD5-1EDE-949270BB2717}"/>
                  </a:ext>
                </a:extLst>
              </p:cNvPr>
              <p:cNvCxnSpPr>
                <a:cxnSpLocks/>
              </p:cNvCxnSpPr>
              <p:nvPr/>
            </p:nvCxnSpPr>
            <p:spPr bwMode="auto">
              <a:xfrm>
                <a:off x="3746786" y="5372632"/>
                <a:ext cx="0" cy="107346"/>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0C85718A-F3EA-CF0F-0F81-73388B70131F}"/>
                  </a:ext>
                </a:extLst>
              </p:cNvPr>
              <p:cNvCxnSpPr>
                <a:cxnSpLocks/>
              </p:cNvCxnSpPr>
              <p:nvPr/>
            </p:nvCxnSpPr>
            <p:spPr bwMode="auto">
              <a:xfrm>
                <a:off x="4072541" y="5372632"/>
                <a:ext cx="0" cy="107346"/>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A0078A4-9B8C-B0FA-2B86-30A66D4C3842}"/>
                  </a:ext>
                </a:extLst>
              </p:cNvPr>
              <p:cNvCxnSpPr>
                <a:cxnSpLocks/>
              </p:cNvCxnSpPr>
              <p:nvPr/>
            </p:nvCxnSpPr>
            <p:spPr bwMode="auto">
              <a:xfrm>
                <a:off x="4398296" y="5372632"/>
                <a:ext cx="0" cy="107346"/>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C66DC047-A33B-78BE-EFC8-84BCBF181870}"/>
                  </a:ext>
                </a:extLst>
              </p:cNvPr>
              <p:cNvCxnSpPr>
                <a:cxnSpLocks/>
              </p:cNvCxnSpPr>
              <p:nvPr/>
            </p:nvCxnSpPr>
            <p:spPr bwMode="auto">
              <a:xfrm>
                <a:off x="4724051" y="5372632"/>
                <a:ext cx="0" cy="107346"/>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A5A623E-C756-B5B2-33D6-6AE5AD88F893}"/>
                  </a:ext>
                </a:extLst>
              </p:cNvPr>
              <p:cNvCxnSpPr>
                <a:cxnSpLocks/>
              </p:cNvCxnSpPr>
              <p:nvPr/>
            </p:nvCxnSpPr>
            <p:spPr bwMode="auto">
              <a:xfrm>
                <a:off x="5049806" y="5372632"/>
                <a:ext cx="0" cy="107346"/>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4457B8E-B6C6-B613-AF8A-1BCF190DD79A}"/>
                  </a:ext>
                </a:extLst>
              </p:cNvPr>
              <p:cNvCxnSpPr>
                <a:cxnSpLocks/>
              </p:cNvCxnSpPr>
              <p:nvPr/>
            </p:nvCxnSpPr>
            <p:spPr bwMode="auto">
              <a:xfrm>
                <a:off x="5375561" y="5372632"/>
                <a:ext cx="0" cy="107346"/>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3F83BF62-1831-CA8F-1F5C-7D348A0E96E0}"/>
                  </a:ext>
                </a:extLst>
              </p:cNvPr>
              <p:cNvCxnSpPr>
                <a:cxnSpLocks/>
              </p:cNvCxnSpPr>
              <p:nvPr/>
            </p:nvCxnSpPr>
            <p:spPr bwMode="auto">
              <a:xfrm>
                <a:off x="5701316" y="5372632"/>
                <a:ext cx="0" cy="107346"/>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D075644A-D430-FEA1-44B2-63E9748A8261}"/>
                  </a:ext>
                </a:extLst>
              </p:cNvPr>
              <p:cNvCxnSpPr>
                <a:cxnSpLocks/>
              </p:cNvCxnSpPr>
              <p:nvPr/>
            </p:nvCxnSpPr>
            <p:spPr bwMode="auto">
              <a:xfrm>
                <a:off x="6027071" y="5372632"/>
                <a:ext cx="0" cy="107346"/>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74740F9-9B07-8915-9AB7-D27C6B256AA5}"/>
                  </a:ext>
                </a:extLst>
              </p:cNvPr>
              <p:cNvCxnSpPr>
                <a:cxnSpLocks/>
              </p:cNvCxnSpPr>
              <p:nvPr/>
            </p:nvCxnSpPr>
            <p:spPr bwMode="auto">
              <a:xfrm>
                <a:off x="6352826" y="5372632"/>
                <a:ext cx="0" cy="107346"/>
              </a:xfrm>
              <a:prstGeom prst="line">
                <a:avLst/>
              </a:prstGeom>
              <a:noFill/>
              <a:ln w="28575" cap="flat" cmpd="sng" algn="ctr">
                <a:solidFill>
                  <a:schemeClr val="bg1"/>
                </a:solidFill>
                <a:prstDash val="solid"/>
                <a:round/>
                <a:headEnd type="none" w="med" len="med"/>
                <a:tailEnd type="none" w="med" len="med"/>
              </a:ln>
              <a:effectLst/>
            </p:spPr>
          </p:cxnSp>
        </p:grpSp>
        <p:sp>
          <p:nvSpPr>
            <p:cNvPr id="20" name="TextBox 19">
              <a:extLst>
                <a:ext uri="{FF2B5EF4-FFF2-40B4-BE49-F238E27FC236}">
                  <a16:creationId xmlns:a16="http://schemas.microsoft.com/office/drawing/2014/main" id="{EF10DCAA-928D-2974-BE27-8D4AD83D80DD}"/>
                </a:ext>
              </a:extLst>
            </p:cNvPr>
            <p:cNvSpPr txBox="1"/>
            <p:nvPr/>
          </p:nvSpPr>
          <p:spPr bwMode="auto">
            <a:xfrm>
              <a:off x="6797271" y="5935145"/>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a:t>
              </a:r>
            </a:p>
          </p:txBody>
        </p:sp>
        <p:sp>
          <p:nvSpPr>
            <p:cNvPr id="21" name="TextBox 20">
              <a:extLst>
                <a:ext uri="{FF2B5EF4-FFF2-40B4-BE49-F238E27FC236}">
                  <a16:creationId xmlns:a16="http://schemas.microsoft.com/office/drawing/2014/main" id="{B06D4B46-9BF7-DB39-CE36-0B6BE815DB1C}"/>
                </a:ext>
              </a:extLst>
            </p:cNvPr>
            <p:cNvSpPr txBox="1"/>
            <p:nvPr/>
          </p:nvSpPr>
          <p:spPr bwMode="auto">
            <a:xfrm>
              <a:off x="7150072" y="5935145"/>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a:t>
              </a:r>
            </a:p>
          </p:txBody>
        </p:sp>
        <p:sp>
          <p:nvSpPr>
            <p:cNvPr id="22" name="TextBox 21">
              <a:extLst>
                <a:ext uri="{FF2B5EF4-FFF2-40B4-BE49-F238E27FC236}">
                  <a16:creationId xmlns:a16="http://schemas.microsoft.com/office/drawing/2014/main" id="{61E520E4-3BF1-F417-8EE5-1DE11E2788D6}"/>
                </a:ext>
              </a:extLst>
            </p:cNvPr>
            <p:cNvSpPr txBox="1"/>
            <p:nvPr/>
          </p:nvSpPr>
          <p:spPr bwMode="auto">
            <a:xfrm>
              <a:off x="7489341" y="5935145"/>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3" name="TextBox 22">
              <a:extLst>
                <a:ext uri="{FF2B5EF4-FFF2-40B4-BE49-F238E27FC236}">
                  <a16:creationId xmlns:a16="http://schemas.microsoft.com/office/drawing/2014/main" id="{E1569BE3-8118-D6F7-6FC9-E2E6D8974D63}"/>
                </a:ext>
              </a:extLst>
            </p:cNvPr>
            <p:cNvSpPr txBox="1"/>
            <p:nvPr/>
          </p:nvSpPr>
          <p:spPr bwMode="auto">
            <a:xfrm>
              <a:off x="7836373" y="5935145"/>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24" name="TextBox 23">
              <a:extLst>
                <a:ext uri="{FF2B5EF4-FFF2-40B4-BE49-F238E27FC236}">
                  <a16:creationId xmlns:a16="http://schemas.microsoft.com/office/drawing/2014/main" id="{220440E3-DF46-C92B-CF7A-2D1D8D57DA0F}"/>
                </a:ext>
              </a:extLst>
            </p:cNvPr>
            <p:cNvSpPr txBox="1"/>
            <p:nvPr/>
          </p:nvSpPr>
          <p:spPr bwMode="auto">
            <a:xfrm>
              <a:off x="8188342" y="5935145"/>
              <a:ext cx="3802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1" name="TextBox 40">
              <a:extLst>
                <a:ext uri="{FF2B5EF4-FFF2-40B4-BE49-F238E27FC236}">
                  <a16:creationId xmlns:a16="http://schemas.microsoft.com/office/drawing/2014/main" id="{B49C33DE-079B-F279-4B57-87B7BB19A71B}"/>
                </a:ext>
              </a:extLst>
            </p:cNvPr>
            <p:cNvSpPr txBox="1"/>
            <p:nvPr/>
          </p:nvSpPr>
          <p:spPr bwMode="auto">
            <a:xfrm>
              <a:off x="7624727" y="6111055"/>
              <a:ext cx="5917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Favors</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CT</a:t>
              </a:r>
            </a:p>
          </p:txBody>
        </p:sp>
        <p:sp>
          <p:nvSpPr>
            <p:cNvPr id="44" name="Right Arrow 43">
              <a:extLst>
                <a:ext uri="{FF2B5EF4-FFF2-40B4-BE49-F238E27FC236}">
                  <a16:creationId xmlns:a16="http://schemas.microsoft.com/office/drawing/2014/main" id="{7C4D0080-B2F0-1DAF-E07F-F1F352F671AB}"/>
                </a:ext>
              </a:extLst>
            </p:cNvPr>
            <p:cNvSpPr/>
            <p:nvPr/>
          </p:nvSpPr>
          <p:spPr bwMode="auto">
            <a:xfrm>
              <a:off x="8179861" y="6212690"/>
              <a:ext cx="387164" cy="90770"/>
            </a:xfrm>
            <a:prstGeom prst="rightArrow">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TextBox 44">
              <a:extLst>
                <a:ext uri="{FF2B5EF4-FFF2-40B4-BE49-F238E27FC236}">
                  <a16:creationId xmlns:a16="http://schemas.microsoft.com/office/drawing/2014/main" id="{D5589206-57E2-1F51-B8DC-1648166A3F8B}"/>
                </a:ext>
              </a:extLst>
            </p:cNvPr>
            <p:cNvSpPr txBox="1"/>
            <p:nvPr/>
          </p:nvSpPr>
          <p:spPr bwMode="auto">
            <a:xfrm>
              <a:off x="7138111" y="6111055"/>
              <a:ext cx="5917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Favors</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T-DXd</a:t>
              </a:r>
            </a:p>
          </p:txBody>
        </p:sp>
        <p:sp>
          <p:nvSpPr>
            <p:cNvPr id="46" name="Right Arrow 45">
              <a:extLst>
                <a:ext uri="{FF2B5EF4-FFF2-40B4-BE49-F238E27FC236}">
                  <a16:creationId xmlns:a16="http://schemas.microsoft.com/office/drawing/2014/main" id="{5DBE3356-2C82-1257-9893-C36F60871782}"/>
                </a:ext>
              </a:extLst>
            </p:cNvPr>
            <p:cNvSpPr/>
            <p:nvPr/>
          </p:nvSpPr>
          <p:spPr bwMode="auto">
            <a:xfrm rot="10800000">
              <a:off x="6799899" y="6212690"/>
              <a:ext cx="387164" cy="90770"/>
            </a:xfrm>
            <a:prstGeom prst="rightArrow">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47" name="Group 46">
              <a:extLst>
                <a:ext uri="{FF2B5EF4-FFF2-40B4-BE49-F238E27FC236}">
                  <a16:creationId xmlns:a16="http://schemas.microsoft.com/office/drawing/2014/main" id="{AF045B65-0A5B-CD92-3CC9-7E8DBC1EE937}"/>
                </a:ext>
              </a:extLst>
            </p:cNvPr>
            <p:cNvGrpSpPr/>
            <p:nvPr/>
          </p:nvGrpSpPr>
          <p:grpSpPr>
            <a:xfrm>
              <a:off x="7282498" y="5027523"/>
              <a:ext cx="237744" cy="95341"/>
              <a:chOff x="4531642" y="2306924"/>
              <a:chExt cx="889614" cy="95341"/>
            </a:xfrm>
          </p:grpSpPr>
          <p:cxnSp>
            <p:nvCxnSpPr>
              <p:cNvPr id="48" name="Straight Connector 47">
                <a:extLst>
                  <a:ext uri="{FF2B5EF4-FFF2-40B4-BE49-F238E27FC236}">
                    <a16:creationId xmlns:a16="http://schemas.microsoft.com/office/drawing/2014/main" id="{C504CF9B-431D-784F-333F-B3EA3B5A7E78}"/>
                  </a:ext>
                </a:extLst>
              </p:cNvPr>
              <p:cNvCxnSpPr>
                <a:cxnSpLocks/>
              </p:cNvCxnSpPr>
              <p:nvPr/>
            </p:nvCxnSpPr>
            <p:spPr bwMode="auto">
              <a:xfrm>
                <a:off x="4531642" y="2354594"/>
                <a:ext cx="889614" cy="0"/>
              </a:xfrm>
              <a:prstGeom prst="line">
                <a:avLst/>
              </a:prstGeom>
              <a:noFill/>
              <a:ln w="28575" cap="flat" cmpd="sng" algn="ctr">
                <a:solidFill>
                  <a:srgbClr val="015873"/>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D0E69BE3-E531-E0A1-8B1A-408B524378B6}"/>
                  </a:ext>
                </a:extLst>
              </p:cNvPr>
              <p:cNvCxnSpPr>
                <a:cxnSpLocks/>
              </p:cNvCxnSpPr>
              <p:nvPr/>
            </p:nvCxnSpPr>
            <p:spPr bwMode="auto">
              <a:xfrm>
                <a:off x="5421256" y="2306924"/>
                <a:ext cx="0" cy="95341"/>
              </a:xfrm>
              <a:prstGeom prst="line">
                <a:avLst/>
              </a:prstGeom>
              <a:noFill/>
              <a:ln w="28575" cap="flat" cmpd="sng" algn="ctr">
                <a:solidFill>
                  <a:srgbClr val="015873"/>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3E178EF5-2AD5-8984-2DA3-92FCCB4B24DF}"/>
                  </a:ext>
                </a:extLst>
              </p:cNvPr>
              <p:cNvCxnSpPr>
                <a:cxnSpLocks/>
              </p:cNvCxnSpPr>
              <p:nvPr/>
            </p:nvCxnSpPr>
            <p:spPr bwMode="auto">
              <a:xfrm>
                <a:off x="4536348" y="2306924"/>
                <a:ext cx="0" cy="95341"/>
              </a:xfrm>
              <a:prstGeom prst="line">
                <a:avLst/>
              </a:prstGeom>
              <a:noFill/>
              <a:ln w="28575" cap="flat" cmpd="sng" algn="ctr">
                <a:solidFill>
                  <a:srgbClr val="015873"/>
                </a:solidFill>
                <a:prstDash val="solid"/>
                <a:round/>
                <a:headEnd type="none" w="med" len="med"/>
                <a:tailEnd type="none" w="med" len="med"/>
              </a:ln>
              <a:effectLst/>
            </p:spPr>
          </p:cxnSp>
        </p:grpSp>
        <p:grpSp>
          <p:nvGrpSpPr>
            <p:cNvPr id="51" name="Group 50">
              <a:extLst>
                <a:ext uri="{FF2B5EF4-FFF2-40B4-BE49-F238E27FC236}">
                  <a16:creationId xmlns:a16="http://schemas.microsoft.com/office/drawing/2014/main" id="{701CA0A7-9FBA-4BE0-CA37-0D436E088974}"/>
                </a:ext>
              </a:extLst>
            </p:cNvPr>
            <p:cNvGrpSpPr/>
            <p:nvPr/>
          </p:nvGrpSpPr>
          <p:grpSpPr>
            <a:xfrm>
              <a:off x="7190423" y="5210739"/>
              <a:ext cx="256032" cy="95341"/>
              <a:chOff x="4531642" y="2306924"/>
              <a:chExt cx="889614" cy="95341"/>
            </a:xfrm>
          </p:grpSpPr>
          <p:cxnSp>
            <p:nvCxnSpPr>
              <p:cNvPr id="52" name="Straight Connector 51">
                <a:extLst>
                  <a:ext uri="{FF2B5EF4-FFF2-40B4-BE49-F238E27FC236}">
                    <a16:creationId xmlns:a16="http://schemas.microsoft.com/office/drawing/2014/main" id="{C9B21EC6-E734-38CC-C25F-8B7CDB19B16F}"/>
                  </a:ext>
                </a:extLst>
              </p:cNvPr>
              <p:cNvCxnSpPr>
                <a:cxnSpLocks/>
              </p:cNvCxnSpPr>
              <p:nvPr/>
            </p:nvCxnSpPr>
            <p:spPr bwMode="auto">
              <a:xfrm>
                <a:off x="4531642" y="2354594"/>
                <a:ext cx="889614" cy="0"/>
              </a:xfrm>
              <a:prstGeom prst="line">
                <a:avLst/>
              </a:prstGeom>
              <a:noFill/>
              <a:ln w="28575" cap="flat" cmpd="sng" algn="ctr">
                <a:solidFill>
                  <a:srgbClr val="015873"/>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9ADC5F32-DBA1-3509-DD9F-BB2CB2283F36}"/>
                  </a:ext>
                </a:extLst>
              </p:cNvPr>
              <p:cNvCxnSpPr>
                <a:cxnSpLocks/>
              </p:cNvCxnSpPr>
              <p:nvPr/>
            </p:nvCxnSpPr>
            <p:spPr bwMode="auto">
              <a:xfrm>
                <a:off x="5421256" y="2306924"/>
                <a:ext cx="0" cy="95341"/>
              </a:xfrm>
              <a:prstGeom prst="line">
                <a:avLst/>
              </a:prstGeom>
              <a:noFill/>
              <a:ln w="28575" cap="flat" cmpd="sng" algn="ctr">
                <a:solidFill>
                  <a:srgbClr val="015873"/>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422B3CD5-03C1-02F4-F3C8-304FE0FD2CA6}"/>
                  </a:ext>
                </a:extLst>
              </p:cNvPr>
              <p:cNvCxnSpPr>
                <a:cxnSpLocks/>
              </p:cNvCxnSpPr>
              <p:nvPr/>
            </p:nvCxnSpPr>
            <p:spPr bwMode="auto">
              <a:xfrm>
                <a:off x="4536348" y="2306924"/>
                <a:ext cx="0" cy="95341"/>
              </a:xfrm>
              <a:prstGeom prst="line">
                <a:avLst/>
              </a:prstGeom>
              <a:noFill/>
              <a:ln w="28575" cap="flat" cmpd="sng" algn="ctr">
                <a:solidFill>
                  <a:srgbClr val="015873"/>
                </a:solidFill>
                <a:prstDash val="solid"/>
                <a:round/>
                <a:headEnd type="none" w="med" len="med"/>
                <a:tailEnd type="none" w="med" len="med"/>
              </a:ln>
              <a:effectLst/>
            </p:spPr>
          </p:cxnSp>
        </p:grpSp>
        <p:grpSp>
          <p:nvGrpSpPr>
            <p:cNvPr id="55" name="Group 54">
              <a:extLst>
                <a:ext uri="{FF2B5EF4-FFF2-40B4-BE49-F238E27FC236}">
                  <a16:creationId xmlns:a16="http://schemas.microsoft.com/office/drawing/2014/main" id="{4CFB5AEF-8D95-8B20-0CAA-3F04395D8477}"/>
                </a:ext>
              </a:extLst>
            </p:cNvPr>
            <p:cNvGrpSpPr/>
            <p:nvPr/>
          </p:nvGrpSpPr>
          <p:grpSpPr>
            <a:xfrm>
              <a:off x="7231698" y="5574429"/>
              <a:ext cx="210312" cy="95341"/>
              <a:chOff x="4531642" y="2306924"/>
              <a:chExt cx="889614" cy="95341"/>
            </a:xfrm>
          </p:grpSpPr>
          <p:cxnSp>
            <p:nvCxnSpPr>
              <p:cNvPr id="56" name="Straight Connector 55">
                <a:extLst>
                  <a:ext uri="{FF2B5EF4-FFF2-40B4-BE49-F238E27FC236}">
                    <a16:creationId xmlns:a16="http://schemas.microsoft.com/office/drawing/2014/main" id="{7C58ABDF-625E-56D6-BC6B-A383B05FF59E}"/>
                  </a:ext>
                </a:extLst>
              </p:cNvPr>
              <p:cNvCxnSpPr>
                <a:cxnSpLocks/>
              </p:cNvCxnSpPr>
              <p:nvPr/>
            </p:nvCxnSpPr>
            <p:spPr bwMode="auto">
              <a:xfrm>
                <a:off x="4531642" y="2354594"/>
                <a:ext cx="889614" cy="0"/>
              </a:xfrm>
              <a:prstGeom prst="line">
                <a:avLst/>
              </a:prstGeom>
              <a:noFill/>
              <a:ln w="28575" cap="flat" cmpd="sng" algn="ctr">
                <a:solidFill>
                  <a:srgbClr val="015873"/>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C84113D7-84C0-0B59-7D5D-D2576F4E45A8}"/>
                  </a:ext>
                </a:extLst>
              </p:cNvPr>
              <p:cNvCxnSpPr>
                <a:cxnSpLocks/>
              </p:cNvCxnSpPr>
              <p:nvPr/>
            </p:nvCxnSpPr>
            <p:spPr bwMode="auto">
              <a:xfrm>
                <a:off x="5421256" y="2306924"/>
                <a:ext cx="0" cy="95341"/>
              </a:xfrm>
              <a:prstGeom prst="line">
                <a:avLst/>
              </a:prstGeom>
              <a:noFill/>
              <a:ln w="28575" cap="flat" cmpd="sng" algn="ctr">
                <a:solidFill>
                  <a:srgbClr val="015873"/>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FE076AD0-285D-7508-2B7F-2EF025247167}"/>
                  </a:ext>
                </a:extLst>
              </p:cNvPr>
              <p:cNvCxnSpPr>
                <a:cxnSpLocks/>
              </p:cNvCxnSpPr>
              <p:nvPr/>
            </p:nvCxnSpPr>
            <p:spPr bwMode="auto">
              <a:xfrm>
                <a:off x="4536348" y="2306924"/>
                <a:ext cx="0" cy="95341"/>
              </a:xfrm>
              <a:prstGeom prst="line">
                <a:avLst/>
              </a:prstGeom>
              <a:noFill/>
              <a:ln w="28575" cap="flat" cmpd="sng" algn="ctr">
                <a:solidFill>
                  <a:srgbClr val="015873"/>
                </a:solidFill>
                <a:prstDash val="solid"/>
                <a:round/>
                <a:headEnd type="none" w="med" len="med"/>
                <a:tailEnd type="none" w="med" len="med"/>
              </a:ln>
              <a:effectLst/>
            </p:spPr>
          </p:cxnSp>
        </p:grpSp>
        <p:grpSp>
          <p:nvGrpSpPr>
            <p:cNvPr id="59" name="Group 58">
              <a:extLst>
                <a:ext uri="{FF2B5EF4-FFF2-40B4-BE49-F238E27FC236}">
                  <a16:creationId xmlns:a16="http://schemas.microsoft.com/office/drawing/2014/main" id="{14D607F8-622F-52CC-8AE4-E91F685EF699}"/>
                </a:ext>
              </a:extLst>
            </p:cNvPr>
            <p:cNvGrpSpPr/>
            <p:nvPr/>
          </p:nvGrpSpPr>
          <p:grpSpPr>
            <a:xfrm>
              <a:off x="7263448" y="5754470"/>
              <a:ext cx="283464" cy="95341"/>
              <a:chOff x="4531642" y="2306924"/>
              <a:chExt cx="889614" cy="95341"/>
            </a:xfrm>
          </p:grpSpPr>
          <p:cxnSp>
            <p:nvCxnSpPr>
              <p:cNvPr id="60" name="Straight Connector 59">
                <a:extLst>
                  <a:ext uri="{FF2B5EF4-FFF2-40B4-BE49-F238E27FC236}">
                    <a16:creationId xmlns:a16="http://schemas.microsoft.com/office/drawing/2014/main" id="{93BEF793-8008-DAE7-550C-26E556B0F348}"/>
                  </a:ext>
                </a:extLst>
              </p:cNvPr>
              <p:cNvCxnSpPr>
                <a:cxnSpLocks/>
              </p:cNvCxnSpPr>
              <p:nvPr/>
            </p:nvCxnSpPr>
            <p:spPr bwMode="auto">
              <a:xfrm>
                <a:off x="4531642" y="2354594"/>
                <a:ext cx="889614" cy="0"/>
              </a:xfrm>
              <a:prstGeom prst="line">
                <a:avLst/>
              </a:prstGeom>
              <a:noFill/>
              <a:ln w="28575" cap="flat" cmpd="sng" algn="ctr">
                <a:solidFill>
                  <a:srgbClr val="015873"/>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A68D0769-9BAB-3D01-26E4-224A65941D84}"/>
                  </a:ext>
                </a:extLst>
              </p:cNvPr>
              <p:cNvCxnSpPr>
                <a:cxnSpLocks/>
              </p:cNvCxnSpPr>
              <p:nvPr/>
            </p:nvCxnSpPr>
            <p:spPr bwMode="auto">
              <a:xfrm>
                <a:off x="5421256" y="2306924"/>
                <a:ext cx="0" cy="95341"/>
              </a:xfrm>
              <a:prstGeom prst="line">
                <a:avLst/>
              </a:prstGeom>
              <a:noFill/>
              <a:ln w="28575" cap="flat" cmpd="sng" algn="ctr">
                <a:solidFill>
                  <a:srgbClr val="015873"/>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4934187A-C3F4-7744-1B59-B31DF559365C}"/>
                  </a:ext>
                </a:extLst>
              </p:cNvPr>
              <p:cNvCxnSpPr>
                <a:cxnSpLocks/>
              </p:cNvCxnSpPr>
              <p:nvPr/>
            </p:nvCxnSpPr>
            <p:spPr bwMode="auto">
              <a:xfrm>
                <a:off x="4536348" y="2306924"/>
                <a:ext cx="0" cy="95341"/>
              </a:xfrm>
              <a:prstGeom prst="line">
                <a:avLst/>
              </a:prstGeom>
              <a:noFill/>
              <a:ln w="28575" cap="flat" cmpd="sng" algn="ctr">
                <a:solidFill>
                  <a:srgbClr val="015873"/>
                </a:solidFill>
                <a:prstDash val="solid"/>
                <a:round/>
                <a:headEnd type="none" w="med" len="med"/>
                <a:tailEnd type="none" w="med" len="med"/>
              </a:ln>
              <a:effectLst/>
            </p:spPr>
          </p:cxnSp>
        </p:grpSp>
        <p:sp>
          <p:nvSpPr>
            <p:cNvPr id="63" name="Oval 62">
              <a:extLst>
                <a:ext uri="{FF2B5EF4-FFF2-40B4-BE49-F238E27FC236}">
                  <a16:creationId xmlns:a16="http://schemas.microsoft.com/office/drawing/2014/main" id="{255178C1-70D4-C7CC-0678-874133E20B6F}"/>
                </a:ext>
              </a:extLst>
            </p:cNvPr>
            <p:cNvSpPr/>
            <p:nvPr/>
          </p:nvSpPr>
          <p:spPr bwMode="auto">
            <a:xfrm>
              <a:off x="7341051" y="5032115"/>
              <a:ext cx="88900" cy="8890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Oval 63">
              <a:extLst>
                <a:ext uri="{FF2B5EF4-FFF2-40B4-BE49-F238E27FC236}">
                  <a16:creationId xmlns:a16="http://schemas.microsoft.com/office/drawing/2014/main" id="{747B4AC5-C91F-CCB9-5A40-B7395D40CCD8}"/>
                </a:ext>
              </a:extLst>
            </p:cNvPr>
            <p:cNvSpPr/>
            <p:nvPr/>
          </p:nvSpPr>
          <p:spPr bwMode="auto">
            <a:xfrm>
              <a:off x="7246131" y="5208935"/>
              <a:ext cx="88900" cy="8890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Oval 64">
              <a:extLst>
                <a:ext uri="{FF2B5EF4-FFF2-40B4-BE49-F238E27FC236}">
                  <a16:creationId xmlns:a16="http://schemas.microsoft.com/office/drawing/2014/main" id="{247F07F3-F6F3-3EBA-8604-67E6D7A4E8B9}"/>
                </a:ext>
              </a:extLst>
            </p:cNvPr>
            <p:cNvSpPr/>
            <p:nvPr/>
          </p:nvSpPr>
          <p:spPr bwMode="auto">
            <a:xfrm>
              <a:off x="7283301" y="5575612"/>
              <a:ext cx="88900" cy="8890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Oval 65">
              <a:extLst>
                <a:ext uri="{FF2B5EF4-FFF2-40B4-BE49-F238E27FC236}">
                  <a16:creationId xmlns:a16="http://schemas.microsoft.com/office/drawing/2014/main" id="{0DA40089-AA46-277F-1DEA-71BB871875CD}"/>
                </a:ext>
              </a:extLst>
            </p:cNvPr>
            <p:cNvSpPr/>
            <p:nvPr/>
          </p:nvSpPr>
          <p:spPr bwMode="auto">
            <a:xfrm>
              <a:off x="7341133" y="5755607"/>
              <a:ext cx="88900" cy="8890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TextBox 68">
              <a:extLst>
                <a:ext uri="{FF2B5EF4-FFF2-40B4-BE49-F238E27FC236}">
                  <a16:creationId xmlns:a16="http://schemas.microsoft.com/office/drawing/2014/main" id="{46AA6438-6DCF-2238-B8CA-2B12867B1F9F}"/>
                </a:ext>
              </a:extLst>
            </p:cNvPr>
            <p:cNvSpPr txBox="1"/>
            <p:nvPr/>
          </p:nvSpPr>
          <p:spPr bwMode="auto">
            <a:xfrm>
              <a:off x="5533074" y="4164079"/>
              <a:ext cx="9744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(95% CI)</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0" name="TextBox 69">
              <a:extLst>
                <a:ext uri="{FF2B5EF4-FFF2-40B4-BE49-F238E27FC236}">
                  <a16:creationId xmlns:a16="http://schemas.microsoft.com/office/drawing/2014/main" id="{47093152-112F-0525-4096-3BEF4968BB0B}"/>
                </a:ext>
              </a:extLst>
            </p:cNvPr>
            <p:cNvSpPr txBox="1"/>
            <p:nvPr/>
          </p:nvSpPr>
          <p:spPr bwMode="auto">
            <a:xfrm>
              <a:off x="2912176" y="4164079"/>
              <a:ext cx="20379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of Events/No. of Patients</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3" name="TextBox 72">
              <a:extLst>
                <a:ext uri="{FF2B5EF4-FFF2-40B4-BE49-F238E27FC236}">
                  <a16:creationId xmlns:a16="http://schemas.microsoft.com/office/drawing/2014/main" id="{4BB20599-58E0-B1DC-6695-3D8CA94FE501}"/>
                </a:ext>
              </a:extLst>
            </p:cNvPr>
            <p:cNvSpPr txBox="1"/>
            <p:nvPr/>
          </p:nvSpPr>
          <p:spPr bwMode="auto">
            <a:xfrm>
              <a:off x="8254991" y="4164079"/>
              <a:ext cx="14323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Hazard Ratio for PD</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 Death (95% CI)</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75" name="Straight Connector 74">
              <a:extLst>
                <a:ext uri="{FF2B5EF4-FFF2-40B4-BE49-F238E27FC236}">
                  <a16:creationId xmlns:a16="http://schemas.microsoft.com/office/drawing/2014/main" id="{1A022589-42AF-3DED-4E92-2CADD51AC68C}"/>
                </a:ext>
              </a:extLst>
            </p:cNvPr>
            <p:cNvCxnSpPr>
              <a:cxnSpLocks/>
            </p:cNvCxnSpPr>
            <p:nvPr/>
          </p:nvCxnSpPr>
          <p:spPr bwMode="auto">
            <a:xfrm>
              <a:off x="1454484" y="4797063"/>
              <a:ext cx="8765734" cy="0"/>
            </a:xfrm>
            <a:prstGeom prst="line">
              <a:avLst/>
            </a:prstGeom>
            <a:noFill/>
            <a:ln w="28575" cap="flat" cmpd="sng" algn="ctr">
              <a:solidFill>
                <a:schemeClr val="bg1"/>
              </a:solidFill>
              <a:prstDash val="solid"/>
              <a:round/>
              <a:headEnd type="none" w="med" len="med"/>
              <a:tailEnd type="none" w="med" len="med"/>
            </a:ln>
            <a:effectLst/>
          </p:spPr>
        </p:cxnSp>
      </p:grpSp>
      <p:grpSp>
        <p:nvGrpSpPr>
          <p:cNvPr id="559" name="Group 558">
            <a:extLst>
              <a:ext uri="{FF2B5EF4-FFF2-40B4-BE49-F238E27FC236}">
                <a16:creationId xmlns:a16="http://schemas.microsoft.com/office/drawing/2014/main" id="{908CB573-A6D7-DB33-541A-41E4AFE4CC2B}"/>
              </a:ext>
            </a:extLst>
          </p:cNvPr>
          <p:cNvGrpSpPr/>
          <p:nvPr/>
        </p:nvGrpSpPr>
        <p:grpSpPr>
          <a:xfrm>
            <a:off x="375813" y="1317924"/>
            <a:ext cx="7896041" cy="2818120"/>
            <a:chOff x="144313" y="1177815"/>
            <a:chExt cx="7896041" cy="2818120"/>
          </a:xfrm>
        </p:grpSpPr>
        <p:sp>
          <p:nvSpPr>
            <p:cNvPr id="15" name="TextBox 14">
              <a:extLst>
                <a:ext uri="{FF2B5EF4-FFF2-40B4-BE49-F238E27FC236}">
                  <a16:creationId xmlns:a16="http://schemas.microsoft.com/office/drawing/2014/main" id="{52609B43-59BA-C391-8ED8-CCE553B05AB3}"/>
                </a:ext>
              </a:extLst>
            </p:cNvPr>
            <p:cNvSpPr txBox="1"/>
            <p:nvPr/>
          </p:nvSpPr>
          <p:spPr bwMode="auto">
            <a:xfrm>
              <a:off x="878713" y="1177815"/>
              <a:ext cx="71056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Antitumor Activity in HR+ and HR+ Disease</a:t>
              </a:r>
            </a:p>
          </p:txBody>
        </p:sp>
        <p:cxnSp>
          <p:nvCxnSpPr>
            <p:cNvPr id="77" name="Straight Connector 76">
              <a:extLst>
                <a:ext uri="{FF2B5EF4-FFF2-40B4-BE49-F238E27FC236}">
                  <a16:creationId xmlns:a16="http://schemas.microsoft.com/office/drawing/2014/main" id="{DFD3B849-2432-7262-9D1B-C3C4C787AE6F}"/>
                </a:ext>
              </a:extLst>
            </p:cNvPr>
            <p:cNvCxnSpPr/>
            <p:nvPr/>
          </p:nvCxnSpPr>
          <p:spPr bwMode="auto">
            <a:xfrm>
              <a:off x="889746" y="2301182"/>
              <a:ext cx="7150608" cy="0"/>
            </a:xfrm>
            <a:prstGeom prst="line">
              <a:avLst/>
            </a:prstGeom>
            <a:noFill/>
            <a:ln w="28575" cap="flat" cmpd="sng" algn="ctr">
              <a:solidFill>
                <a:schemeClr val="tx1">
                  <a:lumMod val="50000"/>
                </a:schemeClr>
              </a:solidFill>
              <a:prstDash val="sysDot"/>
              <a:round/>
              <a:headEnd type="none" w="med" len="med"/>
              <a:tailEnd type="none" w="med" len="med"/>
            </a:ln>
            <a:effectLst/>
          </p:spPr>
        </p:cxnSp>
        <p:cxnSp>
          <p:nvCxnSpPr>
            <p:cNvPr id="78" name="Straight Connector 77">
              <a:extLst>
                <a:ext uri="{FF2B5EF4-FFF2-40B4-BE49-F238E27FC236}">
                  <a16:creationId xmlns:a16="http://schemas.microsoft.com/office/drawing/2014/main" id="{DFDB798B-67FF-B7E9-6316-DF2329FD98EC}"/>
                </a:ext>
              </a:extLst>
            </p:cNvPr>
            <p:cNvCxnSpPr/>
            <p:nvPr/>
          </p:nvCxnSpPr>
          <p:spPr bwMode="auto">
            <a:xfrm>
              <a:off x="872051" y="2898753"/>
              <a:ext cx="7150608" cy="0"/>
            </a:xfrm>
            <a:prstGeom prst="line">
              <a:avLst/>
            </a:prstGeom>
            <a:noFill/>
            <a:ln w="28575" cap="flat" cmpd="sng" algn="ctr">
              <a:solidFill>
                <a:schemeClr val="tx1">
                  <a:lumMod val="50000"/>
                </a:schemeClr>
              </a:solidFill>
              <a:prstDash val="sysDot"/>
              <a:round/>
              <a:headEnd type="none" w="med" len="med"/>
              <a:tailEnd type="none" w="med" len="med"/>
            </a:ln>
            <a:effectLst/>
          </p:spPr>
        </p:cxnSp>
        <p:sp>
          <p:nvSpPr>
            <p:cNvPr id="80" name="TextBox 79">
              <a:extLst>
                <a:ext uri="{FF2B5EF4-FFF2-40B4-BE49-F238E27FC236}">
                  <a16:creationId xmlns:a16="http://schemas.microsoft.com/office/drawing/2014/main" id="{F84E00E2-9D19-197B-26A6-F9A8693E28C2}"/>
                </a:ext>
              </a:extLst>
            </p:cNvPr>
            <p:cNvSpPr txBox="1"/>
            <p:nvPr/>
          </p:nvSpPr>
          <p:spPr bwMode="auto">
            <a:xfrm rot="16200000">
              <a:off x="-822362" y="2319632"/>
              <a:ext cx="23950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Percentage Change</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 Sum of Diameters From Baseline</a:t>
              </a:r>
            </a:p>
          </p:txBody>
        </p:sp>
        <p:cxnSp>
          <p:nvCxnSpPr>
            <p:cNvPr id="81" name="Straight Connector 80">
              <a:extLst>
                <a:ext uri="{FF2B5EF4-FFF2-40B4-BE49-F238E27FC236}">
                  <a16:creationId xmlns:a16="http://schemas.microsoft.com/office/drawing/2014/main" id="{B68CF920-4F61-D4D5-8928-18E6AD07E614}"/>
                </a:ext>
              </a:extLst>
            </p:cNvPr>
            <p:cNvCxnSpPr/>
            <p:nvPr/>
          </p:nvCxnSpPr>
          <p:spPr bwMode="auto">
            <a:xfrm>
              <a:off x="884229" y="1286896"/>
              <a:ext cx="0" cy="2505456"/>
            </a:xfrm>
            <a:prstGeom prst="line">
              <a:avLst/>
            </a:prstGeom>
            <a:noFill/>
            <a:ln w="28575" cap="flat" cmpd="sng" algn="ctr">
              <a:solidFill>
                <a:schemeClr val="bg1"/>
              </a:solidFill>
              <a:prstDash val="solid"/>
              <a:round/>
              <a:headEnd type="none" w="med" len="med"/>
              <a:tailEnd type="none" w="med" len="med"/>
            </a:ln>
            <a:effectLst/>
          </p:spPr>
        </p:cxnSp>
        <p:sp>
          <p:nvSpPr>
            <p:cNvPr id="104" name="TextBox 103">
              <a:extLst>
                <a:ext uri="{FF2B5EF4-FFF2-40B4-BE49-F238E27FC236}">
                  <a16:creationId xmlns:a16="http://schemas.microsoft.com/office/drawing/2014/main" id="{997986CA-2773-2251-9358-3DB74D5D79CD}"/>
                </a:ext>
              </a:extLst>
            </p:cNvPr>
            <p:cNvSpPr txBox="1"/>
            <p:nvPr/>
          </p:nvSpPr>
          <p:spPr bwMode="auto">
            <a:xfrm>
              <a:off x="4549782" y="1676699"/>
              <a:ext cx="14659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T-DXd (n = 348)</a:t>
              </a:r>
            </a:p>
          </p:txBody>
        </p:sp>
        <p:sp>
          <p:nvSpPr>
            <p:cNvPr id="105" name="TextBox 104">
              <a:extLst>
                <a:ext uri="{FF2B5EF4-FFF2-40B4-BE49-F238E27FC236}">
                  <a16:creationId xmlns:a16="http://schemas.microsoft.com/office/drawing/2014/main" id="{4E1B564D-4C78-6B7F-E2B7-BF3AFCEBD823}"/>
                </a:ext>
              </a:extLst>
            </p:cNvPr>
            <p:cNvSpPr txBox="1"/>
            <p:nvPr/>
          </p:nvSpPr>
          <p:spPr bwMode="auto">
            <a:xfrm>
              <a:off x="799373" y="1890122"/>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06" name="TextBox 105">
              <a:extLst>
                <a:ext uri="{FF2B5EF4-FFF2-40B4-BE49-F238E27FC236}">
                  <a16:creationId xmlns:a16="http://schemas.microsoft.com/office/drawing/2014/main" id="{8726FE40-5D11-9523-6282-77EDE4A863BB}"/>
                </a:ext>
              </a:extLst>
            </p:cNvPr>
            <p:cNvSpPr txBox="1"/>
            <p:nvPr/>
          </p:nvSpPr>
          <p:spPr bwMode="auto">
            <a:xfrm>
              <a:off x="886965" y="200411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07" name="TextBox 106">
              <a:extLst>
                <a:ext uri="{FF2B5EF4-FFF2-40B4-BE49-F238E27FC236}">
                  <a16:creationId xmlns:a16="http://schemas.microsoft.com/office/drawing/2014/main" id="{C91A5EA3-422B-58FE-E371-5930BB6D1743}"/>
                </a:ext>
              </a:extLst>
            </p:cNvPr>
            <p:cNvSpPr txBox="1"/>
            <p:nvPr/>
          </p:nvSpPr>
          <p:spPr bwMode="auto">
            <a:xfrm>
              <a:off x="1862123" y="2533023"/>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08" name="TextBox 107">
              <a:extLst>
                <a:ext uri="{FF2B5EF4-FFF2-40B4-BE49-F238E27FC236}">
                  <a16:creationId xmlns:a16="http://schemas.microsoft.com/office/drawing/2014/main" id="{B0756A47-4CDE-466A-3D37-CCDB977FA4ED}"/>
                </a:ext>
              </a:extLst>
            </p:cNvPr>
            <p:cNvSpPr txBox="1"/>
            <p:nvPr/>
          </p:nvSpPr>
          <p:spPr bwMode="auto">
            <a:xfrm>
              <a:off x="2042413" y="255513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09" name="TextBox 108">
              <a:extLst>
                <a:ext uri="{FF2B5EF4-FFF2-40B4-BE49-F238E27FC236}">
                  <a16:creationId xmlns:a16="http://schemas.microsoft.com/office/drawing/2014/main" id="{3A8BAA2D-6D49-8739-3279-BC490E86643A}"/>
                </a:ext>
              </a:extLst>
            </p:cNvPr>
            <p:cNvSpPr txBox="1"/>
            <p:nvPr/>
          </p:nvSpPr>
          <p:spPr bwMode="auto">
            <a:xfrm>
              <a:off x="2104753" y="256743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10" name="TextBox 109">
              <a:extLst>
                <a:ext uri="{FF2B5EF4-FFF2-40B4-BE49-F238E27FC236}">
                  <a16:creationId xmlns:a16="http://schemas.microsoft.com/office/drawing/2014/main" id="{D905D611-E179-A677-35D3-63D52EC02A0B}"/>
                </a:ext>
              </a:extLst>
            </p:cNvPr>
            <p:cNvSpPr txBox="1"/>
            <p:nvPr/>
          </p:nvSpPr>
          <p:spPr bwMode="auto">
            <a:xfrm>
              <a:off x="2652522" y="269255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nvGrpSpPr>
            <p:cNvPr id="161" name="Group 160">
              <a:extLst>
                <a:ext uri="{FF2B5EF4-FFF2-40B4-BE49-F238E27FC236}">
                  <a16:creationId xmlns:a16="http://schemas.microsoft.com/office/drawing/2014/main" id="{9AF8AC43-CCE0-FCEC-B789-93175285E2A3}"/>
                </a:ext>
              </a:extLst>
            </p:cNvPr>
            <p:cNvGrpSpPr/>
            <p:nvPr/>
          </p:nvGrpSpPr>
          <p:grpSpPr>
            <a:xfrm>
              <a:off x="824401" y="1322899"/>
              <a:ext cx="64008" cy="2444353"/>
              <a:chOff x="802757" y="1322899"/>
              <a:chExt cx="64008" cy="2444353"/>
            </a:xfrm>
          </p:grpSpPr>
          <p:cxnSp>
            <p:nvCxnSpPr>
              <p:cNvPr id="83" name="Straight Connector 82">
                <a:extLst>
                  <a:ext uri="{FF2B5EF4-FFF2-40B4-BE49-F238E27FC236}">
                    <a16:creationId xmlns:a16="http://schemas.microsoft.com/office/drawing/2014/main" id="{D5B7F4BF-B283-F069-80EA-FF7ECBFFAB25}"/>
                  </a:ext>
                </a:extLst>
              </p:cNvPr>
              <p:cNvCxnSpPr>
                <a:cxnSpLocks/>
              </p:cNvCxnSpPr>
              <p:nvPr/>
            </p:nvCxnSpPr>
            <p:spPr bwMode="auto">
              <a:xfrm>
                <a:off x="802757" y="13228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254F6FAE-4E5B-66FE-EABE-A3EE96D325AE}"/>
                  </a:ext>
                </a:extLst>
              </p:cNvPr>
              <p:cNvCxnSpPr>
                <a:cxnSpLocks/>
              </p:cNvCxnSpPr>
              <p:nvPr/>
            </p:nvCxnSpPr>
            <p:spPr bwMode="auto">
              <a:xfrm>
                <a:off x="802757" y="15673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4D612D23-FF69-B977-423A-64CFBF4B71DC}"/>
                  </a:ext>
                </a:extLst>
              </p:cNvPr>
              <p:cNvCxnSpPr>
                <a:cxnSpLocks/>
              </p:cNvCxnSpPr>
              <p:nvPr/>
            </p:nvCxnSpPr>
            <p:spPr bwMode="auto">
              <a:xfrm>
                <a:off x="802757" y="18117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D76C7316-BA9D-2C63-0A08-84B9A8223D55}"/>
                  </a:ext>
                </a:extLst>
              </p:cNvPr>
              <p:cNvCxnSpPr>
                <a:cxnSpLocks/>
              </p:cNvCxnSpPr>
              <p:nvPr/>
            </p:nvCxnSpPr>
            <p:spPr bwMode="auto">
              <a:xfrm>
                <a:off x="802757" y="20562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43B2257C-301D-7B74-E7DC-A5891646096D}"/>
                  </a:ext>
                </a:extLst>
              </p:cNvPr>
              <p:cNvCxnSpPr>
                <a:cxnSpLocks/>
              </p:cNvCxnSpPr>
              <p:nvPr/>
            </p:nvCxnSpPr>
            <p:spPr bwMode="auto">
              <a:xfrm>
                <a:off x="802757" y="230063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7DE4A73B-DE31-05DA-C2EB-91177B4A8FBF}"/>
                  </a:ext>
                </a:extLst>
              </p:cNvPr>
              <p:cNvCxnSpPr>
                <a:cxnSpLocks/>
              </p:cNvCxnSpPr>
              <p:nvPr/>
            </p:nvCxnSpPr>
            <p:spPr bwMode="auto">
              <a:xfrm>
                <a:off x="802757" y="25450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7F24DA67-884C-87B8-A80F-6535DF5C73B8}"/>
                  </a:ext>
                </a:extLst>
              </p:cNvPr>
              <p:cNvCxnSpPr>
                <a:cxnSpLocks/>
              </p:cNvCxnSpPr>
              <p:nvPr/>
            </p:nvCxnSpPr>
            <p:spPr bwMode="auto">
              <a:xfrm>
                <a:off x="802757" y="27895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DA2359B9-D39B-D646-5676-1C301B146D29}"/>
                  </a:ext>
                </a:extLst>
              </p:cNvPr>
              <p:cNvCxnSpPr>
                <a:cxnSpLocks/>
              </p:cNvCxnSpPr>
              <p:nvPr/>
            </p:nvCxnSpPr>
            <p:spPr bwMode="auto">
              <a:xfrm>
                <a:off x="802757" y="30339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B839B2F1-991A-9D71-3584-AC2AC1FEB286}"/>
                  </a:ext>
                </a:extLst>
              </p:cNvPr>
              <p:cNvCxnSpPr>
                <a:cxnSpLocks/>
              </p:cNvCxnSpPr>
              <p:nvPr/>
            </p:nvCxnSpPr>
            <p:spPr bwMode="auto">
              <a:xfrm>
                <a:off x="802757" y="327837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D12E2497-AE0F-E0A8-1D3B-5D351B7C40F3}"/>
                  </a:ext>
                </a:extLst>
              </p:cNvPr>
              <p:cNvCxnSpPr>
                <a:cxnSpLocks/>
              </p:cNvCxnSpPr>
              <p:nvPr/>
            </p:nvCxnSpPr>
            <p:spPr bwMode="auto">
              <a:xfrm>
                <a:off x="802757" y="35228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5AD41D99-28B4-42E9-CEC1-A32343AAD766}"/>
                  </a:ext>
                </a:extLst>
              </p:cNvPr>
              <p:cNvCxnSpPr>
                <a:cxnSpLocks/>
              </p:cNvCxnSpPr>
              <p:nvPr/>
            </p:nvCxnSpPr>
            <p:spPr bwMode="auto">
              <a:xfrm>
                <a:off x="802757" y="3767252"/>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3" name="Group 162">
              <a:extLst>
                <a:ext uri="{FF2B5EF4-FFF2-40B4-BE49-F238E27FC236}">
                  <a16:creationId xmlns:a16="http://schemas.microsoft.com/office/drawing/2014/main" id="{09C025A7-85D8-CA15-5A44-606E56B1AFB5}"/>
                </a:ext>
              </a:extLst>
            </p:cNvPr>
            <p:cNvGrpSpPr/>
            <p:nvPr/>
          </p:nvGrpSpPr>
          <p:grpSpPr>
            <a:xfrm>
              <a:off x="434532" y="1180217"/>
              <a:ext cx="466794" cy="2702185"/>
              <a:chOff x="434532" y="1180217"/>
              <a:chExt cx="466794" cy="2702185"/>
            </a:xfrm>
          </p:grpSpPr>
          <p:sp>
            <p:nvSpPr>
              <p:cNvPr id="94" name="TextBox 93">
                <a:extLst>
                  <a:ext uri="{FF2B5EF4-FFF2-40B4-BE49-F238E27FC236}">
                    <a16:creationId xmlns:a16="http://schemas.microsoft.com/office/drawing/2014/main" id="{3FA4D2CB-E3D1-1DE1-D97E-7F1A8E91CBFA}"/>
                  </a:ext>
                </a:extLst>
              </p:cNvPr>
              <p:cNvSpPr txBox="1"/>
              <p:nvPr/>
            </p:nvSpPr>
            <p:spPr bwMode="auto">
              <a:xfrm>
                <a:off x="559566" y="1454176"/>
                <a:ext cx="341760" cy="24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95" name="TextBox 94">
                <a:extLst>
                  <a:ext uri="{FF2B5EF4-FFF2-40B4-BE49-F238E27FC236}">
                    <a16:creationId xmlns:a16="http://schemas.microsoft.com/office/drawing/2014/main" id="{806F4D30-C0EC-F999-DB13-756AE66CAE06}"/>
                  </a:ext>
                </a:extLst>
              </p:cNvPr>
              <p:cNvSpPr txBox="1"/>
              <p:nvPr/>
            </p:nvSpPr>
            <p:spPr bwMode="auto">
              <a:xfrm>
                <a:off x="559566" y="1696695"/>
                <a:ext cx="341760" cy="24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96" name="TextBox 95">
                <a:extLst>
                  <a:ext uri="{FF2B5EF4-FFF2-40B4-BE49-F238E27FC236}">
                    <a16:creationId xmlns:a16="http://schemas.microsoft.com/office/drawing/2014/main" id="{88B74860-11D9-6C37-426B-B935E3A421C4}"/>
                  </a:ext>
                </a:extLst>
              </p:cNvPr>
              <p:cNvSpPr txBox="1"/>
              <p:nvPr/>
            </p:nvSpPr>
            <p:spPr bwMode="auto">
              <a:xfrm>
                <a:off x="559566" y="1939214"/>
                <a:ext cx="341760" cy="24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97" name="TextBox 96">
                <a:extLst>
                  <a:ext uri="{FF2B5EF4-FFF2-40B4-BE49-F238E27FC236}">
                    <a16:creationId xmlns:a16="http://schemas.microsoft.com/office/drawing/2014/main" id="{14690D8C-0886-F59C-23D2-966052AE9809}"/>
                  </a:ext>
                </a:extLst>
              </p:cNvPr>
              <p:cNvSpPr txBox="1"/>
              <p:nvPr/>
            </p:nvSpPr>
            <p:spPr bwMode="auto">
              <a:xfrm>
                <a:off x="559566" y="218173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98" name="TextBox 97">
                <a:extLst>
                  <a:ext uri="{FF2B5EF4-FFF2-40B4-BE49-F238E27FC236}">
                    <a16:creationId xmlns:a16="http://schemas.microsoft.com/office/drawing/2014/main" id="{C1FF7C9E-F971-D88C-9BDE-70170F3883CA}"/>
                  </a:ext>
                </a:extLst>
              </p:cNvPr>
              <p:cNvSpPr txBox="1"/>
              <p:nvPr/>
            </p:nvSpPr>
            <p:spPr bwMode="auto">
              <a:xfrm>
                <a:off x="638113" y="2424252"/>
                <a:ext cx="263213" cy="24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9" name="TextBox 98">
                <a:extLst>
                  <a:ext uri="{FF2B5EF4-FFF2-40B4-BE49-F238E27FC236}">
                    <a16:creationId xmlns:a16="http://schemas.microsoft.com/office/drawing/2014/main" id="{66CEA9B9-9873-F129-0015-ED974593D6DE}"/>
                  </a:ext>
                </a:extLst>
              </p:cNvPr>
              <p:cNvSpPr txBox="1"/>
              <p:nvPr/>
            </p:nvSpPr>
            <p:spPr bwMode="auto">
              <a:xfrm>
                <a:off x="513079" y="2666771"/>
                <a:ext cx="388247" cy="24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00" name="TextBox 99">
                <a:extLst>
                  <a:ext uri="{FF2B5EF4-FFF2-40B4-BE49-F238E27FC236}">
                    <a16:creationId xmlns:a16="http://schemas.microsoft.com/office/drawing/2014/main" id="{0E72C8B9-1C0B-0A24-9F05-86CC81E7ED6D}"/>
                  </a:ext>
                </a:extLst>
              </p:cNvPr>
              <p:cNvSpPr txBox="1"/>
              <p:nvPr/>
            </p:nvSpPr>
            <p:spPr bwMode="auto">
              <a:xfrm>
                <a:off x="513079" y="2909290"/>
                <a:ext cx="388247" cy="24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01" name="TextBox 100">
                <a:extLst>
                  <a:ext uri="{FF2B5EF4-FFF2-40B4-BE49-F238E27FC236}">
                    <a16:creationId xmlns:a16="http://schemas.microsoft.com/office/drawing/2014/main" id="{BB366FB0-4FCF-6284-F081-B08FC97AA6FC}"/>
                  </a:ext>
                </a:extLst>
              </p:cNvPr>
              <p:cNvSpPr txBox="1"/>
              <p:nvPr/>
            </p:nvSpPr>
            <p:spPr bwMode="auto">
              <a:xfrm>
                <a:off x="513079" y="3151809"/>
                <a:ext cx="388247" cy="24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02" name="TextBox 101">
                <a:extLst>
                  <a:ext uri="{FF2B5EF4-FFF2-40B4-BE49-F238E27FC236}">
                    <a16:creationId xmlns:a16="http://schemas.microsoft.com/office/drawing/2014/main" id="{A862DEF1-6321-658D-D20A-901B8DCB0FE2}"/>
                  </a:ext>
                </a:extLst>
              </p:cNvPr>
              <p:cNvSpPr txBox="1"/>
              <p:nvPr/>
            </p:nvSpPr>
            <p:spPr bwMode="auto">
              <a:xfrm>
                <a:off x="513079" y="3394328"/>
                <a:ext cx="388247" cy="24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03" name="TextBox 102">
                <a:extLst>
                  <a:ext uri="{FF2B5EF4-FFF2-40B4-BE49-F238E27FC236}">
                    <a16:creationId xmlns:a16="http://schemas.microsoft.com/office/drawing/2014/main" id="{5037EBCE-9D66-AD89-7FA2-1AF1C2C69CD9}"/>
                  </a:ext>
                </a:extLst>
              </p:cNvPr>
              <p:cNvSpPr txBox="1"/>
              <p:nvPr/>
            </p:nvSpPr>
            <p:spPr bwMode="auto">
              <a:xfrm>
                <a:off x="434532" y="3636843"/>
                <a:ext cx="466794" cy="24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62" name="TextBox 161">
                <a:extLst>
                  <a:ext uri="{FF2B5EF4-FFF2-40B4-BE49-F238E27FC236}">
                    <a16:creationId xmlns:a16="http://schemas.microsoft.com/office/drawing/2014/main" id="{B20A4337-75AF-611B-2334-23E7523D8B59}"/>
                  </a:ext>
                </a:extLst>
              </p:cNvPr>
              <p:cNvSpPr txBox="1"/>
              <p:nvPr/>
            </p:nvSpPr>
            <p:spPr bwMode="auto">
              <a:xfrm>
                <a:off x="481019" y="1180217"/>
                <a:ext cx="4203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grpSp>
          <p:nvGrpSpPr>
            <p:cNvPr id="293" name="Group 292">
              <a:extLst>
                <a:ext uri="{FF2B5EF4-FFF2-40B4-BE49-F238E27FC236}">
                  <a16:creationId xmlns:a16="http://schemas.microsoft.com/office/drawing/2014/main" id="{858FD6CF-0878-8894-FFA3-B73C0F229DE7}"/>
                </a:ext>
              </a:extLst>
            </p:cNvPr>
            <p:cNvGrpSpPr/>
            <p:nvPr/>
          </p:nvGrpSpPr>
          <p:grpSpPr>
            <a:xfrm>
              <a:off x="937996" y="2103873"/>
              <a:ext cx="7023639" cy="1667089"/>
              <a:chOff x="937996" y="2103873"/>
              <a:chExt cx="7023639" cy="1667089"/>
            </a:xfrm>
          </p:grpSpPr>
          <p:cxnSp>
            <p:nvCxnSpPr>
              <p:cNvPr id="170" name="Straight Connector 169">
                <a:extLst>
                  <a:ext uri="{FF2B5EF4-FFF2-40B4-BE49-F238E27FC236}">
                    <a16:creationId xmlns:a16="http://schemas.microsoft.com/office/drawing/2014/main" id="{4C5202F2-883E-EE5E-DDCC-874E811A85EB}"/>
                  </a:ext>
                </a:extLst>
              </p:cNvPr>
              <p:cNvCxnSpPr>
                <a:cxnSpLocks/>
              </p:cNvCxnSpPr>
              <p:nvPr/>
            </p:nvCxnSpPr>
            <p:spPr bwMode="auto">
              <a:xfrm>
                <a:off x="1163421" y="2359025"/>
                <a:ext cx="0" cy="180599"/>
              </a:xfrm>
              <a:prstGeom prst="line">
                <a:avLst/>
              </a:prstGeom>
              <a:noFill/>
              <a:ln w="38100" cap="flat" cmpd="sng" algn="ctr">
                <a:solidFill>
                  <a:srgbClr val="01587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F36044CF-64A1-980A-FFAD-467F8E9541C2}"/>
                  </a:ext>
                </a:extLst>
              </p:cNvPr>
              <p:cNvCxnSpPr>
                <a:cxnSpLocks/>
              </p:cNvCxnSpPr>
              <p:nvPr/>
            </p:nvCxnSpPr>
            <p:spPr bwMode="auto">
              <a:xfrm>
                <a:off x="1001496" y="2206625"/>
                <a:ext cx="0" cy="332999"/>
              </a:xfrm>
              <a:prstGeom prst="line">
                <a:avLst/>
              </a:prstGeom>
              <a:noFill/>
              <a:ln w="38100" cap="flat" cmpd="sng" algn="ctr">
                <a:solidFill>
                  <a:srgbClr val="01587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E45AE391-D71F-117D-B17F-52CF0BB74C89}"/>
                  </a:ext>
                </a:extLst>
              </p:cNvPr>
              <p:cNvCxnSpPr>
                <a:cxnSpLocks/>
              </p:cNvCxnSpPr>
              <p:nvPr/>
            </p:nvCxnSpPr>
            <p:spPr bwMode="auto">
              <a:xfrm>
                <a:off x="960221" y="2192525"/>
                <a:ext cx="0" cy="354506"/>
              </a:xfrm>
              <a:prstGeom prst="line">
                <a:avLst/>
              </a:prstGeom>
              <a:noFill/>
              <a:ln w="38100" cap="flat" cmpd="sng" algn="ctr">
                <a:solidFill>
                  <a:srgbClr val="015873"/>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79C456D6-3230-165C-B974-F6E5A205FBB5}"/>
                  </a:ext>
                </a:extLst>
              </p:cNvPr>
              <p:cNvCxnSpPr>
                <a:cxnSpLocks/>
              </p:cNvCxnSpPr>
              <p:nvPr/>
            </p:nvCxnSpPr>
            <p:spPr bwMode="auto">
              <a:xfrm>
                <a:off x="937996" y="2103873"/>
                <a:ext cx="0" cy="443158"/>
              </a:xfrm>
              <a:prstGeom prst="line">
                <a:avLst/>
              </a:prstGeom>
              <a:noFill/>
              <a:ln w="38100" cap="flat" cmpd="sng" algn="ctr">
                <a:solidFill>
                  <a:srgbClr val="015873"/>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311E42F4-7641-B1DC-545C-92BE5E89C0D0}"/>
                  </a:ext>
                </a:extLst>
              </p:cNvPr>
              <p:cNvCxnSpPr>
                <a:cxnSpLocks/>
              </p:cNvCxnSpPr>
              <p:nvPr/>
            </p:nvCxnSpPr>
            <p:spPr bwMode="auto">
              <a:xfrm>
                <a:off x="1064996" y="2265304"/>
                <a:ext cx="0" cy="274320"/>
              </a:xfrm>
              <a:prstGeom prst="line">
                <a:avLst/>
              </a:prstGeom>
              <a:noFill/>
              <a:ln w="38100" cap="flat" cmpd="sng" algn="ctr">
                <a:solidFill>
                  <a:srgbClr val="015873"/>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C713428F-CFB5-22EA-C308-5BE9204821A3}"/>
                  </a:ext>
                </a:extLst>
              </p:cNvPr>
              <p:cNvCxnSpPr>
                <a:cxnSpLocks/>
              </p:cNvCxnSpPr>
              <p:nvPr/>
            </p:nvCxnSpPr>
            <p:spPr bwMode="auto">
              <a:xfrm>
                <a:off x="1185646" y="2355309"/>
                <a:ext cx="0" cy="198581"/>
              </a:xfrm>
              <a:prstGeom prst="line">
                <a:avLst/>
              </a:prstGeom>
              <a:noFill/>
              <a:ln w="38100" cap="flat" cmpd="sng" algn="ctr">
                <a:solidFill>
                  <a:srgbClr val="01587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BB98F0D0-4626-36B0-3B59-B7FC1AEDB46C}"/>
                  </a:ext>
                </a:extLst>
              </p:cNvPr>
              <p:cNvCxnSpPr>
                <a:cxnSpLocks/>
              </p:cNvCxnSpPr>
              <p:nvPr/>
            </p:nvCxnSpPr>
            <p:spPr bwMode="auto">
              <a:xfrm>
                <a:off x="1449171" y="2461903"/>
                <a:ext cx="0" cy="91987"/>
              </a:xfrm>
              <a:prstGeom prst="line">
                <a:avLst/>
              </a:prstGeom>
              <a:noFill/>
              <a:ln w="38100" cap="flat" cmpd="sng" algn="ctr">
                <a:solidFill>
                  <a:srgbClr val="015873"/>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92CA1067-87FC-A189-433C-82D70F9ADB16}"/>
                  </a:ext>
                </a:extLst>
              </p:cNvPr>
              <p:cNvCxnSpPr>
                <a:cxnSpLocks/>
              </p:cNvCxnSpPr>
              <p:nvPr/>
            </p:nvCxnSpPr>
            <p:spPr bwMode="auto">
              <a:xfrm>
                <a:off x="1487271" y="2469557"/>
                <a:ext cx="0" cy="91987"/>
              </a:xfrm>
              <a:prstGeom prst="line">
                <a:avLst/>
              </a:prstGeom>
              <a:noFill/>
              <a:ln w="38100" cap="flat" cmpd="sng" algn="ctr">
                <a:solidFill>
                  <a:srgbClr val="015873"/>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C9CC5B5A-76A4-CD51-CAA9-6B58A835038B}"/>
                  </a:ext>
                </a:extLst>
              </p:cNvPr>
              <p:cNvCxnSpPr>
                <a:cxnSpLocks/>
              </p:cNvCxnSpPr>
              <p:nvPr/>
            </p:nvCxnSpPr>
            <p:spPr bwMode="auto">
              <a:xfrm>
                <a:off x="1109234" y="2325286"/>
                <a:ext cx="0" cy="210312"/>
              </a:xfrm>
              <a:prstGeom prst="line">
                <a:avLst/>
              </a:prstGeom>
              <a:noFill/>
              <a:ln w="19050" cap="flat" cmpd="sng" algn="ctr">
                <a:solidFill>
                  <a:srgbClr val="015873"/>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B0C1376F-FFA6-D813-B508-914FA7C62400}"/>
                  </a:ext>
                </a:extLst>
              </p:cNvPr>
              <p:cNvCxnSpPr>
                <a:cxnSpLocks/>
              </p:cNvCxnSpPr>
              <p:nvPr/>
            </p:nvCxnSpPr>
            <p:spPr bwMode="auto">
              <a:xfrm>
                <a:off x="1257281" y="2374810"/>
                <a:ext cx="0" cy="170264"/>
              </a:xfrm>
              <a:prstGeom prst="line">
                <a:avLst/>
              </a:prstGeom>
              <a:noFill/>
              <a:ln w="19050" cap="flat" cmpd="sng" algn="ctr">
                <a:solidFill>
                  <a:srgbClr val="01587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8892320D-333C-7387-D210-84181EAD8806}"/>
                  </a:ext>
                </a:extLst>
              </p:cNvPr>
              <p:cNvCxnSpPr>
                <a:cxnSpLocks/>
              </p:cNvCxnSpPr>
              <p:nvPr/>
            </p:nvCxnSpPr>
            <p:spPr bwMode="auto">
              <a:xfrm>
                <a:off x="1339831" y="2424252"/>
                <a:ext cx="0" cy="120822"/>
              </a:xfrm>
              <a:prstGeom prst="line">
                <a:avLst/>
              </a:prstGeom>
              <a:noFill/>
              <a:ln w="19050" cap="flat" cmpd="sng" algn="ctr">
                <a:solidFill>
                  <a:srgbClr val="015873"/>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426D6EDA-3F9A-559E-613B-C85B0D093589}"/>
                  </a:ext>
                </a:extLst>
              </p:cNvPr>
              <p:cNvCxnSpPr>
                <a:cxnSpLocks/>
              </p:cNvCxnSpPr>
              <p:nvPr/>
            </p:nvCxnSpPr>
            <p:spPr bwMode="auto">
              <a:xfrm>
                <a:off x="1403331" y="2461903"/>
                <a:ext cx="0" cy="83171"/>
              </a:xfrm>
              <a:prstGeom prst="line">
                <a:avLst/>
              </a:prstGeom>
              <a:noFill/>
              <a:ln w="19050" cap="flat" cmpd="sng" algn="ctr">
                <a:solidFill>
                  <a:srgbClr val="01587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A1FCA237-C47D-FA54-0276-96FDA1A9C6C8}"/>
                  </a:ext>
                </a:extLst>
              </p:cNvPr>
              <p:cNvCxnSpPr>
                <a:cxnSpLocks/>
              </p:cNvCxnSpPr>
              <p:nvPr/>
            </p:nvCxnSpPr>
            <p:spPr bwMode="auto">
              <a:xfrm>
                <a:off x="1520806" y="2489251"/>
                <a:ext cx="0" cy="62768"/>
              </a:xfrm>
              <a:prstGeom prst="line">
                <a:avLst/>
              </a:prstGeom>
              <a:noFill/>
              <a:ln w="19050" cap="flat" cmpd="sng" algn="ctr">
                <a:solidFill>
                  <a:srgbClr val="01587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9FFD9943-C10E-9E1C-32B0-3F4DF0414A70}"/>
                  </a:ext>
                </a:extLst>
              </p:cNvPr>
              <p:cNvCxnSpPr>
                <a:cxnSpLocks/>
              </p:cNvCxnSpPr>
              <p:nvPr/>
            </p:nvCxnSpPr>
            <p:spPr bwMode="auto">
              <a:xfrm>
                <a:off x="1558906" y="2503899"/>
                <a:ext cx="0" cy="54985"/>
              </a:xfrm>
              <a:prstGeom prst="line">
                <a:avLst/>
              </a:prstGeom>
              <a:noFill/>
              <a:ln w="19050" cap="flat" cmpd="sng" algn="ctr">
                <a:solidFill>
                  <a:srgbClr val="01587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09AA4D22-B030-EF03-CAD1-B37932E6F811}"/>
                  </a:ext>
                </a:extLst>
              </p:cNvPr>
              <p:cNvCxnSpPr>
                <a:cxnSpLocks/>
              </p:cNvCxnSpPr>
              <p:nvPr/>
            </p:nvCxnSpPr>
            <p:spPr bwMode="auto">
              <a:xfrm>
                <a:off x="1600181" y="2503899"/>
                <a:ext cx="0" cy="36576"/>
              </a:xfrm>
              <a:prstGeom prst="line">
                <a:avLst/>
              </a:prstGeom>
              <a:noFill/>
              <a:ln w="19050" cap="flat" cmpd="sng" algn="ctr">
                <a:solidFill>
                  <a:srgbClr val="01587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E20506ED-876F-A09C-5A86-0400E8B4AC51}"/>
                  </a:ext>
                </a:extLst>
              </p:cNvPr>
              <p:cNvCxnSpPr>
                <a:cxnSpLocks/>
              </p:cNvCxnSpPr>
              <p:nvPr/>
            </p:nvCxnSpPr>
            <p:spPr bwMode="auto">
              <a:xfrm>
                <a:off x="1638281" y="2513424"/>
                <a:ext cx="0" cy="36576"/>
              </a:xfrm>
              <a:prstGeom prst="line">
                <a:avLst/>
              </a:prstGeom>
              <a:noFill/>
              <a:ln w="19050" cap="flat" cmpd="sng" algn="ctr">
                <a:solidFill>
                  <a:srgbClr val="01587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3995310B-6B76-65BA-AEC1-FDF7D300CD7D}"/>
                  </a:ext>
                </a:extLst>
              </p:cNvPr>
              <p:cNvCxnSpPr>
                <a:cxnSpLocks/>
              </p:cNvCxnSpPr>
              <p:nvPr/>
            </p:nvCxnSpPr>
            <p:spPr bwMode="auto">
              <a:xfrm>
                <a:off x="1660506" y="2513424"/>
                <a:ext cx="0" cy="36576"/>
              </a:xfrm>
              <a:prstGeom prst="line">
                <a:avLst/>
              </a:prstGeom>
              <a:noFill/>
              <a:ln w="19050" cap="flat" cmpd="sng" algn="ctr">
                <a:solidFill>
                  <a:srgbClr val="01587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F0FE8443-6376-8F1E-2937-2E000AE64E19}"/>
                  </a:ext>
                </a:extLst>
              </p:cNvPr>
              <p:cNvCxnSpPr>
                <a:cxnSpLocks/>
              </p:cNvCxnSpPr>
              <p:nvPr/>
            </p:nvCxnSpPr>
            <p:spPr bwMode="auto">
              <a:xfrm>
                <a:off x="1679556" y="2510249"/>
                <a:ext cx="0" cy="36576"/>
              </a:xfrm>
              <a:prstGeom prst="line">
                <a:avLst/>
              </a:prstGeom>
              <a:noFill/>
              <a:ln w="19050" cap="flat" cmpd="sng" algn="ctr">
                <a:solidFill>
                  <a:srgbClr val="01587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7D3C5CD8-FCED-4905-A1E9-5D1FD556DDFF}"/>
                  </a:ext>
                </a:extLst>
              </p:cNvPr>
              <p:cNvCxnSpPr>
                <a:cxnSpLocks/>
              </p:cNvCxnSpPr>
              <p:nvPr/>
            </p:nvCxnSpPr>
            <p:spPr bwMode="auto">
              <a:xfrm>
                <a:off x="1698606" y="2510249"/>
                <a:ext cx="0" cy="36576"/>
              </a:xfrm>
              <a:prstGeom prst="line">
                <a:avLst/>
              </a:prstGeom>
              <a:noFill/>
              <a:ln w="19050" cap="flat" cmpd="sng" algn="ctr">
                <a:solidFill>
                  <a:srgbClr val="015873"/>
                </a:solidFill>
                <a:prstDash val="solid"/>
                <a:round/>
                <a:headEnd type="none" w="med" len="med"/>
                <a:tailEnd type="none" w="med" len="med"/>
              </a:ln>
              <a:effectLst/>
            </p:spPr>
          </p:cxnSp>
          <p:grpSp>
            <p:nvGrpSpPr>
              <p:cNvPr id="292" name="Group 291">
                <a:extLst>
                  <a:ext uri="{FF2B5EF4-FFF2-40B4-BE49-F238E27FC236}">
                    <a16:creationId xmlns:a16="http://schemas.microsoft.com/office/drawing/2014/main" id="{8F7ABE04-60C8-58EC-6D2F-E28207543DD7}"/>
                  </a:ext>
                </a:extLst>
              </p:cNvPr>
              <p:cNvGrpSpPr/>
              <p:nvPr/>
            </p:nvGrpSpPr>
            <p:grpSpPr>
              <a:xfrm>
                <a:off x="1989944" y="2539624"/>
                <a:ext cx="5971691" cy="1231338"/>
                <a:chOff x="1989944" y="2539624"/>
                <a:chExt cx="5971691" cy="1231338"/>
              </a:xfrm>
            </p:grpSpPr>
            <p:cxnSp>
              <p:nvCxnSpPr>
                <p:cNvPr id="17" name="Straight Connector 16">
                  <a:extLst>
                    <a:ext uri="{FF2B5EF4-FFF2-40B4-BE49-F238E27FC236}">
                      <a16:creationId xmlns:a16="http://schemas.microsoft.com/office/drawing/2014/main" id="{CF52F527-8427-9D30-A862-AEFFAACFE6C5}"/>
                    </a:ext>
                  </a:extLst>
                </p:cNvPr>
                <p:cNvCxnSpPr/>
                <p:nvPr/>
              </p:nvCxnSpPr>
              <p:spPr bwMode="auto">
                <a:xfrm>
                  <a:off x="1989944" y="2547031"/>
                  <a:ext cx="0" cy="50015"/>
                </a:xfrm>
                <a:prstGeom prst="line">
                  <a:avLst/>
                </a:prstGeom>
                <a:noFill/>
                <a:ln w="38100" cap="flat" cmpd="sng" algn="ctr">
                  <a:solidFill>
                    <a:srgbClr val="015873"/>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8C07FBC-4542-667C-CE15-2ABEA1515F52}"/>
                    </a:ext>
                  </a:extLst>
                </p:cNvPr>
                <p:cNvCxnSpPr/>
                <p:nvPr/>
              </p:nvCxnSpPr>
              <p:spPr bwMode="auto">
                <a:xfrm>
                  <a:off x="2026166" y="2545779"/>
                  <a:ext cx="0" cy="50015"/>
                </a:xfrm>
                <a:prstGeom prst="line">
                  <a:avLst/>
                </a:prstGeom>
                <a:noFill/>
                <a:ln w="38100" cap="flat" cmpd="sng" algn="ctr">
                  <a:solidFill>
                    <a:srgbClr val="015873"/>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8B7383F-13A2-6D81-49C5-FE8C40E29998}"/>
                    </a:ext>
                  </a:extLst>
                </p:cNvPr>
                <p:cNvCxnSpPr>
                  <a:cxnSpLocks/>
                </p:cNvCxnSpPr>
                <p:nvPr/>
              </p:nvCxnSpPr>
              <p:spPr bwMode="auto">
                <a:xfrm>
                  <a:off x="2161081" y="2553271"/>
                  <a:ext cx="0" cy="70008"/>
                </a:xfrm>
                <a:prstGeom prst="line">
                  <a:avLst/>
                </a:prstGeom>
                <a:noFill/>
                <a:ln w="38100" cap="flat" cmpd="sng" algn="ctr">
                  <a:solidFill>
                    <a:srgbClr val="015873"/>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6F32D4E3-DF84-59F5-31ED-12035891B4C8}"/>
                    </a:ext>
                  </a:extLst>
                </p:cNvPr>
                <p:cNvCxnSpPr>
                  <a:cxnSpLocks/>
                </p:cNvCxnSpPr>
                <p:nvPr/>
              </p:nvCxnSpPr>
              <p:spPr bwMode="auto">
                <a:xfrm>
                  <a:off x="2197303" y="2552019"/>
                  <a:ext cx="0" cy="71260"/>
                </a:xfrm>
                <a:prstGeom prst="line">
                  <a:avLst/>
                </a:prstGeom>
                <a:noFill/>
                <a:ln w="38100" cap="flat" cmpd="sng" algn="ctr">
                  <a:solidFill>
                    <a:srgbClr val="015873"/>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AD608F7C-4C10-778D-35DC-B347B7A3556A}"/>
                    </a:ext>
                  </a:extLst>
                </p:cNvPr>
                <p:cNvCxnSpPr>
                  <a:cxnSpLocks/>
                </p:cNvCxnSpPr>
                <p:nvPr/>
              </p:nvCxnSpPr>
              <p:spPr bwMode="auto">
                <a:xfrm>
                  <a:off x="2234782" y="2557615"/>
                  <a:ext cx="0" cy="70008"/>
                </a:xfrm>
                <a:prstGeom prst="line">
                  <a:avLst/>
                </a:prstGeom>
                <a:noFill/>
                <a:ln w="38100" cap="flat" cmpd="sng" algn="ctr">
                  <a:solidFill>
                    <a:srgbClr val="015873"/>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FB907A1C-0BA1-3FE2-EF6B-FE90895CF71A}"/>
                    </a:ext>
                  </a:extLst>
                </p:cNvPr>
                <p:cNvCxnSpPr>
                  <a:cxnSpLocks/>
                </p:cNvCxnSpPr>
                <p:nvPr/>
              </p:nvCxnSpPr>
              <p:spPr bwMode="auto">
                <a:xfrm>
                  <a:off x="2271004" y="2556363"/>
                  <a:ext cx="0" cy="71260"/>
                </a:xfrm>
                <a:prstGeom prst="line">
                  <a:avLst/>
                </a:prstGeom>
                <a:noFill/>
                <a:ln w="38100" cap="flat" cmpd="sng" algn="ctr">
                  <a:solidFill>
                    <a:srgbClr val="015873"/>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2E31F079-5D1F-4755-D4AF-0247AAA4D550}"/>
                    </a:ext>
                  </a:extLst>
                </p:cNvPr>
                <p:cNvCxnSpPr>
                  <a:cxnSpLocks/>
                </p:cNvCxnSpPr>
                <p:nvPr/>
              </p:nvCxnSpPr>
              <p:spPr bwMode="auto">
                <a:xfrm>
                  <a:off x="2507702" y="2559452"/>
                  <a:ext cx="0" cy="138778"/>
                </a:xfrm>
                <a:prstGeom prst="line">
                  <a:avLst/>
                </a:prstGeom>
                <a:noFill/>
                <a:ln w="38100" cap="flat" cmpd="sng" algn="ctr">
                  <a:solidFill>
                    <a:srgbClr val="015873"/>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A3910570-85DE-9E98-CA09-EB3A156EA8F7}"/>
                    </a:ext>
                  </a:extLst>
                </p:cNvPr>
                <p:cNvCxnSpPr>
                  <a:cxnSpLocks/>
                </p:cNvCxnSpPr>
                <p:nvPr/>
              </p:nvCxnSpPr>
              <p:spPr bwMode="auto">
                <a:xfrm>
                  <a:off x="2449637" y="2549610"/>
                  <a:ext cx="0" cy="117161"/>
                </a:xfrm>
                <a:prstGeom prst="line">
                  <a:avLst/>
                </a:prstGeom>
                <a:noFill/>
                <a:ln w="38100" cap="flat" cmpd="sng" algn="ctr">
                  <a:solidFill>
                    <a:srgbClr val="01587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1EBD579D-0416-F4D5-F531-CC7CAF795A35}"/>
                    </a:ext>
                  </a:extLst>
                </p:cNvPr>
                <p:cNvCxnSpPr>
                  <a:cxnSpLocks/>
                </p:cNvCxnSpPr>
                <p:nvPr/>
              </p:nvCxnSpPr>
              <p:spPr bwMode="auto">
                <a:xfrm>
                  <a:off x="2319076" y="2553890"/>
                  <a:ext cx="0" cy="69389"/>
                </a:xfrm>
                <a:prstGeom prst="line">
                  <a:avLst/>
                </a:prstGeom>
                <a:noFill/>
                <a:ln w="38100" cap="flat" cmpd="sng" algn="ctr">
                  <a:solidFill>
                    <a:srgbClr val="01587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70ACDA0C-2FC8-EBFE-9EC4-95F0E0793F6D}"/>
                    </a:ext>
                  </a:extLst>
                </p:cNvPr>
                <p:cNvCxnSpPr>
                  <a:cxnSpLocks/>
                </p:cNvCxnSpPr>
                <p:nvPr/>
              </p:nvCxnSpPr>
              <p:spPr bwMode="auto">
                <a:xfrm>
                  <a:off x="2396525" y="2558884"/>
                  <a:ext cx="0" cy="107887"/>
                </a:xfrm>
                <a:prstGeom prst="line">
                  <a:avLst/>
                </a:prstGeom>
                <a:noFill/>
                <a:ln w="38100" cap="flat" cmpd="sng" algn="ctr">
                  <a:solidFill>
                    <a:srgbClr val="015873"/>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602D58DC-6CB5-AAB5-5833-3B9C6A50917A}"/>
                    </a:ext>
                  </a:extLst>
                </p:cNvPr>
                <p:cNvCxnSpPr>
                  <a:cxnSpLocks/>
                </p:cNvCxnSpPr>
                <p:nvPr/>
              </p:nvCxnSpPr>
              <p:spPr bwMode="auto">
                <a:xfrm>
                  <a:off x="2573257" y="2556363"/>
                  <a:ext cx="1901" cy="145276"/>
                </a:xfrm>
                <a:prstGeom prst="line">
                  <a:avLst/>
                </a:prstGeom>
                <a:noFill/>
                <a:ln w="38100" cap="flat" cmpd="sng" algn="ctr">
                  <a:solidFill>
                    <a:srgbClr val="01587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27C0D399-5292-3598-6739-026AF75DDA4A}"/>
                    </a:ext>
                  </a:extLst>
                </p:cNvPr>
                <p:cNvCxnSpPr>
                  <a:cxnSpLocks/>
                </p:cNvCxnSpPr>
                <p:nvPr/>
              </p:nvCxnSpPr>
              <p:spPr bwMode="auto">
                <a:xfrm>
                  <a:off x="2605731" y="2554326"/>
                  <a:ext cx="1901" cy="145276"/>
                </a:xfrm>
                <a:prstGeom prst="line">
                  <a:avLst/>
                </a:prstGeom>
                <a:noFill/>
                <a:ln w="38100" cap="flat" cmpd="sng" algn="ctr">
                  <a:solidFill>
                    <a:srgbClr val="01587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A89938DA-D19F-3040-69E3-C0E16230DA26}"/>
                    </a:ext>
                  </a:extLst>
                </p:cNvPr>
                <p:cNvCxnSpPr>
                  <a:cxnSpLocks/>
                </p:cNvCxnSpPr>
                <p:nvPr/>
              </p:nvCxnSpPr>
              <p:spPr bwMode="auto">
                <a:xfrm>
                  <a:off x="2685081" y="2559187"/>
                  <a:ext cx="0" cy="167328"/>
                </a:xfrm>
                <a:prstGeom prst="line">
                  <a:avLst/>
                </a:prstGeom>
                <a:noFill/>
                <a:ln w="19050" cap="flat" cmpd="sng" algn="ctr">
                  <a:solidFill>
                    <a:srgbClr val="01587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3AD2D209-F988-F0A6-A06B-13F89465AEB4}"/>
                    </a:ext>
                  </a:extLst>
                </p:cNvPr>
                <p:cNvCxnSpPr>
                  <a:cxnSpLocks/>
                </p:cNvCxnSpPr>
                <p:nvPr/>
              </p:nvCxnSpPr>
              <p:spPr bwMode="auto">
                <a:xfrm>
                  <a:off x="2638631" y="2556012"/>
                  <a:ext cx="0" cy="167328"/>
                </a:xfrm>
                <a:prstGeom prst="line">
                  <a:avLst/>
                </a:prstGeom>
                <a:noFill/>
                <a:ln w="19050" cap="flat" cmpd="sng" algn="ctr">
                  <a:solidFill>
                    <a:srgbClr val="01587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474B09B0-FC3B-3297-65DB-B151D7F01C6B}"/>
                    </a:ext>
                  </a:extLst>
                </p:cNvPr>
                <p:cNvCxnSpPr>
                  <a:cxnSpLocks/>
                </p:cNvCxnSpPr>
                <p:nvPr/>
              </p:nvCxnSpPr>
              <p:spPr bwMode="auto">
                <a:xfrm>
                  <a:off x="2725309" y="2547031"/>
                  <a:ext cx="0" cy="176309"/>
                </a:xfrm>
                <a:prstGeom prst="line">
                  <a:avLst/>
                </a:prstGeom>
                <a:noFill/>
                <a:ln w="19050" cap="flat" cmpd="sng" algn="ctr">
                  <a:solidFill>
                    <a:srgbClr val="01587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8BFF7645-DC69-5BF3-0FAA-67ADDD9AA345}"/>
                    </a:ext>
                  </a:extLst>
                </p:cNvPr>
                <p:cNvCxnSpPr>
                  <a:cxnSpLocks/>
                </p:cNvCxnSpPr>
                <p:nvPr/>
              </p:nvCxnSpPr>
              <p:spPr bwMode="auto">
                <a:xfrm>
                  <a:off x="3014234" y="2554696"/>
                  <a:ext cx="0" cy="234813"/>
                </a:xfrm>
                <a:prstGeom prst="line">
                  <a:avLst/>
                </a:prstGeom>
                <a:noFill/>
                <a:ln w="19050" cap="flat" cmpd="sng" algn="ctr">
                  <a:solidFill>
                    <a:srgbClr val="015873"/>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14D9F4DF-5F55-5BFE-73AE-3A8FBE290A1B}"/>
                    </a:ext>
                  </a:extLst>
                </p:cNvPr>
                <p:cNvCxnSpPr>
                  <a:cxnSpLocks/>
                </p:cNvCxnSpPr>
                <p:nvPr/>
              </p:nvCxnSpPr>
              <p:spPr bwMode="auto">
                <a:xfrm>
                  <a:off x="3661934" y="2554696"/>
                  <a:ext cx="0" cy="379004"/>
                </a:xfrm>
                <a:prstGeom prst="line">
                  <a:avLst/>
                </a:prstGeom>
                <a:noFill/>
                <a:ln w="19050" cap="flat" cmpd="sng" algn="ctr">
                  <a:solidFill>
                    <a:srgbClr val="015873"/>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0D292777-A622-3EE3-E281-1C5160590775}"/>
                    </a:ext>
                  </a:extLst>
                </p:cNvPr>
                <p:cNvCxnSpPr>
                  <a:cxnSpLocks/>
                </p:cNvCxnSpPr>
                <p:nvPr/>
              </p:nvCxnSpPr>
              <p:spPr bwMode="auto">
                <a:xfrm>
                  <a:off x="3728609" y="2554696"/>
                  <a:ext cx="0" cy="401229"/>
                </a:xfrm>
                <a:prstGeom prst="line">
                  <a:avLst/>
                </a:prstGeom>
                <a:noFill/>
                <a:ln w="19050" cap="flat" cmpd="sng" algn="ctr">
                  <a:solidFill>
                    <a:srgbClr val="015873"/>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90868234-8129-D129-F586-6360EA2E9B67}"/>
                    </a:ext>
                  </a:extLst>
                </p:cNvPr>
                <p:cNvCxnSpPr>
                  <a:cxnSpLocks/>
                </p:cNvCxnSpPr>
                <p:nvPr/>
              </p:nvCxnSpPr>
              <p:spPr bwMode="auto">
                <a:xfrm>
                  <a:off x="3767966" y="2545171"/>
                  <a:ext cx="0" cy="429804"/>
                </a:xfrm>
                <a:prstGeom prst="line">
                  <a:avLst/>
                </a:prstGeom>
                <a:noFill/>
                <a:ln w="19050" cap="flat" cmpd="sng" algn="ctr">
                  <a:solidFill>
                    <a:srgbClr val="01587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A223D89C-7361-2CEC-167C-2A36557BBDA9}"/>
                    </a:ext>
                  </a:extLst>
                </p:cNvPr>
                <p:cNvCxnSpPr>
                  <a:cxnSpLocks/>
                </p:cNvCxnSpPr>
                <p:nvPr/>
              </p:nvCxnSpPr>
              <p:spPr bwMode="auto">
                <a:xfrm>
                  <a:off x="4034666" y="2554696"/>
                  <a:ext cx="0" cy="452029"/>
                </a:xfrm>
                <a:prstGeom prst="line">
                  <a:avLst/>
                </a:prstGeom>
                <a:noFill/>
                <a:ln w="19050" cap="flat" cmpd="sng" algn="ctr">
                  <a:solidFill>
                    <a:srgbClr val="01587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906487A4-D6F7-75B3-108B-27151FBE35C4}"/>
                    </a:ext>
                  </a:extLst>
                </p:cNvPr>
                <p:cNvCxnSpPr>
                  <a:cxnSpLocks/>
                </p:cNvCxnSpPr>
                <p:nvPr/>
              </p:nvCxnSpPr>
              <p:spPr bwMode="auto">
                <a:xfrm>
                  <a:off x="4177541" y="2563494"/>
                  <a:ext cx="0" cy="452029"/>
                </a:xfrm>
                <a:prstGeom prst="line">
                  <a:avLst/>
                </a:prstGeom>
                <a:noFill/>
                <a:ln w="19050" cap="flat" cmpd="sng" algn="ctr">
                  <a:solidFill>
                    <a:srgbClr val="01587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6A0B75F1-9311-49D2-B428-B9AE8C5E97E1}"/>
                    </a:ext>
                  </a:extLst>
                </p:cNvPr>
                <p:cNvCxnSpPr>
                  <a:cxnSpLocks/>
                </p:cNvCxnSpPr>
                <p:nvPr/>
              </p:nvCxnSpPr>
              <p:spPr bwMode="auto">
                <a:xfrm>
                  <a:off x="4333116" y="2553890"/>
                  <a:ext cx="0" cy="513160"/>
                </a:xfrm>
                <a:prstGeom prst="line">
                  <a:avLst/>
                </a:prstGeom>
                <a:noFill/>
                <a:ln w="19050" cap="flat" cmpd="sng" algn="ctr">
                  <a:solidFill>
                    <a:srgbClr val="015873"/>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664048D6-8152-B4EC-94A7-C55703C95BC7}"/>
                    </a:ext>
                  </a:extLst>
                </p:cNvPr>
                <p:cNvCxnSpPr>
                  <a:cxnSpLocks/>
                </p:cNvCxnSpPr>
                <p:nvPr/>
              </p:nvCxnSpPr>
              <p:spPr bwMode="auto">
                <a:xfrm>
                  <a:off x="4396616" y="2553890"/>
                  <a:ext cx="0" cy="513160"/>
                </a:xfrm>
                <a:prstGeom prst="line">
                  <a:avLst/>
                </a:prstGeom>
                <a:noFill/>
                <a:ln w="19050" cap="flat" cmpd="sng" algn="ctr">
                  <a:solidFill>
                    <a:srgbClr val="015873"/>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688E2C6E-8D3C-47CC-F019-4BD64A4E7D25}"/>
                    </a:ext>
                  </a:extLst>
                </p:cNvPr>
                <p:cNvCxnSpPr>
                  <a:cxnSpLocks/>
                </p:cNvCxnSpPr>
                <p:nvPr/>
              </p:nvCxnSpPr>
              <p:spPr bwMode="auto">
                <a:xfrm>
                  <a:off x="4580766" y="2553890"/>
                  <a:ext cx="0" cy="538560"/>
                </a:xfrm>
                <a:prstGeom prst="line">
                  <a:avLst/>
                </a:prstGeom>
                <a:noFill/>
                <a:ln w="19050" cap="flat" cmpd="sng" algn="ctr">
                  <a:solidFill>
                    <a:srgbClr val="01587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6BC90F1B-AE23-2F49-7C8C-EADF035749DC}"/>
                    </a:ext>
                  </a:extLst>
                </p:cNvPr>
                <p:cNvCxnSpPr>
                  <a:cxnSpLocks/>
                </p:cNvCxnSpPr>
                <p:nvPr/>
              </p:nvCxnSpPr>
              <p:spPr bwMode="auto">
                <a:xfrm>
                  <a:off x="4622041" y="2553890"/>
                  <a:ext cx="0" cy="538560"/>
                </a:xfrm>
                <a:prstGeom prst="line">
                  <a:avLst/>
                </a:prstGeom>
                <a:noFill/>
                <a:ln w="19050" cap="flat" cmpd="sng" algn="ctr">
                  <a:solidFill>
                    <a:srgbClr val="015873"/>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75BE86FA-6ED0-8DEF-6038-72BBFFA7153E}"/>
                    </a:ext>
                  </a:extLst>
                </p:cNvPr>
                <p:cNvCxnSpPr>
                  <a:cxnSpLocks/>
                </p:cNvCxnSpPr>
                <p:nvPr/>
              </p:nvCxnSpPr>
              <p:spPr bwMode="auto">
                <a:xfrm>
                  <a:off x="4787141" y="2558884"/>
                  <a:ext cx="0" cy="562141"/>
                </a:xfrm>
                <a:prstGeom prst="line">
                  <a:avLst/>
                </a:prstGeom>
                <a:noFill/>
                <a:ln w="19050" cap="flat" cmpd="sng" algn="ctr">
                  <a:solidFill>
                    <a:srgbClr val="015873"/>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5793214-C3D7-EBA5-3AAA-297484E66E49}"/>
                    </a:ext>
                  </a:extLst>
                </p:cNvPr>
                <p:cNvCxnSpPr>
                  <a:cxnSpLocks/>
                </p:cNvCxnSpPr>
                <p:nvPr/>
              </p:nvCxnSpPr>
              <p:spPr bwMode="auto">
                <a:xfrm>
                  <a:off x="5107816" y="2552019"/>
                  <a:ext cx="0" cy="645206"/>
                </a:xfrm>
                <a:prstGeom prst="line">
                  <a:avLst/>
                </a:prstGeom>
                <a:noFill/>
                <a:ln w="19050" cap="flat" cmpd="sng" algn="ctr">
                  <a:solidFill>
                    <a:srgbClr val="01587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5C23FEAD-BC8C-8EF2-7157-87D933DF774C}"/>
                    </a:ext>
                  </a:extLst>
                </p:cNvPr>
                <p:cNvCxnSpPr>
                  <a:cxnSpLocks/>
                </p:cNvCxnSpPr>
                <p:nvPr/>
              </p:nvCxnSpPr>
              <p:spPr bwMode="auto">
                <a:xfrm>
                  <a:off x="5174491" y="2552019"/>
                  <a:ext cx="0" cy="645206"/>
                </a:xfrm>
                <a:prstGeom prst="line">
                  <a:avLst/>
                </a:prstGeom>
                <a:noFill/>
                <a:ln w="19050" cap="flat" cmpd="sng" algn="ctr">
                  <a:solidFill>
                    <a:srgbClr val="01587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129D6170-DEC4-3A8A-441F-740ECD0F654F}"/>
                    </a:ext>
                  </a:extLst>
                </p:cNvPr>
                <p:cNvCxnSpPr>
                  <a:cxnSpLocks/>
                </p:cNvCxnSpPr>
                <p:nvPr/>
              </p:nvCxnSpPr>
              <p:spPr bwMode="auto">
                <a:xfrm>
                  <a:off x="5215766" y="2558884"/>
                  <a:ext cx="0" cy="645206"/>
                </a:xfrm>
                <a:prstGeom prst="line">
                  <a:avLst/>
                </a:prstGeom>
                <a:noFill/>
                <a:ln w="19050" cap="flat" cmpd="sng" algn="ctr">
                  <a:solidFill>
                    <a:srgbClr val="01587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38FC24DA-CF93-FEC1-A128-32531D0E219A}"/>
                    </a:ext>
                  </a:extLst>
                </p:cNvPr>
                <p:cNvCxnSpPr>
                  <a:cxnSpLocks/>
                </p:cNvCxnSpPr>
                <p:nvPr/>
              </p:nvCxnSpPr>
              <p:spPr bwMode="auto">
                <a:xfrm>
                  <a:off x="5260216" y="2558884"/>
                  <a:ext cx="0" cy="645206"/>
                </a:xfrm>
                <a:prstGeom prst="line">
                  <a:avLst/>
                </a:prstGeom>
                <a:noFill/>
                <a:ln w="19050" cap="flat" cmpd="sng" algn="ctr">
                  <a:solidFill>
                    <a:srgbClr val="01587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B385F08B-2BBA-5E27-EA6C-EEF1DBD169AC}"/>
                    </a:ext>
                  </a:extLst>
                </p:cNvPr>
                <p:cNvCxnSpPr>
                  <a:cxnSpLocks/>
                </p:cNvCxnSpPr>
                <p:nvPr/>
              </p:nvCxnSpPr>
              <p:spPr bwMode="auto">
                <a:xfrm>
                  <a:off x="5285616" y="2552019"/>
                  <a:ext cx="0" cy="670091"/>
                </a:xfrm>
                <a:prstGeom prst="line">
                  <a:avLst/>
                </a:prstGeom>
                <a:noFill/>
                <a:ln w="19050" cap="flat" cmpd="sng" algn="ctr">
                  <a:solidFill>
                    <a:srgbClr val="01587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24D12D02-60DC-9FDA-53CF-7F65D327BC60}"/>
                    </a:ext>
                  </a:extLst>
                </p:cNvPr>
                <p:cNvCxnSpPr>
                  <a:cxnSpLocks/>
                </p:cNvCxnSpPr>
                <p:nvPr/>
              </p:nvCxnSpPr>
              <p:spPr bwMode="auto">
                <a:xfrm>
                  <a:off x="5501516" y="2555709"/>
                  <a:ext cx="0" cy="695491"/>
                </a:xfrm>
                <a:prstGeom prst="line">
                  <a:avLst/>
                </a:prstGeom>
                <a:noFill/>
                <a:ln w="19050" cap="flat" cmpd="sng" algn="ctr">
                  <a:solidFill>
                    <a:srgbClr val="01587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08EA18F6-237E-2C93-A5B6-FC73EB74537D}"/>
                    </a:ext>
                  </a:extLst>
                </p:cNvPr>
                <p:cNvCxnSpPr>
                  <a:cxnSpLocks/>
                </p:cNvCxnSpPr>
                <p:nvPr/>
              </p:nvCxnSpPr>
              <p:spPr bwMode="auto">
                <a:xfrm>
                  <a:off x="5599941" y="2561544"/>
                  <a:ext cx="0" cy="695491"/>
                </a:xfrm>
                <a:prstGeom prst="line">
                  <a:avLst/>
                </a:prstGeom>
                <a:noFill/>
                <a:ln w="19050" cap="flat" cmpd="sng" algn="ctr">
                  <a:solidFill>
                    <a:srgbClr val="01587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C1FD1068-5089-612F-89B2-4DDF63D91F09}"/>
                    </a:ext>
                  </a:extLst>
                </p:cNvPr>
                <p:cNvCxnSpPr>
                  <a:cxnSpLocks/>
                </p:cNvCxnSpPr>
                <p:nvPr/>
              </p:nvCxnSpPr>
              <p:spPr bwMode="auto">
                <a:xfrm>
                  <a:off x="5949191" y="2552019"/>
                  <a:ext cx="0" cy="769031"/>
                </a:xfrm>
                <a:prstGeom prst="line">
                  <a:avLst/>
                </a:prstGeom>
                <a:noFill/>
                <a:ln w="19050" cap="flat" cmpd="sng" algn="ctr">
                  <a:solidFill>
                    <a:srgbClr val="01587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251E2385-0CC2-8635-E3B0-42C19BFD86FE}"/>
                    </a:ext>
                  </a:extLst>
                </p:cNvPr>
                <p:cNvCxnSpPr>
                  <a:cxnSpLocks/>
                </p:cNvCxnSpPr>
                <p:nvPr/>
              </p:nvCxnSpPr>
              <p:spPr bwMode="auto">
                <a:xfrm>
                  <a:off x="6168266" y="2552019"/>
                  <a:ext cx="0" cy="807131"/>
                </a:xfrm>
                <a:prstGeom prst="line">
                  <a:avLst/>
                </a:prstGeom>
                <a:noFill/>
                <a:ln w="19050" cap="flat" cmpd="sng" algn="ctr">
                  <a:solidFill>
                    <a:srgbClr val="01587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9A37D21B-D87F-4B2A-8F60-C275528C9730}"/>
                    </a:ext>
                  </a:extLst>
                </p:cNvPr>
                <p:cNvCxnSpPr>
                  <a:cxnSpLocks/>
                </p:cNvCxnSpPr>
                <p:nvPr/>
              </p:nvCxnSpPr>
              <p:spPr bwMode="auto">
                <a:xfrm>
                  <a:off x="6209541" y="2552019"/>
                  <a:ext cx="0" cy="807131"/>
                </a:xfrm>
                <a:prstGeom prst="line">
                  <a:avLst/>
                </a:prstGeom>
                <a:noFill/>
                <a:ln w="19050" cap="flat" cmpd="sng" algn="ctr">
                  <a:solidFill>
                    <a:srgbClr val="01587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3C75E0D5-9B60-2519-A10F-03B901C18A4C}"/>
                    </a:ext>
                  </a:extLst>
                </p:cNvPr>
                <p:cNvCxnSpPr>
                  <a:cxnSpLocks/>
                </p:cNvCxnSpPr>
                <p:nvPr/>
              </p:nvCxnSpPr>
              <p:spPr bwMode="auto">
                <a:xfrm>
                  <a:off x="6600066" y="2558884"/>
                  <a:ext cx="0" cy="841248"/>
                </a:xfrm>
                <a:prstGeom prst="line">
                  <a:avLst/>
                </a:prstGeom>
                <a:noFill/>
                <a:ln w="19050" cap="flat" cmpd="sng" algn="ctr">
                  <a:solidFill>
                    <a:srgbClr val="01587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D09606FC-8B03-61EA-36E6-9BDC579794ED}"/>
                    </a:ext>
                  </a:extLst>
                </p:cNvPr>
                <p:cNvCxnSpPr>
                  <a:cxnSpLocks/>
                </p:cNvCxnSpPr>
                <p:nvPr/>
              </p:nvCxnSpPr>
              <p:spPr bwMode="auto">
                <a:xfrm>
                  <a:off x="6765166" y="2552019"/>
                  <a:ext cx="0" cy="905556"/>
                </a:xfrm>
                <a:prstGeom prst="line">
                  <a:avLst/>
                </a:prstGeom>
                <a:noFill/>
                <a:ln w="19050" cap="flat" cmpd="sng" algn="ctr">
                  <a:solidFill>
                    <a:srgbClr val="01587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DD5188E5-C415-2635-E622-9E9AA48B2E4E}"/>
                    </a:ext>
                  </a:extLst>
                </p:cNvPr>
                <p:cNvCxnSpPr>
                  <a:cxnSpLocks/>
                </p:cNvCxnSpPr>
                <p:nvPr/>
              </p:nvCxnSpPr>
              <p:spPr bwMode="auto">
                <a:xfrm>
                  <a:off x="7033413" y="2553947"/>
                  <a:ext cx="3175" cy="968867"/>
                </a:xfrm>
                <a:prstGeom prst="line">
                  <a:avLst/>
                </a:prstGeom>
                <a:noFill/>
                <a:ln w="19050" cap="flat" cmpd="sng" algn="ctr">
                  <a:solidFill>
                    <a:srgbClr val="01587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9CFA62A5-0EAD-792F-9562-910E7312E915}"/>
                    </a:ext>
                  </a:extLst>
                </p:cNvPr>
                <p:cNvCxnSpPr>
                  <a:cxnSpLocks/>
                </p:cNvCxnSpPr>
                <p:nvPr/>
              </p:nvCxnSpPr>
              <p:spPr bwMode="auto">
                <a:xfrm>
                  <a:off x="7136290" y="2539624"/>
                  <a:ext cx="3816" cy="1025544"/>
                </a:xfrm>
                <a:prstGeom prst="line">
                  <a:avLst/>
                </a:prstGeom>
                <a:noFill/>
                <a:ln w="19050" cap="flat" cmpd="sng" algn="ctr">
                  <a:solidFill>
                    <a:srgbClr val="01587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82C3CE93-DF92-507A-2BBB-B5A5BD294EC5}"/>
                    </a:ext>
                  </a:extLst>
                </p:cNvPr>
                <p:cNvCxnSpPr>
                  <a:cxnSpLocks/>
                </p:cNvCxnSpPr>
                <p:nvPr/>
              </p:nvCxnSpPr>
              <p:spPr bwMode="auto">
                <a:xfrm>
                  <a:off x="7218138" y="2549506"/>
                  <a:ext cx="0" cy="1051601"/>
                </a:xfrm>
                <a:prstGeom prst="line">
                  <a:avLst/>
                </a:prstGeom>
                <a:noFill/>
                <a:ln w="19050" cap="flat" cmpd="sng" algn="ctr">
                  <a:solidFill>
                    <a:srgbClr val="01587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9526EFB2-F835-3BEC-CF50-18B0E8BE9936}"/>
                    </a:ext>
                  </a:extLst>
                </p:cNvPr>
                <p:cNvCxnSpPr>
                  <a:cxnSpLocks/>
                </p:cNvCxnSpPr>
                <p:nvPr/>
              </p:nvCxnSpPr>
              <p:spPr bwMode="auto">
                <a:xfrm>
                  <a:off x="7279476" y="2554485"/>
                  <a:ext cx="0" cy="1060704"/>
                </a:xfrm>
                <a:prstGeom prst="line">
                  <a:avLst/>
                </a:prstGeom>
                <a:noFill/>
                <a:ln w="19050" cap="flat" cmpd="sng" algn="ctr">
                  <a:solidFill>
                    <a:srgbClr val="01587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7E68A421-ED51-BE31-80B4-E4EC3A422CC9}"/>
                    </a:ext>
                  </a:extLst>
                </p:cNvPr>
                <p:cNvCxnSpPr>
                  <a:cxnSpLocks/>
                </p:cNvCxnSpPr>
                <p:nvPr/>
              </p:nvCxnSpPr>
              <p:spPr bwMode="auto">
                <a:xfrm>
                  <a:off x="7322990" y="2548987"/>
                  <a:ext cx="0" cy="1097280"/>
                </a:xfrm>
                <a:prstGeom prst="line">
                  <a:avLst/>
                </a:prstGeom>
                <a:noFill/>
                <a:ln w="19050" cap="flat" cmpd="sng" algn="ctr">
                  <a:solidFill>
                    <a:srgbClr val="01587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726E0FA1-244C-8A6D-E24B-A10CE8D899F3}"/>
                    </a:ext>
                  </a:extLst>
                </p:cNvPr>
                <p:cNvCxnSpPr>
                  <a:cxnSpLocks/>
                </p:cNvCxnSpPr>
                <p:nvPr/>
              </p:nvCxnSpPr>
              <p:spPr bwMode="auto">
                <a:xfrm>
                  <a:off x="7538507" y="2553890"/>
                  <a:ext cx="0" cy="1213362"/>
                </a:xfrm>
                <a:prstGeom prst="line">
                  <a:avLst/>
                </a:prstGeom>
                <a:noFill/>
                <a:ln w="19050" cap="flat" cmpd="sng" algn="ctr">
                  <a:solidFill>
                    <a:srgbClr val="015873"/>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CE05AE68-AE38-A8A1-36FE-658D57B4E926}"/>
                    </a:ext>
                  </a:extLst>
                </p:cNvPr>
                <p:cNvCxnSpPr>
                  <a:cxnSpLocks/>
                </p:cNvCxnSpPr>
                <p:nvPr/>
              </p:nvCxnSpPr>
              <p:spPr bwMode="auto">
                <a:xfrm>
                  <a:off x="7667905" y="2555194"/>
                  <a:ext cx="0" cy="1213362"/>
                </a:xfrm>
                <a:prstGeom prst="line">
                  <a:avLst/>
                </a:prstGeom>
                <a:noFill/>
                <a:ln w="19050" cap="flat" cmpd="sng" algn="ctr">
                  <a:solidFill>
                    <a:srgbClr val="01587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26BBBE9F-5FBE-4044-C4B7-F9EB0681A56E}"/>
                    </a:ext>
                  </a:extLst>
                </p:cNvPr>
                <p:cNvCxnSpPr>
                  <a:cxnSpLocks/>
                </p:cNvCxnSpPr>
                <p:nvPr/>
              </p:nvCxnSpPr>
              <p:spPr bwMode="auto">
                <a:xfrm>
                  <a:off x="7782982" y="2552586"/>
                  <a:ext cx="0" cy="1213362"/>
                </a:xfrm>
                <a:prstGeom prst="line">
                  <a:avLst/>
                </a:prstGeom>
                <a:noFill/>
                <a:ln w="19050" cap="flat" cmpd="sng" algn="ctr">
                  <a:solidFill>
                    <a:srgbClr val="01587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15CD405C-5509-DF46-7274-6E7664002278}"/>
                    </a:ext>
                  </a:extLst>
                </p:cNvPr>
                <p:cNvCxnSpPr>
                  <a:cxnSpLocks/>
                </p:cNvCxnSpPr>
                <p:nvPr/>
              </p:nvCxnSpPr>
              <p:spPr bwMode="auto">
                <a:xfrm>
                  <a:off x="7826655" y="2553890"/>
                  <a:ext cx="0" cy="1213362"/>
                </a:xfrm>
                <a:prstGeom prst="line">
                  <a:avLst/>
                </a:prstGeom>
                <a:noFill/>
                <a:ln w="19050" cap="flat" cmpd="sng" algn="ctr">
                  <a:solidFill>
                    <a:srgbClr val="01587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8006CDB3-6BA4-E516-A0A4-3D1E1A45279E}"/>
                    </a:ext>
                  </a:extLst>
                </p:cNvPr>
                <p:cNvCxnSpPr>
                  <a:cxnSpLocks/>
                </p:cNvCxnSpPr>
                <p:nvPr/>
              </p:nvCxnSpPr>
              <p:spPr bwMode="auto">
                <a:xfrm>
                  <a:off x="7354357" y="2552586"/>
                  <a:ext cx="0" cy="1213362"/>
                </a:xfrm>
                <a:prstGeom prst="line">
                  <a:avLst/>
                </a:prstGeom>
                <a:noFill/>
                <a:ln w="19050" cap="flat" cmpd="sng" algn="ctr">
                  <a:solidFill>
                    <a:srgbClr val="01587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AA629F9E-E164-90C6-6728-CBD6872C6A87}"/>
                    </a:ext>
                  </a:extLst>
                </p:cNvPr>
                <p:cNvCxnSpPr>
                  <a:cxnSpLocks/>
                </p:cNvCxnSpPr>
                <p:nvPr/>
              </p:nvCxnSpPr>
              <p:spPr bwMode="auto">
                <a:xfrm>
                  <a:off x="7375805" y="2553890"/>
                  <a:ext cx="0" cy="1213362"/>
                </a:xfrm>
                <a:prstGeom prst="line">
                  <a:avLst/>
                </a:prstGeom>
                <a:noFill/>
                <a:ln w="19050" cap="flat" cmpd="sng" algn="ctr">
                  <a:solidFill>
                    <a:srgbClr val="01587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21B39762-C49C-5A56-E759-E4AE53361389}"/>
                    </a:ext>
                  </a:extLst>
                </p:cNvPr>
                <p:cNvCxnSpPr>
                  <a:cxnSpLocks/>
                </p:cNvCxnSpPr>
                <p:nvPr/>
              </p:nvCxnSpPr>
              <p:spPr bwMode="auto">
                <a:xfrm>
                  <a:off x="7440082" y="2553890"/>
                  <a:ext cx="0" cy="1213362"/>
                </a:xfrm>
                <a:prstGeom prst="line">
                  <a:avLst/>
                </a:prstGeom>
                <a:noFill/>
                <a:ln w="19050" cap="flat" cmpd="sng" algn="ctr">
                  <a:solidFill>
                    <a:srgbClr val="01587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221B87A1-DC2C-709A-C3E9-256AEB529AFA}"/>
                    </a:ext>
                  </a:extLst>
                </p:cNvPr>
                <p:cNvCxnSpPr>
                  <a:cxnSpLocks/>
                </p:cNvCxnSpPr>
                <p:nvPr/>
              </p:nvCxnSpPr>
              <p:spPr bwMode="auto">
                <a:xfrm>
                  <a:off x="7461530" y="2555194"/>
                  <a:ext cx="0" cy="1213362"/>
                </a:xfrm>
                <a:prstGeom prst="line">
                  <a:avLst/>
                </a:prstGeom>
                <a:noFill/>
                <a:ln w="19050" cap="flat" cmpd="sng" algn="ctr">
                  <a:solidFill>
                    <a:srgbClr val="01587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C1365271-1671-0556-330D-0CDB466325C8}"/>
                    </a:ext>
                  </a:extLst>
                </p:cNvPr>
                <p:cNvCxnSpPr>
                  <a:cxnSpLocks/>
                </p:cNvCxnSpPr>
                <p:nvPr/>
              </p:nvCxnSpPr>
              <p:spPr bwMode="auto">
                <a:xfrm>
                  <a:off x="7396689" y="2552586"/>
                  <a:ext cx="0" cy="1213362"/>
                </a:xfrm>
                <a:prstGeom prst="line">
                  <a:avLst/>
                </a:prstGeom>
                <a:noFill/>
                <a:ln w="19050" cap="flat" cmpd="sng" algn="ctr">
                  <a:solidFill>
                    <a:srgbClr val="01587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4657874B-76C8-8FA3-DC9D-EC86343F95C8}"/>
                    </a:ext>
                  </a:extLst>
                </p:cNvPr>
                <p:cNvCxnSpPr>
                  <a:cxnSpLocks/>
                </p:cNvCxnSpPr>
                <p:nvPr/>
              </p:nvCxnSpPr>
              <p:spPr bwMode="auto">
                <a:xfrm>
                  <a:off x="7586412" y="2553890"/>
                  <a:ext cx="0" cy="1213362"/>
                </a:xfrm>
                <a:prstGeom prst="line">
                  <a:avLst/>
                </a:prstGeom>
                <a:noFill/>
                <a:ln w="19050" cap="flat" cmpd="sng" algn="ctr">
                  <a:solidFill>
                    <a:srgbClr val="01587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630935D9-5B25-370F-8648-43196651C10E}"/>
                    </a:ext>
                  </a:extLst>
                </p:cNvPr>
                <p:cNvCxnSpPr>
                  <a:cxnSpLocks/>
                </p:cNvCxnSpPr>
                <p:nvPr/>
              </p:nvCxnSpPr>
              <p:spPr bwMode="auto">
                <a:xfrm>
                  <a:off x="7711971" y="2545727"/>
                  <a:ext cx="0" cy="1213362"/>
                </a:xfrm>
                <a:prstGeom prst="line">
                  <a:avLst/>
                </a:prstGeom>
                <a:noFill/>
                <a:ln w="19050" cap="flat" cmpd="sng" algn="ctr">
                  <a:solidFill>
                    <a:srgbClr val="01587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218F66A2-DFB0-61D8-0AC2-A595E42BE1DF}"/>
                    </a:ext>
                  </a:extLst>
                </p:cNvPr>
                <p:cNvCxnSpPr>
                  <a:cxnSpLocks/>
                </p:cNvCxnSpPr>
                <p:nvPr/>
              </p:nvCxnSpPr>
              <p:spPr bwMode="auto">
                <a:xfrm>
                  <a:off x="7736594" y="2547031"/>
                  <a:ext cx="0" cy="1213362"/>
                </a:xfrm>
                <a:prstGeom prst="line">
                  <a:avLst/>
                </a:prstGeom>
                <a:noFill/>
                <a:ln w="19050" cap="flat" cmpd="sng" algn="ctr">
                  <a:solidFill>
                    <a:srgbClr val="01587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AF31C943-7D69-D966-E7A0-879083348EB2}"/>
                    </a:ext>
                  </a:extLst>
                </p:cNvPr>
                <p:cNvCxnSpPr>
                  <a:cxnSpLocks/>
                </p:cNvCxnSpPr>
                <p:nvPr/>
              </p:nvCxnSpPr>
              <p:spPr bwMode="auto">
                <a:xfrm>
                  <a:off x="7893638" y="2552586"/>
                  <a:ext cx="0" cy="1213362"/>
                </a:xfrm>
                <a:prstGeom prst="line">
                  <a:avLst/>
                </a:prstGeom>
                <a:noFill/>
                <a:ln w="19050" cap="flat" cmpd="sng" algn="ctr">
                  <a:solidFill>
                    <a:srgbClr val="01587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0A423159-6B27-FC53-7C1A-131E62B76A92}"/>
                    </a:ext>
                  </a:extLst>
                </p:cNvPr>
                <p:cNvCxnSpPr>
                  <a:cxnSpLocks/>
                </p:cNvCxnSpPr>
                <p:nvPr/>
              </p:nvCxnSpPr>
              <p:spPr bwMode="auto">
                <a:xfrm>
                  <a:off x="7915086" y="2553890"/>
                  <a:ext cx="0" cy="1213362"/>
                </a:xfrm>
                <a:prstGeom prst="line">
                  <a:avLst/>
                </a:prstGeom>
                <a:noFill/>
                <a:ln w="19050" cap="flat" cmpd="sng" algn="ctr">
                  <a:solidFill>
                    <a:srgbClr val="01587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F5C87FAC-E5A9-9439-51F0-85A9ECC5542F}"/>
                    </a:ext>
                  </a:extLst>
                </p:cNvPr>
                <p:cNvCxnSpPr>
                  <a:cxnSpLocks/>
                </p:cNvCxnSpPr>
                <p:nvPr/>
              </p:nvCxnSpPr>
              <p:spPr bwMode="auto">
                <a:xfrm>
                  <a:off x="7937012" y="2551282"/>
                  <a:ext cx="0" cy="1213362"/>
                </a:xfrm>
                <a:prstGeom prst="line">
                  <a:avLst/>
                </a:prstGeom>
                <a:noFill/>
                <a:ln w="19050" cap="flat" cmpd="sng" algn="ctr">
                  <a:solidFill>
                    <a:srgbClr val="01587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52E44683-C354-0450-BE44-C468AF74BDB9}"/>
                    </a:ext>
                  </a:extLst>
                </p:cNvPr>
                <p:cNvCxnSpPr>
                  <a:cxnSpLocks/>
                </p:cNvCxnSpPr>
                <p:nvPr/>
              </p:nvCxnSpPr>
              <p:spPr bwMode="auto">
                <a:xfrm>
                  <a:off x="7961635" y="2552586"/>
                  <a:ext cx="0" cy="1213362"/>
                </a:xfrm>
                <a:prstGeom prst="line">
                  <a:avLst/>
                </a:prstGeom>
                <a:noFill/>
                <a:ln w="19050" cap="flat" cmpd="sng" algn="ctr">
                  <a:solidFill>
                    <a:srgbClr val="01587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3B441D66-8B12-B20B-86D9-CDF316C41540}"/>
                    </a:ext>
                  </a:extLst>
                </p:cNvPr>
                <p:cNvCxnSpPr>
                  <a:cxnSpLocks/>
                </p:cNvCxnSpPr>
                <p:nvPr/>
              </p:nvCxnSpPr>
              <p:spPr bwMode="auto">
                <a:xfrm>
                  <a:off x="2789042" y="2549588"/>
                  <a:ext cx="1901" cy="182880"/>
                </a:xfrm>
                <a:prstGeom prst="line">
                  <a:avLst/>
                </a:prstGeom>
                <a:noFill/>
                <a:ln w="38100" cap="flat" cmpd="sng" algn="ctr">
                  <a:solidFill>
                    <a:srgbClr val="01587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04556A87-2D05-7463-B092-EB987B0041F4}"/>
                    </a:ext>
                  </a:extLst>
                </p:cNvPr>
                <p:cNvCxnSpPr>
                  <a:cxnSpLocks/>
                </p:cNvCxnSpPr>
                <p:nvPr/>
              </p:nvCxnSpPr>
              <p:spPr bwMode="auto">
                <a:xfrm>
                  <a:off x="2821516" y="2547551"/>
                  <a:ext cx="0" cy="204245"/>
                </a:xfrm>
                <a:prstGeom prst="line">
                  <a:avLst/>
                </a:prstGeom>
                <a:noFill/>
                <a:ln w="38100" cap="flat" cmpd="sng" algn="ctr">
                  <a:solidFill>
                    <a:srgbClr val="01587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61183132-5F2B-7D25-837E-EC41CCDDA65B}"/>
                    </a:ext>
                  </a:extLst>
                </p:cNvPr>
                <p:cNvCxnSpPr>
                  <a:cxnSpLocks/>
                </p:cNvCxnSpPr>
                <p:nvPr/>
              </p:nvCxnSpPr>
              <p:spPr bwMode="auto">
                <a:xfrm>
                  <a:off x="2919791" y="2553319"/>
                  <a:ext cx="0" cy="223305"/>
                </a:xfrm>
                <a:prstGeom prst="line">
                  <a:avLst/>
                </a:prstGeom>
                <a:noFill/>
                <a:ln w="38100" cap="flat" cmpd="sng" algn="ctr">
                  <a:solidFill>
                    <a:srgbClr val="01587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5CEFA3FB-F44B-8C10-3BF9-1EAB7BFA4734}"/>
                    </a:ext>
                  </a:extLst>
                </p:cNvPr>
                <p:cNvCxnSpPr>
                  <a:cxnSpLocks/>
                </p:cNvCxnSpPr>
                <p:nvPr/>
              </p:nvCxnSpPr>
              <p:spPr bwMode="auto">
                <a:xfrm>
                  <a:off x="3057040" y="2553890"/>
                  <a:ext cx="0" cy="235619"/>
                </a:xfrm>
                <a:prstGeom prst="line">
                  <a:avLst/>
                </a:prstGeom>
                <a:noFill/>
                <a:ln w="38100" cap="flat" cmpd="sng" algn="ctr">
                  <a:solidFill>
                    <a:srgbClr val="01587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A5A8EA35-8621-2487-617F-DBFEE78A3D41}"/>
                    </a:ext>
                  </a:extLst>
                </p:cNvPr>
                <p:cNvCxnSpPr>
                  <a:cxnSpLocks/>
                </p:cNvCxnSpPr>
                <p:nvPr/>
              </p:nvCxnSpPr>
              <p:spPr bwMode="auto">
                <a:xfrm>
                  <a:off x="3084296" y="2553890"/>
                  <a:ext cx="0" cy="259160"/>
                </a:xfrm>
                <a:prstGeom prst="line">
                  <a:avLst/>
                </a:prstGeom>
                <a:noFill/>
                <a:ln w="38100" cap="flat" cmpd="sng" algn="ctr">
                  <a:solidFill>
                    <a:srgbClr val="015873"/>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6B02DC54-69CB-C06E-AAA3-2C11D48F246C}"/>
                    </a:ext>
                  </a:extLst>
                </p:cNvPr>
                <p:cNvCxnSpPr>
                  <a:cxnSpLocks/>
                </p:cNvCxnSpPr>
                <p:nvPr/>
              </p:nvCxnSpPr>
              <p:spPr bwMode="auto">
                <a:xfrm>
                  <a:off x="2112438" y="2546184"/>
                  <a:ext cx="0" cy="54985"/>
                </a:xfrm>
                <a:prstGeom prst="line">
                  <a:avLst/>
                </a:prstGeom>
                <a:noFill/>
                <a:ln w="19050" cap="flat" cmpd="sng" algn="ctr">
                  <a:solidFill>
                    <a:srgbClr val="015873"/>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F31DAE38-71EC-B01F-85F6-7ECBE26A42E4}"/>
                    </a:ext>
                  </a:extLst>
                </p:cNvPr>
                <p:cNvCxnSpPr>
                  <a:cxnSpLocks/>
                </p:cNvCxnSpPr>
                <p:nvPr/>
              </p:nvCxnSpPr>
              <p:spPr bwMode="auto">
                <a:xfrm>
                  <a:off x="2064813" y="2546184"/>
                  <a:ext cx="0" cy="54985"/>
                </a:xfrm>
                <a:prstGeom prst="line">
                  <a:avLst/>
                </a:prstGeom>
                <a:noFill/>
                <a:ln w="19050" cap="flat" cmpd="sng" algn="ctr">
                  <a:solidFill>
                    <a:srgbClr val="01587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21A6CAD9-DCD7-6CE6-5D89-095E7BE7C4D7}"/>
                    </a:ext>
                  </a:extLst>
                </p:cNvPr>
                <p:cNvCxnSpPr>
                  <a:cxnSpLocks/>
                </p:cNvCxnSpPr>
                <p:nvPr/>
              </p:nvCxnSpPr>
              <p:spPr bwMode="auto">
                <a:xfrm>
                  <a:off x="2846713" y="2552018"/>
                  <a:ext cx="0" cy="201168"/>
                </a:xfrm>
                <a:prstGeom prst="line">
                  <a:avLst/>
                </a:prstGeom>
                <a:noFill/>
                <a:ln w="19050" cap="flat" cmpd="sng" algn="ctr">
                  <a:solidFill>
                    <a:srgbClr val="01587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854F8BC6-DE35-4996-502D-1744B6CADE28}"/>
                    </a:ext>
                  </a:extLst>
                </p:cNvPr>
                <p:cNvCxnSpPr>
                  <a:cxnSpLocks/>
                </p:cNvCxnSpPr>
                <p:nvPr/>
              </p:nvCxnSpPr>
              <p:spPr bwMode="auto">
                <a:xfrm>
                  <a:off x="3147796" y="2552018"/>
                  <a:ext cx="0" cy="274320"/>
                </a:xfrm>
                <a:prstGeom prst="line">
                  <a:avLst/>
                </a:prstGeom>
                <a:noFill/>
                <a:ln w="38100" cap="flat" cmpd="sng" algn="ctr">
                  <a:solidFill>
                    <a:srgbClr val="01587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DCE6FBFC-8D08-B987-EA2F-F43A3A9E52FD}"/>
                    </a:ext>
                  </a:extLst>
                </p:cNvPr>
                <p:cNvCxnSpPr>
                  <a:cxnSpLocks/>
                </p:cNvCxnSpPr>
                <p:nvPr/>
              </p:nvCxnSpPr>
              <p:spPr bwMode="auto">
                <a:xfrm>
                  <a:off x="3185673" y="2552018"/>
                  <a:ext cx="0" cy="274320"/>
                </a:xfrm>
                <a:prstGeom prst="line">
                  <a:avLst/>
                </a:prstGeom>
                <a:noFill/>
                <a:ln w="38100" cap="flat" cmpd="sng" algn="ctr">
                  <a:solidFill>
                    <a:srgbClr val="01587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8E304C55-F172-0CC5-2E7A-F16498298387}"/>
                    </a:ext>
                  </a:extLst>
                </p:cNvPr>
                <p:cNvCxnSpPr>
                  <a:cxnSpLocks/>
                </p:cNvCxnSpPr>
                <p:nvPr/>
              </p:nvCxnSpPr>
              <p:spPr bwMode="auto">
                <a:xfrm>
                  <a:off x="3226948" y="2545074"/>
                  <a:ext cx="0" cy="309251"/>
                </a:xfrm>
                <a:prstGeom prst="line">
                  <a:avLst/>
                </a:prstGeom>
                <a:noFill/>
                <a:ln w="38100" cap="flat" cmpd="sng" algn="ctr">
                  <a:solidFill>
                    <a:srgbClr val="01587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5FA836E8-2ED9-1516-C02C-C2654BA14738}"/>
                    </a:ext>
                  </a:extLst>
                </p:cNvPr>
                <p:cNvCxnSpPr>
                  <a:cxnSpLocks/>
                </p:cNvCxnSpPr>
                <p:nvPr/>
              </p:nvCxnSpPr>
              <p:spPr bwMode="auto">
                <a:xfrm>
                  <a:off x="3268223" y="2554370"/>
                  <a:ext cx="0" cy="309251"/>
                </a:xfrm>
                <a:prstGeom prst="line">
                  <a:avLst/>
                </a:prstGeom>
                <a:noFill/>
                <a:ln w="38100" cap="flat" cmpd="sng" algn="ctr">
                  <a:solidFill>
                    <a:srgbClr val="01587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FA845651-E526-DE76-96EE-C6B19B70FFEB}"/>
                    </a:ext>
                  </a:extLst>
                </p:cNvPr>
                <p:cNvCxnSpPr>
                  <a:cxnSpLocks/>
                </p:cNvCxnSpPr>
                <p:nvPr/>
              </p:nvCxnSpPr>
              <p:spPr bwMode="auto">
                <a:xfrm>
                  <a:off x="3331723" y="2552018"/>
                  <a:ext cx="0" cy="309251"/>
                </a:xfrm>
                <a:prstGeom prst="line">
                  <a:avLst/>
                </a:prstGeom>
                <a:noFill/>
                <a:ln w="38100" cap="flat" cmpd="sng" algn="ctr">
                  <a:solidFill>
                    <a:srgbClr val="01587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86D9C67B-0A5D-1EA1-D709-FB587FE845A4}"/>
                    </a:ext>
                  </a:extLst>
                </p:cNvPr>
                <p:cNvCxnSpPr>
                  <a:cxnSpLocks/>
                </p:cNvCxnSpPr>
                <p:nvPr/>
              </p:nvCxnSpPr>
              <p:spPr bwMode="auto">
                <a:xfrm>
                  <a:off x="3366648" y="2552017"/>
                  <a:ext cx="0" cy="329184"/>
                </a:xfrm>
                <a:prstGeom prst="line">
                  <a:avLst/>
                </a:prstGeom>
                <a:noFill/>
                <a:ln w="38100" cap="flat" cmpd="sng" algn="ctr">
                  <a:solidFill>
                    <a:srgbClr val="01587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D5670E63-F1E6-71B4-4744-ED28EA1E367F}"/>
                    </a:ext>
                  </a:extLst>
                </p:cNvPr>
                <p:cNvCxnSpPr>
                  <a:cxnSpLocks/>
                </p:cNvCxnSpPr>
                <p:nvPr/>
              </p:nvCxnSpPr>
              <p:spPr bwMode="auto">
                <a:xfrm>
                  <a:off x="3407923" y="2552017"/>
                  <a:ext cx="0" cy="329184"/>
                </a:xfrm>
                <a:prstGeom prst="line">
                  <a:avLst/>
                </a:prstGeom>
                <a:noFill/>
                <a:ln w="38100" cap="flat" cmpd="sng" algn="ctr">
                  <a:solidFill>
                    <a:srgbClr val="015873"/>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006FC465-9E55-84B9-2EFA-B1C0329288AC}"/>
                    </a:ext>
                  </a:extLst>
                </p:cNvPr>
                <p:cNvCxnSpPr>
                  <a:cxnSpLocks/>
                </p:cNvCxnSpPr>
                <p:nvPr/>
              </p:nvCxnSpPr>
              <p:spPr bwMode="auto">
                <a:xfrm>
                  <a:off x="3503173" y="2545074"/>
                  <a:ext cx="0" cy="347472"/>
                </a:xfrm>
                <a:prstGeom prst="line">
                  <a:avLst/>
                </a:prstGeom>
                <a:noFill/>
                <a:ln w="38100" cap="flat" cmpd="sng" algn="ctr">
                  <a:solidFill>
                    <a:srgbClr val="01587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69F7240F-0F08-A31C-9A00-4647F43F0263}"/>
                    </a:ext>
                  </a:extLst>
                </p:cNvPr>
                <p:cNvCxnSpPr>
                  <a:cxnSpLocks/>
                </p:cNvCxnSpPr>
                <p:nvPr/>
              </p:nvCxnSpPr>
              <p:spPr bwMode="auto">
                <a:xfrm>
                  <a:off x="3536260" y="2545074"/>
                  <a:ext cx="0" cy="356616"/>
                </a:xfrm>
                <a:prstGeom prst="line">
                  <a:avLst/>
                </a:prstGeom>
                <a:noFill/>
                <a:ln w="38100" cap="flat" cmpd="sng" algn="ctr">
                  <a:solidFill>
                    <a:srgbClr val="01587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9E927BBD-EA98-D272-2D82-C8762345BECD}"/>
                    </a:ext>
                  </a:extLst>
                </p:cNvPr>
                <p:cNvCxnSpPr>
                  <a:cxnSpLocks/>
                </p:cNvCxnSpPr>
                <p:nvPr/>
              </p:nvCxnSpPr>
              <p:spPr bwMode="auto">
                <a:xfrm>
                  <a:off x="3611123" y="2540460"/>
                  <a:ext cx="0" cy="365760"/>
                </a:xfrm>
                <a:prstGeom prst="line">
                  <a:avLst/>
                </a:prstGeom>
                <a:noFill/>
                <a:ln w="38100" cap="flat" cmpd="sng" algn="ctr">
                  <a:solidFill>
                    <a:srgbClr val="01587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5C874220-51F2-2B13-17E1-5E52DDB2A640}"/>
                    </a:ext>
                  </a:extLst>
                </p:cNvPr>
                <p:cNvCxnSpPr>
                  <a:cxnSpLocks/>
                </p:cNvCxnSpPr>
                <p:nvPr/>
              </p:nvCxnSpPr>
              <p:spPr bwMode="auto">
                <a:xfrm>
                  <a:off x="3820673" y="2549985"/>
                  <a:ext cx="0" cy="434515"/>
                </a:xfrm>
                <a:prstGeom prst="line">
                  <a:avLst/>
                </a:prstGeom>
                <a:noFill/>
                <a:ln w="38100" cap="flat" cmpd="sng" algn="ctr">
                  <a:solidFill>
                    <a:srgbClr val="01587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ADC43F79-BB88-4653-60BD-D547F0ACB859}"/>
                    </a:ext>
                  </a:extLst>
                </p:cNvPr>
                <p:cNvCxnSpPr>
                  <a:cxnSpLocks/>
                </p:cNvCxnSpPr>
                <p:nvPr/>
              </p:nvCxnSpPr>
              <p:spPr bwMode="auto">
                <a:xfrm>
                  <a:off x="3852037" y="2549985"/>
                  <a:ext cx="0" cy="434515"/>
                </a:xfrm>
                <a:prstGeom prst="line">
                  <a:avLst/>
                </a:prstGeom>
                <a:noFill/>
                <a:ln w="38100" cap="flat" cmpd="sng" algn="ctr">
                  <a:solidFill>
                    <a:srgbClr val="015873"/>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B19B864A-6A56-44E3-D9BD-8CBED7156CC0}"/>
                    </a:ext>
                  </a:extLst>
                </p:cNvPr>
                <p:cNvCxnSpPr>
                  <a:cxnSpLocks/>
                </p:cNvCxnSpPr>
                <p:nvPr/>
              </p:nvCxnSpPr>
              <p:spPr bwMode="auto">
                <a:xfrm>
                  <a:off x="4122298" y="2558884"/>
                  <a:ext cx="0" cy="456639"/>
                </a:xfrm>
                <a:prstGeom prst="line">
                  <a:avLst/>
                </a:prstGeom>
                <a:noFill/>
                <a:ln w="38100" cap="flat" cmpd="sng" algn="ctr">
                  <a:solidFill>
                    <a:srgbClr val="01587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6AE8BF3C-D502-4C97-89EC-297FA86E5D75}"/>
                    </a:ext>
                  </a:extLst>
                </p:cNvPr>
                <p:cNvCxnSpPr>
                  <a:cxnSpLocks/>
                </p:cNvCxnSpPr>
                <p:nvPr/>
              </p:nvCxnSpPr>
              <p:spPr bwMode="auto">
                <a:xfrm>
                  <a:off x="4230248" y="2552017"/>
                  <a:ext cx="0" cy="481927"/>
                </a:xfrm>
                <a:prstGeom prst="line">
                  <a:avLst/>
                </a:prstGeom>
                <a:noFill/>
                <a:ln w="38100" cap="flat" cmpd="sng" algn="ctr">
                  <a:solidFill>
                    <a:srgbClr val="015873"/>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2CCE6285-107F-70D0-45C0-F85FBF4FE245}"/>
                    </a:ext>
                  </a:extLst>
                </p:cNvPr>
                <p:cNvCxnSpPr>
                  <a:cxnSpLocks/>
                </p:cNvCxnSpPr>
                <p:nvPr/>
              </p:nvCxnSpPr>
              <p:spPr bwMode="auto">
                <a:xfrm>
                  <a:off x="4474723" y="2552017"/>
                  <a:ext cx="0" cy="515033"/>
                </a:xfrm>
                <a:prstGeom prst="line">
                  <a:avLst/>
                </a:prstGeom>
                <a:noFill/>
                <a:ln w="38100" cap="flat" cmpd="sng" algn="ctr">
                  <a:solidFill>
                    <a:srgbClr val="01587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1E0CA136-BCF9-3639-C56A-0213C8559EA4}"/>
                    </a:ext>
                  </a:extLst>
                </p:cNvPr>
                <p:cNvCxnSpPr>
                  <a:cxnSpLocks/>
                </p:cNvCxnSpPr>
                <p:nvPr/>
              </p:nvCxnSpPr>
              <p:spPr bwMode="auto">
                <a:xfrm>
                  <a:off x="4839848" y="2552017"/>
                  <a:ext cx="0" cy="569008"/>
                </a:xfrm>
                <a:prstGeom prst="line">
                  <a:avLst/>
                </a:prstGeom>
                <a:noFill/>
                <a:ln w="38100" cap="flat" cmpd="sng" algn="ctr">
                  <a:solidFill>
                    <a:srgbClr val="01587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DA8E0B35-5749-4386-87D0-775C4651787B}"/>
                    </a:ext>
                  </a:extLst>
                </p:cNvPr>
                <p:cNvCxnSpPr>
                  <a:cxnSpLocks/>
                </p:cNvCxnSpPr>
                <p:nvPr/>
              </p:nvCxnSpPr>
              <p:spPr bwMode="auto">
                <a:xfrm>
                  <a:off x="4900173" y="2552017"/>
                  <a:ext cx="0" cy="599792"/>
                </a:xfrm>
                <a:prstGeom prst="line">
                  <a:avLst/>
                </a:prstGeom>
                <a:noFill/>
                <a:ln w="38100" cap="flat" cmpd="sng" algn="ctr">
                  <a:solidFill>
                    <a:srgbClr val="015873"/>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5BB0BD8D-E1AF-4AAB-C931-8674C4E42ADD}"/>
                    </a:ext>
                  </a:extLst>
                </p:cNvPr>
                <p:cNvCxnSpPr>
                  <a:cxnSpLocks/>
                </p:cNvCxnSpPr>
                <p:nvPr/>
              </p:nvCxnSpPr>
              <p:spPr bwMode="auto">
                <a:xfrm>
                  <a:off x="4920371" y="2545074"/>
                  <a:ext cx="0" cy="599792"/>
                </a:xfrm>
                <a:prstGeom prst="line">
                  <a:avLst/>
                </a:prstGeom>
                <a:noFill/>
                <a:ln w="38100" cap="flat" cmpd="sng" algn="ctr">
                  <a:solidFill>
                    <a:srgbClr val="01587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7AB00B49-B452-D5A3-09DF-72C312C86DE6}"/>
                    </a:ext>
                  </a:extLst>
                </p:cNvPr>
                <p:cNvCxnSpPr>
                  <a:cxnSpLocks/>
                </p:cNvCxnSpPr>
                <p:nvPr/>
              </p:nvCxnSpPr>
              <p:spPr bwMode="auto">
                <a:xfrm>
                  <a:off x="5009271" y="2545074"/>
                  <a:ext cx="0" cy="629926"/>
                </a:xfrm>
                <a:prstGeom prst="line">
                  <a:avLst/>
                </a:prstGeom>
                <a:noFill/>
                <a:ln w="38100" cap="flat" cmpd="sng" algn="ctr">
                  <a:solidFill>
                    <a:srgbClr val="015873"/>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FDB32D43-E2E8-C25F-2FE5-CB16455E88FF}"/>
                    </a:ext>
                  </a:extLst>
                </p:cNvPr>
                <p:cNvCxnSpPr>
                  <a:cxnSpLocks/>
                </p:cNvCxnSpPr>
                <p:nvPr/>
              </p:nvCxnSpPr>
              <p:spPr bwMode="auto">
                <a:xfrm>
                  <a:off x="5050546" y="2552017"/>
                  <a:ext cx="0" cy="629926"/>
                </a:xfrm>
                <a:prstGeom prst="line">
                  <a:avLst/>
                </a:prstGeom>
                <a:noFill/>
                <a:ln w="38100" cap="flat" cmpd="sng" algn="ctr">
                  <a:solidFill>
                    <a:srgbClr val="01587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F5A05D8E-893F-630A-8AA4-43DD7AAF0BD7}"/>
                    </a:ext>
                  </a:extLst>
                </p:cNvPr>
                <p:cNvCxnSpPr>
                  <a:cxnSpLocks/>
                </p:cNvCxnSpPr>
                <p:nvPr/>
              </p:nvCxnSpPr>
              <p:spPr bwMode="auto">
                <a:xfrm>
                  <a:off x="5343405" y="2554429"/>
                  <a:ext cx="0" cy="667681"/>
                </a:xfrm>
                <a:prstGeom prst="line">
                  <a:avLst/>
                </a:prstGeom>
                <a:noFill/>
                <a:ln w="38100" cap="flat" cmpd="sng" algn="ctr">
                  <a:solidFill>
                    <a:srgbClr val="01587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D9D9C6A4-0AA3-0834-B5F1-DD8948A7F4E8}"/>
                    </a:ext>
                  </a:extLst>
                </p:cNvPr>
                <p:cNvCxnSpPr>
                  <a:cxnSpLocks/>
                </p:cNvCxnSpPr>
                <p:nvPr/>
              </p:nvCxnSpPr>
              <p:spPr bwMode="auto">
                <a:xfrm>
                  <a:off x="5429130" y="2546306"/>
                  <a:ext cx="0" cy="704894"/>
                </a:xfrm>
                <a:prstGeom prst="line">
                  <a:avLst/>
                </a:prstGeom>
                <a:noFill/>
                <a:ln w="38100" cap="flat" cmpd="sng" algn="ctr">
                  <a:solidFill>
                    <a:srgbClr val="01587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023E87D1-AA3B-56B9-9A6D-FD848F376C0F}"/>
                    </a:ext>
                  </a:extLst>
                </p:cNvPr>
                <p:cNvCxnSpPr>
                  <a:cxnSpLocks/>
                </p:cNvCxnSpPr>
                <p:nvPr/>
              </p:nvCxnSpPr>
              <p:spPr bwMode="auto">
                <a:xfrm>
                  <a:off x="5371980" y="2554429"/>
                  <a:ext cx="0" cy="667681"/>
                </a:xfrm>
                <a:prstGeom prst="line">
                  <a:avLst/>
                </a:prstGeom>
                <a:noFill/>
                <a:ln w="38100" cap="flat" cmpd="sng" algn="ctr">
                  <a:solidFill>
                    <a:srgbClr val="01587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8EDB8CEF-65AD-CCC0-37D3-40D8374CD6EA}"/>
                    </a:ext>
                  </a:extLst>
                </p:cNvPr>
                <p:cNvCxnSpPr>
                  <a:cxnSpLocks/>
                </p:cNvCxnSpPr>
                <p:nvPr/>
              </p:nvCxnSpPr>
              <p:spPr bwMode="auto">
                <a:xfrm>
                  <a:off x="5445005" y="2546306"/>
                  <a:ext cx="0" cy="704894"/>
                </a:xfrm>
                <a:prstGeom prst="line">
                  <a:avLst/>
                </a:prstGeom>
                <a:noFill/>
                <a:ln w="38100" cap="flat" cmpd="sng" algn="ctr">
                  <a:solidFill>
                    <a:srgbClr val="01587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56ACCCEA-9054-D54E-8EBC-E3305E878923}"/>
                    </a:ext>
                  </a:extLst>
                </p:cNvPr>
                <p:cNvCxnSpPr>
                  <a:cxnSpLocks/>
                </p:cNvCxnSpPr>
                <p:nvPr/>
              </p:nvCxnSpPr>
              <p:spPr bwMode="auto">
                <a:xfrm>
                  <a:off x="5657730" y="2548079"/>
                  <a:ext cx="0" cy="730300"/>
                </a:xfrm>
                <a:prstGeom prst="line">
                  <a:avLst/>
                </a:prstGeom>
                <a:noFill/>
                <a:ln w="38100" cap="flat" cmpd="sng" algn="ctr">
                  <a:solidFill>
                    <a:srgbClr val="015873"/>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35E69173-49F5-5647-A2A9-9D1938ED5203}"/>
                    </a:ext>
                  </a:extLst>
                </p:cNvPr>
                <p:cNvCxnSpPr>
                  <a:cxnSpLocks/>
                </p:cNvCxnSpPr>
                <p:nvPr/>
              </p:nvCxnSpPr>
              <p:spPr bwMode="auto">
                <a:xfrm>
                  <a:off x="5718055" y="2546306"/>
                  <a:ext cx="0" cy="732073"/>
                </a:xfrm>
                <a:prstGeom prst="line">
                  <a:avLst/>
                </a:prstGeom>
                <a:noFill/>
                <a:ln w="38100" cap="flat" cmpd="sng" algn="ctr">
                  <a:solidFill>
                    <a:srgbClr val="01587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59CD27A7-5214-2F3C-94A4-8DAFD7A4EA6F}"/>
                    </a:ext>
                  </a:extLst>
                </p:cNvPr>
                <p:cNvCxnSpPr>
                  <a:cxnSpLocks/>
                </p:cNvCxnSpPr>
                <p:nvPr/>
              </p:nvCxnSpPr>
              <p:spPr bwMode="auto">
                <a:xfrm>
                  <a:off x="5762850" y="2548222"/>
                  <a:ext cx="0" cy="730157"/>
                </a:xfrm>
                <a:prstGeom prst="line">
                  <a:avLst/>
                </a:prstGeom>
                <a:noFill/>
                <a:ln w="38100" cap="flat" cmpd="sng" algn="ctr">
                  <a:solidFill>
                    <a:srgbClr val="01587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049ECCC0-6009-68FD-AB8C-626FBBBC5E9C}"/>
                    </a:ext>
                  </a:extLst>
                </p:cNvPr>
                <p:cNvCxnSpPr>
                  <a:cxnSpLocks/>
                </p:cNvCxnSpPr>
                <p:nvPr/>
              </p:nvCxnSpPr>
              <p:spPr bwMode="auto">
                <a:xfrm>
                  <a:off x="5848575" y="2540099"/>
                  <a:ext cx="0" cy="758952"/>
                </a:xfrm>
                <a:prstGeom prst="line">
                  <a:avLst/>
                </a:prstGeom>
                <a:noFill/>
                <a:ln w="38100" cap="flat" cmpd="sng" algn="ctr">
                  <a:solidFill>
                    <a:srgbClr val="01587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08F21A73-A0EC-3AD4-71F1-70A5C4CCB161}"/>
                    </a:ext>
                  </a:extLst>
                </p:cNvPr>
                <p:cNvCxnSpPr>
                  <a:cxnSpLocks/>
                </p:cNvCxnSpPr>
                <p:nvPr/>
              </p:nvCxnSpPr>
              <p:spPr bwMode="auto">
                <a:xfrm>
                  <a:off x="6003805" y="2553197"/>
                  <a:ext cx="0" cy="767853"/>
                </a:xfrm>
                <a:prstGeom prst="line">
                  <a:avLst/>
                </a:prstGeom>
                <a:noFill/>
                <a:ln w="38100" cap="flat" cmpd="sng" algn="ctr">
                  <a:solidFill>
                    <a:srgbClr val="01587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E3AE7001-0614-04D0-FA62-B7BFCD2F04CA}"/>
                    </a:ext>
                  </a:extLst>
                </p:cNvPr>
                <p:cNvCxnSpPr>
                  <a:cxnSpLocks/>
                </p:cNvCxnSpPr>
                <p:nvPr/>
              </p:nvCxnSpPr>
              <p:spPr bwMode="auto">
                <a:xfrm>
                  <a:off x="6048255" y="2548842"/>
                  <a:ext cx="0" cy="772208"/>
                </a:xfrm>
                <a:prstGeom prst="line">
                  <a:avLst/>
                </a:prstGeom>
                <a:noFill/>
                <a:ln w="38100" cap="flat" cmpd="sng" algn="ctr">
                  <a:solidFill>
                    <a:srgbClr val="01587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AD156029-5D5E-A3C6-093E-1DA4AF342F3F}"/>
                    </a:ext>
                  </a:extLst>
                </p:cNvPr>
                <p:cNvCxnSpPr>
                  <a:cxnSpLocks/>
                </p:cNvCxnSpPr>
                <p:nvPr/>
              </p:nvCxnSpPr>
              <p:spPr bwMode="auto">
                <a:xfrm>
                  <a:off x="6126871" y="2553197"/>
                  <a:ext cx="0" cy="767853"/>
                </a:xfrm>
                <a:prstGeom prst="line">
                  <a:avLst/>
                </a:prstGeom>
                <a:noFill/>
                <a:ln w="38100" cap="flat" cmpd="sng" algn="ctr">
                  <a:solidFill>
                    <a:srgbClr val="015873"/>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BA8A2C1C-3049-4E97-B28F-B3201973233E}"/>
                    </a:ext>
                  </a:extLst>
                </p:cNvPr>
                <p:cNvCxnSpPr>
                  <a:cxnSpLocks/>
                </p:cNvCxnSpPr>
                <p:nvPr/>
              </p:nvCxnSpPr>
              <p:spPr bwMode="auto">
                <a:xfrm>
                  <a:off x="6263396" y="2549243"/>
                  <a:ext cx="0" cy="809907"/>
                </a:xfrm>
                <a:prstGeom prst="line">
                  <a:avLst/>
                </a:prstGeom>
                <a:noFill/>
                <a:ln w="38100" cap="flat" cmpd="sng" algn="ctr">
                  <a:solidFill>
                    <a:srgbClr val="01587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71171DBC-B01F-EF25-39A6-794515DBA00A}"/>
                    </a:ext>
                  </a:extLst>
                </p:cNvPr>
                <p:cNvCxnSpPr>
                  <a:cxnSpLocks/>
                </p:cNvCxnSpPr>
                <p:nvPr/>
              </p:nvCxnSpPr>
              <p:spPr bwMode="auto">
                <a:xfrm>
                  <a:off x="6291971" y="2549243"/>
                  <a:ext cx="0" cy="809907"/>
                </a:xfrm>
                <a:prstGeom prst="line">
                  <a:avLst/>
                </a:prstGeom>
                <a:noFill/>
                <a:ln w="38100" cap="flat" cmpd="sng" algn="ctr">
                  <a:solidFill>
                    <a:srgbClr val="01587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95B5A9C2-3B26-AE00-90FC-009E6AE241B2}"/>
                    </a:ext>
                  </a:extLst>
                </p:cNvPr>
                <p:cNvCxnSpPr>
                  <a:cxnSpLocks/>
                </p:cNvCxnSpPr>
                <p:nvPr/>
              </p:nvCxnSpPr>
              <p:spPr bwMode="auto">
                <a:xfrm>
                  <a:off x="6409446" y="2552017"/>
                  <a:ext cx="0" cy="842311"/>
                </a:xfrm>
                <a:prstGeom prst="line">
                  <a:avLst/>
                </a:prstGeom>
                <a:noFill/>
                <a:ln w="38100" cap="flat" cmpd="sng" algn="ctr">
                  <a:solidFill>
                    <a:srgbClr val="01587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D961D084-7557-4304-8BE3-6C717980894C}"/>
                    </a:ext>
                  </a:extLst>
                </p:cNvPr>
                <p:cNvCxnSpPr>
                  <a:cxnSpLocks/>
                </p:cNvCxnSpPr>
                <p:nvPr/>
              </p:nvCxnSpPr>
              <p:spPr bwMode="auto">
                <a:xfrm>
                  <a:off x="6682496" y="2552017"/>
                  <a:ext cx="0" cy="876983"/>
                </a:xfrm>
                <a:prstGeom prst="line">
                  <a:avLst/>
                </a:prstGeom>
                <a:noFill/>
                <a:ln w="38100" cap="flat" cmpd="sng" algn="ctr">
                  <a:solidFill>
                    <a:srgbClr val="01587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C5B2AB11-200B-C067-E459-5340013403B2}"/>
                    </a:ext>
                  </a:extLst>
                </p:cNvPr>
                <p:cNvCxnSpPr>
                  <a:cxnSpLocks/>
                </p:cNvCxnSpPr>
                <p:nvPr/>
              </p:nvCxnSpPr>
              <p:spPr bwMode="auto">
                <a:xfrm>
                  <a:off x="6555496" y="2552017"/>
                  <a:ext cx="0" cy="842311"/>
                </a:xfrm>
                <a:prstGeom prst="line">
                  <a:avLst/>
                </a:prstGeom>
                <a:noFill/>
                <a:ln w="38100" cap="flat" cmpd="sng" algn="ctr">
                  <a:solidFill>
                    <a:srgbClr val="015873"/>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65BB477E-CDB0-7FFE-F772-23F420CE3B75}"/>
                    </a:ext>
                  </a:extLst>
                </p:cNvPr>
                <p:cNvCxnSpPr>
                  <a:cxnSpLocks/>
                </p:cNvCxnSpPr>
                <p:nvPr/>
              </p:nvCxnSpPr>
              <p:spPr bwMode="auto">
                <a:xfrm>
                  <a:off x="6821703" y="2552017"/>
                  <a:ext cx="0" cy="905558"/>
                </a:xfrm>
                <a:prstGeom prst="line">
                  <a:avLst/>
                </a:prstGeom>
                <a:noFill/>
                <a:ln w="38100" cap="flat" cmpd="sng" algn="ctr">
                  <a:solidFill>
                    <a:srgbClr val="015873"/>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A794A087-9B3F-9A56-9E78-DCE46CB65DA6}"/>
                    </a:ext>
                  </a:extLst>
                </p:cNvPr>
                <p:cNvCxnSpPr>
                  <a:cxnSpLocks/>
                </p:cNvCxnSpPr>
                <p:nvPr/>
              </p:nvCxnSpPr>
              <p:spPr bwMode="auto">
                <a:xfrm>
                  <a:off x="6847913" y="2548842"/>
                  <a:ext cx="0" cy="908733"/>
                </a:xfrm>
                <a:prstGeom prst="line">
                  <a:avLst/>
                </a:prstGeom>
                <a:noFill/>
                <a:ln w="38100" cap="flat" cmpd="sng" algn="ctr">
                  <a:solidFill>
                    <a:srgbClr val="015873"/>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737B5322-0477-7B90-359D-51F572294863}"/>
                    </a:ext>
                  </a:extLst>
                </p:cNvPr>
                <p:cNvCxnSpPr>
                  <a:cxnSpLocks/>
                </p:cNvCxnSpPr>
                <p:nvPr/>
              </p:nvCxnSpPr>
              <p:spPr bwMode="auto">
                <a:xfrm>
                  <a:off x="6336541" y="2551052"/>
                  <a:ext cx="0" cy="822960"/>
                </a:xfrm>
                <a:prstGeom prst="line">
                  <a:avLst/>
                </a:prstGeom>
                <a:noFill/>
                <a:ln w="19050" cap="flat" cmpd="sng" algn="ctr">
                  <a:solidFill>
                    <a:srgbClr val="01587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448115B3-7D98-5EAB-FDF4-E81602A35823}"/>
                    </a:ext>
                  </a:extLst>
                </p:cNvPr>
                <p:cNvCxnSpPr>
                  <a:cxnSpLocks/>
                </p:cNvCxnSpPr>
                <p:nvPr/>
              </p:nvCxnSpPr>
              <p:spPr bwMode="auto">
                <a:xfrm>
                  <a:off x="7480602" y="2545666"/>
                  <a:ext cx="0" cy="1225296"/>
                </a:xfrm>
                <a:prstGeom prst="line">
                  <a:avLst/>
                </a:prstGeom>
                <a:noFill/>
                <a:ln w="19050" cap="flat" cmpd="sng" algn="ctr">
                  <a:solidFill>
                    <a:srgbClr val="01587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02229E1C-BD07-BB42-6982-7821FDFC1F48}"/>
                    </a:ext>
                  </a:extLst>
                </p:cNvPr>
                <p:cNvCxnSpPr>
                  <a:cxnSpLocks/>
                </p:cNvCxnSpPr>
                <p:nvPr/>
              </p:nvCxnSpPr>
              <p:spPr bwMode="auto">
                <a:xfrm>
                  <a:off x="6879101" y="2552017"/>
                  <a:ext cx="0" cy="908733"/>
                </a:xfrm>
                <a:prstGeom prst="line">
                  <a:avLst/>
                </a:prstGeom>
                <a:noFill/>
                <a:ln w="38100" cap="flat" cmpd="sng" algn="ctr">
                  <a:solidFill>
                    <a:srgbClr val="01587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63D7B049-AF8B-87F8-54B9-AE5BF9EE2F0D}"/>
                    </a:ext>
                  </a:extLst>
                </p:cNvPr>
                <p:cNvCxnSpPr>
                  <a:cxnSpLocks/>
                </p:cNvCxnSpPr>
                <p:nvPr/>
              </p:nvCxnSpPr>
              <p:spPr bwMode="auto">
                <a:xfrm>
                  <a:off x="6939988" y="2555532"/>
                  <a:ext cx="0" cy="914400"/>
                </a:xfrm>
                <a:prstGeom prst="line">
                  <a:avLst/>
                </a:prstGeom>
                <a:noFill/>
                <a:ln w="38100" cap="flat" cmpd="sng" algn="ctr">
                  <a:solidFill>
                    <a:srgbClr val="015873"/>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1A6C3801-F016-F933-C515-07CE9D7B85C4}"/>
                    </a:ext>
                  </a:extLst>
                </p:cNvPr>
                <p:cNvCxnSpPr>
                  <a:cxnSpLocks/>
                </p:cNvCxnSpPr>
                <p:nvPr/>
              </p:nvCxnSpPr>
              <p:spPr bwMode="auto">
                <a:xfrm>
                  <a:off x="7081223" y="2545074"/>
                  <a:ext cx="0" cy="977740"/>
                </a:xfrm>
                <a:prstGeom prst="line">
                  <a:avLst/>
                </a:prstGeom>
                <a:noFill/>
                <a:ln w="38100" cap="flat" cmpd="sng" algn="ctr">
                  <a:solidFill>
                    <a:srgbClr val="015873"/>
                  </a:solidFill>
                  <a:prstDash val="solid"/>
                  <a:round/>
                  <a:headEnd type="none" w="med" len="med"/>
                  <a:tailEnd type="none" w="med" len="med"/>
                </a:ln>
                <a:effectLst/>
              </p:spPr>
            </p:cxnSp>
          </p:grpSp>
        </p:grpSp>
        <p:grpSp>
          <p:nvGrpSpPr>
            <p:cNvPr id="531" name="Group 530">
              <a:extLst>
                <a:ext uri="{FF2B5EF4-FFF2-40B4-BE49-F238E27FC236}">
                  <a16:creationId xmlns:a16="http://schemas.microsoft.com/office/drawing/2014/main" id="{F7EC7B7B-A48B-3ACA-ACD0-B20456643DAC}"/>
                </a:ext>
              </a:extLst>
            </p:cNvPr>
            <p:cNvGrpSpPr/>
            <p:nvPr/>
          </p:nvGrpSpPr>
          <p:grpSpPr>
            <a:xfrm>
              <a:off x="1031856" y="2214445"/>
              <a:ext cx="6848573" cy="1558041"/>
              <a:chOff x="1031856" y="2214445"/>
              <a:chExt cx="6848573" cy="1558041"/>
            </a:xfrm>
          </p:grpSpPr>
          <p:cxnSp>
            <p:nvCxnSpPr>
              <p:cNvPr id="294" name="Straight Connector 293">
                <a:extLst>
                  <a:ext uri="{FF2B5EF4-FFF2-40B4-BE49-F238E27FC236}">
                    <a16:creationId xmlns:a16="http://schemas.microsoft.com/office/drawing/2014/main" id="{41F5AC53-15AC-17B8-BA42-D963819A9485}"/>
                  </a:ext>
                </a:extLst>
              </p:cNvPr>
              <p:cNvCxnSpPr>
                <a:cxnSpLocks/>
              </p:cNvCxnSpPr>
              <p:nvPr/>
            </p:nvCxnSpPr>
            <p:spPr bwMode="auto">
              <a:xfrm>
                <a:off x="1216006" y="2362194"/>
                <a:ext cx="0" cy="182880"/>
              </a:xfrm>
              <a:prstGeom prst="line">
                <a:avLst/>
              </a:prstGeom>
              <a:noFill/>
              <a:ln w="19050" cap="flat" cmpd="sng" algn="ctr">
                <a:solidFill>
                  <a:srgbClr val="E1471D"/>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8BC207FC-3200-1089-71B8-B7086A6193D9}"/>
                  </a:ext>
                </a:extLst>
              </p:cNvPr>
              <p:cNvCxnSpPr>
                <a:cxnSpLocks/>
              </p:cNvCxnSpPr>
              <p:nvPr/>
            </p:nvCxnSpPr>
            <p:spPr bwMode="auto">
              <a:xfrm>
                <a:off x="1284959" y="2396408"/>
                <a:ext cx="0" cy="148666"/>
              </a:xfrm>
              <a:prstGeom prst="line">
                <a:avLst/>
              </a:prstGeom>
              <a:noFill/>
              <a:ln w="38100" cap="flat" cmpd="sng" algn="ctr">
                <a:solidFill>
                  <a:srgbClr val="E1471D"/>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92C5D71F-8BC7-2228-C5D4-C5682686F582}"/>
                  </a:ext>
                </a:extLst>
              </p:cNvPr>
              <p:cNvCxnSpPr>
                <a:cxnSpLocks/>
              </p:cNvCxnSpPr>
              <p:nvPr/>
            </p:nvCxnSpPr>
            <p:spPr bwMode="auto">
              <a:xfrm>
                <a:off x="1235037" y="2369137"/>
                <a:ext cx="0" cy="182880"/>
              </a:xfrm>
              <a:prstGeom prst="line">
                <a:avLst/>
              </a:prstGeom>
              <a:noFill/>
              <a:ln w="19050" cap="flat" cmpd="sng" algn="ctr">
                <a:solidFill>
                  <a:srgbClr val="E1471D"/>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E5FD2C3E-189A-6617-821A-5DEB7B67C04D}"/>
                  </a:ext>
                </a:extLst>
              </p:cNvPr>
              <p:cNvCxnSpPr>
                <a:cxnSpLocks/>
              </p:cNvCxnSpPr>
              <p:nvPr/>
            </p:nvCxnSpPr>
            <p:spPr bwMode="auto">
              <a:xfrm>
                <a:off x="1093552" y="2325286"/>
                <a:ext cx="0" cy="210312"/>
              </a:xfrm>
              <a:prstGeom prst="line">
                <a:avLst/>
              </a:prstGeom>
              <a:noFill/>
              <a:ln w="19050" cap="flat" cmpd="sng" algn="ctr">
                <a:solidFill>
                  <a:srgbClr val="E1471D"/>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9A33DDA7-E01F-1328-6482-B49A908F54D2}"/>
                  </a:ext>
                </a:extLst>
              </p:cNvPr>
              <p:cNvCxnSpPr>
                <a:cxnSpLocks/>
              </p:cNvCxnSpPr>
              <p:nvPr/>
            </p:nvCxnSpPr>
            <p:spPr bwMode="auto">
              <a:xfrm>
                <a:off x="1031856" y="2214445"/>
                <a:ext cx="0" cy="320040"/>
              </a:xfrm>
              <a:prstGeom prst="line">
                <a:avLst/>
              </a:prstGeom>
              <a:noFill/>
              <a:ln w="19050" cap="flat" cmpd="sng" algn="ctr">
                <a:solidFill>
                  <a:srgbClr val="E1471D"/>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8F29420D-491E-A3CA-022A-4C662E8916D9}"/>
                  </a:ext>
                </a:extLst>
              </p:cNvPr>
              <p:cNvCxnSpPr>
                <a:cxnSpLocks/>
              </p:cNvCxnSpPr>
              <p:nvPr/>
            </p:nvCxnSpPr>
            <p:spPr bwMode="auto">
              <a:xfrm>
                <a:off x="1134615" y="2351605"/>
                <a:ext cx="0" cy="182880"/>
              </a:xfrm>
              <a:prstGeom prst="line">
                <a:avLst/>
              </a:prstGeom>
              <a:noFill/>
              <a:ln w="19050" cap="flat" cmpd="sng" algn="ctr">
                <a:solidFill>
                  <a:srgbClr val="E1471D"/>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8C104CCE-037B-736A-BAA4-EAF9EE4CBB0B}"/>
                  </a:ext>
                </a:extLst>
              </p:cNvPr>
              <p:cNvCxnSpPr>
                <a:cxnSpLocks/>
              </p:cNvCxnSpPr>
              <p:nvPr/>
            </p:nvCxnSpPr>
            <p:spPr bwMode="auto">
              <a:xfrm>
                <a:off x="1306268" y="2408515"/>
                <a:ext cx="0" cy="148666"/>
              </a:xfrm>
              <a:prstGeom prst="line">
                <a:avLst/>
              </a:prstGeom>
              <a:noFill/>
              <a:ln w="38100" cap="flat" cmpd="sng" algn="ctr">
                <a:solidFill>
                  <a:srgbClr val="E1471D"/>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16BE8A0A-FE58-3955-8EC6-571DE8A7CA5D}"/>
                  </a:ext>
                </a:extLst>
              </p:cNvPr>
              <p:cNvCxnSpPr>
                <a:cxnSpLocks/>
              </p:cNvCxnSpPr>
              <p:nvPr/>
            </p:nvCxnSpPr>
            <p:spPr bwMode="auto">
              <a:xfrm>
                <a:off x="1370684" y="2424390"/>
                <a:ext cx="0" cy="134494"/>
              </a:xfrm>
              <a:prstGeom prst="line">
                <a:avLst/>
              </a:prstGeom>
              <a:noFill/>
              <a:ln w="38100" cap="flat" cmpd="sng" algn="ctr">
                <a:solidFill>
                  <a:srgbClr val="E1471D"/>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C5F034D0-1C3C-0C1C-3780-8435495EFF02}"/>
                  </a:ext>
                </a:extLst>
              </p:cNvPr>
              <p:cNvCxnSpPr>
                <a:cxnSpLocks/>
              </p:cNvCxnSpPr>
              <p:nvPr/>
            </p:nvCxnSpPr>
            <p:spPr bwMode="auto">
              <a:xfrm>
                <a:off x="2426197" y="2556363"/>
                <a:ext cx="0" cy="110408"/>
              </a:xfrm>
              <a:prstGeom prst="line">
                <a:avLst/>
              </a:prstGeom>
              <a:noFill/>
              <a:ln w="19050" cap="flat" cmpd="sng" algn="ctr">
                <a:solidFill>
                  <a:srgbClr val="E1471D"/>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37E24998-4202-8690-6A36-663F70022F42}"/>
                  </a:ext>
                </a:extLst>
              </p:cNvPr>
              <p:cNvCxnSpPr>
                <a:cxnSpLocks/>
              </p:cNvCxnSpPr>
              <p:nvPr/>
            </p:nvCxnSpPr>
            <p:spPr bwMode="auto">
              <a:xfrm>
                <a:off x="2357723" y="2556363"/>
                <a:ext cx="0" cy="94961"/>
              </a:xfrm>
              <a:prstGeom prst="line">
                <a:avLst/>
              </a:prstGeom>
              <a:noFill/>
              <a:ln w="38100" cap="flat" cmpd="sng" algn="ctr">
                <a:solidFill>
                  <a:srgbClr val="E1471D"/>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5DD13A5F-EBD7-5862-D9B7-3A64CE18DB28}"/>
                  </a:ext>
                </a:extLst>
              </p:cNvPr>
              <p:cNvCxnSpPr>
                <a:cxnSpLocks/>
              </p:cNvCxnSpPr>
              <p:nvPr/>
            </p:nvCxnSpPr>
            <p:spPr bwMode="auto">
              <a:xfrm>
                <a:off x="1420596" y="2463316"/>
                <a:ext cx="0" cy="95568"/>
              </a:xfrm>
              <a:prstGeom prst="line">
                <a:avLst/>
              </a:prstGeom>
              <a:noFill/>
              <a:ln w="19050" cap="flat" cmpd="sng" algn="ctr">
                <a:solidFill>
                  <a:srgbClr val="E1471D"/>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95E69528-0416-85D8-665C-147AF14853F7}"/>
                  </a:ext>
                </a:extLst>
              </p:cNvPr>
              <p:cNvCxnSpPr>
                <a:cxnSpLocks/>
              </p:cNvCxnSpPr>
              <p:nvPr/>
            </p:nvCxnSpPr>
            <p:spPr bwMode="auto">
              <a:xfrm>
                <a:off x="1539856" y="2495901"/>
                <a:ext cx="0" cy="54864"/>
              </a:xfrm>
              <a:prstGeom prst="line">
                <a:avLst/>
              </a:prstGeom>
              <a:noFill/>
              <a:ln w="19050" cap="flat" cmpd="sng" algn="ctr">
                <a:solidFill>
                  <a:srgbClr val="E1471D"/>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BCA65F0B-0517-C628-6C5D-D3FBA8F321E3}"/>
                  </a:ext>
                </a:extLst>
              </p:cNvPr>
              <p:cNvCxnSpPr>
                <a:cxnSpLocks/>
              </p:cNvCxnSpPr>
              <p:nvPr/>
            </p:nvCxnSpPr>
            <p:spPr bwMode="auto">
              <a:xfrm>
                <a:off x="1577956" y="2502251"/>
                <a:ext cx="0" cy="54864"/>
              </a:xfrm>
              <a:prstGeom prst="line">
                <a:avLst/>
              </a:prstGeom>
              <a:noFill/>
              <a:ln w="19050" cap="flat" cmpd="sng" algn="ctr">
                <a:solidFill>
                  <a:srgbClr val="E1471D"/>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95E8F5A1-E00E-ACB9-31FF-0C1D7F989390}"/>
                  </a:ext>
                </a:extLst>
              </p:cNvPr>
              <p:cNvCxnSpPr>
                <a:cxnSpLocks/>
              </p:cNvCxnSpPr>
              <p:nvPr/>
            </p:nvCxnSpPr>
            <p:spPr bwMode="auto">
              <a:xfrm>
                <a:off x="1619231" y="2508601"/>
                <a:ext cx="0" cy="54864"/>
              </a:xfrm>
              <a:prstGeom prst="line">
                <a:avLst/>
              </a:prstGeom>
              <a:noFill/>
              <a:ln w="19050" cap="flat" cmpd="sng" algn="ctr">
                <a:solidFill>
                  <a:srgbClr val="E1471D"/>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465C49EC-A3BD-566D-86EC-7D311938229F}"/>
                  </a:ext>
                </a:extLst>
              </p:cNvPr>
              <p:cNvCxnSpPr>
                <a:cxnSpLocks/>
              </p:cNvCxnSpPr>
              <p:nvPr/>
            </p:nvCxnSpPr>
            <p:spPr bwMode="auto">
              <a:xfrm>
                <a:off x="1958956" y="2540351"/>
                <a:ext cx="0" cy="54864"/>
              </a:xfrm>
              <a:prstGeom prst="line">
                <a:avLst/>
              </a:prstGeom>
              <a:noFill/>
              <a:ln w="19050" cap="flat" cmpd="sng" algn="ctr">
                <a:solidFill>
                  <a:srgbClr val="E1471D"/>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07750C3A-85C6-0687-C5AB-B6640FA271EA}"/>
                  </a:ext>
                </a:extLst>
              </p:cNvPr>
              <p:cNvCxnSpPr>
                <a:cxnSpLocks/>
              </p:cNvCxnSpPr>
              <p:nvPr/>
            </p:nvCxnSpPr>
            <p:spPr bwMode="auto">
              <a:xfrm>
                <a:off x="2092306" y="2543526"/>
                <a:ext cx="0" cy="54864"/>
              </a:xfrm>
              <a:prstGeom prst="line">
                <a:avLst/>
              </a:prstGeom>
              <a:noFill/>
              <a:ln w="19050" cap="flat" cmpd="sng" algn="ctr">
                <a:solidFill>
                  <a:srgbClr val="E1471D"/>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F3209EB4-FA52-FB05-1467-95256EF2672B}"/>
                  </a:ext>
                </a:extLst>
              </p:cNvPr>
              <p:cNvCxnSpPr>
                <a:cxnSpLocks/>
              </p:cNvCxnSpPr>
              <p:nvPr/>
            </p:nvCxnSpPr>
            <p:spPr bwMode="auto">
              <a:xfrm>
                <a:off x="2131469" y="2549985"/>
                <a:ext cx="0" cy="54864"/>
              </a:xfrm>
              <a:prstGeom prst="line">
                <a:avLst/>
              </a:prstGeom>
              <a:noFill/>
              <a:ln w="19050" cap="flat" cmpd="sng" algn="ctr">
                <a:solidFill>
                  <a:srgbClr val="E1471D"/>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B3FAFED3-95BD-3374-94E3-019689B72CEC}"/>
                  </a:ext>
                </a:extLst>
              </p:cNvPr>
              <p:cNvCxnSpPr>
                <a:cxnSpLocks/>
              </p:cNvCxnSpPr>
              <p:nvPr/>
            </p:nvCxnSpPr>
            <p:spPr bwMode="auto">
              <a:xfrm>
                <a:off x="2300026" y="2550765"/>
                <a:ext cx="0" cy="73152"/>
              </a:xfrm>
              <a:prstGeom prst="line">
                <a:avLst/>
              </a:prstGeom>
              <a:noFill/>
              <a:ln w="19050" cap="flat" cmpd="sng" algn="ctr">
                <a:solidFill>
                  <a:srgbClr val="E1471D"/>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77AE5196-48B2-AC94-BB17-019E26B456F6}"/>
                  </a:ext>
                </a:extLst>
              </p:cNvPr>
              <p:cNvCxnSpPr>
                <a:cxnSpLocks/>
              </p:cNvCxnSpPr>
              <p:nvPr/>
            </p:nvCxnSpPr>
            <p:spPr bwMode="auto">
              <a:xfrm>
                <a:off x="2755197" y="2541728"/>
                <a:ext cx="0" cy="193915"/>
              </a:xfrm>
              <a:prstGeom prst="line">
                <a:avLst/>
              </a:prstGeom>
              <a:noFill/>
              <a:ln w="38100" cap="flat" cmpd="sng" algn="ctr">
                <a:solidFill>
                  <a:srgbClr val="E1471D"/>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877E54CD-2031-A3F6-467C-DC72628B2823}"/>
                  </a:ext>
                </a:extLst>
              </p:cNvPr>
              <p:cNvCxnSpPr>
                <a:cxnSpLocks/>
              </p:cNvCxnSpPr>
              <p:nvPr/>
            </p:nvCxnSpPr>
            <p:spPr bwMode="auto">
              <a:xfrm>
                <a:off x="2480172" y="2553188"/>
                <a:ext cx="0" cy="141867"/>
              </a:xfrm>
              <a:prstGeom prst="line">
                <a:avLst/>
              </a:prstGeom>
              <a:noFill/>
              <a:ln w="19050" cap="flat" cmpd="sng" algn="ctr">
                <a:solidFill>
                  <a:srgbClr val="E1471D"/>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BE5B93F8-3CDA-7548-7729-805E71689559}"/>
                  </a:ext>
                </a:extLst>
              </p:cNvPr>
              <p:cNvCxnSpPr>
                <a:cxnSpLocks/>
              </p:cNvCxnSpPr>
              <p:nvPr/>
            </p:nvCxnSpPr>
            <p:spPr bwMode="auto">
              <a:xfrm>
                <a:off x="2540497" y="2550012"/>
                <a:ext cx="0" cy="155448"/>
              </a:xfrm>
              <a:prstGeom prst="line">
                <a:avLst/>
              </a:prstGeom>
              <a:noFill/>
              <a:ln w="19050" cap="flat" cmpd="sng" algn="ctr">
                <a:solidFill>
                  <a:srgbClr val="E1471D"/>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2C6C9FBB-343E-7DA9-13DE-5DFAE9909368}"/>
                  </a:ext>
                </a:extLst>
              </p:cNvPr>
              <p:cNvCxnSpPr>
                <a:cxnSpLocks/>
              </p:cNvCxnSpPr>
              <p:nvPr/>
            </p:nvCxnSpPr>
            <p:spPr bwMode="auto">
              <a:xfrm>
                <a:off x="2664528" y="2546838"/>
                <a:ext cx="0" cy="173736"/>
              </a:xfrm>
              <a:prstGeom prst="line">
                <a:avLst/>
              </a:prstGeom>
              <a:noFill/>
              <a:ln w="19050" cap="flat" cmpd="sng" algn="ctr">
                <a:solidFill>
                  <a:srgbClr val="E1471D"/>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C5D74437-5CCB-7EEC-C61C-46B84D3C7B64}"/>
                  </a:ext>
                </a:extLst>
              </p:cNvPr>
              <p:cNvCxnSpPr>
                <a:cxnSpLocks/>
              </p:cNvCxnSpPr>
              <p:nvPr/>
            </p:nvCxnSpPr>
            <p:spPr bwMode="auto">
              <a:xfrm>
                <a:off x="2703084" y="2547590"/>
                <a:ext cx="0" cy="173736"/>
              </a:xfrm>
              <a:prstGeom prst="line">
                <a:avLst/>
              </a:prstGeom>
              <a:noFill/>
              <a:ln w="19050" cap="flat" cmpd="sng" algn="ctr">
                <a:solidFill>
                  <a:srgbClr val="E1471D"/>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4B166560-4FDD-686C-C274-8D942A6B8F79}"/>
                  </a:ext>
                </a:extLst>
              </p:cNvPr>
              <p:cNvCxnSpPr>
                <a:cxnSpLocks/>
              </p:cNvCxnSpPr>
              <p:nvPr/>
            </p:nvCxnSpPr>
            <p:spPr bwMode="auto">
              <a:xfrm>
                <a:off x="3034443" y="2556363"/>
                <a:ext cx="0" cy="228600"/>
              </a:xfrm>
              <a:prstGeom prst="line">
                <a:avLst/>
              </a:prstGeom>
              <a:noFill/>
              <a:ln w="19050" cap="flat" cmpd="sng" algn="ctr">
                <a:solidFill>
                  <a:srgbClr val="E1471D"/>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5465A22C-BE29-F74A-D6D0-FAD34699391E}"/>
                  </a:ext>
                </a:extLst>
              </p:cNvPr>
              <p:cNvCxnSpPr>
                <a:cxnSpLocks/>
              </p:cNvCxnSpPr>
              <p:nvPr/>
            </p:nvCxnSpPr>
            <p:spPr bwMode="auto">
              <a:xfrm>
                <a:off x="3113356" y="2546701"/>
                <a:ext cx="0" cy="274320"/>
              </a:xfrm>
              <a:prstGeom prst="line">
                <a:avLst/>
              </a:prstGeom>
              <a:noFill/>
              <a:ln w="19050" cap="flat" cmpd="sng" algn="ctr">
                <a:solidFill>
                  <a:srgbClr val="E1471D"/>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FC9251AA-4622-4AC1-9B28-E896F34E0D00}"/>
                  </a:ext>
                </a:extLst>
              </p:cNvPr>
              <p:cNvCxnSpPr>
                <a:cxnSpLocks/>
              </p:cNvCxnSpPr>
              <p:nvPr/>
            </p:nvCxnSpPr>
            <p:spPr bwMode="auto">
              <a:xfrm>
                <a:off x="3296809" y="2560004"/>
                <a:ext cx="0" cy="301265"/>
              </a:xfrm>
              <a:prstGeom prst="line">
                <a:avLst/>
              </a:prstGeom>
              <a:noFill/>
              <a:ln w="19050" cap="flat" cmpd="sng" algn="ctr">
                <a:solidFill>
                  <a:srgbClr val="E1471D"/>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F7549670-9EF4-D7AA-1539-8806F009002A}"/>
                  </a:ext>
                </a:extLst>
              </p:cNvPr>
              <p:cNvCxnSpPr>
                <a:cxnSpLocks/>
              </p:cNvCxnSpPr>
              <p:nvPr/>
            </p:nvCxnSpPr>
            <p:spPr bwMode="auto">
              <a:xfrm>
                <a:off x="3642884" y="2553059"/>
                <a:ext cx="0" cy="365760"/>
              </a:xfrm>
              <a:prstGeom prst="line">
                <a:avLst/>
              </a:prstGeom>
              <a:noFill/>
              <a:ln w="19050" cap="flat" cmpd="sng" algn="ctr">
                <a:solidFill>
                  <a:srgbClr val="E1471D"/>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9F3FA056-F815-E03A-0F20-7B03688F5BEA}"/>
                  </a:ext>
                </a:extLst>
              </p:cNvPr>
              <p:cNvCxnSpPr>
                <a:cxnSpLocks/>
              </p:cNvCxnSpPr>
              <p:nvPr/>
            </p:nvCxnSpPr>
            <p:spPr bwMode="auto">
              <a:xfrm>
                <a:off x="3748916" y="2556363"/>
                <a:ext cx="0" cy="399562"/>
              </a:xfrm>
              <a:prstGeom prst="line">
                <a:avLst/>
              </a:prstGeom>
              <a:noFill/>
              <a:ln w="19050" cap="flat" cmpd="sng" algn="ctr">
                <a:solidFill>
                  <a:srgbClr val="E1471D"/>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C5A3324E-9456-6218-1376-2D928CA8F9AD}"/>
                  </a:ext>
                </a:extLst>
              </p:cNvPr>
              <p:cNvCxnSpPr>
                <a:cxnSpLocks/>
              </p:cNvCxnSpPr>
              <p:nvPr/>
            </p:nvCxnSpPr>
            <p:spPr bwMode="auto">
              <a:xfrm>
                <a:off x="3788164" y="2553188"/>
                <a:ext cx="0" cy="420624"/>
              </a:xfrm>
              <a:prstGeom prst="line">
                <a:avLst/>
              </a:prstGeom>
              <a:noFill/>
              <a:ln w="19050" cap="flat" cmpd="sng" algn="ctr">
                <a:solidFill>
                  <a:srgbClr val="E1471D"/>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6DE32AFC-5E93-58C0-5B2B-EB1F0B6B0670}"/>
                  </a:ext>
                </a:extLst>
              </p:cNvPr>
              <p:cNvCxnSpPr>
                <a:cxnSpLocks/>
              </p:cNvCxnSpPr>
              <p:nvPr/>
            </p:nvCxnSpPr>
            <p:spPr bwMode="auto">
              <a:xfrm>
                <a:off x="4154557" y="2559538"/>
                <a:ext cx="0" cy="455985"/>
              </a:xfrm>
              <a:prstGeom prst="line">
                <a:avLst/>
              </a:prstGeom>
              <a:noFill/>
              <a:ln w="19050" cap="flat" cmpd="sng" algn="ctr">
                <a:solidFill>
                  <a:srgbClr val="E1471D"/>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012EC201-2A03-7317-F3B4-78E3E7F9AD76}"/>
                  </a:ext>
                </a:extLst>
              </p:cNvPr>
              <p:cNvCxnSpPr>
                <a:cxnSpLocks/>
              </p:cNvCxnSpPr>
              <p:nvPr/>
            </p:nvCxnSpPr>
            <p:spPr bwMode="auto">
              <a:xfrm>
                <a:off x="4193805" y="2556363"/>
                <a:ext cx="0" cy="477581"/>
              </a:xfrm>
              <a:prstGeom prst="line">
                <a:avLst/>
              </a:prstGeom>
              <a:noFill/>
              <a:ln w="19050" cap="flat" cmpd="sng" algn="ctr">
                <a:solidFill>
                  <a:srgbClr val="E1471D"/>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CCE7A0DB-711D-9A36-F488-3446790BF91B}"/>
                  </a:ext>
                </a:extLst>
              </p:cNvPr>
              <p:cNvCxnSpPr>
                <a:cxnSpLocks/>
              </p:cNvCxnSpPr>
              <p:nvPr/>
            </p:nvCxnSpPr>
            <p:spPr bwMode="auto">
              <a:xfrm>
                <a:off x="4605018" y="2559538"/>
                <a:ext cx="0" cy="532912"/>
              </a:xfrm>
              <a:prstGeom prst="line">
                <a:avLst/>
              </a:prstGeom>
              <a:noFill/>
              <a:ln w="19050" cap="flat" cmpd="sng" algn="ctr">
                <a:solidFill>
                  <a:srgbClr val="E1471D"/>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75AEE06F-8879-19DA-ED9C-46BA5B88AB92}"/>
                  </a:ext>
                </a:extLst>
              </p:cNvPr>
              <p:cNvCxnSpPr>
                <a:cxnSpLocks/>
              </p:cNvCxnSpPr>
              <p:nvPr/>
            </p:nvCxnSpPr>
            <p:spPr bwMode="auto">
              <a:xfrm>
                <a:off x="4644266" y="2556363"/>
                <a:ext cx="0" cy="536087"/>
              </a:xfrm>
              <a:prstGeom prst="line">
                <a:avLst/>
              </a:prstGeom>
              <a:noFill/>
              <a:ln w="19050" cap="flat" cmpd="sng" algn="ctr">
                <a:solidFill>
                  <a:srgbClr val="E1471D"/>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BE306286-985C-03BA-90C1-F12949065E91}"/>
                  </a:ext>
                </a:extLst>
              </p:cNvPr>
              <p:cNvCxnSpPr>
                <a:cxnSpLocks/>
              </p:cNvCxnSpPr>
              <p:nvPr/>
            </p:nvCxnSpPr>
            <p:spPr bwMode="auto">
              <a:xfrm>
                <a:off x="4810125" y="2556152"/>
                <a:ext cx="0" cy="562186"/>
              </a:xfrm>
              <a:prstGeom prst="line">
                <a:avLst/>
              </a:prstGeom>
              <a:noFill/>
              <a:ln w="19050" cap="flat" cmpd="sng" algn="ctr">
                <a:solidFill>
                  <a:srgbClr val="E1471D"/>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5D3820B5-69EA-E67C-2A54-315E5F7AC960}"/>
                  </a:ext>
                </a:extLst>
              </p:cNvPr>
              <p:cNvCxnSpPr>
                <a:cxnSpLocks/>
              </p:cNvCxnSpPr>
              <p:nvPr/>
            </p:nvCxnSpPr>
            <p:spPr bwMode="auto">
              <a:xfrm>
                <a:off x="4869571" y="2549985"/>
                <a:ext cx="0" cy="594881"/>
              </a:xfrm>
              <a:prstGeom prst="line">
                <a:avLst/>
              </a:prstGeom>
              <a:noFill/>
              <a:ln w="19050" cap="flat" cmpd="sng" algn="ctr">
                <a:solidFill>
                  <a:srgbClr val="E1471D"/>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07097B41-DA74-A76C-C80E-A4A08748A6D8}"/>
                  </a:ext>
                </a:extLst>
              </p:cNvPr>
              <p:cNvCxnSpPr>
                <a:cxnSpLocks/>
              </p:cNvCxnSpPr>
              <p:nvPr/>
            </p:nvCxnSpPr>
            <p:spPr bwMode="auto">
              <a:xfrm>
                <a:off x="5090034" y="2553160"/>
                <a:ext cx="0" cy="644065"/>
              </a:xfrm>
              <a:prstGeom prst="line">
                <a:avLst/>
              </a:prstGeom>
              <a:noFill/>
              <a:ln w="19050" cap="flat" cmpd="sng" algn="ctr">
                <a:solidFill>
                  <a:srgbClr val="E1471D"/>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664755E5-31AF-C65C-AA17-0AAE2945C6A0}"/>
                  </a:ext>
                </a:extLst>
              </p:cNvPr>
              <p:cNvCxnSpPr>
                <a:cxnSpLocks/>
              </p:cNvCxnSpPr>
              <p:nvPr/>
            </p:nvCxnSpPr>
            <p:spPr bwMode="auto">
              <a:xfrm>
                <a:off x="5195198" y="2545006"/>
                <a:ext cx="0" cy="652219"/>
              </a:xfrm>
              <a:prstGeom prst="line">
                <a:avLst/>
              </a:prstGeom>
              <a:noFill/>
              <a:ln w="19050" cap="flat" cmpd="sng" algn="ctr">
                <a:solidFill>
                  <a:srgbClr val="E1471D"/>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0B9F5020-9F27-3F4A-CD4F-626576138556}"/>
                  </a:ext>
                </a:extLst>
              </p:cNvPr>
              <p:cNvCxnSpPr>
                <a:cxnSpLocks/>
              </p:cNvCxnSpPr>
              <p:nvPr/>
            </p:nvCxnSpPr>
            <p:spPr bwMode="auto">
              <a:xfrm>
                <a:off x="5236084" y="2548181"/>
                <a:ext cx="0" cy="665118"/>
              </a:xfrm>
              <a:prstGeom prst="line">
                <a:avLst/>
              </a:prstGeom>
              <a:noFill/>
              <a:ln w="19050" cap="flat" cmpd="sng" algn="ctr">
                <a:solidFill>
                  <a:srgbClr val="E1471D"/>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05C47BD0-EBE8-7820-DAE1-174937A074FC}"/>
                  </a:ext>
                </a:extLst>
              </p:cNvPr>
              <p:cNvCxnSpPr>
                <a:cxnSpLocks/>
              </p:cNvCxnSpPr>
              <p:nvPr/>
            </p:nvCxnSpPr>
            <p:spPr bwMode="auto">
              <a:xfrm>
                <a:off x="5400737" y="2556363"/>
                <a:ext cx="0" cy="694837"/>
              </a:xfrm>
              <a:prstGeom prst="line">
                <a:avLst/>
              </a:prstGeom>
              <a:noFill/>
              <a:ln w="19050" cap="flat" cmpd="sng" algn="ctr">
                <a:solidFill>
                  <a:srgbClr val="E1471D"/>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7694C1D8-3F85-5D51-AAEF-8A7086B0A70E}"/>
                  </a:ext>
                </a:extLst>
              </p:cNvPr>
              <p:cNvCxnSpPr>
                <a:cxnSpLocks/>
              </p:cNvCxnSpPr>
              <p:nvPr/>
            </p:nvCxnSpPr>
            <p:spPr bwMode="auto">
              <a:xfrm>
                <a:off x="5478143" y="2556152"/>
                <a:ext cx="0" cy="693598"/>
              </a:xfrm>
              <a:prstGeom prst="line">
                <a:avLst/>
              </a:prstGeom>
              <a:noFill/>
              <a:ln w="19050" cap="flat" cmpd="sng" algn="ctr">
                <a:solidFill>
                  <a:srgbClr val="E1471D"/>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B9CF9C79-4E64-A173-C007-DB1D8FD81304}"/>
                  </a:ext>
                </a:extLst>
              </p:cNvPr>
              <p:cNvCxnSpPr>
                <a:cxnSpLocks/>
              </p:cNvCxnSpPr>
              <p:nvPr/>
            </p:nvCxnSpPr>
            <p:spPr bwMode="auto">
              <a:xfrm>
                <a:off x="5622166" y="2553160"/>
                <a:ext cx="0" cy="707050"/>
              </a:xfrm>
              <a:prstGeom prst="line">
                <a:avLst/>
              </a:prstGeom>
              <a:noFill/>
              <a:ln w="19050" cap="flat" cmpd="sng" algn="ctr">
                <a:solidFill>
                  <a:srgbClr val="E1471D"/>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B772CE76-3D82-711B-ED48-97785CCE1423}"/>
                  </a:ext>
                </a:extLst>
              </p:cNvPr>
              <p:cNvCxnSpPr>
                <a:cxnSpLocks/>
              </p:cNvCxnSpPr>
              <p:nvPr/>
            </p:nvCxnSpPr>
            <p:spPr bwMode="auto">
              <a:xfrm>
                <a:off x="5687573" y="2549802"/>
                <a:ext cx="0" cy="728577"/>
              </a:xfrm>
              <a:prstGeom prst="line">
                <a:avLst/>
              </a:prstGeom>
              <a:noFill/>
              <a:ln w="19050" cap="flat" cmpd="sng" algn="ctr">
                <a:solidFill>
                  <a:srgbClr val="E1471D"/>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716668BA-EDCB-FA90-3626-12BCF4C6DD6B}"/>
                  </a:ext>
                </a:extLst>
              </p:cNvPr>
              <p:cNvCxnSpPr>
                <a:cxnSpLocks/>
              </p:cNvCxnSpPr>
              <p:nvPr/>
            </p:nvCxnSpPr>
            <p:spPr bwMode="auto">
              <a:xfrm>
                <a:off x="5971176" y="2549985"/>
                <a:ext cx="0" cy="771065"/>
              </a:xfrm>
              <a:prstGeom prst="line">
                <a:avLst/>
              </a:prstGeom>
              <a:noFill/>
              <a:ln w="19050" cap="flat" cmpd="sng" algn="ctr">
                <a:solidFill>
                  <a:srgbClr val="E1471D"/>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6681FDBD-745F-2DF5-4DAE-BEE7DBA33733}"/>
                  </a:ext>
                </a:extLst>
              </p:cNvPr>
              <p:cNvCxnSpPr>
                <a:cxnSpLocks/>
              </p:cNvCxnSpPr>
              <p:nvPr/>
            </p:nvCxnSpPr>
            <p:spPr bwMode="auto">
              <a:xfrm>
                <a:off x="6151392" y="2556362"/>
                <a:ext cx="0" cy="777240"/>
              </a:xfrm>
              <a:prstGeom prst="line">
                <a:avLst/>
              </a:prstGeom>
              <a:noFill/>
              <a:ln w="19050" cap="flat" cmpd="sng" algn="ctr">
                <a:solidFill>
                  <a:srgbClr val="E1471D"/>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F2D30B6C-8080-3BC4-5D91-9AD95C310CEF}"/>
                  </a:ext>
                </a:extLst>
              </p:cNvPr>
              <p:cNvCxnSpPr>
                <a:cxnSpLocks/>
              </p:cNvCxnSpPr>
              <p:nvPr/>
            </p:nvCxnSpPr>
            <p:spPr bwMode="auto">
              <a:xfrm>
                <a:off x="6233942" y="2549985"/>
                <a:ext cx="0" cy="809165"/>
              </a:xfrm>
              <a:prstGeom prst="line">
                <a:avLst/>
              </a:prstGeom>
              <a:noFill/>
              <a:ln w="19050" cap="flat" cmpd="sng" algn="ctr">
                <a:solidFill>
                  <a:srgbClr val="E1471D"/>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165A937D-DC8C-B8E0-D893-1A8C98FEC363}"/>
                  </a:ext>
                </a:extLst>
              </p:cNvPr>
              <p:cNvCxnSpPr>
                <a:cxnSpLocks/>
              </p:cNvCxnSpPr>
              <p:nvPr/>
            </p:nvCxnSpPr>
            <p:spPr bwMode="auto">
              <a:xfrm>
                <a:off x="6317491" y="2551342"/>
                <a:ext cx="0" cy="822670"/>
              </a:xfrm>
              <a:prstGeom prst="line">
                <a:avLst/>
              </a:prstGeom>
              <a:noFill/>
              <a:ln w="19050" cap="flat" cmpd="sng" algn="ctr">
                <a:solidFill>
                  <a:srgbClr val="E1471D"/>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84840B80-353C-AA75-C031-B50ABF89A0D2}"/>
                  </a:ext>
                </a:extLst>
              </p:cNvPr>
              <p:cNvCxnSpPr>
                <a:cxnSpLocks/>
              </p:cNvCxnSpPr>
              <p:nvPr/>
            </p:nvCxnSpPr>
            <p:spPr bwMode="auto">
              <a:xfrm>
                <a:off x="6191908" y="2552194"/>
                <a:ext cx="0" cy="809165"/>
              </a:xfrm>
              <a:prstGeom prst="line">
                <a:avLst/>
              </a:prstGeom>
              <a:noFill/>
              <a:ln w="19050" cap="flat" cmpd="sng" algn="ctr">
                <a:solidFill>
                  <a:srgbClr val="E1471D"/>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3BC04763-18FB-8AAC-ED68-1BE6572BF3A4}"/>
                  </a:ext>
                </a:extLst>
              </p:cNvPr>
              <p:cNvCxnSpPr>
                <a:cxnSpLocks/>
              </p:cNvCxnSpPr>
              <p:nvPr/>
            </p:nvCxnSpPr>
            <p:spPr bwMode="auto">
              <a:xfrm>
                <a:off x="6579138" y="2549984"/>
                <a:ext cx="0" cy="850392"/>
              </a:xfrm>
              <a:prstGeom prst="line">
                <a:avLst/>
              </a:prstGeom>
              <a:noFill/>
              <a:ln w="19050" cap="flat" cmpd="sng" algn="ctr">
                <a:solidFill>
                  <a:srgbClr val="E1471D"/>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DD4D4B41-12B5-E769-C25E-314C977DD116}"/>
                  </a:ext>
                </a:extLst>
              </p:cNvPr>
              <p:cNvCxnSpPr>
                <a:cxnSpLocks/>
              </p:cNvCxnSpPr>
              <p:nvPr/>
            </p:nvCxnSpPr>
            <p:spPr bwMode="auto">
              <a:xfrm>
                <a:off x="7601230" y="2559124"/>
                <a:ext cx="0" cy="1213362"/>
              </a:xfrm>
              <a:prstGeom prst="line">
                <a:avLst/>
              </a:prstGeom>
              <a:noFill/>
              <a:ln w="19050" cap="flat" cmpd="sng" algn="ctr">
                <a:solidFill>
                  <a:srgbClr val="015873"/>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4E8A1367-3A9E-8959-2412-109A502BF496}"/>
                  </a:ext>
                </a:extLst>
              </p:cNvPr>
              <p:cNvCxnSpPr>
                <a:cxnSpLocks/>
              </p:cNvCxnSpPr>
              <p:nvPr/>
            </p:nvCxnSpPr>
            <p:spPr bwMode="auto">
              <a:xfrm>
                <a:off x="6787929" y="2552644"/>
                <a:ext cx="0" cy="904931"/>
              </a:xfrm>
              <a:prstGeom prst="line">
                <a:avLst/>
              </a:prstGeom>
              <a:noFill/>
              <a:ln w="19050" cap="flat" cmpd="sng" algn="ctr">
                <a:solidFill>
                  <a:srgbClr val="E1471D"/>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8D59871C-C03E-0248-B3A0-9E9656BAEB5B}"/>
                  </a:ext>
                </a:extLst>
              </p:cNvPr>
              <p:cNvCxnSpPr>
                <a:cxnSpLocks/>
              </p:cNvCxnSpPr>
              <p:nvPr/>
            </p:nvCxnSpPr>
            <p:spPr bwMode="auto">
              <a:xfrm>
                <a:off x="6911413" y="2549984"/>
                <a:ext cx="0" cy="919948"/>
              </a:xfrm>
              <a:prstGeom prst="line">
                <a:avLst/>
              </a:prstGeom>
              <a:noFill/>
              <a:ln w="19050" cap="flat" cmpd="sng" algn="ctr">
                <a:solidFill>
                  <a:srgbClr val="E1471D"/>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714CE76D-971B-3B58-B66A-D5D740BB3C97}"/>
                  </a:ext>
                </a:extLst>
              </p:cNvPr>
              <p:cNvCxnSpPr>
                <a:cxnSpLocks/>
              </p:cNvCxnSpPr>
              <p:nvPr/>
            </p:nvCxnSpPr>
            <p:spPr bwMode="auto">
              <a:xfrm>
                <a:off x="7049473" y="2549984"/>
                <a:ext cx="0" cy="972830"/>
              </a:xfrm>
              <a:prstGeom prst="line">
                <a:avLst/>
              </a:prstGeom>
              <a:noFill/>
              <a:ln w="19050" cap="flat" cmpd="sng" algn="ctr">
                <a:solidFill>
                  <a:srgbClr val="E1471D"/>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96BF99A1-37E7-E99B-107A-C6A26BBE98CA}"/>
                  </a:ext>
                </a:extLst>
              </p:cNvPr>
              <p:cNvCxnSpPr>
                <a:cxnSpLocks/>
              </p:cNvCxnSpPr>
              <p:nvPr/>
            </p:nvCxnSpPr>
            <p:spPr bwMode="auto">
              <a:xfrm>
                <a:off x="7113946" y="2549984"/>
                <a:ext cx="0" cy="1015184"/>
              </a:xfrm>
              <a:prstGeom prst="line">
                <a:avLst/>
              </a:prstGeom>
              <a:noFill/>
              <a:ln w="19050" cap="flat" cmpd="sng" algn="ctr">
                <a:solidFill>
                  <a:srgbClr val="E1471D"/>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62459E3F-D592-299F-699C-41F2D9FF9DA0}"/>
                  </a:ext>
                </a:extLst>
              </p:cNvPr>
              <p:cNvCxnSpPr>
                <a:cxnSpLocks/>
              </p:cNvCxnSpPr>
              <p:nvPr/>
            </p:nvCxnSpPr>
            <p:spPr bwMode="auto">
              <a:xfrm>
                <a:off x="7298858" y="2556362"/>
                <a:ext cx="0" cy="1080481"/>
              </a:xfrm>
              <a:prstGeom prst="line">
                <a:avLst/>
              </a:prstGeom>
              <a:noFill/>
              <a:ln w="19050" cap="flat" cmpd="sng" algn="ctr">
                <a:solidFill>
                  <a:srgbClr val="E1471D"/>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403E6775-C87A-9415-4304-262F4A19EBEF}"/>
                  </a:ext>
                </a:extLst>
              </p:cNvPr>
              <p:cNvCxnSpPr>
                <a:cxnSpLocks/>
              </p:cNvCxnSpPr>
              <p:nvPr/>
            </p:nvCxnSpPr>
            <p:spPr bwMode="auto">
              <a:xfrm>
                <a:off x="7336280" y="2549984"/>
                <a:ext cx="0" cy="1152066"/>
              </a:xfrm>
              <a:prstGeom prst="line">
                <a:avLst/>
              </a:prstGeom>
              <a:noFill/>
              <a:ln w="19050" cap="flat" cmpd="sng" algn="ctr">
                <a:solidFill>
                  <a:srgbClr val="E1471D"/>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36FAC0C3-ED04-6DE6-F134-5A918599907C}"/>
                  </a:ext>
                </a:extLst>
              </p:cNvPr>
              <p:cNvCxnSpPr>
                <a:cxnSpLocks/>
              </p:cNvCxnSpPr>
              <p:nvPr/>
            </p:nvCxnSpPr>
            <p:spPr bwMode="auto">
              <a:xfrm>
                <a:off x="7419635" y="2556522"/>
                <a:ext cx="0" cy="1215964"/>
              </a:xfrm>
              <a:prstGeom prst="line">
                <a:avLst/>
              </a:prstGeom>
              <a:noFill/>
              <a:ln w="19050" cap="flat" cmpd="sng" algn="ctr">
                <a:solidFill>
                  <a:srgbClr val="E1471D"/>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45E92C2C-2398-3135-ECF8-0381119A937F}"/>
                  </a:ext>
                </a:extLst>
              </p:cNvPr>
              <p:cNvCxnSpPr>
                <a:cxnSpLocks/>
              </p:cNvCxnSpPr>
              <p:nvPr/>
            </p:nvCxnSpPr>
            <p:spPr bwMode="auto">
              <a:xfrm>
                <a:off x="7562061" y="2556334"/>
                <a:ext cx="0" cy="1216152"/>
              </a:xfrm>
              <a:prstGeom prst="line">
                <a:avLst/>
              </a:prstGeom>
              <a:noFill/>
              <a:ln w="19050" cap="flat" cmpd="sng" algn="ctr">
                <a:solidFill>
                  <a:srgbClr val="E1471D"/>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C1BE3B90-744F-6C12-874D-22E2DDF705F8}"/>
                  </a:ext>
                </a:extLst>
              </p:cNvPr>
              <p:cNvCxnSpPr>
                <a:cxnSpLocks/>
              </p:cNvCxnSpPr>
              <p:nvPr/>
            </p:nvCxnSpPr>
            <p:spPr bwMode="auto">
              <a:xfrm>
                <a:off x="7688284" y="2556334"/>
                <a:ext cx="0" cy="1216152"/>
              </a:xfrm>
              <a:prstGeom prst="line">
                <a:avLst/>
              </a:prstGeom>
              <a:noFill/>
              <a:ln w="19050" cap="flat" cmpd="sng" algn="ctr">
                <a:solidFill>
                  <a:srgbClr val="E1471D"/>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3F7BAABF-C420-AD64-3381-CF63F7CCCD60}"/>
                  </a:ext>
                </a:extLst>
              </p:cNvPr>
              <p:cNvCxnSpPr>
                <a:cxnSpLocks/>
              </p:cNvCxnSpPr>
              <p:nvPr/>
            </p:nvCxnSpPr>
            <p:spPr bwMode="auto">
              <a:xfrm>
                <a:off x="7763143" y="2556334"/>
                <a:ext cx="0" cy="1216152"/>
              </a:xfrm>
              <a:prstGeom prst="line">
                <a:avLst/>
              </a:prstGeom>
              <a:noFill/>
              <a:ln w="19050" cap="flat" cmpd="sng" algn="ctr">
                <a:solidFill>
                  <a:srgbClr val="E1471D"/>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314F4B81-18BF-F7C8-0A3A-7862861204B6}"/>
                  </a:ext>
                </a:extLst>
              </p:cNvPr>
              <p:cNvCxnSpPr>
                <a:cxnSpLocks/>
              </p:cNvCxnSpPr>
              <p:nvPr/>
            </p:nvCxnSpPr>
            <p:spPr bwMode="auto">
              <a:xfrm>
                <a:off x="7805570" y="2556334"/>
                <a:ext cx="0" cy="1216152"/>
              </a:xfrm>
              <a:prstGeom prst="line">
                <a:avLst/>
              </a:prstGeom>
              <a:noFill/>
              <a:ln w="19050" cap="flat" cmpd="sng" algn="ctr">
                <a:solidFill>
                  <a:srgbClr val="E1471D"/>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E60308B7-90C0-A826-5448-4169B5ED9E88}"/>
                  </a:ext>
                </a:extLst>
              </p:cNvPr>
              <p:cNvCxnSpPr>
                <a:cxnSpLocks/>
              </p:cNvCxnSpPr>
              <p:nvPr/>
            </p:nvCxnSpPr>
            <p:spPr bwMode="auto">
              <a:xfrm>
                <a:off x="7880429" y="2556334"/>
                <a:ext cx="0" cy="1216152"/>
              </a:xfrm>
              <a:prstGeom prst="line">
                <a:avLst/>
              </a:prstGeom>
              <a:noFill/>
              <a:ln w="19050" cap="flat" cmpd="sng" algn="ctr">
                <a:solidFill>
                  <a:srgbClr val="E1471D"/>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828C6832-FB41-1D70-DAFA-F4FA3ABD4C77}"/>
                  </a:ext>
                </a:extLst>
              </p:cNvPr>
              <p:cNvCxnSpPr>
                <a:cxnSpLocks/>
              </p:cNvCxnSpPr>
              <p:nvPr/>
            </p:nvCxnSpPr>
            <p:spPr bwMode="auto">
              <a:xfrm>
                <a:off x="7498853" y="2556334"/>
                <a:ext cx="0" cy="1216152"/>
              </a:xfrm>
              <a:prstGeom prst="line">
                <a:avLst/>
              </a:prstGeom>
              <a:noFill/>
              <a:ln w="19050" cap="flat" cmpd="sng" algn="ctr">
                <a:solidFill>
                  <a:srgbClr val="E1471D"/>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F71368D9-DFA2-6228-E899-21D255148ED5}"/>
                  </a:ext>
                </a:extLst>
              </p:cNvPr>
              <p:cNvCxnSpPr>
                <a:cxnSpLocks/>
              </p:cNvCxnSpPr>
              <p:nvPr/>
            </p:nvCxnSpPr>
            <p:spPr bwMode="auto">
              <a:xfrm>
                <a:off x="7519737" y="2556334"/>
                <a:ext cx="0" cy="1216152"/>
              </a:xfrm>
              <a:prstGeom prst="line">
                <a:avLst/>
              </a:prstGeom>
              <a:noFill/>
              <a:ln w="19050" cap="flat" cmpd="sng" algn="ctr">
                <a:solidFill>
                  <a:srgbClr val="E1471D"/>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B27B6EAB-A69A-F802-1BC5-A38C017AFD8D}"/>
                  </a:ext>
                </a:extLst>
              </p:cNvPr>
              <p:cNvCxnSpPr>
                <a:cxnSpLocks/>
              </p:cNvCxnSpPr>
              <p:nvPr/>
            </p:nvCxnSpPr>
            <p:spPr bwMode="auto">
              <a:xfrm>
                <a:off x="7622014" y="2556334"/>
                <a:ext cx="0" cy="1216152"/>
              </a:xfrm>
              <a:prstGeom prst="line">
                <a:avLst/>
              </a:prstGeom>
              <a:noFill/>
              <a:ln w="19050" cap="flat" cmpd="sng" algn="ctr">
                <a:solidFill>
                  <a:srgbClr val="E1471D"/>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117F5792-8937-BEEB-9B07-4E507C878608}"/>
                  </a:ext>
                </a:extLst>
              </p:cNvPr>
              <p:cNvCxnSpPr>
                <a:cxnSpLocks/>
              </p:cNvCxnSpPr>
              <p:nvPr/>
            </p:nvCxnSpPr>
            <p:spPr bwMode="auto">
              <a:xfrm>
                <a:off x="7642898" y="2556334"/>
                <a:ext cx="0" cy="1216152"/>
              </a:xfrm>
              <a:prstGeom prst="line">
                <a:avLst/>
              </a:prstGeom>
              <a:noFill/>
              <a:ln w="19050" cap="flat" cmpd="sng" algn="ctr">
                <a:solidFill>
                  <a:srgbClr val="E1471D"/>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ECE6CA74-B8A9-DCAD-E56A-ACD718EB8201}"/>
                  </a:ext>
                </a:extLst>
              </p:cNvPr>
              <p:cNvCxnSpPr>
                <a:cxnSpLocks/>
              </p:cNvCxnSpPr>
              <p:nvPr/>
            </p:nvCxnSpPr>
            <p:spPr bwMode="auto">
              <a:xfrm>
                <a:off x="7846278" y="2556334"/>
                <a:ext cx="0" cy="1216152"/>
              </a:xfrm>
              <a:prstGeom prst="line">
                <a:avLst/>
              </a:prstGeom>
              <a:noFill/>
              <a:ln w="19050" cap="flat" cmpd="sng" algn="ctr">
                <a:solidFill>
                  <a:srgbClr val="E1471D"/>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2100A9C5-65C3-A9E4-C021-4636A19283E1}"/>
                  </a:ext>
                </a:extLst>
              </p:cNvPr>
              <p:cNvCxnSpPr>
                <a:cxnSpLocks/>
              </p:cNvCxnSpPr>
              <p:nvPr/>
            </p:nvCxnSpPr>
            <p:spPr bwMode="auto">
              <a:xfrm>
                <a:off x="7863987" y="2556334"/>
                <a:ext cx="0" cy="1216152"/>
              </a:xfrm>
              <a:prstGeom prst="line">
                <a:avLst/>
              </a:prstGeom>
              <a:noFill/>
              <a:ln w="19050" cap="flat" cmpd="sng" algn="ctr">
                <a:solidFill>
                  <a:srgbClr val="E1471D"/>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53A9EBB7-CFB6-6B25-B965-AFBF6DD906EC}"/>
                  </a:ext>
                </a:extLst>
              </p:cNvPr>
              <p:cNvCxnSpPr>
                <a:cxnSpLocks/>
              </p:cNvCxnSpPr>
              <p:nvPr/>
            </p:nvCxnSpPr>
            <p:spPr bwMode="auto">
              <a:xfrm>
                <a:off x="2877760" y="2554706"/>
                <a:ext cx="0" cy="221918"/>
              </a:xfrm>
              <a:prstGeom prst="line">
                <a:avLst/>
              </a:prstGeom>
              <a:noFill/>
              <a:ln w="38100" cap="flat" cmpd="sng" algn="ctr">
                <a:solidFill>
                  <a:srgbClr val="E1471D"/>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C6EEE78E-D232-7D6B-2C01-8B5488E2DA2C}"/>
                  </a:ext>
                </a:extLst>
              </p:cNvPr>
              <p:cNvCxnSpPr>
                <a:cxnSpLocks/>
              </p:cNvCxnSpPr>
              <p:nvPr/>
            </p:nvCxnSpPr>
            <p:spPr bwMode="auto">
              <a:xfrm>
                <a:off x="2956356" y="2551254"/>
                <a:ext cx="0" cy="233709"/>
              </a:xfrm>
              <a:prstGeom prst="line">
                <a:avLst/>
              </a:prstGeom>
              <a:noFill/>
              <a:ln w="38100" cap="flat" cmpd="sng" algn="ctr">
                <a:solidFill>
                  <a:srgbClr val="E1471D"/>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42E0BAF2-64FF-C130-2D66-F9EDAE9A580F}"/>
                  </a:ext>
                </a:extLst>
              </p:cNvPr>
              <p:cNvCxnSpPr>
                <a:cxnSpLocks/>
              </p:cNvCxnSpPr>
              <p:nvPr/>
            </p:nvCxnSpPr>
            <p:spPr bwMode="auto">
              <a:xfrm>
                <a:off x="2987327" y="2548079"/>
                <a:ext cx="0" cy="246888"/>
              </a:xfrm>
              <a:prstGeom prst="line">
                <a:avLst/>
              </a:prstGeom>
              <a:noFill/>
              <a:ln w="38100" cap="flat" cmpd="sng" algn="ctr">
                <a:solidFill>
                  <a:srgbClr val="E1471D"/>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6C460589-5CEA-2641-FC33-1F4B455E91C2}"/>
                  </a:ext>
                </a:extLst>
              </p:cNvPr>
              <p:cNvCxnSpPr>
                <a:cxnSpLocks/>
              </p:cNvCxnSpPr>
              <p:nvPr/>
            </p:nvCxnSpPr>
            <p:spPr bwMode="auto">
              <a:xfrm>
                <a:off x="3439393" y="2554706"/>
                <a:ext cx="0" cy="326495"/>
              </a:xfrm>
              <a:prstGeom prst="line">
                <a:avLst/>
              </a:prstGeom>
              <a:noFill/>
              <a:ln w="38100" cap="flat" cmpd="sng" algn="ctr">
                <a:solidFill>
                  <a:srgbClr val="E1471D"/>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B44C0360-6DA2-095F-290E-004D2A12F4E2}"/>
                  </a:ext>
                </a:extLst>
              </p:cNvPr>
              <p:cNvCxnSpPr>
                <a:cxnSpLocks/>
              </p:cNvCxnSpPr>
              <p:nvPr/>
            </p:nvCxnSpPr>
            <p:spPr bwMode="auto">
              <a:xfrm>
                <a:off x="3574360" y="2548079"/>
                <a:ext cx="0" cy="361211"/>
              </a:xfrm>
              <a:prstGeom prst="line">
                <a:avLst/>
              </a:prstGeom>
              <a:noFill/>
              <a:ln w="38100" cap="flat" cmpd="sng" algn="ctr">
                <a:solidFill>
                  <a:srgbClr val="E1471D"/>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842614B3-D701-767E-7E6F-ADDC9F3602BD}"/>
                  </a:ext>
                </a:extLst>
              </p:cNvPr>
              <p:cNvCxnSpPr>
                <a:cxnSpLocks/>
              </p:cNvCxnSpPr>
              <p:nvPr/>
            </p:nvCxnSpPr>
            <p:spPr bwMode="auto">
              <a:xfrm>
                <a:off x="3464793" y="2554706"/>
                <a:ext cx="0" cy="346984"/>
              </a:xfrm>
              <a:prstGeom prst="line">
                <a:avLst/>
              </a:prstGeom>
              <a:noFill/>
              <a:ln w="38100" cap="flat" cmpd="sng" algn="ctr">
                <a:solidFill>
                  <a:srgbClr val="E1471D"/>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05738AC4-1570-CADE-976C-24F93B91FF5D}"/>
                  </a:ext>
                </a:extLst>
              </p:cNvPr>
              <p:cNvCxnSpPr>
                <a:cxnSpLocks/>
              </p:cNvCxnSpPr>
              <p:nvPr/>
            </p:nvCxnSpPr>
            <p:spPr bwMode="auto">
              <a:xfrm>
                <a:off x="3695010" y="2554429"/>
                <a:ext cx="0" cy="379271"/>
              </a:xfrm>
              <a:prstGeom prst="line">
                <a:avLst/>
              </a:prstGeom>
              <a:noFill/>
              <a:ln w="38100" cap="flat" cmpd="sng" algn="ctr">
                <a:solidFill>
                  <a:srgbClr val="E1471D"/>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A55CCB0B-C343-0B56-7F58-1811189C2236}"/>
                  </a:ext>
                </a:extLst>
              </p:cNvPr>
              <p:cNvCxnSpPr>
                <a:cxnSpLocks/>
              </p:cNvCxnSpPr>
              <p:nvPr/>
            </p:nvCxnSpPr>
            <p:spPr bwMode="auto">
              <a:xfrm>
                <a:off x="3888685" y="2551848"/>
                <a:ext cx="0" cy="421964"/>
              </a:xfrm>
              <a:prstGeom prst="line">
                <a:avLst/>
              </a:prstGeom>
              <a:noFill/>
              <a:ln w="38100" cap="flat" cmpd="sng" algn="ctr">
                <a:solidFill>
                  <a:srgbClr val="E1471D"/>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4475B377-1811-4936-0708-4FFD30CF6583}"/>
                  </a:ext>
                </a:extLst>
              </p:cNvPr>
              <p:cNvCxnSpPr>
                <a:cxnSpLocks/>
              </p:cNvCxnSpPr>
              <p:nvPr/>
            </p:nvCxnSpPr>
            <p:spPr bwMode="auto">
              <a:xfrm>
                <a:off x="3926785" y="2548079"/>
                <a:ext cx="0" cy="436421"/>
              </a:xfrm>
              <a:prstGeom prst="line">
                <a:avLst/>
              </a:prstGeom>
              <a:noFill/>
              <a:ln w="38100" cap="flat" cmpd="sng" algn="ctr">
                <a:solidFill>
                  <a:srgbClr val="E1471D"/>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F5E03E02-EC9F-47A5-7074-84ECA3D4CD70}"/>
                  </a:ext>
                </a:extLst>
              </p:cNvPr>
              <p:cNvCxnSpPr>
                <a:cxnSpLocks/>
              </p:cNvCxnSpPr>
              <p:nvPr/>
            </p:nvCxnSpPr>
            <p:spPr bwMode="auto">
              <a:xfrm>
                <a:off x="3964885" y="2558198"/>
                <a:ext cx="0" cy="426302"/>
              </a:xfrm>
              <a:prstGeom prst="line">
                <a:avLst/>
              </a:prstGeom>
              <a:noFill/>
              <a:ln w="38100" cap="flat" cmpd="sng" algn="ctr">
                <a:solidFill>
                  <a:srgbClr val="E1471D"/>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BD4674A3-37E6-E391-28A5-BB8D4DBDFD72}"/>
                  </a:ext>
                </a:extLst>
              </p:cNvPr>
              <p:cNvCxnSpPr>
                <a:cxnSpLocks/>
              </p:cNvCxnSpPr>
              <p:nvPr/>
            </p:nvCxnSpPr>
            <p:spPr bwMode="auto">
              <a:xfrm>
                <a:off x="4002985" y="2554429"/>
                <a:ext cx="0" cy="452296"/>
              </a:xfrm>
              <a:prstGeom prst="line">
                <a:avLst/>
              </a:prstGeom>
              <a:noFill/>
              <a:ln w="38100" cap="flat" cmpd="sng" algn="ctr">
                <a:solidFill>
                  <a:srgbClr val="E1471D"/>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C2BEFFAC-0291-DFCB-3114-1CF889A49F7D}"/>
                  </a:ext>
                </a:extLst>
              </p:cNvPr>
              <p:cNvCxnSpPr>
                <a:cxnSpLocks/>
              </p:cNvCxnSpPr>
              <p:nvPr/>
            </p:nvCxnSpPr>
            <p:spPr bwMode="auto">
              <a:xfrm>
                <a:off x="4058027" y="2548673"/>
                <a:ext cx="0" cy="458052"/>
              </a:xfrm>
              <a:prstGeom prst="line">
                <a:avLst/>
              </a:prstGeom>
              <a:noFill/>
              <a:ln w="38100" cap="flat" cmpd="sng" algn="ctr">
                <a:solidFill>
                  <a:srgbClr val="E1471D"/>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EE14FD20-57A7-3BEA-DBF0-4ECDA5B7C2F3}"/>
                  </a:ext>
                </a:extLst>
              </p:cNvPr>
              <p:cNvCxnSpPr>
                <a:cxnSpLocks/>
              </p:cNvCxnSpPr>
              <p:nvPr/>
            </p:nvCxnSpPr>
            <p:spPr bwMode="auto">
              <a:xfrm>
                <a:off x="4096127" y="2544904"/>
                <a:ext cx="0" cy="470619"/>
              </a:xfrm>
              <a:prstGeom prst="line">
                <a:avLst/>
              </a:prstGeom>
              <a:noFill/>
              <a:ln w="38100" cap="flat" cmpd="sng" algn="ctr">
                <a:solidFill>
                  <a:srgbClr val="E1471D"/>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A4DE5485-F461-64A3-E407-AD8A004E9DFF}"/>
                  </a:ext>
                </a:extLst>
              </p:cNvPr>
              <p:cNvCxnSpPr>
                <a:cxnSpLocks/>
              </p:cNvCxnSpPr>
              <p:nvPr/>
            </p:nvCxnSpPr>
            <p:spPr bwMode="auto">
              <a:xfrm>
                <a:off x="4266510" y="2551848"/>
                <a:ext cx="0" cy="502920"/>
              </a:xfrm>
              <a:prstGeom prst="line">
                <a:avLst/>
              </a:prstGeom>
              <a:noFill/>
              <a:ln w="38100" cap="flat" cmpd="sng" algn="ctr">
                <a:solidFill>
                  <a:srgbClr val="E1471D"/>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1B42C420-8606-61BA-4DAB-0C4F930C91B4}"/>
                  </a:ext>
                </a:extLst>
              </p:cNvPr>
              <p:cNvCxnSpPr>
                <a:cxnSpLocks/>
              </p:cNvCxnSpPr>
              <p:nvPr/>
            </p:nvCxnSpPr>
            <p:spPr bwMode="auto">
              <a:xfrm>
                <a:off x="4304610" y="2548079"/>
                <a:ext cx="0" cy="518971"/>
              </a:xfrm>
              <a:prstGeom prst="line">
                <a:avLst/>
              </a:prstGeom>
              <a:noFill/>
              <a:ln w="38100" cap="flat" cmpd="sng" algn="ctr">
                <a:solidFill>
                  <a:srgbClr val="E1471D"/>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14D1220D-96D1-6421-F2C1-E6876CC8117B}"/>
                  </a:ext>
                </a:extLst>
              </p:cNvPr>
              <p:cNvCxnSpPr>
                <a:cxnSpLocks/>
              </p:cNvCxnSpPr>
              <p:nvPr/>
            </p:nvCxnSpPr>
            <p:spPr bwMode="auto">
              <a:xfrm>
                <a:off x="4364935" y="2545497"/>
                <a:ext cx="90" cy="521553"/>
              </a:xfrm>
              <a:prstGeom prst="line">
                <a:avLst/>
              </a:prstGeom>
              <a:noFill/>
              <a:ln w="38100" cap="flat" cmpd="sng" algn="ctr">
                <a:solidFill>
                  <a:srgbClr val="E1471D"/>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5B81513D-FD45-C8E7-4813-9EE1D1C07DE7}"/>
                  </a:ext>
                </a:extLst>
              </p:cNvPr>
              <p:cNvCxnSpPr>
                <a:cxnSpLocks/>
              </p:cNvCxnSpPr>
              <p:nvPr/>
            </p:nvCxnSpPr>
            <p:spPr bwMode="auto">
              <a:xfrm>
                <a:off x="4428435" y="2548078"/>
                <a:ext cx="0" cy="518972"/>
              </a:xfrm>
              <a:prstGeom prst="line">
                <a:avLst/>
              </a:prstGeom>
              <a:noFill/>
              <a:ln w="38100" cap="flat" cmpd="sng" algn="ctr">
                <a:solidFill>
                  <a:srgbClr val="E1471D"/>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57438F2F-469E-B7D3-798D-56AD54F1C38A}"/>
                  </a:ext>
                </a:extLst>
              </p:cNvPr>
              <p:cNvCxnSpPr>
                <a:cxnSpLocks/>
              </p:cNvCxnSpPr>
              <p:nvPr/>
            </p:nvCxnSpPr>
            <p:spPr bwMode="auto">
              <a:xfrm>
                <a:off x="4514160" y="2558198"/>
                <a:ext cx="0" cy="534252"/>
              </a:xfrm>
              <a:prstGeom prst="line">
                <a:avLst/>
              </a:prstGeom>
              <a:noFill/>
              <a:ln w="38100" cap="flat" cmpd="sng" algn="ctr">
                <a:solidFill>
                  <a:srgbClr val="E1471D"/>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924D1580-9BF2-0A60-0ED4-608CAB525985}"/>
                  </a:ext>
                </a:extLst>
              </p:cNvPr>
              <p:cNvCxnSpPr>
                <a:cxnSpLocks/>
              </p:cNvCxnSpPr>
              <p:nvPr/>
            </p:nvCxnSpPr>
            <p:spPr bwMode="auto">
              <a:xfrm>
                <a:off x="4552260" y="2554429"/>
                <a:ext cx="0" cy="538021"/>
              </a:xfrm>
              <a:prstGeom prst="line">
                <a:avLst/>
              </a:prstGeom>
              <a:noFill/>
              <a:ln w="38100" cap="flat" cmpd="sng" algn="ctr">
                <a:solidFill>
                  <a:srgbClr val="E1471D"/>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0B9CDB08-3EC7-A2FB-F6FC-ACA9873A5388}"/>
                  </a:ext>
                </a:extLst>
              </p:cNvPr>
              <p:cNvCxnSpPr>
                <a:cxnSpLocks/>
              </p:cNvCxnSpPr>
              <p:nvPr/>
            </p:nvCxnSpPr>
            <p:spPr bwMode="auto">
              <a:xfrm>
                <a:off x="4690816" y="2555023"/>
                <a:ext cx="0" cy="548640"/>
              </a:xfrm>
              <a:prstGeom prst="line">
                <a:avLst/>
              </a:prstGeom>
              <a:noFill/>
              <a:ln w="38100" cap="flat" cmpd="sng" algn="ctr">
                <a:solidFill>
                  <a:srgbClr val="E1471D"/>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279BE8B6-CDE5-09E2-550D-5D458377ED5D}"/>
                  </a:ext>
                </a:extLst>
              </p:cNvPr>
              <p:cNvCxnSpPr>
                <a:cxnSpLocks/>
              </p:cNvCxnSpPr>
              <p:nvPr/>
            </p:nvCxnSpPr>
            <p:spPr bwMode="auto">
              <a:xfrm>
                <a:off x="4728916" y="2551254"/>
                <a:ext cx="0" cy="567084"/>
              </a:xfrm>
              <a:prstGeom prst="line">
                <a:avLst/>
              </a:prstGeom>
              <a:noFill/>
              <a:ln w="38100" cap="flat" cmpd="sng" algn="ctr">
                <a:solidFill>
                  <a:srgbClr val="E1471D"/>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044CACDD-F3DD-6412-698D-F426128EBD46}"/>
                  </a:ext>
                </a:extLst>
              </p:cNvPr>
              <p:cNvCxnSpPr>
                <a:cxnSpLocks/>
              </p:cNvCxnSpPr>
              <p:nvPr/>
            </p:nvCxnSpPr>
            <p:spPr bwMode="auto">
              <a:xfrm>
                <a:off x="4660141" y="2543452"/>
                <a:ext cx="0" cy="548640"/>
              </a:xfrm>
              <a:prstGeom prst="line">
                <a:avLst/>
              </a:prstGeom>
              <a:noFill/>
              <a:ln w="19050" cap="flat" cmpd="sng" algn="ctr">
                <a:solidFill>
                  <a:srgbClr val="015873"/>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F3FBFB88-071B-F3B2-DFCF-9CA965A35AA4}"/>
                  </a:ext>
                </a:extLst>
              </p:cNvPr>
              <p:cNvCxnSpPr>
                <a:cxnSpLocks/>
              </p:cNvCxnSpPr>
              <p:nvPr/>
            </p:nvCxnSpPr>
            <p:spPr bwMode="auto">
              <a:xfrm>
                <a:off x="4961646" y="2555023"/>
                <a:ext cx="0" cy="619977"/>
              </a:xfrm>
              <a:prstGeom prst="line">
                <a:avLst/>
              </a:prstGeom>
              <a:noFill/>
              <a:ln w="38100" cap="flat" cmpd="sng" algn="ctr">
                <a:solidFill>
                  <a:srgbClr val="E1471D"/>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4B50F890-55E5-D38E-9B4A-B00C061B7F1B}"/>
                  </a:ext>
                </a:extLst>
              </p:cNvPr>
              <p:cNvCxnSpPr>
                <a:cxnSpLocks/>
              </p:cNvCxnSpPr>
              <p:nvPr/>
            </p:nvCxnSpPr>
            <p:spPr bwMode="auto">
              <a:xfrm>
                <a:off x="5145796" y="2548078"/>
                <a:ext cx="0" cy="649147"/>
              </a:xfrm>
              <a:prstGeom prst="line">
                <a:avLst/>
              </a:prstGeom>
              <a:noFill/>
              <a:ln w="38100" cap="flat" cmpd="sng" algn="ctr">
                <a:solidFill>
                  <a:srgbClr val="E1471D"/>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2427D8CA-3EF6-A629-817A-56356F17742E}"/>
                  </a:ext>
                </a:extLst>
              </p:cNvPr>
              <p:cNvCxnSpPr>
                <a:cxnSpLocks/>
              </p:cNvCxnSpPr>
              <p:nvPr/>
            </p:nvCxnSpPr>
            <p:spPr bwMode="auto">
              <a:xfrm>
                <a:off x="5311655" y="2551847"/>
                <a:ext cx="0" cy="670263"/>
              </a:xfrm>
              <a:prstGeom prst="line">
                <a:avLst/>
              </a:prstGeom>
              <a:noFill/>
              <a:ln w="38100" cap="flat" cmpd="sng" algn="ctr">
                <a:solidFill>
                  <a:srgbClr val="E1471D"/>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15F4218F-F927-0D2B-C990-1ECF3B9EA7F8}"/>
                  </a:ext>
                </a:extLst>
              </p:cNvPr>
              <p:cNvCxnSpPr>
                <a:cxnSpLocks/>
              </p:cNvCxnSpPr>
              <p:nvPr/>
            </p:nvCxnSpPr>
            <p:spPr bwMode="auto">
              <a:xfrm>
                <a:off x="5530730" y="2551254"/>
                <a:ext cx="0" cy="705781"/>
              </a:xfrm>
              <a:prstGeom prst="line">
                <a:avLst/>
              </a:prstGeom>
              <a:noFill/>
              <a:ln w="38100" cap="flat" cmpd="sng" algn="ctr">
                <a:solidFill>
                  <a:srgbClr val="E1471D"/>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45A9A628-2825-C061-7A57-8E17A1FEAF12}"/>
                  </a:ext>
                </a:extLst>
              </p:cNvPr>
              <p:cNvCxnSpPr>
                <a:cxnSpLocks/>
              </p:cNvCxnSpPr>
              <p:nvPr/>
            </p:nvCxnSpPr>
            <p:spPr bwMode="auto">
              <a:xfrm>
                <a:off x="4759550" y="2545916"/>
                <a:ext cx="0" cy="572422"/>
              </a:xfrm>
              <a:prstGeom prst="line">
                <a:avLst/>
              </a:prstGeom>
              <a:noFill/>
              <a:ln w="38100" cap="flat" cmpd="sng" algn="ctr">
                <a:solidFill>
                  <a:srgbClr val="E1471D"/>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BD12D293-6E02-82AD-19F9-58636FFD2F55}"/>
                  </a:ext>
                </a:extLst>
              </p:cNvPr>
              <p:cNvCxnSpPr>
                <a:cxnSpLocks/>
              </p:cNvCxnSpPr>
              <p:nvPr/>
            </p:nvCxnSpPr>
            <p:spPr bwMode="auto">
              <a:xfrm>
                <a:off x="5570291" y="2551254"/>
                <a:ext cx="0" cy="705781"/>
              </a:xfrm>
              <a:prstGeom prst="line">
                <a:avLst/>
              </a:prstGeom>
              <a:noFill/>
              <a:ln w="38100" cap="flat" cmpd="sng" algn="ctr">
                <a:solidFill>
                  <a:srgbClr val="E1471D"/>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1194F932-0182-1CBB-3495-BE4164B1AF88}"/>
                  </a:ext>
                </a:extLst>
              </p:cNvPr>
              <p:cNvCxnSpPr>
                <a:cxnSpLocks/>
              </p:cNvCxnSpPr>
              <p:nvPr/>
            </p:nvCxnSpPr>
            <p:spPr bwMode="auto">
              <a:xfrm>
                <a:off x="5808761" y="2551847"/>
                <a:ext cx="0" cy="747204"/>
              </a:xfrm>
              <a:prstGeom prst="line">
                <a:avLst/>
              </a:prstGeom>
              <a:noFill/>
              <a:ln w="38100" cap="flat" cmpd="sng" algn="ctr">
                <a:solidFill>
                  <a:srgbClr val="E1471D"/>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F12AD0B4-CBC9-16E8-E35E-73E5F9F6F9CC}"/>
                  </a:ext>
                </a:extLst>
              </p:cNvPr>
              <p:cNvCxnSpPr>
                <a:cxnSpLocks/>
              </p:cNvCxnSpPr>
              <p:nvPr/>
            </p:nvCxnSpPr>
            <p:spPr bwMode="auto">
              <a:xfrm>
                <a:off x="5894486" y="2551254"/>
                <a:ext cx="0" cy="747797"/>
              </a:xfrm>
              <a:prstGeom prst="line">
                <a:avLst/>
              </a:prstGeom>
              <a:noFill/>
              <a:ln w="38100" cap="flat" cmpd="sng" algn="ctr">
                <a:solidFill>
                  <a:srgbClr val="E1471D"/>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9C6C3732-5017-6CAA-BFA8-7D44F3CE6F34}"/>
                  </a:ext>
                </a:extLst>
              </p:cNvPr>
              <p:cNvCxnSpPr>
                <a:cxnSpLocks/>
              </p:cNvCxnSpPr>
              <p:nvPr/>
            </p:nvCxnSpPr>
            <p:spPr bwMode="auto">
              <a:xfrm>
                <a:off x="5920616" y="2543451"/>
                <a:ext cx="0" cy="777240"/>
              </a:xfrm>
              <a:prstGeom prst="line">
                <a:avLst/>
              </a:prstGeom>
              <a:noFill/>
              <a:ln w="38100" cap="flat" cmpd="sng" algn="ctr">
                <a:solidFill>
                  <a:srgbClr val="E1471D"/>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24A7015A-41E2-CE97-F4BC-817DFC5B7420}"/>
                  </a:ext>
                </a:extLst>
              </p:cNvPr>
              <p:cNvCxnSpPr>
                <a:cxnSpLocks/>
              </p:cNvCxnSpPr>
              <p:nvPr/>
            </p:nvCxnSpPr>
            <p:spPr bwMode="auto">
              <a:xfrm>
                <a:off x="6094166" y="2548078"/>
                <a:ext cx="1834" cy="785524"/>
              </a:xfrm>
              <a:prstGeom prst="line">
                <a:avLst/>
              </a:prstGeom>
              <a:noFill/>
              <a:ln w="38100" cap="flat" cmpd="sng" algn="ctr">
                <a:solidFill>
                  <a:srgbClr val="E1471D"/>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96D4A12B-439D-677F-A27B-FCCEFDBBF290}"/>
                  </a:ext>
                </a:extLst>
              </p:cNvPr>
              <p:cNvCxnSpPr>
                <a:cxnSpLocks/>
              </p:cNvCxnSpPr>
              <p:nvPr/>
            </p:nvCxnSpPr>
            <p:spPr bwMode="auto">
              <a:xfrm>
                <a:off x="6446591" y="2555023"/>
                <a:ext cx="0" cy="839305"/>
              </a:xfrm>
              <a:prstGeom prst="line">
                <a:avLst/>
              </a:prstGeom>
              <a:noFill/>
              <a:ln w="38100" cap="flat" cmpd="sng" algn="ctr">
                <a:solidFill>
                  <a:srgbClr val="E1471D"/>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CBE0ABCC-1208-8404-B8FE-7A713A1EA468}"/>
                  </a:ext>
                </a:extLst>
              </p:cNvPr>
              <p:cNvCxnSpPr>
                <a:cxnSpLocks/>
              </p:cNvCxnSpPr>
              <p:nvPr/>
            </p:nvCxnSpPr>
            <p:spPr bwMode="auto">
              <a:xfrm>
                <a:off x="6484691" y="2551254"/>
                <a:ext cx="0" cy="843074"/>
              </a:xfrm>
              <a:prstGeom prst="line">
                <a:avLst/>
              </a:prstGeom>
              <a:noFill/>
              <a:ln w="38100" cap="flat" cmpd="sng" algn="ctr">
                <a:solidFill>
                  <a:srgbClr val="E1471D"/>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8AEB12B1-D10F-A3C7-5FF2-7DEDF56EE1C9}"/>
                  </a:ext>
                </a:extLst>
              </p:cNvPr>
              <p:cNvCxnSpPr>
                <a:cxnSpLocks/>
              </p:cNvCxnSpPr>
              <p:nvPr/>
            </p:nvCxnSpPr>
            <p:spPr bwMode="auto">
              <a:xfrm>
                <a:off x="6366337" y="2551847"/>
                <a:ext cx="2423" cy="822165"/>
              </a:xfrm>
              <a:prstGeom prst="line">
                <a:avLst/>
              </a:prstGeom>
              <a:noFill/>
              <a:ln w="38100" cap="flat" cmpd="sng" algn="ctr">
                <a:solidFill>
                  <a:srgbClr val="E1471D"/>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CA8286AE-F58F-4AC9-E11F-A413EE49590D}"/>
                  </a:ext>
                </a:extLst>
              </p:cNvPr>
              <p:cNvCxnSpPr>
                <a:cxnSpLocks/>
              </p:cNvCxnSpPr>
              <p:nvPr/>
            </p:nvCxnSpPr>
            <p:spPr bwMode="auto">
              <a:xfrm>
                <a:off x="6630921" y="2554428"/>
                <a:ext cx="0" cy="859536"/>
              </a:xfrm>
              <a:prstGeom prst="line">
                <a:avLst/>
              </a:prstGeom>
              <a:noFill/>
              <a:ln w="38100" cap="flat" cmpd="sng" algn="ctr">
                <a:solidFill>
                  <a:srgbClr val="E1471D"/>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BA01E8D4-F7BD-BD45-96D4-3CCE0B8CD68F}"/>
                  </a:ext>
                </a:extLst>
              </p:cNvPr>
              <p:cNvCxnSpPr>
                <a:cxnSpLocks/>
              </p:cNvCxnSpPr>
              <p:nvPr/>
            </p:nvCxnSpPr>
            <p:spPr bwMode="auto">
              <a:xfrm>
                <a:off x="6518813" y="2545497"/>
                <a:ext cx="0" cy="848831"/>
              </a:xfrm>
              <a:prstGeom prst="line">
                <a:avLst/>
              </a:prstGeom>
              <a:noFill/>
              <a:ln w="38100" cap="flat" cmpd="sng" algn="ctr">
                <a:solidFill>
                  <a:srgbClr val="E1471D"/>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69330730-8C40-B4CA-0825-607CB0AEB03C}"/>
                  </a:ext>
                </a:extLst>
              </p:cNvPr>
              <p:cNvCxnSpPr>
                <a:cxnSpLocks/>
              </p:cNvCxnSpPr>
              <p:nvPr/>
            </p:nvCxnSpPr>
            <p:spPr bwMode="auto">
              <a:xfrm>
                <a:off x="6731538" y="2554428"/>
                <a:ext cx="0" cy="903147"/>
              </a:xfrm>
              <a:prstGeom prst="line">
                <a:avLst/>
              </a:prstGeom>
              <a:noFill/>
              <a:ln w="38100" cap="flat" cmpd="sng" algn="ctr">
                <a:solidFill>
                  <a:srgbClr val="E1471D"/>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A60E95E0-D1CB-50ED-965C-4B8665781C95}"/>
                  </a:ext>
                </a:extLst>
              </p:cNvPr>
              <p:cNvCxnSpPr>
                <a:cxnSpLocks/>
              </p:cNvCxnSpPr>
              <p:nvPr/>
            </p:nvCxnSpPr>
            <p:spPr bwMode="auto">
              <a:xfrm>
                <a:off x="6979403" y="2551847"/>
                <a:ext cx="0" cy="947003"/>
              </a:xfrm>
              <a:prstGeom prst="line">
                <a:avLst/>
              </a:prstGeom>
              <a:noFill/>
              <a:ln w="38100" cap="flat" cmpd="sng" algn="ctr">
                <a:solidFill>
                  <a:srgbClr val="E1471D"/>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878F92B7-9F68-C69D-8E68-99F03A07F43E}"/>
                  </a:ext>
                </a:extLst>
              </p:cNvPr>
              <p:cNvCxnSpPr>
                <a:cxnSpLocks/>
              </p:cNvCxnSpPr>
              <p:nvPr/>
            </p:nvCxnSpPr>
            <p:spPr bwMode="auto">
              <a:xfrm>
                <a:off x="7007978" y="2548078"/>
                <a:ext cx="0" cy="974736"/>
              </a:xfrm>
              <a:prstGeom prst="line">
                <a:avLst/>
              </a:prstGeom>
              <a:noFill/>
              <a:ln w="38100" cap="flat" cmpd="sng" algn="ctr">
                <a:solidFill>
                  <a:srgbClr val="E1471D"/>
                </a:solidFill>
                <a:prstDash val="solid"/>
                <a:round/>
                <a:headEnd type="none" w="med" len="med"/>
                <a:tailEnd type="none" w="med" len="med"/>
              </a:ln>
              <a:effectLst/>
            </p:spPr>
          </p:cxnSp>
          <p:cxnSp>
            <p:nvCxnSpPr>
              <p:cNvPr id="519" name="Straight Connector 518">
                <a:extLst>
                  <a:ext uri="{FF2B5EF4-FFF2-40B4-BE49-F238E27FC236}">
                    <a16:creationId xmlns:a16="http://schemas.microsoft.com/office/drawing/2014/main" id="{CFC8550A-BCFF-C46B-D865-A44DD57537CC}"/>
                  </a:ext>
                </a:extLst>
              </p:cNvPr>
              <p:cNvCxnSpPr>
                <a:cxnSpLocks/>
              </p:cNvCxnSpPr>
              <p:nvPr/>
            </p:nvCxnSpPr>
            <p:spPr bwMode="auto">
              <a:xfrm>
                <a:off x="7165334" y="2541248"/>
                <a:ext cx="0" cy="1033272"/>
              </a:xfrm>
              <a:prstGeom prst="line">
                <a:avLst/>
              </a:prstGeom>
              <a:noFill/>
              <a:ln w="38100" cap="flat" cmpd="sng" algn="ctr">
                <a:solidFill>
                  <a:srgbClr val="E1471D"/>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00FC8F70-2733-F268-FDFC-4E864CBA414E}"/>
                  </a:ext>
                </a:extLst>
              </p:cNvPr>
              <p:cNvCxnSpPr>
                <a:cxnSpLocks/>
              </p:cNvCxnSpPr>
              <p:nvPr/>
            </p:nvCxnSpPr>
            <p:spPr bwMode="auto">
              <a:xfrm>
                <a:off x="7247884" y="2547004"/>
                <a:ext cx="0" cy="1068185"/>
              </a:xfrm>
              <a:prstGeom prst="line">
                <a:avLst/>
              </a:prstGeom>
              <a:noFill/>
              <a:ln w="38100" cap="flat" cmpd="sng" algn="ctr">
                <a:solidFill>
                  <a:srgbClr val="E1471D"/>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99B37FFA-217F-5685-A0B1-1DC0303E3694}"/>
                  </a:ext>
                </a:extLst>
              </p:cNvPr>
              <p:cNvCxnSpPr>
                <a:cxnSpLocks/>
              </p:cNvCxnSpPr>
              <p:nvPr/>
            </p:nvCxnSpPr>
            <p:spPr bwMode="auto">
              <a:xfrm>
                <a:off x="7190904" y="2541248"/>
                <a:ext cx="0" cy="1059859"/>
              </a:xfrm>
              <a:prstGeom prst="line">
                <a:avLst/>
              </a:prstGeom>
              <a:noFill/>
              <a:ln w="38100" cap="flat" cmpd="sng" algn="ctr">
                <a:solidFill>
                  <a:srgbClr val="E1471D"/>
                </a:solidFill>
                <a:prstDash val="solid"/>
                <a:round/>
                <a:headEnd type="none" w="med" len="med"/>
                <a:tailEnd type="none" w="med" len="med"/>
              </a:ln>
              <a:effectLst/>
            </p:spPr>
          </p:cxnSp>
        </p:grpSp>
        <p:sp>
          <p:nvSpPr>
            <p:cNvPr id="527" name="TextBox 526">
              <a:extLst>
                <a:ext uri="{FF2B5EF4-FFF2-40B4-BE49-F238E27FC236}">
                  <a16:creationId xmlns:a16="http://schemas.microsoft.com/office/drawing/2014/main" id="{618867E3-257A-DD3F-38A3-B820A68CC730}"/>
                </a:ext>
              </a:extLst>
            </p:cNvPr>
            <p:cNvSpPr txBox="1"/>
            <p:nvPr/>
          </p:nvSpPr>
          <p:spPr bwMode="auto">
            <a:xfrm>
              <a:off x="1997580" y="255114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28" name="TextBox 527">
              <a:extLst>
                <a:ext uri="{FF2B5EF4-FFF2-40B4-BE49-F238E27FC236}">
                  <a16:creationId xmlns:a16="http://schemas.microsoft.com/office/drawing/2014/main" id="{66E26182-7FE9-92BE-351F-AD89D3435F6D}"/>
                </a:ext>
              </a:extLst>
            </p:cNvPr>
            <p:cNvSpPr txBox="1"/>
            <p:nvPr/>
          </p:nvSpPr>
          <p:spPr bwMode="auto">
            <a:xfrm>
              <a:off x="2295136" y="261156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29" name="TextBox 528">
              <a:extLst>
                <a:ext uri="{FF2B5EF4-FFF2-40B4-BE49-F238E27FC236}">
                  <a16:creationId xmlns:a16="http://schemas.microsoft.com/office/drawing/2014/main" id="{3FB4795B-6815-3A34-6135-49676AD0E24F}"/>
                </a:ext>
              </a:extLst>
            </p:cNvPr>
            <p:cNvSpPr txBox="1"/>
            <p:nvPr/>
          </p:nvSpPr>
          <p:spPr bwMode="auto">
            <a:xfrm>
              <a:off x="3107468" y="280290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cxnSp>
          <p:nvCxnSpPr>
            <p:cNvPr id="158" name="Straight Connector 157">
              <a:extLst>
                <a:ext uri="{FF2B5EF4-FFF2-40B4-BE49-F238E27FC236}">
                  <a16:creationId xmlns:a16="http://schemas.microsoft.com/office/drawing/2014/main" id="{1EEA3450-BB62-7B2B-7F26-6EA98BC3801D}"/>
                </a:ext>
              </a:extLst>
            </p:cNvPr>
            <p:cNvCxnSpPr>
              <a:cxnSpLocks/>
            </p:cNvCxnSpPr>
            <p:nvPr/>
          </p:nvCxnSpPr>
          <p:spPr bwMode="auto">
            <a:xfrm>
              <a:off x="886965" y="2547653"/>
              <a:ext cx="7150902" cy="0"/>
            </a:xfrm>
            <a:prstGeom prst="line">
              <a:avLst/>
            </a:prstGeom>
            <a:noFill/>
            <a:ln w="28575" cap="flat" cmpd="sng" algn="ctr">
              <a:solidFill>
                <a:schemeClr val="bg1"/>
              </a:solidFill>
              <a:prstDash val="solid"/>
              <a:round/>
              <a:headEnd type="none" w="med" len="med"/>
              <a:tailEnd type="none" w="med" len="med"/>
            </a:ln>
            <a:effectLst/>
          </p:spPr>
        </p:cxnSp>
        <p:sp>
          <p:nvSpPr>
            <p:cNvPr id="532" name="TextBox 531">
              <a:extLst>
                <a:ext uri="{FF2B5EF4-FFF2-40B4-BE49-F238E27FC236}">
                  <a16:creationId xmlns:a16="http://schemas.microsoft.com/office/drawing/2014/main" id="{AD81AE06-5F27-C307-B29D-82949016C333}"/>
                </a:ext>
              </a:extLst>
            </p:cNvPr>
            <p:cNvSpPr txBox="1"/>
            <p:nvPr/>
          </p:nvSpPr>
          <p:spPr bwMode="auto">
            <a:xfrm>
              <a:off x="3279427" y="2826929"/>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33" name="TextBox 532">
              <a:extLst>
                <a:ext uri="{FF2B5EF4-FFF2-40B4-BE49-F238E27FC236}">
                  <a16:creationId xmlns:a16="http://schemas.microsoft.com/office/drawing/2014/main" id="{784A6C97-0EDE-6761-3398-11B7BF8C7A44}"/>
                </a:ext>
              </a:extLst>
            </p:cNvPr>
            <p:cNvSpPr txBox="1"/>
            <p:nvPr/>
          </p:nvSpPr>
          <p:spPr bwMode="auto">
            <a:xfrm>
              <a:off x="3334468" y="283863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34" name="TextBox 533">
              <a:extLst>
                <a:ext uri="{FF2B5EF4-FFF2-40B4-BE49-F238E27FC236}">
                  <a16:creationId xmlns:a16="http://schemas.microsoft.com/office/drawing/2014/main" id="{9FCD1C50-9A0D-6DAD-493A-47FF53DBAB7E}"/>
                </a:ext>
              </a:extLst>
            </p:cNvPr>
            <p:cNvSpPr txBox="1"/>
            <p:nvPr/>
          </p:nvSpPr>
          <p:spPr bwMode="auto">
            <a:xfrm>
              <a:off x="3392196" y="284200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35" name="TextBox 534">
              <a:extLst>
                <a:ext uri="{FF2B5EF4-FFF2-40B4-BE49-F238E27FC236}">
                  <a16:creationId xmlns:a16="http://schemas.microsoft.com/office/drawing/2014/main" id="{5AE4597A-47BF-C6E9-D381-5C1C6D87DE7E}"/>
                </a:ext>
              </a:extLst>
            </p:cNvPr>
            <p:cNvSpPr txBox="1"/>
            <p:nvPr/>
          </p:nvSpPr>
          <p:spPr bwMode="auto">
            <a:xfrm>
              <a:off x="3843934" y="293558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36" name="TextBox 535">
              <a:extLst>
                <a:ext uri="{FF2B5EF4-FFF2-40B4-BE49-F238E27FC236}">
                  <a16:creationId xmlns:a16="http://schemas.microsoft.com/office/drawing/2014/main" id="{A9F54847-2B72-5402-BDED-D55CE6D21A7F}"/>
                </a:ext>
              </a:extLst>
            </p:cNvPr>
            <p:cNvSpPr txBox="1"/>
            <p:nvPr/>
          </p:nvSpPr>
          <p:spPr bwMode="auto">
            <a:xfrm>
              <a:off x="4019579" y="295100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37" name="TextBox 536">
              <a:extLst>
                <a:ext uri="{FF2B5EF4-FFF2-40B4-BE49-F238E27FC236}">
                  <a16:creationId xmlns:a16="http://schemas.microsoft.com/office/drawing/2014/main" id="{96CA1051-EFE8-8D26-1423-A1F035945BAE}"/>
                </a:ext>
              </a:extLst>
            </p:cNvPr>
            <p:cNvSpPr txBox="1"/>
            <p:nvPr/>
          </p:nvSpPr>
          <p:spPr bwMode="auto">
            <a:xfrm>
              <a:off x="4064596" y="296935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38" name="TextBox 537">
              <a:extLst>
                <a:ext uri="{FF2B5EF4-FFF2-40B4-BE49-F238E27FC236}">
                  <a16:creationId xmlns:a16="http://schemas.microsoft.com/office/drawing/2014/main" id="{CC1644F0-57EE-1566-17A2-B1766DAF5ED8}"/>
                </a:ext>
              </a:extLst>
            </p:cNvPr>
            <p:cNvSpPr txBox="1"/>
            <p:nvPr/>
          </p:nvSpPr>
          <p:spPr bwMode="auto">
            <a:xfrm>
              <a:off x="4877026" y="311696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39" name="TextBox 538">
              <a:extLst>
                <a:ext uri="{FF2B5EF4-FFF2-40B4-BE49-F238E27FC236}">
                  <a16:creationId xmlns:a16="http://schemas.microsoft.com/office/drawing/2014/main" id="{7261D86A-B053-FF23-2A5F-E8C4625D102B}"/>
                </a:ext>
              </a:extLst>
            </p:cNvPr>
            <p:cNvSpPr txBox="1"/>
            <p:nvPr/>
          </p:nvSpPr>
          <p:spPr bwMode="auto">
            <a:xfrm>
              <a:off x="3965647" y="296134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40" name="TextBox 539">
              <a:extLst>
                <a:ext uri="{FF2B5EF4-FFF2-40B4-BE49-F238E27FC236}">
                  <a16:creationId xmlns:a16="http://schemas.microsoft.com/office/drawing/2014/main" id="{7F8E7082-A112-A80B-DFF3-AC6FC98763BE}"/>
                </a:ext>
              </a:extLst>
            </p:cNvPr>
            <p:cNvSpPr txBox="1"/>
            <p:nvPr/>
          </p:nvSpPr>
          <p:spPr bwMode="auto">
            <a:xfrm>
              <a:off x="4776870" y="3103819"/>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41" name="TextBox 540">
              <a:extLst>
                <a:ext uri="{FF2B5EF4-FFF2-40B4-BE49-F238E27FC236}">
                  <a16:creationId xmlns:a16="http://schemas.microsoft.com/office/drawing/2014/main" id="{8BDFF715-56FC-9E30-68A3-D39E1F5C1A1D}"/>
                </a:ext>
              </a:extLst>
            </p:cNvPr>
            <p:cNvSpPr txBox="1"/>
            <p:nvPr/>
          </p:nvSpPr>
          <p:spPr bwMode="auto">
            <a:xfrm>
              <a:off x="3940406" y="295440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42" name="TextBox 541">
              <a:extLst>
                <a:ext uri="{FF2B5EF4-FFF2-40B4-BE49-F238E27FC236}">
                  <a16:creationId xmlns:a16="http://schemas.microsoft.com/office/drawing/2014/main" id="{68FED7EC-468B-EE7C-A38F-1214E5007054}"/>
                </a:ext>
              </a:extLst>
            </p:cNvPr>
            <p:cNvSpPr txBox="1"/>
            <p:nvPr/>
          </p:nvSpPr>
          <p:spPr bwMode="auto">
            <a:xfrm>
              <a:off x="4696587" y="3065322"/>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43" name="TextBox 542">
              <a:extLst>
                <a:ext uri="{FF2B5EF4-FFF2-40B4-BE49-F238E27FC236}">
                  <a16:creationId xmlns:a16="http://schemas.microsoft.com/office/drawing/2014/main" id="{33680284-E963-FA33-D301-C2DED6EB5D53}"/>
                </a:ext>
              </a:extLst>
            </p:cNvPr>
            <p:cNvSpPr txBox="1"/>
            <p:nvPr/>
          </p:nvSpPr>
          <p:spPr bwMode="auto">
            <a:xfrm>
              <a:off x="4967952" y="313561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44" name="TextBox 543">
              <a:extLst>
                <a:ext uri="{FF2B5EF4-FFF2-40B4-BE49-F238E27FC236}">
                  <a16:creationId xmlns:a16="http://schemas.microsoft.com/office/drawing/2014/main" id="{C7A53CB7-E206-C1D3-39A7-704073D58CFD}"/>
                </a:ext>
              </a:extLst>
            </p:cNvPr>
            <p:cNvSpPr txBox="1"/>
            <p:nvPr/>
          </p:nvSpPr>
          <p:spPr bwMode="auto">
            <a:xfrm>
              <a:off x="4904228" y="311936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45" name="TextBox 544">
              <a:extLst>
                <a:ext uri="{FF2B5EF4-FFF2-40B4-BE49-F238E27FC236}">
                  <a16:creationId xmlns:a16="http://schemas.microsoft.com/office/drawing/2014/main" id="{1F8771C4-88E1-8FAB-208D-3079460879E2}"/>
                </a:ext>
              </a:extLst>
            </p:cNvPr>
            <p:cNvSpPr txBox="1"/>
            <p:nvPr/>
          </p:nvSpPr>
          <p:spPr bwMode="auto">
            <a:xfrm>
              <a:off x="5229326" y="3189743"/>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46" name="TextBox 545">
              <a:extLst>
                <a:ext uri="{FF2B5EF4-FFF2-40B4-BE49-F238E27FC236}">
                  <a16:creationId xmlns:a16="http://schemas.microsoft.com/office/drawing/2014/main" id="{CE0FEEC3-96E3-67A2-DD1E-BCE4805B33D9}"/>
                </a:ext>
              </a:extLst>
            </p:cNvPr>
            <p:cNvSpPr txBox="1"/>
            <p:nvPr/>
          </p:nvSpPr>
          <p:spPr bwMode="auto">
            <a:xfrm>
              <a:off x="5764125" y="3254543"/>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47" name="TextBox 546">
              <a:extLst>
                <a:ext uri="{FF2B5EF4-FFF2-40B4-BE49-F238E27FC236}">
                  <a16:creationId xmlns:a16="http://schemas.microsoft.com/office/drawing/2014/main" id="{E8B89AF8-BAF7-1845-1FD7-863E5F621712}"/>
                </a:ext>
              </a:extLst>
            </p:cNvPr>
            <p:cNvSpPr txBox="1"/>
            <p:nvPr/>
          </p:nvSpPr>
          <p:spPr bwMode="auto">
            <a:xfrm>
              <a:off x="5493973" y="3217982"/>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48" name="TextBox 547">
              <a:extLst>
                <a:ext uri="{FF2B5EF4-FFF2-40B4-BE49-F238E27FC236}">
                  <a16:creationId xmlns:a16="http://schemas.microsoft.com/office/drawing/2014/main" id="{27EE9103-7150-BE32-82AF-D5F7EA20D5C5}"/>
                </a:ext>
              </a:extLst>
            </p:cNvPr>
            <p:cNvSpPr txBox="1"/>
            <p:nvPr/>
          </p:nvSpPr>
          <p:spPr bwMode="auto">
            <a:xfrm>
              <a:off x="5613157" y="324010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49" name="TextBox 548">
              <a:extLst>
                <a:ext uri="{FF2B5EF4-FFF2-40B4-BE49-F238E27FC236}">
                  <a16:creationId xmlns:a16="http://schemas.microsoft.com/office/drawing/2014/main" id="{4838E60A-A91E-6C82-54DC-AB8F2768DF8D}"/>
                </a:ext>
              </a:extLst>
            </p:cNvPr>
            <p:cNvSpPr txBox="1"/>
            <p:nvPr/>
          </p:nvSpPr>
          <p:spPr bwMode="auto">
            <a:xfrm>
              <a:off x="6351344" y="333534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50" name="TextBox 549">
              <a:extLst>
                <a:ext uri="{FF2B5EF4-FFF2-40B4-BE49-F238E27FC236}">
                  <a16:creationId xmlns:a16="http://schemas.microsoft.com/office/drawing/2014/main" id="{967FCB99-1740-28C6-0C34-1AB27AE40EA9}"/>
                </a:ext>
              </a:extLst>
            </p:cNvPr>
            <p:cNvSpPr txBox="1"/>
            <p:nvPr/>
          </p:nvSpPr>
          <p:spPr bwMode="auto">
            <a:xfrm>
              <a:off x="6535814" y="337336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51" name="TextBox 550">
              <a:extLst>
                <a:ext uri="{FF2B5EF4-FFF2-40B4-BE49-F238E27FC236}">
                  <a16:creationId xmlns:a16="http://schemas.microsoft.com/office/drawing/2014/main" id="{F0CFD433-A35C-219E-9FEE-D9074E1EDE31}"/>
                </a:ext>
              </a:extLst>
            </p:cNvPr>
            <p:cNvSpPr txBox="1"/>
            <p:nvPr/>
          </p:nvSpPr>
          <p:spPr bwMode="auto">
            <a:xfrm>
              <a:off x="5364933" y="319975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52" name="TextBox 551">
              <a:extLst>
                <a:ext uri="{FF2B5EF4-FFF2-40B4-BE49-F238E27FC236}">
                  <a16:creationId xmlns:a16="http://schemas.microsoft.com/office/drawing/2014/main" id="{0A04D8AC-F3C1-C731-F315-0461435FC554}"/>
                </a:ext>
              </a:extLst>
            </p:cNvPr>
            <p:cNvSpPr txBox="1"/>
            <p:nvPr/>
          </p:nvSpPr>
          <p:spPr bwMode="auto">
            <a:xfrm>
              <a:off x="6745565" y="340500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53" name="TextBox 552">
              <a:extLst>
                <a:ext uri="{FF2B5EF4-FFF2-40B4-BE49-F238E27FC236}">
                  <a16:creationId xmlns:a16="http://schemas.microsoft.com/office/drawing/2014/main" id="{055E5FCF-89F9-31EF-8C67-61DCC386102E}"/>
                </a:ext>
              </a:extLst>
            </p:cNvPr>
            <p:cNvSpPr txBox="1"/>
            <p:nvPr/>
          </p:nvSpPr>
          <p:spPr bwMode="auto">
            <a:xfrm>
              <a:off x="7101402" y="356003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54" name="TextBox 553">
              <a:extLst>
                <a:ext uri="{FF2B5EF4-FFF2-40B4-BE49-F238E27FC236}">
                  <a16:creationId xmlns:a16="http://schemas.microsoft.com/office/drawing/2014/main" id="{C00FF7BD-77B5-7948-8133-09478147899B}"/>
                </a:ext>
              </a:extLst>
            </p:cNvPr>
            <p:cNvSpPr txBox="1"/>
            <p:nvPr/>
          </p:nvSpPr>
          <p:spPr bwMode="auto">
            <a:xfrm>
              <a:off x="7555797" y="371844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55" name="TextBox 554">
              <a:extLst>
                <a:ext uri="{FF2B5EF4-FFF2-40B4-BE49-F238E27FC236}">
                  <a16:creationId xmlns:a16="http://schemas.microsoft.com/office/drawing/2014/main" id="{A298C4C0-EC15-9327-34FD-7CE2D898BE52}"/>
                </a:ext>
              </a:extLst>
            </p:cNvPr>
            <p:cNvSpPr txBox="1"/>
            <p:nvPr/>
          </p:nvSpPr>
          <p:spPr bwMode="auto">
            <a:xfrm>
              <a:off x="7722729" y="371893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nvGrpSpPr>
            <p:cNvPr id="558" name="Group 557">
              <a:extLst>
                <a:ext uri="{FF2B5EF4-FFF2-40B4-BE49-F238E27FC236}">
                  <a16:creationId xmlns:a16="http://schemas.microsoft.com/office/drawing/2014/main" id="{B8352159-E6C4-FA9C-60E0-66D79BEF4DE4}"/>
                </a:ext>
              </a:extLst>
            </p:cNvPr>
            <p:cNvGrpSpPr/>
            <p:nvPr/>
          </p:nvGrpSpPr>
          <p:grpSpPr>
            <a:xfrm>
              <a:off x="6078876" y="1541317"/>
              <a:ext cx="1940211" cy="707886"/>
              <a:chOff x="6229351" y="1448717"/>
              <a:chExt cx="1940211" cy="707886"/>
            </a:xfrm>
          </p:grpSpPr>
          <p:sp>
            <p:nvSpPr>
              <p:cNvPr id="159" name="TextBox 158">
                <a:extLst>
                  <a:ext uri="{FF2B5EF4-FFF2-40B4-BE49-F238E27FC236}">
                    <a16:creationId xmlns:a16="http://schemas.microsoft.com/office/drawing/2014/main" id="{38EC9F9F-4658-A8B4-5265-0147894B073D}"/>
                  </a:ext>
                </a:extLst>
              </p:cNvPr>
              <p:cNvSpPr txBox="1"/>
              <p:nvPr/>
            </p:nvSpPr>
            <p:spPr bwMode="auto">
              <a:xfrm>
                <a:off x="6229351" y="1448717"/>
                <a:ext cx="194021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    IHC 1+</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IHC 2+/ISH-</a:t>
                </a:r>
                <a:b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Patients with HR– disease </a:t>
                </a:r>
              </a:p>
            </p:txBody>
          </p:sp>
          <p:sp>
            <p:nvSpPr>
              <p:cNvPr id="556" name="Rectangle 555">
                <a:extLst>
                  <a:ext uri="{FF2B5EF4-FFF2-40B4-BE49-F238E27FC236}">
                    <a16:creationId xmlns:a16="http://schemas.microsoft.com/office/drawing/2014/main" id="{C2FB03F4-37D4-5A3E-A4D3-16303BE8E4E8}"/>
                  </a:ext>
                </a:extLst>
              </p:cNvPr>
              <p:cNvSpPr/>
              <p:nvPr/>
            </p:nvSpPr>
            <p:spPr bwMode="auto">
              <a:xfrm>
                <a:off x="6298054" y="1535915"/>
                <a:ext cx="123066" cy="12306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7" name="Rectangle 556">
                <a:extLst>
                  <a:ext uri="{FF2B5EF4-FFF2-40B4-BE49-F238E27FC236}">
                    <a16:creationId xmlns:a16="http://schemas.microsoft.com/office/drawing/2014/main" id="{4C89B354-D635-C934-8694-5C0092EA071F}"/>
                  </a:ext>
                </a:extLst>
              </p:cNvPr>
              <p:cNvSpPr/>
              <p:nvPr/>
            </p:nvSpPr>
            <p:spPr bwMode="auto">
              <a:xfrm>
                <a:off x="6298054" y="1757941"/>
                <a:ext cx="123066" cy="12306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4" name="TextBox 3">
            <a:extLst>
              <a:ext uri="{FF2B5EF4-FFF2-40B4-BE49-F238E27FC236}">
                <a16:creationId xmlns:a16="http://schemas.microsoft.com/office/drawing/2014/main" id="{7430B63B-E8CD-A6F4-519A-FCBD1A50BB11}"/>
              </a:ext>
            </a:extLst>
          </p:cNvPr>
          <p:cNvSpPr txBox="1"/>
          <p:nvPr/>
        </p:nvSpPr>
        <p:spPr bwMode="auto">
          <a:xfrm>
            <a:off x="1118465" y="5423754"/>
            <a:ext cx="8951278" cy="566088"/>
          </a:xfrm>
          <a:prstGeom prst="rect">
            <a:avLst/>
          </a:prstGeom>
          <a:noFill/>
          <a:ln w="19050" algn="ctr">
            <a:solidFill>
              <a:srgbClr val="E1471D"/>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7639653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D475E87-F8DB-7F9D-2C9B-6B487CC00B1F}"/>
              </a:ext>
            </a:extLst>
          </p:cNvPr>
          <p:cNvSpPr>
            <a:spLocks noGrp="1"/>
          </p:cNvSpPr>
          <p:nvPr>
            <p:ph type="title"/>
          </p:nvPr>
        </p:nvSpPr>
        <p:spPr>
          <a:xfrm>
            <a:off x="609759" y="238127"/>
            <a:ext cx="11141055" cy="1103313"/>
          </a:xfrm>
        </p:spPr>
        <p:txBody>
          <a:bodyPr/>
          <a:lstStyle/>
          <a:p>
            <a:r>
              <a:rPr lang="en-US" dirty="0"/>
              <a:t>BEGONIA: Phase Ib/II Trial of Durvalumab Combinations in Advanced TNBC—Updated Results</a:t>
            </a:r>
          </a:p>
        </p:txBody>
      </p:sp>
      <p:sp>
        <p:nvSpPr>
          <p:cNvPr id="5" name="TextBox 4">
            <a:extLst>
              <a:ext uri="{FF2B5EF4-FFF2-40B4-BE49-F238E27FC236}">
                <a16:creationId xmlns:a16="http://schemas.microsoft.com/office/drawing/2014/main" id="{12202F24-1B7B-7ED9-F717-57535F9EE3C3}"/>
              </a:ext>
            </a:extLst>
          </p:cNvPr>
          <p:cNvSpPr txBox="1"/>
          <p:nvPr/>
        </p:nvSpPr>
        <p:spPr bwMode="auto">
          <a:xfrm>
            <a:off x="594769" y="1468602"/>
            <a:ext cx="110725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Preliminary studies for arm 6: durvalumab + T-DXd in HR-/HER2-low </a:t>
            </a:r>
            <a:r>
              <a:rPr lang="en-US" sz="2400" dirty="0">
                <a:solidFill>
                  <a:srgbClr val="000000"/>
                </a:solidFill>
                <a:latin typeface="Calibri" panose="020F0502020204030204" pitchFamily="34" charset="0"/>
              </a:rPr>
              <a:t>a</a:t>
            </a: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dvanced TNBC</a:t>
            </a:r>
          </a:p>
        </p:txBody>
      </p:sp>
      <p:sp>
        <p:nvSpPr>
          <p:cNvPr id="6" name="Text Placeholder 12">
            <a:extLst>
              <a:ext uri="{FF2B5EF4-FFF2-40B4-BE49-F238E27FC236}">
                <a16:creationId xmlns:a16="http://schemas.microsoft.com/office/drawing/2014/main" id="{4740F7A2-BC9A-D2B7-0746-3B1351B40529}"/>
              </a:ext>
            </a:extLst>
          </p:cNvPr>
          <p:cNvSpPr txBox="1">
            <a:spLocks/>
          </p:cNvSpPr>
          <p:nvPr/>
        </p:nvSpPr>
        <p:spPr>
          <a:xfrm>
            <a:off x="388682" y="6400464"/>
            <a:ext cx="72973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defPPr>
              <a:defRPr lang="en-US"/>
            </a:defPPr>
            <a:lvl1pPr>
              <a:lnSpc>
                <a:spcPct val="100000"/>
              </a:lnSpc>
              <a:buClrTx/>
              <a:buFont typeface="Wingdings" panose="05000000000000000000" pitchFamily="2" charset="2"/>
              <a:buNone/>
              <a:defRPr sz="1200" b="0" spc="-10">
                <a:solidFill>
                  <a:schemeClr val="bg2"/>
                </a:solidFill>
                <a:latin typeface="Calibri" panose="020F0502020204030204" pitchFamily="34" charset="0"/>
                <a:cs typeface="+mn-cs"/>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Schmid. SABCS 2022. Abstr PD11-08. </a:t>
            </a:r>
          </a:p>
        </p:txBody>
      </p:sp>
      <p:graphicFrame>
        <p:nvGraphicFramePr>
          <p:cNvPr id="8" name="Table 42">
            <a:extLst>
              <a:ext uri="{FF2B5EF4-FFF2-40B4-BE49-F238E27FC236}">
                <a16:creationId xmlns:a16="http://schemas.microsoft.com/office/drawing/2014/main" id="{9219BE9E-07B2-8B5D-9FF8-2A53290E6FDF}"/>
              </a:ext>
            </a:extLst>
          </p:cNvPr>
          <p:cNvGraphicFramePr>
            <a:graphicFrameLocks noGrp="1"/>
          </p:cNvGraphicFramePr>
          <p:nvPr>
            <p:extLst>
              <p:ext uri="{D42A27DB-BD31-4B8C-83A1-F6EECF244321}">
                <p14:modId xmlns:p14="http://schemas.microsoft.com/office/powerpoint/2010/main" val="65071913"/>
              </p:ext>
            </p:extLst>
          </p:nvPr>
        </p:nvGraphicFramePr>
        <p:xfrm>
          <a:off x="4665344" y="2390494"/>
          <a:ext cx="6364605" cy="1371600"/>
        </p:xfrm>
        <a:graphic>
          <a:graphicData uri="http://schemas.openxmlformats.org/drawingml/2006/table">
            <a:tbl>
              <a:tblPr firstRow="1" bandRow="1">
                <a:tableStyleId>{93296810-A885-4BE3-A3E7-6D5BEEA58F35}</a:tableStyleId>
              </a:tblPr>
              <a:tblGrid>
                <a:gridCol w="3113679">
                  <a:extLst>
                    <a:ext uri="{9D8B030D-6E8A-4147-A177-3AD203B41FA5}">
                      <a16:colId xmlns:a16="http://schemas.microsoft.com/office/drawing/2014/main" val="2224864415"/>
                    </a:ext>
                  </a:extLst>
                </a:gridCol>
                <a:gridCol w="1625463">
                  <a:extLst>
                    <a:ext uri="{9D8B030D-6E8A-4147-A177-3AD203B41FA5}">
                      <a16:colId xmlns:a16="http://schemas.microsoft.com/office/drawing/2014/main" val="2188186187"/>
                    </a:ext>
                  </a:extLst>
                </a:gridCol>
                <a:gridCol w="1625463">
                  <a:extLst>
                    <a:ext uri="{9D8B030D-6E8A-4147-A177-3AD203B41FA5}">
                      <a16:colId xmlns:a16="http://schemas.microsoft.com/office/drawing/2014/main" val="3677170111"/>
                    </a:ext>
                  </a:extLst>
                </a:gridCol>
              </a:tblGrid>
              <a:tr h="0">
                <a:tc>
                  <a:txBody>
                    <a:bodyPr/>
                    <a:lstStyle/>
                    <a:p>
                      <a:pPr>
                        <a:lnSpc>
                          <a:spcPct val="90000"/>
                        </a:lnSpc>
                      </a:pPr>
                      <a:r>
                        <a:rPr lang="en-US" sz="2000" dirty="0"/>
                        <a:t>HER2 status (local testing), n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2000" dirty="0"/>
                        <a:t>IHC 1+</a:t>
                      </a:r>
                    </a:p>
                    <a:p>
                      <a:pPr algn="ctr">
                        <a:lnSpc>
                          <a:spcPct val="90000"/>
                        </a:lnSpc>
                      </a:pPr>
                      <a:r>
                        <a:rPr lang="en-US" sz="2000" dirty="0"/>
                        <a:t>(n = 37)</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2000" dirty="0"/>
                        <a:t>IHC 2+/ISH-</a:t>
                      </a:r>
                    </a:p>
                    <a:p>
                      <a:pPr algn="ctr">
                        <a:lnSpc>
                          <a:spcPct val="90000"/>
                        </a:lnSpc>
                      </a:pPr>
                      <a:r>
                        <a:rPr lang="en-US" sz="2000" dirty="0"/>
                        <a:t>(n = 21)</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69814599"/>
                  </a:ext>
                </a:extLst>
              </a:tr>
              <a:tr h="0">
                <a:tc>
                  <a:txBody>
                    <a:bodyPr/>
                    <a:lstStyle/>
                    <a:p>
                      <a:pPr>
                        <a:lnSpc>
                          <a:spcPct val="90000"/>
                        </a:lnSpc>
                      </a:pPr>
                      <a:r>
                        <a:rPr lang="en-US" sz="2000" dirty="0">
                          <a:solidFill>
                            <a:schemeClr val="bg1"/>
                          </a:solidFill>
                        </a:rPr>
                        <a:t>Confirmed ORR</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2000" dirty="0">
                          <a:solidFill>
                            <a:schemeClr val="bg1"/>
                          </a:solidFill>
                        </a:rPr>
                        <a:t>25 (67.6)</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2000" dirty="0">
                          <a:solidFill>
                            <a:schemeClr val="bg1"/>
                          </a:solidFill>
                        </a:rPr>
                        <a:t>8 (38.1)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90129662"/>
                  </a:ext>
                </a:extLst>
              </a:tr>
              <a:tr h="0">
                <a:tc>
                  <a:txBody>
                    <a:bodyPr/>
                    <a:lstStyle/>
                    <a:p>
                      <a:pPr>
                        <a:lnSpc>
                          <a:spcPct val="90000"/>
                        </a:lnSpc>
                      </a:pPr>
                      <a:r>
                        <a:rPr lang="en-US" sz="2000" dirty="0">
                          <a:solidFill>
                            <a:schemeClr val="bg1"/>
                          </a:solidFill>
                        </a:rPr>
                        <a:t>Unconfirmed ORR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2000" dirty="0">
                          <a:solidFill>
                            <a:schemeClr val="bg1"/>
                          </a:solidFill>
                        </a:rPr>
                        <a:t>26 (70.3)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2000" dirty="0">
                          <a:solidFill>
                            <a:schemeClr val="bg1"/>
                          </a:solidFill>
                        </a:rPr>
                        <a:t>9 (42.9)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88705102"/>
                  </a:ext>
                </a:extLst>
              </a:tr>
            </a:tbl>
          </a:graphicData>
        </a:graphic>
      </p:graphicFrame>
      <p:sp>
        <p:nvSpPr>
          <p:cNvPr id="10" name="TextBox 9">
            <a:extLst>
              <a:ext uri="{FF2B5EF4-FFF2-40B4-BE49-F238E27FC236}">
                <a16:creationId xmlns:a16="http://schemas.microsoft.com/office/drawing/2014/main" id="{1971951D-A82B-6217-FE78-B5BD338E543F}"/>
              </a:ext>
            </a:extLst>
          </p:cNvPr>
          <p:cNvSpPr txBox="1"/>
          <p:nvPr/>
        </p:nvSpPr>
        <p:spPr bwMode="auto">
          <a:xfrm>
            <a:off x="851944" y="2204625"/>
            <a:ext cx="3251808" cy="3308598"/>
          </a:xfrm>
          <a:prstGeom prst="rect">
            <a:avLst/>
          </a:prstGeom>
          <a:solidFill>
            <a:schemeClr val="accent1"/>
          </a:solidFill>
          <a:ln>
            <a:noFill/>
          </a:ln>
        </p:spPr>
        <p:txBody>
          <a:bodyPr wrap="squar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GB" sz="2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Is HER2 IHC score predictive of T-DXd activity?</a:t>
            </a:r>
          </a:p>
          <a:p>
            <a:pPr marL="628650" marR="0" lvl="1" indent="-284163" algn="l" defTabSz="914400" rtl="0" eaLnBrk="0" fontAlgn="base" latinLnBrk="0" hangingPunct="0">
              <a:lnSpc>
                <a:spcPct val="100000"/>
              </a:lnSpc>
              <a:spcBef>
                <a:spcPct val="50000"/>
              </a:spcBef>
              <a:spcAft>
                <a:spcPct val="0"/>
              </a:spcAft>
              <a:buClrTx/>
              <a:buSzTx/>
              <a:buFont typeface="Calibri" panose="020F0502020204030204" pitchFamily="34" charset="0"/>
              <a:buChar char="‒"/>
              <a:tabLst/>
              <a:defRPr/>
            </a:pPr>
            <a:r>
              <a:rPr kumimoji="0" lang="en-US" sz="2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 BEGONIA (T-DXd + durvalumab for HER2-low TNBC): </a:t>
            </a:r>
            <a:r>
              <a:rPr kumimoji="0" lang="en-US" sz="2200" b="0" i="0" u="sng"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no difference</a:t>
            </a:r>
            <a:r>
              <a:rPr kumimoji="0" lang="en-US" sz="2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in activity between HER2 IHC 1+ and IHC 2+/ISH-</a:t>
            </a:r>
          </a:p>
        </p:txBody>
      </p:sp>
    </p:spTree>
    <p:extLst>
      <p:ext uri="{BB962C8B-B14F-4D97-AF65-F5344CB8AC3E}">
        <p14:creationId xmlns:p14="http://schemas.microsoft.com/office/powerpoint/2010/main" val="30730324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5">
            <a:extLst>
              <a:ext uri="{FF2B5EF4-FFF2-40B4-BE49-F238E27FC236}">
                <a16:creationId xmlns:a16="http://schemas.microsoft.com/office/drawing/2014/main" id="{1B44EDBF-B0CF-9031-137E-AFB509420E66}"/>
              </a:ext>
            </a:extLst>
          </p:cNvPr>
          <p:cNvSpPr txBox="1">
            <a:spLocks noChangeArrowheads="1"/>
          </p:cNvSpPr>
          <p:nvPr/>
        </p:nvSpPr>
        <p:spPr bwMode="auto">
          <a:xfrm>
            <a:off x="423495" y="2454108"/>
            <a:ext cx="1711671"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or HR-</a:t>
            </a:r>
            <a:r>
              <a:rPr kumimoji="0" lang="en-GB" alt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HER2-low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1+ or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2+/ISH-) advanced BC; ECOG PS 0/1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139)</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 name="Title 1">
            <a:extLst>
              <a:ext uri="{FF2B5EF4-FFF2-40B4-BE49-F238E27FC236}">
                <a16:creationId xmlns:a16="http://schemas.microsoft.com/office/drawing/2014/main" id="{8677550A-D275-F2FC-14D5-7EC654F59361}"/>
              </a:ext>
            </a:extLst>
          </p:cNvPr>
          <p:cNvSpPr>
            <a:spLocks noGrp="1"/>
          </p:cNvSpPr>
          <p:nvPr>
            <p:ph type="title"/>
          </p:nvPr>
        </p:nvSpPr>
        <p:spPr>
          <a:xfrm>
            <a:off x="609759" y="238127"/>
            <a:ext cx="11141055" cy="1103313"/>
          </a:xfrm>
        </p:spPr>
        <p:txBody>
          <a:bodyPr/>
          <a:lstStyle/>
          <a:p>
            <a:r>
              <a:rPr lang="en-US" dirty="0"/>
              <a:t>DESTINY-Breast08: Trial of T-DXd Combinations in </a:t>
            </a:r>
            <a:br>
              <a:rPr lang="en-US" dirty="0"/>
            </a:br>
            <a:r>
              <a:rPr lang="en-US" dirty="0"/>
              <a:t>HER2-Low Advanced Breast Cancer</a:t>
            </a:r>
          </a:p>
        </p:txBody>
      </p:sp>
      <p:sp>
        <p:nvSpPr>
          <p:cNvPr id="4" name="Text Box 11">
            <a:extLst>
              <a:ext uri="{FF2B5EF4-FFF2-40B4-BE49-F238E27FC236}">
                <a16:creationId xmlns:a16="http://schemas.microsoft.com/office/drawing/2014/main" id="{E977C409-8F24-5FB8-2118-4C72D3631C9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NCT04556773.</a:t>
            </a:r>
          </a:p>
        </p:txBody>
      </p:sp>
      <p:sp>
        <p:nvSpPr>
          <p:cNvPr id="6" name="Rectangle 49">
            <a:extLst>
              <a:ext uri="{FF2B5EF4-FFF2-40B4-BE49-F238E27FC236}">
                <a16:creationId xmlns:a16="http://schemas.microsoft.com/office/drawing/2014/main" id="{396F594E-2C7F-E165-E92F-A87F79D97B88}"/>
              </a:ext>
            </a:extLst>
          </p:cNvPr>
          <p:cNvSpPr>
            <a:spLocks noChangeArrowheads="1"/>
          </p:cNvSpPr>
          <p:nvPr/>
        </p:nvSpPr>
        <p:spPr bwMode="auto">
          <a:xfrm>
            <a:off x="2496352" y="2095144"/>
            <a:ext cx="5555979" cy="51565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Module 1: T-DXd + capecitabine (HR+ or HR-)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D82C6783-A3A3-1B5C-F865-15D13FC65D31}"/>
              </a:ext>
            </a:extLst>
          </p:cNvPr>
          <p:cNvSpPr txBox="1"/>
          <p:nvPr/>
        </p:nvSpPr>
        <p:spPr bwMode="auto">
          <a:xfrm>
            <a:off x="5677162" y="5001378"/>
            <a:ext cx="555597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*Received ≥1 prior line of endocrine therapy and ≥1 prior line of CT for MBC. </a:t>
            </a:r>
            <a:r>
              <a:rPr kumimoji="0" lang="en-GB"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Received ≥1 prior line of CT for MBC. </a:t>
            </a:r>
            <a:r>
              <a:rPr kumimoji="0" lang="en-US" sz="1400" b="0" i="0" u="none" strike="noStrike" kern="1200" cap="none" spc="13" normalizeH="0" baseline="30000" noProof="0" dirty="0">
                <a:ln>
                  <a:noFill/>
                </a:ln>
                <a:solidFill>
                  <a:srgbClr val="231F20"/>
                </a:solidFill>
                <a:effectLst/>
                <a:uLnTx/>
                <a:uFillTx/>
                <a:latin typeface="Calibri" panose="020F0502020204030204" pitchFamily="34" charset="0"/>
                <a:ea typeface="+mn-ea"/>
                <a:cs typeface="Calibri" panose="020F0502020204030204" pitchFamily="34" charset="0"/>
              </a:rPr>
              <a:t>‡</a:t>
            </a:r>
            <a:r>
              <a:rPr kumimoji="0" lang="en-US" sz="1400" b="0" i="0" u="none" strike="noStrike" kern="1200" cap="none" spc="13" normalizeH="0" baseline="0" noProof="0" dirty="0">
                <a:ln>
                  <a:noFill/>
                </a:ln>
                <a:solidFill>
                  <a:srgbClr val="231F20"/>
                </a:solidFill>
                <a:effectLst/>
                <a:uLnTx/>
                <a:uFillTx/>
                <a:latin typeface="Calibri" panose="020F0502020204030204" pitchFamily="34" charset="0"/>
                <a:ea typeface="+mn-ea"/>
                <a:cs typeface="Calibri" panose="020F0502020204030204" pitchFamily="34" charset="0"/>
              </a:rPr>
              <a:t>Patients who have received CT in the neoadjuvant or adjuvant setting are eligible, as long as they have had a disease-free interval of &gt;12 mo.</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 name="Content Placeholder 2">
            <a:extLst>
              <a:ext uri="{FF2B5EF4-FFF2-40B4-BE49-F238E27FC236}">
                <a16:creationId xmlns:a16="http://schemas.microsoft.com/office/drawing/2014/main" id="{E4E4C710-5C3E-87D9-A93A-48A3FC4F7EC5}"/>
              </a:ext>
            </a:extLst>
          </p:cNvPr>
          <p:cNvSpPr txBox="1">
            <a:spLocks/>
          </p:cNvSpPr>
          <p:nvPr/>
        </p:nvSpPr>
        <p:spPr>
          <a:xfrm>
            <a:off x="614404" y="5131670"/>
            <a:ext cx="5205952" cy="814707"/>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safety</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Key secondary endpoints: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 PFS, DoR, OS, immunogenicity</a:t>
            </a:r>
          </a:p>
        </p:txBody>
      </p:sp>
      <p:sp>
        <p:nvSpPr>
          <p:cNvPr id="19" name="Rectangle 49">
            <a:extLst>
              <a:ext uri="{FF2B5EF4-FFF2-40B4-BE49-F238E27FC236}">
                <a16:creationId xmlns:a16="http://schemas.microsoft.com/office/drawing/2014/main" id="{9623DEB7-EA83-A375-49B3-8FEF342978D9}"/>
              </a:ext>
            </a:extLst>
          </p:cNvPr>
          <p:cNvSpPr>
            <a:spLocks noChangeArrowheads="1"/>
          </p:cNvSpPr>
          <p:nvPr/>
        </p:nvSpPr>
        <p:spPr bwMode="auto">
          <a:xfrm>
            <a:off x="2513287" y="2666105"/>
            <a:ext cx="5555979" cy="51565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Module 2</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T-DXd + durvalumab + paclitaxel (HR+ or HR-)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Rectangle 49">
            <a:extLst>
              <a:ext uri="{FF2B5EF4-FFF2-40B4-BE49-F238E27FC236}">
                <a16:creationId xmlns:a16="http://schemas.microsoft.com/office/drawing/2014/main" id="{53D9B533-759C-4215-7ED4-F0A2E3257508}"/>
              </a:ext>
            </a:extLst>
          </p:cNvPr>
          <p:cNvSpPr>
            <a:spLocks noChangeArrowheads="1"/>
          </p:cNvSpPr>
          <p:nvPr/>
        </p:nvSpPr>
        <p:spPr bwMode="auto">
          <a:xfrm>
            <a:off x="2513289" y="3241118"/>
            <a:ext cx="5555979" cy="51565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Module 3: T-DXd + capivasertib (HR-)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Rectangle 49">
            <a:extLst>
              <a:ext uri="{FF2B5EF4-FFF2-40B4-BE49-F238E27FC236}">
                <a16:creationId xmlns:a16="http://schemas.microsoft.com/office/drawing/2014/main" id="{847D6E05-FEF4-1350-E38F-852DAF61FE7D}"/>
              </a:ext>
            </a:extLst>
          </p:cNvPr>
          <p:cNvSpPr>
            <a:spLocks noChangeArrowheads="1"/>
          </p:cNvSpPr>
          <p:nvPr/>
        </p:nvSpPr>
        <p:spPr bwMode="auto">
          <a:xfrm>
            <a:off x="2513288" y="3824967"/>
            <a:ext cx="5555979" cy="51565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Module 4: T-DXd + anastrozole (HR+)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Rectangle 49">
            <a:extLst>
              <a:ext uri="{FF2B5EF4-FFF2-40B4-BE49-F238E27FC236}">
                <a16:creationId xmlns:a16="http://schemas.microsoft.com/office/drawing/2014/main" id="{4D6FA6E8-FAD0-A0B6-B1DA-45E32C8E711D}"/>
              </a:ext>
            </a:extLst>
          </p:cNvPr>
          <p:cNvSpPr>
            <a:spLocks noChangeArrowheads="1"/>
          </p:cNvSpPr>
          <p:nvPr/>
        </p:nvSpPr>
        <p:spPr bwMode="auto">
          <a:xfrm>
            <a:off x="2513287" y="4425730"/>
            <a:ext cx="5555979" cy="51565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Module 5: T-DXd + fulvestrant (HR+)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TextBox 22">
            <a:extLst>
              <a:ext uri="{FF2B5EF4-FFF2-40B4-BE49-F238E27FC236}">
                <a16:creationId xmlns:a16="http://schemas.microsoft.com/office/drawing/2014/main" id="{8C7C47A7-1A65-DCA4-A023-9765134A6B0C}"/>
              </a:ext>
            </a:extLst>
          </p:cNvPr>
          <p:cNvSpPr txBox="1"/>
          <p:nvPr/>
        </p:nvSpPr>
        <p:spPr bwMode="auto">
          <a:xfrm>
            <a:off x="2794000" y="1737670"/>
            <a:ext cx="44534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Part 1: Dose-finding phase</a:t>
            </a:r>
          </a:p>
        </p:txBody>
      </p:sp>
      <p:sp>
        <p:nvSpPr>
          <p:cNvPr id="24" name="TextBox 23">
            <a:extLst>
              <a:ext uri="{FF2B5EF4-FFF2-40B4-BE49-F238E27FC236}">
                <a16:creationId xmlns:a16="http://schemas.microsoft.com/office/drawing/2014/main" id="{FC65E59C-3E14-AC56-65AE-0E1F45D9F4CF}"/>
              </a:ext>
            </a:extLst>
          </p:cNvPr>
          <p:cNvSpPr txBox="1"/>
          <p:nvPr/>
        </p:nvSpPr>
        <p:spPr bwMode="auto">
          <a:xfrm rot="16200000">
            <a:off x="754872" y="3370566"/>
            <a:ext cx="29879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Central assignment</a:t>
            </a:r>
          </a:p>
        </p:txBody>
      </p:sp>
      <p:cxnSp>
        <p:nvCxnSpPr>
          <p:cNvPr id="26" name="Straight Arrow Connector 25">
            <a:extLst>
              <a:ext uri="{FF2B5EF4-FFF2-40B4-BE49-F238E27FC236}">
                <a16:creationId xmlns:a16="http://schemas.microsoft.com/office/drawing/2014/main" id="{C54B9BDF-9A56-EAB4-4D91-D3FA317F4FA1}"/>
              </a:ext>
            </a:extLst>
          </p:cNvPr>
          <p:cNvCxnSpPr>
            <a:cxnSpLocks/>
            <a:stCxn id="20" idx="3"/>
          </p:cNvCxnSpPr>
          <p:nvPr/>
        </p:nvCxnSpPr>
        <p:spPr bwMode="auto">
          <a:xfrm>
            <a:off x="8069268" y="3498945"/>
            <a:ext cx="896932" cy="0"/>
          </a:xfrm>
          <a:prstGeom prst="straightConnector1">
            <a:avLst/>
          </a:prstGeom>
          <a:noFill/>
          <a:ln w="28575" cap="flat" cmpd="sng" algn="ctr">
            <a:solidFill>
              <a:schemeClr val="bg1"/>
            </a:solidFill>
            <a:prstDash val="solid"/>
            <a:round/>
            <a:headEnd type="none" w="med" len="med"/>
            <a:tailEnd type="triangle"/>
          </a:ln>
          <a:effectLst/>
        </p:spPr>
      </p:cxnSp>
      <p:sp>
        <p:nvSpPr>
          <p:cNvPr id="28" name="TextBox 27">
            <a:extLst>
              <a:ext uri="{FF2B5EF4-FFF2-40B4-BE49-F238E27FC236}">
                <a16:creationId xmlns:a16="http://schemas.microsoft.com/office/drawing/2014/main" id="{7D5FA21E-949C-D96E-B6F4-D3160F1AFFDE}"/>
              </a:ext>
            </a:extLst>
          </p:cNvPr>
          <p:cNvSpPr txBox="1"/>
          <p:nvPr/>
        </p:nvSpPr>
        <p:spPr bwMode="auto">
          <a:xfrm>
            <a:off x="9315305" y="2108201"/>
            <a:ext cx="1930400" cy="2893100"/>
          </a:xfrm>
          <a:prstGeom prst="rect">
            <a:avLst/>
          </a:prstGeom>
          <a:solidFill>
            <a:srgbClr val="E1471D"/>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Allocation to open modules depending on available RP2D from Part 1</a:t>
            </a:r>
          </a:p>
        </p:txBody>
      </p:sp>
      <p:cxnSp>
        <p:nvCxnSpPr>
          <p:cNvPr id="30" name="Straight Arrow Connector 29">
            <a:extLst>
              <a:ext uri="{FF2B5EF4-FFF2-40B4-BE49-F238E27FC236}">
                <a16:creationId xmlns:a16="http://schemas.microsoft.com/office/drawing/2014/main" id="{8C117BCB-B667-EA51-B48F-58E79DEB2843}"/>
              </a:ext>
            </a:extLst>
          </p:cNvPr>
          <p:cNvCxnSpPr>
            <a:cxnSpLocks/>
            <a:stCxn id="21" idx="3"/>
          </p:cNvCxnSpPr>
          <p:nvPr/>
        </p:nvCxnSpPr>
        <p:spPr bwMode="auto">
          <a:xfrm flipV="1">
            <a:off x="8069267" y="3795409"/>
            <a:ext cx="973133" cy="287385"/>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E8551520-A04F-BBA3-0827-50EB6723857E}"/>
              </a:ext>
            </a:extLst>
          </p:cNvPr>
          <p:cNvCxnSpPr>
            <a:cxnSpLocks/>
            <a:stCxn id="22" idx="3"/>
          </p:cNvCxnSpPr>
          <p:nvPr/>
        </p:nvCxnSpPr>
        <p:spPr bwMode="auto">
          <a:xfrm flipV="1">
            <a:off x="8069266" y="4147189"/>
            <a:ext cx="1093374" cy="536368"/>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7FEF692C-D764-37BC-A373-43C72AF9F758}"/>
              </a:ext>
            </a:extLst>
          </p:cNvPr>
          <p:cNvCxnSpPr>
            <a:cxnSpLocks/>
          </p:cNvCxnSpPr>
          <p:nvPr/>
        </p:nvCxnSpPr>
        <p:spPr bwMode="auto">
          <a:xfrm>
            <a:off x="8078639" y="2955965"/>
            <a:ext cx="939796" cy="257827"/>
          </a:xfrm>
          <a:prstGeom prst="straightConnector1">
            <a:avLst/>
          </a:prstGeom>
          <a:noFill/>
          <a:ln w="28575" cap="flat" cmpd="sng" algn="ctr">
            <a:solidFill>
              <a:schemeClr val="bg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C771EF1B-EC4B-D3D3-9D5D-FCCEE1CC551E}"/>
              </a:ext>
            </a:extLst>
          </p:cNvPr>
          <p:cNvCxnSpPr>
            <a:cxnSpLocks/>
          </p:cNvCxnSpPr>
          <p:nvPr/>
        </p:nvCxnSpPr>
        <p:spPr bwMode="auto">
          <a:xfrm>
            <a:off x="8006684" y="2319464"/>
            <a:ext cx="959516" cy="416030"/>
          </a:xfrm>
          <a:prstGeom prst="straightConnector1">
            <a:avLst/>
          </a:prstGeom>
          <a:noFill/>
          <a:ln w="28575" cap="flat" cmpd="sng" algn="ctr">
            <a:solidFill>
              <a:schemeClr val="bg1"/>
            </a:solidFill>
            <a:prstDash val="solid"/>
            <a:round/>
            <a:headEnd type="none" w="med" len="med"/>
            <a:tailEnd type="triangle"/>
          </a:ln>
          <a:effectLst/>
        </p:spPr>
      </p:cxnSp>
      <p:sp>
        <p:nvSpPr>
          <p:cNvPr id="39" name="TextBox 38">
            <a:extLst>
              <a:ext uri="{FF2B5EF4-FFF2-40B4-BE49-F238E27FC236}">
                <a16:creationId xmlns:a16="http://schemas.microsoft.com/office/drawing/2014/main" id="{52F7ADE6-54B7-6B31-F915-40FDAF1A131A}"/>
              </a:ext>
            </a:extLst>
          </p:cNvPr>
          <p:cNvSpPr txBox="1"/>
          <p:nvPr/>
        </p:nvSpPr>
        <p:spPr bwMode="auto">
          <a:xfrm>
            <a:off x="8409637" y="1720664"/>
            <a:ext cx="33259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Part 2: Dose-expansion phase</a:t>
            </a:r>
          </a:p>
        </p:txBody>
      </p:sp>
      <p:sp>
        <p:nvSpPr>
          <p:cNvPr id="40" name="Content Placeholder 2">
            <a:extLst>
              <a:ext uri="{FF2B5EF4-FFF2-40B4-BE49-F238E27FC236}">
                <a16:creationId xmlns:a16="http://schemas.microsoft.com/office/drawing/2014/main" id="{0869C090-BF25-FA8A-EBC0-3276131B9B55}"/>
              </a:ext>
            </a:extLst>
          </p:cNvPr>
          <p:cNvSpPr txBox="1">
            <a:spLocks/>
          </p:cNvSpPr>
          <p:nvPr/>
        </p:nvSpPr>
        <p:spPr>
          <a:xfrm>
            <a:off x="607618" y="1495160"/>
            <a:ext cx="10877529" cy="515654"/>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Nonrandomized phase I study</a:t>
            </a:r>
          </a:p>
        </p:txBody>
      </p:sp>
      <p:sp>
        <p:nvSpPr>
          <p:cNvPr id="45" name="TextBox 44">
            <a:extLst>
              <a:ext uri="{FF2B5EF4-FFF2-40B4-BE49-F238E27FC236}">
                <a16:creationId xmlns:a16="http://schemas.microsoft.com/office/drawing/2014/main" id="{7EDAA170-0C4E-EFDE-9F53-1151737C2282}"/>
              </a:ext>
            </a:extLst>
          </p:cNvPr>
          <p:cNvSpPr txBox="1"/>
          <p:nvPr/>
        </p:nvSpPr>
        <p:spPr bwMode="auto">
          <a:xfrm>
            <a:off x="1307682" y="5968023"/>
            <a:ext cx="9583461" cy="400110"/>
          </a:xfrm>
          <a:prstGeom prst="rect">
            <a:avLst/>
          </a:prstGeom>
          <a:solidFill>
            <a:schemeClr val="accent6"/>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Can the potential of T-DXd be maximized via combinations?</a:t>
            </a:r>
          </a:p>
        </p:txBody>
      </p:sp>
    </p:spTree>
    <p:extLst>
      <p:ext uri="{BB962C8B-B14F-4D97-AF65-F5344CB8AC3E}">
        <p14:creationId xmlns:p14="http://schemas.microsoft.com/office/powerpoint/2010/main" val="28430604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8A392-124F-7DC8-F83B-4972EDB19D02}"/>
              </a:ext>
            </a:extLst>
          </p:cNvPr>
          <p:cNvSpPr>
            <a:spLocks noGrp="1"/>
          </p:cNvSpPr>
          <p:nvPr>
            <p:ph type="title"/>
          </p:nvPr>
        </p:nvSpPr>
        <p:spPr>
          <a:xfrm>
            <a:off x="609759" y="238127"/>
            <a:ext cx="11141055" cy="1103313"/>
          </a:xfrm>
        </p:spPr>
        <p:txBody>
          <a:bodyPr/>
          <a:lstStyle/>
          <a:p>
            <a:r>
              <a:rPr lang="en-US" dirty="0"/>
              <a:t>Phase II DAISY Trial: Best Overall Response According to HER2 Expression Levels With T-DXd in Metastatic BC</a:t>
            </a:r>
          </a:p>
        </p:txBody>
      </p:sp>
      <p:sp>
        <p:nvSpPr>
          <p:cNvPr id="3" name="Text Placeholder 12">
            <a:extLst>
              <a:ext uri="{FF2B5EF4-FFF2-40B4-BE49-F238E27FC236}">
                <a16:creationId xmlns:a16="http://schemas.microsoft.com/office/drawing/2014/main" id="{B4DC2A40-6FBD-455A-7814-379962B1D425}"/>
              </a:ext>
            </a:extLst>
          </p:cNvPr>
          <p:cNvSpPr txBox="1">
            <a:spLocks/>
          </p:cNvSpPr>
          <p:nvPr/>
        </p:nvSpPr>
        <p:spPr>
          <a:xfrm>
            <a:off x="373934" y="6378342"/>
            <a:ext cx="72973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defPPr>
              <a:defRPr lang="en-US"/>
            </a:defPPr>
            <a:lvl1pPr>
              <a:lnSpc>
                <a:spcPct val="100000"/>
              </a:lnSpc>
              <a:buClrTx/>
              <a:buFont typeface="Wingdings" panose="05000000000000000000" pitchFamily="2" charset="2"/>
              <a:buNone/>
              <a:defRPr sz="1200" b="0" spc="-10">
                <a:solidFill>
                  <a:schemeClr val="bg2"/>
                </a:solidFill>
                <a:latin typeface="Calibri" panose="020F0502020204030204" pitchFamily="34" charset="0"/>
                <a:cs typeface="+mn-cs"/>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Dieras. SABCS 2021. Abstr PD8-02.</a:t>
            </a:r>
          </a:p>
        </p:txBody>
      </p:sp>
      <p:sp>
        <p:nvSpPr>
          <p:cNvPr id="6" name="TextBox 5">
            <a:extLst>
              <a:ext uri="{FF2B5EF4-FFF2-40B4-BE49-F238E27FC236}">
                <a16:creationId xmlns:a16="http://schemas.microsoft.com/office/drawing/2014/main" id="{911320A7-5A31-9804-D7A6-43072D69323C}"/>
              </a:ext>
            </a:extLst>
          </p:cNvPr>
          <p:cNvSpPr txBox="1"/>
          <p:nvPr/>
        </p:nvSpPr>
        <p:spPr bwMode="auto">
          <a:xfrm>
            <a:off x="7199903" y="1463548"/>
            <a:ext cx="3469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Activity seen in HER2 IHC 0 Cohort</a:t>
            </a:r>
          </a:p>
        </p:txBody>
      </p:sp>
      <p:sp>
        <p:nvSpPr>
          <p:cNvPr id="7" name="TextBox 6">
            <a:extLst>
              <a:ext uri="{FF2B5EF4-FFF2-40B4-BE49-F238E27FC236}">
                <a16:creationId xmlns:a16="http://schemas.microsoft.com/office/drawing/2014/main" id="{46FBB1ED-EA03-BBA0-12A8-B63D9E078C71}"/>
              </a:ext>
            </a:extLst>
          </p:cNvPr>
          <p:cNvSpPr txBox="1"/>
          <p:nvPr/>
        </p:nvSpPr>
        <p:spPr bwMode="auto">
          <a:xfrm>
            <a:off x="7862802" y="5081418"/>
            <a:ext cx="164592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mDoR: 6.8 mo</a:t>
            </a:r>
          </a:p>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mPFS: 4.2 mo</a:t>
            </a:r>
          </a:p>
        </p:txBody>
      </p:sp>
      <p:grpSp>
        <p:nvGrpSpPr>
          <p:cNvPr id="8" name="Group 7">
            <a:extLst>
              <a:ext uri="{FF2B5EF4-FFF2-40B4-BE49-F238E27FC236}">
                <a16:creationId xmlns:a16="http://schemas.microsoft.com/office/drawing/2014/main" id="{57998D42-0913-AB98-43BC-3F0CE8E0CAF6}"/>
              </a:ext>
            </a:extLst>
          </p:cNvPr>
          <p:cNvGrpSpPr/>
          <p:nvPr/>
        </p:nvGrpSpPr>
        <p:grpSpPr>
          <a:xfrm>
            <a:off x="1430710" y="1882587"/>
            <a:ext cx="3606598" cy="3851241"/>
            <a:chOff x="1006627" y="2085077"/>
            <a:chExt cx="4077898" cy="2450178"/>
          </a:xfrm>
        </p:grpSpPr>
        <p:cxnSp>
          <p:nvCxnSpPr>
            <p:cNvPr id="9" name="Straight Connector 8">
              <a:extLst>
                <a:ext uri="{FF2B5EF4-FFF2-40B4-BE49-F238E27FC236}">
                  <a16:creationId xmlns:a16="http://schemas.microsoft.com/office/drawing/2014/main" id="{C2C1C5CC-1896-17AB-0837-C0B44AA5DE98}"/>
                </a:ext>
              </a:extLst>
            </p:cNvPr>
            <p:cNvCxnSpPr/>
            <p:nvPr/>
          </p:nvCxnSpPr>
          <p:spPr bwMode="auto">
            <a:xfrm>
              <a:off x="1837748" y="3874817"/>
              <a:ext cx="3188389" cy="0"/>
            </a:xfrm>
            <a:prstGeom prst="line">
              <a:avLst/>
            </a:prstGeom>
            <a:noFill/>
            <a:ln w="28575" cap="flat" cmpd="sng" algn="ctr">
              <a:solidFill>
                <a:schemeClr val="tx2"/>
              </a:solidFill>
              <a:prstDash val="sysDash"/>
              <a:round/>
              <a:headEnd type="none" w="med" len="med"/>
              <a:tailEnd type="none" w="med" len="med"/>
            </a:ln>
            <a:effectLst/>
          </p:spPr>
        </p:cxnSp>
        <p:cxnSp>
          <p:nvCxnSpPr>
            <p:cNvPr id="10" name="Straight Connector 9">
              <a:extLst>
                <a:ext uri="{FF2B5EF4-FFF2-40B4-BE49-F238E27FC236}">
                  <a16:creationId xmlns:a16="http://schemas.microsoft.com/office/drawing/2014/main" id="{E4D73C1A-66D3-CBA6-3EC9-319392824C26}"/>
                </a:ext>
              </a:extLst>
            </p:cNvPr>
            <p:cNvCxnSpPr/>
            <p:nvPr/>
          </p:nvCxnSpPr>
          <p:spPr bwMode="auto">
            <a:xfrm>
              <a:off x="1837748" y="3509858"/>
              <a:ext cx="3188389" cy="0"/>
            </a:xfrm>
            <a:prstGeom prst="line">
              <a:avLst/>
            </a:prstGeom>
            <a:noFill/>
            <a:ln w="28575" cap="flat" cmpd="sng" algn="ctr">
              <a:solidFill>
                <a:schemeClr val="tx2"/>
              </a:solidFill>
              <a:prstDash val="sysDash"/>
              <a:round/>
              <a:headEnd type="none" w="med" len="med"/>
              <a:tailEnd type="none" w="med" len="med"/>
            </a:ln>
            <a:effectLst/>
          </p:spPr>
        </p:cxnSp>
        <p:sp>
          <p:nvSpPr>
            <p:cNvPr id="11" name="TextBox 10">
              <a:extLst>
                <a:ext uri="{FF2B5EF4-FFF2-40B4-BE49-F238E27FC236}">
                  <a16:creationId xmlns:a16="http://schemas.microsoft.com/office/drawing/2014/main" id="{94F79781-2337-08C6-85AD-E063D7BB23C6}"/>
                </a:ext>
              </a:extLst>
            </p:cNvPr>
            <p:cNvSpPr txBox="1"/>
            <p:nvPr/>
          </p:nvSpPr>
          <p:spPr>
            <a:xfrm rot="16200000">
              <a:off x="4818" y="3086886"/>
              <a:ext cx="2386413" cy="38279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a:ea typeface="+mn-ea"/>
                  <a:cs typeface="Arial Narrow"/>
                </a:rPr>
                <a:t>Best Change From BL in Target Lesion (%)</a:t>
              </a:r>
            </a:p>
          </p:txBody>
        </p:sp>
        <p:cxnSp>
          <p:nvCxnSpPr>
            <p:cNvPr id="12" name="Straight Connector 11">
              <a:extLst>
                <a:ext uri="{FF2B5EF4-FFF2-40B4-BE49-F238E27FC236}">
                  <a16:creationId xmlns:a16="http://schemas.microsoft.com/office/drawing/2014/main" id="{C8CF05B0-630B-7622-2AA9-8393D8677D76}"/>
                </a:ext>
              </a:extLst>
            </p:cNvPr>
            <p:cNvCxnSpPr>
              <a:cxnSpLocks/>
            </p:cNvCxnSpPr>
            <p:nvPr/>
          </p:nvCxnSpPr>
          <p:spPr bwMode="auto">
            <a:xfrm>
              <a:off x="1827429" y="2222208"/>
              <a:ext cx="0" cy="2152261"/>
            </a:xfrm>
            <a:prstGeom prst="line">
              <a:avLst/>
            </a:prstGeom>
            <a:noFill/>
            <a:ln w="28575" cap="flat" cmpd="sng" algn="ctr">
              <a:solidFill>
                <a:schemeClr val="bg1"/>
              </a:solidFill>
              <a:prstDash val="solid"/>
              <a:round/>
              <a:headEnd type="none" w="med" len="med"/>
              <a:tailEnd type="none" w="med" len="med"/>
            </a:ln>
            <a:effectLst/>
          </p:spPr>
        </p:cxnSp>
        <p:grpSp>
          <p:nvGrpSpPr>
            <p:cNvPr id="13" name="Group 12">
              <a:extLst>
                <a:ext uri="{FF2B5EF4-FFF2-40B4-BE49-F238E27FC236}">
                  <a16:creationId xmlns:a16="http://schemas.microsoft.com/office/drawing/2014/main" id="{9BBD2791-A874-0FC0-BBB7-E631601B116A}"/>
                </a:ext>
              </a:extLst>
            </p:cNvPr>
            <p:cNvGrpSpPr/>
            <p:nvPr/>
          </p:nvGrpSpPr>
          <p:grpSpPr>
            <a:xfrm>
              <a:off x="1763103" y="2215988"/>
              <a:ext cx="74645" cy="2152506"/>
              <a:chOff x="8210531" y="1642188"/>
              <a:chExt cx="74645" cy="2152506"/>
            </a:xfrm>
          </p:grpSpPr>
          <p:cxnSp>
            <p:nvCxnSpPr>
              <p:cNvPr id="107" name="Straight Connector 106">
                <a:extLst>
                  <a:ext uri="{FF2B5EF4-FFF2-40B4-BE49-F238E27FC236}">
                    <a16:creationId xmlns:a16="http://schemas.microsoft.com/office/drawing/2014/main" id="{9C2DF469-662A-1C08-1DC3-62B1E0CE8D08}"/>
                  </a:ext>
                </a:extLst>
              </p:cNvPr>
              <p:cNvCxnSpPr>
                <a:cxnSpLocks/>
              </p:cNvCxnSpPr>
              <p:nvPr/>
            </p:nvCxnSpPr>
            <p:spPr bwMode="auto">
              <a:xfrm>
                <a:off x="8210531" y="16421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10E93257-34FA-FF3B-0E02-9CA7DDCE5016}"/>
                  </a:ext>
                </a:extLst>
              </p:cNvPr>
              <p:cNvCxnSpPr>
                <a:cxnSpLocks/>
              </p:cNvCxnSpPr>
              <p:nvPr/>
            </p:nvCxnSpPr>
            <p:spPr bwMode="auto">
              <a:xfrm>
                <a:off x="8210531" y="17856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ADFE5B51-369A-23CA-A9F1-AE3F0B3EE716}"/>
                  </a:ext>
                </a:extLst>
              </p:cNvPr>
              <p:cNvCxnSpPr>
                <a:cxnSpLocks/>
              </p:cNvCxnSpPr>
              <p:nvPr/>
            </p:nvCxnSpPr>
            <p:spPr bwMode="auto">
              <a:xfrm>
                <a:off x="8210531" y="19291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7BE751F3-F9A3-E852-8A25-1E593C1481BA}"/>
                  </a:ext>
                </a:extLst>
              </p:cNvPr>
              <p:cNvCxnSpPr>
                <a:cxnSpLocks/>
              </p:cNvCxnSpPr>
              <p:nvPr/>
            </p:nvCxnSpPr>
            <p:spPr bwMode="auto">
              <a:xfrm>
                <a:off x="8210531" y="20726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E7E11CC0-4075-78B8-C49E-E2272670FF0A}"/>
                  </a:ext>
                </a:extLst>
              </p:cNvPr>
              <p:cNvCxnSpPr>
                <a:cxnSpLocks/>
              </p:cNvCxnSpPr>
              <p:nvPr/>
            </p:nvCxnSpPr>
            <p:spPr bwMode="auto">
              <a:xfrm>
                <a:off x="8210531" y="22161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2A3271DA-7EE6-462C-A3D9-91AC105868FC}"/>
                  </a:ext>
                </a:extLst>
              </p:cNvPr>
              <p:cNvCxnSpPr>
                <a:cxnSpLocks/>
              </p:cNvCxnSpPr>
              <p:nvPr/>
            </p:nvCxnSpPr>
            <p:spPr bwMode="auto">
              <a:xfrm>
                <a:off x="8210531" y="23596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8FDA6B6D-4E0B-33C0-C415-4AEA88B17859}"/>
                  </a:ext>
                </a:extLst>
              </p:cNvPr>
              <p:cNvCxnSpPr>
                <a:cxnSpLocks/>
              </p:cNvCxnSpPr>
              <p:nvPr/>
            </p:nvCxnSpPr>
            <p:spPr bwMode="auto">
              <a:xfrm>
                <a:off x="8210531" y="25031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73278C9C-C073-F9DF-2DFD-75BD7EE04B44}"/>
                  </a:ext>
                </a:extLst>
              </p:cNvPr>
              <p:cNvCxnSpPr>
                <a:cxnSpLocks/>
              </p:cNvCxnSpPr>
              <p:nvPr/>
            </p:nvCxnSpPr>
            <p:spPr bwMode="auto">
              <a:xfrm>
                <a:off x="8210531" y="26466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5E532A97-802D-697B-AE2F-F1C7C2C8E180}"/>
                  </a:ext>
                </a:extLst>
              </p:cNvPr>
              <p:cNvCxnSpPr>
                <a:cxnSpLocks/>
              </p:cNvCxnSpPr>
              <p:nvPr/>
            </p:nvCxnSpPr>
            <p:spPr bwMode="auto">
              <a:xfrm>
                <a:off x="8210531" y="27901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3772D23C-3EB6-9F09-82DE-740D47912355}"/>
                  </a:ext>
                </a:extLst>
              </p:cNvPr>
              <p:cNvCxnSpPr>
                <a:cxnSpLocks/>
              </p:cNvCxnSpPr>
              <p:nvPr/>
            </p:nvCxnSpPr>
            <p:spPr bwMode="auto">
              <a:xfrm>
                <a:off x="8210531" y="29336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22ECCE5B-2F40-180A-8170-035E95FBD1B4}"/>
                  </a:ext>
                </a:extLst>
              </p:cNvPr>
              <p:cNvCxnSpPr>
                <a:cxnSpLocks/>
              </p:cNvCxnSpPr>
              <p:nvPr/>
            </p:nvCxnSpPr>
            <p:spPr bwMode="auto">
              <a:xfrm>
                <a:off x="8210531" y="30771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47DC17E4-64BB-35AD-2AD5-5C50332D47D5}"/>
                  </a:ext>
                </a:extLst>
              </p:cNvPr>
              <p:cNvCxnSpPr>
                <a:cxnSpLocks/>
              </p:cNvCxnSpPr>
              <p:nvPr/>
            </p:nvCxnSpPr>
            <p:spPr bwMode="auto">
              <a:xfrm>
                <a:off x="8210531" y="32206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A7E987D0-7002-4196-A4E1-B37FB20FFEAB}"/>
                  </a:ext>
                </a:extLst>
              </p:cNvPr>
              <p:cNvCxnSpPr>
                <a:cxnSpLocks/>
              </p:cNvCxnSpPr>
              <p:nvPr/>
            </p:nvCxnSpPr>
            <p:spPr bwMode="auto">
              <a:xfrm>
                <a:off x="8210531" y="33641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A2C7478D-0A28-F01C-8F60-118BA93D0859}"/>
                  </a:ext>
                </a:extLst>
              </p:cNvPr>
              <p:cNvCxnSpPr>
                <a:cxnSpLocks/>
              </p:cNvCxnSpPr>
              <p:nvPr/>
            </p:nvCxnSpPr>
            <p:spPr bwMode="auto">
              <a:xfrm>
                <a:off x="8210531" y="35076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1C7F6877-988C-9595-E83E-903D1ED95278}"/>
                  </a:ext>
                </a:extLst>
              </p:cNvPr>
              <p:cNvCxnSpPr>
                <a:cxnSpLocks/>
              </p:cNvCxnSpPr>
              <p:nvPr/>
            </p:nvCxnSpPr>
            <p:spPr bwMode="auto">
              <a:xfrm>
                <a:off x="8210531" y="36511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6D24E58D-98A8-5F3F-70E5-189E8E8D2C48}"/>
                  </a:ext>
                </a:extLst>
              </p:cNvPr>
              <p:cNvCxnSpPr>
                <a:cxnSpLocks/>
              </p:cNvCxnSpPr>
              <p:nvPr/>
            </p:nvCxnSpPr>
            <p:spPr bwMode="auto">
              <a:xfrm>
                <a:off x="8210531" y="3794694"/>
                <a:ext cx="74645" cy="0"/>
              </a:xfrm>
              <a:prstGeom prst="line">
                <a:avLst/>
              </a:prstGeom>
              <a:noFill/>
              <a:ln w="28575" cap="flat" cmpd="sng" algn="ctr">
                <a:solidFill>
                  <a:schemeClr val="bg1"/>
                </a:solidFill>
                <a:prstDash val="solid"/>
                <a:round/>
                <a:headEnd type="none" w="med" len="med"/>
                <a:tailEnd type="none" w="med" len="med"/>
              </a:ln>
              <a:effectLst/>
            </p:spPr>
          </p:cxnSp>
        </p:grpSp>
        <p:sp>
          <p:nvSpPr>
            <p:cNvPr id="14" name="TextBox 13">
              <a:extLst>
                <a:ext uri="{FF2B5EF4-FFF2-40B4-BE49-F238E27FC236}">
                  <a16:creationId xmlns:a16="http://schemas.microsoft.com/office/drawing/2014/main" id="{A3EC3E4F-D16E-66E0-138A-FCEA757BD778}"/>
                </a:ext>
              </a:extLst>
            </p:cNvPr>
            <p:cNvSpPr txBox="1"/>
            <p:nvPr/>
          </p:nvSpPr>
          <p:spPr bwMode="auto">
            <a:xfrm>
              <a:off x="1475978" y="2132236"/>
              <a:ext cx="351449"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200</a:t>
              </a:r>
            </a:p>
          </p:txBody>
        </p:sp>
        <p:sp>
          <p:nvSpPr>
            <p:cNvPr id="15" name="TextBox 14">
              <a:extLst>
                <a:ext uri="{FF2B5EF4-FFF2-40B4-BE49-F238E27FC236}">
                  <a16:creationId xmlns:a16="http://schemas.microsoft.com/office/drawing/2014/main" id="{F84B1100-FE8C-BFCA-ABA9-150DEADD9EDB}"/>
                </a:ext>
              </a:extLst>
            </p:cNvPr>
            <p:cNvSpPr txBox="1"/>
            <p:nvPr/>
          </p:nvSpPr>
          <p:spPr bwMode="auto">
            <a:xfrm>
              <a:off x="1475978" y="2269998"/>
              <a:ext cx="351449"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180</a:t>
              </a:r>
            </a:p>
          </p:txBody>
        </p:sp>
        <p:sp>
          <p:nvSpPr>
            <p:cNvPr id="16" name="TextBox 15">
              <a:extLst>
                <a:ext uri="{FF2B5EF4-FFF2-40B4-BE49-F238E27FC236}">
                  <a16:creationId xmlns:a16="http://schemas.microsoft.com/office/drawing/2014/main" id="{D84AD95C-09A3-F37E-4C41-7202E6A18DCB}"/>
                </a:ext>
              </a:extLst>
            </p:cNvPr>
            <p:cNvSpPr txBox="1"/>
            <p:nvPr/>
          </p:nvSpPr>
          <p:spPr bwMode="auto">
            <a:xfrm>
              <a:off x="1475978" y="2417162"/>
              <a:ext cx="351449"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160</a:t>
              </a:r>
            </a:p>
          </p:txBody>
        </p:sp>
        <p:sp>
          <p:nvSpPr>
            <p:cNvPr id="17" name="TextBox 16">
              <a:extLst>
                <a:ext uri="{FF2B5EF4-FFF2-40B4-BE49-F238E27FC236}">
                  <a16:creationId xmlns:a16="http://schemas.microsoft.com/office/drawing/2014/main" id="{9BAD560C-B5AA-C07E-0B65-93C105A2AC7F}"/>
                </a:ext>
              </a:extLst>
            </p:cNvPr>
            <p:cNvSpPr txBox="1"/>
            <p:nvPr/>
          </p:nvSpPr>
          <p:spPr bwMode="auto">
            <a:xfrm>
              <a:off x="1475978" y="2548079"/>
              <a:ext cx="351449"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140</a:t>
              </a:r>
            </a:p>
          </p:txBody>
        </p:sp>
        <p:sp>
          <p:nvSpPr>
            <p:cNvPr id="18" name="TextBox 17">
              <a:extLst>
                <a:ext uri="{FF2B5EF4-FFF2-40B4-BE49-F238E27FC236}">
                  <a16:creationId xmlns:a16="http://schemas.microsoft.com/office/drawing/2014/main" id="{B145AFD4-AF04-2BFD-9A43-2D493774D5A2}"/>
                </a:ext>
              </a:extLst>
            </p:cNvPr>
            <p:cNvSpPr txBox="1"/>
            <p:nvPr/>
          </p:nvSpPr>
          <p:spPr bwMode="auto">
            <a:xfrm>
              <a:off x="1475978" y="2705567"/>
              <a:ext cx="351449"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120</a:t>
              </a:r>
            </a:p>
          </p:txBody>
        </p:sp>
        <p:sp>
          <p:nvSpPr>
            <p:cNvPr id="19" name="TextBox 18">
              <a:extLst>
                <a:ext uri="{FF2B5EF4-FFF2-40B4-BE49-F238E27FC236}">
                  <a16:creationId xmlns:a16="http://schemas.microsoft.com/office/drawing/2014/main" id="{6C4E8786-0BD0-4FB1-332B-9DD4C48411D2}"/>
                </a:ext>
              </a:extLst>
            </p:cNvPr>
            <p:cNvSpPr txBox="1"/>
            <p:nvPr/>
          </p:nvSpPr>
          <p:spPr bwMode="auto">
            <a:xfrm>
              <a:off x="1475978" y="2850172"/>
              <a:ext cx="351449"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100</a:t>
              </a:r>
            </a:p>
          </p:txBody>
        </p:sp>
        <p:sp>
          <p:nvSpPr>
            <p:cNvPr id="20" name="TextBox 19">
              <a:extLst>
                <a:ext uri="{FF2B5EF4-FFF2-40B4-BE49-F238E27FC236}">
                  <a16:creationId xmlns:a16="http://schemas.microsoft.com/office/drawing/2014/main" id="{0263BDE1-A39A-1BDD-0351-36290E8D76E5}"/>
                </a:ext>
              </a:extLst>
            </p:cNvPr>
            <p:cNvSpPr txBox="1"/>
            <p:nvPr/>
          </p:nvSpPr>
          <p:spPr bwMode="auto">
            <a:xfrm>
              <a:off x="1545975" y="2997337"/>
              <a:ext cx="281454"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80</a:t>
              </a:r>
            </a:p>
          </p:txBody>
        </p:sp>
        <p:sp>
          <p:nvSpPr>
            <p:cNvPr id="21" name="TextBox 20">
              <a:extLst>
                <a:ext uri="{FF2B5EF4-FFF2-40B4-BE49-F238E27FC236}">
                  <a16:creationId xmlns:a16="http://schemas.microsoft.com/office/drawing/2014/main" id="{B48E08C6-CD68-6762-280D-364CB2FFF193}"/>
                </a:ext>
              </a:extLst>
            </p:cNvPr>
            <p:cNvSpPr txBox="1"/>
            <p:nvPr/>
          </p:nvSpPr>
          <p:spPr bwMode="auto">
            <a:xfrm>
              <a:off x="1545975" y="3128255"/>
              <a:ext cx="281454"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60</a:t>
              </a:r>
            </a:p>
          </p:txBody>
        </p:sp>
        <p:sp>
          <p:nvSpPr>
            <p:cNvPr id="22" name="TextBox 21">
              <a:extLst>
                <a:ext uri="{FF2B5EF4-FFF2-40B4-BE49-F238E27FC236}">
                  <a16:creationId xmlns:a16="http://schemas.microsoft.com/office/drawing/2014/main" id="{73786DD3-5BEB-C489-7992-6BA0F45646E9}"/>
                </a:ext>
              </a:extLst>
            </p:cNvPr>
            <p:cNvSpPr txBox="1"/>
            <p:nvPr/>
          </p:nvSpPr>
          <p:spPr bwMode="auto">
            <a:xfrm>
              <a:off x="1545975" y="3267174"/>
              <a:ext cx="281454"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40</a:t>
              </a:r>
            </a:p>
          </p:txBody>
        </p:sp>
        <p:sp>
          <p:nvSpPr>
            <p:cNvPr id="23" name="TextBox 22">
              <a:extLst>
                <a:ext uri="{FF2B5EF4-FFF2-40B4-BE49-F238E27FC236}">
                  <a16:creationId xmlns:a16="http://schemas.microsoft.com/office/drawing/2014/main" id="{34B422D2-FCF4-1901-E09B-D5253889392D}"/>
                </a:ext>
              </a:extLst>
            </p:cNvPr>
            <p:cNvSpPr txBox="1"/>
            <p:nvPr/>
          </p:nvSpPr>
          <p:spPr bwMode="auto">
            <a:xfrm>
              <a:off x="1545975" y="3411781"/>
              <a:ext cx="281454"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20</a:t>
              </a:r>
            </a:p>
          </p:txBody>
        </p:sp>
        <p:sp>
          <p:nvSpPr>
            <p:cNvPr id="24" name="TextBox 23">
              <a:extLst>
                <a:ext uri="{FF2B5EF4-FFF2-40B4-BE49-F238E27FC236}">
                  <a16:creationId xmlns:a16="http://schemas.microsoft.com/office/drawing/2014/main" id="{FA0BF555-545F-3B45-F45E-50C692D89E45}"/>
                </a:ext>
              </a:extLst>
            </p:cNvPr>
            <p:cNvSpPr txBox="1"/>
            <p:nvPr/>
          </p:nvSpPr>
          <p:spPr bwMode="auto">
            <a:xfrm>
              <a:off x="1615970" y="3565789"/>
              <a:ext cx="211460"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0</a:t>
              </a:r>
            </a:p>
          </p:txBody>
        </p:sp>
        <p:sp>
          <p:nvSpPr>
            <p:cNvPr id="25" name="TextBox 24">
              <a:extLst>
                <a:ext uri="{FF2B5EF4-FFF2-40B4-BE49-F238E27FC236}">
                  <a16:creationId xmlns:a16="http://schemas.microsoft.com/office/drawing/2014/main" id="{7623E088-2F3F-A85B-2654-ADB47D3982DC}"/>
                </a:ext>
              </a:extLst>
            </p:cNvPr>
            <p:cNvSpPr txBox="1"/>
            <p:nvPr/>
          </p:nvSpPr>
          <p:spPr bwMode="auto">
            <a:xfrm>
              <a:off x="1504222" y="3703551"/>
              <a:ext cx="323206"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-20</a:t>
              </a:r>
            </a:p>
          </p:txBody>
        </p:sp>
        <p:sp>
          <p:nvSpPr>
            <p:cNvPr id="26" name="TextBox 25">
              <a:extLst>
                <a:ext uri="{FF2B5EF4-FFF2-40B4-BE49-F238E27FC236}">
                  <a16:creationId xmlns:a16="http://schemas.microsoft.com/office/drawing/2014/main" id="{83899CD9-D52C-6294-B041-4C7BFF6AFA3C}"/>
                </a:ext>
              </a:extLst>
            </p:cNvPr>
            <p:cNvSpPr txBox="1"/>
            <p:nvPr/>
          </p:nvSpPr>
          <p:spPr bwMode="auto">
            <a:xfrm>
              <a:off x="1504222" y="3847661"/>
              <a:ext cx="323206"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-40</a:t>
              </a:r>
            </a:p>
          </p:txBody>
        </p:sp>
        <p:sp>
          <p:nvSpPr>
            <p:cNvPr id="27" name="TextBox 26">
              <a:extLst>
                <a:ext uri="{FF2B5EF4-FFF2-40B4-BE49-F238E27FC236}">
                  <a16:creationId xmlns:a16="http://schemas.microsoft.com/office/drawing/2014/main" id="{412DBE69-0A79-50CE-9D7E-0B1A1B77685C}"/>
                </a:ext>
              </a:extLst>
            </p:cNvPr>
            <p:cNvSpPr txBox="1"/>
            <p:nvPr/>
          </p:nvSpPr>
          <p:spPr bwMode="auto">
            <a:xfrm>
              <a:off x="1504222" y="3992266"/>
              <a:ext cx="323206"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-60</a:t>
              </a:r>
            </a:p>
          </p:txBody>
        </p:sp>
        <p:sp>
          <p:nvSpPr>
            <p:cNvPr id="28" name="TextBox 27">
              <a:extLst>
                <a:ext uri="{FF2B5EF4-FFF2-40B4-BE49-F238E27FC236}">
                  <a16:creationId xmlns:a16="http://schemas.microsoft.com/office/drawing/2014/main" id="{83105D6B-C5AC-DC5A-2F58-C617B6044B73}"/>
                </a:ext>
              </a:extLst>
            </p:cNvPr>
            <p:cNvSpPr txBox="1"/>
            <p:nvPr/>
          </p:nvSpPr>
          <p:spPr bwMode="auto">
            <a:xfrm>
              <a:off x="1504222" y="4139430"/>
              <a:ext cx="323206"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-80</a:t>
              </a:r>
            </a:p>
          </p:txBody>
        </p:sp>
        <p:sp>
          <p:nvSpPr>
            <p:cNvPr id="29" name="TextBox 28">
              <a:extLst>
                <a:ext uri="{FF2B5EF4-FFF2-40B4-BE49-F238E27FC236}">
                  <a16:creationId xmlns:a16="http://schemas.microsoft.com/office/drawing/2014/main" id="{8C6E9FB7-A12E-2936-5727-2C4B67BB8E82}"/>
                </a:ext>
              </a:extLst>
            </p:cNvPr>
            <p:cNvSpPr txBox="1"/>
            <p:nvPr/>
          </p:nvSpPr>
          <p:spPr bwMode="auto">
            <a:xfrm>
              <a:off x="1434229" y="4284036"/>
              <a:ext cx="393201"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-100</a:t>
              </a:r>
            </a:p>
          </p:txBody>
        </p:sp>
        <p:sp>
          <p:nvSpPr>
            <p:cNvPr id="30" name="TextBox 29">
              <a:extLst>
                <a:ext uri="{FF2B5EF4-FFF2-40B4-BE49-F238E27FC236}">
                  <a16:creationId xmlns:a16="http://schemas.microsoft.com/office/drawing/2014/main" id="{AF7851BF-7E19-DFA7-58E5-2C96EFB9388D}"/>
                </a:ext>
              </a:extLst>
            </p:cNvPr>
            <p:cNvSpPr txBox="1"/>
            <p:nvPr/>
          </p:nvSpPr>
          <p:spPr>
            <a:xfrm>
              <a:off x="1534676" y="2105611"/>
              <a:ext cx="3525522" cy="372037"/>
            </a:xfrm>
            <a:prstGeom prst="rect">
              <a:avLst/>
            </a:prstGeom>
            <a:noFill/>
            <a:ln>
              <a:noFill/>
            </a:ln>
          </p:spPr>
          <p:txBody>
            <a:bodyPr wrap="square">
              <a:spAutoFit/>
            </a:bodyPr>
            <a:lstStyle>
              <a:defPPr>
                <a:defRPr lang="en-US"/>
              </a:defPPr>
              <a:lvl1pPr marL="0" marR="0" indent="0" algn="ctr" defTabSz="457200" eaLnBrk="1" fontAlgn="auto" latinLnBrk="0" hangingPunct="1">
                <a:lnSpc>
                  <a:spcPct val="100000"/>
                </a:lnSpc>
                <a:spcBef>
                  <a:spcPts val="0"/>
                </a:spcBef>
                <a:spcAft>
                  <a:spcPts val="0"/>
                </a:spcAft>
                <a:buClrTx/>
                <a:buSzTx/>
                <a:buFontTx/>
                <a:buNone/>
                <a:tabLst/>
                <a:defRPr sz="1200">
                  <a:solidFill>
                    <a:schemeClr val="bg1"/>
                  </a:solidFill>
                  <a:latin typeface="+mn-lt"/>
                  <a:cs typeface="Arial Narrow"/>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a:ea typeface="+mn-ea"/>
                </a:rPr>
                <a:t>HER2-Low (n = 72)</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a:ea typeface="+mn-ea"/>
                </a:rPr>
                <a:t>ORR: 37.5%</a:t>
              </a:r>
            </a:p>
          </p:txBody>
        </p:sp>
        <p:sp>
          <p:nvSpPr>
            <p:cNvPr id="31" name="TextBox 30">
              <a:extLst>
                <a:ext uri="{FF2B5EF4-FFF2-40B4-BE49-F238E27FC236}">
                  <a16:creationId xmlns:a16="http://schemas.microsoft.com/office/drawing/2014/main" id="{F87DA6E9-1F1D-F153-37E9-ED51F3FEC53A}"/>
                </a:ext>
              </a:extLst>
            </p:cNvPr>
            <p:cNvSpPr txBox="1"/>
            <p:nvPr/>
          </p:nvSpPr>
          <p:spPr bwMode="auto">
            <a:xfrm>
              <a:off x="2430758" y="3139133"/>
              <a:ext cx="556794" cy="215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HR-</a:t>
              </a:r>
            </a:p>
          </p:txBody>
        </p:sp>
        <p:sp>
          <p:nvSpPr>
            <p:cNvPr id="32" name="TextBox 31">
              <a:extLst>
                <a:ext uri="{FF2B5EF4-FFF2-40B4-BE49-F238E27FC236}">
                  <a16:creationId xmlns:a16="http://schemas.microsoft.com/office/drawing/2014/main" id="{857589AB-D43F-435D-AECA-E8DFD0F683DC}"/>
                </a:ext>
              </a:extLst>
            </p:cNvPr>
            <p:cNvSpPr txBox="1"/>
            <p:nvPr/>
          </p:nvSpPr>
          <p:spPr bwMode="auto">
            <a:xfrm>
              <a:off x="4014629" y="3137902"/>
              <a:ext cx="1069896" cy="215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HR+</a:t>
              </a:r>
            </a:p>
          </p:txBody>
        </p:sp>
        <p:grpSp>
          <p:nvGrpSpPr>
            <p:cNvPr id="33" name="Group 32">
              <a:extLst>
                <a:ext uri="{FF2B5EF4-FFF2-40B4-BE49-F238E27FC236}">
                  <a16:creationId xmlns:a16="http://schemas.microsoft.com/office/drawing/2014/main" id="{CB3B3567-1688-90E4-CD17-501C525C78E3}"/>
                </a:ext>
              </a:extLst>
            </p:cNvPr>
            <p:cNvGrpSpPr/>
            <p:nvPr/>
          </p:nvGrpSpPr>
          <p:grpSpPr>
            <a:xfrm>
              <a:off x="3142470" y="2415817"/>
              <a:ext cx="1326168" cy="778779"/>
              <a:chOff x="9589898" y="1689150"/>
              <a:chExt cx="1326168" cy="778779"/>
            </a:xfrm>
          </p:grpSpPr>
          <p:sp>
            <p:nvSpPr>
              <p:cNvPr id="103" name="TextBox 102">
                <a:extLst>
                  <a:ext uri="{FF2B5EF4-FFF2-40B4-BE49-F238E27FC236}">
                    <a16:creationId xmlns:a16="http://schemas.microsoft.com/office/drawing/2014/main" id="{A8B1635A-284D-3782-7732-746508548DF2}"/>
                  </a:ext>
                </a:extLst>
              </p:cNvPr>
              <p:cNvSpPr txBox="1"/>
              <p:nvPr/>
            </p:nvSpPr>
            <p:spPr bwMode="auto">
              <a:xfrm>
                <a:off x="9666666" y="1689150"/>
                <a:ext cx="1249400" cy="778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Progressive disease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Stable disease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Partial response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Complete response</a:t>
                </a:r>
              </a:p>
            </p:txBody>
          </p:sp>
          <p:sp>
            <p:nvSpPr>
              <p:cNvPr id="104" name="Rectangle 103">
                <a:extLst>
                  <a:ext uri="{FF2B5EF4-FFF2-40B4-BE49-F238E27FC236}">
                    <a16:creationId xmlns:a16="http://schemas.microsoft.com/office/drawing/2014/main" id="{51B4EAF7-4997-67EA-0123-23D2DEB1C727}"/>
                  </a:ext>
                </a:extLst>
              </p:cNvPr>
              <p:cNvSpPr/>
              <p:nvPr/>
            </p:nvSpPr>
            <p:spPr bwMode="auto">
              <a:xfrm>
                <a:off x="9589898" y="1757219"/>
                <a:ext cx="117599" cy="6876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09" name="Rectangle 208">
                <a:extLst>
                  <a:ext uri="{FF2B5EF4-FFF2-40B4-BE49-F238E27FC236}">
                    <a16:creationId xmlns:a16="http://schemas.microsoft.com/office/drawing/2014/main" id="{0D784D46-8569-17D1-2E64-C7BA6FE7B089}"/>
                  </a:ext>
                </a:extLst>
              </p:cNvPr>
              <p:cNvSpPr/>
              <p:nvPr/>
            </p:nvSpPr>
            <p:spPr bwMode="auto">
              <a:xfrm>
                <a:off x="9589898" y="1889559"/>
                <a:ext cx="117599" cy="6876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10" name="Rectangle 209">
                <a:extLst>
                  <a:ext uri="{FF2B5EF4-FFF2-40B4-BE49-F238E27FC236}">
                    <a16:creationId xmlns:a16="http://schemas.microsoft.com/office/drawing/2014/main" id="{49669315-D89E-6A6B-0017-979E9A497D8C}"/>
                  </a:ext>
                </a:extLst>
              </p:cNvPr>
              <p:cNvSpPr/>
              <p:nvPr/>
            </p:nvSpPr>
            <p:spPr bwMode="auto">
              <a:xfrm>
                <a:off x="9589898" y="2027415"/>
                <a:ext cx="117599" cy="6876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11" name="Rectangle 210">
                <a:extLst>
                  <a:ext uri="{FF2B5EF4-FFF2-40B4-BE49-F238E27FC236}">
                    <a16:creationId xmlns:a16="http://schemas.microsoft.com/office/drawing/2014/main" id="{5DEAA281-B5A9-012F-49FE-8D90EBF8EA75}"/>
                  </a:ext>
                </a:extLst>
              </p:cNvPr>
              <p:cNvSpPr/>
              <p:nvPr/>
            </p:nvSpPr>
            <p:spPr bwMode="auto">
              <a:xfrm>
                <a:off x="9589898" y="2165269"/>
                <a:ext cx="117599" cy="6876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sp>
          <p:nvSpPr>
            <p:cNvPr id="34" name="Rectangle 33">
              <a:extLst>
                <a:ext uri="{FF2B5EF4-FFF2-40B4-BE49-F238E27FC236}">
                  <a16:creationId xmlns:a16="http://schemas.microsoft.com/office/drawing/2014/main" id="{9A732962-ED9F-E050-08E2-0E7E69513591}"/>
                </a:ext>
              </a:extLst>
            </p:cNvPr>
            <p:cNvSpPr/>
            <p:nvPr/>
          </p:nvSpPr>
          <p:spPr bwMode="auto">
            <a:xfrm>
              <a:off x="1908158" y="2205092"/>
              <a:ext cx="74644" cy="1442326"/>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5" name="Rectangle 34">
              <a:extLst>
                <a:ext uri="{FF2B5EF4-FFF2-40B4-BE49-F238E27FC236}">
                  <a16:creationId xmlns:a16="http://schemas.microsoft.com/office/drawing/2014/main" id="{BF5589B7-951E-48AF-2B3C-53A22239124F}"/>
                </a:ext>
              </a:extLst>
            </p:cNvPr>
            <p:cNvSpPr/>
            <p:nvPr/>
          </p:nvSpPr>
          <p:spPr bwMode="auto">
            <a:xfrm>
              <a:off x="2001424" y="2433955"/>
              <a:ext cx="74644" cy="122060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6" name="Rectangle 35">
              <a:extLst>
                <a:ext uri="{FF2B5EF4-FFF2-40B4-BE49-F238E27FC236}">
                  <a16:creationId xmlns:a16="http://schemas.microsoft.com/office/drawing/2014/main" id="{DA19D819-0DC1-02D9-E775-464A11F5365F}"/>
                </a:ext>
              </a:extLst>
            </p:cNvPr>
            <p:cNvSpPr/>
            <p:nvPr/>
          </p:nvSpPr>
          <p:spPr bwMode="auto">
            <a:xfrm>
              <a:off x="2094690" y="3189748"/>
              <a:ext cx="74644" cy="45766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7" name="Rectangle 36">
              <a:extLst>
                <a:ext uri="{FF2B5EF4-FFF2-40B4-BE49-F238E27FC236}">
                  <a16:creationId xmlns:a16="http://schemas.microsoft.com/office/drawing/2014/main" id="{94D57900-61C1-29B7-15A6-FBA245E34913}"/>
                </a:ext>
              </a:extLst>
            </p:cNvPr>
            <p:cNvSpPr/>
            <p:nvPr/>
          </p:nvSpPr>
          <p:spPr bwMode="auto">
            <a:xfrm>
              <a:off x="2187956" y="3463473"/>
              <a:ext cx="74644" cy="19261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8" name="Rectangle 37">
              <a:extLst>
                <a:ext uri="{FF2B5EF4-FFF2-40B4-BE49-F238E27FC236}">
                  <a16:creationId xmlns:a16="http://schemas.microsoft.com/office/drawing/2014/main" id="{2CC27E9D-AF23-9022-4235-47B42DD619DC}"/>
                </a:ext>
              </a:extLst>
            </p:cNvPr>
            <p:cNvSpPr/>
            <p:nvPr/>
          </p:nvSpPr>
          <p:spPr bwMode="auto">
            <a:xfrm>
              <a:off x="2281222" y="3584577"/>
              <a:ext cx="74644" cy="67607"/>
            </a:xfrm>
            <a:prstGeom prst="rect">
              <a:avLst/>
            </a:prstGeom>
            <a:solidFill>
              <a:schemeClr val="accent5"/>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9" name="Rectangle 38">
              <a:extLst>
                <a:ext uri="{FF2B5EF4-FFF2-40B4-BE49-F238E27FC236}">
                  <a16:creationId xmlns:a16="http://schemas.microsoft.com/office/drawing/2014/main" id="{93F3210A-6F9D-5F16-0D69-1A1F1D335243}"/>
                </a:ext>
              </a:extLst>
            </p:cNvPr>
            <p:cNvSpPr/>
            <p:nvPr/>
          </p:nvSpPr>
          <p:spPr bwMode="auto">
            <a:xfrm>
              <a:off x="2374489" y="3627806"/>
              <a:ext cx="74644" cy="27432"/>
            </a:xfrm>
            <a:prstGeom prst="rect">
              <a:avLst/>
            </a:prstGeom>
            <a:solidFill>
              <a:schemeClr val="accent5"/>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0" name="Rectangle 39">
              <a:extLst>
                <a:ext uri="{FF2B5EF4-FFF2-40B4-BE49-F238E27FC236}">
                  <a16:creationId xmlns:a16="http://schemas.microsoft.com/office/drawing/2014/main" id="{E6B70C65-72F7-5B5C-4190-BC8CA92CB0DB}"/>
                </a:ext>
              </a:extLst>
            </p:cNvPr>
            <p:cNvSpPr/>
            <p:nvPr/>
          </p:nvSpPr>
          <p:spPr bwMode="auto">
            <a:xfrm>
              <a:off x="2654351" y="3653357"/>
              <a:ext cx="74644" cy="131235"/>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1" name="Rectangle 40">
              <a:extLst>
                <a:ext uri="{FF2B5EF4-FFF2-40B4-BE49-F238E27FC236}">
                  <a16:creationId xmlns:a16="http://schemas.microsoft.com/office/drawing/2014/main" id="{297FB4CD-2DE1-6BA3-C3E5-B22B31CFD42F}"/>
                </a:ext>
              </a:extLst>
            </p:cNvPr>
            <p:cNvSpPr/>
            <p:nvPr/>
          </p:nvSpPr>
          <p:spPr bwMode="auto">
            <a:xfrm>
              <a:off x="2746157" y="3645886"/>
              <a:ext cx="74644" cy="251371"/>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2" name="Rectangle 41">
              <a:extLst>
                <a:ext uri="{FF2B5EF4-FFF2-40B4-BE49-F238E27FC236}">
                  <a16:creationId xmlns:a16="http://schemas.microsoft.com/office/drawing/2014/main" id="{47C649B9-448B-0091-8B86-B289D8FF313A}"/>
                </a:ext>
              </a:extLst>
            </p:cNvPr>
            <p:cNvSpPr/>
            <p:nvPr/>
          </p:nvSpPr>
          <p:spPr bwMode="auto">
            <a:xfrm>
              <a:off x="2837963" y="3655507"/>
              <a:ext cx="73617" cy="262203"/>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3" name="Rectangle 42">
              <a:extLst>
                <a:ext uri="{FF2B5EF4-FFF2-40B4-BE49-F238E27FC236}">
                  <a16:creationId xmlns:a16="http://schemas.microsoft.com/office/drawing/2014/main" id="{C2627668-CE7F-297D-9FB3-290E173E987E}"/>
                </a:ext>
              </a:extLst>
            </p:cNvPr>
            <p:cNvSpPr/>
            <p:nvPr/>
          </p:nvSpPr>
          <p:spPr bwMode="auto">
            <a:xfrm>
              <a:off x="2929769" y="3653358"/>
              <a:ext cx="74644" cy="332748"/>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4" name="Rectangle 43">
              <a:extLst>
                <a:ext uri="{FF2B5EF4-FFF2-40B4-BE49-F238E27FC236}">
                  <a16:creationId xmlns:a16="http://schemas.microsoft.com/office/drawing/2014/main" id="{0A1C1688-6BA3-5525-909F-E47FDE8B6D9F}"/>
                </a:ext>
              </a:extLst>
            </p:cNvPr>
            <p:cNvSpPr/>
            <p:nvPr/>
          </p:nvSpPr>
          <p:spPr bwMode="auto">
            <a:xfrm>
              <a:off x="3021575" y="3645886"/>
              <a:ext cx="74644" cy="35384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5" name="Rectangle 44">
              <a:extLst>
                <a:ext uri="{FF2B5EF4-FFF2-40B4-BE49-F238E27FC236}">
                  <a16:creationId xmlns:a16="http://schemas.microsoft.com/office/drawing/2014/main" id="{F86A211A-2CE2-A954-26DB-AE61C750848E}"/>
                </a:ext>
              </a:extLst>
            </p:cNvPr>
            <p:cNvSpPr/>
            <p:nvPr/>
          </p:nvSpPr>
          <p:spPr bwMode="auto">
            <a:xfrm>
              <a:off x="3211947" y="3645886"/>
              <a:ext cx="74644" cy="736737"/>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6" name="Rectangle 45">
              <a:extLst>
                <a:ext uri="{FF2B5EF4-FFF2-40B4-BE49-F238E27FC236}">
                  <a16:creationId xmlns:a16="http://schemas.microsoft.com/office/drawing/2014/main" id="{1CA07A66-FD35-E5A2-03EC-0D1054FEB2CB}"/>
                </a:ext>
              </a:extLst>
            </p:cNvPr>
            <p:cNvSpPr/>
            <p:nvPr/>
          </p:nvSpPr>
          <p:spPr bwMode="auto">
            <a:xfrm>
              <a:off x="3113381" y="3645886"/>
              <a:ext cx="74644" cy="736737"/>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cxnSp>
          <p:nvCxnSpPr>
            <p:cNvPr id="47" name="Straight Connector 46">
              <a:extLst>
                <a:ext uri="{FF2B5EF4-FFF2-40B4-BE49-F238E27FC236}">
                  <a16:creationId xmlns:a16="http://schemas.microsoft.com/office/drawing/2014/main" id="{EB430441-18BB-34FA-FCAD-2A52A2C18343}"/>
                </a:ext>
              </a:extLst>
            </p:cNvPr>
            <p:cNvCxnSpPr/>
            <p:nvPr/>
          </p:nvCxnSpPr>
          <p:spPr bwMode="auto">
            <a:xfrm>
              <a:off x="3561526" y="3298338"/>
              <a:ext cx="0" cy="347548"/>
            </a:xfrm>
            <a:prstGeom prst="line">
              <a:avLst/>
            </a:prstGeom>
            <a:noFill/>
            <a:ln w="28575" cap="flat" cmpd="sng" algn="ctr">
              <a:solidFill>
                <a:schemeClr val="accent3"/>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32B53123-6F2A-EBFB-12DB-028E58735417}"/>
                </a:ext>
              </a:extLst>
            </p:cNvPr>
            <p:cNvCxnSpPr>
              <a:cxnSpLocks/>
            </p:cNvCxnSpPr>
            <p:nvPr/>
          </p:nvCxnSpPr>
          <p:spPr bwMode="auto">
            <a:xfrm>
              <a:off x="3583138" y="3386008"/>
              <a:ext cx="0" cy="264980"/>
            </a:xfrm>
            <a:prstGeom prst="line">
              <a:avLst/>
            </a:prstGeom>
            <a:noFill/>
            <a:ln w="28575" cap="flat" cmpd="sng" algn="ctr">
              <a:solidFill>
                <a:schemeClr val="accent3"/>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811F2E90-DDAE-9D98-BCB0-78162849BD07}"/>
                </a:ext>
              </a:extLst>
            </p:cNvPr>
            <p:cNvCxnSpPr>
              <a:cxnSpLocks/>
            </p:cNvCxnSpPr>
            <p:nvPr/>
          </p:nvCxnSpPr>
          <p:spPr bwMode="auto">
            <a:xfrm>
              <a:off x="3612337" y="3551947"/>
              <a:ext cx="0" cy="99041"/>
            </a:xfrm>
            <a:prstGeom prst="line">
              <a:avLst/>
            </a:prstGeom>
            <a:noFill/>
            <a:ln w="28575" cap="flat" cmpd="sng" algn="ctr">
              <a:solidFill>
                <a:schemeClr val="accent5"/>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273E8F8C-CECA-32B0-7334-0D6CF1F8D6EC}"/>
                </a:ext>
              </a:extLst>
            </p:cNvPr>
            <p:cNvCxnSpPr>
              <a:cxnSpLocks/>
            </p:cNvCxnSpPr>
            <p:nvPr/>
          </p:nvCxnSpPr>
          <p:spPr bwMode="auto">
            <a:xfrm>
              <a:off x="3635711" y="3563445"/>
              <a:ext cx="0" cy="91758"/>
            </a:xfrm>
            <a:prstGeom prst="line">
              <a:avLst/>
            </a:prstGeom>
            <a:noFill/>
            <a:ln w="28575" cap="flat" cmpd="sng" algn="ctr">
              <a:solidFill>
                <a:schemeClr val="accent5"/>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4E7A78BB-F2C1-7135-B849-5DC398DB1A9A}"/>
                </a:ext>
              </a:extLst>
            </p:cNvPr>
            <p:cNvCxnSpPr>
              <a:cxnSpLocks/>
            </p:cNvCxnSpPr>
            <p:nvPr/>
          </p:nvCxnSpPr>
          <p:spPr bwMode="auto">
            <a:xfrm>
              <a:off x="3661890" y="3576464"/>
              <a:ext cx="0" cy="77329"/>
            </a:xfrm>
            <a:prstGeom prst="line">
              <a:avLst/>
            </a:prstGeom>
            <a:noFill/>
            <a:ln w="28575" cap="flat" cmpd="sng" algn="ctr">
              <a:solidFill>
                <a:schemeClr val="accent5"/>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79BFBE73-C434-EF7C-3063-7C52FD76CC26}"/>
                </a:ext>
              </a:extLst>
            </p:cNvPr>
            <p:cNvCxnSpPr>
              <a:cxnSpLocks/>
            </p:cNvCxnSpPr>
            <p:nvPr/>
          </p:nvCxnSpPr>
          <p:spPr bwMode="auto">
            <a:xfrm>
              <a:off x="3682889" y="3575458"/>
              <a:ext cx="0" cy="77329"/>
            </a:xfrm>
            <a:prstGeom prst="line">
              <a:avLst/>
            </a:prstGeom>
            <a:noFill/>
            <a:ln w="28575" cap="flat" cmpd="sng" algn="ctr">
              <a:solidFill>
                <a:schemeClr val="accent5"/>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01C612F9-BE5C-B610-381D-505F4F29E8AD}"/>
                </a:ext>
              </a:extLst>
            </p:cNvPr>
            <p:cNvCxnSpPr>
              <a:cxnSpLocks/>
            </p:cNvCxnSpPr>
            <p:nvPr/>
          </p:nvCxnSpPr>
          <p:spPr bwMode="auto">
            <a:xfrm>
              <a:off x="3709069" y="3612965"/>
              <a:ext cx="0" cy="38023"/>
            </a:xfrm>
            <a:prstGeom prst="line">
              <a:avLst/>
            </a:prstGeom>
            <a:noFill/>
            <a:ln w="28575" cap="flat" cmpd="sng" algn="ctr">
              <a:solidFill>
                <a:schemeClr val="accent5"/>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E5BA53BD-CEC1-497F-627C-39F07DB48768}"/>
                </a:ext>
              </a:extLst>
            </p:cNvPr>
            <p:cNvCxnSpPr>
              <a:cxnSpLocks/>
            </p:cNvCxnSpPr>
            <p:nvPr/>
          </p:nvCxnSpPr>
          <p:spPr bwMode="auto">
            <a:xfrm>
              <a:off x="3735248" y="3627806"/>
              <a:ext cx="0" cy="27397"/>
            </a:xfrm>
            <a:prstGeom prst="line">
              <a:avLst/>
            </a:prstGeom>
            <a:noFill/>
            <a:ln w="28575" cap="flat" cmpd="sng" algn="ctr">
              <a:solidFill>
                <a:schemeClr val="accent3"/>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BBA966DC-1116-CD10-8658-26942548C105}"/>
                </a:ext>
              </a:extLst>
            </p:cNvPr>
            <p:cNvCxnSpPr>
              <a:cxnSpLocks/>
            </p:cNvCxnSpPr>
            <p:nvPr/>
          </p:nvCxnSpPr>
          <p:spPr bwMode="auto">
            <a:xfrm>
              <a:off x="3829679" y="3652742"/>
              <a:ext cx="0" cy="20964"/>
            </a:xfrm>
            <a:prstGeom prst="line">
              <a:avLst/>
            </a:prstGeom>
            <a:noFill/>
            <a:ln w="28575" cap="flat" cmpd="sng" algn="ctr">
              <a:solidFill>
                <a:schemeClr val="accent5"/>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41F02D28-53C6-EF7F-9D3B-4DFCC778D367}"/>
                </a:ext>
              </a:extLst>
            </p:cNvPr>
            <p:cNvCxnSpPr>
              <a:cxnSpLocks/>
            </p:cNvCxnSpPr>
            <p:nvPr/>
          </p:nvCxnSpPr>
          <p:spPr bwMode="auto">
            <a:xfrm>
              <a:off x="3852978" y="3659681"/>
              <a:ext cx="0" cy="43610"/>
            </a:xfrm>
            <a:prstGeom prst="line">
              <a:avLst/>
            </a:prstGeom>
            <a:noFill/>
            <a:ln w="28575" cap="flat" cmpd="sng" algn="ctr">
              <a:solidFill>
                <a:schemeClr val="accent5"/>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E77B8B38-7C26-9CE4-7C53-DFB99D815CDF}"/>
                </a:ext>
              </a:extLst>
            </p:cNvPr>
            <p:cNvCxnSpPr>
              <a:cxnSpLocks/>
            </p:cNvCxnSpPr>
            <p:nvPr/>
          </p:nvCxnSpPr>
          <p:spPr bwMode="auto">
            <a:xfrm>
              <a:off x="3879941" y="3659681"/>
              <a:ext cx="0" cy="43610"/>
            </a:xfrm>
            <a:prstGeom prst="line">
              <a:avLst/>
            </a:prstGeom>
            <a:noFill/>
            <a:ln w="28575" cap="flat" cmpd="sng" algn="ctr">
              <a:solidFill>
                <a:schemeClr val="accent5"/>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8DCBB8B9-7392-B405-D588-F4EEEB180BD1}"/>
                </a:ext>
              </a:extLst>
            </p:cNvPr>
            <p:cNvCxnSpPr>
              <a:cxnSpLocks/>
            </p:cNvCxnSpPr>
            <p:nvPr/>
          </p:nvCxnSpPr>
          <p:spPr bwMode="auto">
            <a:xfrm>
              <a:off x="3903315" y="3656598"/>
              <a:ext cx="0" cy="77952"/>
            </a:xfrm>
            <a:prstGeom prst="line">
              <a:avLst/>
            </a:prstGeom>
            <a:noFill/>
            <a:ln w="28575" cap="flat" cmpd="sng" algn="ctr">
              <a:solidFill>
                <a:schemeClr val="accent5"/>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2817D631-FC5A-BAF1-2F15-CA9CF95D58E6}"/>
                </a:ext>
              </a:extLst>
            </p:cNvPr>
            <p:cNvCxnSpPr>
              <a:cxnSpLocks/>
            </p:cNvCxnSpPr>
            <p:nvPr/>
          </p:nvCxnSpPr>
          <p:spPr bwMode="auto">
            <a:xfrm>
              <a:off x="3929494" y="3658149"/>
              <a:ext cx="0" cy="77952"/>
            </a:xfrm>
            <a:prstGeom prst="line">
              <a:avLst/>
            </a:prstGeom>
            <a:noFill/>
            <a:ln w="28575" cap="flat" cmpd="sng" algn="ctr">
              <a:solidFill>
                <a:schemeClr val="accent5"/>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F437923E-32B3-4399-F402-0FAFD6156998}"/>
                </a:ext>
              </a:extLst>
            </p:cNvPr>
            <p:cNvCxnSpPr>
              <a:cxnSpLocks/>
            </p:cNvCxnSpPr>
            <p:nvPr/>
          </p:nvCxnSpPr>
          <p:spPr bwMode="auto">
            <a:xfrm>
              <a:off x="3955673" y="3658149"/>
              <a:ext cx="0" cy="101289"/>
            </a:xfrm>
            <a:prstGeom prst="line">
              <a:avLst/>
            </a:prstGeom>
            <a:noFill/>
            <a:ln w="28575" cap="flat" cmpd="sng" algn="ctr">
              <a:solidFill>
                <a:schemeClr val="accent5"/>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0116C73C-0461-781A-F834-B95E9B56ECEE}"/>
                </a:ext>
              </a:extLst>
            </p:cNvPr>
            <p:cNvCxnSpPr>
              <a:cxnSpLocks/>
            </p:cNvCxnSpPr>
            <p:nvPr/>
          </p:nvCxnSpPr>
          <p:spPr bwMode="auto">
            <a:xfrm>
              <a:off x="3981852" y="3658149"/>
              <a:ext cx="0" cy="101289"/>
            </a:xfrm>
            <a:prstGeom prst="line">
              <a:avLst/>
            </a:prstGeom>
            <a:noFill/>
            <a:ln w="28575" cap="flat" cmpd="sng" algn="ctr">
              <a:solidFill>
                <a:schemeClr val="accent5"/>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D01E4AD7-3F24-3FC9-1A95-42016DDA39BE}"/>
                </a:ext>
              </a:extLst>
            </p:cNvPr>
            <p:cNvCxnSpPr>
              <a:cxnSpLocks/>
            </p:cNvCxnSpPr>
            <p:nvPr/>
          </p:nvCxnSpPr>
          <p:spPr bwMode="auto">
            <a:xfrm>
              <a:off x="3999367" y="3650988"/>
              <a:ext cx="0" cy="114060"/>
            </a:xfrm>
            <a:prstGeom prst="line">
              <a:avLst/>
            </a:prstGeom>
            <a:noFill/>
            <a:ln w="28575" cap="flat" cmpd="sng" algn="ctr">
              <a:solidFill>
                <a:schemeClr val="accent5"/>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15E8AB0-017B-041D-DB6E-72F06B8ADF16}"/>
                </a:ext>
              </a:extLst>
            </p:cNvPr>
            <p:cNvCxnSpPr>
              <a:cxnSpLocks/>
            </p:cNvCxnSpPr>
            <p:nvPr/>
          </p:nvCxnSpPr>
          <p:spPr bwMode="auto">
            <a:xfrm>
              <a:off x="4022491" y="3650988"/>
              <a:ext cx="0" cy="124026"/>
            </a:xfrm>
            <a:prstGeom prst="line">
              <a:avLst/>
            </a:prstGeom>
            <a:noFill/>
            <a:ln w="28575" cap="flat" cmpd="sng" algn="ctr">
              <a:solidFill>
                <a:schemeClr val="accent5"/>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FFA57B65-9D43-BC57-28D9-7739DEEE64CA}"/>
                </a:ext>
              </a:extLst>
            </p:cNvPr>
            <p:cNvCxnSpPr>
              <a:cxnSpLocks/>
            </p:cNvCxnSpPr>
            <p:nvPr/>
          </p:nvCxnSpPr>
          <p:spPr bwMode="auto">
            <a:xfrm>
              <a:off x="4049418" y="3658149"/>
              <a:ext cx="0" cy="126443"/>
            </a:xfrm>
            <a:prstGeom prst="line">
              <a:avLst/>
            </a:prstGeom>
            <a:noFill/>
            <a:ln w="28575" cap="flat" cmpd="sng" algn="ctr">
              <a:solidFill>
                <a:schemeClr val="accent5"/>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8A48D391-DDA2-3AEB-A950-DDD9E3115F02}"/>
                </a:ext>
              </a:extLst>
            </p:cNvPr>
            <p:cNvCxnSpPr>
              <a:cxnSpLocks/>
            </p:cNvCxnSpPr>
            <p:nvPr/>
          </p:nvCxnSpPr>
          <p:spPr bwMode="auto">
            <a:xfrm>
              <a:off x="4071944" y="3650988"/>
              <a:ext cx="0" cy="146783"/>
            </a:xfrm>
            <a:prstGeom prst="line">
              <a:avLst/>
            </a:prstGeom>
            <a:noFill/>
            <a:ln w="28575" cap="flat" cmpd="sng" algn="ctr">
              <a:solidFill>
                <a:schemeClr val="accent5"/>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F12D169D-1779-F462-DD18-B8D335A8AD2B}"/>
                </a:ext>
              </a:extLst>
            </p:cNvPr>
            <p:cNvCxnSpPr>
              <a:cxnSpLocks/>
            </p:cNvCxnSpPr>
            <p:nvPr/>
          </p:nvCxnSpPr>
          <p:spPr bwMode="auto">
            <a:xfrm>
              <a:off x="4098178" y="3650988"/>
              <a:ext cx="0" cy="159758"/>
            </a:xfrm>
            <a:prstGeom prst="line">
              <a:avLst/>
            </a:prstGeom>
            <a:noFill/>
            <a:ln w="28575" cap="flat" cmpd="sng" algn="ctr">
              <a:solidFill>
                <a:schemeClr val="accent5"/>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C03D0BF9-D2E8-B84D-3FDB-FB2F057D6E84}"/>
                </a:ext>
              </a:extLst>
            </p:cNvPr>
            <p:cNvCxnSpPr>
              <a:cxnSpLocks/>
            </p:cNvCxnSpPr>
            <p:nvPr/>
          </p:nvCxnSpPr>
          <p:spPr bwMode="auto">
            <a:xfrm>
              <a:off x="4124719" y="3650988"/>
              <a:ext cx="0" cy="169724"/>
            </a:xfrm>
            <a:prstGeom prst="line">
              <a:avLst/>
            </a:prstGeom>
            <a:noFill/>
            <a:ln w="28575" cap="flat" cmpd="sng" algn="ctr">
              <a:solidFill>
                <a:schemeClr val="accent5"/>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D64F6FF7-7E8D-722E-380B-E69B816B8F16}"/>
                </a:ext>
              </a:extLst>
            </p:cNvPr>
            <p:cNvCxnSpPr>
              <a:cxnSpLocks/>
            </p:cNvCxnSpPr>
            <p:nvPr/>
          </p:nvCxnSpPr>
          <p:spPr bwMode="auto">
            <a:xfrm>
              <a:off x="4151260" y="3658149"/>
              <a:ext cx="0" cy="169724"/>
            </a:xfrm>
            <a:prstGeom prst="line">
              <a:avLst/>
            </a:prstGeom>
            <a:noFill/>
            <a:ln w="28575" cap="flat" cmpd="sng" algn="ctr">
              <a:solidFill>
                <a:schemeClr val="accent5"/>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729F9D85-FA56-31A4-73D4-96DA26E639E4}"/>
                </a:ext>
              </a:extLst>
            </p:cNvPr>
            <p:cNvCxnSpPr>
              <a:cxnSpLocks/>
            </p:cNvCxnSpPr>
            <p:nvPr/>
          </p:nvCxnSpPr>
          <p:spPr bwMode="auto">
            <a:xfrm>
              <a:off x="4167965" y="3659749"/>
              <a:ext cx="0" cy="169724"/>
            </a:xfrm>
            <a:prstGeom prst="line">
              <a:avLst/>
            </a:prstGeom>
            <a:noFill/>
            <a:ln w="28575" cap="flat" cmpd="sng" algn="ctr">
              <a:solidFill>
                <a:schemeClr val="accent5"/>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60DC3D66-9BE2-0CC0-C6E4-836F17E2A192}"/>
                </a:ext>
              </a:extLst>
            </p:cNvPr>
            <p:cNvCxnSpPr>
              <a:cxnSpLocks/>
            </p:cNvCxnSpPr>
            <p:nvPr/>
          </p:nvCxnSpPr>
          <p:spPr bwMode="auto">
            <a:xfrm>
              <a:off x="4189734" y="3650988"/>
              <a:ext cx="0" cy="181760"/>
            </a:xfrm>
            <a:prstGeom prst="line">
              <a:avLst/>
            </a:prstGeom>
            <a:noFill/>
            <a:ln w="28575" cap="flat" cmpd="sng" algn="ctr">
              <a:solidFill>
                <a:schemeClr val="accent5"/>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A67432C2-4499-01C7-5AE0-C9ECC3BEBC17}"/>
                </a:ext>
              </a:extLst>
            </p:cNvPr>
            <p:cNvCxnSpPr>
              <a:cxnSpLocks/>
            </p:cNvCxnSpPr>
            <p:nvPr/>
          </p:nvCxnSpPr>
          <p:spPr bwMode="auto">
            <a:xfrm>
              <a:off x="4217260" y="3650988"/>
              <a:ext cx="0" cy="205853"/>
            </a:xfrm>
            <a:prstGeom prst="line">
              <a:avLst/>
            </a:prstGeom>
            <a:noFill/>
            <a:ln w="28575" cap="flat" cmpd="sng" algn="ctr">
              <a:solidFill>
                <a:schemeClr val="accent5"/>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C518D37F-96E1-F8FC-1D0D-E94597E51B53}"/>
                </a:ext>
              </a:extLst>
            </p:cNvPr>
            <p:cNvCxnSpPr>
              <a:cxnSpLocks/>
            </p:cNvCxnSpPr>
            <p:nvPr/>
          </p:nvCxnSpPr>
          <p:spPr bwMode="auto">
            <a:xfrm>
              <a:off x="4242818" y="3650988"/>
              <a:ext cx="0" cy="215868"/>
            </a:xfrm>
            <a:prstGeom prst="line">
              <a:avLst/>
            </a:prstGeom>
            <a:noFill/>
            <a:ln w="28575" cap="flat" cmpd="sng" algn="ctr">
              <a:solidFill>
                <a:schemeClr val="accent5"/>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404F4BBB-5655-E405-1107-C52686E07006}"/>
                </a:ext>
              </a:extLst>
            </p:cNvPr>
            <p:cNvCxnSpPr>
              <a:cxnSpLocks/>
            </p:cNvCxnSpPr>
            <p:nvPr/>
          </p:nvCxnSpPr>
          <p:spPr bwMode="auto">
            <a:xfrm>
              <a:off x="4265258" y="3650988"/>
              <a:ext cx="0" cy="221994"/>
            </a:xfrm>
            <a:prstGeom prst="line">
              <a:avLst/>
            </a:prstGeom>
            <a:noFill/>
            <a:ln w="28575" cap="flat" cmpd="sng" algn="ctr">
              <a:solidFill>
                <a:schemeClr val="accent5"/>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F84330C3-E5BD-3F78-1531-C2641697429F}"/>
                </a:ext>
              </a:extLst>
            </p:cNvPr>
            <p:cNvCxnSpPr>
              <a:cxnSpLocks/>
            </p:cNvCxnSpPr>
            <p:nvPr/>
          </p:nvCxnSpPr>
          <p:spPr bwMode="auto">
            <a:xfrm>
              <a:off x="4291437" y="3652823"/>
              <a:ext cx="0" cy="221994"/>
            </a:xfrm>
            <a:prstGeom prst="line">
              <a:avLst/>
            </a:prstGeom>
            <a:noFill/>
            <a:ln w="28575" cap="flat" cmpd="sng" algn="ctr">
              <a:solidFill>
                <a:schemeClr val="accent5"/>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C0E21070-A748-1497-E3D9-FBC8DD73EC72}"/>
                </a:ext>
              </a:extLst>
            </p:cNvPr>
            <p:cNvCxnSpPr>
              <a:cxnSpLocks/>
            </p:cNvCxnSpPr>
            <p:nvPr/>
          </p:nvCxnSpPr>
          <p:spPr bwMode="auto">
            <a:xfrm>
              <a:off x="4318664" y="3658149"/>
              <a:ext cx="0" cy="230308"/>
            </a:xfrm>
            <a:prstGeom prst="line">
              <a:avLst/>
            </a:prstGeom>
            <a:noFill/>
            <a:ln w="28575"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C854F092-E37E-8029-EDAA-EE5561F17FB4}"/>
                </a:ext>
              </a:extLst>
            </p:cNvPr>
            <p:cNvCxnSpPr>
              <a:cxnSpLocks/>
            </p:cNvCxnSpPr>
            <p:nvPr/>
          </p:nvCxnSpPr>
          <p:spPr bwMode="auto">
            <a:xfrm>
              <a:off x="4337284" y="3655119"/>
              <a:ext cx="0" cy="241018"/>
            </a:xfrm>
            <a:prstGeom prst="line">
              <a:avLst/>
            </a:prstGeom>
            <a:noFill/>
            <a:ln w="28575"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33A2F9F1-29AA-133F-957E-172A9B6D4872}"/>
                </a:ext>
              </a:extLst>
            </p:cNvPr>
            <p:cNvCxnSpPr>
              <a:cxnSpLocks/>
            </p:cNvCxnSpPr>
            <p:nvPr/>
          </p:nvCxnSpPr>
          <p:spPr bwMode="auto">
            <a:xfrm>
              <a:off x="4365555" y="3656904"/>
              <a:ext cx="0" cy="239420"/>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45729F3B-C736-9C2C-64B4-22835637CAD0}"/>
                </a:ext>
              </a:extLst>
            </p:cNvPr>
            <p:cNvCxnSpPr>
              <a:cxnSpLocks/>
            </p:cNvCxnSpPr>
            <p:nvPr/>
          </p:nvCxnSpPr>
          <p:spPr bwMode="auto">
            <a:xfrm>
              <a:off x="4391795" y="3650988"/>
              <a:ext cx="0" cy="254615"/>
            </a:xfrm>
            <a:prstGeom prst="line">
              <a:avLst/>
            </a:prstGeom>
            <a:no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FADFD8CD-0DC8-4E82-E842-4B1D77F9C847}"/>
                </a:ext>
              </a:extLst>
            </p:cNvPr>
            <p:cNvCxnSpPr>
              <a:cxnSpLocks/>
            </p:cNvCxnSpPr>
            <p:nvPr/>
          </p:nvCxnSpPr>
          <p:spPr bwMode="auto">
            <a:xfrm>
              <a:off x="4417974" y="3658149"/>
              <a:ext cx="0" cy="275754"/>
            </a:xfrm>
            <a:prstGeom prst="line">
              <a:avLst/>
            </a:prstGeom>
            <a:noFill/>
            <a:ln w="28575"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C3CE36C6-599D-914F-8BB2-4AC09CB2BC9E}"/>
                </a:ext>
              </a:extLst>
            </p:cNvPr>
            <p:cNvCxnSpPr>
              <a:cxnSpLocks/>
            </p:cNvCxnSpPr>
            <p:nvPr/>
          </p:nvCxnSpPr>
          <p:spPr bwMode="auto">
            <a:xfrm>
              <a:off x="4440882" y="3650988"/>
              <a:ext cx="0" cy="306621"/>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C31B8C2D-1153-1A9E-950F-3FCAC904DF7B}"/>
                </a:ext>
              </a:extLst>
            </p:cNvPr>
            <p:cNvCxnSpPr>
              <a:cxnSpLocks/>
            </p:cNvCxnSpPr>
            <p:nvPr/>
          </p:nvCxnSpPr>
          <p:spPr bwMode="auto">
            <a:xfrm>
              <a:off x="4469931" y="3652393"/>
              <a:ext cx="0" cy="306621"/>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005CEBC3-75A4-F34E-F258-2FC5CA0B6F69}"/>
                </a:ext>
              </a:extLst>
            </p:cNvPr>
            <p:cNvCxnSpPr>
              <a:cxnSpLocks/>
            </p:cNvCxnSpPr>
            <p:nvPr/>
          </p:nvCxnSpPr>
          <p:spPr bwMode="auto">
            <a:xfrm>
              <a:off x="4487837" y="3650988"/>
              <a:ext cx="0" cy="371529"/>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3ABC5E1C-9E94-328C-D43E-334485DAF9C6}"/>
                </a:ext>
              </a:extLst>
            </p:cNvPr>
            <p:cNvCxnSpPr>
              <a:cxnSpLocks/>
            </p:cNvCxnSpPr>
            <p:nvPr/>
          </p:nvCxnSpPr>
          <p:spPr bwMode="auto">
            <a:xfrm>
              <a:off x="4512945" y="3650988"/>
              <a:ext cx="0" cy="383565"/>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CBAD61FE-3ECC-F23F-D41F-8E175BD05B4B}"/>
                </a:ext>
              </a:extLst>
            </p:cNvPr>
            <p:cNvCxnSpPr>
              <a:cxnSpLocks/>
            </p:cNvCxnSpPr>
            <p:nvPr/>
          </p:nvCxnSpPr>
          <p:spPr bwMode="auto">
            <a:xfrm>
              <a:off x="4536319" y="3650988"/>
              <a:ext cx="0" cy="422541"/>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53E7111F-CB57-3D73-EDEE-92B44AA478BB}"/>
                </a:ext>
              </a:extLst>
            </p:cNvPr>
            <p:cNvCxnSpPr>
              <a:cxnSpLocks/>
            </p:cNvCxnSpPr>
            <p:nvPr/>
          </p:nvCxnSpPr>
          <p:spPr bwMode="auto">
            <a:xfrm>
              <a:off x="4559693" y="3650988"/>
              <a:ext cx="0" cy="438713"/>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325E0392-9B9D-B28B-9938-E38905CAE967}"/>
                </a:ext>
              </a:extLst>
            </p:cNvPr>
            <p:cNvCxnSpPr>
              <a:cxnSpLocks/>
            </p:cNvCxnSpPr>
            <p:nvPr/>
          </p:nvCxnSpPr>
          <p:spPr bwMode="auto">
            <a:xfrm>
              <a:off x="4585872" y="3650988"/>
              <a:ext cx="0" cy="438713"/>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F160FCA6-48F1-8890-5E00-3FFD4F813FD8}"/>
                </a:ext>
              </a:extLst>
            </p:cNvPr>
            <p:cNvCxnSpPr>
              <a:cxnSpLocks/>
            </p:cNvCxnSpPr>
            <p:nvPr/>
          </p:nvCxnSpPr>
          <p:spPr bwMode="auto">
            <a:xfrm>
              <a:off x="4614856" y="3650988"/>
              <a:ext cx="0" cy="451484"/>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24AD6B08-6119-270E-BF00-E0B87D5AB8BB}"/>
                </a:ext>
              </a:extLst>
            </p:cNvPr>
            <p:cNvCxnSpPr>
              <a:cxnSpLocks/>
            </p:cNvCxnSpPr>
            <p:nvPr/>
          </p:nvCxnSpPr>
          <p:spPr bwMode="auto">
            <a:xfrm>
              <a:off x="4641035" y="3650988"/>
              <a:ext cx="0" cy="461450"/>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1F3D9504-FF8D-7945-22C3-93CF4D003CA4}"/>
                </a:ext>
              </a:extLst>
            </p:cNvPr>
            <p:cNvCxnSpPr>
              <a:cxnSpLocks/>
            </p:cNvCxnSpPr>
            <p:nvPr/>
          </p:nvCxnSpPr>
          <p:spPr bwMode="auto">
            <a:xfrm>
              <a:off x="4659461" y="3650988"/>
              <a:ext cx="0" cy="461450"/>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225E5EAD-DAF7-B429-5BD4-38DC3D352FF5}"/>
                </a:ext>
              </a:extLst>
            </p:cNvPr>
            <p:cNvCxnSpPr>
              <a:cxnSpLocks/>
            </p:cNvCxnSpPr>
            <p:nvPr/>
          </p:nvCxnSpPr>
          <p:spPr bwMode="auto">
            <a:xfrm>
              <a:off x="4688582" y="3658149"/>
              <a:ext cx="0" cy="484675"/>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3B13A2D0-CE01-27D9-FC68-933ECBFB8EDA}"/>
                </a:ext>
              </a:extLst>
            </p:cNvPr>
            <p:cNvCxnSpPr>
              <a:cxnSpLocks/>
            </p:cNvCxnSpPr>
            <p:nvPr/>
          </p:nvCxnSpPr>
          <p:spPr bwMode="auto">
            <a:xfrm>
              <a:off x="4711956" y="3650988"/>
              <a:ext cx="0" cy="532066"/>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6602919F-37A4-4FD4-5A42-C1959B7F6166}"/>
                </a:ext>
              </a:extLst>
            </p:cNvPr>
            <p:cNvCxnSpPr>
              <a:cxnSpLocks/>
            </p:cNvCxnSpPr>
            <p:nvPr/>
          </p:nvCxnSpPr>
          <p:spPr bwMode="auto">
            <a:xfrm>
              <a:off x="4741271" y="3650988"/>
              <a:ext cx="0" cy="532066"/>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0392BF66-5CFE-232F-4193-3A4282E4CE88}"/>
                </a:ext>
              </a:extLst>
            </p:cNvPr>
            <p:cNvCxnSpPr>
              <a:cxnSpLocks/>
            </p:cNvCxnSpPr>
            <p:nvPr/>
          </p:nvCxnSpPr>
          <p:spPr bwMode="auto">
            <a:xfrm>
              <a:off x="4763379" y="3650988"/>
              <a:ext cx="0" cy="549712"/>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EF9E3881-84F8-2714-366A-B812983CF5BF}"/>
                </a:ext>
              </a:extLst>
            </p:cNvPr>
            <p:cNvCxnSpPr>
              <a:cxnSpLocks/>
            </p:cNvCxnSpPr>
            <p:nvPr/>
          </p:nvCxnSpPr>
          <p:spPr bwMode="auto">
            <a:xfrm>
              <a:off x="4789559" y="3659047"/>
              <a:ext cx="0" cy="549712"/>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AB1F686D-CAF0-A6A6-9BB8-084CDC655AD8}"/>
                </a:ext>
              </a:extLst>
            </p:cNvPr>
            <p:cNvCxnSpPr>
              <a:cxnSpLocks/>
            </p:cNvCxnSpPr>
            <p:nvPr/>
          </p:nvCxnSpPr>
          <p:spPr bwMode="auto">
            <a:xfrm>
              <a:off x="4811341" y="3647982"/>
              <a:ext cx="0" cy="591695"/>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AB27E99D-48ED-C413-C92A-3CE98F63BB18}"/>
                </a:ext>
              </a:extLst>
            </p:cNvPr>
            <p:cNvCxnSpPr>
              <a:cxnSpLocks/>
            </p:cNvCxnSpPr>
            <p:nvPr/>
          </p:nvCxnSpPr>
          <p:spPr bwMode="auto">
            <a:xfrm>
              <a:off x="4833124" y="3650988"/>
              <a:ext cx="0" cy="608503"/>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EE09075B-49C5-1494-899B-75DD1CA611A8}"/>
                </a:ext>
              </a:extLst>
            </p:cNvPr>
            <p:cNvCxnSpPr>
              <a:cxnSpLocks/>
            </p:cNvCxnSpPr>
            <p:nvPr/>
          </p:nvCxnSpPr>
          <p:spPr bwMode="auto">
            <a:xfrm>
              <a:off x="4859303" y="3650988"/>
              <a:ext cx="0" cy="634026"/>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DE826DE4-72D4-2BE9-F9AC-427041EE7F2E}"/>
                </a:ext>
              </a:extLst>
            </p:cNvPr>
            <p:cNvCxnSpPr>
              <a:cxnSpLocks/>
            </p:cNvCxnSpPr>
            <p:nvPr/>
          </p:nvCxnSpPr>
          <p:spPr bwMode="auto">
            <a:xfrm>
              <a:off x="4882677" y="3650988"/>
              <a:ext cx="0" cy="731635"/>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FF067198-C805-8C46-58BB-0203D226CCAC}"/>
                </a:ext>
              </a:extLst>
            </p:cNvPr>
            <p:cNvCxnSpPr>
              <a:cxnSpLocks/>
            </p:cNvCxnSpPr>
            <p:nvPr/>
          </p:nvCxnSpPr>
          <p:spPr bwMode="auto">
            <a:xfrm>
              <a:off x="4906050" y="3652530"/>
              <a:ext cx="0" cy="731635"/>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3774985B-188F-0B72-E512-4AED13EBFE08}"/>
                </a:ext>
              </a:extLst>
            </p:cNvPr>
            <p:cNvCxnSpPr>
              <a:cxnSpLocks/>
            </p:cNvCxnSpPr>
            <p:nvPr/>
          </p:nvCxnSpPr>
          <p:spPr bwMode="auto">
            <a:xfrm>
              <a:off x="4932229" y="3653894"/>
              <a:ext cx="0" cy="731635"/>
            </a:xfrm>
            <a:prstGeom prst="line">
              <a:avLst/>
            </a:prstGeom>
            <a:noFill/>
            <a:ln w="28575" cap="flat" cmpd="sng" algn="ctr">
              <a:solidFill>
                <a:schemeClr val="accent4"/>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CBFCB51D-069C-0755-116A-26A80674C5A4}"/>
                </a:ext>
              </a:extLst>
            </p:cNvPr>
            <p:cNvCxnSpPr/>
            <p:nvPr/>
          </p:nvCxnSpPr>
          <p:spPr bwMode="auto">
            <a:xfrm>
              <a:off x="1825716" y="3650988"/>
              <a:ext cx="32004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3" name="Group 122">
            <a:extLst>
              <a:ext uri="{FF2B5EF4-FFF2-40B4-BE49-F238E27FC236}">
                <a16:creationId xmlns:a16="http://schemas.microsoft.com/office/drawing/2014/main" id="{51825DE9-7281-4376-67BE-A66528FD269C}"/>
              </a:ext>
            </a:extLst>
          </p:cNvPr>
          <p:cNvGrpSpPr/>
          <p:nvPr/>
        </p:nvGrpSpPr>
        <p:grpSpPr>
          <a:xfrm>
            <a:off x="6620433" y="1882587"/>
            <a:ext cx="3875820" cy="3759364"/>
            <a:chOff x="6783111" y="2226632"/>
            <a:chExt cx="3930051" cy="2094091"/>
          </a:xfrm>
        </p:grpSpPr>
        <p:sp>
          <p:nvSpPr>
            <p:cNvPr id="124" name="TextBox 123">
              <a:extLst>
                <a:ext uri="{FF2B5EF4-FFF2-40B4-BE49-F238E27FC236}">
                  <a16:creationId xmlns:a16="http://schemas.microsoft.com/office/drawing/2014/main" id="{7F775AC5-159F-5448-F905-3E86662CF4EF}"/>
                </a:ext>
              </a:extLst>
            </p:cNvPr>
            <p:cNvSpPr txBox="1"/>
            <p:nvPr/>
          </p:nvSpPr>
          <p:spPr>
            <a:xfrm rot="16200000">
              <a:off x="5927914" y="3081829"/>
              <a:ext cx="2053685" cy="34329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a:ea typeface="+mn-ea"/>
                  <a:cs typeface="Arial Narrow"/>
                </a:rPr>
                <a:t>Best Change From BL in Target Lesion (%)</a:t>
              </a:r>
            </a:p>
          </p:txBody>
        </p:sp>
        <p:cxnSp>
          <p:nvCxnSpPr>
            <p:cNvPr id="125" name="Straight Connector 124">
              <a:extLst>
                <a:ext uri="{FF2B5EF4-FFF2-40B4-BE49-F238E27FC236}">
                  <a16:creationId xmlns:a16="http://schemas.microsoft.com/office/drawing/2014/main" id="{6C042604-BED8-0582-35DC-CC797C8229CE}"/>
                </a:ext>
              </a:extLst>
            </p:cNvPr>
            <p:cNvCxnSpPr/>
            <p:nvPr/>
          </p:nvCxnSpPr>
          <p:spPr bwMode="auto">
            <a:xfrm>
              <a:off x="7524773" y="3529433"/>
              <a:ext cx="3188389" cy="0"/>
            </a:xfrm>
            <a:prstGeom prst="line">
              <a:avLst/>
            </a:prstGeom>
            <a:noFill/>
            <a:ln w="28575" cap="flat" cmpd="sng" algn="ctr">
              <a:solidFill>
                <a:schemeClr val="tx2"/>
              </a:solidFill>
              <a:prstDash val="sysDash"/>
              <a:round/>
              <a:headEnd type="none" w="med" len="med"/>
              <a:tailEnd type="none" w="med" len="med"/>
            </a:ln>
            <a:effectLst/>
          </p:spPr>
        </p:cxnSp>
        <p:cxnSp>
          <p:nvCxnSpPr>
            <p:cNvPr id="126" name="Straight Connector 125">
              <a:extLst>
                <a:ext uri="{FF2B5EF4-FFF2-40B4-BE49-F238E27FC236}">
                  <a16:creationId xmlns:a16="http://schemas.microsoft.com/office/drawing/2014/main" id="{383F3686-6FC4-3978-5715-5C2792828F99}"/>
                </a:ext>
              </a:extLst>
            </p:cNvPr>
            <p:cNvCxnSpPr/>
            <p:nvPr/>
          </p:nvCxnSpPr>
          <p:spPr bwMode="auto">
            <a:xfrm>
              <a:off x="7524773" y="3052730"/>
              <a:ext cx="3188389" cy="0"/>
            </a:xfrm>
            <a:prstGeom prst="line">
              <a:avLst/>
            </a:prstGeom>
            <a:noFill/>
            <a:ln w="28575" cap="flat" cmpd="sng" algn="ctr">
              <a:solidFill>
                <a:schemeClr val="tx2"/>
              </a:solidFill>
              <a:prstDash val="sysDash"/>
              <a:round/>
              <a:headEnd type="none" w="med" len="med"/>
              <a:tailEnd type="none" w="med" len="med"/>
            </a:ln>
            <a:effectLst/>
          </p:spPr>
        </p:cxnSp>
        <p:cxnSp>
          <p:nvCxnSpPr>
            <p:cNvPr id="127" name="Straight Connector 126">
              <a:extLst>
                <a:ext uri="{FF2B5EF4-FFF2-40B4-BE49-F238E27FC236}">
                  <a16:creationId xmlns:a16="http://schemas.microsoft.com/office/drawing/2014/main" id="{FD5B7DEB-FAA9-A005-A7D8-9D30D85847CB}"/>
                </a:ext>
              </a:extLst>
            </p:cNvPr>
            <p:cNvCxnSpPr>
              <a:cxnSpLocks/>
            </p:cNvCxnSpPr>
            <p:nvPr/>
          </p:nvCxnSpPr>
          <p:spPr bwMode="auto">
            <a:xfrm>
              <a:off x="7512740" y="2458090"/>
              <a:ext cx="1714" cy="1742096"/>
            </a:xfrm>
            <a:prstGeom prst="line">
              <a:avLst/>
            </a:prstGeom>
            <a:noFill/>
            <a:ln w="28575" cap="flat" cmpd="sng" algn="ctr">
              <a:solidFill>
                <a:schemeClr val="bg1"/>
              </a:solidFill>
              <a:prstDash val="solid"/>
              <a:round/>
              <a:headEnd type="none" w="med" len="med"/>
              <a:tailEnd type="none" w="med" len="med"/>
            </a:ln>
            <a:effectLst/>
          </p:spPr>
        </p:cxnSp>
        <p:grpSp>
          <p:nvGrpSpPr>
            <p:cNvPr id="128" name="Group 127">
              <a:extLst>
                <a:ext uri="{FF2B5EF4-FFF2-40B4-BE49-F238E27FC236}">
                  <a16:creationId xmlns:a16="http://schemas.microsoft.com/office/drawing/2014/main" id="{99EB6CFF-FB1A-AC10-9E11-867BCE8AAAC6}"/>
                </a:ext>
              </a:extLst>
            </p:cNvPr>
            <p:cNvGrpSpPr/>
            <p:nvPr/>
          </p:nvGrpSpPr>
          <p:grpSpPr>
            <a:xfrm>
              <a:off x="7450128" y="2481993"/>
              <a:ext cx="72931" cy="1712218"/>
              <a:chOff x="8210531" y="2503188"/>
              <a:chExt cx="74645" cy="1291506"/>
            </a:xfrm>
          </p:grpSpPr>
          <p:cxnSp>
            <p:nvCxnSpPr>
              <p:cNvPr id="179" name="Straight Connector 178">
                <a:extLst>
                  <a:ext uri="{FF2B5EF4-FFF2-40B4-BE49-F238E27FC236}">
                    <a16:creationId xmlns:a16="http://schemas.microsoft.com/office/drawing/2014/main" id="{661A58E1-E6D2-3EA5-2F7D-0440AD3FBAA7}"/>
                  </a:ext>
                </a:extLst>
              </p:cNvPr>
              <p:cNvCxnSpPr>
                <a:cxnSpLocks/>
              </p:cNvCxnSpPr>
              <p:nvPr/>
            </p:nvCxnSpPr>
            <p:spPr bwMode="auto">
              <a:xfrm>
                <a:off x="8210531" y="25031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71E71AB1-78AB-4CC1-B214-E6FB8D5E57D2}"/>
                  </a:ext>
                </a:extLst>
              </p:cNvPr>
              <p:cNvCxnSpPr>
                <a:cxnSpLocks/>
              </p:cNvCxnSpPr>
              <p:nvPr/>
            </p:nvCxnSpPr>
            <p:spPr bwMode="auto">
              <a:xfrm>
                <a:off x="8210531" y="26466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32CA89C6-1793-D99E-D4A3-F56464B31FA4}"/>
                  </a:ext>
                </a:extLst>
              </p:cNvPr>
              <p:cNvCxnSpPr>
                <a:cxnSpLocks/>
              </p:cNvCxnSpPr>
              <p:nvPr/>
            </p:nvCxnSpPr>
            <p:spPr bwMode="auto">
              <a:xfrm>
                <a:off x="8210531" y="27901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6DD0C7E2-E046-A1D4-9C99-87F954C0302D}"/>
                  </a:ext>
                </a:extLst>
              </p:cNvPr>
              <p:cNvCxnSpPr>
                <a:cxnSpLocks/>
              </p:cNvCxnSpPr>
              <p:nvPr/>
            </p:nvCxnSpPr>
            <p:spPr bwMode="auto">
              <a:xfrm>
                <a:off x="8210531" y="29336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9421B95F-99F3-FB2A-07D2-035040CC55B2}"/>
                  </a:ext>
                </a:extLst>
              </p:cNvPr>
              <p:cNvCxnSpPr>
                <a:cxnSpLocks/>
              </p:cNvCxnSpPr>
              <p:nvPr/>
            </p:nvCxnSpPr>
            <p:spPr bwMode="auto">
              <a:xfrm>
                <a:off x="8210531" y="30771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23390E94-C6A0-5636-B06C-D913C378E681}"/>
                  </a:ext>
                </a:extLst>
              </p:cNvPr>
              <p:cNvCxnSpPr>
                <a:cxnSpLocks/>
              </p:cNvCxnSpPr>
              <p:nvPr/>
            </p:nvCxnSpPr>
            <p:spPr bwMode="auto">
              <a:xfrm>
                <a:off x="8210531" y="32206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DDFE52D6-07B3-AA89-00A2-6ED6739EB361}"/>
                  </a:ext>
                </a:extLst>
              </p:cNvPr>
              <p:cNvCxnSpPr>
                <a:cxnSpLocks/>
              </p:cNvCxnSpPr>
              <p:nvPr/>
            </p:nvCxnSpPr>
            <p:spPr bwMode="auto">
              <a:xfrm>
                <a:off x="8210531" y="33641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0445DEE3-F7DD-C157-70A9-82875F9659A0}"/>
                  </a:ext>
                </a:extLst>
              </p:cNvPr>
              <p:cNvCxnSpPr>
                <a:cxnSpLocks/>
              </p:cNvCxnSpPr>
              <p:nvPr/>
            </p:nvCxnSpPr>
            <p:spPr bwMode="auto">
              <a:xfrm>
                <a:off x="8210531" y="35076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2D0BAC51-1C2D-9EDE-3B3C-CBFC539D2D62}"/>
                  </a:ext>
                </a:extLst>
              </p:cNvPr>
              <p:cNvCxnSpPr>
                <a:cxnSpLocks/>
              </p:cNvCxnSpPr>
              <p:nvPr/>
            </p:nvCxnSpPr>
            <p:spPr bwMode="auto">
              <a:xfrm>
                <a:off x="8210531" y="36511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DEAABD7E-7505-AA44-AA25-D7B7EE061472}"/>
                  </a:ext>
                </a:extLst>
              </p:cNvPr>
              <p:cNvCxnSpPr>
                <a:cxnSpLocks/>
              </p:cNvCxnSpPr>
              <p:nvPr/>
            </p:nvCxnSpPr>
            <p:spPr bwMode="auto">
              <a:xfrm>
                <a:off x="8210531" y="3794694"/>
                <a:ext cx="7464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9" name="Group 128">
              <a:extLst>
                <a:ext uri="{FF2B5EF4-FFF2-40B4-BE49-F238E27FC236}">
                  <a16:creationId xmlns:a16="http://schemas.microsoft.com/office/drawing/2014/main" id="{85427058-6A5E-9303-053E-B08AE8790727}"/>
                </a:ext>
              </a:extLst>
            </p:cNvPr>
            <p:cNvGrpSpPr/>
            <p:nvPr/>
          </p:nvGrpSpPr>
          <p:grpSpPr>
            <a:xfrm>
              <a:off x="7169710" y="2392844"/>
              <a:ext cx="344744" cy="1927879"/>
              <a:chOff x="7929943" y="4321890"/>
              <a:chExt cx="344744" cy="1927879"/>
            </a:xfrm>
          </p:grpSpPr>
          <p:grpSp>
            <p:nvGrpSpPr>
              <p:cNvPr id="168" name="Group 167">
                <a:extLst>
                  <a:ext uri="{FF2B5EF4-FFF2-40B4-BE49-F238E27FC236}">
                    <a16:creationId xmlns:a16="http://schemas.microsoft.com/office/drawing/2014/main" id="{C69276F6-EF92-AF2D-367E-774C2430FB33}"/>
                  </a:ext>
                </a:extLst>
              </p:cNvPr>
              <p:cNvGrpSpPr/>
              <p:nvPr/>
            </p:nvGrpSpPr>
            <p:grpSpPr>
              <a:xfrm>
                <a:off x="7991312" y="4321890"/>
                <a:ext cx="283375" cy="1737646"/>
                <a:chOff x="7991312" y="4728929"/>
                <a:chExt cx="283375" cy="1317149"/>
              </a:xfrm>
            </p:grpSpPr>
            <p:sp>
              <p:nvSpPr>
                <p:cNvPr id="170" name="TextBox 169">
                  <a:extLst>
                    <a:ext uri="{FF2B5EF4-FFF2-40B4-BE49-F238E27FC236}">
                      <a16:creationId xmlns:a16="http://schemas.microsoft.com/office/drawing/2014/main" id="{D8E8834A-13FD-6048-4BCC-BEE6CCECD88F}"/>
                    </a:ext>
                  </a:extLst>
                </p:cNvPr>
                <p:cNvSpPr txBox="1"/>
                <p:nvPr/>
              </p:nvSpPr>
              <p:spPr bwMode="auto">
                <a:xfrm>
                  <a:off x="8027918" y="4728929"/>
                  <a:ext cx="246769" cy="165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80</a:t>
                  </a:r>
                </a:p>
              </p:txBody>
            </p:sp>
            <p:sp>
              <p:nvSpPr>
                <p:cNvPr id="171" name="TextBox 170">
                  <a:extLst>
                    <a:ext uri="{FF2B5EF4-FFF2-40B4-BE49-F238E27FC236}">
                      <a16:creationId xmlns:a16="http://schemas.microsoft.com/office/drawing/2014/main" id="{F3CC3B79-A31D-3AF4-4CBC-D6BC2FDEF1FF}"/>
                    </a:ext>
                  </a:extLst>
                </p:cNvPr>
                <p:cNvSpPr txBox="1"/>
                <p:nvPr/>
              </p:nvSpPr>
              <p:spPr bwMode="auto">
                <a:xfrm>
                  <a:off x="8027918" y="4871705"/>
                  <a:ext cx="246769" cy="165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60</a:t>
                  </a:r>
                </a:p>
              </p:txBody>
            </p:sp>
            <p:sp>
              <p:nvSpPr>
                <p:cNvPr id="172" name="TextBox 171">
                  <a:extLst>
                    <a:ext uri="{FF2B5EF4-FFF2-40B4-BE49-F238E27FC236}">
                      <a16:creationId xmlns:a16="http://schemas.microsoft.com/office/drawing/2014/main" id="{C72B9615-A7CB-F9F4-2B47-0374FD286529}"/>
                    </a:ext>
                  </a:extLst>
                </p:cNvPr>
                <p:cNvSpPr txBox="1"/>
                <p:nvPr/>
              </p:nvSpPr>
              <p:spPr bwMode="auto">
                <a:xfrm>
                  <a:off x="8027918" y="5018824"/>
                  <a:ext cx="246769" cy="165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40</a:t>
                  </a:r>
                </a:p>
              </p:txBody>
            </p:sp>
            <p:sp>
              <p:nvSpPr>
                <p:cNvPr id="173" name="TextBox 172">
                  <a:extLst>
                    <a:ext uri="{FF2B5EF4-FFF2-40B4-BE49-F238E27FC236}">
                      <a16:creationId xmlns:a16="http://schemas.microsoft.com/office/drawing/2014/main" id="{C5200151-73D0-AB9B-3129-203CB45E7933}"/>
                    </a:ext>
                  </a:extLst>
                </p:cNvPr>
                <p:cNvSpPr txBox="1"/>
                <p:nvPr/>
              </p:nvSpPr>
              <p:spPr bwMode="auto">
                <a:xfrm>
                  <a:off x="8027918" y="5160567"/>
                  <a:ext cx="246769" cy="165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20</a:t>
                  </a:r>
                </a:p>
              </p:txBody>
            </p:sp>
            <p:sp>
              <p:nvSpPr>
                <p:cNvPr id="174" name="TextBox 173">
                  <a:extLst>
                    <a:ext uri="{FF2B5EF4-FFF2-40B4-BE49-F238E27FC236}">
                      <a16:creationId xmlns:a16="http://schemas.microsoft.com/office/drawing/2014/main" id="{125A6B48-3132-40FF-FCDA-C40E214F3E88}"/>
                    </a:ext>
                  </a:extLst>
                </p:cNvPr>
                <p:cNvSpPr txBox="1"/>
                <p:nvPr/>
              </p:nvSpPr>
              <p:spPr bwMode="auto">
                <a:xfrm>
                  <a:off x="8089286" y="5303465"/>
                  <a:ext cx="185401" cy="165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0</a:t>
                  </a:r>
                </a:p>
              </p:txBody>
            </p:sp>
            <p:sp>
              <p:nvSpPr>
                <p:cNvPr id="175" name="TextBox 174">
                  <a:extLst>
                    <a:ext uri="{FF2B5EF4-FFF2-40B4-BE49-F238E27FC236}">
                      <a16:creationId xmlns:a16="http://schemas.microsoft.com/office/drawing/2014/main" id="{B9D81413-797D-75FC-A67F-4CB0DDEC9C08}"/>
                    </a:ext>
                  </a:extLst>
                </p:cNvPr>
                <p:cNvSpPr txBox="1"/>
                <p:nvPr/>
              </p:nvSpPr>
              <p:spPr bwMode="auto">
                <a:xfrm>
                  <a:off x="7991312" y="5450186"/>
                  <a:ext cx="283375" cy="165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-20</a:t>
                  </a:r>
                </a:p>
              </p:txBody>
            </p:sp>
            <p:sp>
              <p:nvSpPr>
                <p:cNvPr id="176" name="TextBox 175">
                  <a:extLst>
                    <a:ext uri="{FF2B5EF4-FFF2-40B4-BE49-F238E27FC236}">
                      <a16:creationId xmlns:a16="http://schemas.microsoft.com/office/drawing/2014/main" id="{7F6E1737-0DD7-69AA-0A33-9107F094C9EF}"/>
                    </a:ext>
                  </a:extLst>
                </p:cNvPr>
                <p:cNvSpPr txBox="1"/>
                <p:nvPr/>
              </p:nvSpPr>
              <p:spPr bwMode="auto">
                <a:xfrm>
                  <a:off x="7991312" y="5592466"/>
                  <a:ext cx="283375" cy="165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-40</a:t>
                  </a:r>
                </a:p>
              </p:txBody>
            </p:sp>
            <p:sp>
              <p:nvSpPr>
                <p:cNvPr id="177" name="TextBox 176">
                  <a:extLst>
                    <a:ext uri="{FF2B5EF4-FFF2-40B4-BE49-F238E27FC236}">
                      <a16:creationId xmlns:a16="http://schemas.microsoft.com/office/drawing/2014/main" id="{E9636B4B-8ED1-5862-4483-90CE60F628E3}"/>
                    </a:ext>
                  </a:extLst>
                </p:cNvPr>
                <p:cNvSpPr txBox="1"/>
                <p:nvPr/>
              </p:nvSpPr>
              <p:spPr bwMode="auto">
                <a:xfrm>
                  <a:off x="7991312" y="5737072"/>
                  <a:ext cx="283375" cy="165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-60</a:t>
                  </a:r>
                </a:p>
              </p:txBody>
            </p:sp>
            <p:sp>
              <p:nvSpPr>
                <p:cNvPr id="178" name="TextBox 177">
                  <a:extLst>
                    <a:ext uri="{FF2B5EF4-FFF2-40B4-BE49-F238E27FC236}">
                      <a16:creationId xmlns:a16="http://schemas.microsoft.com/office/drawing/2014/main" id="{5619F59C-ADBB-D775-8863-1D11E126ED60}"/>
                    </a:ext>
                  </a:extLst>
                </p:cNvPr>
                <p:cNvSpPr txBox="1"/>
                <p:nvPr/>
              </p:nvSpPr>
              <p:spPr bwMode="auto">
                <a:xfrm>
                  <a:off x="7991312" y="5881051"/>
                  <a:ext cx="283375" cy="165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-80</a:t>
                  </a:r>
                </a:p>
              </p:txBody>
            </p:sp>
          </p:grpSp>
          <p:sp>
            <p:nvSpPr>
              <p:cNvPr id="169" name="TextBox 168">
                <a:extLst>
                  <a:ext uri="{FF2B5EF4-FFF2-40B4-BE49-F238E27FC236}">
                    <a16:creationId xmlns:a16="http://schemas.microsoft.com/office/drawing/2014/main" id="{9EA70F41-AE8C-4090-D05B-7B40A29CF7AD}"/>
                  </a:ext>
                </a:extLst>
              </p:cNvPr>
              <p:cNvSpPr txBox="1"/>
              <p:nvPr/>
            </p:nvSpPr>
            <p:spPr bwMode="auto">
              <a:xfrm>
                <a:off x="7929943" y="6032058"/>
                <a:ext cx="344744" cy="21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-100</a:t>
                </a:r>
              </a:p>
            </p:txBody>
          </p:sp>
        </p:grpSp>
        <p:sp>
          <p:nvSpPr>
            <p:cNvPr id="130" name="Rectangle 129">
              <a:extLst>
                <a:ext uri="{FF2B5EF4-FFF2-40B4-BE49-F238E27FC236}">
                  <a16:creationId xmlns:a16="http://schemas.microsoft.com/office/drawing/2014/main" id="{56ECB516-C3C6-04C2-9BFA-2895EC39F22A}"/>
                </a:ext>
              </a:extLst>
            </p:cNvPr>
            <p:cNvSpPr/>
            <p:nvPr/>
          </p:nvSpPr>
          <p:spPr bwMode="auto">
            <a:xfrm>
              <a:off x="7598210" y="2597913"/>
              <a:ext cx="93265" cy="645061"/>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1" name="Rectangle 130">
              <a:extLst>
                <a:ext uri="{FF2B5EF4-FFF2-40B4-BE49-F238E27FC236}">
                  <a16:creationId xmlns:a16="http://schemas.microsoft.com/office/drawing/2014/main" id="{73DE749F-33DC-61C9-1336-A3167FDEF219}"/>
                </a:ext>
              </a:extLst>
            </p:cNvPr>
            <p:cNvSpPr/>
            <p:nvPr/>
          </p:nvSpPr>
          <p:spPr bwMode="auto">
            <a:xfrm>
              <a:off x="7715405" y="3121197"/>
              <a:ext cx="93265" cy="1189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2" name="Rectangle 131">
              <a:extLst>
                <a:ext uri="{FF2B5EF4-FFF2-40B4-BE49-F238E27FC236}">
                  <a16:creationId xmlns:a16="http://schemas.microsoft.com/office/drawing/2014/main" id="{38285FE6-F5CB-170E-1A6A-7BB0BA6E0094}"/>
                </a:ext>
              </a:extLst>
            </p:cNvPr>
            <p:cNvSpPr/>
            <p:nvPr/>
          </p:nvSpPr>
          <p:spPr bwMode="auto">
            <a:xfrm>
              <a:off x="7949795" y="3196095"/>
              <a:ext cx="93265" cy="457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3" name="Rectangle 132">
              <a:extLst>
                <a:ext uri="{FF2B5EF4-FFF2-40B4-BE49-F238E27FC236}">
                  <a16:creationId xmlns:a16="http://schemas.microsoft.com/office/drawing/2014/main" id="{D52C9ED9-A8AC-0534-13E0-083CDA6A6D5F}"/>
                </a:ext>
              </a:extLst>
            </p:cNvPr>
            <p:cNvSpPr/>
            <p:nvPr/>
          </p:nvSpPr>
          <p:spPr bwMode="auto">
            <a:xfrm>
              <a:off x="8418450" y="3240116"/>
              <a:ext cx="93265" cy="476485"/>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4" name="Rectangle 133">
              <a:extLst>
                <a:ext uri="{FF2B5EF4-FFF2-40B4-BE49-F238E27FC236}">
                  <a16:creationId xmlns:a16="http://schemas.microsoft.com/office/drawing/2014/main" id="{A9D336A0-0F50-7575-E183-6FE5B08F3850}"/>
                </a:ext>
              </a:extLst>
            </p:cNvPr>
            <p:cNvSpPr/>
            <p:nvPr/>
          </p:nvSpPr>
          <p:spPr bwMode="auto">
            <a:xfrm>
              <a:off x="7832600" y="3151801"/>
              <a:ext cx="93265" cy="88316"/>
            </a:xfrm>
            <a:prstGeom prst="rect">
              <a:avLst/>
            </a:prstGeom>
            <a:solidFill>
              <a:schemeClr val="accent5"/>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5" name="Rectangle 134">
              <a:extLst>
                <a:ext uri="{FF2B5EF4-FFF2-40B4-BE49-F238E27FC236}">
                  <a16:creationId xmlns:a16="http://schemas.microsoft.com/office/drawing/2014/main" id="{1E522A55-6A9F-E209-5C5C-897043918D83}"/>
                </a:ext>
              </a:extLst>
            </p:cNvPr>
            <p:cNvSpPr/>
            <p:nvPr/>
          </p:nvSpPr>
          <p:spPr bwMode="auto">
            <a:xfrm>
              <a:off x="8186728" y="3247160"/>
              <a:ext cx="93265" cy="120875"/>
            </a:xfrm>
            <a:prstGeom prst="rect">
              <a:avLst/>
            </a:prstGeom>
            <a:solidFill>
              <a:schemeClr val="accent5"/>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6" name="Rectangle 135">
              <a:extLst>
                <a:ext uri="{FF2B5EF4-FFF2-40B4-BE49-F238E27FC236}">
                  <a16:creationId xmlns:a16="http://schemas.microsoft.com/office/drawing/2014/main" id="{51CB957F-DEE9-DD54-B492-4D3CD79A2FC1}"/>
                </a:ext>
              </a:extLst>
            </p:cNvPr>
            <p:cNvSpPr/>
            <p:nvPr/>
          </p:nvSpPr>
          <p:spPr bwMode="auto">
            <a:xfrm>
              <a:off x="8534311" y="3240116"/>
              <a:ext cx="93265" cy="47648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7" name="Rectangle 136">
              <a:extLst>
                <a:ext uri="{FF2B5EF4-FFF2-40B4-BE49-F238E27FC236}">
                  <a16:creationId xmlns:a16="http://schemas.microsoft.com/office/drawing/2014/main" id="{A18CBC68-D918-8544-A324-BB67BB98CA8B}"/>
                </a:ext>
              </a:extLst>
            </p:cNvPr>
            <p:cNvSpPr/>
            <p:nvPr/>
          </p:nvSpPr>
          <p:spPr bwMode="auto">
            <a:xfrm>
              <a:off x="8302589" y="3240116"/>
              <a:ext cx="93265" cy="35008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8" name="Rectangle 137">
              <a:extLst>
                <a:ext uri="{FF2B5EF4-FFF2-40B4-BE49-F238E27FC236}">
                  <a16:creationId xmlns:a16="http://schemas.microsoft.com/office/drawing/2014/main" id="{EC7F9677-04C0-1A64-28D1-CAE4BB6596A8}"/>
                </a:ext>
              </a:extLst>
            </p:cNvPr>
            <p:cNvSpPr/>
            <p:nvPr/>
          </p:nvSpPr>
          <p:spPr bwMode="auto">
            <a:xfrm>
              <a:off x="8650172" y="3240117"/>
              <a:ext cx="93265" cy="593368"/>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9" name="Rectangle 138">
              <a:extLst>
                <a:ext uri="{FF2B5EF4-FFF2-40B4-BE49-F238E27FC236}">
                  <a16:creationId xmlns:a16="http://schemas.microsoft.com/office/drawing/2014/main" id="{39505B4A-2ADC-BE40-C33D-14A898A78D07}"/>
                </a:ext>
              </a:extLst>
            </p:cNvPr>
            <p:cNvSpPr/>
            <p:nvPr/>
          </p:nvSpPr>
          <p:spPr bwMode="auto">
            <a:xfrm>
              <a:off x="8766033" y="3247160"/>
              <a:ext cx="93265" cy="73275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40" name="Rectangle 139">
              <a:extLst>
                <a:ext uri="{FF2B5EF4-FFF2-40B4-BE49-F238E27FC236}">
                  <a16:creationId xmlns:a16="http://schemas.microsoft.com/office/drawing/2014/main" id="{68F0663C-7D90-BD36-57A9-58212981FC45}"/>
                </a:ext>
              </a:extLst>
            </p:cNvPr>
            <p:cNvSpPr/>
            <p:nvPr/>
          </p:nvSpPr>
          <p:spPr bwMode="auto">
            <a:xfrm>
              <a:off x="8881892" y="3247160"/>
              <a:ext cx="93265" cy="758367"/>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cxnSp>
          <p:nvCxnSpPr>
            <p:cNvPr id="141" name="Straight Connector 140">
              <a:extLst>
                <a:ext uri="{FF2B5EF4-FFF2-40B4-BE49-F238E27FC236}">
                  <a16:creationId xmlns:a16="http://schemas.microsoft.com/office/drawing/2014/main" id="{CD1DF588-901B-F9E2-2F32-6BF9D85CE137}"/>
                </a:ext>
              </a:extLst>
            </p:cNvPr>
            <p:cNvCxnSpPr>
              <a:cxnSpLocks/>
            </p:cNvCxnSpPr>
            <p:nvPr/>
          </p:nvCxnSpPr>
          <p:spPr bwMode="auto">
            <a:xfrm>
              <a:off x="9270333" y="3063918"/>
              <a:ext cx="0" cy="179579"/>
            </a:xfrm>
            <a:prstGeom prst="line">
              <a:avLst/>
            </a:prstGeom>
            <a:noFill/>
            <a:ln w="38100"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A0A0B481-8D79-C11E-3801-3A13C7D31E94}"/>
                </a:ext>
              </a:extLst>
            </p:cNvPr>
            <p:cNvCxnSpPr>
              <a:cxnSpLocks/>
            </p:cNvCxnSpPr>
            <p:nvPr/>
          </p:nvCxnSpPr>
          <p:spPr bwMode="auto">
            <a:xfrm>
              <a:off x="9384587" y="3153467"/>
              <a:ext cx="0" cy="86649"/>
            </a:xfrm>
            <a:prstGeom prst="line">
              <a:avLst/>
            </a:prstGeom>
            <a:noFill/>
            <a:ln w="38100"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710E17E4-5984-BC87-794C-0781E915A88C}"/>
                </a:ext>
              </a:extLst>
            </p:cNvPr>
            <p:cNvCxnSpPr>
              <a:cxnSpLocks/>
            </p:cNvCxnSpPr>
            <p:nvPr/>
          </p:nvCxnSpPr>
          <p:spPr bwMode="auto">
            <a:xfrm>
              <a:off x="9495066" y="3241934"/>
              <a:ext cx="0" cy="27710"/>
            </a:xfrm>
            <a:prstGeom prst="line">
              <a:avLst/>
            </a:prstGeom>
            <a:noFill/>
            <a:ln w="38100"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34C66513-3885-FCA1-1599-6957E12CF594}"/>
                </a:ext>
              </a:extLst>
            </p:cNvPr>
            <p:cNvCxnSpPr>
              <a:cxnSpLocks/>
            </p:cNvCxnSpPr>
            <p:nvPr/>
          </p:nvCxnSpPr>
          <p:spPr bwMode="auto">
            <a:xfrm>
              <a:off x="9717122" y="3240116"/>
              <a:ext cx="0" cy="63412"/>
            </a:xfrm>
            <a:prstGeom prst="line">
              <a:avLst/>
            </a:prstGeom>
            <a:noFill/>
            <a:ln w="38100"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6F0958BA-FCB7-C0EE-9D25-319FEA181B7B}"/>
                </a:ext>
              </a:extLst>
            </p:cNvPr>
            <p:cNvCxnSpPr>
              <a:cxnSpLocks/>
            </p:cNvCxnSpPr>
            <p:nvPr/>
          </p:nvCxnSpPr>
          <p:spPr bwMode="auto">
            <a:xfrm>
              <a:off x="9828150" y="3247160"/>
              <a:ext cx="0" cy="63412"/>
            </a:xfrm>
            <a:prstGeom prst="line">
              <a:avLst/>
            </a:prstGeom>
            <a:noFill/>
            <a:ln w="38100"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5BC57F21-9D8A-0736-42C0-0A1978B45DF9}"/>
                </a:ext>
              </a:extLst>
            </p:cNvPr>
            <p:cNvCxnSpPr>
              <a:cxnSpLocks/>
            </p:cNvCxnSpPr>
            <p:nvPr/>
          </p:nvCxnSpPr>
          <p:spPr bwMode="auto">
            <a:xfrm>
              <a:off x="10161234" y="3247160"/>
              <a:ext cx="0" cy="147341"/>
            </a:xfrm>
            <a:prstGeom prst="line">
              <a:avLst/>
            </a:prstGeom>
            <a:noFill/>
            <a:ln w="38100"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9BFD6687-E09E-3AAD-486C-D2CD8CD536F6}"/>
                </a:ext>
              </a:extLst>
            </p:cNvPr>
            <p:cNvCxnSpPr>
              <a:cxnSpLocks/>
            </p:cNvCxnSpPr>
            <p:nvPr/>
          </p:nvCxnSpPr>
          <p:spPr bwMode="auto">
            <a:xfrm>
              <a:off x="10216748" y="3247160"/>
              <a:ext cx="0" cy="282273"/>
            </a:xfrm>
            <a:prstGeom prst="line">
              <a:avLst/>
            </a:prstGeom>
            <a:noFill/>
            <a:ln w="38100"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0CA728EF-88E1-A30B-F9EC-8DA745FE0FAE}"/>
                </a:ext>
              </a:extLst>
            </p:cNvPr>
            <p:cNvCxnSpPr>
              <a:cxnSpLocks/>
            </p:cNvCxnSpPr>
            <p:nvPr/>
          </p:nvCxnSpPr>
          <p:spPr bwMode="auto">
            <a:xfrm>
              <a:off x="9327460" y="3069158"/>
              <a:ext cx="0" cy="170958"/>
            </a:xfrm>
            <a:prstGeom prst="line">
              <a:avLst/>
            </a:prstGeom>
            <a:noFill/>
            <a:ln w="38100" cap="flat" cmpd="sng" algn="ctr">
              <a:solidFill>
                <a:schemeClr val="accent5"/>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AC548295-1C9A-8CC0-CEE6-7FB17D5AA885}"/>
                </a:ext>
              </a:extLst>
            </p:cNvPr>
            <p:cNvCxnSpPr>
              <a:cxnSpLocks/>
            </p:cNvCxnSpPr>
            <p:nvPr/>
          </p:nvCxnSpPr>
          <p:spPr bwMode="auto">
            <a:xfrm>
              <a:off x="9550579" y="3243497"/>
              <a:ext cx="0" cy="33440"/>
            </a:xfrm>
            <a:prstGeom prst="line">
              <a:avLst/>
            </a:prstGeom>
            <a:noFill/>
            <a:ln w="38100" cap="flat" cmpd="sng" algn="ctr">
              <a:solidFill>
                <a:schemeClr val="accent5"/>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0AD01E62-7C03-1339-3A47-62AC2AC8D316}"/>
                </a:ext>
              </a:extLst>
            </p:cNvPr>
            <p:cNvCxnSpPr>
              <a:cxnSpLocks/>
            </p:cNvCxnSpPr>
            <p:nvPr/>
          </p:nvCxnSpPr>
          <p:spPr bwMode="auto">
            <a:xfrm>
              <a:off x="9606094" y="3239194"/>
              <a:ext cx="0" cy="42061"/>
            </a:xfrm>
            <a:prstGeom prst="line">
              <a:avLst/>
            </a:prstGeom>
            <a:noFill/>
            <a:ln w="38100" cap="flat" cmpd="sng" algn="ctr">
              <a:solidFill>
                <a:schemeClr val="accent5"/>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5E3CB3AB-FDDE-27DC-9C44-C958367F9693}"/>
                </a:ext>
              </a:extLst>
            </p:cNvPr>
            <p:cNvCxnSpPr>
              <a:cxnSpLocks/>
            </p:cNvCxnSpPr>
            <p:nvPr/>
          </p:nvCxnSpPr>
          <p:spPr bwMode="auto">
            <a:xfrm>
              <a:off x="9661608" y="3241814"/>
              <a:ext cx="0" cy="42061"/>
            </a:xfrm>
            <a:prstGeom prst="line">
              <a:avLst/>
            </a:prstGeom>
            <a:noFill/>
            <a:ln w="38100" cap="flat" cmpd="sng" algn="ctr">
              <a:solidFill>
                <a:schemeClr val="accent5"/>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BB39F61E-E9A3-3807-E39F-E5D5DBD9216B}"/>
                </a:ext>
              </a:extLst>
            </p:cNvPr>
            <p:cNvCxnSpPr>
              <a:cxnSpLocks/>
            </p:cNvCxnSpPr>
            <p:nvPr/>
          </p:nvCxnSpPr>
          <p:spPr bwMode="auto">
            <a:xfrm>
              <a:off x="9772636" y="3241814"/>
              <a:ext cx="0" cy="69891"/>
            </a:xfrm>
            <a:prstGeom prst="line">
              <a:avLst/>
            </a:prstGeom>
            <a:noFill/>
            <a:ln w="38100" cap="flat" cmpd="sng" algn="ctr">
              <a:solidFill>
                <a:schemeClr val="accent5"/>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BCACFBE5-2715-F53F-30F9-3BD23B3E5BCF}"/>
                </a:ext>
              </a:extLst>
            </p:cNvPr>
            <p:cNvCxnSpPr>
              <a:cxnSpLocks/>
            </p:cNvCxnSpPr>
            <p:nvPr/>
          </p:nvCxnSpPr>
          <p:spPr bwMode="auto">
            <a:xfrm>
              <a:off x="9883664" y="3244622"/>
              <a:ext cx="0" cy="69891"/>
            </a:xfrm>
            <a:prstGeom prst="line">
              <a:avLst/>
            </a:prstGeom>
            <a:noFill/>
            <a:ln w="38100" cap="flat" cmpd="sng" algn="ctr">
              <a:solidFill>
                <a:schemeClr val="accent5"/>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46D2F5DF-5962-787D-C453-957FFC3FA783}"/>
                </a:ext>
              </a:extLst>
            </p:cNvPr>
            <p:cNvCxnSpPr>
              <a:cxnSpLocks/>
            </p:cNvCxnSpPr>
            <p:nvPr/>
          </p:nvCxnSpPr>
          <p:spPr bwMode="auto">
            <a:xfrm>
              <a:off x="9939178" y="3246622"/>
              <a:ext cx="0" cy="78773"/>
            </a:xfrm>
            <a:prstGeom prst="line">
              <a:avLst/>
            </a:prstGeom>
            <a:noFill/>
            <a:ln w="38100" cap="flat" cmpd="sng" algn="ctr">
              <a:solidFill>
                <a:schemeClr val="accent5"/>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25CFF4EB-B617-71A0-2909-3874B3FAE157}"/>
                </a:ext>
              </a:extLst>
            </p:cNvPr>
            <p:cNvCxnSpPr>
              <a:cxnSpLocks/>
            </p:cNvCxnSpPr>
            <p:nvPr/>
          </p:nvCxnSpPr>
          <p:spPr bwMode="auto">
            <a:xfrm>
              <a:off x="9994692" y="3241934"/>
              <a:ext cx="0" cy="128721"/>
            </a:xfrm>
            <a:prstGeom prst="line">
              <a:avLst/>
            </a:prstGeom>
            <a:noFill/>
            <a:ln w="38100" cap="flat" cmpd="sng" algn="ctr">
              <a:solidFill>
                <a:schemeClr val="accent5"/>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2144801D-66FB-C3F2-4B62-8F5B76FA8D7E}"/>
                </a:ext>
              </a:extLst>
            </p:cNvPr>
            <p:cNvCxnSpPr>
              <a:cxnSpLocks/>
            </p:cNvCxnSpPr>
            <p:nvPr/>
          </p:nvCxnSpPr>
          <p:spPr bwMode="auto">
            <a:xfrm>
              <a:off x="10050206" y="3248184"/>
              <a:ext cx="0" cy="144188"/>
            </a:xfrm>
            <a:prstGeom prst="line">
              <a:avLst/>
            </a:prstGeom>
            <a:noFill/>
            <a:ln w="38100" cap="flat" cmpd="sng" algn="ctr">
              <a:solidFill>
                <a:schemeClr val="accent5"/>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2029344F-AE65-79EB-26C4-D86D38CD07D5}"/>
                </a:ext>
              </a:extLst>
            </p:cNvPr>
            <p:cNvCxnSpPr>
              <a:cxnSpLocks/>
            </p:cNvCxnSpPr>
            <p:nvPr/>
          </p:nvCxnSpPr>
          <p:spPr bwMode="auto">
            <a:xfrm>
              <a:off x="10105720" y="3238810"/>
              <a:ext cx="0" cy="153562"/>
            </a:xfrm>
            <a:prstGeom prst="line">
              <a:avLst/>
            </a:prstGeom>
            <a:noFill/>
            <a:ln w="38100" cap="flat" cmpd="sng" algn="ctr">
              <a:solidFill>
                <a:schemeClr val="accent5"/>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54DFA066-D281-1A76-85A7-9413E03133A9}"/>
                </a:ext>
              </a:extLst>
            </p:cNvPr>
            <p:cNvCxnSpPr>
              <a:cxnSpLocks/>
            </p:cNvCxnSpPr>
            <p:nvPr/>
          </p:nvCxnSpPr>
          <p:spPr bwMode="auto">
            <a:xfrm>
              <a:off x="10272262" y="3241814"/>
              <a:ext cx="0" cy="319267"/>
            </a:xfrm>
            <a:prstGeom prst="line">
              <a:avLst/>
            </a:prstGeom>
            <a:noFill/>
            <a:ln w="38100" cap="flat" cmpd="sng" algn="ctr">
              <a:solidFill>
                <a:schemeClr val="accent5"/>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5DD49355-6318-3799-C2C1-374BD2B0114D}"/>
                </a:ext>
              </a:extLst>
            </p:cNvPr>
            <p:cNvCxnSpPr>
              <a:cxnSpLocks/>
            </p:cNvCxnSpPr>
            <p:nvPr/>
          </p:nvCxnSpPr>
          <p:spPr bwMode="auto">
            <a:xfrm>
              <a:off x="10327776" y="3241814"/>
              <a:ext cx="0" cy="367902"/>
            </a:xfrm>
            <a:prstGeom prst="line">
              <a:avLst/>
            </a:prstGeom>
            <a:noFill/>
            <a:ln w="3810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6FF7B766-9A47-06A0-B376-296798A7BD02}"/>
                </a:ext>
              </a:extLst>
            </p:cNvPr>
            <p:cNvCxnSpPr>
              <a:cxnSpLocks/>
            </p:cNvCxnSpPr>
            <p:nvPr/>
          </p:nvCxnSpPr>
          <p:spPr bwMode="auto">
            <a:xfrm>
              <a:off x="10383290" y="3244434"/>
              <a:ext cx="0" cy="367902"/>
            </a:xfrm>
            <a:prstGeom prst="line">
              <a:avLst/>
            </a:prstGeom>
            <a:noFill/>
            <a:ln w="38100"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8A8EA549-FBBD-8D5A-9323-6F4F0E99CD67}"/>
                </a:ext>
              </a:extLst>
            </p:cNvPr>
            <p:cNvCxnSpPr>
              <a:cxnSpLocks/>
            </p:cNvCxnSpPr>
            <p:nvPr/>
          </p:nvCxnSpPr>
          <p:spPr bwMode="auto">
            <a:xfrm>
              <a:off x="10438804" y="3241814"/>
              <a:ext cx="0" cy="398059"/>
            </a:xfrm>
            <a:prstGeom prst="line">
              <a:avLst/>
            </a:prstGeom>
            <a:noFill/>
            <a:ln w="38100"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1FE6C8D9-8FC2-DD87-EAD6-FE6FDF7CC901}"/>
                </a:ext>
              </a:extLst>
            </p:cNvPr>
            <p:cNvCxnSpPr>
              <a:cxnSpLocks/>
            </p:cNvCxnSpPr>
            <p:nvPr/>
          </p:nvCxnSpPr>
          <p:spPr bwMode="auto">
            <a:xfrm>
              <a:off x="10494318" y="3243497"/>
              <a:ext cx="0" cy="438169"/>
            </a:xfrm>
            <a:prstGeom prst="line">
              <a:avLst/>
            </a:prstGeom>
            <a:noFill/>
            <a:ln w="38100"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F5C0BA20-8798-C517-D951-D205F116104A}"/>
                </a:ext>
              </a:extLst>
            </p:cNvPr>
            <p:cNvCxnSpPr>
              <a:cxnSpLocks/>
            </p:cNvCxnSpPr>
            <p:nvPr/>
          </p:nvCxnSpPr>
          <p:spPr bwMode="auto">
            <a:xfrm>
              <a:off x="10549832" y="3241814"/>
              <a:ext cx="0" cy="495424"/>
            </a:xfrm>
            <a:prstGeom prst="line">
              <a:avLst/>
            </a:prstGeom>
            <a:noFill/>
            <a:ln w="3810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A07EA0EB-9C5F-99A8-4979-421C8744162C}"/>
                </a:ext>
              </a:extLst>
            </p:cNvPr>
            <p:cNvCxnSpPr>
              <a:cxnSpLocks/>
            </p:cNvCxnSpPr>
            <p:nvPr/>
          </p:nvCxnSpPr>
          <p:spPr bwMode="auto">
            <a:xfrm>
              <a:off x="10605346" y="3240373"/>
              <a:ext cx="0" cy="587848"/>
            </a:xfrm>
            <a:prstGeom prst="line">
              <a:avLst/>
            </a:prstGeom>
            <a:noFill/>
            <a:ln w="3810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18081C70-C29C-79AE-C69E-25A13C8E14E0}"/>
                </a:ext>
              </a:extLst>
            </p:cNvPr>
            <p:cNvCxnSpPr/>
            <p:nvPr/>
          </p:nvCxnSpPr>
          <p:spPr bwMode="auto">
            <a:xfrm>
              <a:off x="7512740" y="3243638"/>
              <a:ext cx="3200422" cy="0"/>
            </a:xfrm>
            <a:prstGeom prst="line">
              <a:avLst/>
            </a:prstGeom>
            <a:noFill/>
            <a:ln w="28575" cap="flat" cmpd="sng" algn="ctr">
              <a:solidFill>
                <a:schemeClr val="bg1"/>
              </a:solidFill>
              <a:prstDash val="solid"/>
              <a:round/>
              <a:headEnd type="none" w="med" len="med"/>
              <a:tailEnd type="none" w="med" len="med"/>
            </a:ln>
            <a:effectLst/>
          </p:spPr>
        </p:cxnSp>
        <p:sp>
          <p:nvSpPr>
            <p:cNvPr id="166" name="TextBox 165">
              <a:extLst>
                <a:ext uri="{FF2B5EF4-FFF2-40B4-BE49-F238E27FC236}">
                  <a16:creationId xmlns:a16="http://schemas.microsoft.com/office/drawing/2014/main" id="{2AF46974-7AC8-DFB2-EBEA-89A0266815AD}"/>
                </a:ext>
              </a:extLst>
            </p:cNvPr>
            <p:cNvSpPr txBox="1"/>
            <p:nvPr/>
          </p:nvSpPr>
          <p:spPr bwMode="auto">
            <a:xfrm>
              <a:off x="8051981" y="2894666"/>
              <a:ext cx="460322" cy="171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HR-</a:t>
              </a:r>
            </a:p>
          </p:txBody>
        </p:sp>
        <p:sp>
          <p:nvSpPr>
            <p:cNvPr id="167" name="TextBox 166">
              <a:extLst>
                <a:ext uri="{FF2B5EF4-FFF2-40B4-BE49-F238E27FC236}">
                  <a16:creationId xmlns:a16="http://schemas.microsoft.com/office/drawing/2014/main" id="{6369943D-9F91-D293-29BA-4B5111A09031}"/>
                </a:ext>
              </a:extLst>
            </p:cNvPr>
            <p:cNvSpPr txBox="1"/>
            <p:nvPr/>
          </p:nvSpPr>
          <p:spPr bwMode="auto">
            <a:xfrm>
              <a:off x="9635852" y="2900736"/>
              <a:ext cx="496081" cy="171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HR+</a:t>
              </a:r>
            </a:p>
          </p:txBody>
        </p:sp>
      </p:grpSp>
      <p:sp>
        <p:nvSpPr>
          <p:cNvPr id="189" name="TextBox 188">
            <a:extLst>
              <a:ext uri="{FF2B5EF4-FFF2-40B4-BE49-F238E27FC236}">
                <a16:creationId xmlns:a16="http://schemas.microsoft.com/office/drawing/2014/main" id="{CAE99F8F-3EDC-3BA5-7E78-D1765DF190CB}"/>
              </a:ext>
            </a:extLst>
          </p:cNvPr>
          <p:cNvSpPr txBox="1"/>
          <p:nvPr/>
        </p:nvSpPr>
        <p:spPr>
          <a:xfrm>
            <a:off x="7420344" y="1818347"/>
            <a:ext cx="2397158" cy="584775"/>
          </a:xfrm>
          <a:prstGeom prst="rect">
            <a:avLst/>
          </a:prstGeom>
          <a:noFill/>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a:ea typeface="+mn-ea"/>
                <a:cs typeface="Arial Narrow"/>
              </a:rPr>
              <a:t>HER2 IHC 0 (n = 37)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a:ea typeface="+mn-ea"/>
                <a:cs typeface="Arial Narrow"/>
              </a:rPr>
              <a:t>ORR: 30%</a:t>
            </a:r>
          </a:p>
        </p:txBody>
      </p:sp>
      <p:grpSp>
        <p:nvGrpSpPr>
          <p:cNvPr id="190" name="Group 189">
            <a:extLst>
              <a:ext uri="{FF2B5EF4-FFF2-40B4-BE49-F238E27FC236}">
                <a16:creationId xmlns:a16="http://schemas.microsoft.com/office/drawing/2014/main" id="{7D9014DA-AE26-98BC-C1CE-D50F35E19E4A}"/>
              </a:ext>
            </a:extLst>
          </p:cNvPr>
          <p:cNvGrpSpPr/>
          <p:nvPr/>
        </p:nvGrpSpPr>
        <p:grpSpPr>
          <a:xfrm>
            <a:off x="8794546" y="2330090"/>
            <a:ext cx="1701706" cy="738664"/>
            <a:chOff x="10056273" y="2778328"/>
            <a:chExt cx="1701706" cy="738664"/>
          </a:xfrm>
        </p:grpSpPr>
        <p:sp>
          <p:nvSpPr>
            <p:cNvPr id="191" name="TextBox 190">
              <a:extLst>
                <a:ext uri="{FF2B5EF4-FFF2-40B4-BE49-F238E27FC236}">
                  <a16:creationId xmlns:a16="http://schemas.microsoft.com/office/drawing/2014/main" id="{C62B26DB-A393-9A85-7D49-68058CC77AE8}"/>
                </a:ext>
              </a:extLst>
            </p:cNvPr>
            <p:cNvSpPr txBox="1"/>
            <p:nvPr/>
          </p:nvSpPr>
          <p:spPr bwMode="auto">
            <a:xfrm>
              <a:off x="10139203" y="2778328"/>
              <a:ext cx="161877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Progressive disease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Stable disease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Partial response</a:t>
              </a:r>
            </a:p>
          </p:txBody>
        </p:sp>
        <p:sp>
          <p:nvSpPr>
            <p:cNvPr id="192" name="Rectangle 191">
              <a:extLst>
                <a:ext uri="{FF2B5EF4-FFF2-40B4-BE49-F238E27FC236}">
                  <a16:creationId xmlns:a16="http://schemas.microsoft.com/office/drawing/2014/main" id="{207057DE-F6C7-9941-5032-FCE05D172852}"/>
                </a:ext>
              </a:extLst>
            </p:cNvPr>
            <p:cNvSpPr/>
            <p:nvPr/>
          </p:nvSpPr>
          <p:spPr bwMode="auto">
            <a:xfrm>
              <a:off x="10056273" y="3322390"/>
              <a:ext cx="113004" cy="1060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93" name="Rectangle 192">
              <a:extLst>
                <a:ext uri="{FF2B5EF4-FFF2-40B4-BE49-F238E27FC236}">
                  <a16:creationId xmlns:a16="http://schemas.microsoft.com/office/drawing/2014/main" id="{8A93904A-1432-4983-E55F-95AF82B489C3}"/>
                </a:ext>
              </a:extLst>
            </p:cNvPr>
            <p:cNvSpPr/>
            <p:nvPr/>
          </p:nvSpPr>
          <p:spPr bwMode="auto">
            <a:xfrm>
              <a:off x="10056273" y="2873614"/>
              <a:ext cx="113004" cy="1060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94" name="Rectangle 193">
              <a:extLst>
                <a:ext uri="{FF2B5EF4-FFF2-40B4-BE49-F238E27FC236}">
                  <a16:creationId xmlns:a16="http://schemas.microsoft.com/office/drawing/2014/main" id="{95271BB0-CD3B-2AD5-A310-54C9C71C6D79}"/>
                </a:ext>
              </a:extLst>
            </p:cNvPr>
            <p:cNvSpPr/>
            <p:nvPr/>
          </p:nvSpPr>
          <p:spPr bwMode="auto">
            <a:xfrm>
              <a:off x="10056273" y="3095168"/>
              <a:ext cx="113004" cy="106056"/>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sp>
        <p:nvSpPr>
          <p:cNvPr id="196" name="TextBox 195">
            <a:extLst>
              <a:ext uri="{FF2B5EF4-FFF2-40B4-BE49-F238E27FC236}">
                <a16:creationId xmlns:a16="http://schemas.microsoft.com/office/drawing/2014/main" id="{293D02D1-1CE9-00F6-3308-5D3EB8C71654}"/>
              </a:ext>
            </a:extLst>
          </p:cNvPr>
          <p:cNvSpPr txBox="1"/>
          <p:nvPr/>
        </p:nvSpPr>
        <p:spPr bwMode="auto">
          <a:xfrm>
            <a:off x="6606734" y="1395308"/>
            <a:ext cx="4104326" cy="4402699"/>
          </a:xfrm>
          <a:prstGeom prst="rect">
            <a:avLst/>
          </a:prstGeom>
          <a:noFill/>
          <a:ln w="38100" algn="ctr">
            <a:solidFill>
              <a:srgbClr val="E1471D"/>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 name="Arrow: Right 4">
            <a:extLst>
              <a:ext uri="{FF2B5EF4-FFF2-40B4-BE49-F238E27FC236}">
                <a16:creationId xmlns:a16="http://schemas.microsoft.com/office/drawing/2014/main" id="{D8B7BEBA-615D-488F-9E09-582354FA5306}"/>
              </a:ext>
            </a:extLst>
          </p:cNvPr>
          <p:cNvSpPr/>
          <p:nvPr/>
        </p:nvSpPr>
        <p:spPr bwMode="auto">
          <a:xfrm>
            <a:off x="1242573" y="5706573"/>
            <a:ext cx="9881870" cy="749562"/>
          </a:xfrm>
          <a:prstGeom prst="rightArrow">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dirty="0">
                <a:solidFill>
                  <a:schemeClr val="tx1"/>
                </a:solidFill>
                <a:latin typeface="Calibri" panose="020F0502020204030204" pitchFamily="34" charset="0"/>
              </a:rPr>
              <a:t>Decreasing ORR by degree of HER2 IHC expression</a:t>
            </a:r>
          </a:p>
        </p:txBody>
      </p:sp>
    </p:spTree>
    <p:extLst>
      <p:ext uri="{BB962C8B-B14F-4D97-AF65-F5344CB8AC3E}">
        <p14:creationId xmlns:p14="http://schemas.microsoft.com/office/powerpoint/2010/main" val="20214503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5">
            <a:extLst>
              <a:ext uri="{FF2B5EF4-FFF2-40B4-BE49-F238E27FC236}">
                <a16:creationId xmlns:a16="http://schemas.microsoft.com/office/drawing/2014/main" id="{1B44EDBF-B0CF-9031-137E-AFB509420E66}"/>
              </a:ext>
            </a:extLst>
          </p:cNvPr>
          <p:cNvSpPr txBox="1">
            <a:spLocks noChangeArrowheads="1"/>
          </p:cNvSpPr>
          <p:nvPr/>
        </p:nvSpPr>
        <p:spPr bwMode="auto">
          <a:xfrm>
            <a:off x="709796" y="2555688"/>
            <a:ext cx="404784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advanced/metastatic breast cancer with progression on 2 previous endocrine therapy; restricted to HR+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Disease; HER2 low (IHC 1+, or 2+) or HER2 ultralow (IHC* &gt;0 &lt;1+) based on central IHC assessment at diagnosis of first metastatic disease or later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850)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 name="Title 1">
            <a:extLst>
              <a:ext uri="{FF2B5EF4-FFF2-40B4-BE49-F238E27FC236}">
                <a16:creationId xmlns:a16="http://schemas.microsoft.com/office/drawing/2014/main" id="{8677550A-D275-F2FC-14D5-7EC654F59361}"/>
              </a:ext>
            </a:extLst>
          </p:cNvPr>
          <p:cNvSpPr>
            <a:spLocks noGrp="1"/>
          </p:cNvSpPr>
          <p:nvPr>
            <p:ph type="title"/>
          </p:nvPr>
        </p:nvSpPr>
        <p:spPr>
          <a:xfrm>
            <a:off x="609759" y="238127"/>
            <a:ext cx="11141055" cy="1103313"/>
          </a:xfrm>
        </p:spPr>
        <p:txBody>
          <a:bodyPr/>
          <a:lstStyle/>
          <a:p>
            <a:r>
              <a:rPr lang="en-US" dirty="0"/>
              <a:t>DESTINY-Breast06: T-DXd in Chemotherapy-Naive and HER2-Ultralow Advanced/Metastatic Breast Cancer</a:t>
            </a:r>
          </a:p>
        </p:txBody>
      </p:sp>
      <p:sp>
        <p:nvSpPr>
          <p:cNvPr id="4" name="Text Box 11">
            <a:extLst>
              <a:ext uri="{FF2B5EF4-FFF2-40B4-BE49-F238E27FC236}">
                <a16:creationId xmlns:a16="http://schemas.microsoft.com/office/drawing/2014/main" id="{E977C409-8F24-5FB8-2118-4C72D3631C9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NCT04494425.</a:t>
            </a:r>
          </a:p>
        </p:txBody>
      </p:sp>
      <p:sp>
        <p:nvSpPr>
          <p:cNvPr id="5" name="Content Placeholder 2">
            <a:extLst>
              <a:ext uri="{FF2B5EF4-FFF2-40B4-BE49-F238E27FC236}">
                <a16:creationId xmlns:a16="http://schemas.microsoft.com/office/drawing/2014/main" id="{63ECFFFD-A08E-B4D3-53C5-248F563DD054}"/>
              </a:ext>
            </a:extLst>
          </p:cNvPr>
          <p:cNvSpPr txBox="1">
            <a:spLocks/>
          </p:cNvSpPr>
          <p:nvPr/>
        </p:nvSpPr>
        <p:spPr>
          <a:xfrm>
            <a:off x="604675" y="1513047"/>
            <a:ext cx="10877529" cy="515654"/>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Randomized, open-label phase III study</a:t>
            </a:r>
          </a:p>
        </p:txBody>
      </p:sp>
      <p:sp>
        <p:nvSpPr>
          <p:cNvPr id="6" name="Rectangle 49">
            <a:extLst>
              <a:ext uri="{FF2B5EF4-FFF2-40B4-BE49-F238E27FC236}">
                <a16:creationId xmlns:a16="http://schemas.microsoft.com/office/drawing/2014/main" id="{396F594E-2C7F-E165-E92F-A87F79D97B88}"/>
              </a:ext>
            </a:extLst>
          </p:cNvPr>
          <p:cNvSpPr>
            <a:spLocks noChangeArrowheads="1"/>
          </p:cNvSpPr>
          <p:nvPr/>
        </p:nvSpPr>
        <p:spPr bwMode="auto">
          <a:xfrm>
            <a:off x="5933822" y="2605913"/>
            <a:ext cx="4061516" cy="84326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T-DXd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425)</a:t>
            </a:r>
          </a:p>
        </p:txBody>
      </p:sp>
      <p:sp>
        <p:nvSpPr>
          <p:cNvPr id="7" name="Rectangle 50">
            <a:extLst>
              <a:ext uri="{FF2B5EF4-FFF2-40B4-BE49-F238E27FC236}">
                <a16:creationId xmlns:a16="http://schemas.microsoft.com/office/drawing/2014/main" id="{F97773C0-F56E-5A3F-48ED-1F2712BB0B5A}"/>
              </a:ext>
            </a:extLst>
          </p:cNvPr>
          <p:cNvSpPr>
            <a:spLocks noChangeArrowheads="1"/>
          </p:cNvSpPr>
          <p:nvPr/>
        </p:nvSpPr>
        <p:spPr bwMode="auto">
          <a:xfrm>
            <a:off x="5933822" y="3643184"/>
            <a:ext cx="4061516"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Chemotherapy</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425)</a:t>
            </a:r>
          </a:p>
        </p:txBody>
      </p:sp>
      <p:sp>
        <p:nvSpPr>
          <p:cNvPr id="8" name="TextBox 7">
            <a:extLst>
              <a:ext uri="{FF2B5EF4-FFF2-40B4-BE49-F238E27FC236}">
                <a16:creationId xmlns:a16="http://schemas.microsoft.com/office/drawing/2014/main" id="{BA108405-C38C-4D22-AF28-C12A951CEB22}"/>
              </a:ext>
            </a:extLst>
          </p:cNvPr>
          <p:cNvSpPr txBox="1"/>
          <p:nvPr/>
        </p:nvSpPr>
        <p:spPr bwMode="auto">
          <a:xfrm>
            <a:off x="2774388" y="1951980"/>
            <a:ext cx="45893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prior CDK4/6 inhibitor; HER2 IHC 2+ vs 1+ vs 0; prior taxane in nonmetastatic setting</a:t>
            </a:r>
          </a:p>
        </p:txBody>
      </p:sp>
      <p:sp>
        <p:nvSpPr>
          <p:cNvPr id="9" name="Line 52">
            <a:extLst>
              <a:ext uri="{FF2B5EF4-FFF2-40B4-BE49-F238E27FC236}">
                <a16:creationId xmlns:a16="http://schemas.microsoft.com/office/drawing/2014/main" id="{D63FEB0C-58CA-8910-D284-317B01BA9247}"/>
              </a:ext>
            </a:extLst>
          </p:cNvPr>
          <p:cNvSpPr>
            <a:spLocks noChangeShapeType="1"/>
          </p:cNvSpPr>
          <p:nvPr/>
        </p:nvSpPr>
        <p:spPr bwMode="auto">
          <a:xfrm>
            <a:off x="5055062" y="2470131"/>
            <a:ext cx="0" cy="763443"/>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D82C6783-A3A3-1B5C-F865-15D13FC65D31}"/>
              </a:ext>
            </a:extLst>
          </p:cNvPr>
          <p:cNvSpPr txBox="1"/>
          <p:nvPr/>
        </p:nvSpPr>
        <p:spPr bwMode="auto">
          <a:xfrm>
            <a:off x="5933822" y="4513559"/>
            <a:ext cx="45893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*Investigator’s choice chemotherapy may consist of capecitabine, paclitaxel, or nab-paclitaxel.</a:t>
            </a:r>
          </a:p>
        </p:txBody>
      </p:sp>
      <p:cxnSp>
        <p:nvCxnSpPr>
          <p:cNvPr id="11" name="Straight Arrow Connector 10">
            <a:extLst>
              <a:ext uri="{FF2B5EF4-FFF2-40B4-BE49-F238E27FC236}">
                <a16:creationId xmlns:a16="http://schemas.microsoft.com/office/drawing/2014/main" id="{799A2A31-7750-C515-5736-42F2B27CA850}"/>
              </a:ext>
            </a:extLst>
          </p:cNvPr>
          <p:cNvCxnSpPr>
            <a:cxnSpLocks/>
          </p:cNvCxnSpPr>
          <p:nvPr/>
        </p:nvCxnSpPr>
        <p:spPr bwMode="auto">
          <a:xfrm>
            <a:off x="9995338" y="3545984"/>
            <a:ext cx="527882" cy="0"/>
          </a:xfrm>
          <a:prstGeom prst="straightConnector1">
            <a:avLst/>
          </a:prstGeom>
          <a:noFill/>
          <a:ln w="28575" cap="flat" cmpd="sng" algn="ctr">
            <a:solidFill>
              <a:schemeClr val="bg1"/>
            </a:solidFill>
            <a:prstDash val="solid"/>
            <a:round/>
            <a:headEnd type="none" w="med" len="med"/>
            <a:tailEnd type="triangle"/>
          </a:ln>
          <a:effectLst/>
        </p:spPr>
      </p:cxnSp>
      <p:sp>
        <p:nvSpPr>
          <p:cNvPr id="12" name="TextBox 11">
            <a:extLst>
              <a:ext uri="{FF2B5EF4-FFF2-40B4-BE49-F238E27FC236}">
                <a16:creationId xmlns:a16="http://schemas.microsoft.com/office/drawing/2014/main" id="{99DB6DC1-57FE-A613-F83D-332A8B5A262E}"/>
              </a:ext>
            </a:extLst>
          </p:cNvPr>
          <p:cNvSpPr txBox="1"/>
          <p:nvPr/>
        </p:nvSpPr>
        <p:spPr bwMode="auto">
          <a:xfrm>
            <a:off x="10186407" y="3207451"/>
            <a:ext cx="15720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PD or toxicity</a:t>
            </a:r>
          </a:p>
        </p:txBody>
      </p:sp>
      <p:sp>
        <p:nvSpPr>
          <p:cNvPr id="15" name="Rettangolo 9">
            <a:extLst>
              <a:ext uri="{FF2B5EF4-FFF2-40B4-BE49-F238E27FC236}">
                <a16:creationId xmlns:a16="http://schemas.microsoft.com/office/drawing/2014/main" id="{9D7F4A32-9A95-C0CA-6A8C-0F13B443023A}"/>
              </a:ext>
            </a:extLst>
          </p:cNvPr>
          <p:cNvSpPr/>
          <p:nvPr/>
        </p:nvSpPr>
        <p:spPr>
          <a:xfrm>
            <a:off x="753886" y="3426626"/>
            <a:ext cx="3984045" cy="568813"/>
          </a:xfrm>
          <a:prstGeom prst="rect">
            <a:avLst/>
          </a:prstGeom>
          <a:noFill/>
          <a:ln w="38100">
            <a:solidFill>
              <a:srgbClr val="C00000"/>
            </a:solidFill>
          </a:ln>
          <a:effectLst>
            <a:outerShdw blurRad="225425" dist="50800" dir="5220000" algn="ctr">
              <a:srgbClr val="000000">
                <a:alpha val="3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7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 name="Content Placeholder 2">
            <a:extLst>
              <a:ext uri="{FF2B5EF4-FFF2-40B4-BE49-F238E27FC236}">
                <a16:creationId xmlns:a16="http://schemas.microsoft.com/office/drawing/2014/main" id="{E4E4C710-5C3E-87D9-A93A-48A3FC4F7EC5}"/>
              </a:ext>
            </a:extLst>
          </p:cNvPr>
          <p:cNvSpPr txBox="1">
            <a:spLocks/>
          </p:cNvSpPr>
          <p:nvPr/>
        </p:nvSpPr>
        <p:spPr>
          <a:xfrm>
            <a:off x="614404" y="5129199"/>
            <a:ext cx="5205952" cy="52321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PFS (per BICR) in HER2 IHC 1+/2+  </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Key secondary endpoint: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 in HER2 IHC 1+/2+ population, PFS and OS in ITT</a:t>
            </a:r>
          </a:p>
        </p:txBody>
      </p:sp>
      <p:sp>
        <p:nvSpPr>
          <p:cNvPr id="17" name="Content Placeholder 2">
            <a:extLst>
              <a:ext uri="{FF2B5EF4-FFF2-40B4-BE49-F238E27FC236}">
                <a16:creationId xmlns:a16="http://schemas.microsoft.com/office/drawing/2014/main" id="{CA2EAEEB-4A41-37E4-C308-EF004A5814B3}"/>
              </a:ext>
            </a:extLst>
          </p:cNvPr>
          <p:cNvSpPr txBox="1">
            <a:spLocks/>
          </p:cNvSpPr>
          <p:nvPr/>
        </p:nvSpPr>
        <p:spPr>
          <a:xfrm>
            <a:off x="5940201" y="5012119"/>
            <a:ext cx="5595673" cy="96183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PFS (per INV) in HER2 1+/2+, ORR and DoR in HER2 1+/2+and ITT, safety and tolerability, symptoms, functioning and QoL</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Exploratory: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 in HER2 IHC 1+/2+ population</a:t>
            </a:r>
          </a:p>
        </p:txBody>
      </p:sp>
      <p:sp>
        <p:nvSpPr>
          <p:cNvPr id="18" name="TextBox 17">
            <a:extLst>
              <a:ext uri="{FF2B5EF4-FFF2-40B4-BE49-F238E27FC236}">
                <a16:creationId xmlns:a16="http://schemas.microsoft.com/office/drawing/2014/main" id="{269AD0F2-B8F2-2EA5-0495-9A7107CD4D2E}"/>
              </a:ext>
            </a:extLst>
          </p:cNvPr>
          <p:cNvSpPr txBox="1"/>
          <p:nvPr/>
        </p:nvSpPr>
        <p:spPr bwMode="auto">
          <a:xfrm>
            <a:off x="3657600" y="6228364"/>
            <a:ext cx="406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 IHC &gt;0 defined by any IHC staining up to 10% of tumor cells. Futility analysis in HER2 IHC 0+ cohort will be done.</a:t>
            </a:r>
          </a:p>
        </p:txBody>
      </p:sp>
      <p:sp>
        <p:nvSpPr>
          <p:cNvPr id="19" name="Line 53">
            <a:extLst>
              <a:ext uri="{FF2B5EF4-FFF2-40B4-BE49-F238E27FC236}">
                <a16:creationId xmlns:a16="http://schemas.microsoft.com/office/drawing/2014/main" id="{30355EC8-CAAD-E9E4-1B3E-55E839B35708}"/>
              </a:ext>
            </a:extLst>
          </p:cNvPr>
          <p:cNvSpPr>
            <a:spLocks noChangeShapeType="1"/>
          </p:cNvSpPr>
          <p:nvPr/>
        </p:nvSpPr>
        <p:spPr bwMode="auto">
          <a:xfrm>
            <a:off x="5054188" y="3703660"/>
            <a:ext cx="766167" cy="57956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 name="Line 54">
            <a:extLst>
              <a:ext uri="{FF2B5EF4-FFF2-40B4-BE49-F238E27FC236}">
                <a16:creationId xmlns:a16="http://schemas.microsoft.com/office/drawing/2014/main" id="{AC0BCEE9-2B92-D23B-B43F-F889E73697C0}"/>
              </a:ext>
            </a:extLst>
          </p:cNvPr>
          <p:cNvSpPr>
            <a:spLocks noChangeShapeType="1"/>
          </p:cNvSpPr>
          <p:nvPr/>
        </p:nvSpPr>
        <p:spPr bwMode="auto">
          <a:xfrm flipV="1">
            <a:off x="5057364" y="2903405"/>
            <a:ext cx="762992" cy="52322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373021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Freeform: Shape 50">
            <a:extLst>
              <a:ext uri="{FF2B5EF4-FFF2-40B4-BE49-F238E27FC236}">
                <a16:creationId xmlns:a16="http://schemas.microsoft.com/office/drawing/2014/main" id="{2AB75730-0EC9-D1AC-8879-5EA8DD02A1EC}"/>
              </a:ext>
            </a:extLst>
          </p:cNvPr>
          <p:cNvSpPr/>
          <p:nvPr/>
        </p:nvSpPr>
        <p:spPr bwMode="auto">
          <a:xfrm>
            <a:off x="3131820" y="3996319"/>
            <a:ext cx="2971800" cy="2263140"/>
          </a:xfrm>
          <a:custGeom>
            <a:avLst/>
            <a:gdLst>
              <a:gd name="connsiteX0" fmla="*/ 1859280 w 2971800"/>
              <a:gd name="connsiteY0" fmla="*/ 0 h 2263140"/>
              <a:gd name="connsiteX1" fmla="*/ 1859280 w 2971800"/>
              <a:gd name="connsiteY1" fmla="*/ 1112520 h 2263140"/>
              <a:gd name="connsiteX2" fmla="*/ 0 w 2971800"/>
              <a:gd name="connsiteY2" fmla="*/ 251460 h 2263140"/>
              <a:gd name="connsiteX3" fmla="*/ 0 w 2971800"/>
              <a:gd name="connsiteY3" fmla="*/ 2263140 h 2263140"/>
              <a:gd name="connsiteX4" fmla="*/ 2971800 w 2971800"/>
              <a:gd name="connsiteY4" fmla="*/ 2263140 h 2263140"/>
              <a:gd name="connsiteX5" fmla="*/ 2971800 w 2971800"/>
              <a:gd name="connsiteY5" fmla="*/ 7620 h 2263140"/>
              <a:gd name="connsiteX6" fmla="*/ 1859280 w 2971800"/>
              <a:gd name="connsiteY6" fmla="*/ 0 h 2263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71800" h="2263140">
                <a:moveTo>
                  <a:pt x="1859280" y="0"/>
                </a:moveTo>
                <a:lnTo>
                  <a:pt x="1859280" y="1112520"/>
                </a:lnTo>
                <a:lnTo>
                  <a:pt x="0" y="251460"/>
                </a:lnTo>
                <a:lnTo>
                  <a:pt x="0" y="2263140"/>
                </a:lnTo>
                <a:lnTo>
                  <a:pt x="2971800" y="2263140"/>
                </a:lnTo>
                <a:lnTo>
                  <a:pt x="2971800" y="7620"/>
                </a:lnTo>
                <a:lnTo>
                  <a:pt x="1859280" y="0"/>
                </a:lnTo>
                <a:close/>
              </a:path>
            </a:pathLst>
          </a:custGeom>
          <a:solidFill>
            <a:schemeClr val="accent3">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Freeform: Shape 47">
            <a:extLst>
              <a:ext uri="{FF2B5EF4-FFF2-40B4-BE49-F238E27FC236}">
                <a16:creationId xmlns:a16="http://schemas.microsoft.com/office/drawing/2014/main" id="{14413650-6C40-0A37-C383-0D7C824579D9}"/>
              </a:ext>
            </a:extLst>
          </p:cNvPr>
          <p:cNvSpPr/>
          <p:nvPr/>
        </p:nvSpPr>
        <p:spPr bwMode="auto">
          <a:xfrm>
            <a:off x="6091238" y="5121222"/>
            <a:ext cx="1738312" cy="1157287"/>
          </a:xfrm>
          <a:custGeom>
            <a:avLst/>
            <a:gdLst>
              <a:gd name="connsiteX0" fmla="*/ 1733550 w 1733550"/>
              <a:gd name="connsiteY0" fmla="*/ 0 h 1157287"/>
              <a:gd name="connsiteX1" fmla="*/ 657225 w 1733550"/>
              <a:gd name="connsiteY1" fmla="*/ 1157287 h 1157287"/>
              <a:gd name="connsiteX2" fmla="*/ 0 w 1733550"/>
              <a:gd name="connsiteY2" fmla="*/ 1157287 h 1157287"/>
              <a:gd name="connsiteX3" fmla="*/ 0 w 1733550"/>
              <a:gd name="connsiteY3" fmla="*/ 71437 h 1157287"/>
              <a:gd name="connsiteX4" fmla="*/ 1023938 w 1733550"/>
              <a:gd name="connsiteY4" fmla="*/ 71437 h 1157287"/>
              <a:gd name="connsiteX5" fmla="*/ 1733550 w 1733550"/>
              <a:gd name="connsiteY5" fmla="*/ 0 h 1157287"/>
              <a:gd name="connsiteX0" fmla="*/ 1733550 w 1733550"/>
              <a:gd name="connsiteY0" fmla="*/ 0 h 1157287"/>
              <a:gd name="connsiteX1" fmla="*/ 657225 w 1733550"/>
              <a:gd name="connsiteY1" fmla="*/ 1157287 h 1157287"/>
              <a:gd name="connsiteX2" fmla="*/ 0 w 1733550"/>
              <a:gd name="connsiteY2" fmla="*/ 1157287 h 1157287"/>
              <a:gd name="connsiteX3" fmla="*/ 0 w 1733550"/>
              <a:gd name="connsiteY3" fmla="*/ 71437 h 1157287"/>
              <a:gd name="connsiteX4" fmla="*/ 1019176 w 1733550"/>
              <a:gd name="connsiteY4" fmla="*/ 52387 h 1157287"/>
              <a:gd name="connsiteX5" fmla="*/ 1733550 w 1733550"/>
              <a:gd name="connsiteY5" fmla="*/ 0 h 1157287"/>
              <a:gd name="connsiteX0" fmla="*/ 1733550 w 1733550"/>
              <a:gd name="connsiteY0" fmla="*/ 0 h 1157287"/>
              <a:gd name="connsiteX1" fmla="*/ 657225 w 1733550"/>
              <a:gd name="connsiteY1" fmla="*/ 1157287 h 1157287"/>
              <a:gd name="connsiteX2" fmla="*/ 0 w 1733550"/>
              <a:gd name="connsiteY2" fmla="*/ 1157287 h 1157287"/>
              <a:gd name="connsiteX3" fmla="*/ 9525 w 1733550"/>
              <a:gd name="connsiteY3" fmla="*/ 52387 h 1157287"/>
              <a:gd name="connsiteX4" fmla="*/ 1019176 w 1733550"/>
              <a:gd name="connsiteY4" fmla="*/ 52387 h 1157287"/>
              <a:gd name="connsiteX5" fmla="*/ 1733550 w 1733550"/>
              <a:gd name="connsiteY5" fmla="*/ 0 h 1157287"/>
              <a:gd name="connsiteX0" fmla="*/ 1738312 w 1738312"/>
              <a:gd name="connsiteY0" fmla="*/ 0 h 1157287"/>
              <a:gd name="connsiteX1" fmla="*/ 661987 w 1738312"/>
              <a:gd name="connsiteY1" fmla="*/ 1157287 h 1157287"/>
              <a:gd name="connsiteX2" fmla="*/ 4762 w 1738312"/>
              <a:gd name="connsiteY2" fmla="*/ 1157287 h 1157287"/>
              <a:gd name="connsiteX3" fmla="*/ 0 w 1738312"/>
              <a:gd name="connsiteY3" fmla="*/ 52387 h 1157287"/>
              <a:gd name="connsiteX4" fmla="*/ 1023938 w 1738312"/>
              <a:gd name="connsiteY4" fmla="*/ 52387 h 1157287"/>
              <a:gd name="connsiteX5" fmla="*/ 1738312 w 1738312"/>
              <a:gd name="connsiteY5" fmla="*/ 0 h 1157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8312" h="1157287">
                <a:moveTo>
                  <a:pt x="1738312" y="0"/>
                </a:moveTo>
                <a:lnTo>
                  <a:pt x="661987" y="1157287"/>
                </a:lnTo>
                <a:lnTo>
                  <a:pt x="4762" y="1157287"/>
                </a:lnTo>
                <a:cubicBezTo>
                  <a:pt x="3175" y="788987"/>
                  <a:pt x="1587" y="420687"/>
                  <a:pt x="0" y="52387"/>
                </a:cubicBezTo>
                <a:lnTo>
                  <a:pt x="1023938" y="52387"/>
                </a:lnTo>
                <a:lnTo>
                  <a:pt x="1738312" y="0"/>
                </a:lnTo>
                <a:close/>
              </a:path>
            </a:pathLst>
          </a:custGeom>
          <a:solidFill>
            <a:schemeClr val="accent6">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Freeform: Shape 46">
            <a:extLst>
              <a:ext uri="{FF2B5EF4-FFF2-40B4-BE49-F238E27FC236}">
                <a16:creationId xmlns:a16="http://schemas.microsoft.com/office/drawing/2014/main" id="{EF62DDAF-61DD-82EC-500F-A3748AB54E5E}"/>
              </a:ext>
            </a:extLst>
          </p:cNvPr>
          <p:cNvSpPr/>
          <p:nvPr/>
        </p:nvSpPr>
        <p:spPr bwMode="auto">
          <a:xfrm>
            <a:off x="7040879" y="1634119"/>
            <a:ext cx="2489835" cy="2362200"/>
          </a:xfrm>
          <a:custGeom>
            <a:avLst/>
            <a:gdLst>
              <a:gd name="connsiteX0" fmla="*/ 815340 w 1874520"/>
              <a:gd name="connsiteY0" fmla="*/ 1226820 h 2362200"/>
              <a:gd name="connsiteX1" fmla="*/ 0 w 1874520"/>
              <a:gd name="connsiteY1" fmla="*/ 2362200 h 2362200"/>
              <a:gd name="connsiteX2" fmla="*/ 1874520 w 1874520"/>
              <a:gd name="connsiteY2" fmla="*/ 2362200 h 2362200"/>
              <a:gd name="connsiteX3" fmla="*/ 1874520 w 1874520"/>
              <a:gd name="connsiteY3" fmla="*/ 0 h 2362200"/>
              <a:gd name="connsiteX4" fmla="*/ 807720 w 1874520"/>
              <a:gd name="connsiteY4" fmla="*/ 0 h 2362200"/>
              <a:gd name="connsiteX5" fmla="*/ 815340 w 1874520"/>
              <a:gd name="connsiteY5" fmla="*/ 1226820 h 2362200"/>
              <a:gd name="connsiteX0" fmla="*/ 838200 w 1874520"/>
              <a:gd name="connsiteY0" fmla="*/ 1226820 h 2362200"/>
              <a:gd name="connsiteX1" fmla="*/ 0 w 1874520"/>
              <a:gd name="connsiteY1" fmla="*/ 2362200 h 2362200"/>
              <a:gd name="connsiteX2" fmla="*/ 1874520 w 1874520"/>
              <a:gd name="connsiteY2" fmla="*/ 2362200 h 2362200"/>
              <a:gd name="connsiteX3" fmla="*/ 1874520 w 1874520"/>
              <a:gd name="connsiteY3" fmla="*/ 0 h 2362200"/>
              <a:gd name="connsiteX4" fmla="*/ 807720 w 1874520"/>
              <a:gd name="connsiteY4" fmla="*/ 0 h 2362200"/>
              <a:gd name="connsiteX5" fmla="*/ 838200 w 1874520"/>
              <a:gd name="connsiteY5" fmla="*/ 1226820 h 2362200"/>
              <a:gd name="connsiteX0" fmla="*/ 769620 w 1805940"/>
              <a:gd name="connsiteY0" fmla="*/ 1226820 h 2362200"/>
              <a:gd name="connsiteX1" fmla="*/ 0 w 1805940"/>
              <a:gd name="connsiteY1" fmla="*/ 2362200 h 2362200"/>
              <a:gd name="connsiteX2" fmla="*/ 1805940 w 1805940"/>
              <a:gd name="connsiteY2" fmla="*/ 2362200 h 2362200"/>
              <a:gd name="connsiteX3" fmla="*/ 1805940 w 1805940"/>
              <a:gd name="connsiteY3" fmla="*/ 0 h 2362200"/>
              <a:gd name="connsiteX4" fmla="*/ 739140 w 1805940"/>
              <a:gd name="connsiteY4" fmla="*/ 0 h 2362200"/>
              <a:gd name="connsiteX5" fmla="*/ 769620 w 1805940"/>
              <a:gd name="connsiteY5" fmla="*/ 1226820 h 2362200"/>
              <a:gd name="connsiteX0" fmla="*/ 815340 w 1851660"/>
              <a:gd name="connsiteY0" fmla="*/ 1226820 h 2362200"/>
              <a:gd name="connsiteX1" fmla="*/ 0 w 1851660"/>
              <a:gd name="connsiteY1" fmla="*/ 2362200 h 2362200"/>
              <a:gd name="connsiteX2" fmla="*/ 1851660 w 1851660"/>
              <a:gd name="connsiteY2" fmla="*/ 2362200 h 2362200"/>
              <a:gd name="connsiteX3" fmla="*/ 1851660 w 1851660"/>
              <a:gd name="connsiteY3" fmla="*/ 0 h 2362200"/>
              <a:gd name="connsiteX4" fmla="*/ 784860 w 1851660"/>
              <a:gd name="connsiteY4" fmla="*/ 0 h 2362200"/>
              <a:gd name="connsiteX5" fmla="*/ 815340 w 1851660"/>
              <a:gd name="connsiteY5" fmla="*/ 1226820 h 2362200"/>
              <a:gd name="connsiteX0" fmla="*/ 815340 w 2518410"/>
              <a:gd name="connsiteY0" fmla="*/ 1226820 h 2362200"/>
              <a:gd name="connsiteX1" fmla="*/ 0 w 2518410"/>
              <a:gd name="connsiteY1" fmla="*/ 2362200 h 2362200"/>
              <a:gd name="connsiteX2" fmla="*/ 1851660 w 2518410"/>
              <a:gd name="connsiteY2" fmla="*/ 2362200 h 2362200"/>
              <a:gd name="connsiteX3" fmla="*/ 2518410 w 2518410"/>
              <a:gd name="connsiteY3" fmla="*/ 0 h 2362200"/>
              <a:gd name="connsiteX4" fmla="*/ 784860 w 2518410"/>
              <a:gd name="connsiteY4" fmla="*/ 0 h 2362200"/>
              <a:gd name="connsiteX5" fmla="*/ 815340 w 2518410"/>
              <a:gd name="connsiteY5" fmla="*/ 1226820 h 2362200"/>
              <a:gd name="connsiteX0" fmla="*/ 815340 w 2556510"/>
              <a:gd name="connsiteY0" fmla="*/ 1226820 h 2362200"/>
              <a:gd name="connsiteX1" fmla="*/ 0 w 2556510"/>
              <a:gd name="connsiteY1" fmla="*/ 2362200 h 2362200"/>
              <a:gd name="connsiteX2" fmla="*/ 2556510 w 2556510"/>
              <a:gd name="connsiteY2" fmla="*/ 2362200 h 2362200"/>
              <a:gd name="connsiteX3" fmla="*/ 2518410 w 2556510"/>
              <a:gd name="connsiteY3" fmla="*/ 0 h 2362200"/>
              <a:gd name="connsiteX4" fmla="*/ 784860 w 2556510"/>
              <a:gd name="connsiteY4" fmla="*/ 0 h 2362200"/>
              <a:gd name="connsiteX5" fmla="*/ 815340 w 2556510"/>
              <a:gd name="connsiteY5" fmla="*/ 1226820 h 2362200"/>
              <a:gd name="connsiteX0" fmla="*/ 815340 w 2518410"/>
              <a:gd name="connsiteY0" fmla="*/ 1226820 h 2362200"/>
              <a:gd name="connsiteX1" fmla="*/ 0 w 2518410"/>
              <a:gd name="connsiteY1" fmla="*/ 2362200 h 2362200"/>
              <a:gd name="connsiteX2" fmla="*/ 2508885 w 2518410"/>
              <a:gd name="connsiteY2" fmla="*/ 2362200 h 2362200"/>
              <a:gd name="connsiteX3" fmla="*/ 2518410 w 2518410"/>
              <a:gd name="connsiteY3" fmla="*/ 0 h 2362200"/>
              <a:gd name="connsiteX4" fmla="*/ 784860 w 2518410"/>
              <a:gd name="connsiteY4" fmla="*/ 0 h 2362200"/>
              <a:gd name="connsiteX5" fmla="*/ 815340 w 2518410"/>
              <a:gd name="connsiteY5" fmla="*/ 1226820 h 2362200"/>
              <a:gd name="connsiteX0" fmla="*/ 815340 w 2508885"/>
              <a:gd name="connsiteY0" fmla="*/ 1226820 h 2362200"/>
              <a:gd name="connsiteX1" fmla="*/ 0 w 2508885"/>
              <a:gd name="connsiteY1" fmla="*/ 2362200 h 2362200"/>
              <a:gd name="connsiteX2" fmla="*/ 2508885 w 2508885"/>
              <a:gd name="connsiteY2" fmla="*/ 2362200 h 2362200"/>
              <a:gd name="connsiteX3" fmla="*/ 2489835 w 2508885"/>
              <a:gd name="connsiteY3" fmla="*/ 0 h 2362200"/>
              <a:gd name="connsiteX4" fmla="*/ 784860 w 2508885"/>
              <a:gd name="connsiteY4" fmla="*/ 0 h 2362200"/>
              <a:gd name="connsiteX5" fmla="*/ 815340 w 2508885"/>
              <a:gd name="connsiteY5" fmla="*/ 1226820 h 2362200"/>
              <a:gd name="connsiteX0" fmla="*/ 815340 w 2489835"/>
              <a:gd name="connsiteY0" fmla="*/ 1226820 h 2362200"/>
              <a:gd name="connsiteX1" fmla="*/ 0 w 2489835"/>
              <a:gd name="connsiteY1" fmla="*/ 2362200 h 2362200"/>
              <a:gd name="connsiteX2" fmla="*/ 2480310 w 2489835"/>
              <a:gd name="connsiteY2" fmla="*/ 2362200 h 2362200"/>
              <a:gd name="connsiteX3" fmla="*/ 2489835 w 2489835"/>
              <a:gd name="connsiteY3" fmla="*/ 0 h 2362200"/>
              <a:gd name="connsiteX4" fmla="*/ 784860 w 2489835"/>
              <a:gd name="connsiteY4" fmla="*/ 0 h 2362200"/>
              <a:gd name="connsiteX5" fmla="*/ 815340 w 2489835"/>
              <a:gd name="connsiteY5" fmla="*/ 1226820 h 2362200"/>
              <a:gd name="connsiteX0" fmla="*/ 815340 w 2489835"/>
              <a:gd name="connsiteY0" fmla="*/ 1226820 h 2362200"/>
              <a:gd name="connsiteX1" fmla="*/ 0 w 2489835"/>
              <a:gd name="connsiteY1" fmla="*/ 2362200 h 2362200"/>
              <a:gd name="connsiteX2" fmla="*/ 2480310 w 2489835"/>
              <a:gd name="connsiteY2" fmla="*/ 2362200 h 2362200"/>
              <a:gd name="connsiteX3" fmla="*/ 2489835 w 2489835"/>
              <a:gd name="connsiteY3" fmla="*/ 0 h 2362200"/>
              <a:gd name="connsiteX4" fmla="*/ 784860 w 2489835"/>
              <a:gd name="connsiteY4" fmla="*/ 0 h 2362200"/>
              <a:gd name="connsiteX5" fmla="*/ 815340 w 2489835"/>
              <a:gd name="connsiteY5" fmla="*/ 1226820 h 236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9835" h="2362200">
                <a:moveTo>
                  <a:pt x="815340" y="1226820"/>
                </a:moveTo>
                <a:lnTo>
                  <a:pt x="0" y="2362200"/>
                </a:lnTo>
                <a:lnTo>
                  <a:pt x="2480310" y="2362200"/>
                </a:lnTo>
                <a:cubicBezTo>
                  <a:pt x="2483485" y="1574800"/>
                  <a:pt x="2467610" y="806450"/>
                  <a:pt x="2489835" y="0"/>
                </a:cubicBezTo>
                <a:lnTo>
                  <a:pt x="784860" y="0"/>
                </a:lnTo>
                <a:lnTo>
                  <a:pt x="815340" y="1226820"/>
                </a:lnTo>
                <a:close/>
              </a:path>
            </a:pathLst>
          </a:custGeom>
          <a:solidFill>
            <a:schemeClr val="accent3">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Freeform: Shape 41">
            <a:extLst>
              <a:ext uri="{FF2B5EF4-FFF2-40B4-BE49-F238E27FC236}">
                <a16:creationId xmlns:a16="http://schemas.microsoft.com/office/drawing/2014/main" id="{1CC23E16-863C-D5C0-0260-0B09DAD777F0}"/>
              </a:ext>
            </a:extLst>
          </p:cNvPr>
          <p:cNvSpPr/>
          <p:nvPr/>
        </p:nvSpPr>
        <p:spPr bwMode="auto">
          <a:xfrm>
            <a:off x="3086100" y="1606497"/>
            <a:ext cx="1914525" cy="947737"/>
          </a:xfrm>
          <a:custGeom>
            <a:avLst/>
            <a:gdLst>
              <a:gd name="connsiteX0" fmla="*/ 1243013 w 1914525"/>
              <a:gd name="connsiteY0" fmla="*/ 947737 h 947737"/>
              <a:gd name="connsiteX1" fmla="*/ 1914525 w 1914525"/>
              <a:gd name="connsiteY1" fmla="*/ 523875 h 947737"/>
              <a:gd name="connsiteX2" fmla="*/ 1914525 w 1914525"/>
              <a:gd name="connsiteY2" fmla="*/ 0 h 947737"/>
              <a:gd name="connsiteX3" fmla="*/ 0 w 1914525"/>
              <a:gd name="connsiteY3" fmla="*/ 0 h 947737"/>
              <a:gd name="connsiteX4" fmla="*/ 0 w 1914525"/>
              <a:gd name="connsiteY4" fmla="*/ 595312 h 947737"/>
              <a:gd name="connsiteX5" fmla="*/ 1243013 w 1914525"/>
              <a:gd name="connsiteY5" fmla="*/ 947737 h 947737"/>
              <a:gd name="connsiteX0" fmla="*/ 1243013 w 1914525"/>
              <a:gd name="connsiteY0" fmla="*/ 947737 h 947737"/>
              <a:gd name="connsiteX1" fmla="*/ 1914525 w 1914525"/>
              <a:gd name="connsiteY1" fmla="*/ 523875 h 947737"/>
              <a:gd name="connsiteX2" fmla="*/ 1914525 w 1914525"/>
              <a:gd name="connsiteY2" fmla="*/ 0 h 947737"/>
              <a:gd name="connsiteX3" fmla="*/ 0 w 1914525"/>
              <a:gd name="connsiteY3" fmla="*/ 0 h 947737"/>
              <a:gd name="connsiteX4" fmla="*/ 0 w 1914525"/>
              <a:gd name="connsiteY4" fmla="*/ 538162 h 947737"/>
              <a:gd name="connsiteX5" fmla="*/ 1243013 w 1914525"/>
              <a:gd name="connsiteY5" fmla="*/ 947737 h 947737"/>
              <a:gd name="connsiteX0" fmla="*/ 1243013 w 1914525"/>
              <a:gd name="connsiteY0" fmla="*/ 947737 h 947737"/>
              <a:gd name="connsiteX1" fmla="*/ 1914525 w 1914525"/>
              <a:gd name="connsiteY1" fmla="*/ 523875 h 947737"/>
              <a:gd name="connsiteX2" fmla="*/ 1914525 w 1914525"/>
              <a:gd name="connsiteY2" fmla="*/ 0 h 947737"/>
              <a:gd name="connsiteX3" fmla="*/ 0 w 1914525"/>
              <a:gd name="connsiteY3" fmla="*/ 0 h 947737"/>
              <a:gd name="connsiteX4" fmla="*/ 6350 w 1914525"/>
              <a:gd name="connsiteY4" fmla="*/ 512762 h 947737"/>
              <a:gd name="connsiteX5" fmla="*/ 1243013 w 1914525"/>
              <a:gd name="connsiteY5" fmla="*/ 947737 h 947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4525" h="947737">
                <a:moveTo>
                  <a:pt x="1243013" y="947737"/>
                </a:moveTo>
                <a:lnTo>
                  <a:pt x="1914525" y="523875"/>
                </a:lnTo>
                <a:lnTo>
                  <a:pt x="1914525" y="0"/>
                </a:lnTo>
                <a:lnTo>
                  <a:pt x="0" y="0"/>
                </a:lnTo>
                <a:cubicBezTo>
                  <a:pt x="2117" y="170921"/>
                  <a:pt x="4233" y="341841"/>
                  <a:pt x="6350" y="512762"/>
                </a:cubicBezTo>
                <a:lnTo>
                  <a:pt x="1243013" y="947737"/>
                </a:lnTo>
                <a:close/>
              </a:path>
            </a:pathLst>
          </a:custGeom>
          <a:solidFill>
            <a:schemeClr val="accent4">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Future of HER2-Low Breast Cancer</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Adapted from Tarrantino. Cancer Discov. 2022;12:2026. </a:t>
            </a:r>
          </a:p>
        </p:txBody>
      </p:sp>
      <p:sp>
        <p:nvSpPr>
          <p:cNvPr id="2" name="TextBox 1">
            <a:extLst>
              <a:ext uri="{FF2B5EF4-FFF2-40B4-BE49-F238E27FC236}">
                <a16:creationId xmlns:a16="http://schemas.microsoft.com/office/drawing/2014/main" id="{7B867C57-A2CE-2EC9-EBB5-AEB294E9864D}"/>
              </a:ext>
            </a:extLst>
          </p:cNvPr>
          <p:cNvSpPr txBox="1"/>
          <p:nvPr/>
        </p:nvSpPr>
        <p:spPr bwMode="auto">
          <a:xfrm>
            <a:off x="3208727" y="1556445"/>
            <a:ext cx="166720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ERBB2-amplified</a:t>
            </a:r>
            <a:b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 benefit from the therapeutic inhibition of the HER2 pathway</a:t>
            </a:r>
          </a:p>
        </p:txBody>
      </p:sp>
      <p:sp>
        <p:nvSpPr>
          <p:cNvPr id="4" name="TextBox 3">
            <a:extLst>
              <a:ext uri="{FF2B5EF4-FFF2-40B4-BE49-F238E27FC236}">
                <a16:creationId xmlns:a16="http://schemas.microsoft.com/office/drawing/2014/main" id="{131F9031-A287-5C1E-9092-E1E4FC55F072}"/>
              </a:ext>
            </a:extLst>
          </p:cNvPr>
          <p:cNvSpPr txBox="1"/>
          <p:nvPr/>
        </p:nvSpPr>
        <p:spPr bwMode="auto">
          <a:xfrm>
            <a:off x="8050809" y="1588210"/>
            <a:ext cx="1588932" cy="93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ERBB2 nonamplified</a:t>
            </a:r>
            <a:b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Without benefit from HER2 inhibition -targetable with      novel ADCs</a:t>
            </a:r>
          </a:p>
        </p:txBody>
      </p:sp>
      <p:sp>
        <p:nvSpPr>
          <p:cNvPr id="5" name="TextBox 4">
            <a:extLst>
              <a:ext uri="{FF2B5EF4-FFF2-40B4-BE49-F238E27FC236}">
                <a16:creationId xmlns:a16="http://schemas.microsoft.com/office/drawing/2014/main" id="{D5CB3FCD-09BB-FF84-A5CF-28BB5D84434D}"/>
              </a:ext>
            </a:extLst>
          </p:cNvPr>
          <p:cNvSpPr txBox="1"/>
          <p:nvPr/>
        </p:nvSpPr>
        <p:spPr bwMode="auto">
          <a:xfrm>
            <a:off x="6072872" y="5165242"/>
            <a:ext cx="1172048"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Targetability with ADCs under investigation</a:t>
            </a:r>
          </a:p>
        </p:txBody>
      </p:sp>
      <p:sp>
        <p:nvSpPr>
          <p:cNvPr id="6" name="Partial Circle 5">
            <a:extLst>
              <a:ext uri="{FF2B5EF4-FFF2-40B4-BE49-F238E27FC236}">
                <a16:creationId xmlns:a16="http://schemas.microsoft.com/office/drawing/2014/main" id="{FF6B9049-4B14-C84D-7153-182024AD31BA}"/>
              </a:ext>
            </a:extLst>
          </p:cNvPr>
          <p:cNvSpPr/>
          <p:nvPr/>
        </p:nvSpPr>
        <p:spPr bwMode="auto">
          <a:xfrm>
            <a:off x="4267200" y="2138269"/>
            <a:ext cx="1452563" cy="1452563"/>
          </a:xfrm>
          <a:prstGeom prst="pie">
            <a:avLst>
              <a:gd name="adj1" fmla="val 16212640"/>
              <a:gd name="adj2" fmla="val 12344783"/>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Partial Circle 6">
            <a:extLst>
              <a:ext uri="{FF2B5EF4-FFF2-40B4-BE49-F238E27FC236}">
                <a16:creationId xmlns:a16="http://schemas.microsoft.com/office/drawing/2014/main" id="{7EE30582-1FBD-8E7A-72FE-6868A335C7F0}"/>
              </a:ext>
            </a:extLst>
          </p:cNvPr>
          <p:cNvSpPr/>
          <p:nvPr/>
        </p:nvSpPr>
        <p:spPr bwMode="auto">
          <a:xfrm>
            <a:off x="4267200" y="2138269"/>
            <a:ext cx="1452563" cy="1452563"/>
          </a:xfrm>
          <a:prstGeom prst="pie">
            <a:avLst>
              <a:gd name="adj1" fmla="val 12345307"/>
              <a:gd name="adj2" fmla="val 16211897"/>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F1CE0E7E-721D-18EA-F646-5E1FA57F98F5}"/>
              </a:ext>
            </a:extLst>
          </p:cNvPr>
          <p:cNvSpPr txBox="1"/>
          <p:nvPr/>
        </p:nvSpPr>
        <p:spPr bwMode="auto">
          <a:xfrm>
            <a:off x="4231168" y="2214599"/>
            <a:ext cx="9953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a:t>
            </a:r>
          </a:p>
        </p:txBody>
      </p:sp>
      <p:sp>
        <p:nvSpPr>
          <p:cNvPr id="9" name="TextBox 8">
            <a:extLst>
              <a:ext uri="{FF2B5EF4-FFF2-40B4-BE49-F238E27FC236}">
                <a16:creationId xmlns:a16="http://schemas.microsoft.com/office/drawing/2014/main" id="{7E997AB3-9F8B-B3AF-B7E4-55091245DE9D}"/>
              </a:ext>
            </a:extLst>
          </p:cNvPr>
          <p:cNvSpPr txBox="1"/>
          <p:nvPr/>
        </p:nvSpPr>
        <p:spPr bwMode="auto">
          <a:xfrm>
            <a:off x="4535968" y="2922551"/>
            <a:ext cx="9953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a:t>
            </a:r>
          </a:p>
        </p:txBody>
      </p:sp>
      <p:sp>
        <p:nvSpPr>
          <p:cNvPr id="10" name="Partial Circle 9">
            <a:extLst>
              <a:ext uri="{FF2B5EF4-FFF2-40B4-BE49-F238E27FC236}">
                <a16:creationId xmlns:a16="http://schemas.microsoft.com/office/drawing/2014/main" id="{AB500E9F-6646-1F40-A56F-BB03A8F7D4BC}"/>
              </a:ext>
            </a:extLst>
          </p:cNvPr>
          <p:cNvSpPr/>
          <p:nvPr/>
        </p:nvSpPr>
        <p:spPr bwMode="auto">
          <a:xfrm>
            <a:off x="7112154" y="2138269"/>
            <a:ext cx="1452563" cy="1452563"/>
          </a:xfrm>
          <a:prstGeom prst="pie">
            <a:avLst>
              <a:gd name="adj1" fmla="val 7471267"/>
              <a:gd name="adj2" fmla="val 12344783"/>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Partial Circle 10">
            <a:extLst>
              <a:ext uri="{FF2B5EF4-FFF2-40B4-BE49-F238E27FC236}">
                <a16:creationId xmlns:a16="http://schemas.microsoft.com/office/drawing/2014/main" id="{F1CDF0EC-2283-ABAB-CD34-FE8A8D516931}"/>
              </a:ext>
            </a:extLst>
          </p:cNvPr>
          <p:cNvSpPr/>
          <p:nvPr/>
        </p:nvSpPr>
        <p:spPr bwMode="auto">
          <a:xfrm>
            <a:off x="7112154" y="2138269"/>
            <a:ext cx="1452563" cy="1452563"/>
          </a:xfrm>
          <a:prstGeom prst="pie">
            <a:avLst>
              <a:gd name="adj1" fmla="val 12345307"/>
              <a:gd name="adj2" fmla="val 16211897"/>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2A021FB1-EFA9-A72F-E496-4A98B18D9FFB}"/>
              </a:ext>
            </a:extLst>
          </p:cNvPr>
          <p:cNvSpPr txBox="1"/>
          <p:nvPr/>
        </p:nvSpPr>
        <p:spPr bwMode="auto">
          <a:xfrm>
            <a:off x="7083800" y="2309832"/>
            <a:ext cx="9953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a:t>
            </a:r>
          </a:p>
        </p:txBody>
      </p:sp>
      <p:sp>
        <p:nvSpPr>
          <p:cNvPr id="13" name="TextBox 12">
            <a:extLst>
              <a:ext uri="{FF2B5EF4-FFF2-40B4-BE49-F238E27FC236}">
                <a16:creationId xmlns:a16="http://schemas.microsoft.com/office/drawing/2014/main" id="{D4E884B5-6247-94C6-584D-8529C8C2BB20}"/>
              </a:ext>
            </a:extLst>
          </p:cNvPr>
          <p:cNvSpPr txBox="1"/>
          <p:nvPr/>
        </p:nvSpPr>
        <p:spPr bwMode="auto">
          <a:xfrm>
            <a:off x="7076434" y="2795231"/>
            <a:ext cx="7620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HER2-0</a:t>
            </a:r>
          </a:p>
        </p:txBody>
      </p:sp>
      <p:sp>
        <p:nvSpPr>
          <p:cNvPr id="14" name="Partial Circle 13">
            <a:extLst>
              <a:ext uri="{FF2B5EF4-FFF2-40B4-BE49-F238E27FC236}">
                <a16:creationId xmlns:a16="http://schemas.microsoft.com/office/drawing/2014/main" id="{DDC4A10C-FD90-1CC6-0604-BAC7D857D01C}"/>
              </a:ext>
            </a:extLst>
          </p:cNvPr>
          <p:cNvSpPr/>
          <p:nvPr/>
        </p:nvSpPr>
        <p:spPr bwMode="auto">
          <a:xfrm>
            <a:off x="4267200" y="4389403"/>
            <a:ext cx="1452563" cy="1452563"/>
          </a:xfrm>
          <a:prstGeom prst="pie">
            <a:avLst>
              <a:gd name="adj1" fmla="val 16212640"/>
              <a:gd name="adj2" fmla="val 12292915"/>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Partial Circle 14">
            <a:extLst>
              <a:ext uri="{FF2B5EF4-FFF2-40B4-BE49-F238E27FC236}">
                <a16:creationId xmlns:a16="http://schemas.microsoft.com/office/drawing/2014/main" id="{DC1D3415-A7D9-036A-6C24-8C60F112F86C}"/>
              </a:ext>
            </a:extLst>
          </p:cNvPr>
          <p:cNvSpPr/>
          <p:nvPr/>
        </p:nvSpPr>
        <p:spPr bwMode="auto">
          <a:xfrm>
            <a:off x="4267200" y="4389403"/>
            <a:ext cx="1452563" cy="1452563"/>
          </a:xfrm>
          <a:prstGeom prst="pie">
            <a:avLst>
              <a:gd name="adj1" fmla="val 12301750"/>
              <a:gd name="adj2" fmla="val 16211897"/>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73EBEE3C-58F2-5293-809B-EBF437CDD105}"/>
              </a:ext>
            </a:extLst>
          </p:cNvPr>
          <p:cNvSpPr txBox="1"/>
          <p:nvPr/>
        </p:nvSpPr>
        <p:spPr bwMode="auto">
          <a:xfrm>
            <a:off x="4231168" y="4465733"/>
            <a:ext cx="9953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a:t>
            </a:r>
          </a:p>
        </p:txBody>
      </p:sp>
      <p:sp>
        <p:nvSpPr>
          <p:cNvPr id="18" name="Partial Circle 17">
            <a:extLst>
              <a:ext uri="{FF2B5EF4-FFF2-40B4-BE49-F238E27FC236}">
                <a16:creationId xmlns:a16="http://schemas.microsoft.com/office/drawing/2014/main" id="{B688B170-8155-F4A6-E865-2BD1E65E8879}"/>
              </a:ext>
            </a:extLst>
          </p:cNvPr>
          <p:cNvSpPr/>
          <p:nvPr/>
        </p:nvSpPr>
        <p:spPr bwMode="auto">
          <a:xfrm>
            <a:off x="7112153" y="2138269"/>
            <a:ext cx="1452563" cy="1452563"/>
          </a:xfrm>
          <a:prstGeom prst="pie">
            <a:avLst>
              <a:gd name="adj1" fmla="val 16213459"/>
              <a:gd name="adj2" fmla="val 7477549"/>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38D71873-5677-2A18-A1D4-354D60B21CB8}"/>
              </a:ext>
            </a:extLst>
          </p:cNvPr>
          <p:cNvSpPr txBox="1"/>
          <p:nvPr/>
        </p:nvSpPr>
        <p:spPr bwMode="auto">
          <a:xfrm>
            <a:off x="7127561" y="3696552"/>
            <a:ext cx="152463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DESTINY-Breast04 Trial</a:t>
            </a:r>
          </a:p>
        </p:txBody>
      </p:sp>
      <p:sp>
        <p:nvSpPr>
          <p:cNvPr id="20" name="Freeform: Shape 19">
            <a:extLst>
              <a:ext uri="{FF2B5EF4-FFF2-40B4-BE49-F238E27FC236}">
                <a16:creationId xmlns:a16="http://schemas.microsoft.com/office/drawing/2014/main" id="{837F41B4-BE33-65E0-3FB2-6753335CE783}"/>
              </a:ext>
            </a:extLst>
          </p:cNvPr>
          <p:cNvSpPr/>
          <p:nvPr/>
        </p:nvSpPr>
        <p:spPr bwMode="auto">
          <a:xfrm>
            <a:off x="7804997" y="2663089"/>
            <a:ext cx="847198" cy="1033463"/>
          </a:xfrm>
          <a:custGeom>
            <a:avLst/>
            <a:gdLst>
              <a:gd name="connsiteX0" fmla="*/ 828675 w 828675"/>
              <a:gd name="connsiteY0" fmla="*/ 0 h 1033463"/>
              <a:gd name="connsiteX1" fmla="*/ 0 w 828675"/>
              <a:gd name="connsiteY1" fmla="*/ 1033463 h 1033463"/>
              <a:gd name="connsiteX0" fmla="*/ 828675 w 828675"/>
              <a:gd name="connsiteY0" fmla="*/ 0 h 1033463"/>
              <a:gd name="connsiteX1" fmla="*/ 0 w 828675"/>
              <a:gd name="connsiteY1" fmla="*/ 1033463 h 1033463"/>
              <a:gd name="connsiteX0" fmla="*/ 828675 w 847198"/>
              <a:gd name="connsiteY0" fmla="*/ 0 h 1033463"/>
              <a:gd name="connsiteX1" fmla="*/ 0 w 847198"/>
              <a:gd name="connsiteY1" fmla="*/ 1033463 h 1033463"/>
            </a:gdLst>
            <a:ahLst/>
            <a:cxnLst>
              <a:cxn ang="0">
                <a:pos x="connsiteX0" y="connsiteY0"/>
              </a:cxn>
              <a:cxn ang="0">
                <a:pos x="connsiteX1" y="connsiteY1"/>
              </a:cxn>
            </a:cxnLst>
            <a:rect l="l" t="t" r="r" b="b"/>
            <a:pathLst>
              <a:path w="847198" h="1033463">
                <a:moveTo>
                  <a:pt x="828675" y="0"/>
                </a:moveTo>
                <a:cubicBezTo>
                  <a:pt x="923925" y="501650"/>
                  <a:pt x="652462" y="993775"/>
                  <a:pt x="0" y="1033463"/>
                </a:cubicBezTo>
              </a:path>
            </a:pathLst>
          </a:custGeom>
          <a:noFill/>
          <a:ln w="57150">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 name="TextBox 20">
            <a:extLst>
              <a:ext uri="{FF2B5EF4-FFF2-40B4-BE49-F238E27FC236}">
                <a16:creationId xmlns:a16="http://schemas.microsoft.com/office/drawing/2014/main" id="{3FA72D5E-B558-690B-7FF7-75E6C6F22579}"/>
              </a:ext>
            </a:extLst>
          </p:cNvPr>
          <p:cNvSpPr txBox="1"/>
          <p:nvPr/>
        </p:nvSpPr>
        <p:spPr bwMode="auto">
          <a:xfrm>
            <a:off x="3979055" y="5841966"/>
            <a:ext cx="193597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Continuous spectrum of HER2-low expression</a:t>
            </a:r>
          </a:p>
        </p:txBody>
      </p:sp>
      <p:sp>
        <p:nvSpPr>
          <p:cNvPr id="22" name="TextBox 21">
            <a:extLst>
              <a:ext uri="{FF2B5EF4-FFF2-40B4-BE49-F238E27FC236}">
                <a16:creationId xmlns:a16="http://schemas.microsoft.com/office/drawing/2014/main" id="{7BD355FB-1359-B9E4-43A7-0A2D30D7B0C1}"/>
              </a:ext>
            </a:extLst>
          </p:cNvPr>
          <p:cNvSpPr txBox="1"/>
          <p:nvPr/>
        </p:nvSpPr>
        <p:spPr bwMode="auto">
          <a:xfrm>
            <a:off x="7149928" y="6011243"/>
            <a:ext cx="161497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DESTINY-Breast06 Trial</a:t>
            </a:r>
          </a:p>
        </p:txBody>
      </p:sp>
      <p:sp>
        <p:nvSpPr>
          <p:cNvPr id="23" name="TextBox 22">
            <a:extLst>
              <a:ext uri="{FF2B5EF4-FFF2-40B4-BE49-F238E27FC236}">
                <a16:creationId xmlns:a16="http://schemas.microsoft.com/office/drawing/2014/main" id="{30D42EBB-C5FF-5E63-7CDE-616709021EEA}"/>
              </a:ext>
            </a:extLst>
          </p:cNvPr>
          <p:cNvSpPr txBox="1"/>
          <p:nvPr/>
        </p:nvSpPr>
        <p:spPr bwMode="auto">
          <a:xfrm>
            <a:off x="5959764" y="5985405"/>
            <a:ext cx="4206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4" name="TextBox 23">
            <a:extLst>
              <a:ext uri="{FF2B5EF4-FFF2-40B4-BE49-F238E27FC236}">
                <a16:creationId xmlns:a16="http://schemas.microsoft.com/office/drawing/2014/main" id="{7498B4E2-D383-5826-B728-3064B5AF1F0E}"/>
              </a:ext>
            </a:extLst>
          </p:cNvPr>
          <p:cNvSpPr txBox="1"/>
          <p:nvPr/>
        </p:nvSpPr>
        <p:spPr bwMode="auto">
          <a:xfrm>
            <a:off x="8569973" y="3705250"/>
            <a:ext cx="4206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6" name="TextBox 25">
            <a:extLst>
              <a:ext uri="{FF2B5EF4-FFF2-40B4-BE49-F238E27FC236}">
                <a16:creationId xmlns:a16="http://schemas.microsoft.com/office/drawing/2014/main" id="{A6D357E8-13B0-95D1-2457-1F6EDC9D4D96}"/>
              </a:ext>
            </a:extLst>
          </p:cNvPr>
          <p:cNvSpPr txBox="1"/>
          <p:nvPr/>
        </p:nvSpPr>
        <p:spPr bwMode="auto">
          <a:xfrm>
            <a:off x="7769277" y="2795231"/>
            <a:ext cx="8829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HER2-low</a:t>
            </a:r>
          </a:p>
        </p:txBody>
      </p:sp>
      <p:sp>
        <p:nvSpPr>
          <p:cNvPr id="32" name="Partial Circle 31">
            <a:extLst>
              <a:ext uri="{FF2B5EF4-FFF2-40B4-BE49-F238E27FC236}">
                <a16:creationId xmlns:a16="http://schemas.microsoft.com/office/drawing/2014/main" id="{C8F0682C-FC29-C5F7-436C-4FF4178AC63F}"/>
              </a:ext>
            </a:extLst>
          </p:cNvPr>
          <p:cNvSpPr/>
          <p:nvPr/>
        </p:nvSpPr>
        <p:spPr bwMode="auto">
          <a:xfrm>
            <a:off x="7112154" y="4389403"/>
            <a:ext cx="1452563" cy="1452563"/>
          </a:xfrm>
          <a:prstGeom prst="pie">
            <a:avLst>
              <a:gd name="adj1" fmla="val 10528960"/>
              <a:gd name="adj2" fmla="val 12344783"/>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Partial Circle 32">
            <a:extLst>
              <a:ext uri="{FF2B5EF4-FFF2-40B4-BE49-F238E27FC236}">
                <a16:creationId xmlns:a16="http://schemas.microsoft.com/office/drawing/2014/main" id="{A0451DCC-BF27-E42C-679C-D9DD25D244AF}"/>
              </a:ext>
            </a:extLst>
          </p:cNvPr>
          <p:cNvSpPr/>
          <p:nvPr/>
        </p:nvSpPr>
        <p:spPr bwMode="auto">
          <a:xfrm>
            <a:off x="7112154" y="4389403"/>
            <a:ext cx="1452563" cy="1452563"/>
          </a:xfrm>
          <a:prstGeom prst="pie">
            <a:avLst>
              <a:gd name="adj1" fmla="val 12345307"/>
              <a:gd name="adj2" fmla="val 16211897"/>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TextBox 33">
            <a:extLst>
              <a:ext uri="{FF2B5EF4-FFF2-40B4-BE49-F238E27FC236}">
                <a16:creationId xmlns:a16="http://schemas.microsoft.com/office/drawing/2014/main" id="{A2939FE7-7C2F-BCA1-78C8-D11C94923777}"/>
              </a:ext>
            </a:extLst>
          </p:cNvPr>
          <p:cNvSpPr txBox="1"/>
          <p:nvPr/>
        </p:nvSpPr>
        <p:spPr bwMode="auto">
          <a:xfrm>
            <a:off x="7071674" y="4572690"/>
            <a:ext cx="9953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a:t>
            </a:r>
          </a:p>
        </p:txBody>
      </p:sp>
      <p:sp>
        <p:nvSpPr>
          <p:cNvPr id="35" name="TextBox 34">
            <a:extLst>
              <a:ext uri="{FF2B5EF4-FFF2-40B4-BE49-F238E27FC236}">
                <a16:creationId xmlns:a16="http://schemas.microsoft.com/office/drawing/2014/main" id="{DBD1DAD8-FAB2-992A-E067-23121A2BFBBC}"/>
              </a:ext>
            </a:extLst>
          </p:cNvPr>
          <p:cNvSpPr txBox="1"/>
          <p:nvPr/>
        </p:nvSpPr>
        <p:spPr bwMode="auto">
          <a:xfrm>
            <a:off x="6489116" y="4923129"/>
            <a:ext cx="7620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HER2-0</a:t>
            </a:r>
          </a:p>
        </p:txBody>
      </p:sp>
      <p:sp>
        <p:nvSpPr>
          <p:cNvPr id="36" name="Partial Circle 35">
            <a:extLst>
              <a:ext uri="{FF2B5EF4-FFF2-40B4-BE49-F238E27FC236}">
                <a16:creationId xmlns:a16="http://schemas.microsoft.com/office/drawing/2014/main" id="{B4EC2B21-1F83-7771-6D09-3DFEAB681300}"/>
              </a:ext>
            </a:extLst>
          </p:cNvPr>
          <p:cNvSpPr/>
          <p:nvPr/>
        </p:nvSpPr>
        <p:spPr bwMode="auto">
          <a:xfrm>
            <a:off x="7112153" y="4389403"/>
            <a:ext cx="1452563" cy="1452563"/>
          </a:xfrm>
          <a:prstGeom prst="pie">
            <a:avLst>
              <a:gd name="adj1" fmla="val 16213459"/>
              <a:gd name="adj2" fmla="val 8032265"/>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TextBox 36">
            <a:extLst>
              <a:ext uri="{FF2B5EF4-FFF2-40B4-BE49-F238E27FC236}">
                <a16:creationId xmlns:a16="http://schemas.microsoft.com/office/drawing/2014/main" id="{1F3A6B6C-D447-3C7C-1243-AECA70B7401E}"/>
              </a:ext>
            </a:extLst>
          </p:cNvPr>
          <p:cNvSpPr txBox="1"/>
          <p:nvPr/>
        </p:nvSpPr>
        <p:spPr bwMode="auto">
          <a:xfrm>
            <a:off x="7700011" y="5149104"/>
            <a:ext cx="8647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HER2-low</a:t>
            </a:r>
          </a:p>
        </p:txBody>
      </p:sp>
      <p:sp>
        <p:nvSpPr>
          <p:cNvPr id="38" name="Partial Circle 37">
            <a:extLst>
              <a:ext uri="{FF2B5EF4-FFF2-40B4-BE49-F238E27FC236}">
                <a16:creationId xmlns:a16="http://schemas.microsoft.com/office/drawing/2014/main" id="{AF137087-C11D-63D0-A239-B9072BF22B5F}"/>
              </a:ext>
            </a:extLst>
          </p:cNvPr>
          <p:cNvSpPr/>
          <p:nvPr/>
        </p:nvSpPr>
        <p:spPr bwMode="auto">
          <a:xfrm>
            <a:off x="7112153" y="4390958"/>
            <a:ext cx="1452563" cy="1452563"/>
          </a:xfrm>
          <a:prstGeom prst="pie">
            <a:avLst>
              <a:gd name="adj1" fmla="val 8050446"/>
              <a:gd name="adj2" fmla="val 10547824"/>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Freeform: Shape 38">
            <a:extLst>
              <a:ext uri="{FF2B5EF4-FFF2-40B4-BE49-F238E27FC236}">
                <a16:creationId xmlns:a16="http://schemas.microsoft.com/office/drawing/2014/main" id="{CBC7E2BA-1FF4-C2C0-9CBE-553ADDE1890B}"/>
              </a:ext>
            </a:extLst>
          </p:cNvPr>
          <p:cNvSpPr/>
          <p:nvPr/>
        </p:nvSpPr>
        <p:spPr bwMode="auto">
          <a:xfrm rot="2700000">
            <a:off x="7337920" y="5596623"/>
            <a:ext cx="724279" cy="471075"/>
          </a:xfrm>
          <a:custGeom>
            <a:avLst/>
            <a:gdLst>
              <a:gd name="connsiteX0" fmla="*/ 828675 w 828675"/>
              <a:gd name="connsiteY0" fmla="*/ 0 h 1033463"/>
              <a:gd name="connsiteX1" fmla="*/ 0 w 828675"/>
              <a:gd name="connsiteY1" fmla="*/ 1033463 h 1033463"/>
              <a:gd name="connsiteX0" fmla="*/ 828675 w 828675"/>
              <a:gd name="connsiteY0" fmla="*/ 0 h 1033463"/>
              <a:gd name="connsiteX1" fmla="*/ 0 w 828675"/>
              <a:gd name="connsiteY1" fmla="*/ 1033463 h 1033463"/>
              <a:gd name="connsiteX0" fmla="*/ 828675 w 847198"/>
              <a:gd name="connsiteY0" fmla="*/ 0 h 1033463"/>
              <a:gd name="connsiteX1" fmla="*/ 0 w 847198"/>
              <a:gd name="connsiteY1" fmla="*/ 1033463 h 1033463"/>
              <a:gd name="connsiteX0" fmla="*/ 724279 w 749018"/>
              <a:gd name="connsiteY0" fmla="*/ 0 h 471075"/>
              <a:gd name="connsiteX1" fmla="*/ 0 w 749018"/>
              <a:gd name="connsiteY1" fmla="*/ 471075 h 471075"/>
              <a:gd name="connsiteX0" fmla="*/ 724279 w 724279"/>
              <a:gd name="connsiteY0" fmla="*/ 0 h 471075"/>
              <a:gd name="connsiteX1" fmla="*/ 0 w 724279"/>
              <a:gd name="connsiteY1" fmla="*/ 471075 h 471075"/>
              <a:gd name="connsiteX0" fmla="*/ 724279 w 724279"/>
              <a:gd name="connsiteY0" fmla="*/ 0 h 471075"/>
              <a:gd name="connsiteX1" fmla="*/ 0 w 724279"/>
              <a:gd name="connsiteY1" fmla="*/ 471075 h 471075"/>
              <a:gd name="connsiteX0" fmla="*/ 724279 w 724279"/>
              <a:gd name="connsiteY0" fmla="*/ 0 h 471075"/>
              <a:gd name="connsiteX1" fmla="*/ 0 w 724279"/>
              <a:gd name="connsiteY1" fmla="*/ 471075 h 471075"/>
            </a:gdLst>
            <a:ahLst/>
            <a:cxnLst>
              <a:cxn ang="0">
                <a:pos x="connsiteX0" y="connsiteY0"/>
              </a:cxn>
              <a:cxn ang="0">
                <a:pos x="connsiteX1" y="connsiteY1"/>
              </a:cxn>
            </a:cxnLst>
            <a:rect l="l" t="t" r="r" b="b"/>
            <a:pathLst>
              <a:path w="724279" h="471075">
                <a:moveTo>
                  <a:pt x="724279" y="0"/>
                </a:moveTo>
                <a:cubicBezTo>
                  <a:pt x="617472" y="178360"/>
                  <a:pt x="403261" y="417918"/>
                  <a:pt x="0" y="471075"/>
                </a:cubicBezTo>
              </a:path>
            </a:pathLst>
          </a:custGeom>
          <a:noFill/>
          <a:ln w="57150">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 name="TextBox 39">
            <a:extLst>
              <a:ext uri="{FF2B5EF4-FFF2-40B4-BE49-F238E27FC236}">
                <a16:creationId xmlns:a16="http://schemas.microsoft.com/office/drawing/2014/main" id="{AC4300C4-D72B-AF0F-7881-015F18C8824F}"/>
              </a:ext>
            </a:extLst>
          </p:cNvPr>
          <p:cNvSpPr txBox="1"/>
          <p:nvPr/>
        </p:nvSpPr>
        <p:spPr bwMode="auto">
          <a:xfrm>
            <a:off x="7046329" y="5129244"/>
            <a:ext cx="762001" cy="359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70000"/>
              </a:lnSpc>
              <a:spcBef>
                <a:spcPts val="6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 ultralow</a:t>
            </a:r>
          </a:p>
        </p:txBody>
      </p:sp>
      <p:cxnSp>
        <p:nvCxnSpPr>
          <p:cNvPr id="50" name="Straight Connector 49">
            <a:extLst>
              <a:ext uri="{FF2B5EF4-FFF2-40B4-BE49-F238E27FC236}">
                <a16:creationId xmlns:a16="http://schemas.microsoft.com/office/drawing/2014/main" id="{EF7F0694-C6FB-6458-64D5-4ECC67B13BA3}"/>
              </a:ext>
            </a:extLst>
          </p:cNvPr>
          <p:cNvCxnSpPr>
            <a:cxnSpLocks/>
          </p:cNvCxnSpPr>
          <p:nvPr/>
        </p:nvCxnSpPr>
        <p:spPr bwMode="auto">
          <a:xfrm>
            <a:off x="6103620" y="1535059"/>
            <a:ext cx="0" cy="4759325"/>
          </a:xfrm>
          <a:prstGeom prst="line">
            <a:avLst/>
          </a:prstGeom>
          <a:noFill/>
          <a:ln w="28575" cap="flat" cmpd="sng" algn="ctr">
            <a:solidFill>
              <a:schemeClr val="bg1">
                <a:lumMod val="50000"/>
                <a:lumOff val="50000"/>
              </a:schemeClr>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E01829DF-B6AD-6FAB-3691-39BCED6E99D5}"/>
              </a:ext>
            </a:extLst>
          </p:cNvPr>
          <p:cNvCxnSpPr>
            <a:cxnSpLocks/>
          </p:cNvCxnSpPr>
          <p:nvPr/>
        </p:nvCxnSpPr>
        <p:spPr bwMode="auto">
          <a:xfrm>
            <a:off x="3086100" y="3992580"/>
            <a:ext cx="6444614" cy="0"/>
          </a:xfrm>
          <a:prstGeom prst="line">
            <a:avLst/>
          </a:prstGeom>
          <a:noFill/>
          <a:ln w="28575" cap="flat" cmpd="sng" algn="ctr">
            <a:solidFill>
              <a:schemeClr val="bg1">
                <a:lumMod val="50000"/>
                <a:lumOff val="50000"/>
              </a:schemeClr>
            </a:solidFill>
            <a:prstDash val="solid"/>
            <a:round/>
            <a:headEnd type="none" w="med" len="med"/>
            <a:tailEnd type="none" w="med" len="med"/>
          </a:ln>
          <a:effectLst/>
        </p:spPr>
      </p:cxnSp>
      <p:sp>
        <p:nvSpPr>
          <p:cNvPr id="56" name="TextBox 55">
            <a:extLst>
              <a:ext uri="{FF2B5EF4-FFF2-40B4-BE49-F238E27FC236}">
                <a16:creationId xmlns:a16="http://schemas.microsoft.com/office/drawing/2014/main" id="{5C09CA33-D057-6BF8-B59F-A4668E3BAD5B}"/>
              </a:ext>
            </a:extLst>
          </p:cNvPr>
          <p:cNvSpPr txBox="1"/>
          <p:nvPr/>
        </p:nvSpPr>
        <p:spPr bwMode="auto">
          <a:xfrm>
            <a:off x="7020580" y="4917783"/>
            <a:ext cx="7620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HER2-0</a:t>
            </a:r>
          </a:p>
        </p:txBody>
      </p:sp>
      <p:sp>
        <p:nvSpPr>
          <p:cNvPr id="44" name="Freeform: Shape 43">
            <a:extLst>
              <a:ext uri="{FF2B5EF4-FFF2-40B4-BE49-F238E27FC236}">
                <a16:creationId xmlns:a16="http://schemas.microsoft.com/office/drawing/2014/main" id="{DD1B371B-2597-D2AB-3472-06CAD49456BC}"/>
              </a:ext>
            </a:extLst>
          </p:cNvPr>
          <p:cNvSpPr/>
          <p:nvPr/>
        </p:nvSpPr>
        <p:spPr bwMode="auto">
          <a:xfrm rot="13215540">
            <a:off x="5875336" y="2754417"/>
            <a:ext cx="513810" cy="334185"/>
          </a:xfrm>
          <a:custGeom>
            <a:avLst/>
            <a:gdLst>
              <a:gd name="connsiteX0" fmla="*/ 828675 w 828675"/>
              <a:gd name="connsiteY0" fmla="*/ 0 h 1033463"/>
              <a:gd name="connsiteX1" fmla="*/ 0 w 828675"/>
              <a:gd name="connsiteY1" fmla="*/ 1033463 h 1033463"/>
              <a:gd name="connsiteX0" fmla="*/ 828675 w 828675"/>
              <a:gd name="connsiteY0" fmla="*/ 0 h 1033463"/>
              <a:gd name="connsiteX1" fmla="*/ 0 w 828675"/>
              <a:gd name="connsiteY1" fmla="*/ 1033463 h 1033463"/>
              <a:gd name="connsiteX0" fmla="*/ 828675 w 847198"/>
              <a:gd name="connsiteY0" fmla="*/ 0 h 1033463"/>
              <a:gd name="connsiteX1" fmla="*/ 0 w 847198"/>
              <a:gd name="connsiteY1" fmla="*/ 1033463 h 1033463"/>
              <a:gd name="connsiteX0" fmla="*/ 724279 w 749018"/>
              <a:gd name="connsiteY0" fmla="*/ 0 h 471075"/>
              <a:gd name="connsiteX1" fmla="*/ 0 w 749018"/>
              <a:gd name="connsiteY1" fmla="*/ 471075 h 471075"/>
              <a:gd name="connsiteX0" fmla="*/ 724279 w 724279"/>
              <a:gd name="connsiteY0" fmla="*/ 0 h 471075"/>
              <a:gd name="connsiteX1" fmla="*/ 0 w 724279"/>
              <a:gd name="connsiteY1" fmla="*/ 471075 h 471075"/>
              <a:gd name="connsiteX0" fmla="*/ 724279 w 724279"/>
              <a:gd name="connsiteY0" fmla="*/ 0 h 471075"/>
              <a:gd name="connsiteX1" fmla="*/ 0 w 724279"/>
              <a:gd name="connsiteY1" fmla="*/ 471075 h 471075"/>
              <a:gd name="connsiteX0" fmla="*/ 724279 w 724279"/>
              <a:gd name="connsiteY0" fmla="*/ 0 h 471075"/>
              <a:gd name="connsiteX1" fmla="*/ 0 w 724279"/>
              <a:gd name="connsiteY1" fmla="*/ 471075 h 471075"/>
            </a:gdLst>
            <a:ahLst/>
            <a:cxnLst>
              <a:cxn ang="0">
                <a:pos x="connsiteX0" y="connsiteY0"/>
              </a:cxn>
              <a:cxn ang="0">
                <a:pos x="connsiteX1" y="connsiteY1"/>
              </a:cxn>
            </a:cxnLst>
            <a:rect l="l" t="t" r="r" b="b"/>
            <a:pathLst>
              <a:path w="724279" h="471075">
                <a:moveTo>
                  <a:pt x="724279" y="0"/>
                </a:moveTo>
                <a:cubicBezTo>
                  <a:pt x="617472" y="178360"/>
                  <a:pt x="403261" y="417918"/>
                  <a:pt x="0" y="471075"/>
                </a:cubicBezTo>
              </a:path>
            </a:pathLst>
          </a:custGeom>
          <a:noFill/>
          <a:ln w="57150">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 name="Freeform: Shape 44">
            <a:extLst>
              <a:ext uri="{FF2B5EF4-FFF2-40B4-BE49-F238E27FC236}">
                <a16:creationId xmlns:a16="http://schemas.microsoft.com/office/drawing/2014/main" id="{51AED42D-F96C-F8B0-4B45-BA199FFCDA59}"/>
              </a:ext>
            </a:extLst>
          </p:cNvPr>
          <p:cNvSpPr/>
          <p:nvPr/>
        </p:nvSpPr>
        <p:spPr bwMode="auto">
          <a:xfrm rot="18360000">
            <a:off x="8310187" y="3812071"/>
            <a:ext cx="513810" cy="334185"/>
          </a:xfrm>
          <a:custGeom>
            <a:avLst/>
            <a:gdLst>
              <a:gd name="connsiteX0" fmla="*/ 828675 w 828675"/>
              <a:gd name="connsiteY0" fmla="*/ 0 h 1033463"/>
              <a:gd name="connsiteX1" fmla="*/ 0 w 828675"/>
              <a:gd name="connsiteY1" fmla="*/ 1033463 h 1033463"/>
              <a:gd name="connsiteX0" fmla="*/ 828675 w 828675"/>
              <a:gd name="connsiteY0" fmla="*/ 0 h 1033463"/>
              <a:gd name="connsiteX1" fmla="*/ 0 w 828675"/>
              <a:gd name="connsiteY1" fmla="*/ 1033463 h 1033463"/>
              <a:gd name="connsiteX0" fmla="*/ 828675 w 847198"/>
              <a:gd name="connsiteY0" fmla="*/ 0 h 1033463"/>
              <a:gd name="connsiteX1" fmla="*/ 0 w 847198"/>
              <a:gd name="connsiteY1" fmla="*/ 1033463 h 1033463"/>
              <a:gd name="connsiteX0" fmla="*/ 724279 w 749018"/>
              <a:gd name="connsiteY0" fmla="*/ 0 h 471075"/>
              <a:gd name="connsiteX1" fmla="*/ 0 w 749018"/>
              <a:gd name="connsiteY1" fmla="*/ 471075 h 471075"/>
              <a:gd name="connsiteX0" fmla="*/ 724279 w 724279"/>
              <a:gd name="connsiteY0" fmla="*/ 0 h 471075"/>
              <a:gd name="connsiteX1" fmla="*/ 0 w 724279"/>
              <a:gd name="connsiteY1" fmla="*/ 471075 h 471075"/>
              <a:gd name="connsiteX0" fmla="*/ 724279 w 724279"/>
              <a:gd name="connsiteY0" fmla="*/ 0 h 471075"/>
              <a:gd name="connsiteX1" fmla="*/ 0 w 724279"/>
              <a:gd name="connsiteY1" fmla="*/ 471075 h 471075"/>
              <a:gd name="connsiteX0" fmla="*/ 724279 w 724279"/>
              <a:gd name="connsiteY0" fmla="*/ 0 h 471075"/>
              <a:gd name="connsiteX1" fmla="*/ 0 w 724279"/>
              <a:gd name="connsiteY1" fmla="*/ 471075 h 471075"/>
            </a:gdLst>
            <a:ahLst/>
            <a:cxnLst>
              <a:cxn ang="0">
                <a:pos x="connsiteX0" y="connsiteY0"/>
              </a:cxn>
              <a:cxn ang="0">
                <a:pos x="connsiteX1" y="connsiteY1"/>
              </a:cxn>
            </a:cxnLst>
            <a:rect l="l" t="t" r="r" b="b"/>
            <a:pathLst>
              <a:path w="724279" h="471075">
                <a:moveTo>
                  <a:pt x="724279" y="0"/>
                </a:moveTo>
                <a:cubicBezTo>
                  <a:pt x="617472" y="178360"/>
                  <a:pt x="403261" y="417918"/>
                  <a:pt x="0" y="471075"/>
                </a:cubicBezTo>
              </a:path>
            </a:pathLst>
          </a:custGeom>
          <a:noFill/>
          <a:ln w="57150">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 name="Freeform: Shape 45">
            <a:extLst>
              <a:ext uri="{FF2B5EF4-FFF2-40B4-BE49-F238E27FC236}">
                <a16:creationId xmlns:a16="http://schemas.microsoft.com/office/drawing/2014/main" id="{E1B954BC-9900-3191-2F5A-CC7CA57B672F}"/>
              </a:ext>
            </a:extLst>
          </p:cNvPr>
          <p:cNvSpPr/>
          <p:nvPr/>
        </p:nvSpPr>
        <p:spPr bwMode="auto">
          <a:xfrm rot="2435899">
            <a:off x="5847535" y="5724744"/>
            <a:ext cx="513810" cy="334185"/>
          </a:xfrm>
          <a:custGeom>
            <a:avLst/>
            <a:gdLst>
              <a:gd name="connsiteX0" fmla="*/ 828675 w 828675"/>
              <a:gd name="connsiteY0" fmla="*/ 0 h 1033463"/>
              <a:gd name="connsiteX1" fmla="*/ 0 w 828675"/>
              <a:gd name="connsiteY1" fmla="*/ 1033463 h 1033463"/>
              <a:gd name="connsiteX0" fmla="*/ 828675 w 828675"/>
              <a:gd name="connsiteY0" fmla="*/ 0 h 1033463"/>
              <a:gd name="connsiteX1" fmla="*/ 0 w 828675"/>
              <a:gd name="connsiteY1" fmla="*/ 1033463 h 1033463"/>
              <a:gd name="connsiteX0" fmla="*/ 828675 w 847198"/>
              <a:gd name="connsiteY0" fmla="*/ 0 h 1033463"/>
              <a:gd name="connsiteX1" fmla="*/ 0 w 847198"/>
              <a:gd name="connsiteY1" fmla="*/ 1033463 h 1033463"/>
              <a:gd name="connsiteX0" fmla="*/ 724279 w 749018"/>
              <a:gd name="connsiteY0" fmla="*/ 0 h 471075"/>
              <a:gd name="connsiteX1" fmla="*/ 0 w 749018"/>
              <a:gd name="connsiteY1" fmla="*/ 471075 h 471075"/>
              <a:gd name="connsiteX0" fmla="*/ 724279 w 724279"/>
              <a:gd name="connsiteY0" fmla="*/ 0 h 471075"/>
              <a:gd name="connsiteX1" fmla="*/ 0 w 724279"/>
              <a:gd name="connsiteY1" fmla="*/ 471075 h 471075"/>
              <a:gd name="connsiteX0" fmla="*/ 724279 w 724279"/>
              <a:gd name="connsiteY0" fmla="*/ 0 h 471075"/>
              <a:gd name="connsiteX1" fmla="*/ 0 w 724279"/>
              <a:gd name="connsiteY1" fmla="*/ 471075 h 471075"/>
              <a:gd name="connsiteX0" fmla="*/ 724279 w 724279"/>
              <a:gd name="connsiteY0" fmla="*/ 0 h 471075"/>
              <a:gd name="connsiteX1" fmla="*/ 0 w 724279"/>
              <a:gd name="connsiteY1" fmla="*/ 471075 h 471075"/>
            </a:gdLst>
            <a:ahLst/>
            <a:cxnLst>
              <a:cxn ang="0">
                <a:pos x="connsiteX0" y="connsiteY0"/>
              </a:cxn>
              <a:cxn ang="0">
                <a:pos x="connsiteX1" y="connsiteY1"/>
              </a:cxn>
            </a:cxnLst>
            <a:rect l="l" t="t" r="r" b="b"/>
            <a:pathLst>
              <a:path w="724279" h="471075">
                <a:moveTo>
                  <a:pt x="724279" y="0"/>
                </a:moveTo>
                <a:cubicBezTo>
                  <a:pt x="617472" y="178360"/>
                  <a:pt x="403261" y="417918"/>
                  <a:pt x="0" y="471075"/>
                </a:cubicBezTo>
              </a:path>
            </a:pathLst>
          </a:custGeom>
          <a:noFill/>
          <a:ln w="57150">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B5A01315-449C-625E-0991-F6D990433741}"/>
              </a:ext>
            </a:extLst>
          </p:cNvPr>
          <p:cNvSpPr>
            <a:spLocks noGrp="1"/>
          </p:cNvSpPr>
          <p:nvPr>
            <p:ph type="title"/>
          </p:nvPr>
        </p:nvSpPr>
        <p:spPr>
          <a:xfrm>
            <a:off x="609759" y="238127"/>
            <a:ext cx="11141055" cy="1103313"/>
          </a:xfrm>
        </p:spPr>
        <p:txBody>
          <a:bodyPr/>
          <a:lstStyle/>
          <a:p>
            <a:r>
              <a:rPr lang="en-US" dirty="0"/>
              <a:t>CNS Activity of T-DXd in Patients With Breast Cancer</a:t>
            </a:r>
          </a:p>
        </p:txBody>
      </p:sp>
      <p:sp>
        <p:nvSpPr>
          <p:cNvPr id="4" name="TextBox 3">
            <a:extLst>
              <a:ext uri="{FF2B5EF4-FFF2-40B4-BE49-F238E27FC236}">
                <a16:creationId xmlns:a16="http://schemas.microsoft.com/office/drawing/2014/main" id="{D34A526F-F25D-B4DB-6F31-D48CE140D8C5}"/>
              </a:ext>
            </a:extLst>
          </p:cNvPr>
          <p:cNvSpPr txBox="1"/>
          <p:nvPr/>
        </p:nvSpPr>
        <p:spPr>
          <a:xfrm>
            <a:off x="8818116" y="1512074"/>
            <a:ext cx="3091407" cy="738664"/>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DFCI/BWH/Duke/MDACC Series</a:t>
            </a:r>
            <a:r>
              <a:rPr kumimoji="0" lang="en-US" sz="1400" b="1" i="0" u="none" strike="noStrike" kern="1200" cap="none" spc="0" normalizeH="0" baseline="30000" noProof="0" dirty="0">
                <a:ln>
                  <a:noFill/>
                </a:ln>
                <a:solidFill>
                  <a:prstClr val="black"/>
                </a:solidFill>
                <a:effectLst/>
                <a:uLnTx/>
                <a:uFillTx/>
                <a:latin typeface="Calibri" panose="020F0502020204030204" pitchFamily="34" charset="0"/>
                <a:ea typeface="+mn-ea"/>
                <a:cs typeface="Calibri" panose="020F0502020204030204" pitchFamily="34" charset="0"/>
              </a:rPr>
              <a:t>3</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212121"/>
                </a:solidFill>
                <a:effectLst/>
                <a:uLnTx/>
                <a:uFillTx/>
                <a:latin typeface="Calibri" panose="020F0502020204030204" pitchFamily="34" charset="0"/>
                <a:ea typeface="+mn-ea"/>
                <a:cs typeface="Calibri" panose="020F0502020204030204" pitchFamily="34" charset="0"/>
              </a:rPr>
              <a:t>Retrospective Cohort Study of Patients With Stable or Active BM</a:t>
            </a:r>
            <a:endPar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3" name="Text Box 11">
            <a:extLst>
              <a:ext uri="{FF2B5EF4-FFF2-40B4-BE49-F238E27FC236}">
                <a16:creationId xmlns:a16="http://schemas.microsoft.com/office/drawing/2014/main" id="{B9F890BD-05DC-C726-3F02-2D740F9B469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Bartsch. Nat Med. 2022;28:1840. 2. Perez-Garcia. Neuro Oncol. 2023;25:157. 3. Kabraji. Clin Cancer Res. 2023;29:174. </a:t>
            </a:r>
          </a:p>
        </p:txBody>
      </p:sp>
      <p:grpSp>
        <p:nvGrpSpPr>
          <p:cNvPr id="153" name="Group 152">
            <a:extLst>
              <a:ext uri="{FF2B5EF4-FFF2-40B4-BE49-F238E27FC236}">
                <a16:creationId xmlns:a16="http://schemas.microsoft.com/office/drawing/2014/main" id="{8F8291F3-15D7-8A80-B0EE-652743D169DA}"/>
              </a:ext>
            </a:extLst>
          </p:cNvPr>
          <p:cNvGrpSpPr/>
          <p:nvPr/>
        </p:nvGrpSpPr>
        <p:grpSpPr>
          <a:xfrm>
            <a:off x="156955" y="1506908"/>
            <a:ext cx="3823276" cy="4318957"/>
            <a:chOff x="277978" y="1506908"/>
            <a:chExt cx="3823276" cy="4318957"/>
          </a:xfrm>
        </p:grpSpPr>
        <p:cxnSp>
          <p:nvCxnSpPr>
            <p:cNvPr id="46" name="Straight Connector 45">
              <a:extLst>
                <a:ext uri="{FF2B5EF4-FFF2-40B4-BE49-F238E27FC236}">
                  <a16:creationId xmlns:a16="http://schemas.microsoft.com/office/drawing/2014/main" id="{871F0D13-9051-496E-25D9-B641D9858EBE}"/>
                </a:ext>
              </a:extLst>
            </p:cNvPr>
            <p:cNvCxnSpPr/>
            <p:nvPr/>
          </p:nvCxnSpPr>
          <p:spPr bwMode="auto">
            <a:xfrm>
              <a:off x="935489" y="2622816"/>
              <a:ext cx="3165765" cy="0"/>
            </a:xfrm>
            <a:prstGeom prst="line">
              <a:avLst/>
            </a:prstGeom>
            <a:noFill/>
            <a:ln w="28575" cap="flat" cmpd="sng" algn="ctr">
              <a:solidFill>
                <a:schemeClr val="tx1">
                  <a:lumMod val="50000"/>
                </a:schemeClr>
              </a:solidFill>
              <a:prstDash val="sysDot"/>
              <a:round/>
              <a:headEnd type="none" w="med" len="med"/>
              <a:tailEnd type="none" w="med" len="med"/>
            </a:ln>
            <a:effectLst/>
          </p:spPr>
        </p:cxnSp>
        <p:cxnSp>
          <p:nvCxnSpPr>
            <p:cNvPr id="47" name="Straight Connector 46">
              <a:extLst>
                <a:ext uri="{FF2B5EF4-FFF2-40B4-BE49-F238E27FC236}">
                  <a16:creationId xmlns:a16="http://schemas.microsoft.com/office/drawing/2014/main" id="{F44ECFA0-5BF1-C72A-5F96-50FADFA8697B}"/>
                </a:ext>
              </a:extLst>
            </p:cNvPr>
            <p:cNvCxnSpPr/>
            <p:nvPr/>
          </p:nvCxnSpPr>
          <p:spPr bwMode="auto">
            <a:xfrm>
              <a:off x="920399" y="3806407"/>
              <a:ext cx="3165765" cy="0"/>
            </a:xfrm>
            <a:prstGeom prst="line">
              <a:avLst/>
            </a:prstGeom>
            <a:noFill/>
            <a:ln w="28575" cap="flat" cmpd="sng" algn="ctr">
              <a:solidFill>
                <a:schemeClr val="tx1">
                  <a:lumMod val="50000"/>
                </a:schemeClr>
              </a:solidFill>
              <a:prstDash val="sysDot"/>
              <a:round/>
              <a:headEnd type="none" w="med" len="med"/>
              <a:tailEnd type="none" w="med" len="med"/>
            </a:ln>
            <a:effectLst/>
          </p:spPr>
        </p:cxnSp>
        <p:sp>
          <p:nvSpPr>
            <p:cNvPr id="7" name="TextBox 6">
              <a:extLst>
                <a:ext uri="{FF2B5EF4-FFF2-40B4-BE49-F238E27FC236}">
                  <a16:creationId xmlns:a16="http://schemas.microsoft.com/office/drawing/2014/main" id="{07C1BA09-4228-D6A2-5D6E-3FDF5C689250}"/>
                </a:ext>
              </a:extLst>
            </p:cNvPr>
            <p:cNvSpPr txBox="1"/>
            <p:nvPr/>
          </p:nvSpPr>
          <p:spPr>
            <a:xfrm>
              <a:off x="1382190" y="1506908"/>
              <a:ext cx="2103233" cy="523220"/>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TUXEDO-1 Trial</a:t>
              </a:r>
              <a:r>
                <a:rPr kumimoji="0" lang="en-US" sz="1400" b="1" i="0" u="none" strike="noStrike" kern="1200" cap="none" spc="0" normalizeH="0" baseline="30000" noProof="0" dirty="0">
                  <a:ln>
                    <a:noFill/>
                  </a:ln>
                  <a:solidFill>
                    <a:prstClr val="black"/>
                  </a:solidFill>
                  <a:effectLst/>
                  <a:uLnTx/>
                  <a:uFillTx/>
                  <a:latin typeface="Calibri" panose="020F0502020204030204"/>
                  <a:ea typeface="+mn-ea"/>
                  <a:cs typeface="Arial" panose="020B0604020202020204" pitchFamily="34" charset="0"/>
                </a:rPr>
                <a:t>1</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Single-Arm Phase II Trial</a:t>
              </a:r>
            </a:p>
          </p:txBody>
        </p:sp>
        <p:sp>
          <p:nvSpPr>
            <p:cNvPr id="9" name="TextBox 8">
              <a:extLst>
                <a:ext uri="{FF2B5EF4-FFF2-40B4-BE49-F238E27FC236}">
                  <a16:creationId xmlns:a16="http://schemas.microsoft.com/office/drawing/2014/main" id="{9202EE8A-2349-3421-293A-6DD008C830BD}"/>
                </a:ext>
              </a:extLst>
            </p:cNvPr>
            <p:cNvSpPr txBox="1"/>
            <p:nvPr/>
          </p:nvSpPr>
          <p:spPr>
            <a:xfrm>
              <a:off x="1751696" y="2005739"/>
              <a:ext cx="1597104" cy="30777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Best CNS Response</a:t>
              </a:r>
            </a:p>
          </p:txBody>
        </p:sp>
        <p:sp>
          <p:nvSpPr>
            <p:cNvPr id="16" name="TextBox 15">
              <a:extLst>
                <a:ext uri="{FF2B5EF4-FFF2-40B4-BE49-F238E27FC236}">
                  <a16:creationId xmlns:a16="http://schemas.microsoft.com/office/drawing/2014/main" id="{22F389AB-5DBF-C15F-F1AB-A8EF0BE71261}"/>
                </a:ext>
              </a:extLst>
            </p:cNvPr>
            <p:cNvSpPr txBox="1"/>
            <p:nvPr/>
          </p:nvSpPr>
          <p:spPr bwMode="auto">
            <a:xfrm>
              <a:off x="999039" y="2732882"/>
              <a:ext cx="9098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15</a:t>
              </a:r>
            </a:p>
          </p:txBody>
        </p:sp>
        <p:sp>
          <p:nvSpPr>
            <p:cNvPr id="3" name="TextBox 2">
              <a:extLst>
                <a:ext uri="{FF2B5EF4-FFF2-40B4-BE49-F238E27FC236}">
                  <a16:creationId xmlns:a16="http://schemas.microsoft.com/office/drawing/2014/main" id="{2A440F8E-C836-940A-EEF0-A3816185CF20}"/>
                </a:ext>
              </a:extLst>
            </p:cNvPr>
            <p:cNvSpPr txBox="1"/>
            <p:nvPr/>
          </p:nvSpPr>
          <p:spPr bwMode="auto">
            <a:xfrm rot="16200000">
              <a:off x="-1537230" y="3702879"/>
              <a:ext cx="39381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Maximum Change in Tumor Size From Baseline (%)</a:t>
              </a:r>
            </a:p>
          </p:txBody>
        </p:sp>
        <p:cxnSp>
          <p:nvCxnSpPr>
            <p:cNvPr id="5" name="Straight Connector 4">
              <a:extLst>
                <a:ext uri="{FF2B5EF4-FFF2-40B4-BE49-F238E27FC236}">
                  <a16:creationId xmlns:a16="http://schemas.microsoft.com/office/drawing/2014/main" id="{1FDF2DF3-ABA6-A870-C967-B96C50095736}"/>
                </a:ext>
              </a:extLst>
            </p:cNvPr>
            <p:cNvCxnSpPr>
              <a:cxnSpLocks/>
            </p:cNvCxnSpPr>
            <p:nvPr/>
          </p:nvCxnSpPr>
          <p:spPr bwMode="auto">
            <a:xfrm>
              <a:off x="920399" y="2419469"/>
              <a:ext cx="1340" cy="3109487"/>
            </a:xfrm>
            <a:prstGeom prst="line">
              <a:avLst/>
            </a:prstGeom>
            <a:noFill/>
            <a:ln w="28575" cap="flat" cmpd="sng" algn="ctr">
              <a:solidFill>
                <a:schemeClr val="bg1"/>
              </a:solidFill>
              <a:prstDash val="solid"/>
              <a:round/>
              <a:headEnd type="none" w="med" len="med"/>
              <a:tailEnd type="none" w="med" len="med"/>
            </a:ln>
            <a:effectLst/>
          </p:spPr>
        </p:cxnSp>
        <p:grpSp>
          <p:nvGrpSpPr>
            <p:cNvPr id="8" name="Group 7">
              <a:extLst>
                <a:ext uri="{FF2B5EF4-FFF2-40B4-BE49-F238E27FC236}">
                  <a16:creationId xmlns:a16="http://schemas.microsoft.com/office/drawing/2014/main" id="{4C362DEC-AC49-06FF-9228-C3F078740AAB}"/>
                </a:ext>
              </a:extLst>
            </p:cNvPr>
            <p:cNvGrpSpPr/>
            <p:nvPr/>
          </p:nvGrpSpPr>
          <p:grpSpPr>
            <a:xfrm>
              <a:off x="861942" y="2508044"/>
              <a:ext cx="64008" cy="2944368"/>
              <a:chOff x="802757" y="1322899"/>
              <a:chExt cx="64008" cy="2444353"/>
            </a:xfrm>
          </p:grpSpPr>
          <p:cxnSp>
            <p:nvCxnSpPr>
              <p:cNvPr id="14" name="Straight Connector 13">
                <a:extLst>
                  <a:ext uri="{FF2B5EF4-FFF2-40B4-BE49-F238E27FC236}">
                    <a16:creationId xmlns:a16="http://schemas.microsoft.com/office/drawing/2014/main" id="{CCF77B11-52CE-82E8-BF78-683036596AE9}"/>
                  </a:ext>
                </a:extLst>
              </p:cNvPr>
              <p:cNvCxnSpPr>
                <a:cxnSpLocks/>
              </p:cNvCxnSpPr>
              <p:nvPr/>
            </p:nvCxnSpPr>
            <p:spPr bwMode="auto">
              <a:xfrm>
                <a:off x="802757" y="13228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4E8306DC-EE85-9790-6EA5-E2002066C299}"/>
                  </a:ext>
                </a:extLst>
              </p:cNvPr>
              <p:cNvCxnSpPr>
                <a:cxnSpLocks/>
              </p:cNvCxnSpPr>
              <p:nvPr/>
            </p:nvCxnSpPr>
            <p:spPr bwMode="auto">
              <a:xfrm>
                <a:off x="802757" y="18117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E168AF6-3094-D601-E53B-FAE70D661680}"/>
                  </a:ext>
                </a:extLst>
              </p:cNvPr>
              <p:cNvCxnSpPr>
                <a:cxnSpLocks/>
              </p:cNvCxnSpPr>
              <p:nvPr/>
            </p:nvCxnSpPr>
            <p:spPr bwMode="auto">
              <a:xfrm>
                <a:off x="802757" y="230063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820B632-B96B-78B5-64CE-70C85D931AC8}"/>
                  </a:ext>
                </a:extLst>
              </p:cNvPr>
              <p:cNvCxnSpPr>
                <a:cxnSpLocks/>
              </p:cNvCxnSpPr>
              <p:nvPr/>
            </p:nvCxnSpPr>
            <p:spPr bwMode="auto">
              <a:xfrm>
                <a:off x="802757" y="27895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58D0BA7-EB7E-C3AA-8AED-FA1145A52EA2}"/>
                  </a:ext>
                </a:extLst>
              </p:cNvPr>
              <p:cNvCxnSpPr>
                <a:cxnSpLocks/>
              </p:cNvCxnSpPr>
              <p:nvPr/>
            </p:nvCxnSpPr>
            <p:spPr bwMode="auto">
              <a:xfrm>
                <a:off x="802757" y="327837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8F634B3-AB43-1496-66A3-8A4945ACE488}"/>
                  </a:ext>
                </a:extLst>
              </p:cNvPr>
              <p:cNvCxnSpPr>
                <a:cxnSpLocks/>
              </p:cNvCxnSpPr>
              <p:nvPr/>
            </p:nvCxnSpPr>
            <p:spPr bwMode="auto">
              <a:xfrm>
                <a:off x="802757" y="3767252"/>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2" name="Group 41">
              <a:extLst>
                <a:ext uri="{FF2B5EF4-FFF2-40B4-BE49-F238E27FC236}">
                  <a16:creationId xmlns:a16="http://schemas.microsoft.com/office/drawing/2014/main" id="{14C944BE-6AF2-26F4-BC47-4FAE75BDC21F}"/>
                </a:ext>
              </a:extLst>
            </p:cNvPr>
            <p:cNvGrpSpPr/>
            <p:nvPr/>
          </p:nvGrpSpPr>
          <p:grpSpPr>
            <a:xfrm>
              <a:off x="422207" y="2371343"/>
              <a:ext cx="513282" cy="3256424"/>
              <a:chOff x="723775" y="2419469"/>
              <a:chExt cx="513282" cy="3032298"/>
            </a:xfrm>
          </p:grpSpPr>
          <p:sp>
            <p:nvSpPr>
              <p:cNvPr id="32" name="TextBox 31">
                <a:extLst>
                  <a:ext uri="{FF2B5EF4-FFF2-40B4-BE49-F238E27FC236}">
                    <a16:creationId xmlns:a16="http://schemas.microsoft.com/office/drawing/2014/main" id="{45C9D740-1B95-8823-DB1A-D80E58B05D1B}"/>
                  </a:ext>
                </a:extLst>
              </p:cNvPr>
              <p:cNvSpPr txBox="1"/>
              <p:nvPr/>
            </p:nvSpPr>
            <p:spPr bwMode="auto">
              <a:xfrm>
                <a:off x="961019" y="2968610"/>
                <a:ext cx="276038" cy="286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4" name="TextBox 33">
                <a:extLst>
                  <a:ext uri="{FF2B5EF4-FFF2-40B4-BE49-F238E27FC236}">
                    <a16:creationId xmlns:a16="http://schemas.microsoft.com/office/drawing/2014/main" id="{C9852D62-5C5F-CDC7-09E4-96E492DA9A13}"/>
                  </a:ext>
                </a:extLst>
              </p:cNvPr>
              <p:cNvSpPr txBox="1"/>
              <p:nvPr/>
            </p:nvSpPr>
            <p:spPr bwMode="auto">
              <a:xfrm>
                <a:off x="815146" y="3517751"/>
                <a:ext cx="421911" cy="286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36" name="TextBox 35">
                <a:extLst>
                  <a:ext uri="{FF2B5EF4-FFF2-40B4-BE49-F238E27FC236}">
                    <a16:creationId xmlns:a16="http://schemas.microsoft.com/office/drawing/2014/main" id="{2B138F8E-AC97-9DD3-28D5-10F544033FCE}"/>
                  </a:ext>
                </a:extLst>
              </p:cNvPr>
              <p:cNvSpPr txBox="1"/>
              <p:nvPr/>
            </p:nvSpPr>
            <p:spPr bwMode="auto">
              <a:xfrm>
                <a:off x="815146" y="4066892"/>
                <a:ext cx="421911" cy="286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38" name="TextBox 37">
                <a:extLst>
                  <a:ext uri="{FF2B5EF4-FFF2-40B4-BE49-F238E27FC236}">
                    <a16:creationId xmlns:a16="http://schemas.microsoft.com/office/drawing/2014/main" id="{63F9DE07-085E-938C-90DB-71197997F33E}"/>
                  </a:ext>
                </a:extLst>
              </p:cNvPr>
              <p:cNvSpPr txBox="1"/>
              <p:nvPr/>
            </p:nvSpPr>
            <p:spPr bwMode="auto">
              <a:xfrm>
                <a:off x="815146" y="4616033"/>
                <a:ext cx="421911" cy="286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sp>
            <p:nvSpPr>
              <p:cNvPr id="40" name="TextBox 39">
                <a:extLst>
                  <a:ext uri="{FF2B5EF4-FFF2-40B4-BE49-F238E27FC236}">
                    <a16:creationId xmlns:a16="http://schemas.microsoft.com/office/drawing/2014/main" id="{127D89DB-B7B7-6E4D-052E-17E201869DB8}"/>
                  </a:ext>
                </a:extLst>
              </p:cNvPr>
              <p:cNvSpPr txBox="1"/>
              <p:nvPr/>
            </p:nvSpPr>
            <p:spPr bwMode="auto">
              <a:xfrm>
                <a:off x="723775" y="5165173"/>
                <a:ext cx="513282" cy="286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1" name="TextBox 40">
                <a:extLst>
                  <a:ext uri="{FF2B5EF4-FFF2-40B4-BE49-F238E27FC236}">
                    <a16:creationId xmlns:a16="http://schemas.microsoft.com/office/drawing/2014/main" id="{5DFB788A-38E1-34B7-2B28-EC5A905AB167}"/>
                  </a:ext>
                </a:extLst>
              </p:cNvPr>
              <p:cNvSpPr txBox="1"/>
              <p:nvPr/>
            </p:nvSpPr>
            <p:spPr bwMode="auto">
              <a:xfrm>
                <a:off x="869649" y="2419469"/>
                <a:ext cx="367408" cy="286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grpSp>
        <p:sp>
          <p:nvSpPr>
            <p:cNvPr id="48" name="Rectangle 47">
              <a:extLst>
                <a:ext uri="{FF2B5EF4-FFF2-40B4-BE49-F238E27FC236}">
                  <a16:creationId xmlns:a16="http://schemas.microsoft.com/office/drawing/2014/main" id="{1F29947A-C4A5-E344-0CD6-049E168A3287}"/>
                </a:ext>
              </a:extLst>
            </p:cNvPr>
            <p:cNvSpPr/>
            <p:nvPr/>
          </p:nvSpPr>
          <p:spPr bwMode="auto">
            <a:xfrm>
              <a:off x="1239949" y="3090030"/>
              <a:ext cx="173736" cy="6464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19516EA9-7CE6-E2CD-265E-4404C3EC278F}"/>
                </a:ext>
              </a:extLst>
            </p:cNvPr>
            <p:cNvSpPr/>
            <p:nvPr/>
          </p:nvSpPr>
          <p:spPr bwMode="auto">
            <a:xfrm>
              <a:off x="1452421" y="3090030"/>
              <a:ext cx="173736" cy="297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9E097764-5F57-8BD2-E643-BBC2ABDE983B}"/>
                </a:ext>
              </a:extLst>
            </p:cNvPr>
            <p:cNvSpPr/>
            <p:nvPr/>
          </p:nvSpPr>
          <p:spPr bwMode="auto">
            <a:xfrm>
              <a:off x="1664893" y="3090030"/>
              <a:ext cx="173736" cy="7163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EC8CB6A3-C4D8-77D9-23CB-99786116F2D2}"/>
                </a:ext>
              </a:extLst>
            </p:cNvPr>
            <p:cNvSpPr/>
            <p:nvPr/>
          </p:nvSpPr>
          <p:spPr bwMode="auto">
            <a:xfrm>
              <a:off x="1877365" y="3090030"/>
              <a:ext cx="173736" cy="89141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4E0BDF00-F251-61F2-11AD-53F930A25BBA}"/>
                </a:ext>
              </a:extLst>
            </p:cNvPr>
            <p:cNvSpPr/>
            <p:nvPr/>
          </p:nvSpPr>
          <p:spPr bwMode="auto">
            <a:xfrm>
              <a:off x="2089837" y="3090029"/>
              <a:ext cx="173736" cy="134482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DC83F158-07D9-68AA-6A8B-6DBCB99BA723}"/>
                </a:ext>
              </a:extLst>
            </p:cNvPr>
            <p:cNvSpPr/>
            <p:nvPr/>
          </p:nvSpPr>
          <p:spPr bwMode="auto">
            <a:xfrm>
              <a:off x="2302309" y="3090029"/>
              <a:ext cx="173736" cy="153594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F14C31DB-6CBB-2478-8D77-A4BB6EE108ED}"/>
                </a:ext>
              </a:extLst>
            </p:cNvPr>
            <p:cNvSpPr/>
            <p:nvPr/>
          </p:nvSpPr>
          <p:spPr bwMode="auto">
            <a:xfrm>
              <a:off x="2514781" y="3090028"/>
              <a:ext cx="173736" cy="168834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Rectangle 54">
              <a:extLst>
                <a:ext uri="{FF2B5EF4-FFF2-40B4-BE49-F238E27FC236}">
                  <a16:creationId xmlns:a16="http://schemas.microsoft.com/office/drawing/2014/main" id="{363EDE68-B529-1E31-6709-F1267B723E6F}"/>
                </a:ext>
              </a:extLst>
            </p:cNvPr>
            <p:cNvSpPr/>
            <p:nvPr/>
          </p:nvSpPr>
          <p:spPr bwMode="auto">
            <a:xfrm>
              <a:off x="2727253" y="3090028"/>
              <a:ext cx="173736" cy="182804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8EC2147A-5DB4-C6A7-4223-EF2BFA1B852E}"/>
                </a:ext>
              </a:extLst>
            </p:cNvPr>
            <p:cNvSpPr/>
            <p:nvPr/>
          </p:nvSpPr>
          <p:spPr bwMode="auto">
            <a:xfrm>
              <a:off x="2939725" y="3090028"/>
              <a:ext cx="173736" cy="207887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67E15D91-C1B0-D504-BF45-B2E9702E187A}"/>
                </a:ext>
              </a:extLst>
            </p:cNvPr>
            <p:cNvSpPr/>
            <p:nvPr/>
          </p:nvSpPr>
          <p:spPr bwMode="auto">
            <a:xfrm>
              <a:off x="3152197" y="3090029"/>
              <a:ext cx="173736" cy="222995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078DCAE9-E9F9-5266-84B1-8656470D9111}"/>
                </a:ext>
              </a:extLst>
            </p:cNvPr>
            <p:cNvSpPr/>
            <p:nvPr/>
          </p:nvSpPr>
          <p:spPr bwMode="auto">
            <a:xfrm>
              <a:off x="3364669" y="3090029"/>
              <a:ext cx="173736" cy="222995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3E6D40B5-71E2-2A46-2A39-87176E1C8B6F}"/>
                </a:ext>
              </a:extLst>
            </p:cNvPr>
            <p:cNvSpPr/>
            <p:nvPr/>
          </p:nvSpPr>
          <p:spPr bwMode="auto">
            <a:xfrm>
              <a:off x="3577141" y="3090028"/>
              <a:ext cx="173736" cy="236237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Rectangle 59">
              <a:extLst>
                <a:ext uri="{FF2B5EF4-FFF2-40B4-BE49-F238E27FC236}">
                  <a16:creationId xmlns:a16="http://schemas.microsoft.com/office/drawing/2014/main" id="{F2EF46F8-37D0-4BD8-415D-530671713710}"/>
                </a:ext>
              </a:extLst>
            </p:cNvPr>
            <p:cNvSpPr/>
            <p:nvPr/>
          </p:nvSpPr>
          <p:spPr bwMode="auto">
            <a:xfrm>
              <a:off x="3789608" y="3090028"/>
              <a:ext cx="173736" cy="236237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5" name="Straight Connector 44">
              <a:extLst>
                <a:ext uri="{FF2B5EF4-FFF2-40B4-BE49-F238E27FC236}">
                  <a16:creationId xmlns:a16="http://schemas.microsoft.com/office/drawing/2014/main" id="{4FB82CAC-B7B0-5441-6EC8-5BF6ED64F3CA}"/>
                </a:ext>
              </a:extLst>
            </p:cNvPr>
            <p:cNvCxnSpPr/>
            <p:nvPr/>
          </p:nvCxnSpPr>
          <p:spPr bwMode="auto">
            <a:xfrm>
              <a:off x="920399" y="3096059"/>
              <a:ext cx="3165765" cy="0"/>
            </a:xfrm>
            <a:prstGeom prst="line">
              <a:avLst/>
            </a:prstGeom>
            <a:noFill/>
            <a:ln w="28575" cap="flat" cmpd="sng" algn="ctr">
              <a:solidFill>
                <a:schemeClr val="bg1"/>
              </a:solidFill>
              <a:prstDash val="solid"/>
              <a:round/>
              <a:headEnd type="none" w="med" len="med"/>
              <a:tailEnd type="none" w="med" len="med"/>
            </a:ln>
            <a:effectLst/>
          </p:spPr>
        </p:cxnSp>
      </p:grpSp>
      <p:cxnSp>
        <p:nvCxnSpPr>
          <p:cNvPr id="61" name="Straight Connector 60">
            <a:extLst>
              <a:ext uri="{FF2B5EF4-FFF2-40B4-BE49-F238E27FC236}">
                <a16:creationId xmlns:a16="http://schemas.microsoft.com/office/drawing/2014/main" id="{307E83B1-F7BF-3F11-98BB-C6252652B8D8}"/>
              </a:ext>
            </a:extLst>
          </p:cNvPr>
          <p:cNvCxnSpPr>
            <a:cxnSpLocks/>
          </p:cNvCxnSpPr>
          <p:nvPr/>
        </p:nvCxnSpPr>
        <p:spPr bwMode="auto">
          <a:xfrm>
            <a:off x="4737542" y="3685098"/>
            <a:ext cx="3274699" cy="15606"/>
          </a:xfrm>
          <a:prstGeom prst="line">
            <a:avLst/>
          </a:prstGeom>
          <a:noFill/>
          <a:ln w="28575" cap="flat" cmpd="sng" algn="ctr">
            <a:solidFill>
              <a:schemeClr val="tx1">
                <a:lumMod val="50000"/>
              </a:schemeClr>
            </a:solidFill>
            <a:prstDash val="sysDot"/>
            <a:round/>
            <a:headEnd type="none" w="med" len="med"/>
            <a:tailEnd type="none" w="med" len="med"/>
          </a:ln>
          <a:effectLst/>
        </p:spPr>
      </p:cxnSp>
      <p:sp>
        <p:nvSpPr>
          <p:cNvPr id="145" name="TextBox 144">
            <a:extLst>
              <a:ext uri="{FF2B5EF4-FFF2-40B4-BE49-F238E27FC236}">
                <a16:creationId xmlns:a16="http://schemas.microsoft.com/office/drawing/2014/main" id="{29A07BBC-2F0A-D4CE-C266-BF9A30D617EC}"/>
              </a:ext>
            </a:extLst>
          </p:cNvPr>
          <p:cNvSpPr txBox="1"/>
          <p:nvPr/>
        </p:nvSpPr>
        <p:spPr bwMode="auto">
          <a:xfrm>
            <a:off x="4953907" y="3579724"/>
            <a:ext cx="457176" cy="224036"/>
          </a:xfrm>
          <a:prstGeom prst="rect">
            <a:avLst/>
          </a:prstGeom>
          <a:solidFill>
            <a:schemeClr val="tx1"/>
          </a:solidFill>
          <a:ln>
            <a:noFill/>
          </a:ln>
        </p:spPr>
        <p:txBody>
          <a:bodyPr wrap="none" rtlCol="0">
            <a:spAutoFit/>
          </a:bodyPr>
          <a:lstStyle/>
          <a:p>
            <a:pPr marL="0" marR="0" lvl="0" indent="0" algn="ctr" defTabSz="914400" rtl="0" eaLnBrk="0" fontAlgn="base" latinLnBrk="0" hangingPunct="0">
              <a:lnSpc>
                <a:spcPts val="1000"/>
              </a:lnSpc>
              <a:spcBef>
                <a:spcPct val="50000"/>
              </a:spcBef>
              <a:spcAft>
                <a:spcPct val="0"/>
              </a:spcAft>
              <a:buClrTx/>
              <a:buSzTx/>
              <a:buFontTx/>
              <a:buNone/>
              <a:tabLst/>
              <a:defRPr/>
            </a:pPr>
            <a: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13.6%</a:t>
            </a:r>
          </a:p>
        </p:txBody>
      </p:sp>
      <p:sp>
        <p:nvSpPr>
          <p:cNvPr id="6" name="TextBox 5">
            <a:extLst>
              <a:ext uri="{FF2B5EF4-FFF2-40B4-BE49-F238E27FC236}">
                <a16:creationId xmlns:a16="http://schemas.microsoft.com/office/drawing/2014/main" id="{D0B24246-01E1-1B91-9F33-BB7229AF7CA6}"/>
              </a:ext>
            </a:extLst>
          </p:cNvPr>
          <p:cNvSpPr txBox="1"/>
          <p:nvPr/>
        </p:nvSpPr>
        <p:spPr>
          <a:xfrm>
            <a:off x="4382165" y="1333653"/>
            <a:ext cx="3726789" cy="523220"/>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DEBBRAH Trial</a:t>
            </a:r>
            <a:r>
              <a:rPr kumimoji="0" lang="en-US" sz="14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2</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Single-Arm, Open-Label, </a:t>
            </a:r>
            <a:r>
              <a:rPr lang="en-US" sz="1400" dirty="0">
                <a:solidFill>
                  <a:srgbClr val="000000"/>
                </a:solidFill>
                <a:latin typeface="Calibri" panose="020F0502020204030204" pitchFamily="34" charset="0"/>
                <a:cs typeface="Calibri" panose="020F0502020204030204" pitchFamily="34" charset="0"/>
              </a:rPr>
              <a:t>5</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-Cohort Phase II Trial</a:t>
            </a:r>
          </a:p>
        </p:txBody>
      </p:sp>
      <p:cxnSp>
        <p:nvCxnSpPr>
          <p:cNvPr id="62" name="Straight Connector 61">
            <a:extLst>
              <a:ext uri="{FF2B5EF4-FFF2-40B4-BE49-F238E27FC236}">
                <a16:creationId xmlns:a16="http://schemas.microsoft.com/office/drawing/2014/main" id="{D4FFF507-C01B-6171-43BB-B0D046F9FA09}"/>
              </a:ext>
            </a:extLst>
          </p:cNvPr>
          <p:cNvCxnSpPr>
            <a:cxnSpLocks/>
          </p:cNvCxnSpPr>
          <p:nvPr/>
        </p:nvCxnSpPr>
        <p:spPr bwMode="auto">
          <a:xfrm>
            <a:off x="4730660" y="4421186"/>
            <a:ext cx="3289789" cy="13661"/>
          </a:xfrm>
          <a:prstGeom prst="line">
            <a:avLst/>
          </a:prstGeom>
          <a:noFill/>
          <a:ln w="28575" cap="flat" cmpd="sng" algn="ctr">
            <a:solidFill>
              <a:schemeClr val="tx1">
                <a:lumMod val="50000"/>
              </a:schemeClr>
            </a:solidFill>
            <a:prstDash val="sysDot"/>
            <a:round/>
            <a:headEnd type="none" w="med" len="med"/>
            <a:tailEnd type="none" w="med" len="med"/>
          </a:ln>
          <a:effectLst/>
        </p:spPr>
      </p:cxnSp>
      <p:sp>
        <p:nvSpPr>
          <p:cNvPr id="63" name="TextBox 62">
            <a:extLst>
              <a:ext uri="{FF2B5EF4-FFF2-40B4-BE49-F238E27FC236}">
                <a16:creationId xmlns:a16="http://schemas.microsoft.com/office/drawing/2014/main" id="{A930E12E-A045-5A76-2637-458DB45F0AF4}"/>
              </a:ext>
            </a:extLst>
          </p:cNvPr>
          <p:cNvSpPr txBox="1"/>
          <p:nvPr/>
        </p:nvSpPr>
        <p:spPr>
          <a:xfrm>
            <a:off x="5563450" y="1845924"/>
            <a:ext cx="1597104" cy="30777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Best CNS Response</a:t>
            </a:r>
          </a:p>
        </p:txBody>
      </p:sp>
      <p:sp>
        <p:nvSpPr>
          <p:cNvPr id="65" name="TextBox 64">
            <a:extLst>
              <a:ext uri="{FF2B5EF4-FFF2-40B4-BE49-F238E27FC236}">
                <a16:creationId xmlns:a16="http://schemas.microsoft.com/office/drawing/2014/main" id="{2C32A65B-F8D9-DF0A-F6F3-749DEE6612A6}"/>
              </a:ext>
            </a:extLst>
          </p:cNvPr>
          <p:cNvSpPr txBox="1"/>
          <p:nvPr/>
        </p:nvSpPr>
        <p:spPr bwMode="auto">
          <a:xfrm rot="16200000">
            <a:off x="3187722" y="3747842"/>
            <a:ext cx="21089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From Baseline (%)</a:t>
            </a:r>
          </a:p>
        </p:txBody>
      </p:sp>
      <p:sp>
        <p:nvSpPr>
          <p:cNvPr id="82" name="Rectangle 81">
            <a:extLst>
              <a:ext uri="{FF2B5EF4-FFF2-40B4-BE49-F238E27FC236}">
                <a16:creationId xmlns:a16="http://schemas.microsoft.com/office/drawing/2014/main" id="{2A30126D-2EA7-D730-96CD-E48848E459EE}"/>
              </a:ext>
            </a:extLst>
          </p:cNvPr>
          <p:cNvSpPr/>
          <p:nvPr/>
        </p:nvSpPr>
        <p:spPr bwMode="auto">
          <a:xfrm>
            <a:off x="5511704" y="3982890"/>
            <a:ext cx="201168" cy="64640"/>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Rectangle 82">
            <a:extLst>
              <a:ext uri="{FF2B5EF4-FFF2-40B4-BE49-F238E27FC236}">
                <a16:creationId xmlns:a16="http://schemas.microsoft.com/office/drawing/2014/main" id="{80993400-BC56-DA9D-ED76-3599A73A6875}"/>
              </a:ext>
            </a:extLst>
          </p:cNvPr>
          <p:cNvSpPr/>
          <p:nvPr/>
        </p:nvSpPr>
        <p:spPr bwMode="auto">
          <a:xfrm>
            <a:off x="5752001" y="3986991"/>
            <a:ext cx="201168" cy="198876"/>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4" name="Rectangle 83">
            <a:extLst>
              <a:ext uri="{FF2B5EF4-FFF2-40B4-BE49-F238E27FC236}">
                <a16:creationId xmlns:a16="http://schemas.microsoft.com/office/drawing/2014/main" id="{0110B1C3-C9B4-D885-5F67-ED19C704B9C4}"/>
              </a:ext>
            </a:extLst>
          </p:cNvPr>
          <p:cNvSpPr/>
          <p:nvPr/>
        </p:nvSpPr>
        <p:spPr bwMode="auto">
          <a:xfrm>
            <a:off x="5992298" y="3986990"/>
            <a:ext cx="201168" cy="258957"/>
          </a:xfrm>
          <a:prstGeom prst="rect">
            <a:avLst/>
          </a:prstGeom>
          <a:solidFill>
            <a:srgbClr val="01587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Rectangle 84">
            <a:extLst>
              <a:ext uri="{FF2B5EF4-FFF2-40B4-BE49-F238E27FC236}">
                <a16:creationId xmlns:a16="http://schemas.microsoft.com/office/drawing/2014/main" id="{7B48A7CE-E4CE-B58C-46D2-BEA6C626B864}"/>
              </a:ext>
            </a:extLst>
          </p:cNvPr>
          <p:cNvSpPr/>
          <p:nvPr/>
        </p:nvSpPr>
        <p:spPr bwMode="auto">
          <a:xfrm>
            <a:off x="6232595" y="3986990"/>
            <a:ext cx="201168" cy="391490"/>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Rectangle 85">
            <a:extLst>
              <a:ext uri="{FF2B5EF4-FFF2-40B4-BE49-F238E27FC236}">
                <a16:creationId xmlns:a16="http://schemas.microsoft.com/office/drawing/2014/main" id="{DCAE7DED-930D-EF81-F1B5-264F58A365B5}"/>
              </a:ext>
            </a:extLst>
          </p:cNvPr>
          <p:cNvSpPr/>
          <p:nvPr/>
        </p:nvSpPr>
        <p:spPr bwMode="auto">
          <a:xfrm>
            <a:off x="6472892" y="3986989"/>
            <a:ext cx="201168" cy="6875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Rectangle 86">
            <a:extLst>
              <a:ext uri="{FF2B5EF4-FFF2-40B4-BE49-F238E27FC236}">
                <a16:creationId xmlns:a16="http://schemas.microsoft.com/office/drawing/2014/main" id="{DD85EA62-3B23-8725-F4AC-2CE07D25698D}"/>
              </a:ext>
            </a:extLst>
          </p:cNvPr>
          <p:cNvSpPr/>
          <p:nvPr/>
        </p:nvSpPr>
        <p:spPr bwMode="auto">
          <a:xfrm>
            <a:off x="6713189" y="3986989"/>
            <a:ext cx="201168" cy="72025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 name="Rectangle 87">
            <a:extLst>
              <a:ext uri="{FF2B5EF4-FFF2-40B4-BE49-F238E27FC236}">
                <a16:creationId xmlns:a16="http://schemas.microsoft.com/office/drawing/2014/main" id="{71D1CAB0-4FFB-56DA-602A-CE6AC76C4325}"/>
              </a:ext>
            </a:extLst>
          </p:cNvPr>
          <p:cNvSpPr/>
          <p:nvPr/>
        </p:nvSpPr>
        <p:spPr bwMode="auto">
          <a:xfrm>
            <a:off x="6953486" y="3986988"/>
            <a:ext cx="201168" cy="850017"/>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 name="Rectangle 88">
            <a:extLst>
              <a:ext uri="{FF2B5EF4-FFF2-40B4-BE49-F238E27FC236}">
                <a16:creationId xmlns:a16="http://schemas.microsoft.com/office/drawing/2014/main" id="{CD6C72DC-3516-8D5D-9D7D-8419FFB81E8F}"/>
              </a:ext>
            </a:extLst>
          </p:cNvPr>
          <p:cNvSpPr/>
          <p:nvPr/>
        </p:nvSpPr>
        <p:spPr bwMode="auto">
          <a:xfrm>
            <a:off x="7193783" y="3986988"/>
            <a:ext cx="201168" cy="939559"/>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 name="Rectangle 89">
            <a:extLst>
              <a:ext uri="{FF2B5EF4-FFF2-40B4-BE49-F238E27FC236}">
                <a16:creationId xmlns:a16="http://schemas.microsoft.com/office/drawing/2014/main" id="{5A66CB99-C85D-DE6C-E4B1-EA84E70AD416}"/>
              </a:ext>
            </a:extLst>
          </p:cNvPr>
          <p:cNvSpPr/>
          <p:nvPr/>
        </p:nvSpPr>
        <p:spPr bwMode="auto">
          <a:xfrm>
            <a:off x="7434080" y="3986988"/>
            <a:ext cx="201168" cy="992033"/>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 name="Rectangle 90">
            <a:extLst>
              <a:ext uri="{FF2B5EF4-FFF2-40B4-BE49-F238E27FC236}">
                <a16:creationId xmlns:a16="http://schemas.microsoft.com/office/drawing/2014/main" id="{93B02D27-6A49-11B7-5701-EBDB0D338E98}"/>
              </a:ext>
            </a:extLst>
          </p:cNvPr>
          <p:cNvSpPr/>
          <p:nvPr/>
        </p:nvSpPr>
        <p:spPr bwMode="auto">
          <a:xfrm>
            <a:off x="7674373" y="3986989"/>
            <a:ext cx="201168" cy="1126268"/>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07" name="Group 106">
            <a:extLst>
              <a:ext uri="{FF2B5EF4-FFF2-40B4-BE49-F238E27FC236}">
                <a16:creationId xmlns:a16="http://schemas.microsoft.com/office/drawing/2014/main" id="{EA8CDE43-5A71-3E8D-266A-E17576ADF7C0}"/>
              </a:ext>
            </a:extLst>
          </p:cNvPr>
          <p:cNvGrpSpPr/>
          <p:nvPr/>
        </p:nvGrpSpPr>
        <p:grpSpPr>
          <a:xfrm>
            <a:off x="4279056" y="2371336"/>
            <a:ext cx="469724" cy="3238625"/>
            <a:chOff x="4298015" y="2371336"/>
            <a:chExt cx="469724" cy="3238625"/>
          </a:xfrm>
        </p:grpSpPr>
        <p:sp>
          <p:nvSpPr>
            <p:cNvPr id="75" name="TextBox 74">
              <a:extLst>
                <a:ext uri="{FF2B5EF4-FFF2-40B4-BE49-F238E27FC236}">
                  <a16:creationId xmlns:a16="http://schemas.microsoft.com/office/drawing/2014/main" id="{E17E5064-E869-2B01-BDA9-0760855F6F31}"/>
                </a:ext>
              </a:extLst>
            </p:cNvPr>
            <p:cNvSpPr txBox="1"/>
            <p:nvPr/>
          </p:nvSpPr>
          <p:spPr bwMode="auto">
            <a:xfrm>
              <a:off x="4423049" y="296106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76" name="TextBox 75">
              <a:extLst>
                <a:ext uri="{FF2B5EF4-FFF2-40B4-BE49-F238E27FC236}">
                  <a16:creationId xmlns:a16="http://schemas.microsoft.com/office/drawing/2014/main" id="{F8746811-B511-B584-BD59-91084B89A029}"/>
                </a:ext>
              </a:extLst>
            </p:cNvPr>
            <p:cNvSpPr txBox="1"/>
            <p:nvPr/>
          </p:nvSpPr>
          <p:spPr bwMode="auto">
            <a:xfrm>
              <a:off x="4423049" y="355079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77" name="TextBox 76">
              <a:extLst>
                <a:ext uri="{FF2B5EF4-FFF2-40B4-BE49-F238E27FC236}">
                  <a16:creationId xmlns:a16="http://schemas.microsoft.com/office/drawing/2014/main" id="{AD712204-B1DC-CCCD-D950-EBEFDD2B1BF3}"/>
                </a:ext>
              </a:extLst>
            </p:cNvPr>
            <p:cNvSpPr txBox="1"/>
            <p:nvPr/>
          </p:nvSpPr>
          <p:spPr bwMode="auto">
            <a:xfrm>
              <a:off x="4376561" y="4140525"/>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78" name="TextBox 77">
              <a:extLst>
                <a:ext uri="{FF2B5EF4-FFF2-40B4-BE49-F238E27FC236}">
                  <a16:creationId xmlns:a16="http://schemas.microsoft.com/office/drawing/2014/main" id="{143BAF78-2054-3281-CADC-7EEBCA63D9CD}"/>
                </a:ext>
              </a:extLst>
            </p:cNvPr>
            <p:cNvSpPr txBox="1"/>
            <p:nvPr/>
          </p:nvSpPr>
          <p:spPr bwMode="auto">
            <a:xfrm>
              <a:off x="4376561" y="4730255"/>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79" name="TextBox 78">
              <a:extLst>
                <a:ext uri="{FF2B5EF4-FFF2-40B4-BE49-F238E27FC236}">
                  <a16:creationId xmlns:a16="http://schemas.microsoft.com/office/drawing/2014/main" id="{D12B94D6-C7F7-E92A-428A-809EC1E412FF}"/>
                </a:ext>
              </a:extLst>
            </p:cNvPr>
            <p:cNvSpPr txBox="1"/>
            <p:nvPr/>
          </p:nvSpPr>
          <p:spPr bwMode="auto">
            <a:xfrm>
              <a:off x="4298015" y="5312488"/>
              <a:ext cx="466794" cy="297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80" name="TextBox 79">
              <a:extLst>
                <a:ext uri="{FF2B5EF4-FFF2-40B4-BE49-F238E27FC236}">
                  <a16:creationId xmlns:a16="http://schemas.microsoft.com/office/drawing/2014/main" id="{7C6E8230-DD7B-F221-7323-5D0B5CBB6720}"/>
                </a:ext>
              </a:extLst>
            </p:cNvPr>
            <p:cNvSpPr txBox="1"/>
            <p:nvPr/>
          </p:nvSpPr>
          <p:spPr bwMode="auto">
            <a:xfrm>
              <a:off x="4344501" y="2371336"/>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95" name="TextBox 94">
              <a:extLst>
                <a:ext uri="{FF2B5EF4-FFF2-40B4-BE49-F238E27FC236}">
                  <a16:creationId xmlns:a16="http://schemas.microsoft.com/office/drawing/2014/main" id="{F76F1EB7-48F4-895E-EFC0-BA14369F0B4B}"/>
                </a:ext>
              </a:extLst>
            </p:cNvPr>
            <p:cNvSpPr txBox="1"/>
            <p:nvPr/>
          </p:nvSpPr>
          <p:spPr bwMode="auto">
            <a:xfrm>
              <a:off x="4425979" y="327052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96" name="TextBox 95">
              <a:extLst>
                <a:ext uri="{FF2B5EF4-FFF2-40B4-BE49-F238E27FC236}">
                  <a16:creationId xmlns:a16="http://schemas.microsoft.com/office/drawing/2014/main" id="{25C00A2C-D4DE-3512-6E62-D5962A27B361}"/>
                </a:ext>
              </a:extLst>
            </p:cNvPr>
            <p:cNvSpPr txBox="1"/>
            <p:nvPr/>
          </p:nvSpPr>
          <p:spPr bwMode="auto">
            <a:xfrm>
              <a:off x="4504526" y="3860253"/>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7" name="TextBox 96">
              <a:extLst>
                <a:ext uri="{FF2B5EF4-FFF2-40B4-BE49-F238E27FC236}">
                  <a16:creationId xmlns:a16="http://schemas.microsoft.com/office/drawing/2014/main" id="{906ED16F-E8B7-6DBC-2769-D3633574B446}"/>
                </a:ext>
              </a:extLst>
            </p:cNvPr>
            <p:cNvSpPr txBox="1"/>
            <p:nvPr/>
          </p:nvSpPr>
          <p:spPr bwMode="auto">
            <a:xfrm>
              <a:off x="4379491" y="4449983"/>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98" name="TextBox 97">
              <a:extLst>
                <a:ext uri="{FF2B5EF4-FFF2-40B4-BE49-F238E27FC236}">
                  <a16:creationId xmlns:a16="http://schemas.microsoft.com/office/drawing/2014/main" id="{E8796517-73DC-B544-DCC2-93978A92CFBC}"/>
                </a:ext>
              </a:extLst>
            </p:cNvPr>
            <p:cNvSpPr txBox="1"/>
            <p:nvPr/>
          </p:nvSpPr>
          <p:spPr bwMode="auto">
            <a:xfrm>
              <a:off x="4379491" y="5039713"/>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99" name="TextBox 98">
              <a:extLst>
                <a:ext uri="{FF2B5EF4-FFF2-40B4-BE49-F238E27FC236}">
                  <a16:creationId xmlns:a16="http://schemas.microsoft.com/office/drawing/2014/main" id="{466D5DDD-D1DD-9FA7-098B-EE8B0837B2BA}"/>
                </a:ext>
              </a:extLst>
            </p:cNvPr>
            <p:cNvSpPr txBox="1"/>
            <p:nvPr/>
          </p:nvSpPr>
          <p:spPr bwMode="auto">
            <a:xfrm>
              <a:off x="4425979" y="268079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grpSp>
      <p:grpSp>
        <p:nvGrpSpPr>
          <p:cNvPr id="108" name="Group 107">
            <a:extLst>
              <a:ext uri="{FF2B5EF4-FFF2-40B4-BE49-F238E27FC236}">
                <a16:creationId xmlns:a16="http://schemas.microsoft.com/office/drawing/2014/main" id="{3760122D-C257-F281-44F4-E2D75A550C87}"/>
              </a:ext>
            </a:extLst>
          </p:cNvPr>
          <p:cNvGrpSpPr/>
          <p:nvPr/>
        </p:nvGrpSpPr>
        <p:grpSpPr>
          <a:xfrm>
            <a:off x="4682298" y="2419462"/>
            <a:ext cx="64792" cy="3109487"/>
            <a:chOff x="4941097" y="2419462"/>
            <a:chExt cx="64792" cy="3109487"/>
          </a:xfrm>
        </p:grpSpPr>
        <p:cxnSp>
          <p:nvCxnSpPr>
            <p:cNvPr id="66" name="Straight Connector 65">
              <a:extLst>
                <a:ext uri="{FF2B5EF4-FFF2-40B4-BE49-F238E27FC236}">
                  <a16:creationId xmlns:a16="http://schemas.microsoft.com/office/drawing/2014/main" id="{C10F1362-4D2D-BC5F-DFE7-798FE313CF08}"/>
                </a:ext>
              </a:extLst>
            </p:cNvPr>
            <p:cNvCxnSpPr>
              <a:cxnSpLocks/>
            </p:cNvCxnSpPr>
            <p:nvPr/>
          </p:nvCxnSpPr>
          <p:spPr bwMode="auto">
            <a:xfrm>
              <a:off x="5004549" y="2419462"/>
              <a:ext cx="1340" cy="3109487"/>
            </a:xfrm>
            <a:prstGeom prst="line">
              <a:avLst/>
            </a:prstGeom>
            <a:noFill/>
            <a:ln w="28575" cap="flat" cmpd="sng" algn="ctr">
              <a:solidFill>
                <a:schemeClr val="bg1"/>
              </a:solidFill>
              <a:prstDash val="solid"/>
              <a:round/>
              <a:headEnd type="none" w="med" len="med"/>
              <a:tailEnd type="none" w="med" len="med"/>
            </a:ln>
            <a:effectLst/>
          </p:spPr>
        </p:cxnSp>
        <p:grpSp>
          <p:nvGrpSpPr>
            <p:cNvPr id="106" name="Group 105">
              <a:extLst>
                <a:ext uri="{FF2B5EF4-FFF2-40B4-BE49-F238E27FC236}">
                  <a16:creationId xmlns:a16="http://schemas.microsoft.com/office/drawing/2014/main" id="{74858E6D-5A82-4579-A4C7-E3994B6E219F}"/>
                </a:ext>
              </a:extLst>
            </p:cNvPr>
            <p:cNvGrpSpPr/>
            <p:nvPr/>
          </p:nvGrpSpPr>
          <p:grpSpPr>
            <a:xfrm>
              <a:off x="4941097" y="2508037"/>
              <a:ext cx="64008" cy="2944368"/>
              <a:chOff x="4956087" y="2508037"/>
              <a:chExt cx="64008" cy="2944368"/>
            </a:xfrm>
          </p:grpSpPr>
          <p:cxnSp>
            <p:nvCxnSpPr>
              <p:cNvPr id="68" name="Straight Connector 67">
                <a:extLst>
                  <a:ext uri="{FF2B5EF4-FFF2-40B4-BE49-F238E27FC236}">
                    <a16:creationId xmlns:a16="http://schemas.microsoft.com/office/drawing/2014/main" id="{8FB662BF-7500-62E3-2D05-C4F28BB647D8}"/>
                  </a:ext>
                </a:extLst>
              </p:cNvPr>
              <p:cNvCxnSpPr>
                <a:cxnSpLocks/>
              </p:cNvCxnSpPr>
              <p:nvPr/>
            </p:nvCxnSpPr>
            <p:spPr bwMode="auto">
              <a:xfrm>
                <a:off x="4956087" y="25080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5C15CDBA-2BBB-BB54-01D2-C97527F8B569}"/>
                  </a:ext>
                </a:extLst>
              </p:cNvPr>
              <p:cNvCxnSpPr>
                <a:cxnSpLocks/>
              </p:cNvCxnSpPr>
              <p:nvPr/>
            </p:nvCxnSpPr>
            <p:spPr bwMode="auto">
              <a:xfrm>
                <a:off x="4956087" y="309691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6B8F34FB-D41C-8D94-14A0-E804C6CE540A}"/>
                  </a:ext>
                </a:extLst>
              </p:cNvPr>
              <p:cNvCxnSpPr>
                <a:cxnSpLocks/>
              </p:cNvCxnSpPr>
              <p:nvPr/>
            </p:nvCxnSpPr>
            <p:spPr bwMode="auto">
              <a:xfrm>
                <a:off x="4956087" y="36857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84EE6412-E526-3CCC-0F80-DEB8FD3BCF8A}"/>
                  </a:ext>
                </a:extLst>
              </p:cNvPr>
              <p:cNvCxnSpPr>
                <a:cxnSpLocks/>
              </p:cNvCxnSpPr>
              <p:nvPr/>
            </p:nvCxnSpPr>
            <p:spPr bwMode="auto">
              <a:xfrm>
                <a:off x="4956087" y="42746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B4F60619-FAB7-F726-828A-5DFF02157F6E}"/>
                  </a:ext>
                </a:extLst>
              </p:cNvPr>
              <p:cNvCxnSpPr>
                <a:cxnSpLocks/>
              </p:cNvCxnSpPr>
              <p:nvPr/>
            </p:nvCxnSpPr>
            <p:spPr bwMode="auto">
              <a:xfrm>
                <a:off x="4956087" y="48635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533B145D-FDC5-E77F-D7B4-27200CC96752}"/>
                  </a:ext>
                </a:extLst>
              </p:cNvPr>
              <p:cNvCxnSpPr>
                <a:cxnSpLocks/>
              </p:cNvCxnSpPr>
              <p:nvPr/>
            </p:nvCxnSpPr>
            <p:spPr bwMode="auto">
              <a:xfrm>
                <a:off x="4956087" y="54524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42C2BD08-CB3F-47C4-699A-F7E4CE8CECDF}"/>
                  </a:ext>
                </a:extLst>
              </p:cNvPr>
              <p:cNvCxnSpPr>
                <a:cxnSpLocks/>
              </p:cNvCxnSpPr>
              <p:nvPr/>
            </p:nvCxnSpPr>
            <p:spPr bwMode="auto">
              <a:xfrm>
                <a:off x="4956087" y="28024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4FCD6007-42BA-1F37-4709-6181A83A83BD}"/>
                  </a:ext>
                </a:extLst>
              </p:cNvPr>
              <p:cNvCxnSpPr>
                <a:cxnSpLocks/>
              </p:cNvCxnSpPr>
              <p:nvPr/>
            </p:nvCxnSpPr>
            <p:spPr bwMode="auto">
              <a:xfrm>
                <a:off x="4956087" y="33913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76AB5560-27B9-1D90-8E51-E44C538E2980}"/>
                  </a:ext>
                </a:extLst>
              </p:cNvPr>
              <p:cNvCxnSpPr>
                <a:cxnSpLocks/>
              </p:cNvCxnSpPr>
              <p:nvPr/>
            </p:nvCxnSpPr>
            <p:spPr bwMode="auto">
              <a:xfrm>
                <a:off x="4956087" y="39802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51F3D06F-26A8-258C-A2A7-339FB8D03CBE}"/>
                  </a:ext>
                </a:extLst>
              </p:cNvPr>
              <p:cNvCxnSpPr>
                <a:cxnSpLocks/>
              </p:cNvCxnSpPr>
              <p:nvPr/>
            </p:nvCxnSpPr>
            <p:spPr bwMode="auto">
              <a:xfrm>
                <a:off x="4956087" y="456909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17373AD8-3529-55FE-041C-C941BD64266C}"/>
                  </a:ext>
                </a:extLst>
              </p:cNvPr>
              <p:cNvCxnSpPr>
                <a:cxnSpLocks/>
              </p:cNvCxnSpPr>
              <p:nvPr/>
            </p:nvCxnSpPr>
            <p:spPr bwMode="auto">
              <a:xfrm>
                <a:off x="4956087" y="5157970"/>
                <a:ext cx="64008"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14" name="Rectangle 113">
            <a:extLst>
              <a:ext uri="{FF2B5EF4-FFF2-40B4-BE49-F238E27FC236}">
                <a16:creationId xmlns:a16="http://schemas.microsoft.com/office/drawing/2014/main" id="{339BB8C2-5CE7-1B41-397E-27436751D21D}"/>
              </a:ext>
            </a:extLst>
          </p:cNvPr>
          <p:cNvSpPr/>
          <p:nvPr/>
        </p:nvSpPr>
        <p:spPr bwMode="auto">
          <a:xfrm rot="10800000">
            <a:off x="4790813" y="3096911"/>
            <a:ext cx="201168" cy="872903"/>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Rectangle 114">
            <a:extLst>
              <a:ext uri="{FF2B5EF4-FFF2-40B4-BE49-F238E27FC236}">
                <a16:creationId xmlns:a16="http://schemas.microsoft.com/office/drawing/2014/main" id="{A2C64887-A52B-1EB6-5FF5-5C4E2AD88318}"/>
              </a:ext>
            </a:extLst>
          </p:cNvPr>
          <p:cNvSpPr/>
          <p:nvPr/>
        </p:nvSpPr>
        <p:spPr bwMode="auto">
          <a:xfrm rot="10800000">
            <a:off x="5031110" y="3799754"/>
            <a:ext cx="201168" cy="170059"/>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Rectangle 115">
            <a:extLst>
              <a:ext uri="{FF2B5EF4-FFF2-40B4-BE49-F238E27FC236}">
                <a16:creationId xmlns:a16="http://schemas.microsoft.com/office/drawing/2014/main" id="{E6E13A22-A11E-55F0-97E4-988EA2710623}"/>
              </a:ext>
            </a:extLst>
          </p:cNvPr>
          <p:cNvSpPr/>
          <p:nvPr/>
        </p:nvSpPr>
        <p:spPr bwMode="auto">
          <a:xfrm rot="10800000">
            <a:off x="5271407" y="3942380"/>
            <a:ext cx="201168" cy="27432"/>
          </a:xfrm>
          <a:prstGeom prst="rect">
            <a:avLst/>
          </a:prstGeom>
          <a:solidFill>
            <a:srgbClr val="01587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81" name="Straight Connector 80">
            <a:extLst>
              <a:ext uri="{FF2B5EF4-FFF2-40B4-BE49-F238E27FC236}">
                <a16:creationId xmlns:a16="http://schemas.microsoft.com/office/drawing/2014/main" id="{959E918B-1789-1D30-0FD3-967DB8BCACCE}"/>
              </a:ext>
            </a:extLst>
          </p:cNvPr>
          <p:cNvCxnSpPr>
            <a:cxnSpLocks/>
          </p:cNvCxnSpPr>
          <p:nvPr/>
        </p:nvCxnSpPr>
        <p:spPr bwMode="auto">
          <a:xfrm>
            <a:off x="4730660" y="3980222"/>
            <a:ext cx="3281581" cy="0"/>
          </a:xfrm>
          <a:prstGeom prst="line">
            <a:avLst/>
          </a:prstGeom>
          <a:noFill/>
          <a:ln w="28575" cap="flat" cmpd="sng" algn="ctr">
            <a:solidFill>
              <a:schemeClr val="bg1"/>
            </a:solidFill>
            <a:prstDash val="solid"/>
            <a:round/>
            <a:headEnd type="none" w="med" len="med"/>
            <a:tailEnd type="none" w="med" len="med"/>
          </a:ln>
          <a:effectLst/>
        </p:spPr>
      </p:cxnSp>
      <p:sp>
        <p:nvSpPr>
          <p:cNvPr id="117" name="TextBox 116">
            <a:extLst>
              <a:ext uri="{FF2B5EF4-FFF2-40B4-BE49-F238E27FC236}">
                <a16:creationId xmlns:a16="http://schemas.microsoft.com/office/drawing/2014/main" id="{A0245282-2393-B2BC-1C8C-B3BAE1DC1EEA}"/>
              </a:ext>
            </a:extLst>
          </p:cNvPr>
          <p:cNvSpPr txBox="1"/>
          <p:nvPr/>
        </p:nvSpPr>
        <p:spPr bwMode="auto">
          <a:xfrm>
            <a:off x="5795742" y="3347281"/>
            <a:ext cx="12459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IC Tumor Activity</a:t>
            </a:r>
          </a:p>
        </p:txBody>
      </p:sp>
      <p:sp>
        <p:nvSpPr>
          <p:cNvPr id="118" name="TextBox 117">
            <a:extLst>
              <a:ext uri="{FF2B5EF4-FFF2-40B4-BE49-F238E27FC236}">
                <a16:creationId xmlns:a16="http://schemas.microsoft.com/office/drawing/2014/main" id="{8727A21D-F3E5-F3A8-E59E-E52678D63267}"/>
              </a:ext>
            </a:extLst>
          </p:cNvPr>
          <p:cNvSpPr txBox="1"/>
          <p:nvPr/>
        </p:nvSpPr>
        <p:spPr bwMode="auto">
          <a:xfrm>
            <a:off x="5204910" y="3718920"/>
            <a:ext cx="34977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19" name="TextBox 118">
            <a:extLst>
              <a:ext uri="{FF2B5EF4-FFF2-40B4-BE49-F238E27FC236}">
                <a16:creationId xmlns:a16="http://schemas.microsoft.com/office/drawing/2014/main" id="{D20A72F0-FF5F-FABC-0B65-FAF754703D04}"/>
              </a:ext>
            </a:extLst>
          </p:cNvPr>
          <p:cNvSpPr txBox="1"/>
          <p:nvPr/>
        </p:nvSpPr>
        <p:spPr bwMode="auto">
          <a:xfrm>
            <a:off x="5341186" y="4058124"/>
            <a:ext cx="429925"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-5.6%</a:t>
            </a:r>
          </a:p>
        </p:txBody>
      </p:sp>
      <p:grpSp>
        <p:nvGrpSpPr>
          <p:cNvPr id="126" name="Group 125">
            <a:extLst>
              <a:ext uri="{FF2B5EF4-FFF2-40B4-BE49-F238E27FC236}">
                <a16:creationId xmlns:a16="http://schemas.microsoft.com/office/drawing/2014/main" id="{9ACF65E8-8F01-E05F-2ACD-20890847A924}"/>
              </a:ext>
            </a:extLst>
          </p:cNvPr>
          <p:cNvGrpSpPr/>
          <p:nvPr/>
        </p:nvGrpSpPr>
        <p:grpSpPr>
          <a:xfrm>
            <a:off x="6392508" y="3746284"/>
            <a:ext cx="1557584" cy="276999"/>
            <a:chOff x="6553872" y="3746284"/>
            <a:chExt cx="1557584" cy="276999"/>
          </a:xfrm>
        </p:grpSpPr>
        <p:sp>
          <p:nvSpPr>
            <p:cNvPr id="120" name="TextBox 119">
              <a:extLst>
                <a:ext uri="{FF2B5EF4-FFF2-40B4-BE49-F238E27FC236}">
                  <a16:creationId xmlns:a16="http://schemas.microsoft.com/office/drawing/2014/main" id="{4AE33696-DC7B-3D16-CD13-20910F7CC584}"/>
                </a:ext>
              </a:extLst>
            </p:cNvPr>
            <p:cNvSpPr txBox="1"/>
            <p:nvPr/>
          </p:nvSpPr>
          <p:spPr bwMode="auto">
            <a:xfrm>
              <a:off x="6553872" y="3746284"/>
              <a:ext cx="3481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121" name="TextBox 120">
              <a:extLst>
                <a:ext uri="{FF2B5EF4-FFF2-40B4-BE49-F238E27FC236}">
                  <a16:creationId xmlns:a16="http://schemas.microsoft.com/office/drawing/2014/main" id="{C756392E-A2C2-14F5-8861-B351FC21D0DA}"/>
                </a:ext>
              </a:extLst>
            </p:cNvPr>
            <p:cNvSpPr txBox="1"/>
            <p:nvPr/>
          </p:nvSpPr>
          <p:spPr bwMode="auto">
            <a:xfrm>
              <a:off x="6795754" y="3746284"/>
              <a:ext cx="3481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122" name="TextBox 121">
              <a:extLst>
                <a:ext uri="{FF2B5EF4-FFF2-40B4-BE49-F238E27FC236}">
                  <a16:creationId xmlns:a16="http://schemas.microsoft.com/office/drawing/2014/main" id="{D816CF55-E178-F5E8-CD76-76857D43A46C}"/>
                </a:ext>
              </a:extLst>
            </p:cNvPr>
            <p:cNvSpPr txBox="1"/>
            <p:nvPr/>
          </p:nvSpPr>
          <p:spPr bwMode="auto">
            <a:xfrm>
              <a:off x="7037636" y="3746284"/>
              <a:ext cx="3481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123" name="TextBox 122">
              <a:extLst>
                <a:ext uri="{FF2B5EF4-FFF2-40B4-BE49-F238E27FC236}">
                  <a16:creationId xmlns:a16="http://schemas.microsoft.com/office/drawing/2014/main" id="{F00763DA-C1EA-9EC0-AB45-E229D043B4A5}"/>
                </a:ext>
              </a:extLst>
            </p:cNvPr>
            <p:cNvSpPr txBox="1"/>
            <p:nvPr/>
          </p:nvSpPr>
          <p:spPr bwMode="auto">
            <a:xfrm>
              <a:off x="7279518" y="3746284"/>
              <a:ext cx="3481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124" name="TextBox 123">
              <a:extLst>
                <a:ext uri="{FF2B5EF4-FFF2-40B4-BE49-F238E27FC236}">
                  <a16:creationId xmlns:a16="http://schemas.microsoft.com/office/drawing/2014/main" id="{D41DE34A-E9F4-A0A7-404E-72F0AEAEE0A1}"/>
                </a:ext>
              </a:extLst>
            </p:cNvPr>
            <p:cNvSpPr txBox="1"/>
            <p:nvPr/>
          </p:nvSpPr>
          <p:spPr bwMode="auto">
            <a:xfrm>
              <a:off x="7521400" y="3746284"/>
              <a:ext cx="3481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125" name="TextBox 124">
              <a:extLst>
                <a:ext uri="{FF2B5EF4-FFF2-40B4-BE49-F238E27FC236}">
                  <a16:creationId xmlns:a16="http://schemas.microsoft.com/office/drawing/2014/main" id="{D36A1607-5C6D-4B2C-D601-01D70F63F998}"/>
                </a:ext>
              </a:extLst>
            </p:cNvPr>
            <p:cNvSpPr txBox="1"/>
            <p:nvPr/>
          </p:nvSpPr>
          <p:spPr bwMode="auto">
            <a:xfrm>
              <a:off x="7763283" y="3746284"/>
              <a:ext cx="3481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grpSp>
      <p:sp>
        <p:nvSpPr>
          <p:cNvPr id="128" name="TextBox 127">
            <a:extLst>
              <a:ext uri="{FF2B5EF4-FFF2-40B4-BE49-F238E27FC236}">
                <a16:creationId xmlns:a16="http://schemas.microsoft.com/office/drawing/2014/main" id="{E5B5385B-15FA-1322-3C1E-FC757DAF9BA5}"/>
              </a:ext>
            </a:extLst>
          </p:cNvPr>
          <p:cNvSpPr txBox="1"/>
          <p:nvPr/>
        </p:nvSpPr>
        <p:spPr bwMode="auto">
          <a:xfrm>
            <a:off x="5750495" y="4285038"/>
            <a:ext cx="486030" cy="253916"/>
          </a:xfrm>
          <a:prstGeom prst="rect">
            <a:avLst/>
          </a:prstGeom>
          <a:solidFill>
            <a:schemeClr val="tx1"/>
          </a:solid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-15.8%</a:t>
            </a:r>
          </a:p>
        </p:txBody>
      </p:sp>
      <p:sp>
        <p:nvSpPr>
          <p:cNvPr id="129" name="TextBox 128">
            <a:extLst>
              <a:ext uri="{FF2B5EF4-FFF2-40B4-BE49-F238E27FC236}">
                <a16:creationId xmlns:a16="http://schemas.microsoft.com/office/drawing/2014/main" id="{CED65644-9CBA-4890-D56E-02E8A3F4B170}"/>
              </a:ext>
            </a:extLst>
          </p:cNvPr>
          <p:cNvSpPr txBox="1"/>
          <p:nvPr/>
        </p:nvSpPr>
        <p:spPr bwMode="auto">
          <a:xfrm>
            <a:off x="6032635" y="4372053"/>
            <a:ext cx="48603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-25.2%</a:t>
            </a:r>
          </a:p>
        </p:txBody>
      </p:sp>
      <p:sp>
        <p:nvSpPr>
          <p:cNvPr id="130" name="TextBox 129">
            <a:extLst>
              <a:ext uri="{FF2B5EF4-FFF2-40B4-BE49-F238E27FC236}">
                <a16:creationId xmlns:a16="http://schemas.microsoft.com/office/drawing/2014/main" id="{2E3B5D11-591D-8107-0499-C3019C2ED44C}"/>
              </a:ext>
            </a:extLst>
          </p:cNvPr>
          <p:cNvSpPr txBox="1"/>
          <p:nvPr/>
        </p:nvSpPr>
        <p:spPr bwMode="auto">
          <a:xfrm>
            <a:off x="6291042" y="4637785"/>
            <a:ext cx="50687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-4.5.5%</a:t>
            </a:r>
          </a:p>
        </p:txBody>
      </p:sp>
      <p:sp>
        <p:nvSpPr>
          <p:cNvPr id="131" name="TextBox 130">
            <a:extLst>
              <a:ext uri="{FF2B5EF4-FFF2-40B4-BE49-F238E27FC236}">
                <a16:creationId xmlns:a16="http://schemas.microsoft.com/office/drawing/2014/main" id="{BB0CB606-342F-9184-6DF3-869C1FDF47C4}"/>
              </a:ext>
            </a:extLst>
          </p:cNvPr>
          <p:cNvSpPr txBox="1"/>
          <p:nvPr/>
        </p:nvSpPr>
        <p:spPr bwMode="auto">
          <a:xfrm>
            <a:off x="6513774" y="4735115"/>
            <a:ext cx="48603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-46.2%</a:t>
            </a:r>
          </a:p>
        </p:txBody>
      </p:sp>
      <p:sp>
        <p:nvSpPr>
          <p:cNvPr id="132" name="TextBox 131">
            <a:extLst>
              <a:ext uri="{FF2B5EF4-FFF2-40B4-BE49-F238E27FC236}">
                <a16:creationId xmlns:a16="http://schemas.microsoft.com/office/drawing/2014/main" id="{1C8ED0D7-1617-546F-DE7B-60D75AA0EECC}"/>
              </a:ext>
            </a:extLst>
          </p:cNvPr>
          <p:cNvSpPr txBox="1"/>
          <p:nvPr/>
        </p:nvSpPr>
        <p:spPr bwMode="auto">
          <a:xfrm>
            <a:off x="6753300" y="4832750"/>
            <a:ext cx="48603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-57.9%</a:t>
            </a:r>
          </a:p>
        </p:txBody>
      </p:sp>
      <p:sp>
        <p:nvSpPr>
          <p:cNvPr id="133" name="TextBox 132">
            <a:extLst>
              <a:ext uri="{FF2B5EF4-FFF2-40B4-BE49-F238E27FC236}">
                <a16:creationId xmlns:a16="http://schemas.microsoft.com/office/drawing/2014/main" id="{3EAFFF71-F3FD-3517-42ED-23B0620B9B7C}"/>
              </a:ext>
            </a:extLst>
          </p:cNvPr>
          <p:cNvSpPr txBox="1"/>
          <p:nvPr/>
        </p:nvSpPr>
        <p:spPr bwMode="auto">
          <a:xfrm>
            <a:off x="6992826" y="4931239"/>
            <a:ext cx="48603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-62.5%</a:t>
            </a:r>
          </a:p>
        </p:txBody>
      </p:sp>
      <p:sp>
        <p:nvSpPr>
          <p:cNvPr id="134" name="TextBox 133">
            <a:extLst>
              <a:ext uri="{FF2B5EF4-FFF2-40B4-BE49-F238E27FC236}">
                <a16:creationId xmlns:a16="http://schemas.microsoft.com/office/drawing/2014/main" id="{6091FACB-89E0-9FCD-9D7C-84ED2B871676}"/>
              </a:ext>
            </a:extLst>
          </p:cNvPr>
          <p:cNvSpPr txBox="1"/>
          <p:nvPr/>
        </p:nvSpPr>
        <p:spPr bwMode="auto">
          <a:xfrm>
            <a:off x="7239149" y="5021250"/>
            <a:ext cx="48603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-67.2%</a:t>
            </a:r>
          </a:p>
        </p:txBody>
      </p:sp>
      <p:sp>
        <p:nvSpPr>
          <p:cNvPr id="135" name="TextBox 134">
            <a:extLst>
              <a:ext uri="{FF2B5EF4-FFF2-40B4-BE49-F238E27FC236}">
                <a16:creationId xmlns:a16="http://schemas.microsoft.com/office/drawing/2014/main" id="{DECB3134-9F3D-BA9F-B136-579BF36FA2D0}"/>
              </a:ext>
            </a:extLst>
          </p:cNvPr>
          <p:cNvSpPr txBox="1"/>
          <p:nvPr/>
        </p:nvSpPr>
        <p:spPr bwMode="auto">
          <a:xfrm>
            <a:off x="7515895" y="5117664"/>
            <a:ext cx="48603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-76.4%</a:t>
            </a:r>
          </a:p>
        </p:txBody>
      </p:sp>
      <p:sp>
        <p:nvSpPr>
          <p:cNvPr id="136" name="TextBox 135">
            <a:extLst>
              <a:ext uri="{FF2B5EF4-FFF2-40B4-BE49-F238E27FC236}">
                <a16:creationId xmlns:a16="http://schemas.microsoft.com/office/drawing/2014/main" id="{69A359D0-B416-24E8-4F92-6EEA5F3FB45A}"/>
              </a:ext>
            </a:extLst>
          </p:cNvPr>
          <p:cNvSpPr txBox="1"/>
          <p:nvPr/>
        </p:nvSpPr>
        <p:spPr bwMode="auto">
          <a:xfrm>
            <a:off x="4971233" y="3979416"/>
            <a:ext cx="31130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a:t>
            </a:r>
          </a:p>
        </p:txBody>
      </p:sp>
      <p:sp>
        <p:nvSpPr>
          <p:cNvPr id="137" name="TextBox 136">
            <a:extLst>
              <a:ext uri="{FF2B5EF4-FFF2-40B4-BE49-F238E27FC236}">
                <a16:creationId xmlns:a16="http://schemas.microsoft.com/office/drawing/2014/main" id="{C64BE8EF-5A17-D909-B70A-4C9FDFC1512F}"/>
              </a:ext>
            </a:extLst>
          </p:cNvPr>
          <p:cNvSpPr txBox="1"/>
          <p:nvPr/>
        </p:nvSpPr>
        <p:spPr bwMode="auto">
          <a:xfrm>
            <a:off x="4672578" y="3979416"/>
            <a:ext cx="434734" cy="352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ts val="1000"/>
              </a:lnSpc>
              <a:spcBef>
                <a:spcPct val="50000"/>
              </a:spcBef>
              <a:spcAft>
                <a:spcPct val="0"/>
              </a:spcAft>
              <a:buClrTx/>
              <a:buSzTx/>
              <a:buFontTx/>
              <a:buNone/>
              <a:tabLst/>
              <a:defRPr/>
            </a:pPr>
            <a: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b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&lt;24w</a:t>
            </a:r>
          </a:p>
        </p:txBody>
      </p:sp>
      <p:sp>
        <p:nvSpPr>
          <p:cNvPr id="138" name="TextBox 137">
            <a:extLst>
              <a:ext uri="{FF2B5EF4-FFF2-40B4-BE49-F238E27FC236}">
                <a16:creationId xmlns:a16="http://schemas.microsoft.com/office/drawing/2014/main" id="{3CB1A780-E0E7-5589-4C5F-DB8C3ADA1916}"/>
              </a:ext>
            </a:extLst>
          </p:cNvPr>
          <p:cNvSpPr txBox="1"/>
          <p:nvPr/>
        </p:nvSpPr>
        <p:spPr bwMode="auto">
          <a:xfrm>
            <a:off x="5107845" y="3979416"/>
            <a:ext cx="434734" cy="352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ts val="1000"/>
              </a:lnSpc>
              <a:spcBef>
                <a:spcPct val="50000"/>
              </a:spcBef>
              <a:spcAft>
                <a:spcPct val="0"/>
              </a:spcAft>
              <a:buClrTx/>
              <a:buSzTx/>
              <a:buFontTx/>
              <a:buNone/>
              <a:tabLst/>
              <a:defRPr/>
            </a:pPr>
            <a: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b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&lt;24w</a:t>
            </a:r>
          </a:p>
        </p:txBody>
      </p:sp>
      <p:sp>
        <p:nvSpPr>
          <p:cNvPr id="140" name="TextBox 139">
            <a:extLst>
              <a:ext uri="{FF2B5EF4-FFF2-40B4-BE49-F238E27FC236}">
                <a16:creationId xmlns:a16="http://schemas.microsoft.com/office/drawing/2014/main" id="{88DFD0AA-C3E5-91C8-8F42-4A90809DFFAD}"/>
              </a:ext>
            </a:extLst>
          </p:cNvPr>
          <p:cNvSpPr txBox="1"/>
          <p:nvPr/>
        </p:nvSpPr>
        <p:spPr bwMode="auto">
          <a:xfrm>
            <a:off x="5383045" y="3666278"/>
            <a:ext cx="434734" cy="352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ts val="1000"/>
              </a:lnSpc>
              <a:spcBef>
                <a:spcPct val="50000"/>
              </a:spcBef>
              <a:spcAft>
                <a:spcPct val="0"/>
              </a:spcAft>
              <a:buClrTx/>
              <a:buSzTx/>
              <a:buFontTx/>
              <a:buNone/>
              <a:tabLst/>
              <a:defRPr/>
            </a:pPr>
            <a: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b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&lt;24w</a:t>
            </a:r>
          </a:p>
        </p:txBody>
      </p:sp>
      <p:sp>
        <p:nvSpPr>
          <p:cNvPr id="141" name="TextBox 140">
            <a:extLst>
              <a:ext uri="{FF2B5EF4-FFF2-40B4-BE49-F238E27FC236}">
                <a16:creationId xmlns:a16="http://schemas.microsoft.com/office/drawing/2014/main" id="{FA23F9DB-B8A9-A785-5503-D57D4CEB49A3}"/>
              </a:ext>
            </a:extLst>
          </p:cNvPr>
          <p:cNvSpPr txBox="1"/>
          <p:nvPr/>
        </p:nvSpPr>
        <p:spPr bwMode="auto">
          <a:xfrm>
            <a:off x="5628605" y="3585168"/>
            <a:ext cx="434734" cy="352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ts val="1000"/>
              </a:lnSpc>
              <a:spcBef>
                <a:spcPct val="50000"/>
              </a:spcBef>
              <a:spcAft>
                <a:spcPct val="0"/>
              </a:spcAft>
              <a:buClrTx/>
              <a:buSzTx/>
              <a:buFontTx/>
              <a:buNone/>
              <a:tabLst/>
              <a:defRPr/>
            </a:pPr>
            <a: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b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&lt;24w</a:t>
            </a:r>
          </a:p>
        </p:txBody>
      </p:sp>
      <p:sp>
        <p:nvSpPr>
          <p:cNvPr id="143" name="TextBox 142">
            <a:extLst>
              <a:ext uri="{FF2B5EF4-FFF2-40B4-BE49-F238E27FC236}">
                <a16:creationId xmlns:a16="http://schemas.microsoft.com/office/drawing/2014/main" id="{0C09FDC4-DF49-ABC9-80FE-9DCBAD51CFFC}"/>
              </a:ext>
            </a:extLst>
          </p:cNvPr>
          <p:cNvSpPr txBox="1"/>
          <p:nvPr/>
        </p:nvSpPr>
        <p:spPr bwMode="auto">
          <a:xfrm>
            <a:off x="4727845" y="2911957"/>
            <a:ext cx="457176" cy="224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ts val="1000"/>
              </a:lnSpc>
              <a:spcBef>
                <a:spcPct val="50000"/>
              </a:spcBef>
              <a:spcAft>
                <a:spcPct val="0"/>
              </a:spcAft>
              <a:buClrTx/>
              <a:buSzTx/>
              <a:buFontTx/>
              <a:buNone/>
              <a:tabLst/>
              <a:defRPr/>
            </a:pPr>
            <a: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60.9%</a:t>
            </a:r>
          </a:p>
        </p:txBody>
      </p:sp>
      <p:sp>
        <p:nvSpPr>
          <p:cNvPr id="144" name="TextBox 143">
            <a:extLst>
              <a:ext uri="{FF2B5EF4-FFF2-40B4-BE49-F238E27FC236}">
                <a16:creationId xmlns:a16="http://schemas.microsoft.com/office/drawing/2014/main" id="{E435EB22-3BBE-745B-BC3E-0153C0172CE9}"/>
              </a:ext>
            </a:extLst>
          </p:cNvPr>
          <p:cNvSpPr txBox="1"/>
          <p:nvPr/>
        </p:nvSpPr>
        <p:spPr bwMode="auto">
          <a:xfrm>
            <a:off x="5855987" y="3666278"/>
            <a:ext cx="434734" cy="352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ts val="1000"/>
              </a:lnSpc>
              <a:spcBef>
                <a:spcPct val="50000"/>
              </a:spcBef>
              <a:spcAft>
                <a:spcPct val="0"/>
              </a:spcAft>
              <a:buClrTx/>
              <a:buSzTx/>
              <a:buFontTx/>
              <a:buNone/>
              <a:tabLst/>
              <a:defRPr/>
            </a:pPr>
            <a: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b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&lt;24w</a:t>
            </a:r>
          </a:p>
        </p:txBody>
      </p:sp>
      <p:sp>
        <p:nvSpPr>
          <p:cNvPr id="146" name="TextBox 145">
            <a:extLst>
              <a:ext uri="{FF2B5EF4-FFF2-40B4-BE49-F238E27FC236}">
                <a16:creationId xmlns:a16="http://schemas.microsoft.com/office/drawing/2014/main" id="{45D863F3-5DD1-4334-4E72-7059980FDF0E}"/>
              </a:ext>
            </a:extLst>
          </p:cNvPr>
          <p:cNvSpPr txBox="1"/>
          <p:nvPr/>
        </p:nvSpPr>
        <p:spPr bwMode="auto">
          <a:xfrm>
            <a:off x="6100988" y="3585168"/>
            <a:ext cx="434734" cy="352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ts val="1000"/>
              </a:lnSpc>
              <a:spcBef>
                <a:spcPct val="50000"/>
              </a:spcBef>
              <a:spcAft>
                <a:spcPct val="0"/>
              </a:spcAft>
              <a:buClrTx/>
              <a:buSzTx/>
              <a:buFontTx/>
              <a:buNone/>
              <a:tabLst/>
              <a:defRPr/>
            </a:pPr>
            <a: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b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≥24w</a:t>
            </a:r>
          </a:p>
        </p:txBody>
      </p:sp>
      <p:grpSp>
        <p:nvGrpSpPr>
          <p:cNvPr id="151" name="Group 150">
            <a:extLst>
              <a:ext uri="{FF2B5EF4-FFF2-40B4-BE49-F238E27FC236}">
                <a16:creationId xmlns:a16="http://schemas.microsoft.com/office/drawing/2014/main" id="{AC9313CB-5E18-4823-93CD-762F3075B1E0}"/>
              </a:ext>
            </a:extLst>
          </p:cNvPr>
          <p:cNvGrpSpPr/>
          <p:nvPr/>
        </p:nvGrpSpPr>
        <p:grpSpPr>
          <a:xfrm>
            <a:off x="4907019" y="2285187"/>
            <a:ext cx="3320781" cy="651525"/>
            <a:chOff x="5505755" y="2326082"/>
            <a:chExt cx="2598989" cy="651525"/>
          </a:xfrm>
        </p:grpSpPr>
        <p:sp>
          <p:nvSpPr>
            <p:cNvPr id="147" name="TextBox 146">
              <a:extLst>
                <a:ext uri="{FF2B5EF4-FFF2-40B4-BE49-F238E27FC236}">
                  <a16:creationId xmlns:a16="http://schemas.microsoft.com/office/drawing/2014/main" id="{E6DFF914-2BEA-2603-44FE-6984CD7F2380}"/>
                </a:ext>
              </a:extLst>
            </p:cNvPr>
            <p:cNvSpPr txBox="1"/>
            <p:nvPr/>
          </p:nvSpPr>
          <p:spPr bwMode="auto">
            <a:xfrm>
              <a:off x="5505755" y="2326082"/>
              <a:ext cx="2598989" cy="651525"/>
            </a:xfrm>
            <a:prstGeom prst="rect">
              <a:avLst/>
            </a:prstGeom>
            <a:solidFill>
              <a:schemeClr val="tx1"/>
            </a:solidFill>
            <a:ln>
              <a:noFill/>
            </a:ln>
          </p:spPr>
          <p:txBody>
            <a:bodyPr wrap="none" rtlCol="0">
              <a:spAutoFit/>
            </a:bodyPr>
            <a:lstStyle/>
            <a:p>
              <a:pPr marL="0" marR="0" lvl="0" indent="0" algn="l" defTabSz="914400" rtl="0" eaLnBrk="0" fontAlgn="base" latinLnBrk="0" hangingPunct="0">
                <a:lnSpc>
                  <a:spcPts val="1000"/>
                </a:lnSpc>
                <a:spcBef>
                  <a:spcPct val="50000"/>
                </a:spcBef>
                <a:spcAft>
                  <a:spcPct val="0"/>
                </a:spcAft>
                <a:buClrTx/>
                <a:buSzTx/>
                <a:buFontTx/>
                <a:buNone/>
                <a:tabLst/>
                <a:defRPr/>
              </a:pPr>
              <a:r>
                <a:rPr kumimoji="0" lang="en-US" sz="1100" b="1"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Cohort 1: </a:t>
              </a:r>
              <a:r>
                <a:rPr kumimoji="0" lang="en-US" sz="1100" b="0"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 ABC/nonprog BMs after LT (n = 8) </a:t>
              </a:r>
            </a:p>
            <a:p>
              <a:pPr marL="0" marR="0" lvl="0" indent="0" algn="l" defTabSz="914400" rtl="0" eaLnBrk="0" fontAlgn="base" latinLnBrk="0" hangingPunct="0">
                <a:lnSpc>
                  <a:spcPts val="1000"/>
                </a:lnSpc>
                <a:spcBef>
                  <a:spcPct val="50000"/>
                </a:spcBef>
                <a:spcAft>
                  <a:spcPct val="0"/>
                </a:spcAft>
                <a:buClrTx/>
                <a:buSzTx/>
                <a:buFontTx/>
                <a:buNone/>
                <a:tabLst/>
                <a:defRPr/>
              </a:pPr>
              <a:r>
                <a:rPr kumimoji="0" lang="en-US" sz="1100" b="0"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100" b="1"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2: </a:t>
              </a:r>
              <a:r>
                <a:rPr kumimoji="0" lang="en-US" sz="1100" b="0"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asymptomatic untreated BMs (n = 4)</a:t>
              </a:r>
            </a:p>
            <a:p>
              <a:pPr marL="0" marR="0" lvl="0" indent="0" algn="l" defTabSz="914400" rtl="0" eaLnBrk="0" fontAlgn="base" latinLnBrk="0" hangingPunct="0">
                <a:lnSpc>
                  <a:spcPts val="1000"/>
                </a:lnSpc>
                <a:spcBef>
                  <a:spcPct val="50000"/>
                </a:spcBef>
                <a:spcAft>
                  <a:spcPct val="0"/>
                </a:spcAft>
                <a:buClrTx/>
                <a:buSzTx/>
                <a:buFontTx/>
                <a:buNone/>
                <a:tabLst/>
                <a:defRPr/>
              </a:pPr>
              <a:r>
                <a:rPr kumimoji="0" lang="en-US" sz="1100" b="0"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100" b="1"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3: </a:t>
              </a:r>
              <a:r>
                <a:rPr kumimoji="0" lang="en-US" sz="1100" b="0"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progressing BMs after LT (n = 9)</a:t>
              </a:r>
            </a:p>
          </p:txBody>
        </p:sp>
        <p:sp>
          <p:nvSpPr>
            <p:cNvPr id="148" name="Rectangle 147">
              <a:extLst>
                <a:ext uri="{FF2B5EF4-FFF2-40B4-BE49-F238E27FC236}">
                  <a16:creationId xmlns:a16="http://schemas.microsoft.com/office/drawing/2014/main" id="{41A9A792-51CD-65BE-8D03-8FB52A2072F5}"/>
                </a:ext>
              </a:extLst>
            </p:cNvPr>
            <p:cNvSpPr/>
            <p:nvPr/>
          </p:nvSpPr>
          <p:spPr bwMode="auto">
            <a:xfrm>
              <a:off x="5617792" y="2780381"/>
              <a:ext cx="109262" cy="111176"/>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9" name="Rectangle 148">
              <a:extLst>
                <a:ext uri="{FF2B5EF4-FFF2-40B4-BE49-F238E27FC236}">
                  <a16:creationId xmlns:a16="http://schemas.microsoft.com/office/drawing/2014/main" id="{C659E19B-726C-6942-5383-42B202826791}"/>
                </a:ext>
              </a:extLst>
            </p:cNvPr>
            <p:cNvSpPr/>
            <p:nvPr/>
          </p:nvSpPr>
          <p:spPr bwMode="auto">
            <a:xfrm>
              <a:off x="5617792" y="2574403"/>
              <a:ext cx="109262" cy="11117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 name="Rectangle 149">
              <a:extLst>
                <a:ext uri="{FF2B5EF4-FFF2-40B4-BE49-F238E27FC236}">
                  <a16:creationId xmlns:a16="http://schemas.microsoft.com/office/drawing/2014/main" id="{1D56F391-BE13-7386-3A22-32CB27F7FA25}"/>
                </a:ext>
              </a:extLst>
            </p:cNvPr>
            <p:cNvSpPr/>
            <p:nvPr/>
          </p:nvSpPr>
          <p:spPr bwMode="auto">
            <a:xfrm>
              <a:off x="5617792" y="2372294"/>
              <a:ext cx="109262" cy="111176"/>
            </a:xfrm>
            <a:prstGeom prst="rect">
              <a:avLst/>
            </a:prstGeom>
            <a:solidFill>
              <a:schemeClr val="tx1">
                <a:lumMod val="5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27" name="TextBox 126">
            <a:extLst>
              <a:ext uri="{FF2B5EF4-FFF2-40B4-BE49-F238E27FC236}">
                <a16:creationId xmlns:a16="http://schemas.microsoft.com/office/drawing/2014/main" id="{8CB2B9FB-1071-F56C-9743-C6E4D1B6381E}"/>
              </a:ext>
            </a:extLst>
          </p:cNvPr>
          <p:cNvSpPr txBox="1"/>
          <p:nvPr/>
        </p:nvSpPr>
        <p:spPr bwMode="auto">
          <a:xfrm>
            <a:off x="5528920" y="4169295"/>
            <a:ext cx="48603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-14.2%</a:t>
            </a:r>
          </a:p>
        </p:txBody>
      </p:sp>
      <p:cxnSp>
        <p:nvCxnSpPr>
          <p:cNvPr id="155" name="Straight Connector 154">
            <a:extLst>
              <a:ext uri="{FF2B5EF4-FFF2-40B4-BE49-F238E27FC236}">
                <a16:creationId xmlns:a16="http://schemas.microsoft.com/office/drawing/2014/main" id="{02BE5B15-BB62-2177-E46B-71A8FFD5DFB9}"/>
              </a:ext>
            </a:extLst>
          </p:cNvPr>
          <p:cNvCxnSpPr/>
          <p:nvPr/>
        </p:nvCxnSpPr>
        <p:spPr bwMode="auto">
          <a:xfrm>
            <a:off x="8857784" y="2389150"/>
            <a:ext cx="3063240" cy="0"/>
          </a:xfrm>
          <a:prstGeom prst="line">
            <a:avLst/>
          </a:prstGeom>
          <a:noFill/>
          <a:ln w="28575" cap="flat" cmpd="sng" algn="ctr">
            <a:solidFill>
              <a:schemeClr val="tx1">
                <a:lumMod val="50000"/>
              </a:schemeClr>
            </a:solidFill>
            <a:prstDash val="sysDot"/>
            <a:round/>
            <a:headEnd type="none" w="med" len="med"/>
            <a:tailEnd type="none" w="med" len="med"/>
          </a:ln>
          <a:effectLst/>
        </p:spPr>
      </p:cxnSp>
      <p:cxnSp>
        <p:nvCxnSpPr>
          <p:cNvPr id="156" name="Straight Connector 155">
            <a:extLst>
              <a:ext uri="{FF2B5EF4-FFF2-40B4-BE49-F238E27FC236}">
                <a16:creationId xmlns:a16="http://schemas.microsoft.com/office/drawing/2014/main" id="{033B0714-49D4-94C9-07B2-7589FD114307}"/>
              </a:ext>
            </a:extLst>
          </p:cNvPr>
          <p:cNvCxnSpPr/>
          <p:nvPr/>
        </p:nvCxnSpPr>
        <p:spPr bwMode="auto">
          <a:xfrm>
            <a:off x="8846284" y="3867828"/>
            <a:ext cx="3063240" cy="0"/>
          </a:xfrm>
          <a:prstGeom prst="line">
            <a:avLst/>
          </a:prstGeom>
          <a:noFill/>
          <a:ln w="28575" cap="flat" cmpd="sng" algn="ctr">
            <a:solidFill>
              <a:schemeClr val="tx1">
                <a:lumMod val="50000"/>
              </a:schemeClr>
            </a:solidFill>
            <a:prstDash val="sysDot"/>
            <a:round/>
            <a:headEnd type="none" w="med" len="med"/>
            <a:tailEnd type="none" w="med" len="med"/>
          </a:ln>
          <a:effectLst/>
        </p:spPr>
      </p:cxnSp>
      <p:sp>
        <p:nvSpPr>
          <p:cNvPr id="159" name="TextBox 158">
            <a:extLst>
              <a:ext uri="{FF2B5EF4-FFF2-40B4-BE49-F238E27FC236}">
                <a16:creationId xmlns:a16="http://schemas.microsoft.com/office/drawing/2014/main" id="{0D78D25A-DED6-C173-EA52-D4DFC8DA90F6}"/>
              </a:ext>
            </a:extLst>
          </p:cNvPr>
          <p:cNvSpPr txBox="1"/>
          <p:nvPr/>
        </p:nvSpPr>
        <p:spPr>
          <a:xfrm>
            <a:off x="8556879" y="5691156"/>
            <a:ext cx="3542482" cy="523220"/>
          </a:xfrm>
          <a:prstGeom prst="rect">
            <a:avLst/>
          </a:prstGeom>
          <a:noFill/>
        </p:spPr>
        <p:txBody>
          <a:bodyPr wrap="square" rtlCol="0">
            <a:spAutoFit/>
          </a:bodyPr>
          <a:lstStyle/>
          <a:p>
            <a:pPr algn="ctr" defTabSz="685800" eaLnBrk="1" fontAlgn="auto" hangingPunct="1">
              <a:spcBef>
                <a:spcPts val="0"/>
              </a:spcBef>
              <a:spcAft>
                <a:spcPts val="0"/>
              </a:spcAf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Best ORR-IC = 73.3% in </a:t>
            </a:r>
            <a:b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Patients With Active BM</a:t>
            </a:r>
          </a:p>
        </p:txBody>
      </p:sp>
      <p:sp>
        <p:nvSpPr>
          <p:cNvPr id="161" name="TextBox 160">
            <a:extLst>
              <a:ext uri="{FF2B5EF4-FFF2-40B4-BE49-F238E27FC236}">
                <a16:creationId xmlns:a16="http://schemas.microsoft.com/office/drawing/2014/main" id="{CE69D034-C0E9-8466-4947-24AFDBCAFACE}"/>
              </a:ext>
            </a:extLst>
          </p:cNvPr>
          <p:cNvSpPr txBox="1"/>
          <p:nvPr/>
        </p:nvSpPr>
        <p:spPr bwMode="auto">
          <a:xfrm rot="16200000">
            <a:off x="7305604" y="3584956"/>
            <a:ext cx="21089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From Baseline (%)</a:t>
            </a:r>
          </a:p>
        </p:txBody>
      </p:sp>
      <p:cxnSp>
        <p:nvCxnSpPr>
          <p:cNvPr id="162" name="Straight Connector 161">
            <a:extLst>
              <a:ext uri="{FF2B5EF4-FFF2-40B4-BE49-F238E27FC236}">
                <a16:creationId xmlns:a16="http://schemas.microsoft.com/office/drawing/2014/main" id="{0E89FEE9-EBC0-966F-5DB1-9C53D24FF1A1}"/>
              </a:ext>
            </a:extLst>
          </p:cNvPr>
          <p:cNvCxnSpPr>
            <a:cxnSpLocks/>
          </p:cNvCxnSpPr>
          <p:nvPr/>
        </p:nvCxnSpPr>
        <p:spPr bwMode="auto">
          <a:xfrm>
            <a:off x="8846285" y="2301546"/>
            <a:ext cx="0" cy="3010942"/>
          </a:xfrm>
          <a:prstGeom prst="line">
            <a:avLst/>
          </a:prstGeom>
          <a:noFill/>
          <a:ln w="28575" cap="flat" cmpd="sng" algn="ctr">
            <a:solidFill>
              <a:schemeClr val="bg1"/>
            </a:solidFill>
            <a:prstDash val="solid"/>
            <a:round/>
            <a:headEnd type="none" w="med" len="med"/>
            <a:tailEnd type="none" w="med" len="med"/>
          </a:ln>
          <a:effectLst/>
        </p:spPr>
      </p:cxnSp>
      <p:sp>
        <p:nvSpPr>
          <p:cNvPr id="166" name="Rectangle 165">
            <a:extLst>
              <a:ext uri="{FF2B5EF4-FFF2-40B4-BE49-F238E27FC236}">
                <a16:creationId xmlns:a16="http://schemas.microsoft.com/office/drawing/2014/main" id="{BDED1DBE-6CFC-8DA0-B874-3AE6C08DBD53}"/>
              </a:ext>
            </a:extLst>
          </p:cNvPr>
          <p:cNvSpPr/>
          <p:nvPr/>
        </p:nvSpPr>
        <p:spPr bwMode="auto">
          <a:xfrm>
            <a:off x="9255868" y="2992731"/>
            <a:ext cx="155448" cy="440757"/>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7" name="Rectangle 166">
            <a:extLst>
              <a:ext uri="{FF2B5EF4-FFF2-40B4-BE49-F238E27FC236}">
                <a16:creationId xmlns:a16="http://schemas.microsoft.com/office/drawing/2014/main" id="{732F7984-10AA-816C-50B4-D367E22C436F}"/>
              </a:ext>
            </a:extLst>
          </p:cNvPr>
          <p:cNvSpPr/>
          <p:nvPr/>
        </p:nvSpPr>
        <p:spPr bwMode="auto">
          <a:xfrm>
            <a:off x="9447546" y="2992731"/>
            <a:ext cx="155448" cy="692207"/>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 name="Rectangle 167">
            <a:extLst>
              <a:ext uri="{FF2B5EF4-FFF2-40B4-BE49-F238E27FC236}">
                <a16:creationId xmlns:a16="http://schemas.microsoft.com/office/drawing/2014/main" id="{8B3F56A9-D895-0463-6BF9-66F3503624F3}"/>
              </a:ext>
            </a:extLst>
          </p:cNvPr>
          <p:cNvSpPr/>
          <p:nvPr/>
        </p:nvSpPr>
        <p:spPr bwMode="auto">
          <a:xfrm>
            <a:off x="9639224" y="2992731"/>
            <a:ext cx="155448" cy="1059471"/>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 name="Rectangle 168">
            <a:extLst>
              <a:ext uri="{FF2B5EF4-FFF2-40B4-BE49-F238E27FC236}">
                <a16:creationId xmlns:a16="http://schemas.microsoft.com/office/drawing/2014/main" id="{F0CFDF8D-4D52-6E9C-CE08-49D09BF6687A}"/>
              </a:ext>
            </a:extLst>
          </p:cNvPr>
          <p:cNvSpPr/>
          <p:nvPr/>
        </p:nvSpPr>
        <p:spPr bwMode="auto">
          <a:xfrm>
            <a:off x="9830902" y="2992731"/>
            <a:ext cx="155448" cy="1104595"/>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 name="Rectangle 169">
            <a:extLst>
              <a:ext uri="{FF2B5EF4-FFF2-40B4-BE49-F238E27FC236}">
                <a16:creationId xmlns:a16="http://schemas.microsoft.com/office/drawing/2014/main" id="{EFE442BB-81DA-3D37-6722-1861770DE348}"/>
              </a:ext>
            </a:extLst>
          </p:cNvPr>
          <p:cNvSpPr/>
          <p:nvPr/>
        </p:nvSpPr>
        <p:spPr bwMode="auto">
          <a:xfrm>
            <a:off x="10022580" y="2992732"/>
            <a:ext cx="155448" cy="1165146"/>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 name="Rectangle 170">
            <a:extLst>
              <a:ext uri="{FF2B5EF4-FFF2-40B4-BE49-F238E27FC236}">
                <a16:creationId xmlns:a16="http://schemas.microsoft.com/office/drawing/2014/main" id="{D071FE4F-458F-83A5-F15C-54EBE2B49638}"/>
              </a:ext>
            </a:extLst>
          </p:cNvPr>
          <p:cNvSpPr/>
          <p:nvPr/>
        </p:nvSpPr>
        <p:spPr bwMode="auto">
          <a:xfrm>
            <a:off x="10214258" y="2992731"/>
            <a:ext cx="155448" cy="1213759"/>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2" name="Rectangle 171">
            <a:extLst>
              <a:ext uri="{FF2B5EF4-FFF2-40B4-BE49-F238E27FC236}">
                <a16:creationId xmlns:a16="http://schemas.microsoft.com/office/drawing/2014/main" id="{269E66CB-A964-198F-724A-3A5F15C02A62}"/>
              </a:ext>
            </a:extLst>
          </p:cNvPr>
          <p:cNvSpPr/>
          <p:nvPr/>
        </p:nvSpPr>
        <p:spPr bwMode="auto">
          <a:xfrm>
            <a:off x="10405936" y="2992730"/>
            <a:ext cx="155448" cy="1312933"/>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3" name="Rectangle 172">
            <a:extLst>
              <a:ext uri="{FF2B5EF4-FFF2-40B4-BE49-F238E27FC236}">
                <a16:creationId xmlns:a16="http://schemas.microsoft.com/office/drawing/2014/main" id="{D75CA047-ED61-2E9D-5998-C90F4B8B02ED}"/>
              </a:ext>
            </a:extLst>
          </p:cNvPr>
          <p:cNvSpPr/>
          <p:nvPr/>
        </p:nvSpPr>
        <p:spPr bwMode="auto">
          <a:xfrm>
            <a:off x="10597614" y="2992730"/>
            <a:ext cx="155448" cy="1336475"/>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 name="Rectangle 173">
            <a:extLst>
              <a:ext uri="{FF2B5EF4-FFF2-40B4-BE49-F238E27FC236}">
                <a16:creationId xmlns:a16="http://schemas.microsoft.com/office/drawing/2014/main" id="{5AE62EBD-9C95-3E36-401A-2A157C5F7D14}"/>
              </a:ext>
            </a:extLst>
          </p:cNvPr>
          <p:cNvSpPr/>
          <p:nvPr/>
        </p:nvSpPr>
        <p:spPr bwMode="auto">
          <a:xfrm>
            <a:off x="10789292" y="2992731"/>
            <a:ext cx="155448" cy="153078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5" name="Rectangle 174">
            <a:extLst>
              <a:ext uri="{FF2B5EF4-FFF2-40B4-BE49-F238E27FC236}">
                <a16:creationId xmlns:a16="http://schemas.microsoft.com/office/drawing/2014/main" id="{B6FAC620-DD1C-722F-6606-0D5B3AC01331}"/>
              </a:ext>
            </a:extLst>
          </p:cNvPr>
          <p:cNvSpPr/>
          <p:nvPr/>
        </p:nvSpPr>
        <p:spPr bwMode="auto">
          <a:xfrm>
            <a:off x="10980970" y="2992731"/>
            <a:ext cx="155448" cy="1530780"/>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6" name="Rectangle 175">
            <a:extLst>
              <a:ext uri="{FF2B5EF4-FFF2-40B4-BE49-F238E27FC236}">
                <a16:creationId xmlns:a16="http://schemas.microsoft.com/office/drawing/2014/main" id="{AA9765D6-9FE6-501B-51B9-38512884111F}"/>
              </a:ext>
            </a:extLst>
          </p:cNvPr>
          <p:cNvSpPr/>
          <p:nvPr/>
        </p:nvSpPr>
        <p:spPr bwMode="auto">
          <a:xfrm>
            <a:off x="11172648" y="2992731"/>
            <a:ext cx="155448" cy="171945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7" name="Rectangle 176">
            <a:extLst>
              <a:ext uri="{FF2B5EF4-FFF2-40B4-BE49-F238E27FC236}">
                <a16:creationId xmlns:a16="http://schemas.microsoft.com/office/drawing/2014/main" id="{BCF67243-D2E9-5675-96E1-61E4A42BD461}"/>
              </a:ext>
            </a:extLst>
          </p:cNvPr>
          <p:cNvSpPr/>
          <p:nvPr/>
        </p:nvSpPr>
        <p:spPr bwMode="auto">
          <a:xfrm>
            <a:off x="11364326" y="2992731"/>
            <a:ext cx="155448" cy="1793744"/>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Rectangle 177">
            <a:extLst>
              <a:ext uri="{FF2B5EF4-FFF2-40B4-BE49-F238E27FC236}">
                <a16:creationId xmlns:a16="http://schemas.microsoft.com/office/drawing/2014/main" id="{A9A53D95-F9A1-7A44-1FC7-B69C7C78B38E}"/>
              </a:ext>
            </a:extLst>
          </p:cNvPr>
          <p:cNvSpPr/>
          <p:nvPr/>
        </p:nvSpPr>
        <p:spPr bwMode="auto">
          <a:xfrm>
            <a:off x="11556008" y="2992731"/>
            <a:ext cx="173736" cy="218586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04" name="Group 203">
            <a:extLst>
              <a:ext uri="{FF2B5EF4-FFF2-40B4-BE49-F238E27FC236}">
                <a16:creationId xmlns:a16="http://schemas.microsoft.com/office/drawing/2014/main" id="{2A0E5917-1E78-D7C3-E95D-5C2FB03A7EB9}"/>
              </a:ext>
            </a:extLst>
          </p:cNvPr>
          <p:cNvGrpSpPr/>
          <p:nvPr/>
        </p:nvGrpSpPr>
        <p:grpSpPr>
          <a:xfrm>
            <a:off x="8460276" y="2243397"/>
            <a:ext cx="388248" cy="2959275"/>
            <a:chOff x="8407115" y="2243397"/>
            <a:chExt cx="388248" cy="2959275"/>
          </a:xfrm>
        </p:grpSpPr>
        <p:sp>
          <p:nvSpPr>
            <p:cNvPr id="179" name="TextBox 178">
              <a:extLst>
                <a:ext uri="{FF2B5EF4-FFF2-40B4-BE49-F238E27FC236}">
                  <a16:creationId xmlns:a16="http://schemas.microsoft.com/office/drawing/2014/main" id="{FC1DBBB3-BE49-057A-3D9A-C975DDD2AE42}"/>
                </a:ext>
              </a:extLst>
            </p:cNvPr>
            <p:cNvSpPr txBox="1"/>
            <p:nvPr/>
          </p:nvSpPr>
          <p:spPr bwMode="auto">
            <a:xfrm>
              <a:off x="8532150" y="2846283"/>
              <a:ext cx="263213" cy="297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80" name="TextBox 179">
              <a:extLst>
                <a:ext uri="{FF2B5EF4-FFF2-40B4-BE49-F238E27FC236}">
                  <a16:creationId xmlns:a16="http://schemas.microsoft.com/office/drawing/2014/main" id="{08012D54-8583-475B-FA2D-624F028AD1CE}"/>
                </a:ext>
              </a:extLst>
            </p:cNvPr>
            <p:cNvSpPr txBox="1"/>
            <p:nvPr/>
          </p:nvSpPr>
          <p:spPr bwMode="auto">
            <a:xfrm>
              <a:off x="8407115" y="3449169"/>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81" name="TextBox 180">
              <a:extLst>
                <a:ext uri="{FF2B5EF4-FFF2-40B4-BE49-F238E27FC236}">
                  <a16:creationId xmlns:a16="http://schemas.microsoft.com/office/drawing/2014/main" id="{22741095-DF04-E2E2-FB5C-C7C1C48A6854}"/>
                </a:ext>
              </a:extLst>
            </p:cNvPr>
            <p:cNvSpPr txBox="1"/>
            <p:nvPr/>
          </p:nvSpPr>
          <p:spPr bwMode="auto">
            <a:xfrm>
              <a:off x="8407115" y="4031581"/>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82" name="TextBox 181">
              <a:extLst>
                <a:ext uri="{FF2B5EF4-FFF2-40B4-BE49-F238E27FC236}">
                  <a16:creationId xmlns:a16="http://schemas.microsoft.com/office/drawing/2014/main" id="{9E29A429-D759-8222-44AE-6BFB575EB105}"/>
                </a:ext>
              </a:extLst>
            </p:cNvPr>
            <p:cNvSpPr txBox="1"/>
            <p:nvPr/>
          </p:nvSpPr>
          <p:spPr bwMode="auto">
            <a:xfrm>
              <a:off x="8407115" y="4634467"/>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84" name="TextBox 183">
              <a:extLst>
                <a:ext uri="{FF2B5EF4-FFF2-40B4-BE49-F238E27FC236}">
                  <a16:creationId xmlns:a16="http://schemas.microsoft.com/office/drawing/2014/main" id="{275C571C-210F-E36D-4FBE-80FD2EA2AB3A}"/>
                </a:ext>
              </a:extLst>
            </p:cNvPr>
            <p:cNvSpPr txBox="1"/>
            <p:nvPr/>
          </p:nvSpPr>
          <p:spPr bwMode="auto">
            <a:xfrm>
              <a:off x="8453603" y="2243397"/>
              <a:ext cx="341760" cy="297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191" name="TextBox 190">
              <a:extLst>
                <a:ext uri="{FF2B5EF4-FFF2-40B4-BE49-F238E27FC236}">
                  <a16:creationId xmlns:a16="http://schemas.microsoft.com/office/drawing/2014/main" id="{4C7FE54E-A481-0B7E-3AFB-501FF429F1CA}"/>
                </a:ext>
              </a:extLst>
            </p:cNvPr>
            <p:cNvSpPr txBox="1"/>
            <p:nvPr/>
          </p:nvSpPr>
          <p:spPr bwMode="auto">
            <a:xfrm>
              <a:off x="8407115" y="3157963"/>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92" name="TextBox 191">
              <a:extLst>
                <a:ext uri="{FF2B5EF4-FFF2-40B4-BE49-F238E27FC236}">
                  <a16:creationId xmlns:a16="http://schemas.microsoft.com/office/drawing/2014/main" id="{3934554F-3E34-970C-3F8C-3359557D4AC3}"/>
                </a:ext>
              </a:extLst>
            </p:cNvPr>
            <p:cNvSpPr txBox="1"/>
            <p:nvPr/>
          </p:nvSpPr>
          <p:spPr bwMode="auto">
            <a:xfrm>
              <a:off x="8407115" y="3740375"/>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93" name="TextBox 192">
              <a:extLst>
                <a:ext uri="{FF2B5EF4-FFF2-40B4-BE49-F238E27FC236}">
                  <a16:creationId xmlns:a16="http://schemas.microsoft.com/office/drawing/2014/main" id="{2D7CD8F4-CD4D-FC2B-E76C-E71E9D46C3E6}"/>
                </a:ext>
              </a:extLst>
            </p:cNvPr>
            <p:cNvSpPr txBox="1"/>
            <p:nvPr/>
          </p:nvSpPr>
          <p:spPr bwMode="auto">
            <a:xfrm>
              <a:off x="8407115" y="4322787"/>
              <a:ext cx="388248" cy="297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94" name="TextBox 193">
              <a:extLst>
                <a:ext uri="{FF2B5EF4-FFF2-40B4-BE49-F238E27FC236}">
                  <a16:creationId xmlns:a16="http://schemas.microsoft.com/office/drawing/2014/main" id="{95695999-D2CB-DB72-B4BF-ECB1C40B4312}"/>
                </a:ext>
              </a:extLst>
            </p:cNvPr>
            <p:cNvSpPr txBox="1"/>
            <p:nvPr/>
          </p:nvSpPr>
          <p:spPr bwMode="auto">
            <a:xfrm>
              <a:off x="8407115" y="4925673"/>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196" name="TextBox 195">
              <a:extLst>
                <a:ext uri="{FF2B5EF4-FFF2-40B4-BE49-F238E27FC236}">
                  <a16:creationId xmlns:a16="http://schemas.microsoft.com/office/drawing/2014/main" id="{4B0235FC-2910-A8AE-7C2B-267C03B820F3}"/>
                </a:ext>
              </a:extLst>
            </p:cNvPr>
            <p:cNvSpPr txBox="1"/>
            <p:nvPr/>
          </p:nvSpPr>
          <p:spPr bwMode="auto">
            <a:xfrm>
              <a:off x="8453603" y="255507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grpSp>
      <p:grpSp>
        <p:nvGrpSpPr>
          <p:cNvPr id="203" name="Group 202">
            <a:extLst>
              <a:ext uri="{FF2B5EF4-FFF2-40B4-BE49-F238E27FC236}">
                <a16:creationId xmlns:a16="http://schemas.microsoft.com/office/drawing/2014/main" id="{D834085D-4E3D-A193-9158-D793E6520500}"/>
              </a:ext>
            </a:extLst>
          </p:cNvPr>
          <p:cNvGrpSpPr/>
          <p:nvPr/>
        </p:nvGrpSpPr>
        <p:grpSpPr>
          <a:xfrm>
            <a:off x="8786056" y="2390121"/>
            <a:ext cx="64008" cy="2672695"/>
            <a:chOff x="8786056" y="2390121"/>
            <a:chExt cx="64008" cy="2672695"/>
          </a:xfrm>
        </p:grpSpPr>
        <p:cxnSp>
          <p:nvCxnSpPr>
            <p:cNvPr id="185" name="Straight Connector 184">
              <a:extLst>
                <a:ext uri="{FF2B5EF4-FFF2-40B4-BE49-F238E27FC236}">
                  <a16:creationId xmlns:a16="http://schemas.microsoft.com/office/drawing/2014/main" id="{E1482662-E91D-FBA3-3CDF-5AE70854E036}"/>
                </a:ext>
              </a:extLst>
            </p:cNvPr>
            <p:cNvCxnSpPr>
              <a:cxnSpLocks/>
            </p:cNvCxnSpPr>
            <p:nvPr/>
          </p:nvCxnSpPr>
          <p:spPr bwMode="auto">
            <a:xfrm>
              <a:off x="8786056" y="239012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B957A35B-BFB4-8355-6D48-A1C8FA29684F}"/>
                </a:ext>
              </a:extLst>
            </p:cNvPr>
            <p:cNvCxnSpPr>
              <a:cxnSpLocks/>
            </p:cNvCxnSpPr>
            <p:nvPr/>
          </p:nvCxnSpPr>
          <p:spPr bwMode="auto">
            <a:xfrm>
              <a:off x="8786056" y="29840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C81064DA-68FD-08DD-1F09-25277C4B57CC}"/>
                </a:ext>
              </a:extLst>
            </p:cNvPr>
            <p:cNvCxnSpPr>
              <a:cxnSpLocks/>
            </p:cNvCxnSpPr>
            <p:nvPr/>
          </p:nvCxnSpPr>
          <p:spPr bwMode="auto">
            <a:xfrm>
              <a:off x="8786056" y="35779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3FBDDD82-A70B-C5B9-54A0-14988F763D5C}"/>
                </a:ext>
              </a:extLst>
            </p:cNvPr>
            <p:cNvCxnSpPr>
              <a:cxnSpLocks/>
            </p:cNvCxnSpPr>
            <p:nvPr/>
          </p:nvCxnSpPr>
          <p:spPr bwMode="auto">
            <a:xfrm>
              <a:off x="8786056" y="41719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18C5B2E8-4C81-8AA3-FBC2-FC55FB5C8667}"/>
                </a:ext>
              </a:extLst>
            </p:cNvPr>
            <p:cNvCxnSpPr>
              <a:cxnSpLocks/>
            </p:cNvCxnSpPr>
            <p:nvPr/>
          </p:nvCxnSpPr>
          <p:spPr bwMode="auto">
            <a:xfrm>
              <a:off x="8786056" y="47658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AEA40B1F-597B-16B2-A198-E91DD455C0FB}"/>
                </a:ext>
              </a:extLst>
            </p:cNvPr>
            <p:cNvCxnSpPr>
              <a:cxnSpLocks/>
            </p:cNvCxnSpPr>
            <p:nvPr/>
          </p:nvCxnSpPr>
          <p:spPr bwMode="auto">
            <a:xfrm>
              <a:off x="8786056" y="26870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3ED3452A-5E11-76D9-2FC7-7E1144224E94}"/>
                </a:ext>
              </a:extLst>
            </p:cNvPr>
            <p:cNvCxnSpPr>
              <a:cxnSpLocks/>
            </p:cNvCxnSpPr>
            <p:nvPr/>
          </p:nvCxnSpPr>
          <p:spPr bwMode="auto">
            <a:xfrm>
              <a:off x="8786056" y="32810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0419B2B8-CEAC-9CA1-E497-66A9D8FB511E}"/>
                </a:ext>
              </a:extLst>
            </p:cNvPr>
            <p:cNvCxnSpPr>
              <a:cxnSpLocks/>
            </p:cNvCxnSpPr>
            <p:nvPr/>
          </p:nvCxnSpPr>
          <p:spPr bwMode="auto">
            <a:xfrm>
              <a:off x="8786056" y="38749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EDBB4A1A-55E1-0A16-809F-7F5CD1384265}"/>
                </a:ext>
              </a:extLst>
            </p:cNvPr>
            <p:cNvCxnSpPr>
              <a:cxnSpLocks/>
            </p:cNvCxnSpPr>
            <p:nvPr/>
          </p:nvCxnSpPr>
          <p:spPr bwMode="auto">
            <a:xfrm>
              <a:off x="8786056" y="446888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82A82280-B7F4-9413-3202-475D2EA1EA78}"/>
                </a:ext>
              </a:extLst>
            </p:cNvPr>
            <p:cNvCxnSpPr>
              <a:cxnSpLocks/>
            </p:cNvCxnSpPr>
            <p:nvPr/>
          </p:nvCxnSpPr>
          <p:spPr bwMode="auto">
            <a:xfrm>
              <a:off x="8786056" y="5062816"/>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205" name="Rectangle 204">
            <a:extLst>
              <a:ext uri="{FF2B5EF4-FFF2-40B4-BE49-F238E27FC236}">
                <a16:creationId xmlns:a16="http://schemas.microsoft.com/office/drawing/2014/main" id="{FA63003B-F6B4-CFB1-7B74-FCBCC5909C55}"/>
              </a:ext>
            </a:extLst>
          </p:cNvPr>
          <p:cNvSpPr/>
          <p:nvPr/>
        </p:nvSpPr>
        <p:spPr bwMode="auto">
          <a:xfrm rot="10800000">
            <a:off x="8879953" y="2342938"/>
            <a:ext cx="151727" cy="638628"/>
          </a:xfrm>
          <a:prstGeom prst="rect">
            <a:avLst/>
          </a:prstGeom>
          <a:solidFill>
            <a:srgbClr val="01587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6" name="Rectangle 205">
            <a:extLst>
              <a:ext uri="{FF2B5EF4-FFF2-40B4-BE49-F238E27FC236}">
                <a16:creationId xmlns:a16="http://schemas.microsoft.com/office/drawing/2014/main" id="{54DA364F-EA12-590A-A4FE-19DF158EA957}"/>
              </a:ext>
            </a:extLst>
          </p:cNvPr>
          <p:cNvSpPr/>
          <p:nvPr/>
        </p:nvSpPr>
        <p:spPr bwMode="auto">
          <a:xfrm rot="10800000">
            <a:off x="9067910" y="2911957"/>
            <a:ext cx="151727" cy="69610"/>
          </a:xfrm>
          <a:prstGeom prst="rect">
            <a:avLst/>
          </a:prstGeom>
          <a:solidFill>
            <a:srgbClr val="01587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09" name="Straight Connector 208">
            <a:extLst>
              <a:ext uri="{FF2B5EF4-FFF2-40B4-BE49-F238E27FC236}">
                <a16:creationId xmlns:a16="http://schemas.microsoft.com/office/drawing/2014/main" id="{D23D7005-F086-65BD-A2AB-2B6BC84051EE}"/>
              </a:ext>
            </a:extLst>
          </p:cNvPr>
          <p:cNvCxnSpPr>
            <a:cxnSpLocks/>
          </p:cNvCxnSpPr>
          <p:nvPr/>
        </p:nvCxnSpPr>
        <p:spPr bwMode="auto">
          <a:xfrm>
            <a:off x="8837921" y="5301856"/>
            <a:ext cx="3059912" cy="0"/>
          </a:xfrm>
          <a:prstGeom prst="line">
            <a:avLst/>
          </a:prstGeom>
          <a:noFill/>
          <a:ln w="28575" cap="flat" cmpd="sng" algn="ctr">
            <a:solidFill>
              <a:schemeClr val="bg1"/>
            </a:solidFill>
            <a:prstDash val="solid"/>
            <a:round/>
            <a:headEnd type="none" w="med" len="med"/>
            <a:tailEnd type="none" w="med" len="med"/>
          </a:ln>
          <a:effectLst/>
        </p:spPr>
      </p:cxnSp>
      <p:grpSp>
        <p:nvGrpSpPr>
          <p:cNvPr id="228" name="Group 227">
            <a:extLst>
              <a:ext uri="{FF2B5EF4-FFF2-40B4-BE49-F238E27FC236}">
                <a16:creationId xmlns:a16="http://schemas.microsoft.com/office/drawing/2014/main" id="{E209BD22-A648-F484-AFA4-10CA36759F95}"/>
              </a:ext>
            </a:extLst>
          </p:cNvPr>
          <p:cNvGrpSpPr/>
          <p:nvPr/>
        </p:nvGrpSpPr>
        <p:grpSpPr>
          <a:xfrm>
            <a:off x="8951123" y="5290678"/>
            <a:ext cx="2678567" cy="64008"/>
            <a:chOff x="8951123" y="5113257"/>
            <a:chExt cx="2678567" cy="89415"/>
          </a:xfrm>
        </p:grpSpPr>
        <p:cxnSp>
          <p:nvCxnSpPr>
            <p:cNvPr id="212" name="Straight Connector 211">
              <a:extLst>
                <a:ext uri="{FF2B5EF4-FFF2-40B4-BE49-F238E27FC236}">
                  <a16:creationId xmlns:a16="http://schemas.microsoft.com/office/drawing/2014/main" id="{C5FF0C24-093C-449F-76B5-95B8DFE90447}"/>
                </a:ext>
              </a:extLst>
            </p:cNvPr>
            <p:cNvCxnSpPr>
              <a:cxnSpLocks/>
            </p:cNvCxnSpPr>
            <p:nvPr/>
          </p:nvCxnSpPr>
          <p:spPr bwMode="auto">
            <a:xfrm>
              <a:off x="8951123" y="5113257"/>
              <a:ext cx="0" cy="89415"/>
            </a:xfrm>
            <a:prstGeom prst="line">
              <a:avLst/>
            </a:prstGeom>
            <a:noFill/>
            <a:ln w="28575"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3412BF60-0D11-EE47-7E0C-48CF775BE89E}"/>
                </a:ext>
              </a:extLst>
            </p:cNvPr>
            <p:cNvCxnSpPr>
              <a:cxnSpLocks/>
            </p:cNvCxnSpPr>
            <p:nvPr/>
          </p:nvCxnSpPr>
          <p:spPr bwMode="auto">
            <a:xfrm>
              <a:off x="9142449" y="5113257"/>
              <a:ext cx="0" cy="89415"/>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B39ED27B-76C7-BDF6-209F-5B92C692AECC}"/>
                </a:ext>
              </a:extLst>
            </p:cNvPr>
            <p:cNvCxnSpPr>
              <a:cxnSpLocks/>
            </p:cNvCxnSpPr>
            <p:nvPr/>
          </p:nvCxnSpPr>
          <p:spPr bwMode="auto">
            <a:xfrm>
              <a:off x="9333775" y="5113257"/>
              <a:ext cx="0" cy="89415"/>
            </a:xfrm>
            <a:prstGeom prst="line">
              <a:avLst/>
            </a:prstGeom>
            <a:noFill/>
            <a:ln w="28575"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4FB17E0F-F665-AF88-E2F0-1C83FC189C83}"/>
                </a:ext>
              </a:extLst>
            </p:cNvPr>
            <p:cNvCxnSpPr>
              <a:cxnSpLocks/>
            </p:cNvCxnSpPr>
            <p:nvPr/>
          </p:nvCxnSpPr>
          <p:spPr bwMode="auto">
            <a:xfrm>
              <a:off x="9525101" y="5113257"/>
              <a:ext cx="0" cy="89415"/>
            </a:xfrm>
            <a:prstGeom prst="line">
              <a:avLst/>
            </a:prstGeom>
            <a:noFill/>
            <a:ln w="28575" cap="flat" cmpd="sng" algn="ctr">
              <a:solidFill>
                <a:schemeClr val="bg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B042B3E0-17C1-36E5-038E-2B18A95B3BAA}"/>
                </a:ext>
              </a:extLst>
            </p:cNvPr>
            <p:cNvCxnSpPr>
              <a:cxnSpLocks/>
            </p:cNvCxnSpPr>
            <p:nvPr/>
          </p:nvCxnSpPr>
          <p:spPr bwMode="auto">
            <a:xfrm>
              <a:off x="9716427" y="5113257"/>
              <a:ext cx="0" cy="89415"/>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ACAB6520-7ACD-C760-CDD4-F1FB8D53DAF2}"/>
                </a:ext>
              </a:extLst>
            </p:cNvPr>
            <p:cNvCxnSpPr>
              <a:cxnSpLocks/>
            </p:cNvCxnSpPr>
            <p:nvPr/>
          </p:nvCxnSpPr>
          <p:spPr bwMode="auto">
            <a:xfrm>
              <a:off x="9907753" y="5113257"/>
              <a:ext cx="0" cy="89415"/>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36D86CFB-EC8D-6D0E-41B2-C8DD67C77417}"/>
                </a:ext>
              </a:extLst>
            </p:cNvPr>
            <p:cNvCxnSpPr>
              <a:cxnSpLocks/>
            </p:cNvCxnSpPr>
            <p:nvPr/>
          </p:nvCxnSpPr>
          <p:spPr bwMode="auto">
            <a:xfrm>
              <a:off x="10099079" y="5113257"/>
              <a:ext cx="0" cy="89415"/>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3FD6D753-A219-9FBD-CD63-5AD51E1A6C8F}"/>
                </a:ext>
              </a:extLst>
            </p:cNvPr>
            <p:cNvCxnSpPr>
              <a:cxnSpLocks/>
            </p:cNvCxnSpPr>
            <p:nvPr/>
          </p:nvCxnSpPr>
          <p:spPr bwMode="auto">
            <a:xfrm>
              <a:off x="10290405" y="5113257"/>
              <a:ext cx="0" cy="89415"/>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A1993534-15AB-B2E8-0EAB-E208F3BA1B4A}"/>
                </a:ext>
              </a:extLst>
            </p:cNvPr>
            <p:cNvCxnSpPr>
              <a:cxnSpLocks/>
            </p:cNvCxnSpPr>
            <p:nvPr/>
          </p:nvCxnSpPr>
          <p:spPr bwMode="auto">
            <a:xfrm>
              <a:off x="10481731" y="5113257"/>
              <a:ext cx="0" cy="89415"/>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23F0E4D3-BB8F-E19A-0DF3-E96E45E2935C}"/>
                </a:ext>
              </a:extLst>
            </p:cNvPr>
            <p:cNvCxnSpPr>
              <a:cxnSpLocks/>
            </p:cNvCxnSpPr>
            <p:nvPr/>
          </p:nvCxnSpPr>
          <p:spPr bwMode="auto">
            <a:xfrm>
              <a:off x="10673057" y="5113257"/>
              <a:ext cx="0" cy="89415"/>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A0C4ED5A-2272-31EC-865C-745AE73A0A08}"/>
                </a:ext>
              </a:extLst>
            </p:cNvPr>
            <p:cNvCxnSpPr>
              <a:cxnSpLocks/>
            </p:cNvCxnSpPr>
            <p:nvPr/>
          </p:nvCxnSpPr>
          <p:spPr bwMode="auto">
            <a:xfrm>
              <a:off x="10864383" y="5113257"/>
              <a:ext cx="0" cy="89415"/>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0BEF3DCA-CCE2-28F2-F4FA-9DE1EECA1D04}"/>
                </a:ext>
              </a:extLst>
            </p:cNvPr>
            <p:cNvCxnSpPr>
              <a:cxnSpLocks/>
            </p:cNvCxnSpPr>
            <p:nvPr/>
          </p:nvCxnSpPr>
          <p:spPr bwMode="auto">
            <a:xfrm>
              <a:off x="11055709" y="5113257"/>
              <a:ext cx="0" cy="89415"/>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8713B1C6-0440-224D-670C-F058C6C70D0A}"/>
                </a:ext>
              </a:extLst>
            </p:cNvPr>
            <p:cNvCxnSpPr>
              <a:cxnSpLocks/>
            </p:cNvCxnSpPr>
            <p:nvPr/>
          </p:nvCxnSpPr>
          <p:spPr bwMode="auto">
            <a:xfrm>
              <a:off x="11247035" y="5113257"/>
              <a:ext cx="0" cy="89415"/>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80AC95E7-3325-8D48-DADA-716C32E34D8A}"/>
                </a:ext>
              </a:extLst>
            </p:cNvPr>
            <p:cNvCxnSpPr>
              <a:cxnSpLocks/>
            </p:cNvCxnSpPr>
            <p:nvPr/>
          </p:nvCxnSpPr>
          <p:spPr bwMode="auto">
            <a:xfrm>
              <a:off x="11438361" y="5113257"/>
              <a:ext cx="0" cy="89415"/>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6D75A623-FB18-89C3-349D-DF3DF78F0C38}"/>
                </a:ext>
              </a:extLst>
            </p:cNvPr>
            <p:cNvCxnSpPr>
              <a:cxnSpLocks/>
            </p:cNvCxnSpPr>
            <p:nvPr/>
          </p:nvCxnSpPr>
          <p:spPr bwMode="auto">
            <a:xfrm>
              <a:off x="11629690" y="5113257"/>
              <a:ext cx="0" cy="89415"/>
            </a:xfrm>
            <a:prstGeom prst="line">
              <a:avLst/>
            </a:prstGeom>
            <a:noFill/>
            <a:ln w="28575" cap="flat" cmpd="sng" algn="ctr">
              <a:solidFill>
                <a:schemeClr val="bg1"/>
              </a:solidFill>
              <a:prstDash val="solid"/>
              <a:round/>
              <a:headEnd type="none" w="med" len="med"/>
              <a:tailEnd type="none" w="med" len="med"/>
            </a:ln>
            <a:effectLst/>
          </p:spPr>
        </p:cxnSp>
      </p:grpSp>
      <p:sp>
        <p:nvSpPr>
          <p:cNvPr id="229" name="TextBox 228">
            <a:extLst>
              <a:ext uri="{FF2B5EF4-FFF2-40B4-BE49-F238E27FC236}">
                <a16:creationId xmlns:a16="http://schemas.microsoft.com/office/drawing/2014/main" id="{10FC28DB-5A1C-58F8-2CDF-B729A50B7EB7}"/>
              </a:ext>
            </a:extLst>
          </p:cNvPr>
          <p:cNvSpPr txBox="1"/>
          <p:nvPr/>
        </p:nvSpPr>
        <p:spPr bwMode="auto">
          <a:xfrm>
            <a:off x="9970157" y="5468726"/>
            <a:ext cx="6404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a:t>
            </a:r>
          </a:p>
        </p:txBody>
      </p:sp>
      <p:grpSp>
        <p:nvGrpSpPr>
          <p:cNvPr id="240" name="Group 239">
            <a:extLst>
              <a:ext uri="{FF2B5EF4-FFF2-40B4-BE49-F238E27FC236}">
                <a16:creationId xmlns:a16="http://schemas.microsoft.com/office/drawing/2014/main" id="{4E59D172-5955-DCCE-3CBF-F2C665C8A858}"/>
              </a:ext>
            </a:extLst>
          </p:cNvPr>
          <p:cNvGrpSpPr/>
          <p:nvPr/>
        </p:nvGrpSpPr>
        <p:grpSpPr>
          <a:xfrm>
            <a:off x="9284203" y="2509835"/>
            <a:ext cx="2562619" cy="276999"/>
            <a:chOff x="9010893" y="1931997"/>
            <a:chExt cx="2562619" cy="276999"/>
          </a:xfrm>
        </p:grpSpPr>
        <p:sp>
          <p:nvSpPr>
            <p:cNvPr id="230" name="TextBox 229">
              <a:extLst>
                <a:ext uri="{FF2B5EF4-FFF2-40B4-BE49-F238E27FC236}">
                  <a16:creationId xmlns:a16="http://schemas.microsoft.com/office/drawing/2014/main" id="{546963CA-1D4A-6800-E720-9B2966C2AF7E}"/>
                </a:ext>
              </a:extLst>
            </p:cNvPr>
            <p:cNvSpPr txBox="1"/>
            <p:nvPr/>
          </p:nvSpPr>
          <p:spPr bwMode="auto">
            <a:xfrm>
              <a:off x="9010893" y="1931997"/>
              <a:ext cx="13957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CNS Response</a:t>
              </a:r>
            </a:p>
          </p:txBody>
        </p:sp>
        <p:grpSp>
          <p:nvGrpSpPr>
            <p:cNvPr id="239" name="Group 238">
              <a:extLst>
                <a:ext uri="{FF2B5EF4-FFF2-40B4-BE49-F238E27FC236}">
                  <a16:creationId xmlns:a16="http://schemas.microsoft.com/office/drawing/2014/main" id="{F27977FA-5C7F-A575-49ED-1C9DA32DC671}"/>
                </a:ext>
              </a:extLst>
            </p:cNvPr>
            <p:cNvGrpSpPr/>
            <p:nvPr/>
          </p:nvGrpSpPr>
          <p:grpSpPr>
            <a:xfrm>
              <a:off x="10357159" y="1931997"/>
              <a:ext cx="408101" cy="276999"/>
              <a:chOff x="10357159" y="1941451"/>
              <a:chExt cx="408101" cy="276999"/>
            </a:xfrm>
          </p:grpSpPr>
          <p:sp>
            <p:nvSpPr>
              <p:cNvPr id="231" name="Rectangle 230">
                <a:extLst>
                  <a:ext uri="{FF2B5EF4-FFF2-40B4-BE49-F238E27FC236}">
                    <a16:creationId xmlns:a16="http://schemas.microsoft.com/office/drawing/2014/main" id="{85367EE2-0E53-CDAB-9F4A-24AE8AFC168D}"/>
                  </a:ext>
                </a:extLst>
              </p:cNvPr>
              <p:cNvSpPr/>
              <p:nvPr/>
            </p:nvSpPr>
            <p:spPr bwMode="auto">
              <a:xfrm>
                <a:off x="10357159" y="2020880"/>
                <a:ext cx="111321" cy="130608"/>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2" name="TextBox 231">
                <a:extLst>
                  <a:ext uri="{FF2B5EF4-FFF2-40B4-BE49-F238E27FC236}">
                    <a16:creationId xmlns:a16="http://schemas.microsoft.com/office/drawing/2014/main" id="{DA1617E0-01DA-FB26-FDA7-0BCD0926726F}"/>
                  </a:ext>
                </a:extLst>
              </p:cNvPr>
              <p:cNvSpPr txBox="1"/>
              <p:nvPr/>
            </p:nvSpPr>
            <p:spPr bwMode="auto">
              <a:xfrm>
                <a:off x="10417088" y="1941451"/>
                <a:ext cx="348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grpSp>
        <p:grpSp>
          <p:nvGrpSpPr>
            <p:cNvPr id="238" name="Group 237">
              <a:extLst>
                <a:ext uri="{FF2B5EF4-FFF2-40B4-BE49-F238E27FC236}">
                  <a16:creationId xmlns:a16="http://schemas.microsoft.com/office/drawing/2014/main" id="{B52696DB-9436-530F-B21B-B3BBFCC24347}"/>
                </a:ext>
              </a:extLst>
            </p:cNvPr>
            <p:cNvGrpSpPr/>
            <p:nvPr/>
          </p:nvGrpSpPr>
          <p:grpSpPr>
            <a:xfrm>
              <a:off x="10761250" y="1931997"/>
              <a:ext cx="409705" cy="276999"/>
              <a:chOff x="10768359" y="2060600"/>
              <a:chExt cx="409705" cy="276999"/>
            </a:xfrm>
          </p:grpSpPr>
          <p:sp>
            <p:nvSpPr>
              <p:cNvPr id="233" name="Rectangle 232">
                <a:extLst>
                  <a:ext uri="{FF2B5EF4-FFF2-40B4-BE49-F238E27FC236}">
                    <a16:creationId xmlns:a16="http://schemas.microsoft.com/office/drawing/2014/main" id="{8A2C844F-9206-23D1-4F9E-E8F178946244}"/>
                  </a:ext>
                </a:extLst>
              </p:cNvPr>
              <p:cNvSpPr/>
              <p:nvPr/>
            </p:nvSpPr>
            <p:spPr bwMode="auto">
              <a:xfrm>
                <a:off x="10768359" y="2140029"/>
                <a:ext cx="111321" cy="130608"/>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4" name="TextBox 233">
                <a:extLst>
                  <a:ext uri="{FF2B5EF4-FFF2-40B4-BE49-F238E27FC236}">
                    <a16:creationId xmlns:a16="http://schemas.microsoft.com/office/drawing/2014/main" id="{BDB1ED17-EF7F-E1A5-A6D7-C55560387B46}"/>
                  </a:ext>
                </a:extLst>
              </p:cNvPr>
              <p:cNvSpPr txBox="1"/>
              <p:nvPr/>
            </p:nvSpPr>
            <p:spPr bwMode="auto">
              <a:xfrm>
                <a:off x="10828288" y="2060600"/>
                <a:ext cx="3497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grpSp>
        <p:grpSp>
          <p:nvGrpSpPr>
            <p:cNvPr id="237" name="Group 236">
              <a:extLst>
                <a:ext uri="{FF2B5EF4-FFF2-40B4-BE49-F238E27FC236}">
                  <a16:creationId xmlns:a16="http://schemas.microsoft.com/office/drawing/2014/main" id="{D7D59880-9231-CF8B-C710-EC7754C1F5F6}"/>
                </a:ext>
              </a:extLst>
            </p:cNvPr>
            <p:cNvGrpSpPr/>
            <p:nvPr/>
          </p:nvGrpSpPr>
          <p:grpSpPr>
            <a:xfrm>
              <a:off x="11165341" y="1931997"/>
              <a:ext cx="408171" cy="276999"/>
              <a:chOff x="11417797" y="1980730"/>
              <a:chExt cx="408171" cy="276999"/>
            </a:xfrm>
          </p:grpSpPr>
          <p:sp>
            <p:nvSpPr>
              <p:cNvPr id="235" name="Rectangle 234">
                <a:extLst>
                  <a:ext uri="{FF2B5EF4-FFF2-40B4-BE49-F238E27FC236}">
                    <a16:creationId xmlns:a16="http://schemas.microsoft.com/office/drawing/2014/main" id="{A3CF9A74-F992-62E9-0BA1-F66BC6EA3D56}"/>
                  </a:ext>
                </a:extLst>
              </p:cNvPr>
              <p:cNvSpPr/>
              <p:nvPr/>
            </p:nvSpPr>
            <p:spPr bwMode="auto">
              <a:xfrm>
                <a:off x="11417797" y="2060159"/>
                <a:ext cx="111321" cy="13060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6" name="TextBox 235">
                <a:extLst>
                  <a:ext uri="{FF2B5EF4-FFF2-40B4-BE49-F238E27FC236}">
                    <a16:creationId xmlns:a16="http://schemas.microsoft.com/office/drawing/2014/main" id="{8257BC11-7B66-B052-C900-203AE6167E8E}"/>
                  </a:ext>
                </a:extLst>
              </p:cNvPr>
              <p:cNvSpPr txBox="1"/>
              <p:nvPr/>
            </p:nvSpPr>
            <p:spPr bwMode="auto">
              <a:xfrm>
                <a:off x="11466574" y="1980730"/>
                <a:ext cx="35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a:t>
                </a:r>
              </a:p>
            </p:txBody>
          </p:sp>
        </p:grpSp>
      </p:grpSp>
      <p:sp>
        <p:nvSpPr>
          <p:cNvPr id="241" name="TextBox 240">
            <a:extLst>
              <a:ext uri="{FF2B5EF4-FFF2-40B4-BE49-F238E27FC236}">
                <a16:creationId xmlns:a16="http://schemas.microsoft.com/office/drawing/2014/main" id="{49181736-72DC-3A7F-850D-35B3CD755326}"/>
              </a:ext>
            </a:extLst>
          </p:cNvPr>
          <p:cNvSpPr txBox="1"/>
          <p:nvPr/>
        </p:nvSpPr>
        <p:spPr bwMode="auto">
          <a:xfrm>
            <a:off x="8778161" y="530296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242" name="TextBox 241">
            <a:extLst>
              <a:ext uri="{FF2B5EF4-FFF2-40B4-BE49-F238E27FC236}">
                <a16:creationId xmlns:a16="http://schemas.microsoft.com/office/drawing/2014/main" id="{7F022553-93BC-B4BA-DB60-E5414B0C0C94}"/>
              </a:ext>
            </a:extLst>
          </p:cNvPr>
          <p:cNvSpPr txBox="1"/>
          <p:nvPr/>
        </p:nvSpPr>
        <p:spPr bwMode="auto">
          <a:xfrm>
            <a:off x="8972598" y="530296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243" name="TextBox 242">
            <a:extLst>
              <a:ext uri="{FF2B5EF4-FFF2-40B4-BE49-F238E27FC236}">
                <a16:creationId xmlns:a16="http://schemas.microsoft.com/office/drawing/2014/main" id="{E3A86F4F-E9E3-3D7D-8F67-20FEDF23AC74}"/>
              </a:ext>
            </a:extLst>
          </p:cNvPr>
          <p:cNvSpPr txBox="1"/>
          <p:nvPr/>
        </p:nvSpPr>
        <p:spPr bwMode="auto">
          <a:xfrm>
            <a:off x="9204873" y="5302967"/>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244" name="TextBox 243">
            <a:extLst>
              <a:ext uri="{FF2B5EF4-FFF2-40B4-BE49-F238E27FC236}">
                <a16:creationId xmlns:a16="http://schemas.microsoft.com/office/drawing/2014/main" id="{CDD3DECB-E613-B63D-B068-1EE722541AF1}"/>
              </a:ext>
            </a:extLst>
          </p:cNvPr>
          <p:cNvSpPr txBox="1"/>
          <p:nvPr/>
        </p:nvSpPr>
        <p:spPr bwMode="auto">
          <a:xfrm>
            <a:off x="9356862" y="530296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245" name="TextBox 244">
            <a:extLst>
              <a:ext uri="{FF2B5EF4-FFF2-40B4-BE49-F238E27FC236}">
                <a16:creationId xmlns:a16="http://schemas.microsoft.com/office/drawing/2014/main" id="{B75EACA8-7F4E-AEB5-3ACD-4370A31CA8ED}"/>
              </a:ext>
            </a:extLst>
          </p:cNvPr>
          <p:cNvSpPr txBox="1"/>
          <p:nvPr/>
        </p:nvSpPr>
        <p:spPr bwMode="auto">
          <a:xfrm>
            <a:off x="9584945" y="5302967"/>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246" name="TextBox 245">
            <a:extLst>
              <a:ext uri="{FF2B5EF4-FFF2-40B4-BE49-F238E27FC236}">
                <a16:creationId xmlns:a16="http://schemas.microsoft.com/office/drawing/2014/main" id="{9C7BC23C-AC26-094F-060D-1A72DC81227E}"/>
              </a:ext>
            </a:extLst>
          </p:cNvPr>
          <p:cNvSpPr txBox="1"/>
          <p:nvPr/>
        </p:nvSpPr>
        <p:spPr bwMode="auto">
          <a:xfrm>
            <a:off x="9798433" y="5302967"/>
            <a:ext cx="2173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247" name="TextBox 246">
            <a:extLst>
              <a:ext uri="{FF2B5EF4-FFF2-40B4-BE49-F238E27FC236}">
                <a16:creationId xmlns:a16="http://schemas.microsoft.com/office/drawing/2014/main" id="{553E30D3-553D-A2FB-D2E5-CB24C57E181A}"/>
              </a:ext>
            </a:extLst>
          </p:cNvPr>
          <p:cNvSpPr txBox="1"/>
          <p:nvPr/>
        </p:nvSpPr>
        <p:spPr bwMode="auto">
          <a:xfrm>
            <a:off x="9966034" y="5302967"/>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248" name="TextBox 247">
            <a:extLst>
              <a:ext uri="{FF2B5EF4-FFF2-40B4-BE49-F238E27FC236}">
                <a16:creationId xmlns:a16="http://schemas.microsoft.com/office/drawing/2014/main" id="{C1E40AB5-7CE4-2C64-8228-4BB5A1F27C5D}"/>
              </a:ext>
            </a:extLst>
          </p:cNvPr>
          <p:cNvSpPr txBox="1"/>
          <p:nvPr/>
        </p:nvSpPr>
        <p:spPr bwMode="auto">
          <a:xfrm>
            <a:off x="10182697" y="5302967"/>
            <a:ext cx="2054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249" name="TextBox 248">
            <a:extLst>
              <a:ext uri="{FF2B5EF4-FFF2-40B4-BE49-F238E27FC236}">
                <a16:creationId xmlns:a16="http://schemas.microsoft.com/office/drawing/2014/main" id="{19630764-5E8C-DC71-DBB1-ECF81C9234EF}"/>
              </a:ext>
            </a:extLst>
          </p:cNvPr>
          <p:cNvSpPr txBox="1"/>
          <p:nvPr/>
        </p:nvSpPr>
        <p:spPr bwMode="auto">
          <a:xfrm>
            <a:off x="10311191" y="530296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250" name="TextBox 249">
            <a:extLst>
              <a:ext uri="{FF2B5EF4-FFF2-40B4-BE49-F238E27FC236}">
                <a16:creationId xmlns:a16="http://schemas.microsoft.com/office/drawing/2014/main" id="{AE237AC8-2AED-A4FC-9355-05CB5458F4B0}"/>
              </a:ext>
            </a:extLst>
          </p:cNvPr>
          <p:cNvSpPr txBox="1"/>
          <p:nvPr/>
        </p:nvSpPr>
        <p:spPr bwMode="auto">
          <a:xfrm>
            <a:off x="10505628" y="530296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251" name="TextBox 250">
            <a:extLst>
              <a:ext uri="{FF2B5EF4-FFF2-40B4-BE49-F238E27FC236}">
                <a16:creationId xmlns:a16="http://schemas.microsoft.com/office/drawing/2014/main" id="{BBFB952E-588A-BA08-B76C-80A557F17326}"/>
              </a:ext>
            </a:extLst>
          </p:cNvPr>
          <p:cNvSpPr txBox="1"/>
          <p:nvPr/>
        </p:nvSpPr>
        <p:spPr bwMode="auto">
          <a:xfrm>
            <a:off x="10731553" y="5302967"/>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252" name="TextBox 251">
            <a:extLst>
              <a:ext uri="{FF2B5EF4-FFF2-40B4-BE49-F238E27FC236}">
                <a16:creationId xmlns:a16="http://schemas.microsoft.com/office/drawing/2014/main" id="{2DC5094E-14D9-A5B3-4FA4-BF8712A368C7}"/>
              </a:ext>
            </a:extLst>
          </p:cNvPr>
          <p:cNvSpPr txBox="1"/>
          <p:nvPr/>
        </p:nvSpPr>
        <p:spPr bwMode="auto">
          <a:xfrm>
            <a:off x="10925989" y="5302967"/>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253" name="TextBox 252">
            <a:extLst>
              <a:ext uri="{FF2B5EF4-FFF2-40B4-BE49-F238E27FC236}">
                <a16:creationId xmlns:a16="http://schemas.microsoft.com/office/drawing/2014/main" id="{BE57651A-55F6-7AB3-5425-A323E5E675B1}"/>
              </a:ext>
            </a:extLst>
          </p:cNvPr>
          <p:cNvSpPr txBox="1"/>
          <p:nvPr/>
        </p:nvSpPr>
        <p:spPr bwMode="auto">
          <a:xfrm>
            <a:off x="11114800" y="5302967"/>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254" name="TextBox 253">
            <a:extLst>
              <a:ext uri="{FF2B5EF4-FFF2-40B4-BE49-F238E27FC236}">
                <a16:creationId xmlns:a16="http://schemas.microsoft.com/office/drawing/2014/main" id="{1CD108CA-2B25-102A-35F2-AEC15CCEC722}"/>
              </a:ext>
            </a:extLst>
          </p:cNvPr>
          <p:cNvSpPr txBox="1"/>
          <p:nvPr/>
        </p:nvSpPr>
        <p:spPr bwMode="auto">
          <a:xfrm>
            <a:off x="11266789" y="530296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255" name="TextBox 254">
            <a:extLst>
              <a:ext uri="{FF2B5EF4-FFF2-40B4-BE49-F238E27FC236}">
                <a16:creationId xmlns:a16="http://schemas.microsoft.com/office/drawing/2014/main" id="{BB1D9814-C548-39B4-228B-BCE5BBC1A3DB}"/>
              </a:ext>
            </a:extLst>
          </p:cNvPr>
          <p:cNvSpPr txBox="1"/>
          <p:nvPr/>
        </p:nvSpPr>
        <p:spPr bwMode="auto">
          <a:xfrm>
            <a:off x="11459791" y="530296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p:txBody>
      </p:sp>
      <p:sp>
        <p:nvSpPr>
          <p:cNvPr id="17" name="TextBox 16">
            <a:extLst>
              <a:ext uri="{FF2B5EF4-FFF2-40B4-BE49-F238E27FC236}">
                <a16:creationId xmlns:a16="http://schemas.microsoft.com/office/drawing/2014/main" id="{D4AA2EE7-9A2F-D49E-69B4-DD1D047B92A8}"/>
              </a:ext>
            </a:extLst>
          </p:cNvPr>
          <p:cNvSpPr txBox="1"/>
          <p:nvPr/>
        </p:nvSpPr>
        <p:spPr>
          <a:xfrm>
            <a:off x="4473661" y="5691156"/>
            <a:ext cx="3784163" cy="523220"/>
          </a:xfrm>
          <a:prstGeom prst="rect">
            <a:avLst/>
          </a:prstGeom>
          <a:noFill/>
        </p:spPr>
        <p:txBody>
          <a:bodyPr wrap="square" rtlCol="0">
            <a:spAutoFit/>
          </a:bodyPr>
          <a:lstStyle/>
          <a:p>
            <a:pPr algn="ctr" defTabSz="685800" eaLnBrk="1" fontAlgn="auto" hangingPunct="1">
              <a:spcBef>
                <a:spcPts val="0"/>
              </a:spcBef>
              <a:spcAft>
                <a:spcPts val="0"/>
              </a:spcAf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ORR-IC (Cohort 3) = 44.4% in </a:t>
            </a:r>
            <a:b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Patients With Active BM</a:t>
            </a:r>
          </a:p>
        </p:txBody>
      </p:sp>
      <p:sp>
        <p:nvSpPr>
          <p:cNvPr id="19" name="TextBox 18">
            <a:extLst>
              <a:ext uri="{FF2B5EF4-FFF2-40B4-BE49-F238E27FC236}">
                <a16:creationId xmlns:a16="http://schemas.microsoft.com/office/drawing/2014/main" id="{C5464714-FD7C-4D36-AA98-E6DA297FF6F4}"/>
              </a:ext>
            </a:extLst>
          </p:cNvPr>
          <p:cNvSpPr txBox="1"/>
          <p:nvPr/>
        </p:nvSpPr>
        <p:spPr>
          <a:xfrm>
            <a:off x="553001" y="5691156"/>
            <a:ext cx="3542482" cy="523220"/>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Best ORR-IC = 73.3% in </a:t>
            </a:r>
            <a:b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Patients With Active BM</a:t>
            </a:r>
          </a:p>
        </p:txBody>
      </p:sp>
      <p:cxnSp>
        <p:nvCxnSpPr>
          <p:cNvPr id="165" name="Straight Connector 164">
            <a:extLst>
              <a:ext uri="{FF2B5EF4-FFF2-40B4-BE49-F238E27FC236}">
                <a16:creationId xmlns:a16="http://schemas.microsoft.com/office/drawing/2014/main" id="{88860541-3E0A-0881-3C2F-698B7D69D8A0}"/>
              </a:ext>
            </a:extLst>
          </p:cNvPr>
          <p:cNvCxnSpPr/>
          <p:nvPr/>
        </p:nvCxnSpPr>
        <p:spPr bwMode="auto">
          <a:xfrm>
            <a:off x="8846284" y="2990133"/>
            <a:ext cx="3063240"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776140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5">
            <a:extLst>
              <a:ext uri="{FF2B5EF4-FFF2-40B4-BE49-F238E27FC236}">
                <a16:creationId xmlns:a16="http://schemas.microsoft.com/office/drawing/2014/main" id="{75167D19-38E4-3073-1C5B-76A96D868186}"/>
              </a:ext>
            </a:extLst>
          </p:cNvPr>
          <p:cNvSpPr txBox="1">
            <a:spLocks noChangeArrowheads="1"/>
          </p:cNvSpPr>
          <p:nvPr/>
        </p:nvSpPr>
        <p:spPr bwMode="auto">
          <a:xfrm>
            <a:off x="505080" y="1912370"/>
            <a:ext cx="404784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rPr>
              <a:t>Patients with unresectable/advanced</a:t>
            </a:r>
            <a:r>
              <a:rPr lang="en-GB" altLang="en-US" sz="1800" b="0" dirty="0">
                <a:solidFill>
                  <a:srgbClr val="000000"/>
                </a:solidFill>
                <a:latin typeface="Calibri" panose="020F0502020204030204" pitchFamily="34" charset="0"/>
              </a:rPr>
              <a:t> or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rPr>
              <a:t>metastatic breast cancer; confirmed HER2-positive status; either </a:t>
            </a:r>
            <a:r>
              <a:rPr lang="en-US" sz="1800" b="0" i="0" dirty="0">
                <a:solidFill>
                  <a:srgbClr val="000000"/>
                </a:solidFill>
                <a:effectLst/>
                <a:latin typeface="Source Sans Pro" panose="020B0503030403020204" pitchFamily="34" charset="0"/>
              </a:rPr>
              <a:t>no </a:t>
            </a:r>
            <a:r>
              <a:rPr lang="en-US" sz="1800" b="0" i="0">
                <a:solidFill>
                  <a:srgbClr val="000000"/>
                </a:solidFill>
                <a:effectLst/>
                <a:latin typeface="Source Sans Pro" panose="020B0503030403020204" pitchFamily="34" charset="0"/>
              </a:rPr>
              <a:t>evidence of BM</a:t>
            </a:r>
            <a:r>
              <a:rPr lang="en-US" sz="1800" b="0" i="0" dirty="0">
                <a:solidFill>
                  <a:srgbClr val="000000"/>
                </a:solidFill>
                <a:effectLst/>
                <a:latin typeface="Source Sans Pro" panose="020B0503030403020204" pitchFamily="34" charset="0"/>
              </a:rPr>
              <a:t>, or untreated BM on screening (not requiring immediate local therapy or previously treated stable or progressing BM); neurologicall</a:t>
            </a:r>
            <a:r>
              <a:rPr lang="en-US" sz="1800" b="0" dirty="0">
                <a:solidFill>
                  <a:srgbClr val="000000"/>
                </a:solidFill>
                <a:latin typeface="Source Sans Pro" panose="020B0503030403020204" pitchFamily="34" charset="0"/>
              </a:rPr>
              <a:t>y stable; previously received </a:t>
            </a:r>
            <a:r>
              <a:rPr lang="en-US" sz="1800" b="0" i="0" dirty="0">
                <a:solidFill>
                  <a:srgbClr val="000000"/>
                </a:solidFill>
                <a:effectLst/>
                <a:latin typeface="Source Sans Pro" panose="020B0503030403020204" pitchFamily="34" charset="0"/>
              </a:rPr>
              <a:t>HER2-targeted therapies but ≤ 2 lines/regimens for metastatic disease; no prior exposure to tucatinib; </a:t>
            </a:r>
            <a:r>
              <a:rPr lang="en-US" sz="1800" b="0" dirty="0">
                <a:solidFill>
                  <a:srgbClr val="000000"/>
                </a:solidFill>
                <a:latin typeface="Source Sans Pro" panose="020B0503030403020204" pitchFamily="34" charset="0"/>
              </a:rPr>
              <a:t>ECOG PS 0/1; </a:t>
            </a:r>
            <a:endPar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rPr>
              <a:t>(N = </a:t>
            </a:r>
            <a:r>
              <a:rPr lang="en-GB" altLang="en-US" sz="1800" b="0" dirty="0">
                <a:solidFill>
                  <a:srgbClr val="000000"/>
                </a:solidFill>
                <a:latin typeface="Calibri" panose="020F0502020204030204" pitchFamily="34" charset="0"/>
              </a:rPr>
              <a:t>506</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rPr>
              <a:t>)</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4" name="Rectangle 49">
            <a:extLst>
              <a:ext uri="{FF2B5EF4-FFF2-40B4-BE49-F238E27FC236}">
                <a16:creationId xmlns:a16="http://schemas.microsoft.com/office/drawing/2014/main" id="{244E870C-F070-5A73-987C-D23CB7EFE788}"/>
              </a:ext>
            </a:extLst>
          </p:cNvPr>
          <p:cNvSpPr>
            <a:spLocks noChangeArrowheads="1"/>
          </p:cNvSpPr>
          <p:nvPr/>
        </p:nvSpPr>
        <p:spPr bwMode="auto">
          <a:xfrm>
            <a:off x="5527779" y="2679687"/>
            <a:ext cx="2140597" cy="179513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T-DXd*</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dirty="0">
                <a:solidFill>
                  <a:srgbClr val="FFFFFF"/>
                </a:solidFill>
                <a:latin typeface="Calibri" panose="020F0502020204030204" pitchFamily="34" charset="0"/>
              </a:rPr>
              <a:t>5.4 mg/kg (Q3W)</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Title 4">
            <a:extLst>
              <a:ext uri="{FF2B5EF4-FFF2-40B4-BE49-F238E27FC236}">
                <a16:creationId xmlns:a16="http://schemas.microsoft.com/office/drawing/2014/main" id="{5A522E1B-83C4-A416-CB26-9EA522B5F718}"/>
              </a:ext>
            </a:extLst>
          </p:cNvPr>
          <p:cNvSpPr>
            <a:spLocks noGrp="1"/>
          </p:cNvSpPr>
          <p:nvPr>
            <p:ph type="title"/>
          </p:nvPr>
        </p:nvSpPr>
        <p:spPr>
          <a:xfrm>
            <a:off x="609759" y="238127"/>
            <a:ext cx="11141055" cy="1103313"/>
          </a:xfrm>
        </p:spPr>
        <p:txBody>
          <a:bodyPr/>
          <a:lstStyle/>
          <a:p>
            <a:r>
              <a:rPr lang="en-US" dirty="0">
                <a:cs typeface="Calibri" panose="020F0502020204030204" pitchFamily="34" charset="0"/>
              </a:rPr>
              <a:t>DESTINY-Breast12: T-DXd in HER2-Positive</a:t>
            </a:r>
            <a:r>
              <a:rPr lang="en-US" i="0" dirty="0">
                <a:effectLst/>
                <a:cs typeface="Calibri" panose="020F0502020204030204" pitchFamily="34" charset="0"/>
              </a:rPr>
              <a:t> Metastatic Breast Cancer ± Brain Metastasis</a:t>
            </a:r>
            <a:endParaRPr lang="en-US" dirty="0">
              <a:cs typeface="Calibri" panose="020F0502020204030204" pitchFamily="34" charset="0"/>
            </a:endParaRPr>
          </a:p>
        </p:txBody>
      </p:sp>
      <p:sp>
        <p:nvSpPr>
          <p:cNvPr id="7" name="Rectangle 49">
            <a:extLst>
              <a:ext uri="{FF2B5EF4-FFF2-40B4-BE49-F238E27FC236}">
                <a16:creationId xmlns:a16="http://schemas.microsoft.com/office/drawing/2014/main" id="{7B0D5D57-74AE-38B7-1AD6-C00984E99187}"/>
              </a:ext>
            </a:extLst>
          </p:cNvPr>
          <p:cNvSpPr>
            <a:spLocks noChangeArrowheads="1"/>
          </p:cNvSpPr>
          <p:nvPr/>
        </p:nvSpPr>
        <p:spPr bwMode="auto">
          <a:xfrm>
            <a:off x="8595131" y="2603500"/>
            <a:ext cx="2939633" cy="843266"/>
          </a:xfrm>
          <a:prstGeom prst="rect">
            <a:avLst/>
          </a:prstGeom>
          <a:solidFill>
            <a:srgbClr val="01587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Cohort 1</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dirty="0">
                <a:solidFill>
                  <a:srgbClr val="FFFFFF"/>
                </a:solidFill>
                <a:latin typeface="Calibri" panose="020F0502020204030204" pitchFamily="34" charset="0"/>
              </a:rPr>
              <a:t>Absence of BM at baseline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Rectangle 50">
            <a:extLst>
              <a:ext uri="{FF2B5EF4-FFF2-40B4-BE49-F238E27FC236}">
                <a16:creationId xmlns:a16="http://schemas.microsoft.com/office/drawing/2014/main" id="{CC1DEC87-6448-E624-A6BD-1C4E5621B74C}"/>
              </a:ext>
            </a:extLst>
          </p:cNvPr>
          <p:cNvSpPr>
            <a:spLocks noChangeArrowheads="1"/>
          </p:cNvSpPr>
          <p:nvPr/>
        </p:nvSpPr>
        <p:spPr bwMode="auto">
          <a:xfrm>
            <a:off x="8595131" y="3640771"/>
            <a:ext cx="2939633" cy="834048"/>
          </a:xfrm>
          <a:prstGeom prst="rect">
            <a:avLst/>
          </a:prstGeom>
          <a:solidFill>
            <a:srgbClr val="01587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Cohort 2</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dirty="0">
                <a:solidFill>
                  <a:srgbClr val="FFFFFF"/>
                </a:solidFill>
                <a:latin typeface="Calibri" panose="020F0502020204030204" pitchFamily="34" charset="0"/>
              </a:rPr>
              <a:t>Presence of BM at baseline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Line 53">
            <a:extLst>
              <a:ext uri="{FF2B5EF4-FFF2-40B4-BE49-F238E27FC236}">
                <a16:creationId xmlns:a16="http://schemas.microsoft.com/office/drawing/2014/main" id="{EE291D64-B8D9-62F8-4D18-AE871A79A27A}"/>
              </a:ext>
            </a:extLst>
          </p:cNvPr>
          <p:cNvSpPr>
            <a:spLocks noChangeShapeType="1"/>
          </p:cNvSpPr>
          <p:nvPr/>
        </p:nvSpPr>
        <p:spPr bwMode="auto">
          <a:xfrm>
            <a:off x="7715497" y="3701247"/>
            <a:ext cx="766167" cy="57956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Line 54">
            <a:extLst>
              <a:ext uri="{FF2B5EF4-FFF2-40B4-BE49-F238E27FC236}">
                <a16:creationId xmlns:a16="http://schemas.microsoft.com/office/drawing/2014/main" id="{6D47C418-8DFE-1BFF-6E71-264019111AA6}"/>
              </a:ext>
            </a:extLst>
          </p:cNvPr>
          <p:cNvSpPr>
            <a:spLocks noChangeShapeType="1"/>
          </p:cNvSpPr>
          <p:nvPr/>
        </p:nvSpPr>
        <p:spPr bwMode="auto">
          <a:xfrm flipV="1">
            <a:off x="7718673" y="2900992"/>
            <a:ext cx="762992" cy="52322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2" name="Straight Arrow Connector 11">
            <a:extLst>
              <a:ext uri="{FF2B5EF4-FFF2-40B4-BE49-F238E27FC236}">
                <a16:creationId xmlns:a16="http://schemas.microsoft.com/office/drawing/2014/main" id="{2F3ADE08-2706-4892-4F80-71EB2F5124F7}"/>
              </a:ext>
            </a:extLst>
          </p:cNvPr>
          <p:cNvCxnSpPr/>
          <p:nvPr/>
        </p:nvCxnSpPr>
        <p:spPr bwMode="auto">
          <a:xfrm>
            <a:off x="4552920" y="3522661"/>
            <a:ext cx="715116" cy="0"/>
          </a:xfrm>
          <a:prstGeom prst="straightConnector1">
            <a:avLst/>
          </a:prstGeom>
          <a:noFill/>
          <a:ln w="28575" cap="flat" cmpd="sng" algn="ctr">
            <a:solidFill>
              <a:schemeClr val="bg1"/>
            </a:solidFill>
            <a:prstDash val="solid"/>
            <a:round/>
            <a:headEnd type="none" w="med" len="med"/>
            <a:tailEnd type="triangle"/>
          </a:ln>
          <a:effectLst/>
        </p:spPr>
      </p:cxnSp>
      <p:sp>
        <p:nvSpPr>
          <p:cNvPr id="14" name="TextBox 13">
            <a:extLst>
              <a:ext uri="{FF2B5EF4-FFF2-40B4-BE49-F238E27FC236}">
                <a16:creationId xmlns:a16="http://schemas.microsoft.com/office/drawing/2014/main" id="{48694ACD-6A7E-CBF0-31D5-4D1296DA0B7E}"/>
              </a:ext>
            </a:extLst>
          </p:cNvPr>
          <p:cNvSpPr txBox="1"/>
          <p:nvPr/>
        </p:nvSpPr>
        <p:spPr bwMode="auto">
          <a:xfrm>
            <a:off x="5046260" y="4549605"/>
            <a:ext cx="63632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0" i="0" dirty="0">
                <a:solidFill>
                  <a:srgbClr val="000000"/>
                </a:solidFill>
                <a:effectLst/>
                <a:latin typeface="Source Sans Pro" panose="020B0503030403020204" pitchFamily="34" charset="0"/>
              </a:rPr>
              <a:t>*Until response evaluation defined radiological PD outside the CNS, unacceptable toxicity, withdrawal of consent, or another criterion for discontinuation is met</a:t>
            </a:r>
            <a:endParaRPr lang="en-US" sz="1400" dirty="0"/>
          </a:p>
        </p:txBody>
      </p:sp>
      <p:sp>
        <p:nvSpPr>
          <p:cNvPr id="17" name="Content Placeholder 2">
            <a:extLst>
              <a:ext uri="{FF2B5EF4-FFF2-40B4-BE49-F238E27FC236}">
                <a16:creationId xmlns:a16="http://schemas.microsoft.com/office/drawing/2014/main" id="{63B4BF0F-584A-9BEE-A352-01B7A3F1A487}"/>
              </a:ext>
            </a:extLst>
          </p:cNvPr>
          <p:cNvSpPr txBox="1">
            <a:spLocks/>
          </p:cNvSpPr>
          <p:nvPr/>
        </p:nvSpPr>
        <p:spPr>
          <a:xfrm>
            <a:off x="605617" y="5354786"/>
            <a:ext cx="10260974" cy="814707"/>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 and PFS in Cohort 2 (patients with BM at baseline)</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Key secondary endpoints include: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 DoR, TTP, DoT, incidence of new symptomatic CNS metastasis</a:t>
            </a:r>
          </a:p>
        </p:txBody>
      </p:sp>
      <p:sp>
        <p:nvSpPr>
          <p:cNvPr id="18" name="Content Placeholder 2">
            <a:extLst>
              <a:ext uri="{FF2B5EF4-FFF2-40B4-BE49-F238E27FC236}">
                <a16:creationId xmlns:a16="http://schemas.microsoft.com/office/drawing/2014/main" id="{96568EEE-9969-1F8D-829F-AF2D566D9385}"/>
              </a:ext>
            </a:extLst>
          </p:cNvPr>
          <p:cNvSpPr txBox="1">
            <a:spLocks/>
          </p:cNvSpPr>
          <p:nvPr/>
        </p:nvSpPr>
        <p:spPr>
          <a:xfrm>
            <a:off x="605617" y="1502178"/>
            <a:ext cx="10877529" cy="515654"/>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sz="2000" b="0" i="0" dirty="0">
                <a:solidFill>
                  <a:srgbClr val="000000"/>
                </a:solidFill>
                <a:effectLst/>
                <a:cs typeface="Calibri" panose="020F0502020204030204" pitchFamily="34" charset="0"/>
              </a:rPr>
              <a:t>Open-label, multinational, multicenter </a:t>
            </a:r>
            <a:r>
              <a:rPr lang="en-US" sz="2000" b="0" dirty="0">
                <a:solidFill>
                  <a:srgbClr val="000000"/>
                </a:solidFill>
                <a:cs typeface="Calibri" panose="020F0502020204030204" pitchFamily="34" charset="0"/>
              </a:rPr>
              <a:t>p</a:t>
            </a:r>
            <a:r>
              <a:rPr lang="en-US" sz="2000" b="0" i="0" dirty="0">
                <a:solidFill>
                  <a:srgbClr val="000000"/>
                </a:solidFill>
                <a:effectLst/>
                <a:cs typeface="Calibri" panose="020F0502020204030204" pitchFamily="34" charset="0"/>
              </a:rPr>
              <a:t>hase IIIb/IV trial</a:t>
            </a:r>
            <a:endParaRPr kumimoji="0" lang="en-US" sz="2000" b="0" i="0" u="none" strike="noStrike" kern="0" cap="none" spc="0" normalizeH="0" baseline="0" noProof="0" dirty="0">
              <a:ln>
                <a:noFill/>
              </a:ln>
              <a:solidFill>
                <a:srgbClr val="000000"/>
              </a:solidFill>
              <a:effectLst/>
              <a:uLnTx/>
              <a:uFillTx/>
              <a:cs typeface="Calibri" panose="020F0502020204030204" pitchFamily="34" charset="0"/>
            </a:endParaRPr>
          </a:p>
        </p:txBody>
      </p:sp>
      <p:sp>
        <p:nvSpPr>
          <p:cNvPr id="19" name="Text Box 11">
            <a:extLst>
              <a:ext uri="{FF2B5EF4-FFF2-40B4-BE49-F238E27FC236}">
                <a16:creationId xmlns:a16="http://schemas.microsoft.com/office/drawing/2014/main" id="{81E72BFF-AD73-3824-1FD0-4E146894E8D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lang="en-US" sz="1200" b="0" i="0" dirty="0">
                <a:solidFill>
                  <a:schemeClr val="bg2"/>
                </a:solidFill>
                <a:effectLst/>
                <a:latin typeface="Calibri" panose="020F0502020204030204" pitchFamily="34" charset="0"/>
                <a:cs typeface="Calibri" panose="020F0502020204030204" pitchFamily="34" charset="0"/>
              </a:rPr>
              <a:t>NCT04739761.</a:t>
            </a:r>
            <a:r>
              <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9630217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B5A01315-449C-625E-0991-F6D990433741}"/>
              </a:ext>
            </a:extLst>
          </p:cNvPr>
          <p:cNvSpPr>
            <a:spLocks noGrp="1"/>
          </p:cNvSpPr>
          <p:nvPr>
            <p:ph type="title"/>
          </p:nvPr>
        </p:nvSpPr>
        <p:spPr>
          <a:xfrm>
            <a:off x="609759" y="238127"/>
            <a:ext cx="11086941" cy="1103313"/>
          </a:xfrm>
        </p:spPr>
        <p:txBody>
          <a:bodyPr/>
          <a:lstStyle/>
          <a:p>
            <a:r>
              <a:rPr lang="en-US" dirty="0"/>
              <a:t>TUXEDO-4: T-DXd for Patients With HER2-Low </a:t>
            </a:r>
            <a:br>
              <a:rPr lang="en-US" dirty="0"/>
            </a:br>
            <a:r>
              <a:rPr lang="en-US" dirty="0"/>
              <a:t>Breast Cancer</a:t>
            </a:r>
          </a:p>
        </p:txBody>
      </p:sp>
      <p:sp>
        <p:nvSpPr>
          <p:cNvPr id="3" name="Text Box 45">
            <a:extLst>
              <a:ext uri="{FF2B5EF4-FFF2-40B4-BE49-F238E27FC236}">
                <a16:creationId xmlns:a16="http://schemas.microsoft.com/office/drawing/2014/main" id="{75167D19-38E4-3073-1C5B-76A96D868186}"/>
              </a:ext>
            </a:extLst>
          </p:cNvPr>
          <p:cNvSpPr txBox="1">
            <a:spLocks noChangeArrowheads="1"/>
          </p:cNvSpPr>
          <p:nvPr/>
        </p:nvSpPr>
        <p:spPr bwMode="auto">
          <a:xfrm>
            <a:off x="505080" y="2050723"/>
            <a:ext cx="443541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Patients aged ≥18 yr with </a:t>
            </a:r>
            <a:r>
              <a:rPr kumimoji="0" lang="en-US" altLang="en-US" sz="1800" b="0" u="none" strike="noStrike" kern="1200" cap="none" spc="0" normalizeH="0" baseline="0" noProof="0" dirty="0">
                <a:ln>
                  <a:noFill/>
                </a:ln>
                <a:solidFill>
                  <a:srgbClr val="000000"/>
                </a:solidFill>
                <a:uLnTx/>
                <a:uFillTx/>
                <a:latin typeface="Calibri" panose="020F0502020204030204" pitchFamily="34" charset="0"/>
                <a:cs typeface="Calibri" panose="020F0502020204030204" pitchFamily="34" charset="0"/>
              </a:rPr>
              <a:t>mB</a:t>
            </a:r>
            <a:r>
              <a:rPr lang="en-US" altLang="en-US" sz="1800" b="0" dirty="0">
                <a:solidFill>
                  <a:srgbClr val="000000"/>
                </a:solidFill>
                <a:latin typeface="Calibri" panose="020F0502020204030204" pitchFamily="34" charset="0"/>
                <a:cs typeface="Calibri" panose="020F0502020204030204" pitchFamily="34" charset="0"/>
              </a:rPr>
              <a:t>C</a:t>
            </a:r>
            <a:r>
              <a:rPr lang="en-US" sz="1800" b="0" i="0" dirty="0">
                <a:solidFill>
                  <a:srgbClr val="000000"/>
                </a:solidFill>
                <a:effectLst/>
                <a:latin typeface="Calibri" panose="020F0502020204030204" pitchFamily="34" charset="0"/>
                <a:cs typeface="Calibri" panose="020F0502020204030204" pitchFamily="34" charset="0"/>
              </a:rPr>
              <a:t>; with </a:t>
            </a:r>
            <a:r>
              <a:rPr lang="en-US" sz="1800" b="0" dirty="0">
                <a:solidFill>
                  <a:srgbClr val="000000"/>
                </a:solidFill>
                <a:latin typeface="Calibri" panose="020F0502020204030204" pitchFamily="34" charset="0"/>
                <a:cs typeface="Calibri" panose="020F0502020204030204" pitchFamily="34" charset="0"/>
              </a:rPr>
              <a:t>n</a:t>
            </a:r>
            <a:r>
              <a:rPr lang="en-US" sz="1800" b="0" i="0" dirty="0">
                <a:solidFill>
                  <a:srgbClr val="000000"/>
                </a:solidFill>
                <a:effectLst/>
                <a:latin typeface="Calibri" panose="020F0502020204030204" pitchFamily="34" charset="0"/>
                <a:cs typeface="Calibri" panose="020F0502020204030204" pitchFamily="34" charset="0"/>
              </a:rPr>
              <a:t>ewly diagnosed or progressive BM without indication for immediate local therapy; locally documented HER2-low status according to the 2018 ASCO/CAP guidelines; received </a:t>
            </a:r>
            <a:br>
              <a:rPr lang="en-US" sz="1800" b="0" i="0" dirty="0">
                <a:solidFill>
                  <a:srgbClr val="000000"/>
                </a:solidFill>
                <a:effectLst/>
                <a:latin typeface="Calibri" panose="020F0502020204030204" pitchFamily="34" charset="0"/>
                <a:cs typeface="Calibri" panose="020F0502020204030204" pitchFamily="34" charset="0"/>
              </a:rPr>
            </a:br>
            <a:r>
              <a:rPr lang="en-US" sz="1800" b="0" i="0" dirty="0">
                <a:solidFill>
                  <a:srgbClr val="000000"/>
                </a:solidFill>
                <a:effectLst/>
                <a:latin typeface="Calibri" panose="020F0502020204030204" pitchFamily="34" charset="0"/>
                <a:cs typeface="Calibri" panose="020F0502020204030204" pitchFamily="34" charset="0"/>
              </a:rPr>
              <a:t>≥1 line of systemic treatment in the advanced setting; ECOG PS 0-2; no prior treatment with T-DXd; not received any investigational agent ≤28 days before study drug initiation</a:t>
            </a:r>
            <a:endPar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(Target N = </a:t>
            </a:r>
            <a:r>
              <a:rPr lang="en-GB" altLang="en-US" sz="1800" b="0" dirty="0">
                <a:solidFill>
                  <a:srgbClr val="000000"/>
                </a:solidFill>
                <a:latin typeface="Calibri" panose="020F0502020204030204" pitchFamily="34" charset="0"/>
                <a:cs typeface="Calibri" panose="020F0502020204030204" pitchFamily="34" charset="0"/>
              </a:rPr>
              <a:t>27</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4" name="Rectangle 49">
            <a:extLst>
              <a:ext uri="{FF2B5EF4-FFF2-40B4-BE49-F238E27FC236}">
                <a16:creationId xmlns:a16="http://schemas.microsoft.com/office/drawing/2014/main" id="{244E870C-F070-5A73-987C-D23CB7EFE788}"/>
              </a:ext>
            </a:extLst>
          </p:cNvPr>
          <p:cNvSpPr>
            <a:spLocks noChangeArrowheads="1"/>
          </p:cNvSpPr>
          <p:nvPr/>
        </p:nvSpPr>
        <p:spPr bwMode="auto">
          <a:xfrm>
            <a:off x="5649564" y="2828835"/>
            <a:ext cx="2427200" cy="100718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T-DXd</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dirty="0">
                <a:solidFill>
                  <a:srgbClr val="FFFFFF"/>
                </a:solidFill>
                <a:latin typeface="Calibri" panose="020F0502020204030204" pitchFamily="34" charset="0"/>
              </a:rPr>
              <a:t>(5.4 mg/kg, Q3W)</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 name="Content Placeholder 2">
            <a:extLst>
              <a:ext uri="{FF2B5EF4-FFF2-40B4-BE49-F238E27FC236}">
                <a16:creationId xmlns:a16="http://schemas.microsoft.com/office/drawing/2014/main" id="{33F4688E-4BDE-3AC1-D101-798F91B7E69B}"/>
              </a:ext>
            </a:extLst>
          </p:cNvPr>
          <p:cNvSpPr txBox="1">
            <a:spLocks/>
          </p:cNvSpPr>
          <p:nvPr/>
        </p:nvSpPr>
        <p:spPr>
          <a:xfrm>
            <a:off x="605617" y="1432512"/>
            <a:ext cx="10877529" cy="515654"/>
          </a:xfrm>
          <a:prstGeom prst="rect">
            <a:avLst/>
          </a:prstGeom>
        </p:spPr>
        <p:txBody>
          <a:bodyPr anchor="ct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sz="2000" b="0" dirty="0">
                <a:solidFill>
                  <a:srgbClr val="000000"/>
                </a:solidFill>
                <a:cs typeface="Calibri" panose="020F0502020204030204" pitchFamily="34" charset="0"/>
              </a:rPr>
              <a:t>S</a:t>
            </a:r>
            <a:r>
              <a:rPr lang="en-US" sz="2000" b="0" i="0" dirty="0">
                <a:solidFill>
                  <a:srgbClr val="000000"/>
                </a:solidFill>
                <a:effectLst/>
                <a:cs typeface="Calibri" panose="020F0502020204030204" pitchFamily="34" charset="0"/>
              </a:rPr>
              <a:t>ingle arm, multicentric phase II study </a:t>
            </a:r>
            <a:endParaRPr kumimoji="0" lang="en-US" sz="2000" b="0" i="0" u="none" strike="noStrike" kern="0" cap="none" spc="0" normalizeH="0" baseline="0" noProof="0" dirty="0">
              <a:ln>
                <a:noFill/>
              </a:ln>
              <a:solidFill>
                <a:srgbClr val="000000"/>
              </a:solidFill>
              <a:effectLst/>
              <a:uLnTx/>
              <a:uFillTx/>
              <a:cs typeface="Calibri" panose="020F0502020204030204" pitchFamily="34" charset="0"/>
            </a:endParaRPr>
          </a:p>
        </p:txBody>
      </p:sp>
      <p:sp>
        <p:nvSpPr>
          <p:cNvPr id="6" name="TextBox 5">
            <a:extLst>
              <a:ext uri="{FF2B5EF4-FFF2-40B4-BE49-F238E27FC236}">
                <a16:creationId xmlns:a16="http://schemas.microsoft.com/office/drawing/2014/main" id="{5BA03724-46CD-0C79-A1A5-2E93427CDF9F}"/>
              </a:ext>
            </a:extLst>
          </p:cNvPr>
          <p:cNvSpPr txBox="1"/>
          <p:nvPr/>
        </p:nvSpPr>
        <p:spPr bwMode="auto">
          <a:xfrm>
            <a:off x="8600493" y="2828835"/>
            <a:ext cx="293427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b="0" i="0" dirty="0">
                <a:solidFill>
                  <a:srgbClr val="000000"/>
                </a:solidFill>
                <a:effectLst/>
                <a:latin typeface="Calibri" panose="020F0502020204030204" pitchFamily="34" charset="0"/>
                <a:cs typeface="Calibri" panose="020F0502020204030204" pitchFamily="34" charset="0"/>
              </a:rPr>
              <a:t>Until PD, unacceptable toxicity, death, or discontinuation from the study</a:t>
            </a:r>
            <a:endParaRPr lang="en-US" dirty="0">
              <a:latin typeface="Calibri" panose="020F0502020204030204" pitchFamily="34" charset="0"/>
              <a:cs typeface="Calibri" panose="020F0502020204030204" pitchFamily="34" charset="0"/>
            </a:endParaRPr>
          </a:p>
        </p:txBody>
      </p:sp>
      <p:sp>
        <p:nvSpPr>
          <p:cNvPr id="7" name="Content Placeholder 2">
            <a:extLst>
              <a:ext uri="{FF2B5EF4-FFF2-40B4-BE49-F238E27FC236}">
                <a16:creationId xmlns:a16="http://schemas.microsoft.com/office/drawing/2014/main" id="{A5CDEE57-71A9-CA5C-FC19-7F674B5E609D}"/>
              </a:ext>
            </a:extLst>
          </p:cNvPr>
          <p:cNvSpPr txBox="1">
            <a:spLocks/>
          </p:cNvSpPr>
          <p:nvPr/>
        </p:nvSpPr>
        <p:spPr>
          <a:xfrm>
            <a:off x="605617" y="4997881"/>
            <a:ext cx="10260974" cy="1126664"/>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cs typeface="Calibri" panose="020F0502020204030204" pitchFamily="34" charset="0"/>
              </a:rPr>
              <a:t>Primary endpoint: </a:t>
            </a:r>
            <a:r>
              <a:rPr kumimoji="0" lang="en-US" sz="2000" b="0" i="0" u="none" strike="noStrike" kern="0" cap="none" spc="0" normalizeH="0" baseline="0" noProof="0" dirty="0">
                <a:ln>
                  <a:noFill/>
                </a:ln>
                <a:solidFill>
                  <a:srgbClr val="000000"/>
                </a:solidFill>
                <a:effectLst/>
                <a:uLnTx/>
                <a:uFillTx/>
                <a:cs typeface="Calibri" panose="020F0502020204030204" pitchFamily="34" charset="0"/>
              </a:rPr>
              <a:t>ORR at any time as judged by best CNS response in all patients</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cs typeface="Calibri" panose="020F0502020204030204" pitchFamily="34" charset="0"/>
              </a:rPr>
              <a:t>Key secondary endpoints include: </a:t>
            </a:r>
            <a:r>
              <a:rPr lang="en-US" sz="2000" b="0" i="0" dirty="0">
                <a:solidFill>
                  <a:srgbClr val="000000"/>
                </a:solidFill>
                <a:effectLst/>
                <a:cs typeface="Calibri" panose="020F0502020204030204" pitchFamily="34" charset="0"/>
              </a:rPr>
              <a:t>ORR by best response for extracranial and overall lesions in all patients, bicompartmental CBR and DCR in all patients, TTR, DoR, PFS, OS, and safety/QoL</a:t>
            </a:r>
            <a:endParaRPr kumimoji="0" lang="en-US" sz="2000" b="0" i="0" u="none" strike="noStrike" kern="0" cap="none" spc="0" normalizeH="0" baseline="0" noProof="0" dirty="0">
              <a:ln>
                <a:noFill/>
              </a:ln>
              <a:solidFill>
                <a:srgbClr val="000000"/>
              </a:solidFill>
              <a:effectLst/>
              <a:uLnTx/>
              <a:uFillTx/>
              <a:cs typeface="Calibri" panose="020F0502020204030204" pitchFamily="34" charset="0"/>
            </a:endParaRPr>
          </a:p>
        </p:txBody>
      </p:sp>
      <p:sp>
        <p:nvSpPr>
          <p:cNvPr id="8" name="Text Box 11">
            <a:extLst>
              <a:ext uri="{FF2B5EF4-FFF2-40B4-BE49-F238E27FC236}">
                <a16:creationId xmlns:a16="http://schemas.microsoft.com/office/drawing/2014/main" id="{0A827084-E330-B451-3E33-1948F9DDB5E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lang="en-US" sz="1200" b="0" i="0" dirty="0">
                <a:solidFill>
                  <a:schemeClr val="bg2"/>
                </a:solidFill>
                <a:effectLst/>
                <a:latin typeface="Calibri" panose="020F0502020204030204" pitchFamily="34" charset="0"/>
                <a:cs typeface="Calibri" panose="020F0502020204030204" pitchFamily="34" charset="0"/>
              </a:rPr>
              <a:t>NCT06048718.</a:t>
            </a:r>
            <a:endPar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cs typeface="Calibri" panose="020F0502020204030204" pitchFamily="34" charset="0"/>
            </a:endParaRPr>
          </a:p>
        </p:txBody>
      </p:sp>
      <p:cxnSp>
        <p:nvCxnSpPr>
          <p:cNvPr id="10" name="Straight Arrow Connector 9">
            <a:extLst>
              <a:ext uri="{FF2B5EF4-FFF2-40B4-BE49-F238E27FC236}">
                <a16:creationId xmlns:a16="http://schemas.microsoft.com/office/drawing/2014/main" id="{50DCCE28-57DA-D0CA-2F65-0DAFE6CB5E89}"/>
              </a:ext>
            </a:extLst>
          </p:cNvPr>
          <p:cNvCxnSpPr>
            <a:cxnSpLocks/>
          </p:cNvCxnSpPr>
          <p:nvPr/>
        </p:nvCxnSpPr>
        <p:spPr bwMode="auto">
          <a:xfrm flipV="1">
            <a:off x="4940490" y="3333464"/>
            <a:ext cx="614149" cy="0"/>
          </a:xfrm>
          <a:prstGeom prst="straightConnector1">
            <a:avLst/>
          </a:prstGeom>
          <a:noFill/>
          <a:ln w="28575" cap="flat" cmpd="sng" algn="ctr">
            <a:solidFill>
              <a:schemeClr val="bg1"/>
            </a:solidFill>
            <a:prstDash val="solid"/>
            <a:round/>
            <a:headEnd type="none" w="med" len="med"/>
            <a:tailEnd type="triangle"/>
          </a:ln>
          <a:effectLst/>
        </p:spPr>
      </p:cxnSp>
      <p:cxnSp>
        <p:nvCxnSpPr>
          <p:cNvPr id="11" name="Straight Arrow Connector 10">
            <a:extLst>
              <a:ext uri="{FF2B5EF4-FFF2-40B4-BE49-F238E27FC236}">
                <a16:creationId xmlns:a16="http://schemas.microsoft.com/office/drawing/2014/main" id="{918DA69F-C7A6-087F-D596-DB83D463A44A}"/>
              </a:ext>
            </a:extLst>
          </p:cNvPr>
          <p:cNvCxnSpPr>
            <a:cxnSpLocks/>
          </p:cNvCxnSpPr>
          <p:nvPr/>
        </p:nvCxnSpPr>
        <p:spPr bwMode="auto">
          <a:xfrm flipV="1">
            <a:off x="8179688" y="3332427"/>
            <a:ext cx="614149"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28516235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7653E25-AAC8-E401-22A0-42BA3FAAB498}"/>
              </a:ext>
            </a:extLst>
          </p:cNvPr>
          <p:cNvCxnSpPr>
            <a:cxnSpLocks/>
          </p:cNvCxnSpPr>
          <p:nvPr/>
        </p:nvCxnSpPr>
        <p:spPr bwMode="auto">
          <a:xfrm>
            <a:off x="1658550" y="2465926"/>
            <a:ext cx="66892" cy="55493"/>
          </a:xfrm>
          <a:prstGeom prst="line">
            <a:avLst/>
          </a:prstGeom>
          <a:noFill/>
          <a:ln w="28575" cap="flat" cmpd="sng" algn="ctr">
            <a:solidFill>
              <a:schemeClr val="accent2"/>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7C0FDBCB-E059-AD3C-AB53-D48C7C766E32}"/>
              </a:ext>
            </a:extLst>
          </p:cNvPr>
          <p:cNvCxnSpPr>
            <a:cxnSpLocks/>
          </p:cNvCxnSpPr>
          <p:nvPr/>
        </p:nvCxnSpPr>
        <p:spPr bwMode="auto">
          <a:xfrm flipV="1">
            <a:off x="1208211" y="2482843"/>
            <a:ext cx="74288" cy="63618"/>
          </a:xfrm>
          <a:prstGeom prst="line">
            <a:avLst/>
          </a:prstGeom>
          <a:noFill/>
          <a:ln w="28575" cap="flat" cmpd="sng" algn="ctr">
            <a:solidFill>
              <a:schemeClr val="accent2"/>
            </a:solidFill>
            <a:prstDash val="solid"/>
            <a:round/>
            <a:headEnd type="none" w="med" len="med"/>
            <a:tailEnd type="none" w="med" len="med"/>
          </a:ln>
          <a:effectLst/>
        </p:spPr>
      </p:cxnSp>
      <p:sp>
        <p:nvSpPr>
          <p:cNvPr id="7" name="Title 4">
            <a:extLst>
              <a:ext uri="{FF2B5EF4-FFF2-40B4-BE49-F238E27FC236}">
                <a16:creationId xmlns:a16="http://schemas.microsoft.com/office/drawing/2014/main" id="{FC4BCC74-76AD-E5A8-D8DD-9C5D1A508551}"/>
              </a:ext>
            </a:extLst>
          </p:cNvPr>
          <p:cNvSpPr>
            <a:spLocks noGrp="1"/>
          </p:cNvSpPr>
          <p:nvPr>
            <p:ph type="title"/>
          </p:nvPr>
        </p:nvSpPr>
        <p:spPr>
          <a:xfrm>
            <a:off x="609759" y="238127"/>
            <a:ext cx="11141055" cy="1103313"/>
          </a:xfrm>
        </p:spPr>
        <p:txBody>
          <a:bodyPr/>
          <a:lstStyle/>
          <a:p>
            <a:r>
              <a:rPr lang="en-US" dirty="0"/>
              <a:t>Pooled Analysis of 2 Phase I Trials of Disitamab Vedotin in Patients With HER2-Low Advanced BC</a:t>
            </a:r>
          </a:p>
        </p:txBody>
      </p:sp>
      <p:sp>
        <p:nvSpPr>
          <p:cNvPr id="8" name="Text Box 11">
            <a:extLst>
              <a:ext uri="{FF2B5EF4-FFF2-40B4-BE49-F238E27FC236}">
                <a16:creationId xmlns:a16="http://schemas.microsoft.com/office/drawing/2014/main" id="{CFB14011-0FDF-C107-FA3C-742CC6D341D2}"/>
              </a:ext>
            </a:extLst>
          </p:cNvPr>
          <p:cNvSpPr txBox="1">
            <a:spLocks noChangeArrowheads="1"/>
          </p:cNvSpPr>
          <p:nvPr/>
        </p:nvSpPr>
        <p:spPr bwMode="auto">
          <a:xfrm>
            <a:off x="422592" y="6400273"/>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Shi. Drug Deliv. 2022;29:1335. 2. Wang. ASCO 2021. Abstr 1022.</a:t>
            </a:r>
          </a:p>
        </p:txBody>
      </p:sp>
      <p:sp>
        <p:nvSpPr>
          <p:cNvPr id="9" name="TextBox 8">
            <a:extLst>
              <a:ext uri="{FF2B5EF4-FFF2-40B4-BE49-F238E27FC236}">
                <a16:creationId xmlns:a16="http://schemas.microsoft.com/office/drawing/2014/main" id="{7F09408C-B2DA-48CD-E0E3-1F7A8410D9D1}"/>
              </a:ext>
            </a:extLst>
          </p:cNvPr>
          <p:cNvSpPr txBox="1"/>
          <p:nvPr/>
        </p:nvSpPr>
        <p:spPr bwMode="auto">
          <a:xfrm>
            <a:off x="6123786" y="1470271"/>
            <a:ext cx="553734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Out of 48 patients with HER2-low mBC</a:t>
            </a:r>
            <a:r>
              <a:rPr kumimoji="0" lang="en-US" sz="20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a:p>
            <a:pPr marL="342900" marR="0" lvl="0" indent="-34290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ORR: 39.6%</a:t>
            </a:r>
          </a:p>
          <a:p>
            <a:pPr marL="342900" marR="0" lvl="0" indent="-34290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mPFS: 5.7 mo</a:t>
            </a:r>
          </a:p>
        </p:txBody>
      </p:sp>
      <p:sp>
        <p:nvSpPr>
          <p:cNvPr id="10" name="TextBox 9">
            <a:extLst>
              <a:ext uri="{FF2B5EF4-FFF2-40B4-BE49-F238E27FC236}">
                <a16:creationId xmlns:a16="http://schemas.microsoft.com/office/drawing/2014/main" id="{7E6E9AAF-4647-561F-FE52-9FA0DE71A6D8}"/>
              </a:ext>
            </a:extLst>
          </p:cNvPr>
          <p:cNvSpPr txBox="1"/>
          <p:nvPr/>
        </p:nvSpPr>
        <p:spPr bwMode="auto">
          <a:xfrm>
            <a:off x="606897" y="1481270"/>
            <a:ext cx="28717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Disitamab vedotin (RC48)</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11" name="TextBox 10">
            <a:extLst>
              <a:ext uri="{FF2B5EF4-FFF2-40B4-BE49-F238E27FC236}">
                <a16:creationId xmlns:a16="http://schemas.microsoft.com/office/drawing/2014/main" id="{9B1AAF73-1999-8D20-32F4-6A8510E4B73D}"/>
              </a:ext>
            </a:extLst>
          </p:cNvPr>
          <p:cNvSpPr txBox="1"/>
          <p:nvPr/>
        </p:nvSpPr>
        <p:spPr bwMode="auto">
          <a:xfrm rot="16200000">
            <a:off x="4713347" y="4355915"/>
            <a:ext cx="26901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Percent Change From Baseline (%)</a:t>
            </a:r>
          </a:p>
        </p:txBody>
      </p:sp>
      <p:grpSp>
        <p:nvGrpSpPr>
          <p:cNvPr id="12" name="Group 11">
            <a:extLst>
              <a:ext uri="{FF2B5EF4-FFF2-40B4-BE49-F238E27FC236}">
                <a16:creationId xmlns:a16="http://schemas.microsoft.com/office/drawing/2014/main" id="{82A5EAAE-1DCF-3ED7-B468-5E94BE49C6F6}"/>
              </a:ext>
            </a:extLst>
          </p:cNvPr>
          <p:cNvGrpSpPr/>
          <p:nvPr/>
        </p:nvGrpSpPr>
        <p:grpSpPr>
          <a:xfrm>
            <a:off x="5984641" y="2936337"/>
            <a:ext cx="513282" cy="3204766"/>
            <a:chOff x="867586" y="746340"/>
            <a:chExt cx="513282" cy="6211908"/>
          </a:xfrm>
        </p:grpSpPr>
        <p:sp>
          <p:nvSpPr>
            <p:cNvPr id="13" name="TextBox 12">
              <a:extLst>
                <a:ext uri="{FF2B5EF4-FFF2-40B4-BE49-F238E27FC236}">
                  <a16:creationId xmlns:a16="http://schemas.microsoft.com/office/drawing/2014/main" id="{A2391FB0-4A32-28F9-37D2-C845A56C3C2D}"/>
                </a:ext>
              </a:extLst>
            </p:cNvPr>
            <p:cNvSpPr txBox="1"/>
            <p:nvPr/>
          </p:nvSpPr>
          <p:spPr bwMode="auto">
            <a:xfrm>
              <a:off x="1013460" y="29752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4" name="TextBox 13">
              <a:extLst>
                <a:ext uri="{FF2B5EF4-FFF2-40B4-BE49-F238E27FC236}">
                  <a16:creationId xmlns:a16="http://schemas.microsoft.com/office/drawing/2014/main" id="{7581645D-7E7F-0ECC-CA45-28B9991D8F56}"/>
                </a:ext>
              </a:extLst>
            </p:cNvPr>
            <p:cNvSpPr txBox="1"/>
            <p:nvPr/>
          </p:nvSpPr>
          <p:spPr bwMode="auto">
            <a:xfrm>
              <a:off x="1104831" y="354316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5" name="TextBox 14">
              <a:extLst>
                <a:ext uri="{FF2B5EF4-FFF2-40B4-BE49-F238E27FC236}">
                  <a16:creationId xmlns:a16="http://schemas.microsoft.com/office/drawing/2014/main" id="{50AD95D5-9066-8568-6417-22C5FF7AE51E}"/>
                </a:ext>
              </a:extLst>
            </p:cNvPr>
            <p:cNvSpPr txBox="1"/>
            <p:nvPr/>
          </p:nvSpPr>
          <p:spPr bwMode="auto">
            <a:xfrm>
              <a:off x="958958" y="4103722"/>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6" name="TextBox 15">
              <a:extLst>
                <a:ext uri="{FF2B5EF4-FFF2-40B4-BE49-F238E27FC236}">
                  <a16:creationId xmlns:a16="http://schemas.microsoft.com/office/drawing/2014/main" id="{70D6FD06-E6B1-2FB3-ED58-EAF5F7563BDE}"/>
                </a:ext>
              </a:extLst>
            </p:cNvPr>
            <p:cNvSpPr txBox="1"/>
            <p:nvPr/>
          </p:nvSpPr>
          <p:spPr bwMode="auto">
            <a:xfrm>
              <a:off x="958957" y="4671675"/>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7" name="TextBox 16">
              <a:extLst>
                <a:ext uri="{FF2B5EF4-FFF2-40B4-BE49-F238E27FC236}">
                  <a16:creationId xmlns:a16="http://schemas.microsoft.com/office/drawing/2014/main" id="{32D5A6FC-D0C2-857D-BDFD-9A4F92B68836}"/>
                </a:ext>
              </a:extLst>
            </p:cNvPr>
            <p:cNvSpPr txBox="1"/>
            <p:nvPr/>
          </p:nvSpPr>
          <p:spPr bwMode="auto">
            <a:xfrm>
              <a:off x="958958" y="5228895"/>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8" name="TextBox 17">
              <a:extLst>
                <a:ext uri="{FF2B5EF4-FFF2-40B4-BE49-F238E27FC236}">
                  <a16:creationId xmlns:a16="http://schemas.microsoft.com/office/drawing/2014/main" id="{B33DBCE2-7010-496E-FE8D-710B6CB46306}"/>
                </a:ext>
              </a:extLst>
            </p:cNvPr>
            <p:cNvSpPr txBox="1"/>
            <p:nvPr/>
          </p:nvSpPr>
          <p:spPr bwMode="auto">
            <a:xfrm>
              <a:off x="958957" y="5796848"/>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9" name="TextBox 18">
              <a:extLst>
                <a:ext uri="{FF2B5EF4-FFF2-40B4-BE49-F238E27FC236}">
                  <a16:creationId xmlns:a16="http://schemas.microsoft.com/office/drawing/2014/main" id="{EBCA55FC-4775-044D-83CD-0F610754B7A2}"/>
                </a:ext>
              </a:extLst>
            </p:cNvPr>
            <p:cNvSpPr txBox="1"/>
            <p:nvPr/>
          </p:nvSpPr>
          <p:spPr bwMode="auto">
            <a:xfrm>
              <a:off x="1013460" y="2436855"/>
              <a:ext cx="367408" cy="59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0" name="TextBox 19">
              <a:extLst>
                <a:ext uri="{FF2B5EF4-FFF2-40B4-BE49-F238E27FC236}">
                  <a16:creationId xmlns:a16="http://schemas.microsoft.com/office/drawing/2014/main" id="{248E8356-8DB0-7BBA-E684-D41C6CEAF723}"/>
                </a:ext>
              </a:extLst>
            </p:cNvPr>
            <p:cNvSpPr txBox="1"/>
            <p:nvPr/>
          </p:nvSpPr>
          <p:spPr bwMode="auto">
            <a:xfrm>
              <a:off x="1013460" y="1849351"/>
              <a:ext cx="367408" cy="59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1" name="TextBox 20">
              <a:extLst>
                <a:ext uri="{FF2B5EF4-FFF2-40B4-BE49-F238E27FC236}">
                  <a16:creationId xmlns:a16="http://schemas.microsoft.com/office/drawing/2014/main" id="{0536E6C6-761B-A3D5-F317-DB27ADD9CE4A}"/>
                </a:ext>
              </a:extLst>
            </p:cNvPr>
            <p:cNvSpPr txBox="1"/>
            <p:nvPr/>
          </p:nvSpPr>
          <p:spPr bwMode="auto">
            <a:xfrm>
              <a:off x="1013460" y="1292328"/>
              <a:ext cx="367408" cy="59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2" name="TextBox 21">
              <a:extLst>
                <a:ext uri="{FF2B5EF4-FFF2-40B4-BE49-F238E27FC236}">
                  <a16:creationId xmlns:a16="http://schemas.microsoft.com/office/drawing/2014/main" id="{9DEFC7A6-4BEB-A575-C7AB-94887FE4A64C}"/>
                </a:ext>
              </a:extLst>
            </p:cNvPr>
            <p:cNvSpPr txBox="1"/>
            <p:nvPr/>
          </p:nvSpPr>
          <p:spPr bwMode="auto">
            <a:xfrm>
              <a:off x="922088" y="746340"/>
              <a:ext cx="458780" cy="59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3" name="TextBox 22">
              <a:extLst>
                <a:ext uri="{FF2B5EF4-FFF2-40B4-BE49-F238E27FC236}">
                  <a16:creationId xmlns:a16="http://schemas.microsoft.com/office/drawing/2014/main" id="{9D246421-E190-0628-5A48-C799667E7EEB}"/>
                </a:ext>
              </a:extLst>
            </p:cNvPr>
            <p:cNvSpPr txBox="1"/>
            <p:nvPr/>
          </p:nvSpPr>
          <p:spPr bwMode="auto">
            <a:xfrm>
              <a:off x="867586" y="6361673"/>
              <a:ext cx="513282" cy="59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cxnSp>
        <p:nvCxnSpPr>
          <p:cNvPr id="24" name="Straight Connector 23">
            <a:extLst>
              <a:ext uri="{FF2B5EF4-FFF2-40B4-BE49-F238E27FC236}">
                <a16:creationId xmlns:a16="http://schemas.microsoft.com/office/drawing/2014/main" id="{02B49A19-804C-FFC1-E601-EAFBA11E171E}"/>
              </a:ext>
            </a:extLst>
          </p:cNvPr>
          <p:cNvCxnSpPr>
            <a:cxnSpLocks/>
          </p:cNvCxnSpPr>
          <p:nvPr/>
        </p:nvCxnSpPr>
        <p:spPr bwMode="auto">
          <a:xfrm>
            <a:off x="6537219" y="3090225"/>
            <a:ext cx="0" cy="2905295"/>
          </a:xfrm>
          <a:prstGeom prst="line">
            <a:avLst/>
          </a:prstGeom>
          <a:noFill/>
          <a:ln w="28575" cap="flat" cmpd="sng" algn="ctr">
            <a:solidFill>
              <a:schemeClr val="bg1"/>
            </a:solidFill>
            <a:prstDash val="solid"/>
            <a:round/>
            <a:headEnd type="none" w="med" len="med"/>
            <a:tailEnd type="none" w="med" len="med"/>
          </a:ln>
          <a:effectLst/>
        </p:spPr>
      </p:cxnSp>
      <p:grpSp>
        <p:nvGrpSpPr>
          <p:cNvPr id="25" name="Group 24">
            <a:extLst>
              <a:ext uri="{FF2B5EF4-FFF2-40B4-BE49-F238E27FC236}">
                <a16:creationId xmlns:a16="http://schemas.microsoft.com/office/drawing/2014/main" id="{049D9189-A649-C1F7-D5EF-00ECB5101CB1}"/>
              </a:ext>
            </a:extLst>
          </p:cNvPr>
          <p:cNvGrpSpPr/>
          <p:nvPr/>
        </p:nvGrpSpPr>
        <p:grpSpPr>
          <a:xfrm>
            <a:off x="6417037" y="4541887"/>
            <a:ext cx="120182" cy="1453634"/>
            <a:chOff x="1181099" y="3140110"/>
            <a:chExt cx="195263" cy="2809876"/>
          </a:xfrm>
        </p:grpSpPr>
        <p:cxnSp>
          <p:nvCxnSpPr>
            <p:cNvPr id="26" name="Straight Connector 25">
              <a:extLst>
                <a:ext uri="{FF2B5EF4-FFF2-40B4-BE49-F238E27FC236}">
                  <a16:creationId xmlns:a16="http://schemas.microsoft.com/office/drawing/2014/main" id="{2AE07891-5D8D-4896-3C79-3C91F3986433}"/>
                </a:ext>
              </a:extLst>
            </p:cNvPr>
            <p:cNvCxnSpPr>
              <a:cxnSpLocks/>
            </p:cNvCxnSpPr>
            <p:nvPr/>
          </p:nvCxnSpPr>
          <p:spPr bwMode="auto">
            <a:xfrm>
              <a:off x="1181099" y="3140110"/>
              <a:ext cx="195263"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C0EA574-0AB4-CC1B-598C-CDB993BAC3BC}"/>
                </a:ext>
              </a:extLst>
            </p:cNvPr>
            <p:cNvCxnSpPr>
              <a:cxnSpLocks/>
            </p:cNvCxnSpPr>
            <p:nvPr/>
          </p:nvCxnSpPr>
          <p:spPr bwMode="auto">
            <a:xfrm>
              <a:off x="1181099" y="3702087"/>
              <a:ext cx="195263"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1C1034D6-E63E-D323-D280-7CBD9A9FF57C}"/>
                </a:ext>
              </a:extLst>
            </p:cNvPr>
            <p:cNvCxnSpPr>
              <a:cxnSpLocks/>
            </p:cNvCxnSpPr>
            <p:nvPr/>
          </p:nvCxnSpPr>
          <p:spPr bwMode="auto">
            <a:xfrm>
              <a:off x="1181099" y="4268822"/>
              <a:ext cx="195263"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574D0C3-CFAE-E9B2-9C49-8C9B6EB05CAE}"/>
                </a:ext>
              </a:extLst>
            </p:cNvPr>
            <p:cNvCxnSpPr>
              <a:cxnSpLocks/>
            </p:cNvCxnSpPr>
            <p:nvPr/>
          </p:nvCxnSpPr>
          <p:spPr bwMode="auto">
            <a:xfrm>
              <a:off x="1181099" y="4830799"/>
              <a:ext cx="195263"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6DDB94C-2506-E0DA-3498-1FA26D7DD876}"/>
                </a:ext>
              </a:extLst>
            </p:cNvPr>
            <p:cNvCxnSpPr>
              <a:cxnSpLocks/>
            </p:cNvCxnSpPr>
            <p:nvPr/>
          </p:nvCxnSpPr>
          <p:spPr bwMode="auto">
            <a:xfrm>
              <a:off x="1181099" y="5388009"/>
              <a:ext cx="195263"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C0F8B4B-5A7B-0403-D04A-E740B2795D12}"/>
                </a:ext>
              </a:extLst>
            </p:cNvPr>
            <p:cNvCxnSpPr>
              <a:cxnSpLocks/>
            </p:cNvCxnSpPr>
            <p:nvPr/>
          </p:nvCxnSpPr>
          <p:spPr bwMode="auto">
            <a:xfrm>
              <a:off x="1181099" y="5949986"/>
              <a:ext cx="195263" cy="0"/>
            </a:xfrm>
            <a:prstGeom prst="line">
              <a:avLst/>
            </a:prstGeom>
            <a:noFill/>
            <a:ln w="28575" cap="flat" cmpd="sng" algn="ctr">
              <a:solidFill>
                <a:schemeClr val="bg1"/>
              </a:solidFill>
              <a:prstDash val="solid"/>
              <a:round/>
              <a:headEnd type="none" w="med" len="med"/>
              <a:tailEnd type="none" w="med" len="med"/>
            </a:ln>
            <a:effectLst/>
          </p:spPr>
        </p:cxnSp>
      </p:grpSp>
      <p:cxnSp>
        <p:nvCxnSpPr>
          <p:cNvPr id="32" name="Straight Connector 31">
            <a:extLst>
              <a:ext uri="{FF2B5EF4-FFF2-40B4-BE49-F238E27FC236}">
                <a16:creationId xmlns:a16="http://schemas.microsoft.com/office/drawing/2014/main" id="{9CFC84D8-7DC9-1ECF-A536-54ADBDAB2AF7}"/>
              </a:ext>
            </a:extLst>
          </p:cNvPr>
          <p:cNvCxnSpPr>
            <a:cxnSpLocks/>
          </p:cNvCxnSpPr>
          <p:nvPr/>
        </p:nvCxnSpPr>
        <p:spPr bwMode="auto">
          <a:xfrm flipH="1">
            <a:off x="6583110" y="4542874"/>
            <a:ext cx="5026465" cy="0"/>
          </a:xfrm>
          <a:prstGeom prst="line">
            <a:avLst/>
          </a:prstGeom>
          <a:noFill/>
          <a:ln w="28575"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ADB97954-BDA1-5CB1-F781-F4F9A1077B48}"/>
              </a:ext>
            </a:extLst>
          </p:cNvPr>
          <p:cNvSpPr txBox="1"/>
          <p:nvPr/>
        </p:nvSpPr>
        <p:spPr bwMode="auto">
          <a:xfrm>
            <a:off x="9822447" y="2815651"/>
            <a:ext cx="1767152"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HER2-low expressing</a:t>
            </a:r>
          </a:p>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IHC 1+</a:t>
            </a:r>
          </a:p>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IHC 2+/ISH-</a:t>
            </a:r>
          </a:p>
        </p:txBody>
      </p:sp>
      <p:sp>
        <p:nvSpPr>
          <p:cNvPr id="34" name="Rectangle 33">
            <a:extLst>
              <a:ext uri="{FF2B5EF4-FFF2-40B4-BE49-F238E27FC236}">
                <a16:creationId xmlns:a16="http://schemas.microsoft.com/office/drawing/2014/main" id="{4F46868A-A10D-12EA-5CDE-A0CFCC4C3E08}"/>
              </a:ext>
            </a:extLst>
          </p:cNvPr>
          <p:cNvSpPr/>
          <p:nvPr/>
        </p:nvSpPr>
        <p:spPr bwMode="auto">
          <a:xfrm>
            <a:off x="9730225" y="3076185"/>
            <a:ext cx="127850" cy="12785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Rectangle 34">
            <a:extLst>
              <a:ext uri="{FF2B5EF4-FFF2-40B4-BE49-F238E27FC236}">
                <a16:creationId xmlns:a16="http://schemas.microsoft.com/office/drawing/2014/main" id="{708790FA-A0F0-6AAB-1926-5A4FEB4C744C}"/>
              </a:ext>
            </a:extLst>
          </p:cNvPr>
          <p:cNvSpPr/>
          <p:nvPr/>
        </p:nvSpPr>
        <p:spPr bwMode="auto">
          <a:xfrm>
            <a:off x="9730225" y="3273386"/>
            <a:ext cx="127850" cy="12785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 name="TextBox 35">
            <a:extLst>
              <a:ext uri="{FF2B5EF4-FFF2-40B4-BE49-F238E27FC236}">
                <a16:creationId xmlns:a16="http://schemas.microsoft.com/office/drawing/2014/main" id="{7724F86E-43A0-FA96-5E4B-F62035D42C86}"/>
              </a:ext>
            </a:extLst>
          </p:cNvPr>
          <p:cNvSpPr txBox="1"/>
          <p:nvPr/>
        </p:nvSpPr>
        <p:spPr bwMode="auto">
          <a:xfrm>
            <a:off x="6494892" y="5963193"/>
            <a:ext cx="40350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*Percent change from baseline of target lesion is 0%.</a:t>
            </a:r>
          </a:p>
        </p:txBody>
      </p:sp>
      <p:grpSp>
        <p:nvGrpSpPr>
          <p:cNvPr id="37" name="Group 36">
            <a:extLst>
              <a:ext uri="{FF2B5EF4-FFF2-40B4-BE49-F238E27FC236}">
                <a16:creationId xmlns:a16="http://schemas.microsoft.com/office/drawing/2014/main" id="{471AE217-7144-CB67-57B2-3C9C4630316C}"/>
              </a:ext>
            </a:extLst>
          </p:cNvPr>
          <p:cNvGrpSpPr/>
          <p:nvPr/>
        </p:nvGrpSpPr>
        <p:grpSpPr>
          <a:xfrm>
            <a:off x="6417037" y="3091323"/>
            <a:ext cx="120182" cy="1162906"/>
            <a:chOff x="1181099" y="3702087"/>
            <a:chExt cx="195263" cy="2247899"/>
          </a:xfrm>
        </p:grpSpPr>
        <p:cxnSp>
          <p:nvCxnSpPr>
            <p:cNvPr id="38" name="Straight Connector 37">
              <a:extLst>
                <a:ext uri="{FF2B5EF4-FFF2-40B4-BE49-F238E27FC236}">
                  <a16:creationId xmlns:a16="http://schemas.microsoft.com/office/drawing/2014/main" id="{75BFB3B8-0665-3222-C31F-F12E4EECFB8A}"/>
                </a:ext>
              </a:extLst>
            </p:cNvPr>
            <p:cNvCxnSpPr>
              <a:cxnSpLocks/>
            </p:cNvCxnSpPr>
            <p:nvPr/>
          </p:nvCxnSpPr>
          <p:spPr bwMode="auto">
            <a:xfrm>
              <a:off x="1181099" y="3702087"/>
              <a:ext cx="195263"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0EDE4C7-EC21-C05B-1A68-AB67121E8B04}"/>
                </a:ext>
              </a:extLst>
            </p:cNvPr>
            <p:cNvCxnSpPr>
              <a:cxnSpLocks/>
            </p:cNvCxnSpPr>
            <p:nvPr/>
          </p:nvCxnSpPr>
          <p:spPr bwMode="auto">
            <a:xfrm>
              <a:off x="1181099" y="4268822"/>
              <a:ext cx="195263"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C862147-C3C0-0299-8483-B4C8EFE62AA0}"/>
                </a:ext>
              </a:extLst>
            </p:cNvPr>
            <p:cNvCxnSpPr>
              <a:cxnSpLocks/>
            </p:cNvCxnSpPr>
            <p:nvPr/>
          </p:nvCxnSpPr>
          <p:spPr bwMode="auto">
            <a:xfrm>
              <a:off x="1181099" y="4830799"/>
              <a:ext cx="195263"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634B2DAF-3A5C-6D30-B1CA-37153FEF2079}"/>
                </a:ext>
              </a:extLst>
            </p:cNvPr>
            <p:cNvCxnSpPr>
              <a:cxnSpLocks/>
            </p:cNvCxnSpPr>
            <p:nvPr/>
          </p:nvCxnSpPr>
          <p:spPr bwMode="auto">
            <a:xfrm>
              <a:off x="1181099" y="5388009"/>
              <a:ext cx="195263"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95311152-0E34-37E0-54DF-4692A440CECA}"/>
                </a:ext>
              </a:extLst>
            </p:cNvPr>
            <p:cNvCxnSpPr>
              <a:cxnSpLocks/>
            </p:cNvCxnSpPr>
            <p:nvPr/>
          </p:nvCxnSpPr>
          <p:spPr bwMode="auto">
            <a:xfrm>
              <a:off x="1181099" y="5949986"/>
              <a:ext cx="195263" cy="0"/>
            </a:xfrm>
            <a:prstGeom prst="line">
              <a:avLst/>
            </a:prstGeom>
            <a:noFill/>
            <a:ln w="28575" cap="flat" cmpd="sng" algn="ctr">
              <a:solidFill>
                <a:schemeClr val="bg1"/>
              </a:solidFill>
              <a:prstDash val="solid"/>
              <a:round/>
              <a:headEnd type="none" w="med" len="med"/>
              <a:tailEnd type="none" w="med" len="med"/>
            </a:ln>
            <a:effectLst/>
          </p:spPr>
        </p:cxnSp>
      </p:grpSp>
      <p:sp>
        <p:nvSpPr>
          <p:cNvPr id="43" name="Rectangle 42">
            <a:extLst>
              <a:ext uri="{FF2B5EF4-FFF2-40B4-BE49-F238E27FC236}">
                <a16:creationId xmlns:a16="http://schemas.microsoft.com/office/drawing/2014/main" id="{E03942C3-A3E2-D176-0950-A7FF92491934}"/>
              </a:ext>
            </a:extLst>
          </p:cNvPr>
          <p:cNvSpPr/>
          <p:nvPr/>
        </p:nvSpPr>
        <p:spPr bwMode="auto">
          <a:xfrm>
            <a:off x="6582960" y="3088320"/>
            <a:ext cx="70140" cy="143987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963899CA-93FA-1DB9-2397-864F8DED9735}"/>
              </a:ext>
            </a:extLst>
          </p:cNvPr>
          <p:cNvSpPr/>
          <p:nvPr/>
        </p:nvSpPr>
        <p:spPr bwMode="auto">
          <a:xfrm>
            <a:off x="6685910" y="3088320"/>
            <a:ext cx="70140" cy="143987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TextBox 44">
            <a:extLst>
              <a:ext uri="{FF2B5EF4-FFF2-40B4-BE49-F238E27FC236}">
                <a16:creationId xmlns:a16="http://schemas.microsoft.com/office/drawing/2014/main" id="{C1E7FF5B-7F5C-3966-EAE1-FED7573AEDC2}"/>
              </a:ext>
            </a:extLst>
          </p:cNvPr>
          <p:cNvSpPr txBox="1"/>
          <p:nvPr/>
        </p:nvSpPr>
        <p:spPr bwMode="auto">
          <a:xfrm rot="18900000">
            <a:off x="6436936" y="2887593"/>
            <a:ext cx="33855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6" name="TextBox 45">
            <a:extLst>
              <a:ext uri="{FF2B5EF4-FFF2-40B4-BE49-F238E27FC236}">
                <a16:creationId xmlns:a16="http://schemas.microsoft.com/office/drawing/2014/main" id="{1691FF96-CE3F-FA9B-1E45-B44C9EE17B87}"/>
              </a:ext>
            </a:extLst>
          </p:cNvPr>
          <p:cNvSpPr txBox="1"/>
          <p:nvPr/>
        </p:nvSpPr>
        <p:spPr bwMode="auto">
          <a:xfrm rot="18900000">
            <a:off x="6584055" y="2887593"/>
            <a:ext cx="33855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7" name="Rectangle 46">
            <a:extLst>
              <a:ext uri="{FF2B5EF4-FFF2-40B4-BE49-F238E27FC236}">
                <a16:creationId xmlns:a16="http://schemas.microsoft.com/office/drawing/2014/main" id="{C59B37A1-F47D-5F93-11A2-8AB401577D0A}"/>
              </a:ext>
            </a:extLst>
          </p:cNvPr>
          <p:cNvSpPr/>
          <p:nvPr/>
        </p:nvSpPr>
        <p:spPr bwMode="auto">
          <a:xfrm>
            <a:off x="7040300" y="4395456"/>
            <a:ext cx="70140" cy="13274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AFF74CA5-621E-A133-0703-85B71394A15A}"/>
              </a:ext>
            </a:extLst>
          </p:cNvPr>
          <p:cNvSpPr/>
          <p:nvPr/>
        </p:nvSpPr>
        <p:spPr bwMode="auto">
          <a:xfrm>
            <a:off x="7145075" y="4407694"/>
            <a:ext cx="70140" cy="12050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C0C62E4B-3763-55E1-F9FF-D05B9E6CFEF0}"/>
              </a:ext>
            </a:extLst>
          </p:cNvPr>
          <p:cNvSpPr/>
          <p:nvPr/>
        </p:nvSpPr>
        <p:spPr bwMode="auto">
          <a:xfrm>
            <a:off x="7205069" y="4460081"/>
            <a:ext cx="70140" cy="6811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6D764516-B043-64D9-E125-39E7A0D3295F}"/>
              </a:ext>
            </a:extLst>
          </p:cNvPr>
          <p:cNvSpPr/>
          <p:nvPr/>
        </p:nvSpPr>
        <p:spPr bwMode="auto">
          <a:xfrm>
            <a:off x="7352482" y="4491515"/>
            <a:ext cx="70140" cy="3657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C8336F76-712B-B7C0-15A1-536B84A8F189}"/>
              </a:ext>
            </a:extLst>
          </p:cNvPr>
          <p:cNvSpPr/>
          <p:nvPr/>
        </p:nvSpPr>
        <p:spPr bwMode="auto">
          <a:xfrm>
            <a:off x="7459307" y="4499299"/>
            <a:ext cx="70140" cy="2743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7D238DD0-EBDC-B00E-BA29-A1FE0850C391}"/>
              </a:ext>
            </a:extLst>
          </p:cNvPr>
          <p:cNvSpPr/>
          <p:nvPr/>
        </p:nvSpPr>
        <p:spPr bwMode="auto">
          <a:xfrm>
            <a:off x="7514708" y="4509803"/>
            <a:ext cx="70140" cy="182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TextBox 52">
            <a:extLst>
              <a:ext uri="{FF2B5EF4-FFF2-40B4-BE49-F238E27FC236}">
                <a16:creationId xmlns:a16="http://schemas.microsoft.com/office/drawing/2014/main" id="{5E0A980C-70A4-B352-2A62-ED64177DCBE9}"/>
              </a:ext>
            </a:extLst>
          </p:cNvPr>
          <p:cNvSpPr txBox="1"/>
          <p:nvPr/>
        </p:nvSpPr>
        <p:spPr bwMode="auto">
          <a:xfrm>
            <a:off x="7541778" y="4357174"/>
            <a:ext cx="24878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4" name="Rectangle 53">
            <a:extLst>
              <a:ext uri="{FF2B5EF4-FFF2-40B4-BE49-F238E27FC236}">
                <a16:creationId xmlns:a16="http://schemas.microsoft.com/office/drawing/2014/main" id="{985E5D3C-78F1-E5F7-9FBC-4952F713DF1E}"/>
              </a:ext>
            </a:extLst>
          </p:cNvPr>
          <p:cNvSpPr/>
          <p:nvPr/>
        </p:nvSpPr>
        <p:spPr bwMode="auto">
          <a:xfrm>
            <a:off x="6890837" y="4298156"/>
            <a:ext cx="70140" cy="23004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Rectangle 54">
            <a:extLst>
              <a:ext uri="{FF2B5EF4-FFF2-40B4-BE49-F238E27FC236}">
                <a16:creationId xmlns:a16="http://schemas.microsoft.com/office/drawing/2014/main" id="{44E4D241-C171-607C-BD07-69FDAF052EE3}"/>
              </a:ext>
            </a:extLst>
          </p:cNvPr>
          <p:cNvSpPr/>
          <p:nvPr/>
        </p:nvSpPr>
        <p:spPr bwMode="auto">
          <a:xfrm>
            <a:off x="6820697" y="4298156"/>
            <a:ext cx="70140" cy="23004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2EC3FAA0-99DE-9467-84A3-EEBC98CDB498}"/>
              </a:ext>
            </a:extLst>
          </p:cNvPr>
          <p:cNvSpPr/>
          <p:nvPr/>
        </p:nvSpPr>
        <p:spPr bwMode="auto">
          <a:xfrm>
            <a:off x="7724021" y="4554847"/>
            <a:ext cx="70140" cy="1828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1D2E282D-3C11-DF22-88EF-FB29777BA481}"/>
              </a:ext>
            </a:extLst>
          </p:cNvPr>
          <p:cNvSpPr/>
          <p:nvPr/>
        </p:nvSpPr>
        <p:spPr bwMode="auto">
          <a:xfrm>
            <a:off x="7874374" y="4554847"/>
            <a:ext cx="70140" cy="3657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E95E0A61-5A42-AED9-AA6B-24DF1DDA9EA1}"/>
              </a:ext>
            </a:extLst>
          </p:cNvPr>
          <p:cNvSpPr/>
          <p:nvPr/>
        </p:nvSpPr>
        <p:spPr bwMode="auto">
          <a:xfrm>
            <a:off x="7978325" y="4554847"/>
            <a:ext cx="70140" cy="3657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9AABDF3F-262C-1EC0-A736-63D4C1B6CDA8}"/>
              </a:ext>
            </a:extLst>
          </p:cNvPr>
          <p:cNvSpPr/>
          <p:nvPr/>
        </p:nvSpPr>
        <p:spPr bwMode="auto">
          <a:xfrm>
            <a:off x="8082276" y="4554846"/>
            <a:ext cx="70140" cy="6630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Rectangle 59">
            <a:extLst>
              <a:ext uri="{FF2B5EF4-FFF2-40B4-BE49-F238E27FC236}">
                <a16:creationId xmlns:a16="http://schemas.microsoft.com/office/drawing/2014/main" id="{CD1F4CD7-9D48-4B05-EB65-BAF438D84B8A}"/>
              </a:ext>
            </a:extLst>
          </p:cNvPr>
          <p:cNvSpPr/>
          <p:nvPr/>
        </p:nvSpPr>
        <p:spPr bwMode="auto">
          <a:xfrm>
            <a:off x="8290178" y="4554846"/>
            <a:ext cx="70140" cy="7828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84368CF9-FDCF-9816-EEEA-7CDFDE8A3184}"/>
              </a:ext>
            </a:extLst>
          </p:cNvPr>
          <p:cNvSpPr/>
          <p:nvPr/>
        </p:nvSpPr>
        <p:spPr bwMode="auto">
          <a:xfrm>
            <a:off x="8137849" y="4554846"/>
            <a:ext cx="70140" cy="8144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Rectangle 61">
            <a:extLst>
              <a:ext uri="{FF2B5EF4-FFF2-40B4-BE49-F238E27FC236}">
                <a16:creationId xmlns:a16="http://schemas.microsoft.com/office/drawing/2014/main" id="{EA929706-1EE3-BA73-FD51-0DAADEB01F36}"/>
              </a:ext>
            </a:extLst>
          </p:cNvPr>
          <p:cNvSpPr/>
          <p:nvPr/>
        </p:nvSpPr>
        <p:spPr bwMode="auto">
          <a:xfrm>
            <a:off x="8345751" y="4554846"/>
            <a:ext cx="70140" cy="13145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429CE799-8AF4-9906-0F26-EE479D72124E}"/>
              </a:ext>
            </a:extLst>
          </p:cNvPr>
          <p:cNvSpPr/>
          <p:nvPr/>
        </p:nvSpPr>
        <p:spPr bwMode="auto">
          <a:xfrm>
            <a:off x="8498080" y="4554845"/>
            <a:ext cx="70140" cy="14097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Rectangle 63">
            <a:extLst>
              <a:ext uri="{FF2B5EF4-FFF2-40B4-BE49-F238E27FC236}">
                <a16:creationId xmlns:a16="http://schemas.microsoft.com/office/drawing/2014/main" id="{54012406-A7F5-B93C-29E0-0DECC5C1B9C1}"/>
              </a:ext>
            </a:extLst>
          </p:cNvPr>
          <p:cNvSpPr/>
          <p:nvPr/>
        </p:nvSpPr>
        <p:spPr bwMode="auto">
          <a:xfrm>
            <a:off x="8602031" y="4554845"/>
            <a:ext cx="70140" cy="18860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Rectangle 64">
            <a:extLst>
              <a:ext uri="{FF2B5EF4-FFF2-40B4-BE49-F238E27FC236}">
                <a16:creationId xmlns:a16="http://schemas.microsoft.com/office/drawing/2014/main" id="{77B1CACC-7501-3198-FED5-335F1936B6DD}"/>
              </a:ext>
            </a:extLst>
          </p:cNvPr>
          <p:cNvSpPr/>
          <p:nvPr/>
        </p:nvSpPr>
        <p:spPr bwMode="auto">
          <a:xfrm>
            <a:off x="8708450" y="4554845"/>
            <a:ext cx="70140" cy="19336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Rectangle 65">
            <a:extLst>
              <a:ext uri="{FF2B5EF4-FFF2-40B4-BE49-F238E27FC236}">
                <a16:creationId xmlns:a16="http://schemas.microsoft.com/office/drawing/2014/main" id="{FF39077B-3885-49C6-21C8-DFEA3F995ECF}"/>
              </a:ext>
            </a:extLst>
          </p:cNvPr>
          <p:cNvSpPr/>
          <p:nvPr/>
        </p:nvSpPr>
        <p:spPr bwMode="auto">
          <a:xfrm>
            <a:off x="8769345" y="4554845"/>
            <a:ext cx="70140" cy="28623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Rectangle 66">
            <a:extLst>
              <a:ext uri="{FF2B5EF4-FFF2-40B4-BE49-F238E27FC236}">
                <a16:creationId xmlns:a16="http://schemas.microsoft.com/office/drawing/2014/main" id="{53EC7C5E-6A3E-B05E-E528-AED90B936892}"/>
              </a:ext>
            </a:extLst>
          </p:cNvPr>
          <p:cNvSpPr/>
          <p:nvPr/>
        </p:nvSpPr>
        <p:spPr bwMode="auto">
          <a:xfrm>
            <a:off x="8913884" y="4554846"/>
            <a:ext cx="70140" cy="31719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Rectangle 67">
            <a:extLst>
              <a:ext uri="{FF2B5EF4-FFF2-40B4-BE49-F238E27FC236}">
                <a16:creationId xmlns:a16="http://schemas.microsoft.com/office/drawing/2014/main" id="{36903152-E5AF-A05E-E533-4BC173337B68}"/>
              </a:ext>
            </a:extLst>
          </p:cNvPr>
          <p:cNvSpPr/>
          <p:nvPr/>
        </p:nvSpPr>
        <p:spPr bwMode="auto">
          <a:xfrm>
            <a:off x="8977247" y="4554846"/>
            <a:ext cx="70140" cy="31719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Rectangle 68">
            <a:extLst>
              <a:ext uri="{FF2B5EF4-FFF2-40B4-BE49-F238E27FC236}">
                <a16:creationId xmlns:a16="http://schemas.microsoft.com/office/drawing/2014/main" id="{842FFEA7-4F05-E5A7-C2A1-D7D50D254EBA}"/>
              </a:ext>
            </a:extLst>
          </p:cNvPr>
          <p:cNvSpPr/>
          <p:nvPr/>
        </p:nvSpPr>
        <p:spPr bwMode="auto">
          <a:xfrm>
            <a:off x="9121786" y="4554846"/>
            <a:ext cx="70140" cy="31719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Rectangle 69">
            <a:extLst>
              <a:ext uri="{FF2B5EF4-FFF2-40B4-BE49-F238E27FC236}">
                <a16:creationId xmlns:a16="http://schemas.microsoft.com/office/drawing/2014/main" id="{FAD28743-50E2-D2BD-61B2-72F18C238127}"/>
              </a:ext>
            </a:extLst>
          </p:cNvPr>
          <p:cNvSpPr/>
          <p:nvPr/>
        </p:nvSpPr>
        <p:spPr bwMode="auto">
          <a:xfrm>
            <a:off x="9187664" y="4554844"/>
            <a:ext cx="70140" cy="37169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Rectangle 70">
            <a:extLst>
              <a:ext uri="{FF2B5EF4-FFF2-40B4-BE49-F238E27FC236}">
                <a16:creationId xmlns:a16="http://schemas.microsoft.com/office/drawing/2014/main" id="{26CE35E5-F2CB-8B8D-0E34-FA7F1A25E2E0}"/>
              </a:ext>
            </a:extLst>
          </p:cNvPr>
          <p:cNvSpPr/>
          <p:nvPr/>
        </p:nvSpPr>
        <p:spPr bwMode="auto">
          <a:xfrm>
            <a:off x="9437088" y="4554844"/>
            <a:ext cx="70140" cy="4410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Rectangle 71">
            <a:extLst>
              <a:ext uri="{FF2B5EF4-FFF2-40B4-BE49-F238E27FC236}">
                <a16:creationId xmlns:a16="http://schemas.microsoft.com/office/drawing/2014/main" id="{E2D50F48-8B7F-BFE9-E3BF-97DAF9DEE723}"/>
              </a:ext>
            </a:extLst>
          </p:cNvPr>
          <p:cNvSpPr/>
          <p:nvPr/>
        </p:nvSpPr>
        <p:spPr bwMode="auto">
          <a:xfrm>
            <a:off x="9291615" y="4554845"/>
            <a:ext cx="70140" cy="42672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Rectangle 72">
            <a:extLst>
              <a:ext uri="{FF2B5EF4-FFF2-40B4-BE49-F238E27FC236}">
                <a16:creationId xmlns:a16="http://schemas.microsoft.com/office/drawing/2014/main" id="{7E27ABBF-6F02-3FA0-139F-33C1731829BF}"/>
              </a:ext>
            </a:extLst>
          </p:cNvPr>
          <p:cNvSpPr/>
          <p:nvPr/>
        </p:nvSpPr>
        <p:spPr bwMode="auto">
          <a:xfrm>
            <a:off x="9499517" y="4554844"/>
            <a:ext cx="70140" cy="47673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Rectangle 73">
            <a:extLst>
              <a:ext uri="{FF2B5EF4-FFF2-40B4-BE49-F238E27FC236}">
                <a16:creationId xmlns:a16="http://schemas.microsoft.com/office/drawing/2014/main" id="{45780E6A-21B7-C6C5-BE25-74666F7659D1}"/>
              </a:ext>
            </a:extLst>
          </p:cNvPr>
          <p:cNvSpPr/>
          <p:nvPr/>
        </p:nvSpPr>
        <p:spPr bwMode="auto">
          <a:xfrm>
            <a:off x="9602534" y="4554844"/>
            <a:ext cx="70140" cy="47673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 name="Rectangle 74">
            <a:extLst>
              <a:ext uri="{FF2B5EF4-FFF2-40B4-BE49-F238E27FC236}">
                <a16:creationId xmlns:a16="http://schemas.microsoft.com/office/drawing/2014/main" id="{DE0C9DE8-2FAE-D53D-35DA-CA6C4AC5F6C0}"/>
              </a:ext>
            </a:extLst>
          </p:cNvPr>
          <p:cNvSpPr/>
          <p:nvPr/>
        </p:nvSpPr>
        <p:spPr bwMode="auto">
          <a:xfrm>
            <a:off x="9705433" y="4554844"/>
            <a:ext cx="70140" cy="55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3" name="Rectangle 332">
            <a:extLst>
              <a:ext uri="{FF2B5EF4-FFF2-40B4-BE49-F238E27FC236}">
                <a16:creationId xmlns:a16="http://schemas.microsoft.com/office/drawing/2014/main" id="{BF0257A1-7E36-C74B-D4A4-24E39902A60F}"/>
              </a:ext>
            </a:extLst>
          </p:cNvPr>
          <p:cNvSpPr/>
          <p:nvPr/>
        </p:nvSpPr>
        <p:spPr bwMode="auto">
          <a:xfrm>
            <a:off x="9812991" y="4554844"/>
            <a:ext cx="70140" cy="5505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4" name="Rectangle 333">
            <a:extLst>
              <a:ext uri="{FF2B5EF4-FFF2-40B4-BE49-F238E27FC236}">
                <a16:creationId xmlns:a16="http://schemas.microsoft.com/office/drawing/2014/main" id="{C641C7C6-2958-A276-7BED-FB93AFDF27FC}"/>
              </a:ext>
            </a:extLst>
          </p:cNvPr>
          <p:cNvSpPr/>
          <p:nvPr/>
        </p:nvSpPr>
        <p:spPr bwMode="auto">
          <a:xfrm>
            <a:off x="9915321" y="4554843"/>
            <a:ext cx="70140" cy="57198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6" name="Rectangle 335">
            <a:extLst>
              <a:ext uri="{FF2B5EF4-FFF2-40B4-BE49-F238E27FC236}">
                <a16:creationId xmlns:a16="http://schemas.microsoft.com/office/drawing/2014/main" id="{40A2DE66-8BCE-F23B-953D-CCC3119D16D6}"/>
              </a:ext>
            </a:extLst>
          </p:cNvPr>
          <p:cNvSpPr/>
          <p:nvPr/>
        </p:nvSpPr>
        <p:spPr bwMode="auto">
          <a:xfrm>
            <a:off x="10057108" y="4554845"/>
            <a:ext cx="70140" cy="67199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7" name="Rectangle 336">
            <a:extLst>
              <a:ext uri="{FF2B5EF4-FFF2-40B4-BE49-F238E27FC236}">
                <a16:creationId xmlns:a16="http://schemas.microsoft.com/office/drawing/2014/main" id="{76373FF6-CB90-027E-D2E0-E993EC40F94F}"/>
              </a:ext>
            </a:extLst>
          </p:cNvPr>
          <p:cNvSpPr/>
          <p:nvPr/>
        </p:nvSpPr>
        <p:spPr bwMode="auto">
          <a:xfrm>
            <a:off x="10164745" y="4554843"/>
            <a:ext cx="70140" cy="68272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8" name="Rectangle 337">
            <a:extLst>
              <a:ext uri="{FF2B5EF4-FFF2-40B4-BE49-F238E27FC236}">
                <a16:creationId xmlns:a16="http://schemas.microsoft.com/office/drawing/2014/main" id="{F3168E9E-258B-7CCB-968E-493256C4CDD8}"/>
              </a:ext>
            </a:extLst>
          </p:cNvPr>
          <p:cNvSpPr/>
          <p:nvPr/>
        </p:nvSpPr>
        <p:spPr bwMode="auto">
          <a:xfrm>
            <a:off x="10269383" y="4554843"/>
            <a:ext cx="70140" cy="69581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0" name="Rectangle 339">
            <a:extLst>
              <a:ext uri="{FF2B5EF4-FFF2-40B4-BE49-F238E27FC236}">
                <a16:creationId xmlns:a16="http://schemas.microsoft.com/office/drawing/2014/main" id="{AFD9AED9-ECD6-B96C-3616-349BD1679D52}"/>
              </a:ext>
            </a:extLst>
          </p:cNvPr>
          <p:cNvSpPr/>
          <p:nvPr/>
        </p:nvSpPr>
        <p:spPr bwMode="auto">
          <a:xfrm>
            <a:off x="10373078" y="4554843"/>
            <a:ext cx="70140" cy="70772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1" name="Rectangle 340">
            <a:extLst>
              <a:ext uri="{FF2B5EF4-FFF2-40B4-BE49-F238E27FC236}">
                <a16:creationId xmlns:a16="http://schemas.microsoft.com/office/drawing/2014/main" id="{06E7A8F2-BAFC-D7CC-E5E7-7B4B326F41D2}"/>
              </a:ext>
            </a:extLst>
          </p:cNvPr>
          <p:cNvSpPr/>
          <p:nvPr/>
        </p:nvSpPr>
        <p:spPr bwMode="auto">
          <a:xfrm>
            <a:off x="10433684" y="4554845"/>
            <a:ext cx="70140" cy="78629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2" name="Rectangle 341">
            <a:extLst>
              <a:ext uri="{FF2B5EF4-FFF2-40B4-BE49-F238E27FC236}">
                <a16:creationId xmlns:a16="http://schemas.microsoft.com/office/drawing/2014/main" id="{E24F4536-D547-361D-5B73-EB04D93AE3F6}"/>
              </a:ext>
            </a:extLst>
          </p:cNvPr>
          <p:cNvSpPr/>
          <p:nvPr/>
        </p:nvSpPr>
        <p:spPr bwMode="auto">
          <a:xfrm>
            <a:off x="10581196" y="4554842"/>
            <a:ext cx="70140" cy="84582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4" name="Rectangle 343">
            <a:extLst>
              <a:ext uri="{FF2B5EF4-FFF2-40B4-BE49-F238E27FC236}">
                <a16:creationId xmlns:a16="http://schemas.microsoft.com/office/drawing/2014/main" id="{7202FEF8-16BE-9560-1A87-D918721A45F2}"/>
              </a:ext>
            </a:extLst>
          </p:cNvPr>
          <p:cNvSpPr/>
          <p:nvPr/>
        </p:nvSpPr>
        <p:spPr bwMode="auto">
          <a:xfrm>
            <a:off x="10686981" y="4554842"/>
            <a:ext cx="70140" cy="89107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9" name="Rectangle 348">
            <a:extLst>
              <a:ext uri="{FF2B5EF4-FFF2-40B4-BE49-F238E27FC236}">
                <a16:creationId xmlns:a16="http://schemas.microsoft.com/office/drawing/2014/main" id="{40083D6C-8F7C-0EF6-25BF-13911A4B7732}"/>
              </a:ext>
            </a:extLst>
          </p:cNvPr>
          <p:cNvSpPr/>
          <p:nvPr/>
        </p:nvSpPr>
        <p:spPr bwMode="auto">
          <a:xfrm>
            <a:off x="10794912" y="4554842"/>
            <a:ext cx="70140" cy="95060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1" name="Rectangle 350">
            <a:extLst>
              <a:ext uri="{FF2B5EF4-FFF2-40B4-BE49-F238E27FC236}">
                <a16:creationId xmlns:a16="http://schemas.microsoft.com/office/drawing/2014/main" id="{96B37D72-C9E0-1E52-9784-7C1221A39940}"/>
              </a:ext>
            </a:extLst>
          </p:cNvPr>
          <p:cNvSpPr/>
          <p:nvPr/>
        </p:nvSpPr>
        <p:spPr bwMode="auto">
          <a:xfrm>
            <a:off x="10897305" y="4554842"/>
            <a:ext cx="70140" cy="95060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2" name="Rectangle 351">
            <a:extLst>
              <a:ext uri="{FF2B5EF4-FFF2-40B4-BE49-F238E27FC236}">
                <a16:creationId xmlns:a16="http://schemas.microsoft.com/office/drawing/2014/main" id="{039FEFF2-C474-422B-BB20-7CF761F66358}"/>
              </a:ext>
            </a:extLst>
          </p:cNvPr>
          <p:cNvSpPr/>
          <p:nvPr/>
        </p:nvSpPr>
        <p:spPr bwMode="auto">
          <a:xfrm>
            <a:off x="11002972" y="4554842"/>
            <a:ext cx="70140" cy="95060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3" name="Rectangle 352">
            <a:extLst>
              <a:ext uri="{FF2B5EF4-FFF2-40B4-BE49-F238E27FC236}">
                <a16:creationId xmlns:a16="http://schemas.microsoft.com/office/drawing/2014/main" id="{4D796FE4-4630-FB93-4A75-FA56673D0680}"/>
              </a:ext>
            </a:extLst>
          </p:cNvPr>
          <p:cNvSpPr/>
          <p:nvPr/>
        </p:nvSpPr>
        <p:spPr bwMode="auto">
          <a:xfrm>
            <a:off x="11103466" y="4554841"/>
            <a:ext cx="70140" cy="97918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6" name="Rectangle 365">
            <a:extLst>
              <a:ext uri="{FF2B5EF4-FFF2-40B4-BE49-F238E27FC236}">
                <a16:creationId xmlns:a16="http://schemas.microsoft.com/office/drawing/2014/main" id="{E45DE114-3973-3C89-5084-97BD857FAA23}"/>
              </a:ext>
            </a:extLst>
          </p:cNvPr>
          <p:cNvSpPr/>
          <p:nvPr/>
        </p:nvSpPr>
        <p:spPr bwMode="auto">
          <a:xfrm>
            <a:off x="11206871" y="4554841"/>
            <a:ext cx="70140" cy="98394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8" name="Rectangle 367">
            <a:extLst>
              <a:ext uri="{FF2B5EF4-FFF2-40B4-BE49-F238E27FC236}">
                <a16:creationId xmlns:a16="http://schemas.microsoft.com/office/drawing/2014/main" id="{C68E5526-57E9-C0ED-9B18-029561EA281E}"/>
              </a:ext>
            </a:extLst>
          </p:cNvPr>
          <p:cNvSpPr/>
          <p:nvPr/>
        </p:nvSpPr>
        <p:spPr bwMode="auto">
          <a:xfrm>
            <a:off x="11313612" y="4554841"/>
            <a:ext cx="70140" cy="106014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9" name="Rectangle 368">
            <a:extLst>
              <a:ext uri="{FF2B5EF4-FFF2-40B4-BE49-F238E27FC236}">
                <a16:creationId xmlns:a16="http://schemas.microsoft.com/office/drawing/2014/main" id="{1DD1A0EA-D9AC-88BA-AFB6-4E881B613778}"/>
              </a:ext>
            </a:extLst>
          </p:cNvPr>
          <p:cNvSpPr/>
          <p:nvPr/>
        </p:nvSpPr>
        <p:spPr bwMode="auto">
          <a:xfrm>
            <a:off x="11423150" y="4554841"/>
            <a:ext cx="70140" cy="118159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0" name="Rectangle 369">
            <a:extLst>
              <a:ext uri="{FF2B5EF4-FFF2-40B4-BE49-F238E27FC236}">
                <a16:creationId xmlns:a16="http://schemas.microsoft.com/office/drawing/2014/main" id="{92CD79E9-9867-5D05-CDBA-5D2CCD99CB39}"/>
              </a:ext>
            </a:extLst>
          </p:cNvPr>
          <p:cNvSpPr/>
          <p:nvPr/>
        </p:nvSpPr>
        <p:spPr bwMode="auto">
          <a:xfrm>
            <a:off x="11520782" y="4554840"/>
            <a:ext cx="70140" cy="121254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72" name="Straight Connector 371">
            <a:extLst>
              <a:ext uri="{FF2B5EF4-FFF2-40B4-BE49-F238E27FC236}">
                <a16:creationId xmlns:a16="http://schemas.microsoft.com/office/drawing/2014/main" id="{C9AA859B-DCEE-D1A7-B39E-DB5304789CB0}"/>
              </a:ext>
            </a:extLst>
          </p:cNvPr>
          <p:cNvCxnSpPr>
            <a:cxnSpLocks/>
          </p:cNvCxnSpPr>
          <p:nvPr/>
        </p:nvCxnSpPr>
        <p:spPr bwMode="auto">
          <a:xfrm flipH="1">
            <a:off x="6577807" y="4975090"/>
            <a:ext cx="5031768"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376" name="Straight Connector 375">
            <a:extLst>
              <a:ext uri="{FF2B5EF4-FFF2-40B4-BE49-F238E27FC236}">
                <a16:creationId xmlns:a16="http://schemas.microsoft.com/office/drawing/2014/main" id="{88712D62-8ADC-89C5-015C-F714445F4BBA}"/>
              </a:ext>
            </a:extLst>
          </p:cNvPr>
          <p:cNvCxnSpPr>
            <a:cxnSpLocks/>
          </p:cNvCxnSpPr>
          <p:nvPr/>
        </p:nvCxnSpPr>
        <p:spPr bwMode="auto">
          <a:xfrm flipH="1">
            <a:off x="6577807" y="4249466"/>
            <a:ext cx="5031768"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575" name="Straight Connector 574">
            <a:extLst>
              <a:ext uri="{FF2B5EF4-FFF2-40B4-BE49-F238E27FC236}">
                <a16:creationId xmlns:a16="http://schemas.microsoft.com/office/drawing/2014/main" id="{E49EF8D2-F8CC-49D0-A159-C4B3C12AC4C0}"/>
              </a:ext>
            </a:extLst>
          </p:cNvPr>
          <p:cNvCxnSpPr>
            <a:cxnSpLocks/>
            <a:stCxn id="589" idx="0"/>
            <a:endCxn id="589" idx="0"/>
          </p:cNvCxnSpPr>
          <p:nvPr/>
        </p:nvCxnSpPr>
        <p:spPr bwMode="auto">
          <a:xfrm>
            <a:off x="1023822" y="2358699"/>
            <a:ext cx="0" cy="0"/>
          </a:xfrm>
          <a:prstGeom prst="line">
            <a:avLst/>
          </a:prstGeom>
          <a:noFill/>
          <a:ln w="28575" cap="flat" cmpd="sng" algn="ctr">
            <a:solidFill>
              <a:schemeClr val="bg1"/>
            </a:solidFill>
            <a:prstDash val="solid"/>
            <a:round/>
            <a:headEnd type="none" w="med" len="med"/>
            <a:tailEnd type="none" w="med" len="med"/>
          </a:ln>
          <a:effectLst/>
        </p:spPr>
      </p:cxnSp>
      <p:grpSp>
        <p:nvGrpSpPr>
          <p:cNvPr id="582" name="Group 581">
            <a:extLst>
              <a:ext uri="{FF2B5EF4-FFF2-40B4-BE49-F238E27FC236}">
                <a16:creationId xmlns:a16="http://schemas.microsoft.com/office/drawing/2014/main" id="{B62EB7D0-E7E2-EECA-BACC-262BE21EF3F6}"/>
              </a:ext>
            </a:extLst>
          </p:cNvPr>
          <p:cNvGrpSpPr/>
          <p:nvPr/>
        </p:nvGrpSpPr>
        <p:grpSpPr>
          <a:xfrm>
            <a:off x="836648" y="2009324"/>
            <a:ext cx="342806" cy="651435"/>
            <a:chOff x="1855443" y="2077027"/>
            <a:chExt cx="670256" cy="1273693"/>
          </a:xfrm>
        </p:grpSpPr>
        <p:sp>
          <p:nvSpPr>
            <p:cNvPr id="587" name="Freeform 324">
              <a:extLst>
                <a:ext uri="{FF2B5EF4-FFF2-40B4-BE49-F238E27FC236}">
                  <a16:creationId xmlns:a16="http://schemas.microsoft.com/office/drawing/2014/main" id="{0812ACC8-918E-F150-2EA9-35CAE9D633CD}"/>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8" name="Rectangle 587">
              <a:extLst>
                <a:ext uri="{FF2B5EF4-FFF2-40B4-BE49-F238E27FC236}">
                  <a16:creationId xmlns:a16="http://schemas.microsoft.com/office/drawing/2014/main" id="{11AE8FB8-0CE7-37DF-0088-5C6A645FB106}"/>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9" name="Rectangle 588">
              <a:extLst>
                <a:ext uri="{FF2B5EF4-FFF2-40B4-BE49-F238E27FC236}">
                  <a16:creationId xmlns:a16="http://schemas.microsoft.com/office/drawing/2014/main" id="{32380826-A349-5308-B423-CA9693842364}"/>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83" name="Group 582">
            <a:extLst>
              <a:ext uri="{FF2B5EF4-FFF2-40B4-BE49-F238E27FC236}">
                <a16:creationId xmlns:a16="http://schemas.microsoft.com/office/drawing/2014/main" id="{C99B43ED-CC02-B9F0-7015-D5B37BA3AEBA}"/>
              </a:ext>
            </a:extLst>
          </p:cNvPr>
          <p:cNvGrpSpPr/>
          <p:nvPr/>
        </p:nvGrpSpPr>
        <p:grpSpPr>
          <a:xfrm>
            <a:off x="954761" y="1913867"/>
            <a:ext cx="342806" cy="651435"/>
            <a:chOff x="1855443" y="2077027"/>
            <a:chExt cx="670256" cy="1273693"/>
          </a:xfrm>
        </p:grpSpPr>
        <p:sp>
          <p:nvSpPr>
            <p:cNvPr id="584" name="Freeform 327">
              <a:extLst>
                <a:ext uri="{FF2B5EF4-FFF2-40B4-BE49-F238E27FC236}">
                  <a16:creationId xmlns:a16="http://schemas.microsoft.com/office/drawing/2014/main" id="{41577598-0694-E1D7-5F26-5606C977E954}"/>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5" name="Rectangle 584">
              <a:extLst>
                <a:ext uri="{FF2B5EF4-FFF2-40B4-BE49-F238E27FC236}">
                  <a16:creationId xmlns:a16="http://schemas.microsoft.com/office/drawing/2014/main" id="{11B78660-A3D2-7655-A5EE-93240EE329D8}"/>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6" name="Rectangle 585">
              <a:extLst>
                <a:ext uri="{FF2B5EF4-FFF2-40B4-BE49-F238E27FC236}">
                  <a16:creationId xmlns:a16="http://schemas.microsoft.com/office/drawing/2014/main" id="{179AD2EB-A709-5F7A-D749-CD69BA93A17E}"/>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577" name="Freeform 367">
            <a:extLst>
              <a:ext uri="{FF2B5EF4-FFF2-40B4-BE49-F238E27FC236}">
                <a16:creationId xmlns:a16="http://schemas.microsoft.com/office/drawing/2014/main" id="{DB148A24-0B69-C79F-EA7D-17ED6EDB0719}"/>
              </a:ext>
            </a:extLst>
          </p:cNvPr>
          <p:cNvSpPr/>
          <p:nvPr/>
        </p:nvSpPr>
        <p:spPr bwMode="auto">
          <a:xfrm>
            <a:off x="1353895" y="2526140"/>
            <a:ext cx="29665" cy="318278"/>
          </a:xfrm>
          <a:custGeom>
            <a:avLst/>
            <a:gdLst>
              <a:gd name="connsiteX0" fmla="*/ 0 w 73025"/>
              <a:gd name="connsiteY0" fmla="*/ 0 h 622300"/>
              <a:gd name="connsiteX1" fmla="*/ 53975 w 73025"/>
              <a:gd name="connsiteY1" fmla="*/ 1270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Lst>
            <a:ahLst/>
            <a:cxnLst>
              <a:cxn ang="0">
                <a:pos x="connsiteX0" y="connsiteY0"/>
              </a:cxn>
              <a:cxn ang="0">
                <a:pos x="connsiteX1" y="connsiteY1"/>
              </a:cxn>
              <a:cxn ang="0">
                <a:pos x="connsiteX2" y="connsiteY2"/>
              </a:cxn>
            </a:cxnLst>
            <a:rect l="l" t="t" r="r" b="b"/>
            <a:pathLst>
              <a:path w="73025" h="622300">
                <a:moveTo>
                  <a:pt x="0" y="0"/>
                </a:moveTo>
                <a:cubicBezTo>
                  <a:pt x="17992" y="46567"/>
                  <a:pt x="42333" y="74083"/>
                  <a:pt x="53975" y="139700"/>
                </a:cubicBezTo>
                <a:lnTo>
                  <a:pt x="73025" y="62230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578" name="Group 577">
            <a:extLst>
              <a:ext uri="{FF2B5EF4-FFF2-40B4-BE49-F238E27FC236}">
                <a16:creationId xmlns:a16="http://schemas.microsoft.com/office/drawing/2014/main" id="{744AD096-5DA7-342C-5270-A4AC06AA8757}"/>
              </a:ext>
            </a:extLst>
          </p:cNvPr>
          <p:cNvGrpSpPr/>
          <p:nvPr/>
        </p:nvGrpSpPr>
        <p:grpSpPr>
          <a:xfrm>
            <a:off x="1342493" y="2840064"/>
            <a:ext cx="102728" cy="739390"/>
            <a:chOff x="2924108" y="3652262"/>
            <a:chExt cx="200854" cy="1445662"/>
          </a:xfrm>
        </p:grpSpPr>
        <p:sp>
          <p:nvSpPr>
            <p:cNvPr id="579" name="Freeform 343">
              <a:extLst>
                <a:ext uri="{FF2B5EF4-FFF2-40B4-BE49-F238E27FC236}">
                  <a16:creationId xmlns:a16="http://schemas.microsoft.com/office/drawing/2014/main" id="{AA723F1D-8B4F-6159-89A2-5FA12171D40A}"/>
                </a:ext>
              </a:extLst>
            </p:cNvPr>
            <p:cNvSpPr/>
            <p:nvPr/>
          </p:nvSpPr>
          <p:spPr bwMode="auto">
            <a:xfrm rot="19185518" flipH="1">
              <a:off x="2978605" y="4327979"/>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0" name="Rectangle 579">
              <a:extLst>
                <a:ext uri="{FF2B5EF4-FFF2-40B4-BE49-F238E27FC236}">
                  <a16:creationId xmlns:a16="http://schemas.microsoft.com/office/drawing/2014/main" id="{AFE450DE-F286-7A0E-9091-8809564CF196}"/>
                </a:ext>
              </a:extLst>
            </p:cNvPr>
            <p:cNvSpPr/>
            <p:nvPr/>
          </p:nvSpPr>
          <p:spPr bwMode="auto">
            <a:xfrm rot="21551131" flipH="1">
              <a:off x="2924108" y="3652262"/>
              <a:ext cx="177800"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1" name="Rectangle 580">
              <a:extLst>
                <a:ext uri="{FF2B5EF4-FFF2-40B4-BE49-F238E27FC236}">
                  <a16:creationId xmlns:a16="http://schemas.microsoft.com/office/drawing/2014/main" id="{EC45B642-CE94-229F-8F25-B36216ABE7FC}"/>
                </a:ext>
              </a:extLst>
            </p:cNvPr>
            <p:cNvSpPr/>
            <p:nvPr/>
          </p:nvSpPr>
          <p:spPr bwMode="auto">
            <a:xfrm rot="21551131" flipH="1">
              <a:off x="2939613" y="4431505"/>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560" name="Straight Connector 559">
            <a:extLst>
              <a:ext uri="{FF2B5EF4-FFF2-40B4-BE49-F238E27FC236}">
                <a16:creationId xmlns:a16="http://schemas.microsoft.com/office/drawing/2014/main" id="{1B321346-80B4-7C77-C016-5D3B095B1AF9}"/>
              </a:ext>
            </a:extLst>
          </p:cNvPr>
          <p:cNvCxnSpPr>
            <a:cxnSpLocks/>
            <a:stCxn id="574" idx="0"/>
            <a:endCxn id="574" idx="0"/>
          </p:cNvCxnSpPr>
          <p:nvPr/>
        </p:nvCxnSpPr>
        <p:spPr bwMode="auto">
          <a:xfrm>
            <a:off x="1897501" y="2349480"/>
            <a:ext cx="0" cy="0"/>
          </a:xfrm>
          <a:prstGeom prst="line">
            <a:avLst/>
          </a:prstGeom>
          <a:noFill/>
          <a:ln w="28575" cap="flat" cmpd="sng" algn="ctr">
            <a:solidFill>
              <a:schemeClr val="bg1"/>
            </a:solidFill>
            <a:prstDash val="solid"/>
            <a:round/>
            <a:headEnd type="none" w="med" len="med"/>
            <a:tailEnd type="none" w="med" len="med"/>
          </a:ln>
          <a:effectLst/>
        </p:spPr>
      </p:cxnSp>
      <p:grpSp>
        <p:nvGrpSpPr>
          <p:cNvPr id="567" name="Group 566">
            <a:extLst>
              <a:ext uri="{FF2B5EF4-FFF2-40B4-BE49-F238E27FC236}">
                <a16:creationId xmlns:a16="http://schemas.microsoft.com/office/drawing/2014/main" id="{C3B111D8-217D-6B2D-4D78-BF6C2A009633}"/>
              </a:ext>
            </a:extLst>
          </p:cNvPr>
          <p:cNvGrpSpPr/>
          <p:nvPr/>
        </p:nvGrpSpPr>
        <p:grpSpPr>
          <a:xfrm flipH="1">
            <a:off x="1741869" y="2000105"/>
            <a:ext cx="342806" cy="651435"/>
            <a:chOff x="1855443" y="2077027"/>
            <a:chExt cx="670256" cy="1273693"/>
          </a:xfrm>
        </p:grpSpPr>
        <p:sp>
          <p:nvSpPr>
            <p:cNvPr id="572" name="Freeform 413">
              <a:extLst>
                <a:ext uri="{FF2B5EF4-FFF2-40B4-BE49-F238E27FC236}">
                  <a16:creationId xmlns:a16="http://schemas.microsoft.com/office/drawing/2014/main" id="{038F993B-68A5-BA5D-9AC1-EAD5A7541906}"/>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3" name="Rectangle 572">
              <a:extLst>
                <a:ext uri="{FF2B5EF4-FFF2-40B4-BE49-F238E27FC236}">
                  <a16:creationId xmlns:a16="http://schemas.microsoft.com/office/drawing/2014/main" id="{67FB375F-8A4F-2288-486F-B9CDE7E7759B}"/>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4" name="Rectangle 573">
              <a:extLst>
                <a:ext uri="{FF2B5EF4-FFF2-40B4-BE49-F238E27FC236}">
                  <a16:creationId xmlns:a16="http://schemas.microsoft.com/office/drawing/2014/main" id="{6D39F5FC-222E-F2DD-3CA8-36BB87FB70EB}"/>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68" name="Group 567">
            <a:extLst>
              <a:ext uri="{FF2B5EF4-FFF2-40B4-BE49-F238E27FC236}">
                <a16:creationId xmlns:a16="http://schemas.microsoft.com/office/drawing/2014/main" id="{3FB5FF09-0438-485E-18AE-7C170F1ECF0D}"/>
              </a:ext>
            </a:extLst>
          </p:cNvPr>
          <p:cNvGrpSpPr/>
          <p:nvPr/>
        </p:nvGrpSpPr>
        <p:grpSpPr>
          <a:xfrm flipH="1">
            <a:off x="1628805" y="1913210"/>
            <a:ext cx="342806" cy="651435"/>
            <a:chOff x="1855443" y="2077027"/>
            <a:chExt cx="670256" cy="1273693"/>
          </a:xfrm>
        </p:grpSpPr>
        <p:sp>
          <p:nvSpPr>
            <p:cNvPr id="569" name="Freeform 410">
              <a:extLst>
                <a:ext uri="{FF2B5EF4-FFF2-40B4-BE49-F238E27FC236}">
                  <a16:creationId xmlns:a16="http://schemas.microsoft.com/office/drawing/2014/main" id="{687249B1-D5C1-9146-5D1A-BBB8A07F6ADB}"/>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0" name="Rectangle 569">
              <a:extLst>
                <a:ext uri="{FF2B5EF4-FFF2-40B4-BE49-F238E27FC236}">
                  <a16:creationId xmlns:a16="http://schemas.microsoft.com/office/drawing/2014/main" id="{7675D556-60BE-C7FC-6800-917F1A82DA76}"/>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1" name="Rectangle 570">
              <a:extLst>
                <a:ext uri="{FF2B5EF4-FFF2-40B4-BE49-F238E27FC236}">
                  <a16:creationId xmlns:a16="http://schemas.microsoft.com/office/drawing/2014/main" id="{006E0475-714E-707F-BE54-5D869FDCEC76}"/>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562" name="Freeform 388">
            <a:extLst>
              <a:ext uri="{FF2B5EF4-FFF2-40B4-BE49-F238E27FC236}">
                <a16:creationId xmlns:a16="http://schemas.microsoft.com/office/drawing/2014/main" id="{2D864E1C-8191-C0E8-B223-A555ACF31FEC}"/>
              </a:ext>
            </a:extLst>
          </p:cNvPr>
          <p:cNvSpPr/>
          <p:nvPr/>
        </p:nvSpPr>
        <p:spPr bwMode="auto">
          <a:xfrm flipH="1">
            <a:off x="1542811" y="2525483"/>
            <a:ext cx="29665" cy="318278"/>
          </a:xfrm>
          <a:custGeom>
            <a:avLst/>
            <a:gdLst>
              <a:gd name="connsiteX0" fmla="*/ 0 w 73025"/>
              <a:gd name="connsiteY0" fmla="*/ 0 h 622300"/>
              <a:gd name="connsiteX1" fmla="*/ 53975 w 73025"/>
              <a:gd name="connsiteY1" fmla="*/ 1270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Lst>
            <a:ahLst/>
            <a:cxnLst>
              <a:cxn ang="0">
                <a:pos x="connsiteX0" y="connsiteY0"/>
              </a:cxn>
              <a:cxn ang="0">
                <a:pos x="connsiteX1" y="connsiteY1"/>
              </a:cxn>
              <a:cxn ang="0">
                <a:pos x="connsiteX2" y="connsiteY2"/>
              </a:cxn>
            </a:cxnLst>
            <a:rect l="l" t="t" r="r" b="b"/>
            <a:pathLst>
              <a:path w="73025" h="622300">
                <a:moveTo>
                  <a:pt x="0" y="0"/>
                </a:moveTo>
                <a:cubicBezTo>
                  <a:pt x="17992" y="46567"/>
                  <a:pt x="42333" y="74083"/>
                  <a:pt x="53975" y="139700"/>
                </a:cubicBezTo>
                <a:lnTo>
                  <a:pt x="73025" y="62230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563" name="Group 562">
            <a:extLst>
              <a:ext uri="{FF2B5EF4-FFF2-40B4-BE49-F238E27FC236}">
                <a16:creationId xmlns:a16="http://schemas.microsoft.com/office/drawing/2014/main" id="{C92DB524-0979-758F-EF41-3014AE9E9563}"/>
              </a:ext>
            </a:extLst>
          </p:cNvPr>
          <p:cNvGrpSpPr/>
          <p:nvPr/>
        </p:nvGrpSpPr>
        <p:grpSpPr>
          <a:xfrm flipH="1">
            <a:off x="1481151" y="2839407"/>
            <a:ext cx="102728" cy="739390"/>
            <a:chOff x="2924108" y="3652262"/>
            <a:chExt cx="200854" cy="1445662"/>
          </a:xfrm>
        </p:grpSpPr>
        <p:sp>
          <p:nvSpPr>
            <p:cNvPr id="564" name="Freeform 399">
              <a:extLst>
                <a:ext uri="{FF2B5EF4-FFF2-40B4-BE49-F238E27FC236}">
                  <a16:creationId xmlns:a16="http://schemas.microsoft.com/office/drawing/2014/main" id="{6CB56203-7963-CA05-4DD4-1738FC0FE7D9}"/>
                </a:ext>
              </a:extLst>
            </p:cNvPr>
            <p:cNvSpPr/>
            <p:nvPr/>
          </p:nvSpPr>
          <p:spPr bwMode="auto">
            <a:xfrm rot="19185518" flipH="1">
              <a:off x="2978605" y="4327979"/>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5" name="Rectangle 564">
              <a:extLst>
                <a:ext uri="{FF2B5EF4-FFF2-40B4-BE49-F238E27FC236}">
                  <a16:creationId xmlns:a16="http://schemas.microsoft.com/office/drawing/2014/main" id="{1FF0A0A9-1C4C-51DF-F593-40C6813BBCEE}"/>
                </a:ext>
              </a:extLst>
            </p:cNvPr>
            <p:cNvSpPr/>
            <p:nvPr/>
          </p:nvSpPr>
          <p:spPr bwMode="auto">
            <a:xfrm rot="21551131" flipH="1">
              <a:off x="2924108" y="3652262"/>
              <a:ext cx="177800"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6" name="Rectangle 565">
              <a:extLst>
                <a:ext uri="{FF2B5EF4-FFF2-40B4-BE49-F238E27FC236}">
                  <a16:creationId xmlns:a16="http://schemas.microsoft.com/office/drawing/2014/main" id="{27F386F7-DC30-45EC-A7CB-A946F0F7F0DA}"/>
                </a:ext>
              </a:extLst>
            </p:cNvPr>
            <p:cNvSpPr/>
            <p:nvPr/>
          </p:nvSpPr>
          <p:spPr bwMode="auto">
            <a:xfrm rot="21551131" flipH="1">
              <a:off x="2939613" y="4431505"/>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84" name="TextBox 383">
            <a:extLst>
              <a:ext uri="{FF2B5EF4-FFF2-40B4-BE49-F238E27FC236}">
                <a16:creationId xmlns:a16="http://schemas.microsoft.com/office/drawing/2014/main" id="{3E505FDF-5010-25CC-91AA-293BFD3456F0}"/>
              </a:ext>
            </a:extLst>
          </p:cNvPr>
          <p:cNvSpPr txBox="1"/>
          <p:nvPr/>
        </p:nvSpPr>
        <p:spPr bwMode="auto">
          <a:xfrm>
            <a:off x="521586" y="3659914"/>
            <a:ext cx="18893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Antibody </a:t>
            </a:r>
            <a:r>
              <a:rPr lang="en-US" sz="1400" b="0" dirty="0">
                <a:solidFill>
                  <a:srgbClr val="000000"/>
                </a:solidFill>
                <a:latin typeface="Calibri" panose="020F0502020204030204" pitchFamily="34" charset="0"/>
              </a:rPr>
              <a:t>(hertuzumab)</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85" name="TextBox 384">
            <a:extLst>
              <a:ext uri="{FF2B5EF4-FFF2-40B4-BE49-F238E27FC236}">
                <a16:creationId xmlns:a16="http://schemas.microsoft.com/office/drawing/2014/main" id="{F9CC9DAB-E968-780E-D1C7-621B485BE10A}"/>
              </a:ext>
            </a:extLst>
          </p:cNvPr>
          <p:cNvSpPr txBox="1"/>
          <p:nvPr/>
        </p:nvSpPr>
        <p:spPr bwMode="auto">
          <a:xfrm>
            <a:off x="2572711" y="3659914"/>
            <a:ext cx="6245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Linker</a:t>
            </a:r>
          </a:p>
        </p:txBody>
      </p:sp>
      <p:sp>
        <p:nvSpPr>
          <p:cNvPr id="386" name="TextBox 385">
            <a:extLst>
              <a:ext uri="{FF2B5EF4-FFF2-40B4-BE49-F238E27FC236}">
                <a16:creationId xmlns:a16="http://schemas.microsoft.com/office/drawing/2014/main" id="{193F3D2A-50A8-F0AA-4912-CF76AF3D0181}"/>
              </a:ext>
            </a:extLst>
          </p:cNvPr>
          <p:cNvSpPr txBox="1"/>
          <p:nvPr/>
        </p:nvSpPr>
        <p:spPr bwMode="auto">
          <a:xfrm>
            <a:off x="4221003" y="3659914"/>
            <a:ext cx="12557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Cytotoxic Drug</a:t>
            </a:r>
          </a:p>
        </p:txBody>
      </p:sp>
      <p:sp>
        <p:nvSpPr>
          <p:cNvPr id="395" name="TextBox 394">
            <a:extLst>
              <a:ext uri="{FF2B5EF4-FFF2-40B4-BE49-F238E27FC236}">
                <a16:creationId xmlns:a16="http://schemas.microsoft.com/office/drawing/2014/main" id="{F14F48F3-134D-7204-400E-94E5DE937F54}"/>
              </a:ext>
            </a:extLst>
          </p:cNvPr>
          <p:cNvSpPr txBox="1"/>
          <p:nvPr/>
        </p:nvSpPr>
        <p:spPr bwMode="auto">
          <a:xfrm>
            <a:off x="4500887" y="3241799"/>
            <a:ext cx="6960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MMAE</a:t>
            </a:r>
          </a:p>
        </p:txBody>
      </p:sp>
      <p:sp>
        <p:nvSpPr>
          <p:cNvPr id="396" name="TextBox 395">
            <a:extLst>
              <a:ext uri="{FF2B5EF4-FFF2-40B4-BE49-F238E27FC236}">
                <a16:creationId xmlns:a16="http://schemas.microsoft.com/office/drawing/2014/main" id="{7C84BDC9-4219-F992-8919-98344668302C}"/>
              </a:ext>
            </a:extLst>
          </p:cNvPr>
          <p:cNvSpPr txBox="1"/>
          <p:nvPr/>
        </p:nvSpPr>
        <p:spPr bwMode="auto">
          <a:xfrm>
            <a:off x="3294154" y="3241799"/>
            <a:ext cx="4786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PAB</a:t>
            </a:r>
          </a:p>
        </p:txBody>
      </p:sp>
      <p:sp>
        <p:nvSpPr>
          <p:cNvPr id="397" name="TextBox 396">
            <a:extLst>
              <a:ext uri="{FF2B5EF4-FFF2-40B4-BE49-F238E27FC236}">
                <a16:creationId xmlns:a16="http://schemas.microsoft.com/office/drawing/2014/main" id="{B553D91D-1D97-39D8-7FBE-E241E2FF9C71}"/>
              </a:ext>
            </a:extLst>
          </p:cNvPr>
          <p:cNvSpPr txBox="1"/>
          <p:nvPr/>
        </p:nvSpPr>
        <p:spPr bwMode="auto">
          <a:xfrm>
            <a:off x="2722979" y="3241799"/>
            <a:ext cx="6701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Val-Cit</a:t>
            </a:r>
          </a:p>
        </p:txBody>
      </p:sp>
      <p:sp>
        <p:nvSpPr>
          <p:cNvPr id="398" name="TextBox 397">
            <a:extLst>
              <a:ext uri="{FF2B5EF4-FFF2-40B4-BE49-F238E27FC236}">
                <a16:creationId xmlns:a16="http://schemas.microsoft.com/office/drawing/2014/main" id="{B12946E1-7F44-AB93-E3F3-D957E51FFD21}"/>
              </a:ext>
            </a:extLst>
          </p:cNvPr>
          <p:cNvSpPr txBox="1"/>
          <p:nvPr/>
        </p:nvSpPr>
        <p:spPr bwMode="auto">
          <a:xfrm>
            <a:off x="2161318" y="3241799"/>
            <a:ext cx="4363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MC</a:t>
            </a:r>
          </a:p>
        </p:txBody>
      </p:sp>
      <p:sp>
        <p:nvSpPr>
          <p:cNvPr id="399" name="Left Brace 398">
            <a:extLst>
              <a:ext uri="{FF2B5EF4-FFF2-40B4-BE49-F238E27FC236}">
                <a16:creationId xmlns:a16="http://schemas.microsoft.com/office/drawing/2014/main" id="{319318B9-E645-5B4D-5AAD-FCCFA468659E}"/>
              </a:ext>
            </a:extLst>
          </p:cNvPr>
          <p:cNvSpPr/>
          <p:nvPr/>
        </p:nvSpPr>
        <p:spPr bwMode="auto">
          <a:xfrm rot="16200000">
            <a:off x="1328638" y="3103643"/>
            <a:ext cx="202449" cy="1023531"/>
          </a:xfrm>
          <a:prstGeom prst="leftBrace">
            <a:avLst>
              <a:gd name="adj1" fmla="val 26010"/>
              <a:gd name="adj2" fmla="val 50000"/>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0" name="Left Brace 399">
            <a:extLst>
              <a:ext uri="{FF2B5EF4-FFF2-40B4-BE49-F238E27FC236}">
                <a16:creationId xmlns:a16="http://schemas.microsoft.com/office/drawing/2014/main" id="{DF654CD9-F668-D35A-64C6-513458734B5E}"/>
              </a:ext>
            </a:extLst>
          </p:cNvPr>
          <p:cNvSpPr/>
          <p:nvPr/>
        </p:nvSpPr>
        <p:spPr bwMode="auto">
          <a:xfrm rot="16200000">
            <a:off x="2787166" y="2730987"/>
            <a:ext cx="202449" cy="1768841"/>
          </a:xfrm>
          <a:prstGeom prst="leftBrace">
            <a:avLst>
              <a:gd name="adj1" fmla="val 26010"/>
              <a:gd name="adj2" fmla="val 50000"/>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1" name="Left Brace 400">
            <a:extLst>
              <a:ext uri="{FF2B5EF4-FFF2-40B4-BE49-F238E27FC236}">
                <a16:creationId xmlns:a16="http://schemas.microsoft.com/office/drawing/2014/main" id="{3A90FCD2-EABA-AAF9-7151-2F03EBFF4192}"/>
              </a:ext>
            </a:extLst>
          </p:cNvPr>
          <p:cNvSpPr/>
          <p:nvPr/>
        </p:nvSpPr>
        <p:spPr bwMode="auto">
          <a:xfrm rot="16200000">
            <a:off x="4755025" y="2587481"/>
            <a:ext cx="202449" cy="2055852"/>
          </a:xfrm>
          <a:prstGeom prst="leftBrace">
            <a:avLst>
              <a:gd name="adj1" fmla="val 26010"/>
              <a:gd name="adj2" fmla="val 50000"/>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2" name="Left Brace 401">
            <a:extLst>
              <a:ext uri="{FF2B5EF4-FFF2-40B4-BE49-F238E27FC236}">
                <a16:creationId xmlns:a16="http://schemas.microsoft.com/office/drawing/2014/main" id="{06209C71-5BCF-E19A-BCEF-B9DDD75CAE92}"/>
              </a:ext>
            </a:extLst>
          </p:cNvPr>
          <p:cNvSpPr/>
          <p:nvPr/>
        </p:nvSpPr>
        <p:spPr bwMode="auto">
          <a:xfrm rot="16200000">
            <a:off x="2313500" y="2841555"/>
            <a:ext cx="134796" cy="803280"/>
          </a:xfrm>
          <a:prstGeom prst="leftBrace">
            <a:avLst>
              <a:gd name="adj1" fmla="val 26010"/>
              <a:gd name="adj2" fmla="val 50000"/>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3" name="Left Brace 402">
            <a:extLst>
              <a:ext uri="{FF2B5EF4-FFF2-40B4-BE49-F238E27FC236}">
                <a16:creationId xmlns:a16="http://schemas.microsoft.com/office/drawing/2014/main" id="{D0AA5830-D337-F144-14CB-E2B49F666C2D}"/>
              </a:ext>
            </a:extLst>
          </p:cNvPr>
          <p:cNvSpPr/>
          <p:nvPr/>
        </p:nvSpPr>
        <p:spPr bwMode="auto">
          <a:xfrm rot="16200000">
            <a:off x="2988266" y="3024533"/>
            <a:ext cx="134796" cy="437324"/>
          </a:xfrm>
          <a:prstGeom prst="leftBrace">
            <a:avLst>
              <a:gd name="adj1" fmla="val 26010"/>
              <a:gd name="adj2" fmla="val 50000"/>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4" name="Left Brace 403">
            <a:extLst>
              <a:ext uri="{FF2B5EF4-FFF2-40B4-BE49-F238E27FC236}">
                <a16:creationId xmlns:a16="http://schemas.microsoft.com/office/drawing/2014/main" id="{81199001-1554-C8DE-7AD1-F3C10A47C076}"/>
              </a:ext>
            </a:extLst>
          </p:cNvPr>
          <p:cNvSpPr/>
          <p:nvPr/>
        </p:nvSpPr>
        <p:spPr bwMode="auto">
          <a:xfrm rot="16200000">
            <a:off x="3459985" y="3024533"/>
            <a:ext cx="134796" cy="437324"/>
          </a:xfrm>
          <a:prstGeom prst="leftBrace">
            <a:avLst>
              <a:gd name="adj1" fmla="val 26010"/>
              <a:gd name="adj2" fmla="val 50000"/>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5" name="Left Brace 404">
            <a:extLst>
              <a:ext uri="{FF2B5EF4-FFF2-40B4-BE49-F238E27FC236}">
                <a16:creationId xmlns:a16="http://schemas.microsoft.com/office/drawing/2014/main" id="{4E6B44BC-2C7A-AED4-0D80-E2E779C13D29}"/>
              </a:ext>
            </a:extLst>
          </p:cNvPr>
          <p:cNvSpPr/>
          <p:nvPr/>
        </p:nvSpPr>
        <p:spPr bwMode="auto">
          <a:xfrm rot="16200000">
            <a:off x="4786218" y="2174574"/>
            <a:ext cx="134796" cy="2137242"/>
          </a:xfrm>
          <a:prstGeom prst="leftBrace">
            <a:avLst>
              <a:gd name="adj1" fmla="val 26010"/>
              <a:gd name="adj2" fmla="val 50000"/>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6" name="Rectangle 405">
            <a:extLst>
              <a:ext uri="{FF2B5EF4-FFF2-40B4-BE49-F238E27FC236}">
                <a16:creationId xmlns:a16="http://schemas.microsoft.com/office/drawing/2014/main" id="{CF106349-7DF8-CC20-8563-A848D9D0B4C0}"/>
              </a:ext>
            </a:extLst>
          </p:cNvPr>
          <p:cNvSpPr/>
          <p:nvPr/>
        </p:nvSpPr>
        <p:spPr>
          <a:xfrm>
            <a:off x="5484058" y="2881035"/>
            <a:ext cx="166713"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HO</a:t>
            </a:r>
          </a:p>
        </p:txBody>
      </p:sp>
      <p:grpSp>
        <p:nvGrpSpPr>
          <p:cNvPr id="407" name="Group 406">
            <a:extLst>
              <a:ext uri="{FF2B5EF4-FFF2-40B4-BE49-F238E27FC236}">
                <a16:creationId xmlns:a16="http://schemas.microsoft.com/office/drawing/2014/main" id="{809602F7-B46C-0B44-35C9-A5DAB2BC998D}"/>
              </a:ext>
            </a:extLst>
          </p:cNvPr>
          <p:cNvGrpSpPr/>
          <p:nvPr/>
        </p:nvGrpSpPr>
        <p:grpSpPr>
          <a:xfrm>
            <a:off x="4034405" y="2315394"/>
            <a:ext cx="84960" cy="252468"/>
            <a:chOff x="9652371" y="397080"/>
            <a:chExt cx="84960" cy="252468"/>
          </a:xfrm>
        </p:grpSpPr>
        <p:sp>
          <p:nvSpPr>
            <p:cNvPr id="556" name="Rectangle 555">
              <a:extLst>
                <a:ext uri="{FF2B5EF4-FFF2-40B4-BE49-F238E27FC236}">
                  <a16:creationId xmlns:a16="http://schemas.microsoft.com/office/drawing/2014/main" id="{D1B540D4-7893-4D6B-5623-EB767E255C4A}"/>
                </a:ext>
              </a:extLst>
            </p:cNvPr>
            <p:cNvSpPr/>
            <p:nvPr/>
          </p:nvSpPr>
          <p:spPr>
            <a:xfrm>
              <a:off x="9654776" y="397080"/>
              <a:ext cx="8015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p>
          </p:txBody>
        </p:sp>
        <p:sp>
          <p:nvSpPr>
            <p:cNvPr id="557" name="Rectangle 556">
              <a:extLst>
                <a:ext uri="{FF2B5EF4-FFF2-40B4-BE49-F238E27FC236}">
                  <a16:creationId xmlns:a16="http://schemas.microsoft.com/office/drawing/2014/main" id="{96803AF5-0958-0EA9-26E8-2729077116C4}"/>
                </a:ext>
              </a:extLst>
            </p:cNvPr>
            <p:cNvSpPr/>
            <p:nvPr/>
          </p:nvSpPr>
          <p:spPr>
            <a:xfrm>
              <a:off x="9652371" y="495660"/>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grpSp>
      <p:grpSp>
        <p:nvGrpSpPr>
          <p:cNvPr id="408" name="Group 407">
            <a:extLst>
              <a:ext uri="{FF2B5EF4-FFF2-40B4-BE49-F238E27FC236}">
                <a16:creationId xmlns:a16="http://schemas.microsoft.com/office/drawing/2014/main" id="{051A8CDE-4CDC-F6F2-D6EA-366C5BF8D823}"/>
              </a:ext>
            </a:extLst>
          </p:cNvPr>
          <p:cNvGrpSpPr/>
          <p:nvPr/>
        </p:nvGrpSpPr>
        <p:grpSpPr>
          <a:xfrm rot="19915739">
            <a:off x="5682670" y="2525111"/>
            <a:ext cx="230505" cy="275378"/>
            <a:chOff x="2648324" y="2698784"/>
            <a:chExt cx="228600" cy="265176"/>
          </a:xfrm>
        </p:grpSpPr>
        <p:sp>
          <p:nvSpPr>
            <p:cNvPr id="551" name="Hexagon 550">
              <a:extLst>
                <a:ext uri="{FF2B5EF4-FFF2-40B4-BE49-F238E27FC236}">
                  <a16:creationId xmlns:a16="http://schemas.microsoft.com/office/drawing/2014/main" id="{07EAA1D9-9A86-0C42-8D0F-9E1FBEB56E23}"/>
                </a:ext>
              </a:extLst>
            </p:cNvPr>
            <p:cNvSpPr/>
            <p:nvPr/>
          </p:nvSpPr>
          <p:spPr bwMode="auto">
            <a:xfrm rot="7078025">
              <a:off x="2630036" y="2717072"/>
              <a:ext cx="265176" cy="228600"/>
            </a:xfrm>
            <a:prstGeom prst="hexagon">
              <a:avLst/>
            </a:prstGeom>
            <a:no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552" name="Group 551">
              <a:extLst>
                <a:ext uri="{FF2B5EF4-FFF2-40B4-BE49-F238E27FC236}">
                  <a16:creationId xmlns:a16="http://schemas.microsoft.com/office/drawing/2014/main" id="{9EBB964C-BCD4-B9D4-542C-176F446AF42A}"/>
                </a:ext>
              </a:extLst>
            </p:cNvPr>
            <p:cNvGrpSpPr/>
            <p:nvPr/>
          </p:nvGrpSpPr>
          <p:grpSpPr>
            <a:xfrm rot="1553765">
              <a:off x="2678150" y="2757357"/>
              <a:ext cx="178589" cy="154874"/>
              <a:chOff x="2679700" y="2073477"/>
              <a:chExt cx="178589" cy="154874"/>
            </a:xfrm>
          </p:grpSpPr>
          <p:sp>
            <p:nvSpPr>
              <p:cNvPr id="553" name="Freeform 118">
                <a:extLst>
                  <a:ext uri="{FF2B5EF4-FFF2-40B4-BE49-F238E27FC236}">
                    <a16:creationId xmlns:a16="http://schemas.microsoft.com/office/drawing/2014/main" id="{CA89B81E-E87F-E251-A67E-222CF6690321}"/>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4" name="Freeform 119">
                <a:extLst>
                  <a:ext uri="{FF2B5EF4-FFF2-40B4-BE49-F238E27FC236}">
                    <a16:creationId xmlns:a16="http://schemas.microsoft.com/office/drawing/2014/main" id="{DA53F6EA-A02A-EBC3-EFB1-18CA9E3B3C01}"/>
                  </a:ext>
                </a:extLst>
              </p:cNvPr>
              <p:cNvSpPr/>
              <p:nvPr/>
            </p:nvSpPr>
            <p:spPr bwMode="auto">
              <a:xfrm rot="17747569">
                <a:off x="2805901" y="2024265"/>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5" name="Freeform 120">
                <a:extLst>
                  <a:ext uri="{FF2B5EF4-FFF2-40B4-BE49-F238E27FC236}">
                    <a16:creationId xmlns:a16="http://schemas.microsoft.com/office/drawing/2014/main" id="{7D01ABFE-9B25-16F6-4468-A3D4BA507A28}"/>
                  </a:ext>
                </a:extLst>
              </p:cNvPr>
              <p:cNvSpPr/>
              <p:nvPr/>
            </p:nvSpPr>
            <p:spPr bwMode="auto">
              <a:xfrm rot="14646235">
                <a:off x="2801561" y="217596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sp>
        <p:nvSpPr>
          <p:cNvPr id="409" name="Rectangle 408">
            <a:extLst>
              <a:ext uri="{FF2B5EF4-FFF2-40B4-BE49-F238E27FC236}">
                <a16:creationId xmlns:a16="http://schemas.microsoft.com/office/drawing/2014/main" id="{3F276AFB-E1D1-4FC2-C43C-42503A7A0830}"/>
              </a:ext>
            </a:extLst>
          </p:cNvPr>
          <p:cNvSpPr/>
          <p:nvPr/>
        </p:nvSpPr>
        <p:spPr>
          <a:xfrm>
            <a:off x="2634880" y="2039976"/>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grpSp>
        <p:nvGrpSpPr>
          <p:cNvPr id="410" name="Group 409">
            <a:extLst>
              <a:ext uri="{FF2B5EF4-FFF2-40B4-BE49-F238E27FC236}">
                <a16:creationId xmlns:a16="http://schemas.microsoft.com/office/drawing/2014/main" id="{1372BBEE-99B1-E426-5358-BAD8095856FF}"/>
              </a:ext>
            </a:extLst>
          </p:cNvPr>
          <p:cNvGrpSpPr/>
          <p:nvPr/>
        </p:nvGrpSpPr>
        <p:grpSpPr>
          <a:xfrm rot="5400000">
            <a:off x="3312752" y="2067740"/>
            <a:ext cx="234301" cy="271497"/>
            <a:chOff x="2648324" y="2698784"/>
            <a:chExt cx="228600" cy="265176"/>
          </a:xfrm>
        </p:grpSpPr>
        <p:sp>
          <p:nvSpPr>
            <p:cNvPr id="546" name="Hexagon 545">
              <a:extLst>
                <a:ext uri="{FF2B5EF4-FFF2-40B4-BE49-F238E27FC236}">
                  <a16:creationId xmlns:a16="http://schemas.microsoft.com/office/drawing/2014/main" id="{B1B9A943-F4E6-17CC-C1C1-F9DC86CE2F63}"/>
                </a:ext>
              </a:extLst>
            </p:cNvPr>
            <p:cNvSpPr/>
            <p:nvPr/>
          </p:nvSpPr>
          <p:spPr bwMode="auto">
            <a:xfrm rot="7078025">
              <a:off x="2630036" y="2717072"/>
              <a:ext cx="265176" cy="228600"/>
            </a:xfrm>
            <a:prstGeom prst="hexagon">
              <a:avLst/>
            </a:prstGeom>
            <a:no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547" name="Group 546">
              <a:extLst>
                <a:ext uri="{FF2B5EF4-FFF2-40B4-BE49-F238E27FC236}">
                  <a16:creationId xmlns:a16="http://schemas.microsoft.com/office/drawing/2014/main" id="{696B5D52-DA05-18EC-5E8F-46D710172B13}"/>
                </a:ext>
              </a:extLst>
            </p:cNvPr>
            <p:cNvGrpSpPr/>
            <p:nvPr/>
          </p:nvGrpSpPr>
          <p:grpSpPr>
            <a:xfrm rot="1553765">
              <a:off x="2677773" y="2759002"/>
              <a:ext cx="175160" cy="152355"/>
              <a:chOff x="2679700" y="2075996"/>
              <a:chExt cx="175160" cy="152355"/>
            </a:xfrm>
          </p:grpSpPr>
          <p:sp>
            <p:nvSpPr>
              <p:cNvPr id="548" name="Freeform 145">
                <a:extLst>
                  <a:ext uri="{FF2B5EF4-FFF2-40B4-BE49-F238E27FC236}">
                    <a16:creationId xmlns:a16="http://schemas.microsoft.com/office/drawing/2014/main" id="{FC7F9E72-2BAE-4A95-6A82-681AE2CF3204}"/>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9" name="Freeform 146">
                <a:extLst>
                  <a:ext uri="{FF2B5EF4-FFF2-40B4-BE49-F238E27FC236}">
                    <a16:creationId xmlns:a16="http://schemas.microsoft.com/office/drawing/2014/main" id="{1A7AE6E0-D3EF-7746-58A0-C39DE1C42477}"/>
                  </a:ext>
                </a:extLst>
              </p:cNvPr>
              <p:cNvSpPr/>
              <p:nvPr/>
            </p:nvSpPr>
            <p:spPr bwMode="auto">
              <a:xfrm rot="17828002">
                <a:off x="2802472" y="202678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0" name="Freeform 147">
                <a:extLst>
                  <a:ext uri="{FF2B5EF4-FFF2-40B4-BE49-F238E27FC236}">
                    <a16:creationId xmlns:a16="http://schemas.microsoft.com/office/drawing/2014/main" id="{89B7767E-C068-65F9-9FD8-274B833C6614}"/>
                  </a:ext>
                </a:extLst>
              </p:cNvPr>
              <p:cNvSpPr/>
              <p:nvPr/>
            </p:nvSpPr>
            <p:spPr bwMode="auto">
              <a:xfrm rot="14646235">
                <a:off x="2801561" y="217596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411" name="Group 410">
            <a:extLst>
              <a:ext uri="{FF2B5EF4-FFF2-40B4-BE49-F238E27FC236}">
                <a16:creationId xmlns:a16="http://schemas.microsoft.com/office/drawing/2014/main" id="{4646B3DA-69E3-8BC0-4CB2-22AE65519095}"/>
              </a:ext>
            </a:extLst>
          </p:cNvPr>
          <p:cNvGrpSpPr/>
          <p:nvPr/>
        </p:nvGrpSpPr>
        <p:grpSpPr>
          <a:xfrm rot="11468057">
            <a:off x="3651966" y="2265064"/>
            <a:ext cx="101161" cy="100659"/>
            <a:chOff x="3452933" y="2144335"/>
            <a:chExt cx="70590" cy="65659"/>
          </a:xfrm>
        </p:grpSpPr>
        <p:sp>
          <p:nvSpPr>
            <p:cNvPr id="544" name="Freeform 182">
              <a:extLst>
                <a:ext uri="{FF2B5EF4-FFF2-40B4-BE49-F238E27FC236}">
                  <a16:creationId xmlns:a16="http://schemas.microsoft.com/office/drawing/2014/main" id="{650B9507-DCCD-08FF-6339-1707DAF7B4FD}"/>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5" name="Freeform 183">
              <a:extLst>
                <a:ext uri="{FF2B5EF4-FFF2-40B4-BE49-F238E27FC236}">
                  <a16:creationId xmlns:a16="http://schemas.microsoft.com/office/drawing/2014/main" id="{2DB07D8E-0726-F7E1-5FF1-B664FF44988A}"/>
                </a:ext>
              </a:extLst>
            </p:cNvPr>
            <p:cNvSpPr/>
            <p:nvPr/>
          </p:nvSpPr>
          <p:spPr bwMode="auto">
            <a:xfrm>
              <a:off x="3466373" y="216236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12" name="Group 411">
            <a:extLst>
              <a:ext uri="{FF2B5EF4-FFF2-40B4-BE49-F238E27FC236}">
                <a16:creationId xmlns:a16="http://schemas.microsoft.com/office/drawing/2014/main" id="{E4E73032-90F2-2862-C847-9D3F2270F036}"/>
              </a:ext>
            </a:extLst>
          </p:cNvPr>
          <p:cNvGrpSpPr/>
          <p:nvPr/>
        </p:nvGrpSpPr>
        <p:grpSpPr>
          <a:xfrm>
            <a:off x="5307547" y="2772546"/>
            <a:ext cx="84960" cy="252468"/>
            <a:chOff x="9652371" y="397080"/>
            <a:chExt cx="84960" cy="252468"/>
          </a:xfrm>
        </p:grpSpPr>
        <p:sp>
          <p:nvSpPr>
            <p:cNvPr id="542" name="Rectangle 541">
              <a:extLst>
                <a:ext uri="{FF2B5EF4-FFF2-40B4-BE49-F238E27FC236}">
                  <a16:creationId xmlns:a16="http://schemas.microsoft.com/office/drawing/2014/main" id="{32DDF26A-46F8-9E9D-015A-DC22228D541B}"/>
                </a:ext>
              </a:extLst>
            </p:cNvPr>
            <p:cNvSpPr/>
            <p:nvPr/>
          </p:nvSpPr>
          <p:spPr>
            <a:xfrm>
              <a:off x="9652371" y="397080"/>
              <a:ext cx="8496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543" name="Rectangle 542">
              <a:extLst>
                <a:ext uri="{FF2B5EF4-FFF2-40B4-BE49-F238E27FC236}">
                  <a16:creationId xmlns:a16="http://schemas.microsoft.com/office/drawing/2014/main" id="{7890B85C-38C0-C50B-B377-6E0C5F02BF51}"/>
                </a:ext>
              </a:extLst>
            </p:cNvPr>
            <p:cNvSpPr/>
            <p:nvPr/>
          </p:nvSpPr>
          <p:spPr>
            <a:xfrm>
              <a:off x="9654776" y="495660"/>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sp>
        <p:nvSpPr>
          <p:cNvPr id="413" name="Rectangle 412">
            <a:extLst>
              <a:ext uri="{FF2B5EF4-FFF2-40B4-BE49-F238E27FC236}">
                <a16:creationId xmlns:a16="http://schemas.microsoft.com/office/drawing/2014/main" id="{C6AE251B-AA90-2959-9E4F-321CBA97F35E}"/>
              </a:ext>
            </a:extLst>
          </p:cNvPr>
          <p:cNvSpPr/>
          <p:nvPr/>
        </p:nvSpPr>
        <p:spPr>
          <a:xfrm>
            <a:off x="3093098" y="2657042"/>
            <a:ext cx="165109"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NH</a:t>
            </a:r>
          </a:p>
        </p:txBody>
      </p:sp>
      <p:grpSp>
        <p:nvGrpSpPr>
          <p:cNvPr id="414" name="Group 413">
            <a:extLst>
              <a:ext uri="{FF2B5EF4-FFF2-40B4-BE49-F238E27FC236}">
                <a16:creationId xmlns:a16="http://schemas.microsoft.com/office/drawing/2014/main" id="{438AA48D-9339-48D7-237B-71D67EF6451D}"/>
              </a:ext>
            </a:extLst>
          </p:cNvPr>
          <p:cNvGrpSpPr/>
          <p:nvPr/>
        </p:nvGrpSpPr>
        <p:grpSpPr>
          <a:xfrm rot="11264071" flipV="1">
            <a:off x="4100134" y="2517901"/>
            <a:ext cx="98958" cy="59144"/>
            <a:chOff x="250471" y="5019519"/>
            <a:chExt cx="92075" cy="66624"/>
          </a:xfrm>
        </p:grpSpPr>
        <p:sp>
          <p:nvSpPr>
            <p:cNvPr id="536" name="Freeform 219">
              <a:extLst>
                <a:ext uri="{FF2B5EF4-FFF2-40B4-BE49-F238E27FC236}">
                  <a16:creationId xmlns:a16="http://schemas.microsoft.com/office/drawing/2014/main" id="{05803C94-4945-F93C-8656-1BF3F7299C53}"/>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7" name="Freeform 220">
              <a:extLst>
                <a:ext uri="{FF2B5EF4-FFF2-40B4-BE49-F238E27FC236}">
                  <a16:creationId xmlns:a16="http://schemas.microsoft.com/office/drawing/2014/main" id="{50678FD0-F292-34B5-74EB-A48F6522ED92}"/>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8" name="Freeform 221">
              <a:extLst>
                <a:ext uri="{FF2B5EF4-FFF2-40B4-BE49-F238E27FC236}">
                  <a16:creationId xmlns:a16="http://schemas.microsoft.com/office/drawing/2014/main" id="{1A6219A4-0850-2DD8-FC43-E79F25AD388C}"/>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9" name="Freeform 222">
              <a:extLst>
                <a:ext uri="{FF2B5EF4-FFF2-40B4-BE49-F238E27FC236}">
                  <a16:creationId xmlns:a16="http://schemas.microsoft.com/office/drawing/2014/main" id="{36885F16-4DC3-DBB1-8966-645E122B69C0}"/>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0" name="Freeform 223">
              <a:extLst>
                <a:ext uri="{FF2B5EF4-FFF2-40B4-BE49-F238E27FC236}">
                  <a16:creationId xmlns:a16="http://schemas.microsoft.com/office/drawing/2014/main" id="{8A4EB708-FF9E-488A-133C-838506F7F4CA}"/>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1" name="Freeform 224">
              <a:extLst>
                <a:ext uri="{FF2B5EF4-FFF2-40B4-BE49-F238E27FC236}">
                  <a16:creationId xmlns:a16="http://schemas.microsoft.com/office/drawing/2014/main" id="{01A5FF33-7005-EA61-9925-8232BF71A15A}"/>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415" name="Freeform 233">
            <a:extLst>
              <a:ext uri="{FF2B5EF4-FFF2-40B4-BE49-F238E27FC236}">
                <a16:creationId xmlns:a16="http://schemas.microsoft.com/office/drawing/2014/main" id="{E341B08E-C661-5EB6-972E-1F540B8E2931}"/>
              </a:ext>
            </a:extLst>
          </p:cNvPr>
          <p:cNvSpPr/>
          <p:nvPr/>
        </p:nvSpPr>
        <p:spPr bwMode="auto">
          <a:xfrm rot="18523597" flipV="1">
            <a:off x="3110328" y="2500654"/>
            <a:ext cx="149934" cy="45719"/>
          </a:xfrm>
          <a:custGeom>
            <a:avLst/>
            <a:gdLst>
              <a:gd name="connsiteX0" fmla="*/ 50800 w 73025"/>
              <a:gd name="connsiteY0" fmla="*/ 0 h 60325"/>
              <a:gd name="connsiteX1" fmla="*/ 73025 w 73025"/>
              <a:gd name="connsiteY1" fmla="*/ 50800 h 60325"/>
              <a:gd name="connsiteX2" fmla="*/ 0 w 73025"/>
              <a:gd name="connsiteY2" fmla="*/ 60325 h 60325"/>
              <a:gd name="connsiteX3" fmla="*/ 50800 w 73025"/>
              <a:gd name="connsiteY3" fmla="*/ 0 h 60325"/>
            </a:gdLst>
            <a:ahLst/>
            <a:cxnLst>
              <a:cxn ang="0">
                <a:pos x="connsiteX0" y="connsiteY0"/>
              </a:cxn>
              <a:cxn ang="0">
                <a:pos x="connsiteX1" y="connsiteY1"/>
              </a:cxn>
              <a:cxn ang="0">
                <a:pos x="connsiteX2" y="connsiteY2"/>
              </a:cxn>
              <a:cxn ang="0">
                <a:pos x="connsiteX3" y="connsiteY3"/>
              </a:cxn>
            </a:cxnLst>
            <a:rect l="l" t="t" r="r" b="b"/>
            <a:pathLst>
              <a:path w="73025" h="60325">
                <a:moveTo>
                  <a:pt x="50800" y="0"/>
                </a:moveTo>
                <a:lnTo>
                  <a:pt x="73025" y="50800"/>
                </a:lnTo>
                <a:lnTo>
                  <a:pt x="0" y="60325"/>
                </a:lnTo>
                <a:lnTo>
                  <a:pt x="50800" y="0"/>
                </a:lnTo>
                <a:close/>
              </a:path>
            </a:pathLst>
          </a:cu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416" name="Group 415">
            <a:extLst>
              <a:ext uri="{FF2B5EF4-FFF2-40B4-BE49-F238E27FC236}">
                <a16:creationId xmlns:a16="http://schemas.microsoft.com/office/drawing/2014/main" id="{2A387D8F-DD29-61C9-4499-11908EA1BAA2}"/>
              </a:ext>
            </a:extLst>
          </p:cNvPr>
          <p:cNvGrpSpPr/>
          <p:nvPr/>
        </p:nvGrpSpPr>
        <p:grpSpPr>
          <a:xfrm>
            <a:off x="1726592" y="2596298"/>
            <a:ext cx="1221338" cy="616244"/>
            <a:chOff x="1341626" y="5159132"/>
            <a:chExt cx="1427187" cy="720108"/>
          </a:xfrm>
        </p:grpSpPr>
        <p:grpSp>
          <p:nvGrpSpPr>
            <p:cNvPr id="514" name="Group 513">
              <a:extLst>
                <a:ext uri="{FF2B5EF4-FFF2-40B4-BE49-F238E27FC236}">
                  <a16:creationId xmlns:a16="http://schemas.microsoft.com/office/drawing/2014/main" id="{C6302BD2-0D0E-D29E-4624-8596E223B68A}"/>
                </a:ext>
              </a:extLst>
            </p:cNvPr>
            <p:cNvGrpSpPr/>
            <p:nvPr/>
          </p:nvGrpSpPr>
          <p:grpSpPr>
            <a:xfrm rot="7935039">
              <a:off x="2543482" y="5450474"/>
              <a:ext cx="106712" cy="98200"/>
              <a:chOff x="3449653" y="2147119"/>
              <a:chExt cx="74463" cy="64054"/>
            </a:xfrm>
          </p:grpSpPr>
          <p:sp>
            <p:nvSpPr>
              <p:cNvPr id="534" name="Freeform 173">
                <a:extLst>
                  <a:ext uri="{FF2B5EF4-FFF2-40B4-BE49-F238E27FC236}">
                    <a16:creationId xmlns:a16="http://schemas.microsoft.com/office/drawing/2014/main" id="{9D70F645-6EBC-6260-5999-1C35987742B1}"/>
                  </a:ext>
                </a:extLst>
              </p:cNvPr>
              <p:cNvSpPr/>
              <p:nvPr/>
            </p:nvSpPr>
            <p:spPr bwMode="auto">
              <a:xfrm>
                <a:off x="3449653" y="214711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5" name="Freeform 174">
                <a:extLst>
                  <a:ext uri="{FF2B5EF4-FFF2-40B4-BE49-F238E27FC236}">
                    <a16:creationId xmlns:a16="http://schemas.microsoft.com/office/drawing/2014/main" id="{91C7696C-65C6-EA1C-6C9A-1ACD3BB7D318}"/>
                  </a:ext>
                </a:extLst>
              </p:cNvPr>
              <p:cNvSpPr/>
              <p:nvPr/>
            </p:nvSpPr>
            <p:spPr bwMode="auto">
              <a:xfrm>
                <a:off x="3466966" y="216354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5" name="Group 514">
              <a:extLst>
                <a:ext uri="{FF2B5EF4-FFF2-40B4-BE49-F238E27FC236}">
                  <a16:creationId xmlns:a16="http://schemas.microsoft.com/office/drawing/2014/main" id="{8DD75129-D4C2-57DE-BD64-17980E43F316}"/>
                </a:ext>
              </a:extLst>
            </p:cNvPr>
            <p:cNvGrpSpPr/>
            <p:nvPr/>
          </p:nvGrpSpPr>
          <p:grpSpPr>
            <a:xfrm rot="7935039">
              <a:off x="1649019" y="5625160"/>
              <a:ext cx="102227" cy="97982"/>
              <a:chOff x="3457252" y="2151860"/>
              <a:chExt cx="71333" cy="63912"/>
            </a:xfrm>
          </p:grpSpPr>
          <p:sp>
            <p:nvSpPr>
              <p:cNvPr id="532" name="Freeform 176">
                <a:extLst>
                  <a:ext uri="{FF2B5EF4-FFF2-40B4-BE49-F238E27FC236}">
                    <a16:creationId xmlns:a16="http://schemas.microsoft.com/office/drawing/2014/main" id="{27A38826-7788-5643-C9C5-BA78FC60B04B}"/>
                  </a:ext>
                </a:extLst>
              </p:cNvPr>
              <p:cNvSpPr/>
              <p:nvPr/>
            </p:nvSpPr>
            <p:spPr bwMode="auto">
              <a:xfrm>
                <a:off x="3457252" y="2151860"/>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3" name="Freeform 177">
                <a:extLst>
                  <a:ext uri="{FF2B5EF4-FFF2-40B4-BE49-F238E27FC236}">
                    <a16:creationId xmlns:a16="http://schemas.microsoft.com/office/drawing/2014/main" id="{0474292B-CAA2-0A8C-D447-B2B37F06652F}"/>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6" name="Group 515">
              <a:extLst>
                <a:ext uri="{FF2B5EF4-FFF2-40B4-BE49-F238E27FC236}">
                  <a16:creationId xmlns:a16="http://schemas.microsoft.com/office/drawing/2014/main" id="{FA6808F5-7868-2909-9A36-3D20D180CA89}"/>
                </a:ext>
              </a:extLst>
            </p:cNvPr>
            <p:cNvGrpSpPr/>
            <p:nvPr/>
          </p:nvGrpSpPr>
          <p:grpSpPr>
            <a:xfrm rot="20616000">
              <a:off x="1774563" y="5299892"/>
              <a:ext cx="100176" cy="103781"/>
              <a:chOff x="3452933" y="2144335"/>
              <a:chExt cx="69902" cy="67695"/>
            </a:xfrm>
          </p:grpSpPr>
          <p:sp>
            <p:nvSpPr>
              <p:cNvPr id="530" name="Freeform 179">
                <a:extLst>
                  <a:ext uri="{FF2B5EF4-FFF2-40B4-BE49-F238E27FC236}">
                    <a16:creationId xmlns:a16="http://schemas.microsoft.com/office/drawing/2014/main" id="{91538B1E-44CF-122C-A36F-9373DA08D7CB}"/>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1" name="Freeform 180">
                <a:extLst>
                  <a:ext uri="{FF2B5EF4-FFF2-40B4-BE49-F238E27FC236}">
                    <a16:creationId xmlns:a16="http://schemas.microsoft.com/office/drawing/2014/main" id="{E4CF441D-17D2-E2E9-F04E-F27BADB2DA01}"/>
                  </a:ext>
                </a:extLst>
              </p:cNvPr>
              <p:cNvSpPr/>
              <p:nvPr/>
            </p:nvSpPr>
            <p:spPr bwMode="auto">
              <a:xfrm>
                <a:off x="3465685" y="216440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517" name="Rectangle 516">
              <a:extLst>
                <a:ext uri="{FF2B5EF4-FFF2-40B4-BE49-F238E27FC236}">
                  <a16:creationId xmlns:a16="http://schemas.microsoft.com/office/drawing/2014/main" id="{5ADEF070-E656-1BC5-B6A0-76889B412EE0}"/>
                </a:ext>
              </a:extLst>
            </p:cNvPr>
            <p:cNvSpPr/>
            <p:nvPr/>
          </p:nvSpPr>
          <p:spPr>
            <a:xfrm>
              <a:off x="2552692" y="5281430"/>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518" name="Rectangle 517">
              <a:extLst>
                <a:ext uri="{FF2B5EF4-FFF2-40B4-BE49-F238E27FC236}">
                  <a16:creationId xmlns:a16="http://schemas.microsoft.com/office/drawing/2014/main" id="{64143E2E-BD5C-7165-9B41-1D22CC7DCD65}"/>
                </a:ext>
              </a:extLst>
            </p:cNvPr>
            <p:cNvSpPr/>
            <p:nvPr/>
          </p:nvSpPr>
          <p:spPr>
            <a:xfrm>
              <a:off x="1835431" y="5159132"/>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519" name="Rectangle 518">
              <a:extLst>
                <a:ext uri="{FF2B5EF4-FFF2-40B4-BE49-F238E27FC236}">
                  <a16:creationId xmlns:a16="http://schemas.microsoft.com/office/drawing/2014/main" id="{E7CD2ECC-4B35-34B1-CD70-F1DBBDA87ABA}"/>
                </a:ext>
              </a:extLst>
            </p:cNvPr>
            <p:cNvSpPr/>
            <p:nvPr/>
          </p:nvSpPr>
          <p:spPr>
            <a:xfrm>
              <a:off x="1658210" y="5725352"/>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grpSp>
          <p:nvGrpSpPr>
            <p:cNvPr id="520" name="Group 519">
              <a:extLst>
                <a:ext uri="{FF2B5EF4-FFF2-40B4-BE49-F238E27FC236}">
                  <a16:creationId xmlns:a16="http://schemas.microsoft.com/office/drawing/2014/main" id="{AA70FA79-9055-F56B-4AA2-9A93729CD353}"/>
                </a:ext>
              </a:extLst>
            </p:cNvPr>
            <p:cNvGrpSpPr/>
            <p:nvPr/>
          </p:nvGrpSpPr>
          <p:grpSpPr>
            <a:xfrm>
              <a:off x="2683853" y="5560085"/>
              <a:ext cx="84960" cy="252468"/>
              <a:chOff x="9652371" y="397080"/>
              <a:chExt cx="84960" cy="252468"/>
            </a:xfrm>
          </p:grpSpPr>
          <p:sp>
            <p:nvSpPr>
              <p:cNvPr id="528" name="Rectangle 527">
                <a:extLst>
                  <a:ext uri="{FF2B5EF4-FFF2-40B4-BE49-F238E27FC236}">
                    <a16:creationId xmlns:a16="http://schemas.microsoft.com/office/drawing/2014/main" id="{6840DDA4-AB13-2E74-C885-A28345F587AE}"/>
                  </a:ext>
                </a:extLst>
              </p:cNvPr>
              <p:cNvSpPr/>
              <p:nvPr/>
            </p:nvSpPr>
            <p:spPr>
              <a:xfrm>
                <a:off x="9652371" y="397080"/>
                <a:ext cx="8496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529" name="Rectangle 528">
                <a:extLst>
                  <a:ext uri="{FF2B5EF4-FFF2-40B4-BE49-F238E27FC236}">
                    <a16:creationId xmlns:a16="http://schemas.microsoft.com/office/drawing/2014/main" id="{67089647-0DC0-596F-2314-15AA59B27E52}"/>
                  </a:ext>
                </a:extLst>
              </p:cNvPr>
              <p:cNvSpPr/>
              <p:nvPr/>
            </p:nvSpPr>
            <p:spPr>
              <a:xfrm>
                <a:off x="9654776" y="495660"/>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sp>
          <p:nvSpPr>
            <p:cNvPr id="521" name="Rectangle 520">
              <a:extLst>
                <a:ext uri="{FF2B5EF4-FFF2-40B4-BE49-F238E27FC236}">
                  <a16:creationId xmlns:a16="http://schemas.microsoft.com/office/drawing/2014/main" id="{AAEA3929-E8D4-5DFD-5FF6-DB5504D0C27C}"/>
                </a:ext>
              </a:extLst>
            </p:cNvPr>
            <p:cNvSpPr/>
            <p:nvPr/>
          </p:nvSpPr>
          <p:spPr>
            <a:xfrm>
              <a:off x="1781457" y="5466982"/>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522" name="Freeform 250">
              <a:extLst>
                <a:ext uri="{FF2B5EF4-FFF2-40B4-BE49-F238E27FC236}">
                  <a16:creationId xmlns:a16="http://schemas.microsoft.com/office/drawing/2014/main" id="{DCE2D421-8CF6-1A9A-0553-0BD1ED08F2D4}"/>
                </a:ext>
              </a:extLst>
            </p:cNvPr>
            <p:cNvSpPr/>
            <p:nvPr/>
          </p:nvSpPr>
          <p:spPr bwMode="auto">
            <a:xfrm rot="3055302">
              <a:off x="1508295" y="5496951"/>
              <a:ext cx="79374" cy="57150"/>
            </a:xfrm>
            <a:custGeom>
              <a:avLst/>
              <a:gdLst>
                <a:gd name="connsiteX0" fmla="*/ 79375 w 79375"/>
                <a:gd name="connsiteY0" fmla="*/ 0 h 57150"/>
                <a:gd name="connsiteX1" fmla="*/ 0 w 79375"/>
                <a:gd name="connsiteY1" fmla="*/ 57150 h 57150"/>
              </a:gdLst>
              <a:ahLst/>
              <a:cxnLst>
                <a:cxn ang="0">
                  <a:pos x="connsiteX0" y="connsiteY0"/>
                </a:cxn>
                <a:cxn ang="0">
                  <a:pos x="connsiteX1" y="connsiteY1"/>
                </a:cxn>
              </a:cxnLst>
              <a:rect l="l" t="t" r="r" b="b"/>
              <a:pathLst>
                <a:path w="79375" h="57150">
                  <a:moveTo>
                    <a:pt x="79375" y="0"/>
                  </a:moveTo>
                  <a:lnTo>
                    <a:pt x="0" y="571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3" name="Freeform 251">
              <a:extLst>
                <a:ext uri="{FF2B5EF4-FFF2-40B4-BE49-F238E27FC236}">
                  <a16:creationId xmlns:a16="http://schemas.microsoft.com/office/drawing/2014/main" id="{60AC4D05-3DB1-3592-24B9-DB934AB06730}"/>
                </a:ext>
              </a:extLst>
            </p:cNvPr>
            <p:cNvSpPr/>
            <p:nvPr/>
          </p:nvSpPr>
          <p:spPr bwMode="auto">
            <a:xfrm>
              <a:off x="1593901" y="5391019"/>
              <a:ext cx="225425" cy="241300"/>
            </a:xfrm>
            <a:custGeom>
              <a:avLst/>
              <a:gdLst>
                <a:gd name="connsiteX0" fmla="*/ 225425 w 225425"/>
                <a:gd name="connsiteY0" fmla="*/ 76200 h 241300"/>
                <a:gd name="connsiteX1" fmla="*/ 206375 w 225425"/>
                <a:gd name="connsiteY1" fmla="*/ 0 h 241300"/>
                <a:gd name="connsiteX2" fmla="*/ 50800 w 225425"/>
                <a:gd name="connsiteY2" fmla="*/ 0 h 241300"/>
                <a:gd name="connsiteX3" fmla="*/ 0 w 225425"/>
                <a:gd name="connsiteY3" fmla="*/ 146050 h 241300"/>
                <a:gd name="connsiteX4" fmla="*/ 101600 w 225425"/>
                <a:gd name="connsiteY4" fmla="*/ 241300 h 241300"/>
                <a:gd name="connsiteX5" fmla="*/ 174625 w 225425"/>
                <a:gd name="connsiteY5" fmla="*/ 193675 h 24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425" h="241300">
                  <a:moveTo>
                    <a:pt x="225425" y="76200"/>
                  </a:moveTo>
                  <a:lnTo>
                    <a:pt x="206375" y="0"/>
                  </a:lnTo>
                  <a:lnTo>
                    <a:pt x="50800" y="0"/>
                  </a:lnTo>
                  <a:lnTo>
                    <a:pt x="0" y="146050"/>
                  </a:lnTo>
                  <a:lnTo>
                    <a:pt x="101600" y="241300"/>
                  </a:lnTo>
                  <a:lnTo>
                    <a:pt x="174625" y="1936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4" name="Freeform 252">
              <a:extLst>
                <a:ext uri="{FF2B5EF4-FFF2-40B4-BE49-F238E27FC236}">
                  <a16:creationId xmlns:a16="http://schemas.microsoft.com/office/drawing/2014/main" id="{88EC7452-6019-8E4F-1306-AC2D7E6E892D}"/>
                </a:ext>
              </a:extLst>
            </p:cNvPr>
            <p:cNvSpPr/>
            <p:nvPr/>
          </p:nvSpPr>
          <p:spPr bwMode="auto">
            <a:xfrm>
              <a:off x="1882826" y="5543419"/>
              <a:ext cx="777875" cy="98425"/>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7875" h="98425">
                  <a:moveTo>
                    <a:pt x="0" y="34925"/>
                  </a:moveTo>
                  <a:lnTo>
                    <a:pt x="79375" y="98425"/>
                  </a:lnTo>
                  <a:lnTo>
                    <a:pt x="209550" y="6350"/>
                  </a:lnTo>
                  <a:lnTo>
                    <a:pt x="336550" y="92075"/>
                  </a:lnTo>
                  <a:lnTo>
                    <a:pt x="457200" y="0"/>
                  </a:lnTo>
                  <a:lnTo>
                    <a:pt x="581025" y="95250"/>
                  </a:lnTo>
                  <a:lnTo>
                    <a:pt x="714375" y="0"/>
                  </a:lnTo>
                  <a:lnTo>
                    <a:pt x="777875"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5" name="Freeform 250">
              <a:extLst>
                <a:ext uri="{FF2B5EF4-FFF2-40B4-BE49-F238E27FC236}">
                  <a16:creationId xmlns:a16="http://schemas.microsoft.com/office/drawing/2014/main" id="{8CF7DA91-DA5D-629B-4420-BB29FEEFA532}"/>
                </a:ext>
              </a:extLst>
            </p:cNvPr>
            <p:cNvSpPr/>
            <p:nvPr/>
          </p:nvSpPr>
          <p:spPr bwMode="auto">
            <a:xfrm rot="19340100">
              <a:off x="1596975" y="5436332"/>
              <a:ext cx="99398" cy="67906"/>
            </a:xfrm>
            <a:custGeom>
              <a:avLst/>
              <a:gdLst>
                <a:gd name="connsiteX0" fmla="*/ 79375 w 79375"/>
                <a:gd name="connsiteY0" fmla="*/ 0 h 57150"/>
                <a:gd name="connsiteX1" fmla="*/ 0 w 79375"/>
                <a:gd name="connsiteY1" fmla="*/ 57150 h 57150"/>
              </a:gdLst>
              <a:ahLst/>
              <a:cxnLst>
                <a:cxn ang="0">
                  <a:pos x="connsiteX0" y="connsiteY0"/>
                </a:cxn>
                <a:cxn ang="0">
                  <a:pos x="connsiteX1" y="connsiteY1"/>
                </a:cxn>
              </a:cxnLst>
              <a:rect l="l" t="t" r="r" b="b"/>
              <a:pathLst>
                <a:path w="79375" h="57150">
                  <a:moveTo>
                    <a:pt x="79375" y="0"/>
                  </a:moveTo>
                  <a:lnTo>
                    <a:pt x="0" y="571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6" name="Rectangle 525">
              <a:extLst>
                <a:ext uri="{FF2B5EF4-FFF2-40B4-BE49-F238E27FC236}">
                  <a16:creationId xmlns:a16="http://schemas.microsoft.com/office/drawing/2014/main" id="{6C6FF84A-17E0-CEBF-3F1F-41BA90737994}"/>
                </a:ext>
              </a:extLst>
            </p:cNvPr>
            <p:cNvSpPr/>
            <p:nvPr/>
          </p:nvSpPr>
          <p:spPr>
            <a:xfrm>
              <a:off x="1418024" y="5392477"/>
              <a:ext cx="71182" cy="179825"/>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a:t>
              </a:r>
            </a:p>
          </p:txBody>
        </p:sp>
        <p:sp>
          <p:nvSpPr>
            <p:cNvPr id="527" name="Freeform 250">
              <a:extLst>
                <a:ext uri="{FF2B5EF4-FFF2-40B4-BE49-F238E27FC236}">
                  <a16:creationId xmlns:a16="http://schemas.microsoft.com/office/drawing/2014/main" id="{D33D72B9-D07D-1509-2AFC-73DF6BAFFF30}"/>
                </a:ext>
              </a:extLst>
            </p:cNvPr>
            <p:cNvSpPr/>
            <p:nvPr/>
          </p:nvSpPr>
          <p:spPr bwMode="auto">
            <a:xfrm rot="3055302">
              <a:off x="1330514" y="5445044"/>
              <a:ext cx="79374" cy="57150"/>
            </a:xfrm>
            <a:custGeom>
              <a:avLst/>
              <a:gdLst>
                <a:gd name="connsiteX0" fmla="*/ 79375 w 79375"/>
                <a:gd name="connsiteY0" fmla="*/ 0 h 57150"/>
                <a:gd name="connsiteX1" fmla="*/ 0 w 79375"/>
                <a:gd name="connsiteY1" fmla="*/ 57150 h 57150"/>
              </a:gdLst>
              <a:ahLst/>
              <a:cxnLst>
                <a:cxn ang="0">
                  <a:pos x="connsiteX0" y="connsiteY0"/>
                </a:cxn>
                <a:cxn ang="0">
                  <a:pos x="connsiteX1" y="connsiteY1"/>
                </a:cxn>
              </a:cxnLst>
              <a:rect l="l" t="t" r="r" b="b"/>
              <a:pathLst>
                <a:path w="79375" h="57150">
                  <a:moveTo>
                    <a:pt x="79375" y="0"/>
                  </a:moveTo>
                  <a:lnTo>
                    <a:pt x="0" y="571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417" name="Rectangle 416">
            <a:extLst>
              <a:ext uri="{FF2B5EF4-FFF2-40B4-BE49-F238E27FC236}">
                <a16:creationId xmlns:a16="http://schemas.microsoft.com/office/drawing/2014/main" id="{F391A285-C122-B065-67B2-CDAF43492F6D}"/>
              </a:ext>
            </a:extLst>
          </p:cNvPr>
          <p:cNvSpPr/>
          <p:nvPr/>
        </p:nvSpPr>
        <p:spPr>
          <a:xfrm>
            <a:off x="3088510" y="2285189"/>
            <a:ext cx="16511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HN</a:t>
            </a:r>
          </a:p>
        </p:txBody>
      </p:sp>
      <p:sp>
        <p:nvSpPr>
          <p:cNvPr id="418" name="Rectangle 417">
            <a:extLst>
              <a:ext uri="{FF2B5EF4-FFF2-40B4-BE49-F238E27FC236}">
                <a16:creationId xmlns:a16="http://schemas.microsoft.com/office/drawing/2014/main" id="{FBB61AC1-3846-BEF6-EA4C-33C3965A5994}"/>
              </a:ext>
            </a:extLst>
          </p:cNvPr>
          <p:cNvSpPr/>
          <p:nvPr/>
        </p:nvSpPr>
        <p:spPr>
          <a:xfrm>
            <a:off x="2890555" y="2057966"/>
            <a:ext cx="165109"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NH</a:t>
            </a:r>
          </a:p>
        </p:txBody>
      </p:sp>
      <p:sp>
        <p:nvSpPr>
          <p:cNvPr id="419" name="Rectangle 418">
            <a:extLst>
              <a:ext uri="{FF2B5EF4-FFF2-40B4-BE49-F238E27FC236}">
                <a16:creationId xmlns:a16="http://schemas.microsoft.com/office/drawing/2014/main" id="{7591A577-D2E4-1727-4AB1-C012404CC829}"/>
              </a:ext>
            </a:extLst>
          </p:cNvPr>
          <p:cNvSpPr/>
          <p:nvPr/>
        </p:nvSpPr>
        <p:spPr>
          <a:xfrm>
            <a:off x="2722979" y="1835273"/>
            <a:ext cx="20839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NH</a:t>
            </a:r>
            <a:r>
              <a:rPr kumimoji="0" lang="en-US" sz="1000" b="1" i="0" u="none" strike="noStrike" kern="1200" cap="none" spc="0" normalizeH="0" baseline="-25000" noProof="0" dirty="0">
                <a:ln>
                  <a:noFill/>
                </a:ln>
                <a:solidFill>
                  <a:srgbClr val="000000"/>
                </a:solidFill>
                <a:effectLst/>
                <a:uLnTx/>
                <a:uFillTx/>
                <a:latin typeface="Calibri" panose="020F0502020204030204" pitchFamily="34" charset="0"/>
                <a:ea typeface="+mn-ea"/>
                <a:cs typeface="Calibri" panose="020F0502020204030204" pitchFamily="34" charset="0"/>
              </a:rPr>
              <a:t>2</a:t>
            </a:r>
          </a:p>
        </p:txBody>
      </p:sp>
      <p:sp>
        <p:nvSpPr>
          <p:cNvPr id="420" name="Rectangle 419">
            <a:extLst>
              <a:ext uri="{FF2B5EF4-FFF2-40B4-BE49-F238E27FC236}">
                <a16:creationId xmlns:a16="http://schemas.microsoft.com/office/drawing/2014/main" id="{429197FE-795D-3E02-EF1F-508B208EBE8A}"/>
              </a:ext>
            </a:extLst>
          </p:cNvPr>
          <p:cNvSpPr/>
          <p:nvPr/>
        </p:nvSpPr>
        <p:spPr>
          <a:xfrm>
            <a:off x="2848702" y="2629375"/>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421" name="Rectangle 420">
            <a:extLst>
              <a:ext uri="{FF2B5EF4-FFF2-40B4-BE49-F238E27FC236}">
                <a16:creationId xmlns:a16="http://schemas.microsoft.com/office/drawing/2014/main" id="{82205D2A-3D9C-656F-033B-ECD13B06784F}"/>
              </a:ext>
            </a:extLst>
          </p:cNvPr>
          <p:cNvSpPr/>
          <p:nvPr/>
        </p:nvSpPr>
        <p:spPr>
          <a:xfrm>
            <a:off x="3301060" y="249151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422" name="Rectangle 421">
            <a:extLst>
              <a:ext uri="{FF2B5EF4-FFF2-40B4-BE49-F238E27FC236}">
                <a16:creationId xmlns:a16="http://schemas.microsoft.com/office/drawing/2014/main" id="{8158EAD2-C3D3-C36F-F9DC-37637A45E92C}"/>
              </a:ext>
            </a:extLst>
          </p:cNvPr>
          <p:cNvSpPr/>
          <p:nvPr/>
        </p:nvSpPr>
        <p:spPr>
          <a:xfrm>
            <a:off x="3576816" y="2287740"/>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423" name="Rectangle 422">
            <a:extLst>
              <a:ext uri="{FF2B5EF4-FFF2-40B4-BE49-F238E27FC236}">
                <a16:creationId xmlns:a16="http://schemas.microsoft.com/office/drawing/2014/main" id="{01CB8BB4-4317-563C-81AB-328DBEE63F37}"/>
              </a:ext>
            </a:extLst>
          </p:cNvPr>
          <p:cNvSpPr/>
          <p:nvPr/>
        </p:nvSpPr>
        <p:spPr>
          <a:xfrm>
            <a:off x="3720762" y="2044258"/>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424" name="Rectangle 423">
            <a:extLst>
              <a:ext uri="{FF2B5EF4-FFF2-40B4-BE49-F238E27FC236}">
                <a16:creationId xmlns:a16="http://schemas.microsoft.com/office/drawing/2014/main" id="{5152A94C-D366-CEB7-8B67-EEDAD078EB09}"/>
              </a:ext>
            </a:extLst>
          </p:cNvPr>
          <p:cNvSpPr/>
          <p:nvPr/>
        </p:nvSpPr>
        <p:spPr>
          <a:xfrm>
            <a:off x="3931548" y="2656969"/>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425" name="Rectangle 424">
            <a:extLst>
              <a:ext uri="{FF2B5EF4-FFF2-40B4-BE49-F238E27FC236}">
                <a16:creationId xmlns:a16="http://schemas.microsoft.com/office/drawing/2014/main" id="{D9C78ABD-437D-D4D3-4A53-9B6AD6A77F6F}"/>
              </a:ext>
            </a:extLst>
          </p:cNvPr>
          <p:cNvSpPr/>
          <p:nvPr/>
        </p:nvSpPr>
        <p:spPr>
          <a:xfrm>
            <a:off x="3828515" y="2247745"/>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426" name="Rectangle 425">
            <a:extLst>
              <a:ext uri="{FF2B5EF4-FFF2-40B4-BE49-F238E27FC236}">
                <a16:creationId xmlns:a16="http://schemas.microsoft.com/office/drawing/2014/main" id="{C6C9CBAE-101D-B6FD-E7DA-D9F3E18AA582}"/>
              </a:ext>
            </a:extLst>
          </p:cNvPr>
          <p:cNvSpPr/>
          <p:nvPr/>
        </p:nvSpPr>
        <p:spPr>
          <a:xfrm>
            <a:off x="4251465" y="2271557"/>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427" name="Rectangle 426">
            <a:extLst>
              <a:ext uri="{FF2B5EF4-FFF2-40B4-BE49-F238E27FC236}">
                <a16:creationId xmlns:a16="http://schemas.microsoft.com/office/drawing/2014/main" id="{1790F26A-9FFA-5101-BB77-A4FA333864D6}"/>
              </a:ext>
            </a:extLst>
          </p:cNvPr>
          <p:cNvSpPr/>
          <p:nvPr/>
        </p:nvSpPr>
        <p:spPr>
          <a:xfrm>
            <a:off x="4357220" y="2483458"/>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428" name="Rectangle 427">
            <a:extLst>
              <a:ext uri="{FF2B5EF4-FFF2-40B4-BE49-F238E27FC236}">
                <a16:creationId xmlns:a16="http://schemas.microsoft.com/office/drawing/2014/main" id="{64DA85A0-B7AB-E95A-4252-4C25E5C34C4F}"/>
              </a:ext>
            </a:extLst>
          </p:cNvPr>
          <p:cNvSpPr/>
          <p:nvPr/>
        </p:nvSpPr>
        <p:spPr>
          <a:xfrm>
            <a:off x="4567345" y="2669638"/>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429" name="Rectangle 428">
            <a:extLst>
              <a:ext uri="{FF2B5EF4-FFF2-40B4-BE49-F238E27FC236}">
                <a16:creationId xmlns:a16="http://schemas.microsoft.com/office/drawing/2014/main" id="{225BB924-94EA-D5FC-B1FF-C05BE8DBBB87}"/>
              </a:ext>
            </a:extLst>
          </p:cNvPr>
          <p:cNvSpPr/>
          <p:nvPr/>
        </p:nvSpPr>
        <p:spPr>
          <a:xfrm>
            <a:off x="4783202" y="266528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430" name="Rectangle 429">
            <a:extLst>
              <a:ext uri="{FF2B5EF4-FFF2-40B4-BE49-F238E27FC236}">
                <a16:creationId xmlns:a16="http://schemas.microsoft.com/office/drawing/2014/main" id="{8D3A06E5-2455-B66A-B7C0-B541507D8DA2}"/>
              </a:ext>
            </a:extLst>
          </p:cNvPr>
          <p:cNvSpPr/>
          <p:nvPr/>
        </p:nvSpPr>
        <p:spPr>
          <a:xfrm>
            <a:off x="4889634" y="2746582"/>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431" name="Rectangle 430">
            <a:extLst>
              <a:ext uri="{FF2B5EF4-FFF2-40B4-BE49-F238E27FC236}">
                <a16:creationId xmlns:a16="http://schemas.microsoft.com/office/drawing/2014/main" id="{6E4F2D9E-97C6-D08D-8ABD-5097D1C4A717}"/>
              </a:ext>
            </a:extLst>
          </p:cNvPr>
          <p:cNvSpPr/>
          <p:nvPr/>
        </p:nvSpPr>
        <p:spPr>
          <a:xfrm>
            <a:off x="5213883" y="250687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432" name="Rectangle 431">
            <a:extLst>
              <a:ext uri="{FF2B5EF4-FFF2-40B4-BE49-F238E27FC236}">
                <a16:creationId xmlns:a16="http://schemas.microsoft.com/office/drawing/2014/main" id="{E06759F5-B4B9-7315-CC24-F940B41C1272}"/>
              </a:ext>
            </a:extLst>
          </p:cNvPr>
          <p:cNvSpPr/>
          <p:nvPr/>
        </p:nvSpPr>
        <p:spPr>
          <a:xfrm>
            <a:off x="4875345" y="2413974"/>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grpSp>
        <p:nvGrpSpPr>
          <p:cNvPr id="433" name="Group 432">
            <a:extLst>
              <a:ext uri="{FF2B5EF4-FFF2-40B4-BE49-F238E27FC236}">
                <a16:creationId xmlns:a16="http://schemas.microsoft.com/office/drawing/2014/main" id="{23A044F8-AE1B-A2CF-07CA-2AFCEAFBD336}"/>
              </a:ext>
            </a:extLst>
          </p:cNvPr>
          <p:cNvGrpSpPr/>
          <p:nvPr/>
        </p:nvGrpSpPr>
        <p:grpSpPr>
          <a:xfrm>
            <a:off x="3952112" y="2574781"/>
            <a:ext cx="33814" cy="113901"/>
            <a:chOff x="3579509" y="2954380"/>
            <a:chExt cx="26319" cy="113901"/>
          </a:xfrm>
        </p:grpSpPr>
        <p:cxnSp>
          <p:nvCxnSpPr>
            <p:cNvPr id="512" name="Straight Connector 511">
              <a:extLst>
                <a:ext uri="{FF2B5EF4-FFF2-40B4-BE49-F238E27FC236}">
                  <a16:creationId xmlns:a16="http://schemas.microsoft.com/office/drawing/2014/main" id="{69E252FC-C47F-D0B7-CF47-133B8C3C9BB8}"/>
                </a:ext>
              </a:extLst>
            </p:cNvPr>
            <p:cNvCxnSpPr>
              <a:cxnSpLocks/>
            </p:cNvCxnSpPr>
            <p:nvPr/>
          </p:nvCxnSpPr>
          <p:spPr bwMode="auto">
            <a:xfrm>
              <a:off x="3579509" y="2954380"/>
              <a:ext cx="0" cy="113901"/>
            </a:xfrm>
            <a:prstGeom prst="line">
              <a:avLst/>
            </a:prstGeom>
            <a:noFill/>
            <a:ln w="19050" cap="flat" cmpd="sng" algn="ctr">
              <a:solidFill>
                <a:schemeClr val="bg1"/>
              </a:solidFill>
              <a:prstDash val="solid"/>
              <a:round/>
              <a:headEnd type="none" w="med" len="med"/>
              <a:tailEnd type="none" w="med" len="med"/>
            </a:ln>
            <a:effectLst/>
          </p:spPr>
        </p:cxnSp>
        <p:cxnSp>
          <p:nvCxnSpPr>
            <p:cNvPr id="513" name="Straight Connector 512">
              <a:extLst>
                <a:ext uri="{FF2B5EF4-FFF2-40B4-BE49-F238E27FC236}">
                  <a16:creationId xmlns:a16="http://schemas.microsoft.com/office/drawing/2014/main" id="{75DF462D-B6A5-0396-EBA9-BC95B32ADE4C}"/>
                </a:ext>
              </a:extLst>
            </p:cNvPr>
            <p:cNvCxnSpPr>
              <a:cxnSpLocks/>
            </p:cNvCxnSpPr>
            <p:nvPr/>
          </p:nvCxnSpPr>
          <p:spPr bwMode="auto">
            <a:xfrm>
              <a:off x="3605828" y="2954380"/>
              <a:ext cx="0" cy="113901"/>
            </a:xfrm>
            <a:prstGeom prst="line">
              <a:avLst/>
            </a:prstGeom>
            <a:noFill/>
            <a:ln w="19050" cap="flat" cmpd="sng" algn="ctr">
              <a:solidFill>
                <a:schemeClr val="bg1"/>
              </a:solidFill>
              <a:prstDash val="solid"/>
              <a:round/>
              <a:headEnd type="none" w="med" len="med"/>
              <a:tailEnd type="none" w="med" len="med"/>
            </a:ln>
            <a:effectLst/>
          </p:spPr>
        </p:cxnSp>
      </p:grpSp>
      <p:grpSp>
        <p:nvGrpSpPr>
          <p:cNvPr id="434" name="Group 433">
            <a:extLst>
              <a:ext uri="{FF2B5EF4-FFF2-40B4-BE49-F238E27FC236}">
                <a16:creationId xmlns:a16="http://schemas.microsoft.com/office/drawing/2014/main" id="{A7B602FB-B313-5CF4-9DE2-B30A55CDBC1D}"/>
              </a:ext>
            </a:extLst>
          </p:cNvPr>
          <p:cNvGrpSpPr/>
          <p:nvPr/>
        </p:nvGrpSpPr>
        <p:grpSpPr>
          <a:xfrm>
            <a:off x="4809215" y="2574781"/>
            <a:ext cx="33814" cy="113901"/>
            <a:chOff x="3579509" y="2954380"/>
            <a:chExt cx="26319" cy="113901"/>
          </a:xfrm>
        </p:grpSpPr>
        <p:cxnSp>
          <p:nvCxnSpPr>
            <p:cNvPr id="510" name="Straight Connector 509">
              <a:extLst>
                <a:ext uri="{FF2B5EF4-FFF2-40B4-BE49-F238E27FC236}">
                  <a16:creationId xmlns:a16="http://schemas.microsoft.com/office/drawing/2014/main" id="{8751419E-37FA-FFB5-CAD2-0CF9032E4405}"/>
                </a:ext>
              </a:extLst>
            </p:cNvPr>
            <p:cNvCxnSpPr>
              <a:cxnSpLocks/>
            </p:cNvCxnSpPr>
            <p:nvPr/>
          </p:nvCxnSpPr>
          <p:spPr bwMode="auto">
            <a:xfrm>
              <a:off x="3579509" y="2954380"/>
              <a:ext cx="0" cy="113901"/>
            </a:xfrm>
            <a:prstGeom prst="line">
              <a:avLst/>
            </a:prstGeom>
            <a:noFill/>
            <a:ln w="19050" cap="flat" cmpd="sng" algn="ctr">
              <a:solidFill>
                <a:schemeClr val="bg1"/>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4088C53E-1BFA-CEC6-61AE-EDAA8D7DF5CA}"/>
                </a:ext>
              </a:extLst>
            </p:cNvPr>
            <p:cNvCxnSpPr>
              <a:cxnSpLocks/>
            </p:cNvCxnSpPr>
            <p:nvPr/>
          </p:nvCxnSpPr>
          <p:spPr bwMode="auto">
            <a:xfrm>
              <a:off x="3605828" y="2954380"/>
              <a:ext cx="0" cy="113901"/>
            </a:xfrm>
            <a:prstGeom prst="line">
              <a:avLst/>
            </a:prstGeom>
            <a:noFill/>
            <a:ln w="19050" cap="flat" cmpd="sng" algn="ctr">
              <a:solidFill>
                <a:schemeClr val="bg1"/>
              </a:solidFill>
              <a:prstDash val="solid"/>
              <a:round/>
              <a:headEnd type="none" w="med" len="med"/>
              <a:tailEnd type="none" w="med" len="med"/>
            </a:ln>
            <a:effectLst/>
          </p:spPr>
        </p:cxnSp>
      </p:grpSp>
      <p:grpSp>
        <p:nvGrpSpPr>
          <p:cNvPr id="435" name="Group 434">
            <a:extLst>
              <a:ext uri="{FF2B5EF4-FFF2-40B4-BE49-F238E27FC236}">
                <a16:creationId xmlns:a16="http://schemas.microsoft.com/office/drawing/2014/main" id="{5DFC1018-C074-B49C-D273-E03DD7E9B380}"/>
              </a:ext>
            </a:extLst>
          </p:cNvPr>
          <p:cNvGrpSpPr/>
          <p:nvPr/>
        </p:nvGrpSpPr>
        <p:grpSpPr>
          <a:xfrm>
            <a:off x="5242764" y="2620012"/>
            <a:ext cx="33814" cy="113901"/>
            <a:chOff x="3579509" y="2954380"/>
            <a:chExt cx="26319" cy="113901"/>
          </a:xfrm>
        </p:grpSpPr>
        <p:cxnSp>
          <p:nvCxnSpPr>
            <p:cNvPr id="508" name="Straight Connector 507">
              <a:extLst>
                <a:ext uri="{FF2B5EF4-FFF2-40B4-BE49-F238E27FC236}">
                  <a16:creationId xmlns:a16="http://schemas.microsoft.com/office/drawing/2014/main" id="{0DD7D4E2-F896-BDD0-DBAA-31B614296FE4}"/>
                </a:ext>
              </a:extLst>
            </p:cNvPr>
            <p:cNvCxnSpPr>
              <a:cxnSpLocks/>
            </p:cNvCxnSpPr>
            <p:nvPr/>
          </p:nvCxnSpPr>
          <p:spPr bwMode="auto">
            <a:xfrm>
              <a:off x="3579509" y="2954380"/>
              <a:ext cx="0" cy="113901"/>
            </a:xfrm>
            <a:prstGeom prst="line">
              <a:avLst/>
            </a:prstGeom>
            <a:noFill/>
            <a:ln w="19050" cap="flat" cmpd="sng" algn="ctr">
              <a:solidFill>
                <a:schemeClr val="bg1"/>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AC35DB86-3768-432A-FB8C-5E94747759DB}"/>
                </a:ext>
              </a:extLst>
            </p:cNvPr>
            <p:cNvCxnSpPr>
              <a:cxnSpLocks/>
            </p:cNvCxnSpPr>
            <p:nvPr/>
          </p:nvCxnSpPr>
          <p:spPr bwMode="auto">
            <a:xfrm>
              <a:off x="3605828" y="2954380"/>
              <a:ext cx="0" cy="113901"/>
            </a:xfrm>
            <a:prstGeom prst="line">
              <a:avLst/>
            </a:prstGeom>
            <a:noFill/>
            <a:ln w="19050" cap="flat" cmpd="sng" algn="ctr">
              <a:solidFill>
                <a:schemeClr val="bg1"/>
              </a:solidFill>
              <a:prstDash val="solid"/>
              <a:round/>
              <a:headEnd type="none" w="med" len="med"/>
              <a:tailEnd type="none" w="med" len="med"/>
            </a:ln>
            <a:effectLst/>
          </p:spPr>
        </p:cxnSp>
      </p:grpSp>
      <p:grpSp>
        <p:nvGrpSpPr>
          <p:cNvPr id="436" name="Group 435">
            <a:extLst>
              <a:ext uri="{FF2B5EF4-FFF2-40B4-BE49-F238E27FC236}">
                <a16:creationId xmlns:a16="http://schemas.microsoft.com/office/drawing/2014/main" id="{F33560BF-2FCD-0FB2-5FBD-83CCD4D98EE5}"/>
              </a:ext>
            </a:extLst>
          </p:cNvPr>
          <p:cNvGrpSpPr/>
          <p:nvPr/>
        </p:nvGrpSpPr>
        <p:grpSpPr>
          <a:xfrm rot="15356671">
            <a:off x="2914520" y="2718764"/>
            <a:ext cx="101161" cy="100659"/>
            <a:chOff x="3452933" y="2144335"/>
            <a:chExt cx="70590" cy="65659"/>
          </a:xfrm>
        </p:grpSpPr>
        <p:sp>
          <p:nvSpPr>
            <p:cNvPr id="506" name="Freeform 182">
              <a:extLst>
                <a:ext uri="{FF2B5EF4-FFF2-40B4-BE49-F238E27FC236}">
                  <a16:creationId xmlns:a16="http://schemas.microsoft.com/office/drawing/2014/main" id="{541CF523-67C0-F616-BBE9-56AEBB81BE30}"/>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7" name="Freeform 183">
              <a:extLst>
                <a:ext uri="{FF2B5EF4-FFF2-40B4-BE49-F238E27FC236}">
                  <a16:creationId xmlns:a16="http://schemas.microsoft.com/office/drawing/2014/main" id="{CC1AF29D-23CA-249A-81C4-A870AE55FE9B}"/>
                </a:ext>
              </a:extLst>
            </p:cNvPr>
            <p:cNvSpPr/>
            <p:nvPr/>
          </p:nvSpPr>
          <p:spPr bwMode="auto">
            <a:xfrm>
              <a:off x="3466373" y="216236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37" name="Group 436">
            <a:extLst>
              <a:ext uri="{FF2B5EF4-FFF2-40B4-BE49-F238E27FC236}">
                <a16:creationId xmlns:a16="http://schemas.microsoft.com/office/drawing/2014/main" id="{76263E77-606F-4B2A-83B0-8AD59CED4877}"/>
              </a:ext>
            </a:extLst>
          </p:cNvPr>
          <p:cNvGrpSpPr/>
          <p:nvPr/>
        </p:nvGrpSpPr>
        <p:grpSpPr>
          <a:xfrm rot="15356671">
            <a:off x="3210484" y="2471092"/>
            <a:ext cx="101161" cy="100659"/>
            <a:chOff x="3452933" y="2144335"/>
            <a:chExt cx="70590" cy="65659"/>
          </a:xfrm>
        </p:grpSpPr>
        <p:sp>
          <p:nvSpPr>
            <p:cNvPr id="504" name="Freeform 182">
              <a:extLst>
                <a:ext uri="{FF2B5EF4-FFF2-40B4-BE49-F238E27FC236}">
                  <a16:creationId xmlns:a16="http://schemas.microsoft.com/office/drawing/2014/main" id="{0F9BA3CA-322D-4FF5-3C86-14FCE434486A}"/>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5" name="Freeform 183">
              <a:extLst>
                <a:ext uri="{FF2B5EF4-FFF2-40B4-BE49-F238E27FC236}">
                  <a16:creationId xmlns:a16="http://schemas.microsoft.com/office/drawing/2014/main" id="{10FDB8DE-280D-6984-02B5-CB8536D042F5}"/>
                </a:ext>
              </a:extLst>
            </p:cNvPr>
            <p:cNvSpPr/>
            <p:nvPr/>
          </p:nvSpPr>
          <p:spPr bwMode="auto">
            <a:xfrm>
              <a:off x="3466373" y="216236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38" name="Group 437">
            <a:extLst>
              <a:ext uri="{FF2B5EF4-FFF2-40B4-BE49-F238E27FC236}">
                <a16:creationId xmlns:a16="http://schemas.microsoft.com/office/drawing/2014/main" id="{320E4EE3-862C-88A4-54ED-ECB8E7150857}"/>
              </a:ext>
            </a:extLst>
          </p:cNvPr>
          <p:cNvGrpSpPr/>
          <p:nvPr/>
        </p:nvGrpSpPr>
        <p:grpSpPr>
          <a:xfrm rot="11468057">
            <a:off x="2711214" y="2018696"/>
            <a:ext cx="101161" cy="100659"/>
            <a:chOff x="3452933" y="2144335"/>
            <a:chExt cx="70590" cy="65659"/>
          </a:xfrm>
        </p:grpSpPr>
        <p:sp>
          <p:nvSpPr>
            <p:cNvPr id="502" name="Freeform 182">
              <a:extLst>
                <a:ext uri="{FF2B5EF4-FFF2-40B4-BE49-F238E27FC236}">
                  <a16:creationId xmlns:a16="http://schemas.microsoft.com/office/drawing/2014/main" id="{7F6A6A82-7AF2-A997-D0F8-77DAD9FB72A5}"/>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3" name="Freeform 183">
              <a:extLst>
                <a:ext uri="{FF2B5EF4-FFF2-40B4-BE49-F238E27FC236}">
                  <a16:creationId xmlns:a16="http://schemas.microsoft.com/office/drawing/2014/main" id="{4EAD5BF6-796C-08C5-B849-C637920410BF}"/>
                </a:ext>
              </a:extLst>
            </p:cNvPr>
            <p:cNvSpPr/>
            <p:nvPr/>
          </p:nvSpPr>
          <p:spPr bwMode="auto">
            <a:xfrm>
              <a:off x="3466373" y="216236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439" name="Freeform 233">
            <a:extLst>
              <a:ext uri="{FF2B5EF4-FFF2-40B4-BE49-F238E27FC236}">
                <a16:creationId xmlns:a16="http://schemas.microsoft.com/office/drawing/2014/main" id="{EA95F7E7-E819-9B22-5B5A-831717B6632B}"/>
              </a:ext>
            </a:extLst>
          </p:cNvPr>
          <p:cNvSpPr/>
          <p:nvPr/>
        </p:nvSpPr>
        <p:spPr bwMode="auto">
          <a:xfrm rot="8051119" flipV="1">
            <a:off x="4406110" y="2501400"/>
            <a:ext cx="125436" cy="45719"/>
          </a:xfrm>
          <a:custGeom>
            <a:avLst/>
            <a:gdLst>
              <a:gd name="connsiteX0" fmla="*/ 50800 w 73025"/>
              <a:gd name="connsiteY0" fmla="*/ 0 h 60325"/>
              <a:gd name="connsiteX1" fmla="*/ 73025 w 73025"/>
              <a:gd name="connsiteY1" fmla="*/ 50800 h 60325"/>
              <a:gd name="connsiteX2" fmla="*/ 0 w 73025"/>
              <a:gd name="connsiteY2" fmla="*/ 60325 h 60325"/>
              <a:gd name="connsiteX3" fmla="*/ 50800 w 73025"/>
              <a:gd name="connsiteY3" fmla="*/ 0 h 60325"/>
            </a:gdLst>
            <a:ahLst/>
            <a:cxnLst>
              <a:cxn ang="0">
                <a:pos x="connsiteX0" y="connsiteY0"/>
              </a:cxn>
              <a:cxn ang="0">
                <a:pos x="connsiteX1" y="connsiteY1"/>
              </a:cxn>
              <a:cxn ang="0">
                <a:pos x="connsiteX2" y="connsiteY2"/>
              </a:cxn>
              <a:cxn ang="0">
                <a:pos x="connsiteX3" y="connsiteY3"/>
              </a:cxn>
            </a:cxnLst>
            <a:rect l="l" t="t" r="r" b="b"/>
            <a:pathLst>
              <a:path w="73025" h="60325">
                <a:moveTo>
                  <a:pt x="50800" y="0"/>
                </a:moveTo>
                <a:lnTo>
                  <a:pt x="73025" y="50800"/>
                </a:lnTo>
                <a:lnTo>
                  <a:pt x="0" y="60325"/>
                </a:lnTo>
                <a:lnTo>
                  <a:pt x="50800" y="0"/>
                </a:lnTo>
                <a:close/>
              </a:path>
            </a:pathLst>
          </a:cu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0" name="Freeform 233">
            <a:extLst>
              <a:ext uri="{FF2B5EF4-FFF2-40B4-BE49-F238E27FC236}">
                <a16:creationId xmlns:a16="http://schemas.microsoft.com/office/drawing/2014/main" id="{0ED9CDE6-E470-A66F-EDE0-8EA8A2893E50}"/>
              </a:ext>
            </a:extLst>
          </p:cNvPr>
          <p:cNvSpPr/>
          <p:nvPr/>
        </p:nvSpPr>
        <p:spPr bwMode="auto">
          <a:xfrm rot="12007534" flipV="1">
            <a:off x="4386777" y="2282025"/>
            <a:ext cx="125436" cy="45719"/>
          </a:xfrm>
          <a:custGeom>
            <a:avLst/>
            <a:gdLst>
              <a:gd name="connsiteX0" fmla="*/ 50800 w 73025"/>
              <a:gd name="connsiteY0" fmla="*/ 0 h 60325"/>
              <a:gd name="connsiteX1" fmla="*/ 73025 w 73025"/>
              <a:gd name="connsiteY1" fmla="*/ 50800 h 60325"/>
              <a:gd name="connsiteX2" fmla="*/ 0 w 73025"/>
              <a:gd name="connsiteY2" fmla="*/ 60325 h 60325"/>
              <a:gd name="connsiteX3" fmla="*/ 50800 w 73025"/>
              <a:gd name="connsiteY3" fmla="*/ 0 h 60325"/>
            </a:gdLst>
            <a:ahLst/>
            <a:cxnLst>
              <a:cxn ang="0">
                <a:pos x="connsiteX0" y="connsiteY0"/>
              </a:cxn>
              <a:cxn ang="0">
                <a:pos x="connsiteX1" y="connsiteY1"/>
              </a:cxn>
              <a:cxn ang="0">
                <a:pos x="connsiteX2" y="connsiteY2"/>
              </a:cxn>
              <a:cxn ang="0">
                <a:pos x="connsiteX3" y="connsiteY3"/>
              </a:cxn>
            </a:cxnLst>
            <a:rect l="l" t="t" r="r" b="b"/>
            <a:pathLst>
              <a:path w="73025" h="60325">
                <a:moveTo>
                  <a:pt x="50800" y="0"/>
                </a:moveTo>
                <a:lnTo>
                  <a:pt x="73025" y="50800"/>
                </a:lnTo>
                <a:lnTo>
                  <a:pt x="0" y="60325"/>
                </a:lnTo>
                <a:lnTo>
                  <a:pt x="50800" y="0"/>
                </a:lnTo>
                <a:close/>
              </a:path>
            </a:pathLst>
          </a:cu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1" name="Freeform 233">
            <a:extLst>
              <a:ext uri="{FF2B5EF4-FFF2-40B4-BE49-F238E27FC236}">
                <a16:creationId xmlns:a16="http://schemas.microsoft.com/office/drawing/2014/main" id="{D46F5CA5-0124-2A88-9CFC-8BE5869FAE67}"/>
              </a:ext>
            </a:extLst>
          </p:cNvPr>
          <p:cNvSpPr/>
          <p:nvPr/>
        </p:nvSpPr>
        <p:spPr bwMode="auto">
          <a:xfrm rot="18848056" flipV="1">
            <a:off x="5052667" y="2523602"/>
            <a:ext cx="125436" cy="45719"/>
          </a:xfrm>
          <a:custGeom>
            <a:avLst/>
            <a:gdLst>
              <a:gd name="connsiteX0" fmla="*/ 50800 w 73025"/>
              <a:gd name="connsiteY0" fmla="*/ 0 h 60325"/>
              <a:gd name="connsiteX1" fmla="*/ 73025 w 73025"/>
              <a:gd name="connsiteY1" fmla="*/ 50800 h 60325"/>
              <a:gd name="connsiteX2" fmla="*/ 0 w 73025"/>
              <a:gd name="connsiteY2" fmla="*/ 60325 h 60325"/>
              <a:gd name="connsiteX3" fmla="*/ 50800 w 73025"/>
              <a:gd name="connsiteY3" fmla="*/ 0 h 60325"/>
            </a:gdLst>
            <a:ahLst/>
            <a:cxnLst>
              <a:cxn ang="0">
                <a:pos x="connsiteX0" y="connsiteY0"/>
              </a:cxn>
              <a:cxn ang="0">
                <a:pos x="connsiteX1" y="connsiteY1"/>
              </a:cxn>
              <a:cxn ang="0">
                <a:pos x="connsiteX2" y="connsiteY2"/>
              </a:cxn>
              <a:cxn ang="0">
                <a:pos x="connsiteX3" y="connsiteY3"/>
              </a:cxn>
            </a:cxnLst>
            <a:rect l="l" t="t" r="r" b="b"/>
            <a:pathLst>
              <a:path w="73025" h="60325">
                <a:moveTo>
                  <a:pt x="50800" y="0"/>
                </a:moveTo>
                <a:lnTo>
                  <a:pt x="73025" y="50800"/>
                </a:lnTo>
                <a:lnTo>
                  <a:pt x="0" y="60325"/>
                </a:lnTo>
                <a:lnTo>
                  <a:pt x="50800" y="0"/>
                </a:lnTo>
                <a:close/>
              </a:path>
            </a:pathLst>
          </a:cu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2" name="Freeform 233">
            <a:extLst>
              <a:ext uri="{FF2B5EF4-FFF2-40B4-BE49-F238E27FC236}">
                <a16:creationId xmlns:a16="http://schemas.microsoft.com/office/drawing/2014/main" id="{9310E7EC-406E-ECFF-FAC8-888560EFAD84}"/>
              </a:ext>
            </a:extLst>
          </p:cNvPr>
          <p:cNvSpPr/>
          <p:nvPr/>
        </p:nvSpPr>
        <p:spPr bwMode="auto">
          <a:xfrm rot="7509252" flipV="1">
            <a:off x="4940591" y="2734019"/>
            <a:ext cx="104600" cy="45719"/>
          </a:xfrm>
          <a:custGeom>
            <a:avLst/>
            <a:gdLst>
              <a:gd name="connsiteX0" fmla="*/ 50800 w 73025"/>
              <a:gd name="connsiteY0" fmla="*/ 0 h 60325"/>
              <a:gd name="connsiteX1" fmla="*/ 73025 w 73025"/>
              <a:gd name="connsiteY1" fmla="*/ 50800 h 60325"/>
              <a:gd name="connsiteX2" fmla="*/ 0 w 73025"/>
              <a:gd name="connsiteY2" fmla="*/ 60325 h 60325"/>
              <a:gd name="connsiteX3" fmla="*/ 50800 w 73025"/>
              <a:gd name="connsiteY3" fmla="*/ 0 h 60325"/>
            </a:gdLst>
            <a:ahLst/>
            <a:cxnLst>
              <a:cxn ang="0">
                <a:pos x="connsiteX0" y="connsiteY0"/>
              </a:cxn>
              <a:cxn ang="0">
                <a:pos x="connsiteX1" y="connsiteY1"/>
              </a:cxn>
              <a:cxn ang="0">
                <a:pos x="connsiteX2" y="connsiteY2"/>
              </a:cxn>
              <a:cxn ang="0">
                <a:pos x="connsiteX3" y="connsiteY3"/>
              </a:cxn>
            </a:cxnLst>
            <a:rect l="l" t="t" r="r" b="b"/>
            <a:pathLst>
              <a:path w="73025" h="60325">
                <a:moveTo>
                  <a:pt x="50800" y="0"/>
                </a:moveTo>
                <a:lnTo>
                  <a:pt x="73025" y="50800"/>
                </a:lnTo>
                <a:lnTo>
                  <a:pt x="0" y="60325"/>
                </a:lnTo>
                <a:lnTo>
                  <a:pt x="50800" y="0"/>
                </a:lnTo>
                <a:close/>
              </a:path>
            </a:pathLst>
          </a:cu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3" name="Freeform 233">
            <a:extLst>
              <a:ext uri="{FF2B5EF4-FFF2-40B4-BE49-F238E27FC236}">
                <a16:creationId xmlns:a16="http://schemas.microsoft.com/office/drawing/2014/main" id="{D0ED3662-44D1-1522-118A-DAACBBF71FBA}"/>
              </a:ext>
            </a:extLst>
          </p:cNvPr>
          <p:cNvSpPr/>
          <p:nvPr/>
        </p:nvSpPr>
        <p:spPr bwMode="auto">
          <a:xfrm rot="4700175" flipV="1">
            <a:off x="4554307" y="2623512"/>
            <a:ext cx="110456" cy="45719"/>
          </a:xfrm>
          <a:custGeom>
            <a:avLst/>
            <a:gdLst>
              <a:gd name="connsiteX0" fmla="*/ 50800 w 73025"/>
              <a:gd name="connsiteY0" fmla="*/ 0 h 60325"/>
              <a:gd name="connsiteX1" fmla="*/ 73025 w 73025"/>
              <a:gd name="connsiteY1" fmla="*/ 50800 h 60325"/>
              <a:gd name="connsiteX2" fmla="*/ 0 w 73025"/>
              <a:gd name="connsiteY2" fmla="*/ 60325 h 60325"/>
              <a:gd name="connsiteX3" fmla="*/ 50800 w 73025"/>
              <a:gd name="connsiteY3" fmla="*/ 0 h 60325"/>
            </a:gdLst>
            <a:ahLst/>
            <a:cxnLst>
              <a:cxn ang="0">
                <a:pos x="connsiteX0" y="connsiteY0"/>
              </a:cxn>
              <a:cxn ang="0">
                <a:pos x="connsiteX1" y="connsiteY1"/>
              </a:cxn>
              <a:cxn ang="0">
                <a:pos x="connsiteX2" y="connsiteY2"/>
              </a:cxn>
              <a:cxn ang="0">
                <a:pos x="connsiteX3" y="connsiteY3"/>
              </a:cxn>
            </a:cxnLst>
            <a:rect l="l" t="t" r="r" b="b"/>
            <a:pathLst>
              <a:path w="73025" h="60325">
                <a:moveTo>
                  <a:pt x="50800" y="0"/>
                </a:moveTo>
                <a:lnTo>
                  <a:pt x="73025" y="50800"/>
                </a:lnTo>
                <a:lnTo>
                  <a:pt x="0" y="60325"/>
                </a:lnTo>
                <a:lnTo>
                  <a:pt x="50800" y="0"/>
                </a:lnTo>
                <a:close/>
              </a:path>
            </a:pathLst>
          </a:cu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444" name="Group 443">
            <a:extLst>
              <a:ext uri="{FF2B5EF4-FFF2-40B4-BE49-F238E27FC236}">
                <a16:creationId xmlns:a16="http://schemas.microsoft.com/office/drawing/2014/main" id="{E3136A41-03CB-FE18-BB80-2BCF317A2C55}"/>
              </a:ext>
            </a:extLst>
          </p:cNvPr>
          <p:cNvGrpSpPr/>
          <p:nvPr/>
        </p:nvGrpSpPr>
        <p:grpSpPr>
          <a:xfrm rot="1135083" flipV="1">
            <a:off x="3008223" y="2952666"/>
            <a:ext cx="98958" cy="59144"/>
            <a:chOff x="250471" y="5019519"/>
            <a:chExt cx="92075" cy="66624"/>
          </a:xfrm>
        </p:grpSpPr>
        <p:sp>
          <p:nvSpPr>
            <p:cNvPr id="496" name="Freeform 219">
              <a:extLst>
                <a:ext uri="{FF2B5EF4-FFF2-40B4-BE49-F238E27FC236}">
                  <a16:creationId xmlns:a16="http://schemas.microsoft.com/office/drawing/2014/main" id="{D9EA0393-F06E-648D-9919-0ED87CCA83AE}"/>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7" name="Freeform 220">
              <a:extLst>
                <a:ext uri="{FF2B5EF4-FFF2-40B4-BE49-F238E27FC236}">
                  <a16:creationId xmlns:a16="http://schemas.microsoft.com/office/drawing/2014/main" id="{F0B7A972-8319-75AC-A01A-3ED744F46B6A}"/>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8" name="Freeform 221">
              <a:extLst>
                <a:ext uri="{FF2B5EF4-FFF2-40B4-BE49-F238E27FC236}">
                  <a16:creationId xmlns:a16="http://schemas.microsoft.com/office/drawing/2014/main" id="{296AE82A-2950-D3E0-B703-BC6EF40707C8}"/>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9" name="Freeform 222">
              <a:extLst>
                <a:ext uri="{FF2B5EF4-FFF2-40B4-BE49-F238E27FC236}">
                  <a16:creationId xmlns:a16="http://schemas.microsoft.com/office/drawing/2014/main" id="{93C2E426-3BAE-7D01-C6EB-FCF71276E419}"/>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0" name="Freeform 223">
              <a:extLst>
                <a:ext uri="{FF2B5EF4-FFF2-40B4-BE49-F238E27FC236}">
                  <a16:creationId xmlns:a16="http://schemas.microsoft.com/office/drawing/2014/main" id="{27870651-0EBD-2B34-0A10-B4FF470F28E9}"/>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1" name="Freeform 224">
              <a:extLst>
                <a:ext uri="{FF2B5EF4-FFF2-40B4-BE49-F238E27FC236}">
                  <a16:creationId xmlns:a16="http://schemas.microsoft.com/office/drawing/2014/main" id="{4599CEE1-7E57-86F8-9F5D-9D859E3EAF23}"/>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45" name="Group 444">
            <a:extLst>
              <a:ext uri="{FF2B5EF4-FFF2-40B4-BE49-F238E27FC236}">
                <a16:creationId xmlns:a16="http://schemas.microsoft.com/office/drawing/2014/main" id="{FEF4B139-D7EB-DC91-88D7-C4DA6F7CA7D9}"/>
              </a:ext>
            </a:extLst>
          </p:cNvPr>
          <p:cNvGrpSpPr/>
          <p:nvPr/>
        </p:nvGrpSpPr>
        <p:grpSpPr>
          <a:xfrm>
            <a:off x="3842913" y="2398278"/>
            <a:ext cx="53552" cy="101935"/>
            <a:chOff x="4248123" y="2808669"/>
            <a:chExt cx="53552" cy="101935"/>
          </a:xfrm>
        </p:grpSpPr>
        <p:sp>
          <p:nvSpPr>
            <p:cNvPr id="490" name="Freeform 219">
              <a:extLst>
                <a:ext uri="{FF2B5EF4-FFF2-40B4-BE49-F238E27FC236}">
                  <a16:creationId xmlns:a16="http://schemas.microsoft.com/office/drawing/2014/main" id="{A77C1BBA-CE97-4A41-4021-7A77D6A82F20}"/>
                </a:ext>
              </a:extLst>
            </p:cNvPr>
            <p:cNvSpPr/>
            <p:nvPr/>
          </p:nvSpPr>
          <p:spPr bwMode="auto">
            <a:xfrm rot="3808419" flipV="1">
              <a:off x="4261249" y="2870179"/>
              <a:ext cx="27299" cy="53552"/>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1" name="Freeform 220">
              <a:extLst>
                <a:ext uri="{FF2B5EF4-FFF2-40B4-BE49-F238E27FC236}">
                  <a16:creationId xmlns:a16="http://schemas.microsoft.com/office/drawing/2014/main" id="{2CCB7212-8F05-8BE3-B39B-21AEE2903901}"/>
                </a:ext>
              </a:extLst>
            </p:cNvPr>
            <p:cNvSpPr/>
            <p:nvPr/>
          </p:nvSpPr>
          <p:spPr bwMode="auto">
            <a:xfrm rot="3808419" flipV="1">
              <a:off x="4266367" y="2840528"/>
              <a:ext cx="17062" cy="33822"/>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2" name="Freeform 221">
              <a:extLst>
                <a:ext uri="{FF2B5EF4-FFF2-40B4-BE49-F238E27FC236}">
                  <a16:creationId xmlns:a16="http://schemas.microsoft.com/office/drawing/2014/main" id="{DFB4B9BE-69F3-3051-86DC-1EEDD960F0FB}"/>
                </a:ext>
              </a:extLst>
            </p:cNvPr>
            <p:cNvSpPr/>
            <p:nvPr/>
          </p:nvSpPr>
          <p:spPr bwMode="auto">
            <a:xfrm rot="3808419" flipV="1">
              <a:off x="4264661" y="2854200"/>
              <a:ext cx="20474" cy="45097"/>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3" name="Freeform 222">
              <a:extLst>
                <a:ext uri="{FF2B5EF4-FFF2-40B4-BE49-F238E27FC236}">
                  <a16:creationId xmlns:a16="http://schemas.microsoft.com/office/drawing/2014/main" id="{9F05688E-C1BF-EE50-9115-0145FFA02CD5}"/>
                </a:ext>
              </a:extLst>
            </p:cNvPr>
            <p:cNvSpPr/>
            <p:nvPr/>
          </p:nvSpPr>
          <p:spPr bwMode="auto">
            <a:xfrm rot="3808419" flipV="1">
              <a:off x="4269780" y="2824548"/>
              <a:ext cx="10237" cy="25367"/>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4" name="Freeform 223">
              <a:extLst>
                <a:ext uri="{FF2B5EF4-FFF2-40B4-BE49-F238E27FC236}">
                  <a16:creationId xmlns:a16="http://schemas.microsoft.com/office/drawing/2014/main" id="{0BD00448-3278-11FF-CF03-D6EBF257841C}"/>
                </a:ext>
              </a:extLst>
            </p:cNvPr>
            <p:cNvSpPr/>
            <p:nvPr/>
          </p:nvSpPr>
          <p:spPr bwMode="auto">
            <a:xfrm rot="3808419" flipV="1">
              <a:off x="4274898" y="2808669"/>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5" name="Freeform 224">
              <a:extLst>
                <a:ext uri="{FF2B5EF4-FFF2-40B4-BE49-F238E27FC236}">
                  <a16:creationId xmlns:a16="http://schemas.microsoft.com/office/drawing/2014/main" id="{845D7963-8B06-A104-F5B8-D2D6E18CC494}"/>
                </a:ext>
              </a:extLst>
            </p:cNvPr>
            <p:cNvSpPr/>
            <p:nvPr/>
          </p:nvSpPr>
          <p:spPr bwMode="auto">
            <a:xfrm rot="4242208" flipV="1">
              <a:off x="4271486" y="2806808"/>
              <a:ext cx="6825" cy="22548"/>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46" name="Group 445">
            <a:extLst>
              <a:ext uri="{FF2B5EF4-FFF2-40B4-BE49-F238E27FC236}">
                <a16:creationId xmlns:a16="http://schemas.microsoft.com/office/drawing/2014/main" id="{9A355707-A901-9C78-4E13-8248DC26C5CD}"/>
              </a:ext>
            </a:extLst>
          </p:cNvPr>
          <p:cNvGrpSpPr/>
          <p:nvPr/>
        </p:nvGrpSpPr>
        <p:grpSpPr>
          <a:xfrm rot="10800000">
            <a:off x="5439479" y="2582379"/>
            <a:ext cx="64577" cy="144297"/>
            <a:chOff x="4248123" y="2808669"/>
            <a:chExt cx="53552" cy="101935"/>
          </a:xfrm>
        </p:grpSpPr>
        <p:sp>
          <p:nvSpPr>
            <p:cNvPr id="484" name="Freeform 219">
              <a:extLst>
                <a:ext uri="{FF2B5EF4-FFF2-40B4-BE49-F238E27FC236}">
                  <a16:creationId xmlns:a16="http://schemas.microsoft.com/office/drawing/2014/main" id="{C84F22DF-CF5D-79DF-8AE9-270B1DC657DA}"/>
                </a:ext>
              </a:extLst>
            </p:cNvPr>
            <p:cNvSpPr/>
            <p:nvPr/>
          </p:nvSpPr>
          <p:spPr bwMode="auto">
            <a:xfrm rot="3808419" flipV="1">
              <a:off x="4261249" y="2870179"/>
              <a:ext cx="27299" cy="53552"/>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5" name="Freeform 220">
              <a:extLst>
                <a:ext uri="{FF2B5EF4-FFF2-40B4-BE49-F238E27FC236}">
                  <a16:creationId xmlns:a16="http://schemas.microsoft.com/office/drawing/2014/main" id="{F2C0475D-C8F1-D0F3-BB79-376647A8B6DB}"/>
                </a:ext>
              </a:extLst>
            </p:cNvPr>
            <p:cNvSpPr/>
            <p:nvPr/>
          </p:nvSpPr>
          <p:spPr bwMode="auto">
            <a:xfrm rot="3808419" flipV="1">
              <a:off x="4266367" y="2840528"/>
              <a:ext cx="17062" cy="33822"/>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6" name="Freeform 221">
              <a:extLst>
                <a:ext uri="{FF2B5EF4-FFF2-40B4-BE49-F238E27FC236}">
                  <a16:creationId xmlns:a16="http://schemas.microsoft.com/office/drawing/2014/main" id="{CAF3FC89-61FD-CF52-DCA8-93DB18ACDDDB}"/>
                </a:ext>
              </a:extLst>
            </p:cNvPr>
            <p:cNvSpPr/>
            <p:nvPr/>
          </p:nvSpPr>
          <p:spPr bwMode="auto">
            <a:xfrm rot="3808419" flipV="1">
              <a:off x="4264661" y="2854200"/>
              <a:ext cx="20474" cy="45097"/>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7" name="Freeform 222">
              <a:extLst>
                <a:ext uri="{FF2B5EF4-FFF2-40B4-BE49-F238E27FC236}">
                  <a16:creationId xmlns:a16="http://schemas.microsoft.com/office/drawing/2014/main" id="{2078D91A-CB3A-4044-8BCF-D581C8929A11}"/>
                </a:ext>
              </a:extLst>
            </p:cNvPr>
            <p:cNvSpPr/>
            <p:nvPr/>
          </p:nvSpPr>
          <p:spPr bwMode="auto">
            <a:xfrm rot="3808419" flipV="1">
              <a:off x="4269780" y="2824548"/>
              <a:ext cx="10237" cy="25367"/>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8" name="Freeform 223">
              <a:extLst>
                <a:ext uri="{FF2B5EF4-FFF2-40B4-BE49-F238E27FC236}">
                  <a16:creationId xmlns:a16="http://schemas.microsoft.com/office/drawing/2014/main" id="{F7AF4F4F-DAFB-4264-645C-6148215C0C22}"/>
                </a:ext>
              </a:extLst>
            </p:cNvPr>
            <p:cNvSpPr/>
            <p:nvPr/>
          </p:nvSpPr>
          <p:spPr bwMode="auto">
            <a:xfrm rot="3808419" flipV="1">
              <a:off x="4274898" y="2808669"/>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9" name="Freeform 224">
              <a:extLst>
                <a:ext uri="{FF2B5EF4-FFF2-40B4-BE49-F238E27FC236}">
                  <a16:creationId xmlns:a16="http://schemas.microsoft.com/office/drawing/2014/main" id="{2BF068D8-BF56-02B0-88AC-021003137AD5}"/>
                </a:ext>
              </a:extLst>
            </p:cNvPr>
            <p:cNvSpPr/>
            <p:nvPr/>
          </p:nvSpPr>
          <p:spPr bwMode="auto">
            <a:xfrm rot="4242208" flipV="1">
              <a:off x="4271486" y="2806808"/>
              <a:ext cx="6825" cy="22548"/>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47" name="Group 446">
            <a:extLst>
              <a:ext uri="{FF2B5EF4-FFF2-40B4-BE49-F238E27FC236}">
                <a16:creationId xmlns:a16="http://schemas.microsoft.com/office/drawing/2014/main" id="{BA4FC63D-E236-5935-98BF-3069A5BD6EC1}"/>
              </a:ext>
            </a:extLst>
          </p:cNvPr>
          <p:cNvGrpSpPr/>
          <p:nvPr/>
        </p:nvGrpSpPr>
        <p:grpSpPr>
          <a:xfrm>
            <a:off x="5123209" y="2817274"/>
            <a:ext cx="45719" cy="136401"/>
            <a:chOff x="5082621" y="2981050"/>
            <a:chExt cx="45719" cy="136401"/>
          </a:xfrm>
        </p:grpSpPr>
        <p:sp>
          <p:nvSpPr>
            <p:cNvPr id="478" name="Freeform 219">
              <a:extLst>
                <a:ext uri="{FF2B5EF4-FFF2-40B4-BE49-F238E27FC236}">
                  <a16:creationId xmlns:a16="http://schemas.microsoft.com/office/drawing/2014/main" id="{F6250FE2-36D6-BAFB-FD54-F0F9E9FCD88E}"/>
                </a:ext>
              </a:extLst>
            </p:cNvPr>
            <p:cNvSpPr/>
            <p:nvPr/>
          </p:nvSpPr>
          <p:spPr bwMode="auto">
            <a:xfrm rot="3077486" flipV="1">
              <a:off x="5086853" y="3075963"/>
              <a:ext cx="37256" cy="45719"/>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9" name="Freeform 220">
              <a:extLst>
                <a:ext uri="{FF2B5EF4-FFF2-40B4-BE49-F238E27FC236}">
                  <a16:creationId xmlns:a16="http://schemas.microsoft.com/office/drawing/2014/main" id="{6744D313-FDDB-570D-B1BA-8346414855F2}"/>
                </a:ext>
              </a:extLst>
            </p:cNvPr>
            <p:cNvSpPr/>
            <p:nvPr/>
          </p:nvSpPr>
          <p:spPr bwMode="auto">
            <a:xfrm rot="3077486" flipV="1">
              <a:off x="5093839" y="3031671"/>
              <a:ext cx="23285" cy="28875"/>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0" name="Freeform 221">
              <a:extLst>
                <a:ext uri="{FF2B5EF4-FFF2-40B4-BE49-F238E27FC236}">
                  <a16:creationId xmlns:a16="http://schemas.microsoft.com/office/drawing/2014/main" id="{75A808EE-0870-3963-773A-9894AE3C5EE3}"/>
                </a:ext>
              </a:extLst>
            </p:cNvPr>
            <p:cNvSpPr/>
            <p:nvPr/>
          </p:nvSpPr>
          <p:spPr bwMode="auto">
            <a:xfrm rot="3077486" flipV="1">
              <a:off x="5091510" y="3052617"/>
              <a:ext cx="27942" cy="38501"/>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1" name="Freeform 222">
              <a:extLst>
                <a:ext uri="{FF2B5EF4-FFF2-40B4-BE49-F238E27FC236}">
                  <a16:creationId xmlns:a16="http://schemas.microsoft.com/office/drawing/2014/main" id="{4C19E061-9B32-32AA-6AB8-BF3AD875A9BF}"/>
                </a:ext>
              </a:extLst>
            </p:cNvPr>
            <p:cNvSpPr/>
            <p:nvPr/>
          </p:nvSpPr>
          <p:spPr bwMode="auto">
            <a:xfrm rot="3077486" flipV="1">
              <a:off x="5098496" y="3008324"/>
              <a:ext cx="13971" cy="21657"/>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2" name="Freeform 223">
              <a:extLst>
                <a:ext uri="{FF2B5EF4-FFF2-40B4-BE49-F238E27FC236}">
                  <a16:creationId xmlns:a16="http://schemas.microsoft.com/office/drawing/2014/main" id="{0B152F15-28A1-109E-C8D7-45137C1BD569}"/>
                </a:ext>
              </a:extLst>
            </p:cNvPr>
            <p:cNvSpPr/>
            <p:nvPr/>
          </p:nvSpPr>
          <p:spPr bwMode="auto">
            <a:xfrm rot="3077486" flipV="1">
              <a:off x="5105481" y="2981050"/>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3" name="Freeform 224">
              <a:extLst>
                <a:ext uri="{FF2B5EF4-FFF2-40B4-BE49-F238E27FC236}">
                  <a16:creationId xmlns:a16="http://schemas.microsoft.com/office/drawing/2014/main" id="{02846D1D-5C0F-1435-B39B-483FEFD2C4C3}"/>
                </a:ext>
              </a:extLst>
            </p:cNvPr>
            <p:cNvSpPr/>
            <p:nvPr/>
          </p:nvSpPr>
          <p:spPr bwMode="auto">
            <a:xfrm rot="3511275" flipV="1">
              <a:off x="5100824" y="2983982"/>
              <a:ext cx="9314" cy="1925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48" name="Group 447">
            <a:extLst>
              <a:ext uri="{FF2B5EF4-FFF2-40B4-BE49-F238E27FC236}">
                <a16:creationId xmlns:a16="http://schemas.microsoft.com/office/drawing/2014/main" id="{E9773808-E4CB-7C13-511C-3E3004A44FAE}"/>
              </a:ext>
            </a:extLst>
          </p:cNvPr>
          <p:cNvGrpSpPr/>
          <p:nvPr/>
        </p:nvGrpSpPr>
        <p:grpSpPr>
          <a:xfrm>
            <a:off x="5553712" y="2805410"/>
            <a:ext cx="45719" cy="136401"/>
            <a:chOff x="5082621" y="2981050"/>
            <a:chExt cx="45719" cy="136401"/>
          </a:xfrm>
        </p:grpSpPr>
        <p:sp>
          <p:nvSpPr>
            <p:cNvPr id="472" name="Freeform 219">
              <a:extLst>
                <a:ext uri="{FF2B5EF4-FFF2-40B4-BE49-F238E27FC236}">
                  <a16:creationId xmlns:a16="http://schemas.microsoft.com/office/drawing/2014/main" id="{169C83FE-5856-A224-B0DB-EBADB8A1BD7F}"/>
                </a:ext>
              </a:extLst>
            </p:cNvPr>
            <p:cNvSpPr/>
            <p:nvPr/>
          </p:nvSpPr>
          <p:spPr bwMode="auto">
            <a:xfrm rot="3077486" flipV="1">
              <a:off x="5086853" y="3075963"/>
              <a:ext cx="37256" cy="45719"/>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3" name="Freeform 220">
              <a:extLst>
                <a:ext uri="{FF2B5EF4-FFF2-40B4-BE49-F238E27FC236}">
                  <a16:creationId xmlns:a16="http://schemas.microsoft.com/office/drawing/2014/main" id="{4613D63A-DADB-DFD4-2E47-6E3D70555405}"/>
                </a:ext>
              </a:extLst>
            </p:cNvPr>
            <p:cNvSpPr/>
            <p:nvPr/>
          </p:nvSpPr>
          <p:spPr bwMode="auto">
            <a:xfrm rot="3077486" flipV="1">
              <a:off x="5093839" y="3031671"/>
              <a:ext cx="23285" cy="28875"/>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4" name="Freeform 221">
              <a:extLst>
                <a:ext uri="{FF2B5EF4-FFF2-40B4-BE49-F238E27FC236}">
                  <a16:creationId xmlns:a16="http://schemas.microsoft.com/office/drawing/2014/main" id="{26D99FA5-5263-9413-B18F-AFDDD12F3EC3}"/>
                </a:ext>
              </a:extLst>
            </p:cNvPr>
            <p:cNvSpPr/>
            <p:nvPr/>
          </p:nvSpPr>
          <p:spPr bwMode="auto">
            <a:xfrm rot="3077486" flipV="1">
              <a:off x="5091510" y="3052617"/>
              <a:ext cx="27942" cy="38501"/>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5" name="Freeform 222">
              <a:extLst>
                <a:ext uri="{FF2B5EF4-FFF2-40B4-BE49-F238E27FC236}">
                  <a16:creationId xmlns:a16="http://schemas.microsoft.com/office/drawing/2014/main" id="{9C714328-4561-3C03-EDE5-57C0E2AC5365}"/>
                </a:ext>
              </a:extLst>
            </p:cNvPr>
            <p:cNvSpPr/>
            <p:nvPr/>
          </p:nvSpPr>
          <p:spPr bwMode="auto">
            <a:xfrm rot="3077486" flipV="1">
              <a:off x="5098496" y="3008324"/>
              <a:ext cx="13971" cy="21657"/>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6" name="Freeform 223">
              <a:extLst>
                <a:ext uri="{FF2B5EF4-FFF2-40B4-BE49-F238E27FC236}">
                  <a16:creationId xmlns:a16="http://schemas.microsoft.com/office/drawing/2014/main" id="{075BC455-76AD-B706-633C-688C8E4067E1}"/>
                </a:ext>
              </a:extLst>
            </p:cNvPr>
            <p:cNvSpPr/>
            <p:nvPr/>
          </p:nvSpPr>
          <p:spPr bwMode="auto">
            <a:xfrm rot="3077486" flipV="1">
              <a:off x="5105481" y="2981050"/>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7" name="Freeform 224">
              <a:extLst>
                <a:ext uri="{FF2B5EF4-FFF2-40B4-BE49-F238E27FC236}">
                  <a16:creationId xmlns:a16="http://schemas.microsoft.com/office/drawing/2014/main" id="{6D8BE103-1B42-D1AD-407E-32F11BAA6428}"/>
                </a:ext>
              </a:extLst>
            </p:cNvPr>
            <p:cNvSpPr/>
            <p:nvPr/>
          </p:nvSpPr>
          <p:spPr bwMode="auto">
            <a:xfrm rot="3511275" flipV="1">
              <a:off x="5100824" y="2983982"/>
              <a:ext cx="9314" cy="1925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449" name="Freeform: Shape 448">
            <a:extLst>
              <a:ext uri="{FF2B5EF4-FFF2-40B4-BE49-F238E27FC236}">
                <a16:creationId xmlns:a16="http://schemas.microsoft.com/office/drawing/2014/main" id="{54F2CB18-9D98-7899-42BC-96CCF0D1C9A9}"/>
              </a:ext>
            </a:extLst>
          </p:cNvPr>
          <p:cNvSpPr/>
          <p:nvPr/>
        </p:nvSpPr>
        <p:spPr bwMode="auto">
          <a:xfrm>
            <a:off x="3112401" y="2936612"/>
            <a:ext cx="95250" cy="230981"/>
          </a:xfrm>
          <a:custGeom>
            <a:avLst/>
            <a:gdLst>
              <a:gd name="connsiteX0" fmla="*/ 0 w 95250"/>
              <a:gd name="connsiteY0" fmla="*/ 230981 h 230981"/>
              <a:gd name="connsiteX1" fmla="*/ 0 w 95250"/>
              <a:gd name="connsiteY1" fmla="*/ 78581 h 230981"/>
              <a:gd name="connsiteX2" fmla="*/ 95250 w 95250"/>
              <a:gd name="connsiteY2" fmla="*/ 0 h 230981"/>
            </a:gdLst>
            <a:ahLst/>
            <a:cxnLst>
              <a:cxn ang="0">
                <a:pos x="connsiteX0" y="connsiteY0"/>
              </a:cxn>
              <a:cxn ang="0">
                <a:pos x="connsiteX1" y="connsiteY1"/>
              </a:cxn>
              <a:cxn ang="0">
                <a:pos x="connsiteX2" y="connsiteY2"/>
              </a:cxn>
            </a:cxnLst>
            <a:rect l="l" t="t" r="r" b="b"/>
            <a:pathLst>
              <a:path w="95250" h="230981">
                <a:moveTo>
                  <a:pt x="0" y="230981"/>
                </a:moveTo>
                <a:lnTo>
                  <a:pt x="0" y="78581"/>
                </a:lnTo>
                <a:lnTo>
                  <a:pt x="952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0" name="Freeform: Shape 449">
            <a:extLst>
              <a:ext uri="{FF2B5EF4-FFF2-40B4-BE49-F238E27FC236}">
                <a16:creationId xmlns:a16="http://schemas.microsoft.com/office/drawing/2014/main" id="{D8FE8042-A288-7326-3ACA-A5891EA4FFD9}"/>
              </a:ext>
            </a:extLst>
          </p:cNvPr>
          <p:cNvSpPr/>
          <p:nvPr/>
        </p:nvSpPr>
        <p:spPr bwMode="auto">
          <a:xfrm>
            <a:off x="2948094" y="2736587"/>
            <a:ext cx="133350" cy="245268"/>
          </a:xfrm>
          <a:custGeom>
            <a:avLst/>
            <a:gdLst>
              <a:gd name="connsiteX0" fmla="*/ 0 w 133350"/>
              <a:gd name="connsiteY0" fmla="*/ 245268 h 245268"/>
              <a:gd name="connsiteX1" fmla="*/ 54769 w 133350"/>
              <a:gd name="connsiteY1" fmla="*/ 204787 h 245268"/>
              <a:gd name="connsiteX2" fmla="*/ 54769 w 133350"/>
              <a:gd name="connsiteY2" fmla="*/ 61912 h 245268"/>
              <a:gd name="connsiteX3" fmla="*/ 133350 w 133350"/>
              <a:gd name="connsiteY3" fmla="*/ 0 h 245268"/>
            </a:gdLst>
            <a:ahLst/>
            <a:cxnLst>
              <a:cxn ang="0">
                <a:pos x="connsiteX0" y="connsiteY0"/>
              </a:cxn>
              <a:cxn ang="0">
                <a:pos x="connsiteX1" y="connsiteY1"/>
              </a:cxn>
              <a:cxn ang="0">
                <a:pos x="connsiteX2" y="connsiteY2"/>
              </a:cxn>
              <a:cxn ang="0">
                <a:pos x="connsiteX3" y="connsiteY3"/>
              </a:cxn>
            </a:cxnLst>
            <a:rect l="l" t="t" r="r" b="b"/>
            <a:pathLst>
              <a:path w="133350" h="245268">
                <a:moveTo>
                  <a:pt x="0" y="245268"/>
                </a:moveTo>
                <a:lnTo>
                  <a:pt x="54769" y="204787"/>
                </a:lnTo>
                <a:lnTo>
                  <a:pt x="54769" y="61912"/>
                </a:lnTo>
                <a:lnTo>
                  <a:pt x="1333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1" name="Freeform: Shape 450">
            <a:extLst>
              <a:ext uri="{FF2B5EF4-FFF2-40B4-BE49-F238E27FC236}">
                <a16:creationId xmlns:a16="http://schemas.microsoft.com/office/drawing/2014/main" id="{2216F8A3-4B42-6F60-20D9-59C40F816CD5}"/>
              </a:ext>
            </a:extLst>
          </p:cNvPr>
          <p:cNvSpPr/>
          <p:nvPr/>
        </p:nvSpPr>
        <p:spPr bwMode="auto">
          <a:xfrm>
            <a:off x="2898088" y="2162705"/>
            <a:ext cx="211931" cy="504825"/>
          </a:xfrm>
          <a:custGeom>
            <a:avLst/>
            <a:gdLst>
              <a:gd name="connsiteX0" fmla="*/ 0 w 211931"/>
              <a:gd name="connsiteY0" fmla="*/ 0 h 504825"/>
              <a:gd name="connsiteX1" fmla="*/ 0 w 211931"/>
              <a:gd name="connsiteY1" fmla="*/ 107157 h 504825"/>
              <a:gd name="connsiteX2" fmla="*/ 111919 w 211931"/>
              <a:gd name="connsiteY2" fmla="*/ 178594 h 504825"/>
              <a:gd name="connsiteX3" fmla="*/ 111919 w 211931"/>
              <a:gd name="connsiteY3" fmla="*/ 326232 h 504825"/>
              <a:gd name="connsiteX4" fmla="*/ 211931 w 211931"/>
              <a:gd name="connsiteY4" fmla="*/ 404813 h 504825"/>
              <a:gd name="connsiteX5" fmla="*/ 211931 w 211931"/>
              <a:gd name="connsiteY5" fmla="*/ 504825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931" h="504825">
                <a:moveTo>
                  <a:pt x="0" y="0"/>
                </a:moveTo>
                <a:lnTo>
                  <a:pt x="0" y="107157"/>
                </a:lnTo>
                <a:lnTo>
                  <a:pt x="111919" y="178594"/>
                </a:lnTo>
                <a:lnTo>
                  <a:pt x="111919" y="326232"/>
                </a:lnTo>
                <a:lnTo>
                  <a:pt x="211931" y="404813"/>
                </a:lnTo>
                <a:lnTo>
                  <a:pt x="211931" y="5048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2" name="Freeform: Shape 451">
            <a:extLst>
              <a:ext uri="{FF2B5EF4-FFF2-40B4-BE49-F238E27FC236}">
                <a16:creationId xmlns:a16="http://schemas.microsoft.com/office/drawing/2014/main" id="{559F6D48-E693-81A0-A7DA-EA8D8B8130CC}"/>
              </a:ext>
            </a:extLst>
          </p:cNvPr>
          <p:cNvSpPr/>
          <p:nvPr/>
        </p:nvSpPr>
        <p:spPr bwMode="auto">
          <a:xfrm rot="18500593">
            <a:off x="2801632" y="1931032"/>
            <a:ext cx="74854" cy="168660"/>
          </a:xfrm>
          <a:custGeom>
            <a:avLst/>
            <a:gdLst>
              <a:gd name="connsiteX0" fmla="*/ 0 w 95250"/>
              <a:gd name="connsiteY0" fmla="*/ 230981 h 230981"/>
              <a:gd name="connsiteX1" fmla="*/ 0 w 95250"/>
              <a:gd name="connsiteY1" fmla="*/ 78581 h 230981"/>
              <a:gd name="connsiteX2" fmla="*/ 95250 w 95250"/>
              <a:gd name="connsiteY2" fmla="*/ 0 h 230981"/>
            </a:gdLst>
            <a:ahLst/>
            <a:cxnLst>
              <a:cxn ang="0">
                <a:pos x="connsiteX0" y="connsiteY0"/>
              </a:cxn>
              <a:cxn ang="0">
                <a:pos x="connsiteX1" y="connsiteY1"/>
              </a:cxn>
              <a:cxn ang="0">
                <a:pos x="connsiteX2" y="connsiteY2"/>
              </a:cxn>
            </a:cxnLst>
            <a:rect l="l" t="t" r="r" b="b"/>
            <a:pathLst>
              <a:path w="95250" h="230981">
                <a:moveTo>
                  <a:pt x="0" y="230981"/>
                </a:moveTo>
                <a:lnTo>
                  <a:pt x="0" y="78581"/>
                </a:lnTo>
                <a:lnTo>
                  <a:pt x="952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3" name="Freeform: Shape 452">
            <a:extLst>
              <a:ext uri="{FF2B5EF4-FFF2-40B4-BE49-F238E27FC236}">
                <a16:creationId xmlns:a16="http://schemas.microsoft.com/office/drawing/2014/main" id="{F718C852-1807-557E-8E81-3DD9E5719265}"/>
              </a:ext>
            </a:extLst>
          </p:cNvPr>
          <p:cNvSpPr/>
          <p:nvPr/>
        </p:nvSpPr>
        <p:spPr bwMode="auto">
          <a:xfrm>
            <a:off x="3557694" y="2055549"/>
            <a:ext cx="169069" cy="66675"/>
          </a:xfrm>
          <a:custGeom>
            <a:avLst/>
            <a:gdLst>
              <a:gd name="connsiteX0" fmla="*/ 0 w 169069"/>
              <a:gd name="connsiteY0" fmla="*/ 66675 h 66675"/>
              <a:gd name="connsiteX1" fmla="*/ 92869 w 169069"/>
              <a:gd name="connsiteY1" fmla="*/ 0 h 66675"/>
              <a:gd name="connsiteX2" fmla="*/ 169069 w 169069"/>
              <a:gd name="connsiteY2" fmla="*/ 50006 h 66675"/>
            </a:gdLst>
            <a:ahLst/>
            <a:cxnLst>
              <a:cxn ang="0">
                <a:pos x="connsiteX0" y="connsiteY0"/>
              </a:cxn>
              <a:cxn ang="0">
                <a:pos x="connsiteX1" y="connsiteY1"/>
              </a:cxn>
              <a:cxn ang="0">
                <a:pos x="connsiteX2" y="connsiteY2"/>
              </a:cxn>
            </a:cxnLst>
            <a:rect l="l" t="t" r="r" b="b"/>
            <a:pathLst>
              <a:path w="169069" h="66675">
                <a:moveTo>
                  <a:pt x="0" y="66675"/>
                </a:moveTo>
                <a:lnTo>
                  <a:pt x="92869" y="0"/>
                </a:lnTo>
                <a:lnTo>
                  <a:pt x="169069" y="50006"/>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4" name="Freeform: Shape 453">
            <a:extLst>
              <a:ext uri="{FF2B5EF4-FFF2-40B4-BE49-F238E27FC236}">
                <a16:creationId xmlns:a16="http://schemas.microsoft.com/office/drawing/2014/main" id="{A966ED7D-8491-BA6F-EBDD-74D2AE544C73}"/>
              </a:ext>
            </a:extLst>
          </p:cNvPr>
          <p:cNvSpPr/>
          <p:nvPr/>
        </p:nvSpPr>
        <p:spPr bwMode="auto">
          <a:xfrm rot="18571514">
            <a:off x="3754723" y="2166116"/>
            <a:ext cx="83163" cy="172121"/>
          </a:xfrm>
          <a:custGeom>
            <a:avLst/>
            <a:gdLst>
              <a:gd name="connsiteX0" fmla="*/ 0 w 95250"/>
              <a:gd name="connsiteY0" fmla="*/ 230981 h 230981"/>
              <a:gd name="connsiteX1" fmla="*/ 0 w 95250"/>
              <a:gd name="connsiteY1" fmla="*/ 78581 h 230981"/>
              <a:gd name="connsiteX2" fmla="*/ 95250 w 95250"/>
              <a:gd name="connsiteY2" fmla="*/ 0 h 230981"/>
            </a:gdLst>
            <a:ahLst/>
            <a:cxnLst>
              <a:cxn ang="0">
                <a:pos x="connsiteX0" y="connsiteY0"/>
              </a:cxn>
              <a:cxn ang="0">
                <a:pos x="connsiteX1" y="connsiteY1"/>
              </a:cxn>
              <a:cxn ang="0">
                <a:pos x="connsiteX2" y="connsiteY2"/>
              </a:cxn>
            </a:cxnLst>
            <a:rect l="l" t="t" r="r" b="b"/>
            <a:pathLst>
              <a:path w="95250" h="230981">
                <a:moveTo>
                  <a:pt x="0" y="230981"/>
                </a:moveTo>
                <a:lnTo>
                  <a:pt x="0" y="78581"/>
                </a:lnTo>
                <a:lnTo>
                  <a:pt x="952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5" name="Freeform: Shape 454">
            <a:extLst>
              <a:ext uri="{FF2B5EF4-FFF2-40B4-BE49-F238E27FC236}">
                <a16:creationId xmlns:a16="http://schemas.microsoft.com/office/drawing/2014/main" id="{5226EDF1-D660-38B0-9F47-6E0667DC6478}"/>
              </a:ext>
            </a:extLst>
          </p:cNvPr>
          <p:cNvSpPr/>
          <p:nvPr/>
        </p:nvSpPr>
        <p:spPr bwMode="auto">
          <a:xfrm>
            <a:off x="3650563" y="2498462"/>
            <a:ext cx="381000" cy="76200"/>
          </a:xfrm>
          <a:custGeom>
            <a:avLst/>
            <a:gdLst>
              <a:gd name="connsiteX0" fmla="*/ 0 w 381000"/>
              <a:gd name="connsiteY0" fmla="*/ 2381 h 76200"/>
              <a:gd name="connsiteX1" fmla="*/ 104775 w 381000"/>
              <a:gd name="connsiteY1" fmla="*/ 76200 h 76200"/>
              <a:gd name="connsiteX2" fmla="*/ 211931 w 381000"/>
              <a:gd name="connsiteY2" fmla="*/ 0 h 76200"/>
              <a:gd name="connsiteX3" fmla="*/ 311944 w 381000"/>
              <a:gd name="connsiteY3" fmla="*/ 66675 h 76200"/>
              <a:gd name="connsiteX4" fmla="*/ 381000 w 381000"/>
              <a:gd name="connsiteY4" fmla="*/ 26193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0" h="76200">
                <a:moveTo>
                  <a:pt x="0" y="2381"/>
                </a:moveTo>
                <a:lnTo>
                  <a:pt x="104775" y="76200"/>
                </a:lnTo>
                <a:lnTo>
                  <a:pt x="211931" y="0"/>
                </a:lnTo>
                <a:lnTo>
                  <a:pt x="311944" y="66675"/>
                </a:lnTo>
                <a:lnTo>
                  <a:pt x="381000" y="26193"/>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6" name="Freeform: Shape 455">
            <a:extLst>
              <a:ext uri="{FF2B5EF4-FFF2-40B4-BE49-F238E27FC236}">
                <a16:creationId xmlns:a16="http://schemas.microsoft.com/office/drawing/2014/main" id="{D19F82AA-D263-0BD3-918A-7B7ACB942126}"/>
              </a:ext>
            </a:extLst>
          </p:cNvPr>
          <p:cNvSpPr/>
          <p:nvPr/>
        </p:nvSpPr>
        <p:spPr bwMode="auto">
          <a:xfrm>
            <a:off x="4183963" y="2503224"/>
            <a:ext cx="176213" cy="300038"/>
          </a:xfrm>
          <a:custGeom>
            <a:avLst/>
            <a:gdLst>
              <a:gd name="connsiteX0" fmla="*/ 109538 w 176213"/>
              <a:gd name="connsiteY0" fmla="*/ 300038 h 300038"/>
              <a:gd name="connsiteX1" fmla="*/ 0 w 176213"/>
              <a:gd name="connsiteY1" fmla="*/ 226219 h 300038"/>
              <a:gd name="connsiteX2" fmla="*/ 0 w 176213"/>
              <a:gd name="connsiteY2" fmla="*/ 83344 h 300038"/>
              <a:gd name="connsiteX3" fmla="*/ 109538 w 176213"/>
              <a:gd name="connsiteY3" fmla="*/ 0 h 300038"/>
              <a:gd name="connsiteX4" fmla="*/ 176213 w 176213"/>
              <a:gd name="connsiteY4" fmla="*/ 47625 h 300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213" h="300038">
                <a:moveTo>
                  <a:pt x="109538" y="300038"/>
                </a:moveTo>
                <a:lnTo>
                  <a:pt x="0" y="226219"/>
                </a:lnTo>
                <a:lnTo>
                  <a:pt x="0" y="83344"/>
                </a:lnTo>
                <a:lnTo>
                  <a:pt x="109538" y="0"/>
                </a:lnTo>
                <a:lnTo>
                  <a:pt x="176213" y="476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57" name="Group 456">
            <a:extLst>
              <a:ext uri="{FF2B5EF4-FFF2-40B4-BE49-F238E27FC236}">
                <a16:creationId xmlns:a16="http://schemas.microsoft.com/office/drawing/2014/main" id="{DCF4FE22-47EC-4844-7123-94AFAC2B730C}"/>
              </a:ext>
            </a:extLst>
          </p:cNvPr>
          <p:cNvGrpSpPr/>
          <p:nvPr/>
        </p:nvGrpSpPr>
        <p:grpSpPr>
          <a:xfrm>
            <a:off x="4271602" y="2398554"/>
            <a:ext cx="33814" cy="113901"/>
            <a:chOff x="3579509" y="2954380"/>
            <a:chExt cx="26319" cy="113901"/>
          </a:xfrm>
        </p:grpSpPr>
        <p:cxnSp>
          <p:nvCxnSpPr>
            <p:cNvPr id="470" name="Straight Connector 469">
              <a:extLst>
                <a:ext uri="{FF2B5EF4-FFF2-40B4-BE49-F238E27FC236}">
                  <a16:creationId xmlns:a16="http://schemas.microsoft.com/office/drawing/2014/main" id="{2F7E749C-9E7A-0F57-CAEA-0D68BC478E95}"/>
                </a:ext>
              </a:extLst>
            </p:cNvPr>
            <p:cNvCxnSpPr>
              <a:cxnSpLocks/>
            </p:cNvCxnSpPr>
            <p:nvPr/>
          </p:nvCxnSpPr>
          <p:spPr bwMode="auto">
            <a:xfrm>
              <a:off x="3579509" y="2954380"/>
              <a:ext cx="0" cy="113901"/>
            </a:xfrm>
            <a:prstGeom prst="line">
              <a:avLst/>
            </a:prstGeom>
            <a:noFill/>
            <a:ln w="19050" cap="flat" cmpd="sng" algn="ctr">
              <a:solidFill>
                <a:schemeClr val="bg1"/>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585411AB-4F4C-C0E4-8B54-A98B6C732769}"/>
                </a:ext>
              </a:extLst>
            </p:cNvPr>
            <p:cNvCxnSpPr>
              <a:cxnSpLocks/>
            </p:cNvCxnSpPr>
            <p:nvPr/>
          </p:nvCxnSpPr>
          <p:spPr bwMode="auto">
            <a:xfrm>
              <a:off x="3605828" y="2954380"/>
              <a:ext cx="0" cy="113901"/>
            </a:xfrm>
            <a:prstGeom prst="line">
              <a:avLst/>
            </a:prstGeom>
            <a:noFill/>
            <a:ln w="19050" cap="flat" cmpd="sng" algn="ctr">
              <a:solidFill>
                <a:schemeClr val="bg1"/>
              </a:solidFill>
              <a:prstDash val="solid"/>
              <a:round/>
              <a:headEnd type="none" w="med" len="med"/>
              <a:tailEnd type="none" w="med" len="med"/>
            </a:ln>
            <a:effectLst/>
          </p:spPr>
        </p:cxnSp>
      </p:grpSp>
      <p:sp>
        <p:nvSpPr>
          <p:cNvPr id="458" name="Freeform: Shape 457">
            <a:extLst>
              <a:ext uri="{FF2B5EF4-FFF2-40B4-BE49-F238E27FC236}">
                <a16:creationId xmlns:a16="http://schemas.microsoft.com/office/drawing/2014/main" id="{D54EC6F8-206A-6F09-1C98-C74B137F5901}"/>
              </a:ext>
            </a:extLst>
          </p:cNvPr>
          <p:cNvSpPr/>
          <p:nvPr/>
        </p:nvSpPr>
        <p:spPr bwMode="auto">
          <a:xfrm>
            <a:off x="5388876" y="2736587"/>
            <a:ext cx="288131" cy="71437"/>
          </a:xfrm>
          <a:custGeom>
            <a:avLst/>
            <a:gdLst>
              <a:gd name="connsiteX0" fmla="*/ 288131 w 288131"/>
              <a:gd name="connsiteY0" fmla="*/ 4762 h 71437"/>
              <a:gd name="connsiteX1" fmla="*/ 185737 w 288131"/>
              <a:gd name="connsiteY1" fmla="*/ 71437 h 71437"/>
              <a:gd name="connsiteX2" fmla="*/ 83343 w 288131"/>
              <a:gd name="connsiteY2" fmla="*/ 0 h 71437"/>
              <a:gd name="connsiteX3" fmla="*/ 0 w 288131"/>
              <a:gd name="connsiteY3" fmla="*/ 52387 h 71437"/>
            </a:gdLst>
            <a:ahLst/>
            <a:cxnLst>
              <a:cxn ang="0">
                <a:pos x="connsiteX0" y="connsiteY0"/>
              </a:cxn>
              <a:cxn ang="0">
                <a:pos x="connsiteX1" y="connsiteY1"/>
              </a:cxn>
              <a:cxn ang="0">
                <a:pos x="connsiteX2" y="connsiteY2"/>
              </a:cxn>
              <a:cxn ang="0">
                <a:pos x="connsiteX3" y="connsiteY3"/>
              </a:cxn>
            </a:cxnLst>
            <a:rect l="l" t="t" r="r" b="b"/>
            <a:pathLst>
              <a:path w="288131" h="71437">
                <a:moveTo>
                  <a:pt x="288131" y="4762"/>
                </a:moveTo>
                <a:lnTo>
                  <a:pt x="185737" y="71437"/>
                </a:lnTo>
                <a:lnTo>
                  <a:pt x="83343" y="0"/>
                </a:lnTo>
                <a:lnTo>
                  <a:pt x="0" y="52387"/>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9" name="Freeform: Shape 458">
            <a:extLst>
              <a:ext uri="{FF2B5EF4-FFF2-40B4-BE49-F238E27FC236}">
                <a16:creationId xmlns:a16="http://schemas.microsoft.com/office/drawing/2014/main" id="{9F276291-22E7-A531-F996-05646A87D7A5}"/>
              </a:ext>
            </a:extLst>
          </p:cNvPr>
          <p:cNvSpPr/>
          <p:nvPr/>
        </p:nvSpPr>
        <p:spPr bwMode="auto">
          <a:xfrm>
            <a:off x="4967394" y="2524655"/>
            <a:ext cx="352425" cy="283369"/>
          </a:xfrm>
          <a:custGeom>
            <a:avLst/>
            <a:gdLst>
              <a:gd name="connsiteX0" fmla="*/ 352425 w 352425"/>
              <a:gd name="connsiteY0" fmla="*/ 259557 h 283369"/>
              <a:gd name="connsiteX1" fmla="*/ 288132 w 352425"/>
              <a:gd name="connsiteY1" fmla="*/ 209550 h 283369"/>
              <a:gd name="connsiteX2" fmla="*/ 190500 w 352425"/>
              <a:gd name="connsiteY2" fmla="*/ 283369 h 283369"/>
              <a:gd name="connsiteX3" fmla="*/ 73819 w 352425"/>
              <a:gd name="connsiteY3" fmla="*/ 207169 h 283369"/>
              <a:gd name="connsiteX4" fmla="*/ 73819 w 352425"/>
              <a:gd name="connsiteY4" fmla="*/ 59532 h 283369"/>
              <a:gd name="connsiteX5" fmla="*/ 0 w 352425"/>
              <a:gd name="connsiteY5" fmla="*/ 0 h 283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2425" h="283369">
                <a:moveTo>
                  <a:pt x="352425" y="259557"/>
                </a:moveTo>
                <a:lnTo>
                  <a:pt x="288132" y="209550"/>
                </a:lnTo>
                <a:lnTo>
                  <a:pt x="190500" y="283369"/>
                </a:lnTo>
                <a:lnTo>
                  <a:pt x="73819" y="207169"/>
                </a:lnTo>
                <a:lnTo>
                  <a:pt x="73819" y="59532"/>
                </a:ln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0" name="Freeform: Shape 459">
            <a:extLst>
              <a:ext uri="{FF2B5EF4-FFF2-40B4-BE49-F238E27FC236}">
                <a16:creationId xmlns:a16="http://schemas.microsoft.com/office/drawing/2014/main" id="{EEF9A2C3-4B1E-914A-AB1E-5A2307CED732}"/>
              </a:ext>
            </a:extLst>
          </p:cNvPr>
          <p:cNvSpPr/>
          <p:nvPr/>
        </p:nvSpPr>
        <p:spPr bwMode="auto">
          <a:xfrm>
            <a:off x="4938819" y="2286530"/>
            <a:ext cx="216694" cy="230982"/>
          </a:xfrm>
          <a:custGeom>
            <a:avLst/>
            <a:gdLst>
              <a:gd name="connsiteX0" fmla="*/ 0 w 216694"/>
              <a:gd name="connsiteY0" fmla="*/ 150019 h 230982"/>
              <a:gd name="connsiteX1" fmla="*/ 0 w 216694"/>
              <a:gd name="connsiteY1" fmla="*/ 71438 h 230982"/>
              <a:gd name="connsiteX2" fmla="*/ 104775 w 216694"/>
              <a:gd name="connsiteY2" fmla="*/ 0 h 230982"/>
              <a:gd name="connsiteX3" fmla="*/ 216694 w 216694"/>
              <a:gd name="connsiteY3" fmla="*/ 76200 h 230982"/>
              <a:gd name="connsiteX4" fmla="*/ 216694 w 216694"/>
              <a:gd name="connsiteY4" fmla="*/ 230982 h 230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694" h="230982">
                <a:moveTo>
                  <a:pt x="0" y="150019"/>
                </a:moveTo>
                <a:lnTo>
                  <a:pt x="0" y="71438"/>
                </a:lnTo>
                <a:lnTo>
                  <a:pt x="104775" y="0"/>
                </a:lnTo>
                <a:lnTo>
                  <a:pt x="216694" y="76200"/>
                </a:lnTo>
                <a:lnTo>
                  <a:pt x="216694" y="230982"/>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1" name="Freeform: Shape 460">
            <a:extLst>
              <a:ext uri="{FF2B5EF4-FFF2-40B4-BE49-F238E27FC236}">
                <a16:creationId xmlns:a16="http://schemas.microsoft.com/office/drawing/2014/main" id="{5B382C69-6D3A-16C1-F35D-BEAD6F5CBFE2}"/>
              </a:ext>
            </a:extLst>
          </p:cNvPr>
          <p:cNvSpPr/>
          <p:nvPr/>
        </p:nvSpPr>
        <p:spPr bwMode="auto">
          <a:xfrm>
            <a:off x="4512576" y="2126987"/>
            <a:ext cx="371475" cy="452437"/>
          </a:xfrm>
          <a:custGeom>
            <a:avLst/>
            <a:gdLst>
              <a:gd name="connsiteX0" fmla="*/ 97631 w 371475"/>
              <a:gd name="connsiteY0" fmla="*/ 0 h 452437"/>
              <a:gd name="connsiteX1" fmla="*/ 97631 w 371475"/>
              <a:gd name="connsiteY1" fmla="*/ 157162 h 452437"/>
              <a:gd name="connsiteX2" fmla="*/ 0 w 371475"/>
              <a:gd name="connsiteY2" fmla="*/ 223837 h 452437"/>
              <a:gd name="connsiteX3" fmla="*/ 0 w 371475"/>
              <a:gd name="connsiteY3" fmla="*/ 378618 h 452437"/>
              <a:gd name="connsiteX4" fmla="*/ 92868 w 371475"/>
              <a:gd name="connsiteY4" fmla="*/ 452437 h 452437"/>
              <a:gd name="connsiteX5" fmla="*/ 200025 w 371475"/>
              <a:gd name="connsiteY5" fmla="*/ 376237 h 452437"/>
              <a:gd name="connsiteX6" fmla="*/ 316706 w 371475"/>
              <a:gd name="connsiteY6" fmla="*/ 447675 h 452437"/>
              <a:gd name="connsiteX7" fmla="*/ 371475 w 371475"/>
              <a:gd name="connsiteY7" fmla="*/ 409575 h 452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1475" h="452437">
                <a:moveTo>
                  <a:pt x="97631" y="0"/>
                </a:moveTo>
                <a:lnTo>
                  <a:pt x="97631" y="157162"/>
                </a:lnTo>
                <a:lnTo>
                  <a:pt x="0" y="223837"/>
                </a:lnTo>
                <a:lnTo>
                  <a:pt x="0" y="378618"/>
                </a:lnTo>
                <a:lnTo>
                  <a:pt x="92868" y="452437"/>
                </a:lnTo>
                <a:lnTo>
                  <a:pt x="200025" y="376237"/>
                </a:lnTo>
                <a:lnTo>
                  <a:pt x="316706" y="447675"/>
                </a:lnTo>
                <a:lnTo>
                  <a:pt x="371475" y="4095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462" name="Straight Connector 461">
            <a:extLst>
              <a:ext uri="{FF2B5EF4-FFF2-40B4-BE49-F238E27FC236}">
                <a16:creationId xmlns:a16="http://schemas.microsoft.com/office/drawing/2014/main" id="{274DCD58-8200-FADC-5617-5CEDDA007516}"/>
              </a:ext>
            </a:extLst>
          </p:cNvPr>
          <p:cNvCxnSpPr>
            <a:cxnSpLocks/>
            <a:endCxn id="505" idx="1"/>
          </p:cNvCxnSpPr>
          <p:nvPr/>
        </p:nvCxnSpPr>
        <p:spPr bwMode="auto">
          <a:xfrm flipH="1">
            <a:off x="3226777" y="2387259"/>
            <a:ext cx="5289" cy="90605"/>
          </a:xfrm>
          <a:prstGeom prst="line">
            <a:avLst/>
          </a:prstGeom>
          <a:noFill/>
          <a:ln w="19050" cap="flat" cmpd="sng" algn="ctr">
            <a:solidFill>
              <a:schemeClr val="bg1"/>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DC42D38B-E09A-2C44-F35F-655668EEC2A0}"/>
              </a:ext>
            </a:extLst>
          </p:cNvPr>
          <p:cNvCxnSpPr>
            <a:cxnSpLocks/>
          </p:cNvCxnSpPr>
          <p:nvPr/>
        </p:nvCxnSpPr>
        <p:spPr bwMode="auto">
          <a:xfrm flipH="1">
            <a:off x="3756085" y="2584072"/>
            <a:ext cx="2644" cy="138331"/>
          </a:xfrm>
          <a:prstGeom prst="line">
            <a:avLst/>
          </a:prstGeom>
          <a:noFill/>
          <a:ln w="19050" cap="flat" cmpd="sng" algn="ctr">
            <a:solidFill>
              <a:schemeClr val="bg1"/>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72E8FDBA-6BF8-6FB4-07DB-908FB07EE418}"/>
              </a:ext>
            </a:extLst>
          </p:cNvPr>
          <p:cNvCxnSpPr>
            <a:cxnSpLocks/>
            <a:endCxn id="456" idx="1"/>
          </p:cNvCxnSpPr>
          <p:nvPr/>
        </p:nvCxnSpPr>
        <p:spPr bwMode="auto">
          <a:xfrm flipV="1">
            <a:off x="4083281" y="2729443"/>
            <a:ext cx="100682" cy="66672"/>
          </a:xfrm>
          <a:prstGeom prst="line">
            <a:avLst/>
          </a:prstGeom>
          <a:noFill/>
          <a:ln w="19050" cap="flat" cmpd="sng" algn="ctr">
            <a:solidFill>
              <a:schemeClr val="bg1"/>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2B386915-BC14-0F35-18F0-E6B5E75EEF70}"/>
              </a:ext>
            </a:extLst>
          </p:cNvPr>
          <p:cNvCxnSpPr>
            <a:cxnSpLocks/>
          </p:cNvCxnSpPr>
          <p:nvPr/>
        </p:nvCxnSpPr>
        <p:spPr bwMode="auto">
          <a:xfrm>
            <a:off x="4405995" y="2629509"/>
            <a:ext cx="0" cy="104404"/>
          </a:xfrm>
          <a:prstGeom prst="line">
            <a:avLst/>
          </a:prstGeom>
          <a:noFill/>
          <a:ln w="19050" cap="flat" cmpd="sng" algn="ctr">
            <a:solidFill>
              <a:schemeClr val="bg1"/>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DB11B757-CEEF-18A8-17C3-154391729136}"/>
              </a:ext>
            </a:extLst>
          </p:cNvPr>
          <p:cNvCxnSpPr>
            <a:cxnSpLocks/>
          </p:cNvCxnSpPr>
          <p:nvPr/>
        </p:nvCxnSpPr>
        <p:spPr bwMode="auto">
          <a:xfrm>
            <a:off x="4931109" y="2874518"/>
            <a:ext cx="0" cy="104404"/>
          </a:xfrm>
          <a:prstGeom prst="line">
            <a:avLst/>
          </a:prstGeom>
          <a:noFill/>
          <a:ln w="19050" cap="flat" cmpd="sng" algn="ctr">
            <a:solidFill>
              <a:schemeClr val="bg1"/>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9D45DAE4-77CD-1DE0-6403-3E23D2674613}"/>
              </a:ext>
            </a:extLst>
          </p:cNvPr>
          <p:cNvCxnSpPr>
            <a:cxnSpLocks/>
          </p:cNvCxnSpPr>
          <p:nvPr/>
        </p:nvCxnSpPr>
        <p:spPr bwMode="auto">
          <a:xfrm flipH="1" flipV="1">
            <a:off x="4651854" y="2758791"/>
            <a:ext cx="90573" cy="68174"/>
          </a:xfrm>
          <a:prstGeom prst="line">
            <a:avLst/>
          </a:prstGeom>
          <a:noFill/>
          <a:ln w="19050" cap="flat" cmpd="sng" algn="ctr">
            <a:solidFill>
              <a:schemeClr val="bg1"/>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0EC35592-2BA4-96DC-EC37-1F1815C73920}"/>
              </a:ext>
            </a:extLst>
          </p:cNvPr>
          <p:cNvCxnSpPr>
            <a:cxnSpLocks/>
          </p:cNvCxnSpPr>
          <p:nvPr/>
        </p:nvCxnSpPr>
        <p:spPr bwMode="auto">
          <a:xfrm flipV="1">
            <a:off x="3906662" y="2260340"/>
            <a:ext cx="100682" cy="66672"/>
          </a:xfrm>
          <a:prstGeom prst="line">
            <a:avLst/>
          </a:prstGeom>
          <a:noFill/>
          <a:ln w="19050" cap="flat" cmpd="sng" algn="ctr">
            <a:solidFill>
              <a:schemeClr val="bg1"/>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11818B50-2C6F-112C-219A-B14A8523D06F}"/>
              </a:ext>
            </a:extLst>
          </p:cNvPr>
          <p:cNvCxnSpPr>
            <a:cxnSpLocks/>
          </p:cNvCxnSpPr>
          <p:nvPr/>
        </p:nvCxnSpPr>
        <p:spPr bwMode="auto">
          <a:xfrm flipV="1">
            <a:off x="3251526" y="2279387"/>
            <a:ext cx="53756" cy="42074"/>
          </a:xfrm>
          <a:prstGeom prst="line">
            <a:avLst/>
          </a:prstGeom>
          <a:noFill/>
          <a:ln w="19050"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E0B8B0B4-704F-265F-C614-94588D06E3A9}"/>
              </a:ext>
            </a:extLst>
          </p:cNvPr>
          <p:cNvCxnSpPr>
            <a:cxnSpLocks/>
          </p:cNvCxnSpPr>
          <p:nvPr/>
        </p:nvCxnSpPr>
        <p:spPr bwMode="auto">
          <a:xfrm>
            <a:off x="1390171" y="2771487"/>
            <a:ext cx="152147" cy="0"/>
          </a:xfrm>
          <a:prstGeom prst="line">
            <a:avLst/>
          </a:prstGeom>
          <a:noFill/>
          <a:ln w="28575" cap="flat" cmpd="sng" algn="ctr">
            <a:solidFill>
              <a:schemeClr val="accent2"/>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20C97EE7-2D84-CC2D-B99A-44AFBC4AE25A}"/>
              </a:ext>
            </a:extLst>
          </p:cNvPr>
          <p:cNvCxnSpPr>
            <a:cxnSpLocks/>
          </p:cNvCxnSpPr>
          <p:nvPr/>
        </p:nvCxnSpPr>
        <p:spPr bwMode="auto">
          <a:xfrm>
            <a:off x="1370616" y="2663471"/>
            <a:ext cx="191256" cy="0"/>
          </a:xfrm>
          <a:prstGeom prst="line">
            <a:avLst/>
          </a:prstGeom>
          <a:noFill/>
          <a:ln w="28575" cap="flat" cmpd="sng" algn="ctr">
            <a:solidFill>
              <a:schemeClr val="accent2"/>
            </a:solidFill>
            <a:prstDash val="solid"/>
            <a:round/>
            <a:headEnd type="none" w="med" len="med"/>
            <a:tailEnd type="none" w="med" len="med"/>
          </a:ln>
          <a:effectLst/>
        </p:spPr>
      </p:cxnSp>
      <p:graphicFrame>
        <p:nvGraphicFramePr>
          <p:cNvPr id="2" name="Group 32">
            <a:extLst>
              <a:ext uri="{FF2B5EF4-FFF2-40B4-BE49-F238E27FC236}">
                <a16:creationId xmlns:a16="http://schemas.microsoft.com/office/drawing/2014/main" id="{09D8503E-1282-68F2-B3FC-1A12FDB7570A}"/>
              </a:ext>
            </a:extLst>
          </p:cNvPr>
          <p:cNvGraphicFramePr>
            <a:graphicFrameLocks noGrp="1"/>
          </p:cNvGraphicFramePr>
          <p:nvPr>
            <p:extLst>
              <p:ext uri="{D42A27DB-BD31-4B8C-83A1-F6EECF244321}">
                <p14:modId xmlns:p14="http://schemas.microsoft.com/office/powerpoint/2010/main" val="3691265331"/>
              </p:ext>
            </p:extLst>
          </p:nvPr>
        </p:nvGraphicFramePr>
        <p:xfrm>
          <a:off x="1046557" y="3997850"/>
          <a:ext cx="4522149" cy="2346960"/>
        </p:xfrm>
        <a:graphic>
          <a:graphicData uri="http://schemas.openxmlformats.org/drawingml/2006/table">
            <a:tbl>
              <a:tblPr/>
              <a:tblGrid>
                <a:gridCol w="2064486">
                  <a:extLst>
                    <a:ext uri="{9D8B030D-6E8A-4147-A177-3AD203B41FA5}">
                      <a16:colId xmlns:a16="http://schemas.microsoft.com/office/drawing/2014/main" val="20000"/>
                    </a:ext>
                  </a:extLst>
                </a:gridCol>
                <a:gridCol w="1274716">
                  <a:extLst>
                    <a:ext uri="{9D8B030D-6E8A-4147-A177-3AD203B41FA5}">
                      <a16:colId xmlns:a16="http://schemas.microsoft.com/office/drawing/2014/main" val="20001"/>
                    </a:ext>
                  </a:extLst>
                </a:gridCol>
                <a:gridCol w="1182947">
                  <a:extLst>
                    <a:ext uri="{9D8B030D-6E8A-4147-A177-3AD203B41FA5}">
                      <a16:colId xmlns:a16="http://schemas.microsoft.com/office/drawing/2014/main" val="20002"/>
                    </a:ext>
                  </a:extLst>
                </a:gridCol>
              </a:tblGrid>
              <a:tr h="222520">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l"/>
                      <a:r>
                        <a:rPr lang="en-US" sz="1600" b="1" dirty="0">
                          <a:latin typeface="Calibri" panose="020F0502020204030204" pitchFamily="34" charset="0"/>
                          <a:cs typeface="Calibri" panose="020F0502020204030204" pitchFamily="34" charset="0"/>
                        </a:rPr>
                        <a:t>TRAE,</a:t>
                      </a:r>
                      <a:r>
                        <a:rPr lang="en-US" sz="1600" b="1" baseline="30000" dirty="0">
                          <a:latin typeface="Calibri" panose="020F0502020204030204" pitchFamily="34" charset="0"/>
                          <a:cs typeface="Calibri" panose="020F0502020204030204" pitchFamily="34" charset="0"/>
                        </a:rPr>
                        <a:t>2</a:t>
                      </a:r>
                      <a:r>
                        <a:rPr lang="en-US" sz="1600" b="1" dirty="0">
                          <a:latin typeface="Calibri" panose="020F0502020204030204" pitchFamily="34" charset="0"/>
                          <a:cs typeface="Calibri" panose="020F0502020204030204" pitchFamily="34" charset="0"/>
                        </a:rPr>
                        <a:t> 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All Grades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Grade ≥3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2252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en-US" sz="1600" b="0" dirty="0">
                          <a:solidFill>
                            <a:schemeClr val="bg1"/>
                          </a:solidFill>
                          <a:latin typeface="Calibri" panose="020F0502020204030204" pitchFamily="34" charset="0"/>
                          <a:cs typeface="Calibri" panose="020F0502020204030204" pitchFamily="34" charset="0"/>
                        </a:rPr>
                        <a:t>All TRAEs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112 (94.9)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54 (45.8)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2252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en-US" sz="1600" b="0" dirty="0">
                          <a:solidFill>
                            <a:schemeClr val="bg1"/>
                          </a:solidFill>
                          <a:latin typeface="Calibri" panose="020F0502020204030204" pitchFamily="34" charset="0"/>
                          <a:cs typeface="Calibri" panose="020F0502020204030204" pitchFamily="34" charset="0"/>
                        </a:rPr>
                        <a:t>AST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76 (64.4)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2 (1.7)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2252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en-US" sz="1600" b="0" dirty="0">
                          <a:solidFill>
                            <a:schemeClr val="bg1"/>
                          </a:solidFill>
                          <a:latin typeface="Calibri" panose="020F0502020204030204" pitchFamily="34" charset="0"/>
                          <a:cs typeface="Calibri" panose="020F0502020204030204" pitchFamily="34" charset="0"/>
                        </a:rPr>
                        <a:t>ALT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70 (59.3)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2 (1.7)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2252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en-US" sz="1600" b="0" dirty="0">
                          <a:solidFill>
                            <a:schemeClr val="bg1"/>
                          </a:solidFill>
                          <a:latin typeface="Calibri" panose="020F0502020204030204" pitchFamily="34" charset="0"/>
                          <a:cs typeface="Calibri" panose="020F0502020204030204" pitchFamily="34" charset="0"/>
                        </a:rPr>
                        <a:t>Hypoesthesia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69 (58.5)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panose="020F0502020204030204" pitchFamily="34" charset="0"/>
                          <a:cs typeface="Calibri" panose="020F0502020204030204" pitchFamily="34" charset="0"/>
                        </a:rPr>
                        <a:t>7 (5.9)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2252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en-US" sz="1600" b="0" dirty="0">
                          <a:solidFill>
                            <a:schemeClr val="bg1"/>
                          </a:solidFill>
                          <a:latin typeface="Calibri" panose="020F0502020204030204" pitchFamily="34" charset="0"/>
                          <a:cs typeface="Calibri" panose="020F0502020204030204" pitchFamily="34" charset="0"/>
                        </a:rPr>
                        <a:t>Leukopenia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57 (48.3)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11 (9.3)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34113629"/>
                  </a:ext>
                </a:extLst>
              </a:tr>
              <a:tr h="222520">
                <a:tc>
                  <a:txBody>
                    <a:bodyPr/>
                    <a:lstStyle/>
                    <a:p>
                      <a:pPr algn="l"/>
                      <a:r>
                        <a:rPr lang="en-US" sz="1600" b="0" dirty="0">
                          <a:solidFill>
                            <a:schemeClr val="bg1"/>
                          </a:solidFill>
                          <a:latin typeface="Calibri" panose="020F0502020204030204" pitchFamily="34" charset="0"/>
                          <a:cs typeface="Calibri" panose="020F0502020204030204" pitchFamily="34" charset="0"/>
                        </a:rPr>
                        <a:t>Neutrophil count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56 (47.5)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20 (16.9)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90773126"/>
                  </a:ext>
                </a:extLst>
              </a:tr>
            </a:tbl>
          </a:graphicData>
        </a:graphic>
      </p:graphicFrame>
    </p:spTree>
    <p:extLst>
      <p:ext uri="{BB962C8B-B14F-4D97-AF65-F5344CB8AC3E}">
        <p14:creationId xmlns:p14="http://schemas.microsoft.com/office/powerpoint/2010/main" val="30243106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FC4BCC74-76AD-E5A8-D8DD-9C5D1A508551}"/>
              </a:ext>
            </a:extLst>
          </p:cNvPr>
          <p:cNvSpPr>
            <a:spLocks noGrp="1"/>
          </p:cNvSpPr>
          <p:nvPr>
            <p:ph type="title"/>
          </p:nvPr>
        </p:nvSpPr>
        <p:spPr>
          <a:xfrm>
            <a:off x="609759" y="238127"/>
            <a:ext cx="11141055" cy="1103313"/>
          </a:xfrm>
        </p:spPr>
        <p:txBody>
          <a:bodyPr/>
          <a:lstStyle/>
          <a:p>
            <a:r>
              <a:rPr lang="en-US" dirty="0"/>
              <a:t>Select HER2-Directed Therapies in Development in </a:t>
            </a:r>
            <a:br>
              <a:rPr lang="en-US" dirty="0"/>
            </a:br>
            <a:r>
              <a:rPr lang="en-US" dirty="0"/>
              <a:t>Breast Cancer</a:t>
            </a:r>
          </a:p>
        </p:txBody>
      </p:sp>
      <p:graphicFrame>
        <p:nvGraphicFramePr>
          <p:cNvPr id="3" name="Group 32">
            <a:extLst>
              <a:ext uri="{FF2B5EF4-FFF2-40B4-BE49-F238E27FC236}">
                <a16:creationId xmlns:a16="http://schemas.microsoft.com/office/drawing/2014/main" id="{EDAD680A-FD37-9B9A-CD7E-4B646AFFD562}"/>
              </a:ext>
            </a:extLst>
          </p:cNvPr>
          <p:cNvGraphicFramePr>
            <a:graphicFrameLocks noGrp="1"/>
          </p:cNvGraphicFramePr>
          <p:nvPr>
            <p:extLst>
              <p:ext uri="{D42A27DB-BD31-4B8C-83A1-F6EECF244321}">
                <p14:modId xmlns:p14="http://schemas.microsoft.com/office/powerpoint/2010/main" val="1079335974"/>
              </p:ext>
            </p:extLst>
          </p:nvPr>
        </p:nvGraphicFramePr>
        <p:xfrm>
          <a:off x="711200" y="1597025"/>
          <a:ext cx="10769600" cy="4023360"/>
        </p:xfrm>
        <a:graphic>
          <a:graphicData uri="http://schemas.openxmlformats.org/drawingml/2006/table">
            <a:tbl>
              <a:tblPr/>
              <a:tblGrid>
                <a:gridCol w="4050409">
                  <a:extLst>
                    <a:ext uri="{9D8B030D-6E8A-4147-A177-3AD203B41FA5}">
                      <a16:colId xmlns:a16="http://schemas.microsoft.com/office/drawing/2014/main" val="20000"/>
                    </a:ext>
                  </a:extLst>
                </a:gridCol>
                <a:gridCol w="4359524">
                  <a:extLst>
                    <a:ext uri="{9D8B030D-6E8A-4147-A177-3AD203B41FA5}">
                      <a16:colId xmlns:a16="http://schemas.microsoft.com/office/drawing/2014/main" val="20001"/>
                    </a:ext>
                  </a:extLst>
                </a:gridCol>
                <a:gridCol w="2359667">
                  <a:extLst>
                    <a:ext uri="{9D8B030D-6E8A-4147-A177-3AD203B41FA5}">
                      <a16:colId xmlns:a16="http://schemas.microsoft.com/office/drawing/2014/main" val="20002"/>
                    </a:ext>
                  </a:extLst>
                </a:gridCol>
              </a:tblGrid>
              <a:tr h="125915">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l"/>
                      <a:r>
                        <a:rPr lang="en-US" sz="1800" dirty="0">
                          <a:latin typeface="Calibri" panose="020F0502020204030204" pitchFamily="34" charset="0"/>
                          <a:cs typeface="Calibri" panose="020F0502020204030204" pitchFamily="34" charset="0"/>
                        </a:rPr>
                        <a:t>Agent in Development</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Mechanism of Action</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NCT#</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fontAlgn="t"/>
                      <a:r>
                        <a:rPr lang="en-US" sz="1800" dirty="0">
                          <a:solidFill>
                            <a:schemeClr val="bg1"/>
                          </a:solidFill>
                          <a:effectLst/>
                          <a:latin typeface="Calibri" panose="020F0502020204030204" pitchFamily="34" charset="0"/>
                          <a:cs typeface="Calibri" panose="020F0502020204030204" pitchFamily="34" charset="0"/>
                        </a:rPr>
                        <a:t>Zanidatamab</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800" dirty="0">
                          <a:solidFill>
                            <a:schemeClr val="bg1"/>
                          </a:solidFill>
                          <a:effectLst/>
                          <a:latin typeface="Calibri" panose="020F0502020204030204" pitchFamily="34" charset="0"/>
                          <a:cs typeface="Calibri" panose="020F0502020204030204" pitchFamily="34" charset="0"/>
                        </a:rPr>
                        <a:t>HER2 bispecific Ab</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800" b="0" i="0" kern="1200" dirty="0">
                          <a:solidFill>
                            <a:schemeClr val="bg1"/>
                          </a:solidFill>
                          <a:effectLst/>
                          <a:latin typeface="Calibri" panose="020F0502020204030204" pitchFamily="34" charset="0"/>
                          <a:ea typeface="+mn-ea"/>
                          <a:cs typeface="Calibri" panose="020F0502020204030204" pitchFamily="34" charset="0"/>
                        </a:rPr>
                        <a:t>NCT05868226</a:t>
                      </a:r>
                      <a:endParaRPr lang="en-US" sz="1800" dirty="0">
                        <a:solidFill>
                          <a:schemeClr val="bg1"/>
                        </a:solidFill>
                        <a:effectLst/>
                        <a:latin typeface="Calibri" panose="020F0502020204030204" pitchFamily="34" charset="0"/>
                        <a:cs typeface="Calibri" panose="020F050202020403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fontAlgn="t"/>
                      <a:r>
                        <a:rPr lang="en-US" sz="1800" dirty="0">
                          <a:solidFill>
                            <a:schemeClr val="bg1"/>
                          </a:solidFill>
                          <a:effectLst/>
                          <a:latin typeface="Calibri" panose="020F0502020204030204" pitchFamily="34" charset="0"/>
                          <a:cs typeface="Calibri" panose="020F0502020204030204" pitchFamily="34" charset="0"/>
                        </a:rPr>
                        <a:t>ORM-5029</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800" dirty="0">
                          <a:solidFill>
                            <a:schemeClr val="bg1"/>
                          </a:solidFill>
                          <a:effectLst/>
                          <a:latin typeface="Calibri" panose="020F0502020204030204" pitchFamily="34" charset="0"/>
                          <a:cs typeface="Calibri" panose="020F0502020204030204" pitchFamily="34" charset="0"/>
                        </a:rPr>
                        <a:t>Anti-HER2 ADC using pertuzumab</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800" b="0" i="0" u="none" strike="noStrike" dirty="0">
                          <a:solidFill>
                            <a:schemeClr val="bg1"/>
                          </a:solidFill>
                          <a:effectLst/>
                          <a:latin typeface="Calibri" panose="020F0502020204030204" pitchFamily="34" charset="0"/>
                          <a:cs typeface="Calibri" panose="020F0502020204030204" pitchFamily="34" charset="0"/>
                        </a:rPr>
                        <a:t>NCT05511844</a:t>
                      </a:r>
                      <a:endParaRPr lang="en-US" sz="1800" dirty="0">
                        <a:solidFill>
                          <a:schemeClr val="bg1"/>
                        </a:solidFill>
                        <a:effectLst/>
                        <a:latin typeface="Calibri" panose="020F0502020204030204" pitchFamily="34" charset="0"/>
                        <a:cs typeface="Calibri" panose="020F050202020403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fontAlgn="t"/>
                      <a:r>
                        <a:rPr lang="en-US" sz="1800"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Anvatabart opadotin (</a:t>
                      </a:r>
                      <a:r>
                        <a:rPr lang="en-US" sz="1800" dirty="0">
                          <a:solidFill>
                            <a:schemeClr val="bg1"/>
                          </a:solidFill>
                          <a:effectLst/>
                          <a:latin typeface="Calibri" panose="020F0502020204030204" pitchFamily="34" charset="0"/>
                          <a:cs typeface="Calibri" panose="020F0502020204030204" pitchFamily="34" charset="0"/>
                        </a:rPr>
                        <a:t>ARX788)</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Anti-HER2 ADC</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800" b="0" i="0" kern="1200" dirty="0">
                          <a:solidFill>
                            <a:schemeClr val="bg1"/>
                          </a:solidFill>
                          <a:effectLst/>
                          <a:latin typeface="Calibri" panose="020F0502020204030204" pitchFamily="34" charset="0"/>
                          <a:ea typeface="+mn-ea"/>
                          <a:cs typeface="Calibri" panose="020F0502020204030204" pitchFamily="34" charset="0"/>
                        </a:rPr>
                        <a:t>NCT04829604</a:t>
                      </a:r>
                      <a:endParaRPr lang="en-US" sz="1800" dirty="0">
                        <a:solidFill>
                          <a:schemeClr val="bg1"/>
                        </a:solidFill>
                        <a:effectLst/>
                        <a:latin typeface="Calibri" panose="020F0502020204030204" pitchFamily="34" charset="0"/>
                        <a:cs typeface="Calibri" panose="020F050202020403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58242194"/>
                  </a:ext>
                </a:extLst>
              </a:tr>
              <a:tr h="0">
                <a:tc>
                  <a:txBody>
                    <a:bodyPr/>
                    <a:lstStyle/>
                    <a:p>
                      <a:pPr fontAlgn="t"/>
                      <a:r>
                        <a:rPr lang="en-US" sz="1800" dirty="0">
                          <a:solidFill>
                            <a:schemeClr val="bg1"/>
                          </a:solidFill>
                          <a:effectLst/>
                          <a:latin typeface="Calibri" panose="020F0502020204030204" pitchFamily="34" charset="0"/>
                          <a:cs typeface="Calibri" panose="020F0502020204030204" pitchFamily="34" charset="0"/>
                        </a:rPr>
                        <a:t>MRG002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Anti-</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HER2 ADC</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800" kern="1200" dirty="0">
                          <a:solidFill>
                            <a:schemeClr val="bg1"/>
                          </a:solidFill>
                          <a:effectLst/>
                          <a:latin typeface="Calibri" panose="020F0502020204030204" pitchFamily="34" charset="0"/>
                          <a:ea typeface="+mn-ea"/>
                          <a:cs typeface="Calibri" panose="020F0502020204030204" pitchFamily="34" charset="0"/>
                        </a:rPr>
                        <a:t>NCT04924699</a:t>
                      </a:r>
                      <a:endParaRPr lang="en-US" sz="1800" dirty="0">
                        <a:solidFill>
                          <a:schemeClr val="bg1"/>
                        </a:solidFill>
                        <a:effectLst/>
                        <a:latin typeface="Calibri" panose="020F0502020204030204" pitchFamily="34" charset="0"/>
                        <a:cs typeface="Calibri" panose="020F050202020403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fontAlgn="t"/>
                      <a:r>
                        <a:rPr lang="en-US" sz="1800" dirty="0">
                          <a:solidFill>
                            <a:schemeClr val="bg1"/>
                          </a:solidFill>
                          <a:effectLst/>
                          <a:latin typeface="Calibri" panose="020F0502020204030204" pitchFamily="34" charset="0"/>
                          <a:cs typeface="Calibri" panose="020F0502020204030204" pitchFamily="34" charset="0"/>
                        </a:rPr>
                        <a:t>SHR-A1811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Anti-</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HER2 ADC</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800" kern="1200" dirty="0">
                          <a:solidFill>
                            <a:schemeClr val="bg1"/>
                          </a:solidFill>
                          <a:effectLst/>
                          <a:latin typeface="Calibri" panose="020F0502020204030204" pitchFamily="34" charset="0"/>
                          <a:ea typeface="+mn-ea"/>
                          <a:cs typeface="Calibri" panose="020F0502020204030204" pitchFamily="34" charset="0"/>
                        </a:rPr>
                        <a:t>NCT05353361</a:t>
                      </a:r>
                      <a:r>
                        <a:rPr lang="en-US" sz="1800" dirty="0">
                          <a:solidFill>
                            <a:schemeClr val="bg1"/>
                          </a:solidFill>
                          <a:effectLst/>
                          <a:latin typeface="Calibri" panose="020F0502020204030204" pitchFamily="34" charset="0"/>
                          <a:cs typeface="Calibri" panose="020F0502020204030204" pitchFamily="34" charset="0"/>
                        </a:rPr>
                        <a:t> </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fontAlgn="t"/>
                      <a:r>
                        <a:rPr lang="en-US" sz="1800" dirty="0">
                          <a:solidFill>
                            <a:schemeClr val="bg1"/>
                          </a:solidFill>
                          <a:effectLst/>
                          <a:latin typeface="Calibri" panose="020F0502020204030204" pitchFamily="34" charset="0"/>
                          <a:cs typeface="Calibri" panose="020F0502020204030204" pitchFamily="34" charset="0"/>
                        </a:rPr>
                        <a:t>DP303c</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Anti-</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HER2 ADC</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800" dirty="0">
                          <a:solidFill>
                            <a:schemeClr val="bg1"/>
                          </a:solidFill>
                          <a:effectLst/>
                          <a:latin typeface="Calibri" panose="020F0502020204030204" pitchFamily="34" charset="0"/>
                          <a:cs typeface="Calibri" panose="020F0502020204030204" pitchFamily="34" charset="0"/>
                        </a:rPr>
                        <a:t>NCT05334810</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34113629"/>
                  </a:ext>
                </a:extLst>
              </a:tr>
              <a:tr h="0">
                <a:tc>
                  <a:txBody>
                    <a:bodyPr/>
                    <a:lstStyle/>
                    <a:p>
                      <a:pPr fontAlgn="t"/>
                      <a:r>
                        <a:rPr lang="en-US" sz="1800" dirty="0">
                          <a:solidFill>
                            <a:schemeClr val="bg1"/>
                          </a:solidFill>
                          <a:effectLst/>
                          <a:latin typeface="Calibri" panose="020F0502020204030204" pitchFamily="34" charset="0"/>
                          <a:cs typeface="Calibri" panose="020F0502020204030204" pitchFamily="34" charset="0"/>
                        </a:rPr>
                        <a:t>DZD1516</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800" dirty="0">
                          <a:solidFill>
                            <a:schemeClr val="bg1"/>
                          </a:solidFill>
                          <a:effectLst/>
                          <a:latin typeface="Calibri" panose="020F0502020204030204" pitchFamily="34" charset="0"/>
                          <a:cs typeface="Calibri" panose="020F0502020204030204" pitchFamily="34" charset="0"/>
                        </a:rPr>
                        <a:t>Anti-HER2 TKI</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800" kern="1200" dirty="0">
                          <a:solidFill>
                            <a:schemeClr val="bg1"/>
                          </a:solidFill>
                          <a:effectLst/>
                          <a:latin typeface="Calibri" panose="020F0502020204030204" pitchFamily="34" charset="0"/>
                          <a:ea typeface="+mn-ea"/>
                          <a:cs typeface="Calibri" panose="020F0502020204030204" pitchFamily="34" charset="0"/>
                        </a:rPr>
                        <a:t>NCT04509596</a:t>
                      </a:r>
                      <a:endParaRPr lang="en-US" sz="1800" dirty="0">
                        <a:solidFill>
                          <a:schemeClr val="bg1"/>
                        </a:solidFill>
                        <a:effectLst/>
                        <a:latin typeface="Calibri" panose="020F0502020204030204" pitchFamily="34" charset="0"/>
                        <a:cs typeface="Calibri" panose="020F050202020403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90773126"/>
                  </a:ext>
                </a:extLst>
              </a:tr>
              <a:tr h="0">
                <a:tc>
                  <a:txBody>
                    <a:bodyPr/>
                    <a:lstStyle/>
                    <a:p>
                      <a:pPr fontAlgn="t"/>
                      <a:r>
                        <a:rPr lang="en-US" sz="1800" dirty="0">
                          <a:solidFill>
                            <a:schemeClr val="bg1"/>
                          </a:solidFill>
                          <a:effectLst/>
                          <a:latin typeface="Calibri" panose="020F0502020204030204" pitchFamily="34" charset="0"/>
                          <a:cs typeface="Calibri" panose="020F0502020204030204" pitchFamily="34" charset="0"/>
                        </a:rPr>
                        <a:t>ACE1702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800" dirty="0">
                          <a:solidFill>
                            <a:schemeClr val="bg1"/>
                          </a:solidFill>
                          <a:effectLst/>
                          <a:latin typeface="Calibri" panose="020F0502020204030204" pitchFamily="34" charset="0"/>
                          <a:cs typeface="Calibri" panose="020F0502020204030204" pitchFamily="34" charset="0"/>
                        </a:rPr>
                        <a:t>HER2-targeted NK cells</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800" dirty="0">
                          <a:solidFill>
                            <a:schemeClr val="bg1"/>
                          </a:solidFill>
                          <a:effectLst/>
                          <a:latin typeface="Calibri" panose="020F0502020204030204" pitchFamily="34" charset="0"/>
                          <a:cs typeface="Calibri" panose="020F0502020204030204" pitchFamily="34" charset="0"/>
                        </a:rPr>
                        <a:t>NCT04319757</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26106028"/>
                  </a:ext>
                </a:extLst>
              </a:tr>
              <a:tr h="0">
                <a:tc>
                  <a:txBody>
                    <a:bodyPr/>
                    <a:lstStyle/>
                    <a:p>
                      <a:pPr fontAlgn="t"/>
                      <a:r>
                        <a:rPr lang="en-US" sz="1800" dirty="0">
                          <a:solidFill>
                            <a:schemeClr val="bg1"/>
                          </a:solidFill>
                          <a:effectLst/>
                          <a:latin typeface="Calibri" panose="020F0502020204030204" pitchFamily="34" charset="0"/>
                          <a:cs typeface="Calibri" panose="020F0502020204030204" pitchFamily="34" charset="0"/>
                        </a:rPr>
                        <a:t>HER2-BATS</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800" dirty="0">
                          <a:solidFill>
                            <a:schemeClr val="bg1"/>
                          </a:solidFill>
                          <a:effectLst/>
                          <a:latin typeface="Calibri" panose="020F0502020204030204" pitchFamily="34" charset="0"/>
                          <a:cs typeface="Calibri" panose="020F0502020204030204" pitchFamily="34" charset="0"/>
                        </a:rPr>
                        <a:t>HER2 bispecific Ab armed T-cells</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800" dirty="0">
                          <a:solidFill>
                            <a:schemeClr val="bg1"/>
                          </a:solidFill>
                          <a:effectLst/>
                          <a:latin typeface="Calibri" panose="020F0502020204030204" pitchFamily="34" charset="0"/>
                          <a:cs typeface="Calibri" panose="020F0502020204030204" pitchFamily="34" charset="0"/>
                        </a:rPr>
                        <a:t>NCT03272334</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18438696"/>
                  </a:ext>
                </a:extLst>
              </a:tr>
              <a:tr h="0">
                <a:tc>
                  <a:txBody>
                    <a:bodyPr/>
                    <a:lstStyle/>
                    <a:p>
                      <a:pPr fontAlgn="t"/>
                      <a:r>
                        <a:rPr lang="en-US" sz="1800" dirty="0">
                          <a:solidFill>
                            <a:schemeClr val="bg1"/>
                          </a:solidFill>
                          <a:effectLst/>
                          <a:latin typeface="Calibri" panose="020F0502020204030204" pitchFamily="34" charset="0"/>
                          <a:cs typeface="Calibri" panose="020F0502020204030204" pitchFamily="34" charset="0"/>
                        </a:rPr>
                        <a:t>GLSI-100</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HER2 peptide vaccine</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800" kern="1200" dirty="0">
                          <a:solidFill>
                            <a:schemeClr val="bg1"/>
                          </a:solidFill>
                          <a:effectLst/>
                          <a:latin typeface="Calibri" panose="020F0502020204030204" pitchFamily="34" charset="0"/>
                          <a:ea typeface="+mn-ea"/>
                          <a:cs typeface="Calibri" panose="020F0502020204030204" pitchFamily="34" charset="0"/>
                        </a:rPr>
                        <a:t>NCT05232916</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14061775"/>
                  </a:ext>
                </a:extLst>
              </a:tr>
            </a:tbl>
          </a:graphicData>
        </a:graphic>
      </p:graphicFrame>
    </p:spTree>
    <p:extLst>
      <p:ext uri="{BB962C8B-B14F-4D97-AF65-F5344CB8AC3E}">
        <p14:creationId xmlns:p14="http://schemas.microsoft.com/office/powerpoint/2010/main" val="14843918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13ED5-B834-0FBD-4A87-D8A35254DF6F}"/>
              </a:ext>
            </a:extLst>
          </p:cNvPr>
          <p:cNvSpPr>
            <a:spLocks noGrp="1"/>
          </p:cNvSpPr>
          <p:nvPr>
            <p:ph type="title"/>
          </p:nvPr>
        </p:nvSpPr>
        <p:spPr>
          <a:xfrm>
            <a:off x="609759" y="238127"/>
            <a:ext cx="11141055" cy="1103313"/>
          </a:xfrm>
        </p:spPr>
        <p:txBody>
          <a:bodyPr/>
          <a:lstStyle/>
          <a:p>
            <a:r>
              <a:rPr lang="en-US" sz="3600" dirty="0">
                <a:cs typeface="Calibri" panose="020F0502020204030204" pitchFamily="34" charset="0"/>
              </a:rPr>
              <a:t>TRIO-US B-12 (TALENT): </a:t>
            </a:r>
            <a:br>
              <a:rPr lang="en-US" sz="3600" dirty="0">
                <a:cs typeface="Calibri" panose="020F0502020204030204" pitchFamily="34" charset="0"/>
              </a:rPr>
            </a:br>
            <a:r>
              <a:rPr lang="en-US" sz="3600" dirty="0">
                <a:cs typeface="Calibri" panose="020F0502020204030204" pitchFamily="34" charset="0"/>
              </a:rPr>
              <a:t>Neoadjuvant Trial for HER2-Low BC</a:t>
            </a:r>
            <a:endParaRPr lang="en-US" dirty="0">
              <a:cs typeface="Calibri" panose="020F0502020204030204" pitchFamily="34" charset="0"/>
            </a:endParaRPr>
          </a:p>
        </p:txBody>
      </p:sp>
      <p:sp>
        <p:nvSpPr>
          <p:cNvPr id="3" name="Text Box 45">
            <a:extLst>
              <a:ext uri="{FF2B5EF4-FFF2-40B4-BE49-F238E27FC236}">
                <a16:creationId xmlns:a16="http://schemas.microsoft.com/office/drawing/2014/main" id="{18560F53-2762-2211-6624-CA6F02DB7445}"/>
              </a:ext>
            </a:extLst>
          </p:cNvPr>
          <p:cNvSpPr txBox="1">
            <a:spLocks noChangeArrowheads="1"/>
          </p:cNvSpPr>
          <p:nvPr/>
        </p:nvSpPr>
        <p:spPr bwMode="auto">
          <a:xfrm>
            <a:off x="609759" y="2165018"/>
            <a:ext cx="2897677"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previously untreated HR+/HER2-low,</a:t>
            </a:r>
            <a:r>
              <a:rPr kumimoji="0" lang="en-GB" alt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operable stage II/III BC; ECOG PS 0/1;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prior </a:t>
            </a:r>
            <a:r>
              <a:rPr lang="en-GB" altLang="en-US" sz="1800" b="0" dirty="0">
                <a:solidFill>
                  <a:srgbClr val="000000"/>
                </a:solidFill>
                <a:latin typeface="Calibri" panose="020F0502020204030204" pitchFamily="34" charset="0"/>
              </a:rPr>
              <a:t>systemic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therapy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for invasive cancer</a:t>
            </a:r>
            <a:endParaRPr lang="en-GB" altLang="en-US" sz="1800" b="0" dirty="0">
              <a:solidFill>
                <a:srgbClr val="000000"/>
              </a:solidFill>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(target N = </a:t>
            </a:r>
            <a:r>
              <a:rPr lang="en-GB" altLang="en-US" sz="1800" b="0" dirty="0">
                <a:solidFill>
                  <a:srgbClr val="000000"/>
                </a:solidFill>
                <a:latin typeface="Calibri" panose="020F0502020204030204" pitchFamily="34" charset="0"/>
              </a:rPr>
              <a:t>88</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 name="Text Box 11">
            <a:extLst>
              <a:ext uri="{FF2B5EF4-FFF2-40B4-BE49-F238E27FC236}">
                <a16:creationId xmlns:a16="http://schemas.microsoft.com/office/drawing/2014/main" id="{8F399EAB-7AE0-7119-76C3-C15021B779A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lang="en-US" sz="1200" b="0" dirty="0">
                <a:solidFill>
                  <a:schemeClr val="bg2"/>
                </a:solidFill>
                <a:latin typeface="Calibri" panose="020F0502020204030204" pitchFamily="34" charset="0"/>
                <a:cs typeface="Calibri" panose="020F0502020204030204" pitchFamily="34" charset="0"/>
              </a:rPr>
              <a:t>Hurvitz</a:t>
            </a:r>
            <a:r>
              <a:rPr lang="en-US" sz="1200" b="0" i="0" dirty="0">
                <a:solidFill>
                  <a:schemeClr val="bg2"/>
                </a:solidFill>
                <a:effectLst/>
                <a:latin typeface="Calibri" panose="020F0502020204030204" pitchFamily="34" charset="0"/>
                <a:cs typeface="Calibri" panose="020F0502020204030204" pitchFamily="34" charset="0"/>
              </a:rPr>
              <a:t>. </a:t>
            </a:r>
            <a:r>
              <a:rPr lang="en-US" sz="1200" b="0" dirty="0">
                <a:solidFill>
                  <a:schemeClr val="bg2"/>
                </a:solidFill>
                <a:latin typeface="Calibri" panose="020F0502020204030204" pitchFamily="34" charset="0"/>
                <a:cs typeface="Calibri" panose="020F0502020204030204" pitchFamily="34" charset="0"/>
              </a:rPr>
              <a:t>ASCO</a:t>
            </a:r>
            <a:r>
              <a:rPr lang="en-US" sz="1200" b="0" i="0" dirty="0">
                <a:solidFill>
                  <a:schemeClr val="bg2"/>
                </a:solidFill>
                <a:effectLst/>
                <a:latin typeface="Calibri" panose="020F0502020204030204" pitchFamily="34" charset="0"/>
                <a:cs typeface="Calibri" panose="020F0502020204030204" pitchFamily="34" charset="0"/>
              </a:rPr>
              <a:t> 2022. Abstr </a:t>
            </a:r>
            <a:r>
              <a:rPr lang="en-US" sz="1200" b="0" dirty="0">
                <a:solidFill>
                  <a:schemeClr val="bg2"/>
                </a:solidFill>
                <a:latin typeface="Calibri" panose="020F0502020204030204" pitchFamily="34" charset="0"/>
                <a:cs typeface="Calibri" panose="020F0502020204030204" pitchFamily="34" charset="0"/>
              </a:rPr>
              <a:t>TPS623</a:t>
            </a:r>
            <a:r>
              <a:rPr lang="en-US" sz="1200" b="0" i="0" dirty="0">
                <a:solidFill>
                  <a:schemeClr val="bg2"/>
                </a:solidFill>
                <a:effectLst/>
                <a:latin typeface="Calibri" panose="020F0502020204030204" pitchFamily="34" charset="0"/>
                <a:cs typeface="Calibri" panose="020F0502020204030204" pitchFamily="34" charset="0"/>
              </a:rPr>
              <a:t>. NCT04553770.</a:t>
            </a:r>
            <a:endPar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cs typeface="Calibri" panose="020F0502020204030204" pitchFamily="34" charset="0"/>
            </a:endParaRPr>
          </a:p>
        </p:txBody>
      </p:sp>
      <p:sp>
        <p:nvSpPr>
          <p:cNvPr id="6" name="Content Placeholder 2">
            <a:extLst>
              <a:ext uri="{FF2B5EF4-FFF2-40B4-BE49-F238E27FC236}">
                <a16:creationId xmlns:a16="http://schemas.microsoft.com/office/drawing/2014/main" id="{7AEF4FBE-C55A-8A7A-8B00-91A10C2C443F}"/>
              </a:ext>
            </a:extLst>
          </p:cNvPr>
          <p:cNvSpPr txBox="1">
            <a:spLocks/>
          </p:cNvSpPr>
          <p:nvPr/>
        </p:nvSpPr>
        <p:spPr>
          <a:xfrm>
            <a:off x="598243" y="1458207"/>
            <a:ext cx="10877529" cy="515654"/>
          </a:xfrm>
          <a:prstGeom prst="rect">
            <a:avLst/>
          </a:prstGeom>
        </p:spPr>
        <p:txBody>
          <a:bodyPr anchor="ct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sz="2200" b="0" dirty="0">
                <a:solidFill>
                  <a:srgbClr val="000000"/>
                </a:solidFill>
                <a:cs typeface="Calibri" panose="020F0502020204030204" pitchFamily="34" charset="0"/>
              </a:rPr>
              <a:t>M</a:t>
            </a:r>
            <a:r>
              <a:rPr lang="en-US" sz="2200" b="0" i="0" dirty="0">
                <a:solidFill>
                  <a:srgbClr val="000000"/>
                </a:solidFill>
                <a:effectLst/>
                <a:cs typeface="Calibri" panose="020F0502020204030204" pitchFamily="34" charset="0"/>
              </a:rPr>
              <a:t>ulticenter, open-label phase II trial </a:t>
            </a:r>
            <a:endParaRPr kumimoji="0" lang="en-US" sz="2200" b="0" i="0" u="none" strike="noStrike" kern="0" cap="none" spc="0" normalizeH="0" baseline="0" noProof="0" dirty="0">
              <a:ln>
                <a:noFill/>
              </a:ln>
              <a:solidFill>
                <a:srgbClr val="000000"/>
              </a:solidFill>
              <a:effectLst/>
              <a:uLnTx/>
              <a:uFillTx/>
              <a:cs typeface="Calibri" panose="020F0502020204030204" pitchFamily="34" charset="0"/>
            </a:endParaRPr>
          </a:p>
        </p:txBody>
      </p:sp>
      <p:sp>
        <p:nvSpPr>
          <p:cNvPr id="7" name="Rectangle 49">
            <a:extLst>
              <a:ext uri="{FF2B5EF4-FFF2-40B4-BE49-F238E27FC236}">
                <a16:creationId xmlns:a16="http://schemas.microsoft.com/office/drawing/2014/main" id="{D74C85D7-2933-89DC-4671-075527ECFF24}"/>
              </a:ext>
            </a:extLst>
          </p:cNvPr>
          <p:cNvSpPr>
            <a:spLocks noChangeArrowheads="1"/>
          </p:cNvSpPr>
          <p:nvPr/>
        </p:nvSpPr>
        <p:spPr bwMode="auto">
          <a:xfrm>
            <a:off x="4304524" y="2081893"/>
            <a:ext cx="2535420" cy="84326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T-DXd </a:t>
            </a:r>
            <a:r>
              <a:rPr lang="en-US" altLang="en-US" sz="1800" b="0" dirty="0">
                <a:solidFill>
                  <a:srgbClr val="FFFFFF"/>
                </a:solidFill>
                <a:latin typeface="Calibri" panose="020F0502020204030204" pitchFamily="34" charset="0"/>
              </a:rPr>
              <a:t>+ </a:t>
            </a:r>
            <a:r>
              <a:rPr lang="en-US" altLang="en-US" sz="1800" dirty="0">
                <a:solidFill>
                  <a:srgbClr val="FFFFFF"/>
                </a:solidFill>
                <a:latin typeface="Calibri" panose="020F0502020204030204" pitchFamily="34" charset="0"/>
              </a:rPr>
              <a:t>Anastrozole</a:t>
            </a:r>
            <a:r>
              <a:rPr lang="en-US" altLang="en-US" sz="1800" b="0" baseline="30000" dirty="0">
                <a:solidFill>
                  <a:srgbClr val="FFFFFF"/>
                </a:solidFill>
                <a:latin typeface="Calibri" panose="020F0502020204030204" pitchFamily="34" charset="0"/>
              </a:rPr>
              <a:t>‡</a:t>
            </a:r>
            <a:endPar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Rectangle 50">
            <a:extLst>
              <a:ext uri="{FF2B5EF4-FFF2-40B4-BE49-F238E27FC236}">
                <a16:creationId xmlns:a16="http://schemas.microsoft.com/office/drawing/2014/main" id="{15BB816C-72BB-7A92-FA0D-D4957201DC0C}"/>
              </a:ext>
            </a:extLst>
          </p:cNvPr>
          <p:cNvSpPr>
            <a:spLocks noChangeArrowheads="1"/>
          </p:cNvSpPr>
          <p:nvPr/>
        </p:nvSpPr>
        <p:spPr bwMode="auto">
          <a:xfrm>
            <a:off x="4304524" y="3119164"/>
            <a:ext cx="2535420"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T-DXd</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Line 53">
            <a:extLst>
              <a:ext uri="{FF2B5EF4-FFF2-40B4-BE49-F238E27FC236}">
                <a16:creationId xmlns:a16="http://schemas.microsoft.com/office/drawing/2014/main" id="{D7AC9094-8DCC-B7F9-E6B2-D61BFB808BA9}"/>
              </a:ext>
            </a:extLst>
          </p:cNvPr>
          <p:cNvSpPr>
            <a:spLocks noChangeShapeType="1"/>
          </p:cNvSpPr>
          <p:nvPr/>
        </p:nvSpPr>
        <p:spPr bwMode="auto">
          <a:xfrm>
            <a:off x="3424899" y="3179640"/>
            <a:ext cx="766167" cy="57956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Line 54">
            <a:extLst>
              <a:ext uri="{FF2B5EF4-FFF2-40B4-BE49-F238E27FC236}">
                <a16:creationId xmlns:a16="http://schemas.microsoft.com/office/drawing/2014/main" id="{1A90B0F0-FD34-E7A0-80C9-FAB836C132F3}"/>
              </a:ext>
            </a:extLst>
          </p:cNvPr>
          <p:cNvSpPr>
            <a:spLocks noChangeShapeType="1"/>
          </p:cNvSpPr>
          <p:nvPr/>
        </p:nvSpPr>
        <p:spPr bwMode="auto">
          <a:xfrm flipV="1">
            <a:off x="3428075" y="2379385"/>
            <a:ext cx="762992" cy="52322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4" name="Straight Arrow Connector 13">
            <a:extLst>
              <a:ext uri="{FF2B5EF4-FFF2-40B4-BE49-F238E27FC236}">
                <a16:creationId xmlns:a16="http://schemas.microsoft.com/office/drawing/2014/main" id="{60B77B46-C7DB-73F8-413B-AA74BCE05B99}"/>
              </a:ext>
            </a:extLst>
          </p:cNvPr>
          <p:cNvCxnSpPr/>
          <p:nvPr/>
        </p:nvCxnSpPr>
        <p:spPr bwMode="auto">
          <a:xfrm>
            <a:off x="6916191" y="2576957"/>
            <a:ext cx="748145" cy="0"/>
          </a:xfrm>
          <a:prstGeom prst="straightConnector1">
            <a:avLst/>
          </a:prstGeom>
          <a:noFill/>
          <a:ln w="28575" cap="flat" cmpd="sng" algn="ctr">
            <a:solidFill>
              <a:schemeClr val="bg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231AE5DA-9DD3-B916-2AB0-1C4D956719D6}"/>
              </a:ext>
            </a:extLst>
          </p:cNvPr>
          <p:cNvCxnSpPr/>
          <p:nvPr/>
        </p:nvCxnSpPr>
        <p:spPr bwMode="auto">
          <a:xfrm>
            <a:off x="6916191" y="3544004"/>
            <a:ext cx="748145" cy="0"/>
          </a:xfrm>
          <a:prstGeom prst="straightConnector1">
            <a:avLst/>
          </a:prstGeom>
          <a:noFill/>
          <a:ln w="28575" cap="flat" cmpd="sng" algn="ctr">
            <a:solidFill>
              <a:schemeClr val="bg1"/>
            </a:solidFill>
            <a:prstDash val="solid"/>
            <a:round/>
            <a:headEnd type="none" w="med" len="med"/>
            <a:tailEnd type="triangle"/>
          </a:ln>
          <a:effectLst/>
        </p:spPr>
      </p:cxnSp>
      <p:sp>
        <p:nvSpPr>
          <p:cNvPr id="16" name="TextBox 15">
            <a:extLst>
              <a:ext uri="{FF2B5EF4-FFF2-40B4-BE49-F238E27FC236}">
                <a16:creationId xmlns:a16="http://schemas.microsoft.com/office/drawing/2014/main" id="{9962B805-C5E0-81AD-BF57-62B8EF3E4A44}"/>
              </a:ext>
            </a:extLst>
          </p:cNvPr>
          <p:cNvSpPr txBox="1"/>
          <p:nvPr/>
        </p:nvSpPr>
        <p:spPr bwMode="auto">
          <a:xfrm>
            <a:off x="7780714" y="2197912"/>
            <a:ext cx="1363286" cy="1785104"/>
          </a:xfrm>
          <a:prstGeom prst="rect">
            <a:avLst/>
          </a:prstGeom>
          <a:solidFill>
            <a:srgbClr val="00823B"/>
          </a:solidFill>
          <a:ln>
            <a:noFill/>
          </a:ln>
        </p:spPr>
        <p:txBody>
          <a:bodyPr wrap="square" rtlCol="0">
            <a:spAutoFit/>
          </a:bodyPr>
          <a:lstStyle/>
          <a:p>
            <a:pPr algn="ctr">
              <a:lnSpc>
                <a:spcPct val="100000"/>
              </a:lnSpc>
              <a:spcBef>
                <a:spcPts val="0"/>
              </a:spcBef>
              <a:spcAft>
                <a:spcPct val="0"/>
              </a:spcAft>
              <a:buClrTx/>
              <a:buFontTx/>
              <a:buNone/>
            </a:pPr>
            <a:endParaRPr lang="en-US" sz="2200" dirty="0">
              <a:latin typeface="Calibri" panose="020F0502020204030204" pitchFamily="34" charset="0"/>
            </a:endParaRPr>
          </a:p>
          <a:p>
            <a:pPr algn="ctr">
              <a:lnSpc>
                <a:spcPct val="100000"/>
              </a:lnSpc>
              <a:spcBef>
                <a:spcPts val="0"/>
              </a:spcBef>
              <a:spcAft>
                <a:spcPct val="0"/>
              </a:spcAft>
              <a:buClrTx/>
              <a:buFontTx/>
              <a:buNone/>
            </a:pPr>
            <a:endParaRPr lang="en-US" sz="2200" dirty="0">
              <a:latin typeface="Calibri" panose="020F0502020204030204" pitchFamily="34" charset="0"/>
            </a:endParaRPr>
          </a:p>
          <a:p>
            <a:pPr algn="ctr">
              <a:lnSpc>
                <a:spcPct val="100000"/>
              </a:lnSpc>
              <a:spcBef>
                <a:spcPts val="0"/>
              </a:spcBef>
              <a:spcAft>
                <a:spcPct val="0"/>
              </a:spcAft>
              <a:buClrTx/>
              <a:buFontTx/>
              <a:buNone/>
            </a:pPr>
            <a:r>
              <a:rPr lang="en-US" sz="2200" dirty="0">
                <a:latin typeface="Calibri" panose="020F0502020204030204" pitchFamily="34" charset="0"/>
              </a:rPr>
              <a:t>Surgery</a:t>
            </a:r>
          </a:p>
          <a:p>
            <a:pPr algn="ctr">
              <a:lnSpc>
                <a:spcPct val="100000"/>
              </a:lnSpc>
              <a:spcBef>
                <a:spcPts val="0"/>
              </a:spcBef>
              <a:spcAft>
                <a:spcPct val="0"/>
              </a:spcAft>
              <a:buClrTx/>
              <a:buFontTx/>
              <a:buNone/>
            </a:pPr>
            <a:endParaRPr lang="en-US" sz="2200" dirty="0">
              <a:latin typeface="Calibri" panose="020F0502020204030204" pitchFamily="34" charset="0"/>
            </a:endParaRPr>
          </a:p>
          <a:p>
            <a:pPr algn="ctr">
              <a:lnSpc>
                <a:spcPct val="100000"/>
              </a:lnSpc>
              <a:spcBef>
                <a:spcPts val="0"/>
              </a:spcBef>
              <a:spcAft>
                <a:spcPct val="0"/>
              </a:spcAft>
              <a:buClrTx/>
              <a:buFontTx/>
              <a:buNone/>
            </a:pPr>
            <a:endParaRPr lang="en-US" sz="2200" dirty="0">
              <a:latin typeface="Calibri" panose="020F0502020204030204" pitchFamily="34" charset="0"/>
            </a:endParaRPr>
          </a:p>
        </p:txBody>
      </p:sp>
      <p:sp>
        <p:nvSpPr>
          <p:cNvPr id="17" name="TextBox 16">
            <a:extLst>
              <a:ext uri="{FF2B5EF4-FFF2-40B4-BE49-F238E27FC236}">
                <a16:creationId xmlns:a16="http://schemas.microsoft.com/office/drawing/2014/main" id="{5B065D61-BCE7-42A2-E8F9-29AB98E4E6AB}"/>
              </a:ext>
            </a:extLst>
          </p:cNvPr>
          <p:cNvSpPr txBox="1"/>
          <p:nvPr/>
        </p:nvSpPr>
        <p:spPr bwMode="auto">
          <a:xfrm>
            <a:off x="977010" y="4497959"/>
            <a:ext cx="10012415" cy="646331"/>
          </a:xfrm>
          <a:prstGeom prst="rect">
            <a:avLst/>
          </a:prstGeom>
          <a:solidFill>
            <a:schemeClr val="accent6"/>
          </a:solidFill>
          <a:ln>
            <a:noFill/>
          </a:ln>
        </p:spPr>
        <p:txBody>
          <a:bodyPr wrap="square" rtlCol="0">
            <a:spAutoFit/>
          </a:bodyPr>
          <a:lstStyle/>
          <a:p>
            <a:pPr algn="ctr">
              <a:lnSpc>
                <a:spcPct val="100000"/>
              </a:lnSpc>
              <a:spcBef>
                <a:spcPct val="50000"/>
              </a:spcBef>
              <a:spcAft>
                <a:spcPct val="0"/>
              </a:spcAft>
              <a:buClrTx/>
              <a:buFontTx/>
              <a:buNone/>
            </a:pPr>
            <a:r>
              <a:rPr lang="en-US" sz="1800" b="0" dirty="0">
                <a:latin typeface="Calibri" panose="020F0502020204030204" pitchFamily="34" charset="0"/>
                <a:cs typeface="Calibri" panose="020F0502020204030204" pitchFamily="34" charset="0"/>
              </a:rPr>
              <a:t>Originally, 6 cycles of treatment given but on 02/2022, an amendment increased the number of treatment cycles from 6 to 8 for newly enrolled patients or for those who had not yet </a:t>
            </a:r>
            <a:r>
              <a:rPr lang="en-US" b="0" dirty="0">
                <a:latin typeface="Calibri" panose="020F0502020204030204" pitchFamily="34" charset="0"/>
                <a:cs typeface="Calibri" panose="020F0502020204030204" pitchFamily="34" charset="0"/>
              </a:rPr>
              <a:t>undergone </a:t>
            </a:r>
            <a:r>
              <a:rPr lang="en-US" sz="1800" b="0" dirty="0">
                <a:latin typeface="Calibri" panose="020F0502020204030204" pitchFamily="34" charset="0"/>
                <a:cs typeface="Calibri" panose="020F0502020204030204" pitchFamily="34" charset="0"/>
              </a:rPr>
              <a:t>surgery </a:t>
            </a:r>
            <a:endParaRPr lang="en-US" b="0" dirty="0">
              <a:latin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5621F8F5-799E-249A-597B-0F23BEE50F6F}"/>
              </a:ext>
            </a:extLst>
          </p:cNvPr>
          <p:cNvSpPr txBox="1"/>
          <p:nvPr/>
        </p:nvSpPr>
        <p:spPr bwMode="auto">
          <a:xfrm>
            <a:off x="9260378" y="1697928"/>
            <a:ext cx="2535420"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400" b="0" dirty="0">
                <a:solidFill>
                  <a:schemeClr val="bg1"/>
                </a:solidFill>
                <a:latin typeface="Calibri" panose="020F0502020204030204" pitchFamily="34" charset="0"/>
                <a:cs typeface="Calibri" panose="020F0502020204030204" pitchFamily="34" charset="0"/>
              </a:rPr>
              <a:t>*</a:t>
            </a:r>
            <a:r>
              <a:rPr lang="en-US" sz="1400" b="0" dirty="0">
                <a:solidFill>
                  <a:prstClr val="black"/>
                </a:solidFill>
                <a:latin typeface="Calibri" panose="020F0502020204030204" pitchFamily="34" charset="0"/>
                <a:cs typeface="Calibri" panose="020F0502020204030204" pitchFamily="34" charset="0"/>
              </a:rPr>
              <a:t>Tissue acquisition from archival tissue or biopsy at baseline and biopsy between C1D17-C1D21 and tissue at time of surgical resection; all tissue collected for study were pathology centrally reviewed </a:t>
            </a:r>
            <a:br>
              <a:rPr lang="en-US" sz="1400" b="0" dirty="0">
                <a:solidFill>
                  <a:prstClr val="black"/>
                </a:solidFill>
                <a:latin typeface="Calibri" panose="020F0502020204030204" pitchFamily="34" charset="0"/>
                <a:cs typeface="Calibri" panose="020F0502020204030204" pitchFamily="34" charset="0"/>
              </a:rPr>
            </a:br>
            <a:r>
              <a:rPr lang="en-US" sz="1400" b="0" dirty="0">
                <a:solidFill>
                  <a:prstClr val="black"/>
                </a:solidFill>
                <a:latin typeface="Calibri" panose="020F0502020204030204" pitchFamily="34" charset="0"/>
                <a:cs typeface="Calibri" panose="020F0502020204030204" pitchFamily="34" charset="0"/>
              </a:rPr>
              <a:t>for HER2 and Ki67.</a:t>
            </a:r>
          </a:p>
          <a:p>
            <a:pPr algn="l">
              <a:lnSpc>
                <a:spcPct val="100000"/>
              </a:lnSpc>
              <a:spcBef>
                <a:spcPts val="0"/>
              </a:spcBef>
              <a:spcAft>
                <a:spcPct val="0"/>
              </a:spcAft>
              <a:buClrTx/>
              <a:buFontTx/>
              <a:buNone/>
            </a:pPr>
            <a:r>
              <a:rPr lang="en-US" sz="1400" b="0" baseline="30000" dirty="0">
                <a:solidFill>
                  <a:schemeClr val="bg1"/>
                </a:solidFill>
                <a:latin typeface="Calibri" panose="020F0502020204030204" pitchFamily="34" charset="0"/>
                <a:cs typeface="Calibri" panose="020F0502020204030204" pitchFamily="34" charset="0"/>
              </a:rPr>
              <a:t>†</a:t>
            </a:r>
            <a:r>
              <a:rPr lang="en-US" sz="1400" b="0" dirty="0">
                <a:solidFill>
                  <a:srgbClr val="000000"/>
                </a:solidFill>
                <a:latin typeface="Calibri" panose="020F0502020204030204" pitchFamily="34" charset="0"/>
                <a:cs typeface="Calibri" panose="020F0502020204030204" pitchFamily="34" charset="0"/>
              </a:rPr>
              <a:t>By local and/or central review. </a:t>
            </a:r>
          </a:p>
          <a:p>
            <a:pPr algn="l">
              <a:lnSpc>
                <a:spcPct val="100000"/>
              </a:lnSpc>
              <a:spcBef>
                <a:spcPts val="0"/>
              </a:spcBef>
              <a:spcAft>
                <a:spcPct val="0"/>
              </a:spcAft>
              <a:buClrTx/>
              <a:buFontTx/>
              <a:buNone/>
            </a:pPr>
            <a:r>
              <a:rPr lang="en-US" sz="1400" b="0" baseline="30000" dirty="0">
                <a:solidFill>
                  <a:srgbClr val="000000"/>
                </a:solidFill>
                <a:latin typeface="Calibri" panose="020F0502020204030204" pitchFamily="34" charset="0"/>
                <a:cs typeface="Calibri" panose="020F0502020204030204" pitchFamily="34" charset="0"/>
              </a:rPr>
              <a:t>‡</a:t>
            </a:r>
            <a:r>
              <a:rPr lang="en-US" sz="1400" b="0" dirty="0">
                <a:solidFill>
                  <a:srgbClr val="000000"/>
                </a:solidFill>
                <a:latin typeface="Calibri" panose="020F0502020204030204" pitchFamily="34" charset="0"/>
                <a:cs typeface="Calibri" panose="020F0502020204030204" pitchFamily="34" charset="0"/>
              </a:rPr>
              <a:t>Plus </a:t>
            </a:r>
            <a:r>
              <a:rPr lang="en-US" sz="1400" b="0" dirty="0">
                <a:solidFill>
                  <a:prstClr val="black"/>
                </a:solidFill>
                <a:latin typeface="Calibri" panose="020F0502020204030204" pitchFamily="34" charset="0"/>
                <a:cs typeface="Calibri" panose="020F0502020204030204" pitchFamily="34" charset="0"/>
              </a:rPr>
              <a:t>GnRH analog for men/ premenopausal women</a:t>
            </a:r>
            <a:endParaRPr lang="en-US" sz="1400" b="0" dirty="0">
              <a:solidFill>
                <a:schemeClr val="bg1"/>
              </a:solidFill>
              <a:latin typeface="Calibri" panose="020F0502020204030204" pitchFamily="34" charset="0"/>
              <a:cs typeface="Calibri" panose="020F0502020204030204" pitchFamily="34" charset="0"/>
            </a:endParaRPr>
          </a:p>
        </p:txBody>
      </p:sp>
      <p:sp>
        <p:nvSpPr>
          <p:cNvPr id="20" name="Content Placeholder 2">
            <a:extLst>
              <a:ext uri="{FF2B5EF4-FFF2-40B4-BE49-F238E27FC236}">
                <a16:creationId xmlns:a16="http://schemas.microsoft.com/office/drawing/2014/main" id="{258D1087-9CA3-F163-D98F-F57FC2C0F64D}"/>
              </a:ext>
            </a:extLst>
          </p:cNvPr>
          <p:cNvSpPr txBox="1">
            <a:spLocks/>
          </p:cNvSpPr>
          <p:nvPr/>
        </p:nvSpPr>
        <p:spPr>
          <a:xfrm>
            <a:off x="598242" y="5398678"/>
            <a:ext cx="9318039" cy="814707"/>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22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pCR</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2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Key secondary endpoints: </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safety, molecular biomarkers, response, QoL</a:t>
            </a:r>
          </a:p>
        </p:txBody>
      </p:sp>
    </p:spTree>
    <p:extLst>
      <p:ext uri="{BB962C8B-B14F-4D97-AF65-F5344CB8AC3E}">
        <p14:creationId xmlns:p14="http://schemas.microsoft.com/office/powerpoint/2010/main" val="17874085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Breast Cancer!</a:t>
            </a:r>
          </a:p>
        </p:txBody>
      </p:sp>
      <p:sp>
        <p:nvSpPr>
          <p:cNvPr id="8" name="Rectangle 2">
            <a:extLst>
              <a:ext uri="{FF2B5EF4-FFF2-40B4-BE49-F238E27FC236}">
                <a16:creationId xmlns:a16="http://schemas.microsoft.com/office/drawing/2014/main" id="{C6188FE0-28F8-0A95-6A1B-3DC9A29A7E23}"/>
              </a:ext>
            </a:extLst>
          </p:cNvPr>
          <p:cNvSpPr>
            <a:spLocks noGrp="1" noChangeArrowheads="1"/>
          </p:cNvSpPr>
          <p:nvPr>
            <p:ph sz="quarter" idx="10"/>
          </p:nvPr>
        </p:nvSpPr>
        <p:spPr>
          <a:xfrm>
            <a:off x="609759" y="1784264"/>
            <a:ext cx="10896441" cy="2605717"/>
          </a:xfrm>
        </p:spPr>
        <p:txBody>
          <a:bodyPr rtlCol="0">
            <a:noAutofit/>
          </a:bodyPr>
          <a:lstStyle/>
          <a:p>
            <a:pPr>
              <a:buClr>
                <a:schemeClr val="accent6"/>
              </a:buClr>
              <a:defRPr/>
            </a:pPr>
            <a:r>
              <a:rPr lang="en-US" sz="2400" dirty="0">
                <a:solidFill>
                  <a:srgbClr val="E1471D"/>
                </a:solidFill>
              </a:rPr>
              <a:t>Downloadable slides </a:t>
            </a:r>
            <a:endParaRPr lang="en-US" sz="2400" b="0" dirty="0"/>
          </a:p>
          <a:p>
            <a:pPr>
              <a:buClr>
                <a:schemeClr val="tx2">
                  <a:lumMod val="20000"/>
                  <a:lumOff val="80000"/>
                </a:schemeClr>
              </a:buClr>
              <a:defRPr/>
            </a:pPr>
            <a:r>
              <a:rPr lang="en-US" sz="2400" dirty="0">
                <a:solidFill>
                  <a:schemeClr val="hlink"/>
                </a:solidFill>
              </a:rPr>
              <a:t>Other expert-authored text-based modules</a:t>
            </a:r>
            <a:endParaRPr lang="en-US" sz="2400" b="0" i="1" dirty="0"/>
          </a:p>
          <a:p>
            <a:pPr marL="0" marR="0" lvl="0" indent="0" algn="l" defTabSz="914400" rtl="0" eaLnBrk="1" fontAlgn="base" latinLnBrk="0" hangingPunct="1">
              <a:lnSpc>
                <a:spcPct val="90000"/>
              </a:lnSpc>
              <a:spcBef>
                <a:spcPts val="1000"/>
              </a:spcBef>
              <a:spcAft>
                <a:spcPts val="700"/>
              </a:spcAft>
              <a:buClr>
                <a:srgbClr val="CDCDCF">
                  <a:lumMod val="20000"/>
                  <a:lumOff val="80000"/>
                </a:srgbClr>
              </a:buClr>
              <a:buSzTx/>
              <a:buFontTx/>
              <a:buNone/>
              <a:tabLst/>
              <a:defRPr/>
            </a:pP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Podcast</a:t>
            </a:r>
            <a:endParaRPr kumimoji="0" lang="en-US" sz="24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7" name="Content Placeholder 4">
            <a:extLst>
              <a:ext uri="{FF2B5EF4-FFF2-40B4-BE49-F238E27FC236}">
                <a16:creationId xmlns:a16="http://schemas.microsoft.com/office/drawing/2014/main" id="{AFB3B8AA-B29D-E366-3117-47248DB73E96}"/>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Tx/>
              <a:buNone/>
              <a:defRPr sz="2400" b="1">
                <a:solidFill>
                  <a:srgbClr val="E1471D"/>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Tx/>
              <a:buNone/>
              <a:tabLst/>
              <a:defRPr/>
            </a:pPr>
            <a:r>
              <a:rPr kumimoji="0" lang="en-US" sz="2400" b="1" i="0" u="none" strike="noStrike" kern="1200" cap="none" spc="0" normalizeH="0" baseline="0" noProof="0" dirty="0">
                <a:ln>
                  <a:noFill/>
                </a:ln>
                <a:solidFill>
                  <a:srgbClr val="00823B"/>
                </a:solidFill>
                <a:effectLst/>
                <a:uLnTx/>
                <a:uFillTx/>
                <a:latin typeface="Calibri" panose="020F0502020204030204" pitchFamily="34" charset="0"/>
                <a:ea typeface="+mn-ea"/>
                <a:cs typeface="+mn-cs"/>
                <a:hlinkClick r:id="rId3"/>
              </a:rPr>
              <a:t>clinicaloptions.com</a:t>
            </a:r>
            <a:r>
              <a:rPr kumimoji="0" lang="en-US" sz="2400" b="1" i="0" u="sng" strike="noStrike" kern="1200" cap="none" spc="0" normalizeH="0" baseline="0" noProof="0" dirty="0">
                <a:ln>
                  <a:noFill/>
                </a:ln>
                <a:solidFill>
                  <a:srgbClr val="E1471D"/>
                </a:solidFill>
                <a:effectLst/>
                <a:uLnTx/>
                <a:uFillTx/>
                <a:latin typeface="Calibri" panose="020F0502020204030204" pitchFamily="34" charset="0"/>
                <a:ea typeface="+mn-ea"/>
                <a:cs typeface="+mn-cs"/>
                <a:hlinkClick r:id="rId3"/>
              </a:rPr>
              <a:t>/oncology</a:t>
            </a:r>
            <a:endParaRPr kumimoji="0" lang="en-US" sz="2400" b="1" i="0" u="sng" strike="noStrike" kern="1200" cap="none" spc="0" normalizeH="0" baseline="0" noProof="0" dirty="0">
              <a:ln>
                <a:noFill/>
              </a:ln>
              <a:solidFill>
                <a:srgbClr val="E1471D"/>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6333076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1F93E2CA64D5BC418F9957E52096AE90" ma:contentTypeVersion="1" ma:contentTypeDescription="Create a new document." ma:contentTypeScope="" ma:versionID="7f8539214d8b643b779b6edcee7dadb9">
  <xsd:schema xmlns:xsd="http://www.w3.org/2001/XMLSchema" xmlns:xs="http://www.w3.org/2001/XMLSchema" xmlns:p="http://schemas.microsoft.com/office/2006/metadata/properties" xmlns:ns2="d54cbe69-32bd-412a-b004-9152f949605e" xmlns:ns3="a017ce65-0ed6-4760-8f0a-ada72ff96bf0" targetNamespace="http://schemas.microsoft.com/office/2006/metadata/properties" ma:root="true" ma:fieldsID="f8755114995fcd801b5efbb27d4a1988" ns2:_="" ns3:_="">
    <xsd:import namespace="d54cbe69-32bd-412a-b004-9152f949605e"/>
    <xsd:import namespace="a017ce65-0ed6-4760-8f0a-ada72ff96bf0"/>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017ce65-0ed6-4760-8f0a-ada72ff96bf0"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56M7VY3CDVN5-2138336900-4</_dlc_DocId>
    <_dlc_DocIdUrl xmlns="d54cbe69-32bd-412a-b004-9152f949605e">
      <Url>https://intranet.clinicaloptions.com/mews/oncology/ONC_2023_Breast_HER2-low_and_TROP2_CI_(PRP6711)/CME-Certified_Micro_Text_Module__2_with_download_slides/_layouts/15/DocIdRedir.aspx?ID=56M7VY3CDVN5-2138336900-4</Url>
      <Description>56M7VY3CDVN5-2138336900-4</Description>
    </_dlc_DocIdUrl>
    <Document_x0020_Category xmlns="a017ce65-0ed6-4760-8f0a-ada72ff96bf0">Slides - Online (non-CME)</Document_x0020_Category>
  </documentManagement>
</p:properties>
</file>

<file path=customXml/itemProps1.xml><?xml version="1.0" encoding="utf-8"?>
<ds:datastoreItem xmlns:ds="http://schemas.openxmlformats.org/officeDocument/2006/customXml" ds:itemID="{900AF5CF-824C-4D4F-961E-98B959B4F95E}">
  <ds:schemaRefs>
    <ds:schemaRef ds:uri="http://schemas.microsoft.com/sharepoint/events"/>
  </ds:schemaRefs>
</ds:datastoreItem>
</file>

<file path=customXml/itemProps2.xml><?xml version="1.0" encoding="utf-8"?>
<ds:datastoreItem xmlns:ds="http://schemas.openxmlformats.org/officeDocument/2006/customXml" ds:itemID="{145C5811-6811-4AE1-8458-25FF157F4A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017ce65-0ed6-4760-8f0a-ada72ff96bf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5BA55BC3-5A03-47C2-8EC3-D964C3B5E779}">
  <ds:schemaRefs>
    <ds:schemaRef ds:uri="http://schemas.microsoft.com/office/2006/documentManagement/types"/>
    <ds:schemaRef ds:uri="d54cbe69-32bd-412a-b004-9152f949605e"/>
    <ds:schemaRef ds:uri="http://purl.org/dc/dcmitype/"/>
    <ds:schemaRef ds:uri="http://purl.org/dc/terms/"/>
    <ds:schemaRef ds:uri="http://schemas.openxmlformats.org/package/2006/metadata/core-properties"/>
    <ds:schemaRef ds:uri="http://schemas.microsoft.com/office/infopath/2007/PartnerControls"/>
    <ds:schemaRef ds:uri="http://purl.org/dc/elements/1.1/"/>
    <ds:schemaRef ds:uri="a017ce65-0ed6-4760-8f0a-ada72ff96bf0"/>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8463</TotalTime>
  <Words>7127</Words>
  <Application>Microsoft Office PowerPoint</Application>
  <PresentationFormat>Widescreen</PresentationFormat>
  <Paragraphs>1564</Paragraphs>
  <Slides>30</Slides>
  <Notes>30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Arial</vt:lpstr>
      <vt:lpstr>Arial Narrow</vt:lpstr>
      <vt:lpstr>Calibri</vt:lpstr>
      <vt:lpstr>Roboto</vt:lpstr>
      <vt:lpstr>Source Sans Pro</vt:lpstr>
      <vt:lpstr>Times</vt:lpstr>
      <vt:lpstr>Wingdings</vt:lpstr>
      <vt:lpstr>2022_CCO_Template</vt:lpstr>
      <vt:lpstr>Pushing the Boundaries of Unresectable or  Metastatic HER2-Low Breast Cancer Treatment:  New Insights and Innovations</vt:lpstr>
      <vt:lpstr>About These Slides</vt:lpstr>
      <vt:lpstr>Faculty Disclosures</vt:lpstr>
      <vt:lpstr>Characteristic Differences Between T-DXd and T-DM1</vt:lpstr>
      <vt:lpstr>Classical ADC vs ADC With a Bystander Cell Killing Effect</vt:lpstr>
      <vt:lpstr>J101 Trial of T-DXd: Antitumor Activity</vt:lpstr>
      <vt:lpstr>DESTINY-Breast04: T-DXd vs Chemotherapy for Previously Treated HER2-Low ABC</vt:lpstr>
      <vt:lpstr>DESTINY-Breast04: PFS (by Investigator)</vt:lpstr>
      <vt:lpstr>DESTINY-Breast04: OS</vt:lpstr>
      <vt:lpstr>DESTINY-Breast04: ORR and Exploratory Analyses of  PFS and OS in the HR-Negative Cohort</vt:lpstr>
      <vt:lpstr>DESTINY-Breast04: Subgroup Analysis of OS All Patients</vt:lpstr>
      <vt:lpstr>DESTINY-Breast04: Drug-Related TEAEs (≥20% of Patients)</vt:lpstr>
      <vt:lpstr>DESTINY-Breast04: Adverse Events of Special Interest1,2</vt:lpstr>
      <vt:lpstr>Management of ILD Associated With T-DXd:  “Five S Rules”</vt:lpstr>
      <vt:lpstr>Remaining Questions About HER2-Low and  HER2 IHC 0 BC</vt:lpstr>
      <vt:lpstr>DESTINY-Breast04: PFS by Tumor Characteristic</vt:lpstr>
      <vt:lpstr>J101 Phase I Trial of T-DXd:  Antitumor Activity and ORR by Subgroup</vt:lpstr>
      <vt:lpstr>DESTINY-Breast04: Antitumor Activity and PFS</vt:lpstr>
      <vt:lpstr>BEGONIA: Phase Ib/II Trial of Durvalumab Combinations in Advanced TNBC—Updated Results</vt:lpstr>
      <vt:lpstr>DESTINY-Breast08: Trial of T-DXd Combinations in  HER2-Low Advanced Breast Cancer</vt:lpstr>
      <vt:lpstr>Phase II DAISY Trial: Best Overall Response According to HER2 Expression Levels With T-DXd in Metastatic BC</vt:lpstr>
      <vt:lpstr>DESTINY-Breast06: T-DXd in Chemotherapy-Naive and HER2-Ultralow Advanced/Metastatic Breast Cancer</vt:lpstr>
      <vt:lpstr>Future of HER2-Low Breast Cancer</vt:lpstr>
      <vt:lpstr>CNS Activity of T-DXd in Patients With Breast Cancer</vt:lpstr>
      <vt:lpstr>DESTINY-Breast12: T-DXd in HER2-Positive Metastatic Breast Cancer ± Brain Metastasis</vt:lpstr>
      <vt:lpstr>TUXEDO-4: T-DXd for Patients With HER2-Low  Breast Cancer</vt:lpstr>
      <vt:lpstr>Pooled Analysis of 2 Phase I Trials of Disitamab Vedotin in Patients With HER2-Low Advanced BC</vt:lpstr>
      <vt:lpstr>Select HER2-Directed Therapies in Development in  Breast Cancer</vt:lpstr>
      <vt:lpstr>TRIO-US B-12 (TALENT):  Neoadjuvant Trial for HER2-Low BC</vt:lpstr>
      <vt:lpstr>Go Online for More CCO  Coverage of Breast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Pushing the Boundaries of Unresectable or Metastatic HER2-Low Breast Cancer Treatment: New Insights and Innovations</dc:title>
  <dc:creator>Preferred User</dc:creator>
  <cp:lastModifiedBy>achandgude@cealliance.com</cp:lastModifiedBy>
  <cp:revision>617</cp:revision>
  <cp:lastPrinted>2016-09-26T20:21:49Z</cp:lastPrinted>
  <dcterms:created xsi:type="dcterms:W3CDTF">2005-05-27T15:08:01Z</dcterms:created>
  <dcterms:modified xsi:type="dcterms:W3CDTF">2024-01-24T07:24:04Z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f6ba7e48-87e4-4cc5-9991-9e1655448745</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0x0101001F93E2CA64D5BC418F9957E52096AE90</vt:lpwstr>
  </property>
  <property fmtid="{D5CDD505-2E9C-101B-9397-08002B2CF9AE}" pid="9" name="MediaServiceImageTags">
    <vt:lpwstr/>
  </property>
</Properties>
</file>