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0" r:id="rId6"/>
    <p:sldId id="308" r:id="rId7"/>
    <p:sldId id="543" r:id="rId8"/>
    <p:sldId id="554" r:id="rId9"/>
    <p:sldId id="544" r:id="rId10"/>
    <p:sldId id="545" r:id="rId11"/>
    <p:sldId id="546" r:id="rId12"/>
    <p:sldId id="556" r:id="rId13"/>
    <p:sldId id="555" r:id="rId14"/>
    <p:sldId id="548" r:id="rId15"/>
    <p:sldId id="5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spantry@clinicaloptions.com" initials="s" lastIdx="1" clrIdx="7">
    <p:extLst>
      <p:ext uri="{19B8F6BF-5375-455C-9EA6-DF929625EA0E}">
        <p15:presenceInfo xmlns:p15="http://schemas.microsoft.com/office/powerpoint/2012/main" userId="spantry@clinicaloptions.com" providerId="None"/>
      </p:ext>
    </p:extLst>
  </p:cmAuthor>
  <p:cmAuthor id="2" name=" " initials="MAC" lastIdx="11" clrIdx="1"/>
  <p:cmAuthor id="9" name="jolin@clinicaloptions.com" initials="j" lastIdx="1" clrIdx="8">
    <p:extLst>
      <p:ext uri="{19B8F6BF-5375-455C-9EA6-DF929625EA0E}">
        <p15:presenceInfo xmlns:p15="http://schemas.microsoft.com/office/powerpoint/2012/main" userId="jolin@clinicaloptions.com" providerId="None"/>
      </p:ext>
    </p:extLst>
  </p:cmAuthor>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28F0CE-335D-41BC-A315-3715A586275B}" v="5" dt="2022-06-06T18:45:14.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4286" autoAdjust="0"/>
  </p:normalViewPr>
  <p:slideViewPr>
    <p:cSldViewPr snapToGrid="0">
      <p:cViewPr varScale="1">
        <p:scale>
          <a:sx n="13" d="100"/>
          <a:sy n="13" d="100"/>
        </p:scale>
        <p:origin x="2712" y="24"/>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3734264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 tyrosine kinase; CR, complete response; DoR, duration of response; FL, follicular lymphoma; ORR, objective response rate; PFS, progression-free survival;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12342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 tyrosine kinase; CR, complete response; DoR, duration of response; ECOG PS, Eastern Cooperative Oncology Group performance status; FL, follicular lymphoma; ICR, independent review committee; ORR, objective response rate; OS, overall survival; PD, progressive disease; PFS, progression-free survival;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67230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FLIPI, Follicular Lymphoma International Prognostic Index; LDH, lactate dehydrogenase; PD, progressive disease;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696396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 discontinued; ICR, independent review committee; NE, not evaluable; NR, not reported;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590319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NE, not estimable;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178986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922265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FL, follicular lymphoma; ICR, independent review committee; ORR, objective response rate; OS, overall survival; PFS, progression-free survival; R/R, relapsed/refractory;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207711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113669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ROSEWOOD: Phase II Trial of Zanubrutinib Plus Obinutuzumab vs Obinutuzumab Alone in R/R Follicular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Treatment options are limited for patients with R/R FL, particularly those with comorbidities who may not be able to tolerate treatment-related toxicities</a:t>
            </a:r>
            <a:r>
              <a:rPr lang="en-US" altLang="en-US" sz="2200" baseline="30000" dirty="0"/>
              <a:t>1</a:t>
            </a:r>
            <a:endParaRPr lang="en-US" altLang="en-US" sz="2200" dirty="0"/>
          </a:p>
          <a:p>
            <a:r>
              <a:rPr lang="en-US" altLang="en-US" sz="2200" dirty="0"/>
              <a:t>Zanubrutinib: next-generation BTK inhibitor</a:t>
            </a:r>
          </a:p>
          <a:p>
            <a:r>
              <a:rPr lang="en-US" altLang="en-US" sz="2200" dirty="0"/>
              <a:t>Treatment with zanubrutinib and obinutuzumab showed encouraging efficacy and safety in a phase Ib trial (n = 36 in the R/R FL group)</a:t>
            </a:r>
            <a:r>
              <a:rPr lang="en-US" altLang="en-US" sz="2200" baseline="30000" dirty="0"/>
              <a:t>2</a:t>
            </a:r>
          </a:p>
          <a:p>
            <a:pPr lvl="1"/>
            <a:r>
              <a:rPr lang="en-US" altLang="en-US" sz="2000" dirty="0"/>
              <a:t>ORR: 72%; CR rate: 39%</a:t>
            </a:r>
          </a:p>
          <a:p>
            <a:pPr lvl="1"/>
            <a:r>
              <a:rPr lang="en-US" altLang="en-US" sz="2000" dirty="0"/>
              <a:t>18-mo DoR rate: 75.5%</a:t>
            </a:r>
          </a:p>
          <a:p>
            <a:pPr lvl="1"/>
            <a:r>
              <a:rPr lang="en-US" altLang="en-US" sz="2000" dirty="0"/>
              <a:t>Median PFS: 25 mo</a:t>
            </a:r>
          </a:p>
          <a:p>
            <a:r>
              <a:rPr lang="en-US" altLang="en-US" sz="2200" dirty="0"/>
              <a:t>The current study reports primary analysis data from ROSEWOOD, a phase II trial evaluating efficacy and safety of zanubrutinib plus obinutuzumab vs obinutuzumab in patients with R/R FL who received ≥2 prior lines of therapy</a:t>
            </a:r>
            <a:r>
              <a:rPr lang="en-US" altLang="en-US" sz="2200" baseline="30000" dirty="0"/>
              <a:t>3</a:t>
            </a:r>
          </a:p>
          <a:p>
            <a:pPr lvl="1"/>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Ngu. ASCO Education Book. 2022;42:1. 2. Tam. Blood Adv. 2020;4:4802. 3. Zinzani. ASCO 2022. Abstr 7510.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sp>
        <p:nvSpPr>
          <p:cNvPr id="5" name="Rectangle 3">
            <a:extLst>
              <a:ext uri="{FF2B5EF4-FFF2-40B4-BE49-F238E27FC236}">
                <a16:creationId xmlns:a16="http://schemas.microsoft.com/office/drawing/2014/main" id="{90337396-EA54-5D4D-83B1-F303E95F9D87}"/>
              </a:ext>
            </a:extLst>
          </p:cNvPr>
          <p:cNvSpPr>
            <a:spLocks noGrp="1" noChangeArrowheads="1"/>
          </p:cNvSpPr>
          <p:nvPr>
            <p:ph idx="1"/>
          </p:nvPr>
        </p:nvSpPr>
        <p:spPr>
          <a:xfrm>
            <a:off x="604675" y="1513047"/>
            <a:ext cx="10877529" cy="372019"/>
          </a:xfrm>
        </p:spPr>
        <p:txBody>
          <a:bodyPr/>
          <a:lstStyle/>
          <a:p>
            <a:r>
              <a:rPr lang="en-US" altLang="en-US" sz="2000" dirty="0"/>
              <a:t>Global, randomized, open-label phase II trial</a:t>
            </a:r>
          </a:p>
        </p:txBody>
      </p:sp>
      <p:sp>
        <p:nvSpPr>
          <p:cNvPr id="6" name="TextBox 23">
            <a:extLst>
              <a:ext uri="{FF2B5EF4-FFF2-40B4-BE49-F238E27FC236}">
                <a16:creationId xmlns:a16="http://schemas.microsoft.com/office/drawing/2014/main" id="{AF8F7BCE-2E55-5346-AEAC-8C2AD7A63E2A}"/>
              </a:ext>
            </a:extLst>
          </p:cNvPr>
          <p:cNvSpPr txBox="1">
            <a:spLocks noChangeArrowheads="1"/>
          </p:cNvSpPr>
          <p:nvPr/>
        </p:nvSpPr>
        <p:spPr bwMode="auto">
          <a:xfrm>
            <a:off x="424677" y="2521786"/>
            <a:ext cx="2989382"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600" b="0" dirty="0">
                <a:solidFill>
                  <a:schemeClr val="bg1"/>
                </a:solidFill>
                <a:latin typeface="Calibri" panose="020F0502020204030204" pitchFamily="34" charset="0"/>
                <a:ea typeface="ＭＳ Ｐゴシック" panose="020B0600070205080204" pitchFamily="34" charset="-128"/>
              </a:rPr>
              <a:t>Adults with grade 1-3a R/R FL previously treated with ≥2 prior regimens, including an anti-CD20 antibody and appropriate alkylator-based combination therapy; no </a:t>
            </a:r>
            <a:r>
              <a:rPr lang="en-US" altLang="en-US" sz="1600" dirty="0">
                <a:solidFill>
                  <a:schemeClr val="bg1"/>
                </a:solidFill>
                <a:latin typeface="Calibri" panose="020F0502020204030204" pitchFamily="34" charset="0"/>
                <a:ea typeface="ＭＳ Ｐゴシック" panose="020B0600070205080204" pitchFamily="34" charset="-128"/>
              </a:rPr>
              <a:t>prior BTK inhibitor; </a:t>
            </a:r>
            <a:r>
              <a:rPr lang="en-US" altLang="en-US" sz="1600" b="0" dirty="0">
                <a:solidFill>
                  <a:schemeClr val="bg1"/>
                </a:solidFill>
                <a:latin typeface="Calibri" panose="020F0502020204030204" pitchFamily="34" charset="0"/>
                <a:ea typeface="ＭＳ Ｐゴシック" panose="020B0600070205080204" pitchFamily="34" charset="-128"/>
              </a:rPr>
              <a:t>ECOG PS 0-2</a:t>
            </a:r>
          </a:p>
          <a:p>
            <a:pPr algn="ctr" eaLnBrk="1" hangingPunct="1">
              <a:spcBef>
                <a:spcPts val="0"/>
              </a:spcBef>
              <a:spcAft>
                <a:spcPts val="0"/>
              </a:spcAft>
              <a:buNone/>
            </a:pPr>
            <a:r>
              <a:rPr lang="en-US" altLang="en-US" sz="1600" b="0" dirty="0">
                <a:solidFill>
                  <a:schemeClr val="bg1"/>
                </a:solidFill>
                <a:latin typeface="Calibri" panose="020F0502020204030204" pitchFamily="34" charset="0"/>
                <a:ea typeface="ＭＳ Ｐゴシック" panose="020B0600070205080204" pitchFamily="34" charset="-128"/>
              </a:rPr>
              <a:t>(</a:t>
            </a:r>
            <a:r>
              <a:rPr lang="en-GB" altLang="en-US" sz="1600" b="0" dirty="0">
                <a:solidFill>
                  <a:schemeClr val="bg1"/>
                </a:solidFill>
                <a:latin typeface="Calibri" panose="020F0502020204030204" pitchFamily="34" charset="0"/>
                <a:ea typeface="ＭＳ Ｐゴシック" panose="020B0600070205080204" pitchFamily="34" charset="-128"/>
              </a:rPr>
              <a:t>N = 217)</a:t>
            </a:r>
            <a:endParaRPr lang="en-US" altLang="en-US" sz="1600" b="0" kern="0" dirty="0">
              <a:solidFill>
                <a:schemeClr val="bg1"/>
              </a:solidFill>
              <a:latin typeface="Calibri" panose="020F0502020204030204" pitchFamily="34" charset="0"/>
            </a:endParaRPr>
          </a:p>
        </p:txBody>
      </p:sp>
      <p:cxnSp>
        <p:nvCxnSpPr>
          <p:cNvPr id="7" name="Straight Arrow Connector 6">
            <a:extLst>
              <a:ext uri="{FF2B5EF4-FFF2-40B4-BE49-F238E27FC236}">
                <a16:creationId xmlns:a16="http://schemas.microsoft.com/office/drawing/2014/main" id="{780C5CBB-08A9-F749-88E0-C2BFABEA6638}"/>
              </a:ext>
            </a:extLst>
          </p:cNvPr>
          <p:cNvCxnSpPr>
            <a:cxnSpLocks/>
          </p:cNvCxnSpPr>
          <p:nvPr/>
        </p:nvCxnSpPr>
        <p:spPr>
          <a:xfrm>
            <a:off x="8624028" y="3603669"/>
            <a:ext cx="60156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11F71962-04E1-894E-85A9-DEEF1C54D5F9}"/>
              </a:ext>
            </a:extLst>
          </p:cNvPr>
          <p:cNvCxnSpPr>
            <a:cxnSpLocks/>
          </p:cNvCxnSpPr>
          <p:nvPr/>
        </p:nvCxnSpPr>
        <p:spPr>
          <a:xfrm flipV="1">
            <a:off x="3405886" y="3159130"/>
            <a:ext cx="439489" cy="402588"/>
          </a:xfrm>
          <a:prstGeom prst="straightConnector1">
            <a:avLst/>
          </a:prstGeom>
          <a:noFill/>
          <a:ln w="28575" cap="flat" cmpd="sng" algn="ctr">
            <a:solidFill>
              <a:schemeClr val="bg1"/>
            </a:solidFill>
            <a:prstDash val="solid"/>
            <a:headEnd type="none" w="med" len="med"/>
            <a:tailEnd type="triangle" w="med" len="med"/>
          </a:ln>
          <a:effectLst/>
        </p:spPr>
      </p:cxnSp>
      <p:cxnSp>
        <p:nvCxnSpPr>
          <p:cNvPr id="9" name="Straight Arrow Connector 8">
            <a:extLst>
              <a:ext uri="{FF2B5EF4-FFF2-40B4-BE49-F238E27FC236}">
                <a16:creationId xmlns:a16="http://schemas.microsoft.com/office/drawing/2014/main" id="{86719E11-FDA9-264E-BBDC-A29E24BE65CB}"/>
              </a:ext>
            </a:extLst>
          </p:cNvPr>
          <p:cNvCxnSpPr>
            <a:cxnSpLocks/>
          </p:cNvCxnSpPr>
          <p:nvPr/>
        </p:nvCxnSpPr>
        <p:spPr>
          <a:xfrm>
            <a:off x="3410970" y="3798080"/>
            <a:ext cx="429319" cy="366046"/>
          </a:xfrm>
          <a:prstGeom prst="straightConnector1">
            <a:avLst/>
          </a:prstGeom>
          <a:noFill/>
          <a:ln w="28575" cap="flat" cmpd="sng" algn="ctr">
            <a:solidFill>
              <a:schemeClr val="bg1"/>
            </a:solidFill>
            <a:prstDash val="solid"/>
            <a:headEnd type="none" w="med" len="med"/>
            <a:tailEnd type="triangle" w="med" len="med"/>
          </a:ln>
          <a:effectLst/>
        </p:spPr>
      </p:cxnSp>
      <p:sp>
        <p:nvSpPr>
          <p:cNvPr id="10" name="Rectangle 3">
            <a:extLst>
              <a:ext uri="{FF2B5EF4-FFF2-40B4-BE49-F238E27FC236}">
                <a16:creationId xmlns:a16="http://schemas.microsoft.com/office/drawing/2014/main" id="{73AD5322-F16D-CE47-9E93-631B58B2A6DE}"/>
              </a:ext>
            </a:extLst>
          </p:cNvPr>
          <p:cNvSpPr txBox="1">
            <a:spLocks noChangeArrowheads="1"/>
          </p:cNvSpPr>
          <p:nvPr/>
        </p:nvSpPr>
        <p:spPr bwMode="auto">
          <a:xfrm>
            <a:off x="604674" y="5472670"/>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 </a:t>
            </a:r>
            <a:r>
              <a:rPr lang="en-US" altLang="en-US" sz="2000" b="0" kern="0" dirty="0"/>
              <a:t>ICR-assessed ORR according to Lugano classification</a:t>
            </a:r>
          </a:p>
          <a:p>
            <a:r>
              <a:rPr lang="en-US" altLang="en-US" sz="2000" b="1" kern="0" dirty="0"/>
              <a:t>Key secondary endpoints: </a:t>
            </a:r>
            <a:r>
              <a:rPr lang="en-US" altLang="en-US" sz="2000" b="0" kern="0" dirty="0"/>
              <a:t>investigator-</a:t>
            </a:r>
            <a:r>
              <a:rPr lang="en-US" altLang="en-US" sz="2000" kern="0" dirty="0"/>
              <a:t>assessed ORR, CR, DoR, PFS, OS</a:t>
            </a:r>
            <a:r>
              <a:rPr lang="en-US" altLang="en-US" sz="2000" b="0" kern="0" dirty="0"/>
              <a:t>, safety</a:t>
            </a:r>
          </a:p>
        </p:txBody>
      </p:sp>
      <p:sp>
        <p:nvSpPr>
          <p:cNvPr id="11" name="Rectangle 49">
            <a:extLst>
              <a:ext uri="{FF2B5EF4-FFF2-40B4-BE49-F238E27FC236}">
                <a16:creationId xmlns:a16="http://schemas.microsoft.com/office/drawing/2014/main" id="{9F5BCD14-D6A7-7144-A45C-6FCB3EAB015E}"/>
              </a:ext>
            </a:extLst>
          </p:cNvPr>
          <p:cNvSpPr>
            <a:spLocks noChangeArrowheads="1"/>
          </p:cNvSpPr>
          <p:nvPr/>
        </p:nvSpPr>
        <p:spPr bwMode="auto">
          <a:xfrm>
            <a:off x="3974592" y="2790373"/>
            <a:ext cx="455980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Zanubrutinib + Obinutuzumab*</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(n = 145)</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50">
            <a:extLst>
              <a:ext uri="{FF2B5EF4-FFF2-40B4-BE49-F238E27FC236}">
                <a16:creationId xmlns:a16="http://schemas.microsoft.com/office/drawing/2014/main" id="{B1FDA9BA-883B-DF4F-AD46-03E1614B5511}"/>
              </a:ext>
            </a:extLst>
          </p:cNvPr>
          <p:cNvSpPr>
            <a:spLocks noChangeArrowheads="1"/>
          </p:cNvSpPr>
          <p:nvPr/>
        </p:nvSpPr>
        <p:spPr bwMode="auto">
          <a:xfrm>
            <a:off x="3974592" y="3781530"/>
            <a:ext cx="4559808" cy="72638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Obinutuzumab*</a:t>
            </a:r>
          </a:p>
          <a:p>
            <a:pPr lvl="0"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(n = 72)</a:t>
            </a:r>
          </a:p>
        </p:txBody>
      </p:sp>
      <p:sp>
        <p:nvSpPr>
          <p:cNvPr id="20" name="TextBox 19">
            <a:extLst>
              <a:ext uri="{FF2B5EF4-FFF2-40B4-BE49-F238E27FC236}">
                <a16:creationId xmlns:a16="http://schemas.microsoft.com/office/drawing/2014/main" id="{B7FF61BA-57E0-F846-A808-63764E2F801D}"/>
              </a:ext>
            </a:extLst>
          </p:cNvPr>
          <p:cNvSpPr txBox="1"/>
          <p:nvPr/>
        </p:nvSpPr>
        <p:spPr bwMode="auto">
          <a:xfrm>
            <a:off x="1684016" y="1891731"/>
            <a:ext cx="359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geographic region, number of prior lines, rituximab refractory status</a:t>
            </a:r>
          </a:p>
        </p:txBody>
      </p:sp>
      <p:cxnSp>
        <p:nvCxnSpPr>
          <p:cNvPr id="21" name="Straight Arrow Connector 20">
            <a:extLst>
              <a:ext uri="{FF2B5EF4-FFF2-40B4-BE49-F238E27FC236}">
                <a16:creationId xmlns:a16="http://schemas.microsoft.com/office/drawing/2014/main" id="{F8456A47-236D-C945-8373-7C4C12CBCB3F}"/>
              </a:ext>
            </a:extLst>
          </p:cNvPr>
          <p:cNvCxnSpPr>
            <a:cxnSpLocks/>
          </p:cNvCxnSpPr>
          <p:nvPr/>
        </p:nvCxnSpPr>
        <p:spPr>
          <a:xfrm flipH="1">
            <a:off x="3481210" y="2447366"/>
            <a:ext cx="0" cy="645233"/>
          </a:xfrm>
          <a:prstGeom prst="straightConnector1">
            <a:avLst/>
          </a:prstGeom>
          <a:noFill/>
          <a:ln w="28575" cap="flat" cmpd="sng" algn="ctr">
            <a:solidFill>
              <a:schemeClr val="bg1"/>
            </a:solidFill>
            <a:prstDash val="sysDot"/>
            <a:headEnd type="none" w="med" len="med"/>
            <a:tailEnd type="triangle" w="med" len="med"/>
          </a:ln>
          <a:effectLst/>
        </p:spPr>
      </p:cxnSp>
      <p:sp>
        <p:nvSpPr>
          <p:cNvPr id="2" name="TextBox 1">
            <a:extLst>
              <a:ext uri="{FF2B5EF4-FFF2-40B4-BE49-F238E27FC236}">
                <a16:creationId xmlns:a16="http://schemas.microsoft.com/office/drawing/2014/main" id="{AC67F826-1FA6-D145-AB71-7EBF929B520E}"/>
              </a:ext>
            </a:extLst>
          </p:cNvPr>
          <p:cNvSpPr txBox="1"/>
          <p:nvPr/>
        </p:nvSpPr>
        <p:spPr bwMode="auto">
          <a:xfrm>
            <a:off x="9225591" y="3142004"/>
            <a:ext cx="241811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Treated until disease progression or unacceptable toxicity</a:t>
            </a:r>
            <a:r>
              <a:rPr lang="en-US" b="0" i="1" baseline="30000" dirty="0">
                <a:solidFill>
                  <a:schemeClr val="bg1"/>
                </a:solidFill>
                <a:latin typeface="Calibri" panose="020F0502020204030204" pitchFamily="34" charset="0"/>
              </a:rPr>
              <a:t>†</a:t>
            </a:r>
          </a:p>
        </p:txBody>
      </p:sp>
      <p:sp>
        <p:nvSpPr>
          <p:cNvPr id="23" name="TextBox 22">
            <a:extLst>
              <a:ext uri="{FF2B5EF4-FFF2-40B4-BE49-F238E27FC236}">
                <a16:creationId xmlns:a16="http://schemas.microsoft.com/office/drawing/2014/main" id="{C35F0A24-72E4-5142-B88C-3D5C45DD646D}"/>
              </a:ext>
            </a:extLst>
          </p:cNvPr>
          <p:cNvSpPr txBox="1"/>
          <p:nvPr/>
        </p:nvSpPr>
        <p:spPr bwMode="auto">
          <a:xfrm>
            <a:off x="1159863" y="4652610"/>
            <a:ext cx="102412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*Zanubrutinib dosed at 160 mg PO BID. Obinutuzumab dosed at 1000 mg IV on Days 1, 8, and 15 of Cycle 1; Day 1 of cycles 2-6 and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then Q8W up to a maximum of 20 doses. †Patients assigned to obinutuzumab with centrally confirmed PD or no response at 12 mo could crossover to receive combination therapy.</a:t>
            </a:r>
          </a:p>
        </p:txBody>
      </p:sp>
    </p:spTree>
    <p:extLst>
      <p:ext uri="{BB962C8B-B14F-4D97-AF65-F5344CB8AC3E}">
        <p14:creationId xmlns:p14="http://schemas.microsoft.com/office/powerpoint/2010/main" val="100398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355C06E-DB99-8945-8C12-D17629074B8A}"/>
              </a:ext>
            </a:extLst>
          </p:cNvPr>
          <p:cNvGraphicFramePr>
            <a:graphicFrameLocks/>
          </p:cNvGraphicFramePr>
          <p:nvPr>
            <p:extLst>
              <p:ext uri="{D42A27DB-BD31-4B8C-83A1-F6EECF244321}">
                <p14:modId xmlns:p14="http://schemas.microsoft.com/office/powerpoint/2010/main" val="1359705171"/>
              </p:ext>
            </p:extLst>
          </p:nvPr>
        </p:nvGraphicFramePr>
        <p:xfrm>
          <a:off x="495300" y="1588939"/>
          <a:ext cx="5491131" cy="4389248"/>
        </p:xfrm>
        <a:graphic>
          <a:graphicData uri="http://schemas.openxmlformats.org/drawingml/2006/table">
            <a:tbl>
              <a:tblPr/>
              <a:tblGrid>
                <a:gridCol w="2311647">
                  <a:extLst>
                    <a:ext uri="{9D8B030D-6E8A-4147-A177-3AD203B41FA5}">
                      <a16:colId xmlns:a16="http://schemas.microsoft.com/office/drawing/2014/main" val="20000"/>
                    </a:ext>
                  </a:extLst>
                </a:gridCol>
                <a:gridCol w="1589742">
                  <a:extLst>
                    <a:ext uri="{9D8B030D-6E8A-4147-A177-3AD203B41FA5}">
                      <a16:colId xmlns:a16="http://schemas.microsoft.com/office/drawing/2014/main" val="20001"/>
                    </a:ext>
                  </a:extLst>
                </a:gridCol>
                <a:gridCol w="1589742">
                  <a:extLst>
                    <a:ext uri="{9D8B030D-6E8A-4147-A177-3AD203B41FA5}">
                      <a16:colId xmlns:a16="http://schemas.microsoft.com/office/drawing/2014/main" val="20002"/>
                    </a:ext>
                  </a:extLst>
                </a:gridCol>
              </a:tblGrid>
              <a:tr h="35059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 Obinutuzumab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Obinutuzumab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(31-84)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65.5 (32-88)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3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FLIPI,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92084768"/>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Bulky disease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5 cm),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506705"/>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LDH,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78280558"/>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a:t>
                      </a:r>
                      <a:r>
                        <a:rPr kumimoji="0" lang="el-GR" sz="16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-microglobulin,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17304169"/>
                  </a:ext>
                </a:extLst>
              </a:tr>
            </a:tbl>
          </a:graphicData>
        </a:graphic>
      </p:graphicFrame>
      <p:graphicFrame>
        <p:nvGraphicFramePr>
          <p:cNvPr id="6" name="Group 3">
            <a:extLst>
              <a:ext uri="{FF2B5EF4-FFF2-40B4-BE49-F238E27FC236}">
                <a16:creationId xmlns:a16="http://schemas.microsoft.com/office/drawing/2014/main" id="{E1579267-0F36-324E-AAE2-D2B2F1E6774D}"/>
              </a:ext>
            </a:extLst>
          </p:cNvPr>
          <p:cNvGraphicFramePr>
            <a:graphicFrameLocks/>
          </p:cNvGraphicFramePr>
          <p:nvPr>
            <p:extLst>
              <p:ext uri="{D42A27DB-BD31-4B8C-83A1-F6EECF244321}">
                <p14:modId xmlns:p14="http://schemas.microsoft.com/office/powerpoint/2010/main" val="2646289108"/>
              </p:ext>
            </p:extLst>
          </p:nvPr>
        </p:nvGraphicFramePr>
        <p:xfrm>
          <a:off x="6205571" y="1588939"/>
          <a:ext cx="5529229" cy="3718656"/>
        </p:xfrm>
        <a:graphic>
          <a:graphicData uri="http://schemas.openxmlformats.org/drawingml/2006/table">
            <a:tbl>
              <a:tblPr/>
              <a:tblGrid>
                <a:gridCol w="2297117">
                  <a:extLst>
                    <a:ext uri="{9D8B030D-6E8A-4147-A177-3AD203B41FA5}">
                      <a16:colId xmlns:a16="http://schemas.microsoft.com/office/drawing/2014/main" val="20000"/>
                    </a:ext>
                  </a:extLst>
                </a:gridCol>
                <a:gridCol w="1604987">
                  <a:extLst>
                    <a:ext uri="{9D8B030D-6E8A-4147-A177-3AD203B41FA5}">
                      <a16:colId xmlns:a16="http://schemas.microsoft.com/office/drawing/2014/main" val="20001"/>
                    </a:ext>
                  </a:extLst>
                </a:gridCol>
                <a:gridCol w="1627125">
                  <a:extLst>
                    <a:ext uri="{9D8B030D-6E8A-4147-A177-3AD203B41FA5}">
                      <a16:colId xmlns:a16="http://schemas.microsoft.com/office/drawing/2014/main" val="20002"/>
                    </a:ext>
                  </a:extLst>
                </a:gridCol>
              </a:tblGrid>
              <a:tr h="35059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 Obinutuzumab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Obinutuzumab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1309536"/>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lines of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7379899"/>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rituximab,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8757153"/>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most recent line of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001929"/>
                  </a:ext>
                </a:extLst>
              </a:tr>
              <a:tr h="20623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within 24 months of completing first-line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94378993"/>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ICR-Assessed ORR (Primary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B7DB2FF-27CC-4F44-93B4-C32440910AA2}"/>
              </a:ext>
            </a:extLst>
          </p:cNvPr>
          <p:cNvGraphicFramePr>
            <a:graphicFrameLocks/>
          </p:cNvGraphicFramePr>
          <p:nvPr>
            <p:extLst>
              <p:ext uri="{D42A27DB-BD31-4B8C-83A1-F6EECF244321}">
                <p14:modId xmlns:p14="http://schemas.microsoft.com/office/powerpoint/2010/main" val="517724133"/>
              </p:ext>
            </p:extLst>
          </p:nvPr>
        </p:nvGraphicFramePr>
        <p:xfrm>
          <a:off x="727075" y="1604963"/>
          <a:ext cx="10755128" cy="3200448"/>
        </p:xfrm>
        <a:graphic>
          <a:graphicData uri="http://schemas.openxmlformats.org/drawingml/2006/table">
            <a:tbl>
              <a:tblPr/>
              <a:tblGrid>
                <a:gridCol w="3613277">
                  <a:extLst>
                    <a:ext uri="{9D8B030D-6E8A-4147-A177-3AD203B41FA5}">
                      <a16:colId xmlns:a16="http://schemas.microsoft.com/office/drawing/2014/main" val="20000"/>
                    </a:ext>
                  </a:extLst>
                </a:gridCol>
                <a:gridCol w="2731008">
                  <a:extLst>
                    <a:ext uri="{9D8B030D-6E8A-4147-A177-3AD203B41FA5}">
                      <a16:colId xmlns:a16="http://schemas.microsoft.com/office/drawing/2014/main" val="20001"/>
                    </a:ext>
                  </a:extLst>
                </a:gridCol>
                <a:gridCol w="2731008">
                  <a:extLst>
                    <a:ext uri="{9D8B030D-6E8A-4147-A177-3AD203B41FA5}">
                      <a16:colId xmlns:a16="http://schemas.microsoft.com/office/drawing/2014/main" val="20002"/>
                    </a:ext>
                  </a:extLst>
                </a:gridCol>
                <a:gridCol w="1679835">
                  <a:extLst>
                    <a:ext uri="{9D8B030D-6E8A-4147-A177-3AD203B41FA5}">
                      <a16:colId xmlns:a16="http://schemas.microsoft.com/office/drawing/2014/main" val="1043069517"/>
                    </a:ext>
                  </a:extLst>
                </a:gridCol>
              </a:tblGrid>
              <a:tr h="656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by 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 Obinutuzumab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Obinutuzumab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7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287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Nonprogressive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prior to first assessment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Rectangle 3">
            <a:extLst>
              <a:ext uri="{FF2B5EF4-FFF2-40B4-BE49-F238E27FC236}">
                <a16:creationId xmlns:a16="http://schemas.microsoft.com/office/drawing/2014/main" id="{B43D5822-3253-B64F-982D-8C5B44D946F8}"/>
              </a:ext>
            </a:extLst>
          </p:cNvPr>
          <p:cNvSpPr txBox="1">
            <a:spLocks noChangeArrowheads="1"/>
          </p:cNvSpPr>
          <p:nvPr/>
        </p:nvSpPr>
        <p:spPr bwMode="auto">
          <a:xfrm>
            <a:off x="624528" y="4989979"/>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600" kern="0" dirty="0"/>
              <a:t>Median follow-up: 12.5 mo</a:t>
            </a:r>
          </a:p>
          <a:p>
            <a:r>
              <a:rPr lang="en-US" altLang="en-US" sz="1600" kern="0" dirty="0"/>
              <a:t>Combination with improved ORR vs obinutuzumab across most patient subgroups, except in patients with bulky disease</a:t>
            </a:r>
          </a:p>
          <a:p>
            <a:r>
              <a:rPr lang="en-US" altLang="en-US" sz="1600" b="0" kern="0" dirty="0"/>
              <a:t>29 patients in the obinutuzumab arm crossed over to receive zanubrutinib </a:t>
            </a:r>
            <a:r>
              <a:rPr lang="en-US" altLang="en-US" sz="1600" kern="0" dirty="0"/>
              <a:t>and obinutuzumab; 7 patients (24.1%) achieved an objective response, including 2 patients with CR</a:t>
            </a:r>
            <a:endParaRPr lang="en-US" altLang="en-US" sz="1600" b="0" kern="0" dirty="0"/>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Key Secondary Endpoints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41895141-E618-0F4E-B3E8-ECF5DCD3F6DA}"/>
              </a:ext>
            </a:extLst>
          </p:cNvPr>
          <p:cNvGraphicFramePr>
            <a:graphicFrameLocks/>
          </p:cNvGraphicFramePr>
          <p:nvPr>
            <p:extLst>
              <p:ext uri="{D42A27DB-BD31-4B8C-83A1-F6EECF244321}">
                <p14:modId xmlns:p14="http://schemas.microsoft.com/office/powerpoint/2010/main" val="1281425697"/>
              </p:ext>
            </p:extLst>
          </p:nvPr>
        </p:nvGraphicFramePr>
        <p:xfrm>
          <a:off x="727075" y="1604963"/>
          <a:ext cx="10755129" cy="3200480"/>
        </p:xfrm>
        <a:graphic>
          <a:graphicData uri="http://schemas.openxmlformats.org/drawingml/2006/table">
            <a:tbl>
              <a:tblPr/>
              <a:tblGrid>
                <a:gridCol w="2601341">
                  <a:extLst>
                    <a:ext uri="{9D8B030D-6E8A-4147-A177-3AD203B41FA5}">
                      <a16:colId xmlns:a16="http://schemas.microsoft.com/office/drawing/2014/main" val="20000"/>
                    </a:ext>
                  </a:extLst>
                </a:gridCol>
                <a:gridCol w="2038447">
                  <a:extLst>
                    <a:ext uri="{9D8B030D-6E8A-4147-A177-3AD203B41FA5}">
                      <a16:colId xmlns:a16="http://schemas.microsoft.com/office/drawing/2014/main" val="20001"/>
                    </a:ext>
                  </a:extLst>
                </a:gridCol>
                <a:gridCol w="2038447">
                  <a:extLst>
                    <a:ext uri="{9D8B030D-6E8A-4147-A177-3AD203B41FA5}">
                      <a16:colId xmlns:a16="http://schemas.microsoft.com/office/drawing/2014/main" val="20002"/>
                    </a:ext>
                  </a:extLst>
                </a:gridCol>
                <a:gridCol w="2038447">
                  <a:extLst>
                    <a:ext uri="{9D8B030D-6E8A-4147-A177-3AD203B41FA5}">
                      <a16:colId xmlns:a16="http://schemas.microsoft.com/office/drawing/2014/main" val="587947061"/>
                    </a:ext>
                  </a:extLst>
                </a:gridCol>
                <a:gridCol w="2038447">
                  <a:extLst>
                    <a:ext uri="{9D8B030D-6E8A-4147-A177-3AD203B41FA5}">
                      <a16:colId xmlns:a16="http://schemas.microsoft.com/office/drawing/2014/main" val="1043069517"/>
                    </a:ext>
                  </a:extLst>
                </a:gridCol>
              </a:tblGrid>
              <a:tr h="3505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Zanubrutinib + Obinutuzumab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Obinutuzumab</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18-mo DoR,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0.51 (0.32-0.81)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time to next treatment,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0.37 (0.23-0.60)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9004631"/>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0.44 (0.22-0.88)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21882427"/>
                  </a:ext>
                </a:extLst>
              </a:tr>
            </a:tbl>
          </a:graphicData>
        </a:graphic>
      </p:graphicFrame>
      <p:sp>
        <p:nvSpPr>
          <p:cNvPr id="2" name="TextBox 1">
            <a:extLst>
              <a:ext uri="{FF2B5EF4-FFF2-40B4-BE49-F238E27FC236}">
                <a16:creationId xmlns:a16="http://schemas.microsoft.com/office/drawing/2014/main" id="{1993E6CD-A99F-AB79-4A8A-81E5513722AF}"/>
              </a:ext>
            </a:extLst>
          </p:cNvPr>
          <p:cNvSpPr txBox="1"/>
          <p:nvPr/>
        </p:nvSpPr>
        <p:spPr bwMode="auto">
          <a:xfrm>
            <a:off x="727075" y="4794646"/>
            <a:ext cx="33888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*Study not powered to detect OS difference</a:t>
            </a:r>
          </a:p>
        </p:txBody>
      </p:sp>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a:t>
            </a:r>
            <a:r>
              <a:rPr lang="en-US"/>
              <a:t>: Safety</a:t>
            </a:r>
            <a:br>
              <a:rPr lang="en-US"/>
            </a:b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31B59369-0D29-804A-AB86-5036F3C64091}"/>
              </a:ext>
            </a:extLst>
          </p:cNvPr>
          <p:cNvGraphicFramePr>
            <a:graphicFrameLocks/>
          </p:cNvGraphicFramePr>
          <p:nvPr>
            <p:extLst>
              <p:ext uri="{D42A27DB-BD31-4B8C-83A1-F6EECF244321}">
                <p14:modId xmlns:p14="http://schemas.microsoft.com/office/powerpoint/2010/main" val="4035591430"/>
              </p:ext>
            </p:extLst>
          </p:nvPr>
        </p:nvGraphicFramePr>
        <p:xfrm>
          <a:off x="718435" y="1032756"/>
          <a:ext cx="10755129" cy="5151200"/>
        </p:xfrm>
        <a:graphic>
          <a:graphicData uri="http://schemas.openxmlformats.org/drawingml/2006/table">
            <a:tbl>
              <a:tblPr/>
              <a:tblGrid>
                <a:gridCol w="3844925">
                  <a:extLst>
                    <a:ext uri="{9D8B030D-6E8A-4147-A177-3AD203B41FA5}">
                      <a16:colId xmlns:a16="http://schemas.microsoft.com/office/drawing/2014/main" val="20000"/>
                    </a:ext>
                  </a:extLst>
                </a:gridCol>
                <a:gridCol w="1727551">
                  <a:extLst>
                    <a:ext uri="{9D8B030D-6E8A-4147-A177-3AD203B41FA5}">
                      <a16:colId xmlns:a16="http://schemas.microsoft.com/office/drawing/2014/main" val="20001"/>
                    </a:ext>
                  </a:extLst>
                </a:gridCol>
                <a:gridCol w="1727551">
                  <a:extLst>
                    <a:ext uri="{9D8B030D-6E8A-4147-A177-3AD203B41FA5}">
                      <a16:colId xmlns:a16="http://schemas.microsoft.com/office/drawing/2014/main" val="20002"/>
                    </a:ext>
                  </a:extLst>
                </a:gridCol>
                <a:gridCol w="1727551">
                  <a:extLst>
                    <a:ext uri="{9D8B030D-6E8A-4147-A177-3AD203B41FA5}">
                      <a16:colId xmlns:a16="http://schemas.microsoft.com/office/drawing/2014/main" val="1043069517"/>
                    </a:ext>
                  </a:extLst>
                </a:gridCol>
                <a:gridCol w="1727551">
                  <a:extLst>
                    <a:ext uri="{9D8B030D-6E8A-4147-A177-3AD203B41FA5}">
                      <a16:colId xmlns:a16="http://schemas.microsoft.com/office/drawing/2014/main" val="1209900647"/>
                    </a:ext>
                  </a:extLst>
                </a:gridCol>
              </a:tblGrid>
              <a:tr h="3275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Zanubrutinib + Obinutuzumab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Obinutuzumab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27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70345036"/>
                  </a:ext>
                </a:extLst>
              </a:tr>
              <a:tr h="1927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≥1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06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 /↓ platelets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 /↓ neutrophils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36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Atrial fibrillation/flutter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Major 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primary malignancies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lysis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7843007"/>
                  </a:ext>
                </a:extLst>
              </a:tr>
            </a:tbl>
          </a:graphicData>
        </a:graphic>
      </p:graphicFrame>
    </p:spTree>
    <p:extLst>
      <p:ext uri="{BB962C8B-B14F-4D97-AF65-F5344CB8AC3E}">
        <p14:creationId xmlns:p14="http://schemas.microsoft.com/office/powerpoint/2010/main" val="1010906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Treatment Exposure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2B67B02A-2A18-B749-B171-0BDAE47F3343}"/>
              </a:ext>
            </a:extLst>
          </p:cNvPr>
          <p:cNvGraphicFramePr>
            <a:graphicFrameLocks/>
          </p:cNvGraphicFramePr>
          <p:nvPr>
            <p:extLst>
              <p:ext uri="{D42A27DB-BD31-4B8C-83A1-F6EECF244321}">
                <p14:modId xmlns:p14="http://schemas.microsoft.com/office/powerpoint/2010/main" val="1336481255"/>
              </p:ext>
            </p:extLst>
          </p:nvPr>
        </p:nvGraphicFramePr>
        <p:xfrm>
          <a:off x="727075" y="1604963"/>
          <a:ext cx="10755128" cy="3657712"/>
        </p:xfrm>
        <a:graphic>
          <a:graphicData uri="http://schemas.openxmlformats.org/drawingml/2006/table">
            <a:tbl>
              <a:tblPr/>
              <a:tblGrid>
                <a:gridCol w="4400979">
                  <a:extLst>
                    <a:ext uri="{9D8B030D-6E8A-4147-A177-3AD203B41FA5}">
                      <a16:colId xmlns:a16="http://schemas.microsoft.com/office/drawing/2014/main" val="20000"/>
                    </a:ext>
                  </a:extLst>
                </a:gridCol>
                <a:gridCol w="2187146">
                  <a:extLst>
                    <a:ext uri="{9D8B030D-6E8A-4147-A177-3AD203B41FA5}">
                      <a16:colId xmlns:a16="http://schemas.microsoft.com/office/drawing/2014/main" val="20001"/>
                    </a:ext>
                  </a:extLst>
                </a:gridCol>
                <a:gridCol w="2187146">
                  <a:extLst>
                    <a:ext uri="{9D8B030D-6E8A-4147-A177-3AD203B41FA5}">
                      <a16:colId xmlns:a16="http://schemas.microsoft.com/office/drawing/2014/main" val="20002"/>
                    </a:ext>
                  </a:extLst>
                </a:gridCol>
                <a:gridCol w="1979857">
                  <a:extLst>
                    <a:ext uri="{9D8B030D-6E8A-4147-A177-3AD203B41FA5}">
                      <a16:colId xmlns:a16="http://schemas.microsoft.com/office/drawing/2014/main" val="587947061"/>
                    </a:ext>
                  </a:extLst>
                </a:gridCol>
              </a:tblGrid>
              <a:tr h="3505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Treatment Exposure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Zanubrutinib + Obinutuzumab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Obinutuzumab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19500091"/>
                  </a:ext>
                </a:extLst>
              </a:tr>
              <a:tr h="3505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Zanubrutinib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Obinutuzumab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exposure, mo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8.34 (0.5-35.5)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8.31 (0.3-35.5)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6.41 (0.1-28.3)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cycles, no.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9.07 (0.5-38.6)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7.00 (1.0-18.0)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6.00 (1.0-18.0)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obinutuzumab infusions, no.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9004631"/>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zanubrutinib dose intensity, mg/day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318.29 (98.2-320.0)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21882427"/>
                  </a:ext>
                </a:extLst>
              </a:tr>
              <a:tr h="206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relative zanubrutinib dose intensity, %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99.47 (30.7-100.0)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5994383"/>
                  </a:ext>
                </a:extLst>
              </a:tr>
            </a:tbl>
          </a:graphicData>
        </a:graphic>
      </p:graphicFrame>
    </p:spTree>
    <p:extLst>
      <p:ext uri="{BB962C8B-B14F-4D97-AF65-F5344CB8AC3E}">
        <p14:creationId xmlns:p14="http://schemas.microsoft.com/office/powerpoint/2010/main" val="2624130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ROSEWOOD trial findings demonstrated a significant improvement in ORR with the combination of zanubrutinib and obinutuzumab compared with obinutuzumab alone</a:t>
            </a:r>
          </a:p>
          <a:p>
            <a:pPr lvl="1"/>
            <a:r>
              <a:rPr lang="en-US" altLang="en-US" sz="1800" dirty="0"/>
              <a:t>ORR by ICR 68.3% with zanubrutinib + obinutuzumab vs 45.8% with obinutuzumab (</a:t>
            </a:r>
            <a:r>
              <a:rPr lang="en-US" altLang="en-US" sz="1800" i="1" dirty="0"/>
              <a:t>P</a:t>
            </a:r>
            <a:r>
              <a:rPr lang="en-US" altLang="en-US" sz="1800" dirty="0"/>
              <a:t> = .0017)</a:t>
            </a:r>
          </a:p>
          <a:p>
            <a:r>
              <a:rPr lang="en-US" altLang="en-US" sz="2000" dirty="0"/>
              <a:t>Additional efficacy findings observed with zanubrutinib + obinutuzumab included:</a:t>
            </a:r>
          </a:p>
          <a:p>
            <a:pPr lvl="1"/>
            <a:r>
              <a:rPr lang="en-US" altLang="en-US" sz="1800" dirty="0"/>
              <a:t>Improved depth and durability of response vs obinutuzumab</a:t>
            </a:r>
          </a:p>
          <a:p>
            <a:pPr lvl="1"/>
            <a:r>
              <a:rPr lang="en-US" altLang="en-US" sz="1800" dirty="0"/>
              <a:t>Improved PFS and OS vs obinutuzumab</a:t>
            </a:r>
          </a:p>
          <a:p>
            <a:r>
              <a:rPr lang="en-US" altLang="en-US" sz="2000" dirty="0"/>
              <a:t>Hematologic toxicities comprised the most common all-grade and grade ≥3 TEAE associated with zanubrutinib + obinutuzumab, with no unexpected safety signals with combination therapy</a:t>
            </a:r>
          </a:p>
          <a:p>
            <a:r>
              <a:rPr lang="en-US" altLang="en-US" sz="2000" dirty="0"/>
              <a:t>Study investigators conclude that zanubrutinib + obinutuzumab has a favorable benefit-risk ratio and represents a potential combination therapy for patients with R/R FL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Zinzani. ASCO 2022. Abstr 7510.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314910665"/>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FF65610E43BB2848914D443481D4D8E2" ma:contentTypeVersion="1" ma:contentTypeDescription="Create a new document." ma:contentTypeScope="" ma:versionID="c6f97cf11db24e7ea625463ac36ac160">
  <xsd:schema xmlns:xsd="http://www.w3.org/2001/XMLSchema" xmlns:xs="http://www.w3.org/2001/XMLSchema" xmlns:p="http://schemas.microsoft.com/office/2006/metadata/properties" xmlns:ns2="d54cbe69-32bd-412a-b004-9152f949605e" xmlns:ns3="b25ae1aa-d12b-4435-970a-5aa402873394" targetNamespace="http://schemas.microsoft.com/office/2006/metadata/properties" ma:root="true" ma:fieldsID="fc781fc7ea179cc70119ea5ba4be8f95" ns2:_="" ns3:_="">
    <xsd:import namespace="d54cbe69-32bd-412a-b004-9152f949605e"/>
    <xsd:import namespace="b25ae1aa-d12b-4435-970a-5aa40287339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25ae1aa-d12b-4435-970a-5aa40287339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b25ae1aa-d12b-4435-970a-5aa402873394">Conference Capsule Slides</Document_x0020_Category>
    <_dlc_DocId xmlns="d54cbe69-32bd-412a-b004-9152f949605e">56M7VY3CDVN5-749443091-2</_dlc_DocId>
    <_dlc_DocIdUrl xmlns="d54cbe69-32bd-412a-b004-9152f949605e">
      <Url>https://intranet.clinicaloptions.com/mews/oncology/ONC_2022_ASCO_CF_(PRP5083)/LYMPH_7510_Zinzani/_layouts/15/DocIdRedir.aspx?ID=56M7VY3CDVN5-749443091-2</Url>
      <Description>56M7VY3CDVN5-749443091-2</Description>
    </_dlc_DocIdUrl>
  </documentManagement>
</p:properties>
</file>

<file path=customXml/itemProps1.xml><?xml version="1.0" encoding="utf-8"?>
<ds:datastoreItem xmlns:ds="http://schemas.openxmlformats.org/officeDocument/2006/customXml" ds:itemID="{76F5EF7B-815E-43F1-B5AD-520917CE4CC8}">
  <ds:schemaRefs>
    <ds:schemaRef ds:uri="http://schemas.microsoft.com/sharepoint/v3/contenttype/forms"/>
  </ds:schemaRefs>
</ds:datastoreItem>
</file>

<file path=customXml/itemProps2.xml><?xml version="1.0" encoding="utf-8"?>
<ds:datastoreItem xmlns:ds="http://schemas.openxmlformats.org/officeDocument/2006/customXml" ds:itemID="{DF21FDC2-13E7-4AE0-A31F-174E62410FD1}">
  <ds:schemaRefs>
    <ds:schemaRef ds:uri="http://schemas.microsoft.com/sharepoint/events"/>
  </ds:schemaRefs>
</ds:datastoreItem>
</file>

<file path=customXml/itemProps3.xml><?xml version="1.0" encoding="utf-8"?>
<ds:datastoreItem xmlns:ds="http://schemas.openxmlformats.org/officeDocument/2006/customXml" ds:itemID="{65E3ED6B-2257-4219-8BA5-D8BE52EAB4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25ae1aa-d12b-4435-970a-5aa4028733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35FA016-C85A-455F-BE4A-75D7E92D7BE6}">
  <ds:schemaRefs>
    <ds:schemaRef ds:uri="http://purl.org/dc/elements/1.1/"/>
    <ds:schemaRef ds:uri="http://www.w3.org/XML/1998/namespace"/>
    <ds:schemaRef ds:uri="http://purl.org/dc/dcmitype/"/>
    <ds:schemaRef ds:uri="b25ae1aa-d12b-4435-970a-5aa402873394"/>
    <ds:schemaRef ds:uri="http://schemas.microsoft.com/office/2006/documentManagement/types"/>
    <ds:schemaRef ds:uri="http://schemas.openxmlformats.org/package/2006/metadata/core-properties"/>
    <ds:schemaRef ds:uri="http://schemas.microsoft.com/office/infopath/2007/PartnerControls"/>
    <ds:schemaRef ds:uri="d54cbe69-32bd-412a-b004-9152f949605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656</TotalTime>
  <Words>1785</Words>
  <Application>Microsoft Office PowerPoint</Application>
  <PresentationFormat>Widescreen</PresentationFormat>
  <Paragraphs>341</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ROSEWOOD: Phase II Trial of Zanubrutinib Plus Obinutuzumab vs Obinutuzumab Alone in R/R Follicular Lymphoma</vt:lpstr>
      <vt:lpstr>About These Slides</vt:lpstr>
      <vt:lpstr>ROSEWOOD: Background</vt:lpstr>
      <vt:lpstr>ROSEWOOD: Study Design</vt:lpstr>
      <vt:lpstr>ROSEWOOD: Baseline Characteristics</vt:lpstr>
      <vt:lpstr>ROSEWOOD: ICR-Assessed ORR (Primary Endpoint)</vt:lpstr>
      <vt:lpstr>ROSEWOOD: Key Secondary Endpoints</vt:lpstr>
      <vt:lpstr>ROSEWOOD: Safety </vt:lpstr>
      <vt:lpstr>ROSEWOOD: Treatment Exposure</vt:lpstr>
      <vt:lpstr>ROSEWOOD: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ROSEWOOD: Phase II Trial of Zanubrutinib Plus Obinutuzumab vs Obinutuzumab Alone in R/R Follicular Lymphoma</dc:title>
  <dc:creator>Timothy Quill</dc:creator>
  <cp:lastModifiedBy>vwenzel@clinicaloptions.com</cp:lastModifiedBy>
  <cp:revision>30</cp:revision>
  <dcterms:created xsi:type="dcterms:W3CDTF">2022-06-02T23:20:10Z</dcterms:created>
  <dcterms:modified xsi:type="dcterms:W3CDTF">2022-06-06T20:21:46Z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0x010100FF65610E43BB2848914D443481D4D8E2</vt:lpwstr>
  </property>
  <property fmtid="{D5CDD505-2E9C-101B-9397-08002B2CF9AE}" pid="3" name="_dlc_DocIdItemGuid">
    <vt:lpwstr>5478efea-31af-4e0c-a979-6140d81524f6</vt:lpwstr>
  </property>
</Properties>
</file>