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5"/>
  </p:sldMasterIdLst>
  <p:notesMasterIdLst>
    <p:notesMasterId r:id="rId32"/>
  </p:notesMasterIdLst>
  <p:handoutMasterIdLst>
    <p:handoutMasterId r:id="rId33"/>
  </p:handoutMasterIdLst>
  <p:sldIdLst>
    <p:sldId id="322" r:id="rId6"/>
    <p:sldId id="308" r:id="rId7"/>
    <p:sldId id="2146847618" r:id="rId8"/>
    <p:sldId id="2147474421" r:id="rId9"/>
    <p:sldId id="2147474389" r:id="rId10"/>
    <p:sldId id="2147474396" r:id="rId11"/>
    <p:sldId id="2147471632" r:id="rId12"/>
    <p:sldId id="2145707431" r:id="rId13"/>
    <p:sldId id="2147474418" r:id="rId14"/>
    <p:sldId id="1993219276" r:id="rId15"/>
    <p:sldId id="2146847616" r:id="rId16"/>
    <p:sldId id="2147474397" r:id="rId17"/>
    <p:sldId id="2147474402" r:id="rId18"/>
    <p:sldId id="2145705755" r:id="rId19"/>
    <p:sldId id="2145707482" r:id="rId20"/>
    <p:sldId id="2145707483" r:id="rId21"/>
    <p:sldId id="2145707484" r:id="rId22"/>
    <p:sldId id="2145707485" r:id="rId23"/>
    <p:sldId id="2147474343" r:id="rId24"/>
    <p:sldId id="2147474326" r:id="rId25"/>
    <p:sldId id="2147474403" r:id="rId26"/>
    <p:sldId id="2147471745" r:id="rId27"/>
    <p:sldId id="1993219439" r:id="rId28"/>
    <p:sldId id="2147474415" r:id="rId29"/>
    <p:sldId id="2147474401" r:id="rId30"/>
    <p:sldId id="318" r:id="rId31"/>
  </p:sldIdLst>
  <p:sldSz cx="12192000" cy="6858000"/>
  <p:notesSz cx="7315200" cy="9601200"/>
  <p:custDataLst>
    <p:tags r:id="rId34"/>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8" pos="312" userDrawn="1">
          <p15:clr>
            <a:srgbClr val="A4A3A4"/>
          </p15:clr>
        </p15:guide>
        <p15:guide id="9" orient="horz" pos="2160">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5" clrIdx="6"/>
  <p:cmAuthor id="2" name="Melanie Couton" initials="MAC" lastIdx="4" clrIdx="3"/>
  <p:cmAuthor id="3" name="ralfieri" initials="ra" lastIdx="2" clrIdx="8"/>
  <p:cmAuthor id="4" name="Megan Capel" initials="MC" lastIdx="11"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7"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9"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Jennifer Eimers" initials="JE" lastIdx="4" clrIdx="14">
    <p:extLst>
      <p:ext uri="{19B8F6BF-5375-455C-9EA6-DF929625EA0E}">
        <p15:presenceInfo xmlns:p15="http://schemas.microsoft.com/office/powerpoint/2012/main" userId="S::jeimers@clinicaloptions.com::e496f3f7-6a48-4339-9b0c-9f426a43f948" providerId="AD"/>
      </p:ext>
    </p:extLst>
  </p:cmAuthor>
  <p:cmAuthor id="16" name="Melanie Couton" initials="" lastIdx="3" clrIdx="15">
    <p:extLst>
      <p:ext uri="{19B8F6BF-5375-455C-9EA6-DF929625EA0E}">
        <p15:presenceInfo xmlns:p15="http://schemas.microsoft.com/office/powerpoint/2012/main" userId="S::mcouton@clinicaloptions.com::b5a8fb1e-a716-46a0-9a38-0d707f5e2bfc" providerId="AD"/>
      </p:ext>
    </p:extLst>
  </p:cmAuthor>
  <p:cmAuthor id="17" name="Jessica Adams" initials="JA" lastIdx="180" clrIdx="16">
    <p:extLst>
      <p:ext uri="{19B8F6BF-5375-455C-9EA6-DF929625EA0E}">
        <p15:presenceInfo xmlns:p15="http://schemas.microsoft.com/office/powerpoint/2012/main" userId="S::jadams@clinicaloptions.com::8f666512-4c33-411f-b97e-b4727ec85362" providerId="AD"/>
      </p:ext>
    </p:extLst>
  </p:cmAuthor>
  <p:cmAuthor id="18" name="Sarah Anderson" initials="SA" lastIdx="1" clrIdx="17">
    <p:extLst>
      <p:ext uri="{19B8F6BF-5375-455C-9EA6-DF929625EA0E}">
        <p15:presenceInfo xmlns:p15="http://schemas.microsoft.com/office/powerpoint/2012/main" userId="S::sanderson@clinicaloptions.com::7d462797-b6f8-43ff-95d7-bf66d7ed55ab" providerId="AD"/>
      </p:ext>
    </p:extLst>
  </p:cmAuthor>
  <p:cmAuthor id="19" name="Tristan Barber" initials="TB" lastIdx="16" clrIdx="18">
    <p:extLst>
      <p:ext uri="{19B8F6BF-5375-455C-9EA6-DF929625EA0E}">
        <p15:presenceInfo xmlns:p15="http://schemas.microsoft.com/office/powerpoint/2012/main" userId="S::uctytjb@ucl.ac.uk::bc90de26-178d-433d-9797-ece8ae3a218b" providerId="AD"/>
      </p:ext>
    </p:extLst>
  </p:cmAuthor>
  <p:cmAuthor id="20" name="Vanessa Carter" initials="VC" lastIdx="9" clrIdx="19">
    <p:extLst>
      <p:ext uri="{19B8F6BF-5375-455C-9EA6-DF929625EA0E}">
        <p15:presenceInfo xmlns:p15="http://schemas.microsoft.com/office/powerpoint/2012/main" userId="S::vcarter@clinicaloptions.com::9ce73b1e-6b1e-4cab-b34f-91637f33dd50" providerId="AD"/>
      </p:ext>
    </p:extLst>
  </p:cmAuthor>
  <p:cmAuthor id="21" name="Zachary Schwartz" initials="ZS" lastIdx="30" clrIdx="20">
    <p:extLst>
      <p:ext uri="{19B8F6BF-5375-455C-9EA6-DF929625EA0E}">
        <p15:presenceInfo xmlns:p15="http://schemas.microsoft.com/office/powerpoint/2012/main" userId="S::zschwartz@clinicaloptions.com::64648e91-b212-4092-bee8-eff2e880b6f9" providerId="AD"/>
      </p:ext>
    </p:extLst>
  </p:cmAuthor>
  <p:cmAuthor id="22" name="Darrell Tan" initials="DT" lastIdx="30" clrIdx="21">
    <p:extLst>
      <p:ext uri="{19B8F6BF-5375-455C-9EA6-DF929625EA0E}">
        <p15:presenceInfo xmlns:p15="http://schemas.microsoft.com/office/powerpoint/2012/main" userId="S-1-5-21-1670209030-2319971528-577484871-12995" providerId="AD"/>
      </p:ext>
    </p:extLst>
  </p:cmAuthor>
  <p:cmAuthor id="23" name="Hillary Tunggal" initials="HT" lastIdx="23" clrIdx="22">
    <p:extLst>
      <p:ext uri="{19B8F6BF-5375-455C-9EA6-DF929625EA0E}">
        <p15:presenceInfo xmlns:p15="http://schemas.microsoft.com/office/powerpoint/2012/main" userId="S::htunggal@cealliance.com::ad64bda3-5530-4833-84b4-5d3ed1bf5c1c" providerId="AD"/>
      </p:ext>
    </p:extLst>
  </p:cmAuthor>
  <p:cmAuthor id="24" name="Christy Seals" initials="CS" lastIdx="2" clrIdx="23">
    <p:extLst>
      <p:ext uri="{19B8F6BF-5375-455C-9EA6-DF929625EA0E}">
        <p15:presenceInfo xmlns:p15="http://schemas.microsoft.com/office/powerpoint/2012/main" userId="S::cseals@clinicaloptions.com::0852e532-1f9e-4bbf-9b56-be19a9543a3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23B"/>
    <a:srgbClr val="F9DAD2"/>
    <a:srgbClr val="DBECF1"/>
    <a:srgbClr val="CCE6D8"/>
    <a:srgbClr val="E1471D"/>
    <a:srgbClr val="015873"/>
    <a:srgbClr val="046376"/>
    <a:srgbClr val="013763"/>
    <a:srgbClr val="033453"/>
    <a:srgbClr val="00626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F145510-0EBC-4CE5-B18E-50C998A5A093}" v="3" dt="2024-06-27T18:44:40.513"/>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892" autoAdjust="0"/>
    <p:restoredTop sz="81184" autoAdjust="0"/>
  </p:normalViewPr>
  <p:slideViewPr>
    <p:cSldViewPr snapToGrid="0">
      <p:cViewPr varScale="1">
        <p:scale>
          <a:sx n="103" d="100"/>
          <a:sy n="103" d="100"/>
        </p:scale>
        <p:origin x="114" y="102"/>
      </p:cViewPr>
      <p:guideLst>
        <p:guide pos="312"/>
        <p:guide orient="horz" pos="2160"/>
      </p:guideLst>
    </p:cSldViewPr>
  </p:slideViewPr>
  <p:notesTextViewPr>
    <p:cViewPr>
      <p:scale>
        <a:sx n="1" d="1"/>
        <a:sy n="1" d="1"/>
      </p:scale>
      <p:origin x="0" y="0"/>
    </p:cViewPr>
  </p:notesTextViewPr>
  <p:notesViewPr>
    <p:cSldViewPr snapToGrid="0">
      <p:cViewPr varScale="1">
        <p:scale>
          <a:sx n="66" d="100"/>
          <a:sy n="66" d="100"/>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tableStyles" Target="tableStyles.xml"/><Relationship Id="rId21" Type="http://schemas.openxmlformats.org/officeDocument/2006/relationships/slide" Target="slides/slide16.xml"/><Relationship Id="rId34" Type="http://schemas.openxmlformats.org/officeDocument/2006/relationships/tags" Target="tags/tag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handoutMaster" Target="handoutMasters/handoutMaster1.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notesMaster" Target="notesMasters/notesMaster1.xml"/><Relationship Id="rId37" Type="http://schemas.openxmlformats.org/officeDocument/2006/relationships/viewProps" Target="viewProps.xml"/><Relationship Id="rId40" Type="http://schemas.microsoft.com/office/2015/10/relationships/revisionInfo" Target="revisionInfo.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commentAuthors" Target="commentAuthors.xml"/><Relationship Id="rId8" Type="http://schemas.openxmlformats.org/officeDocument/2006/relationships/slide" Target="slides/slide3.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62B3FBE-92AA-E043-CDE5-264F3BF0FDBE}"/>
              </a:ext>
            </a:extLst>
          </p:cNvPr>
          <p:cNvSpPr>
            <a:spLocks noGrp="1"/>
          </p:cNvSpPr>
          <p:nvPr>
            <p:ph type="sldNum" sz="quarter" idx="3"/>
          </p:nvPr>
        </p:nvSpPr>
        <p:spPr>
          <a:xfrm>
            <a:off x="4143375" y="9120188"/>
            <a:ext cx="3170238" cy="481012"/>
          </a:xfrm>
          <a:prstGeom prst="rect">
            <a:avLst/>
          </a:prstGeom>
        </p:spPr>
        <p:txBody>
          <a:bodyPr vert="horz" lIns="91440" tIns="45720" rIns="91440" bIns="45720" rtlCol="0" anchor="b"/>
          <a:lstStyle>
            <a:lvl1pPr algn="r">
              <a:defRPr sz="1200"/>
            </a:lvl1pPr>
          </a:lstStyle>
          <a:p>
            <a:fld id="{AE0E13BE-8FB4-4464-A011-749EAAD53AB8}" type="slidenum">
              <a:rPr lang="en-US" smtClean="0"/>
              <a:t>‹#›</a:t>
            </a:fld>
            <a:endParaRPr 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3024" userDrawn="1">
          <p15:clr>
            <a:srgbClr val="F26B43"/>
          </p15:clr>
        </p15:guide>
        <p15:guide id="2" pos="2304"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dirty="0"/>
          </a:p>
        </p:txBody>
      </p:sp>
    </p:spTree>
    <p:extLst>
      <p:ext uri="{BB962C8B-B14F-4D97-AF65-F5344CB8AC3E}">
        <p14:creationId xmlns:p14="http://schemas.microsoft.com/office/powerpoint/2010/main" val="22743490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ART, antiretroviral therapy.</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dirty="0"/>
          </a:p>
        </p:txBody>
      </p:sp>
    </p:spTree>
    <p:extLst>
      <p:ext uri="{BB962C8B-B14F-4D97-AF65-F5344CB8AC3E}">
        <p14:creationId xmlns:p14="http://schemas.microsoft.com/office/powerpoint/2010/main" val="42917729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Ab, antibody; Ag, antigen; DTG, dolutegravir; FTC, emtricitabine; HBcAb, hepatitis B core antibody; HBsAb, hepatitis B surface antibody; HCV, hepatitis C virus; HDL, high-density lipoprotein; LDL, low-density lipoprotein; SCr, serum creatinine; TAF, tenofovir alafenamide.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CB1A209-5747-4E2F-8B60-024F5E41943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410750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ART, antiretroviral therapy.</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11664484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3TC, lamivudine; ABC, abacavir; ART, antiretroviral therapy; BIC; bictegravir; DHHS, US Department of Health and Human Services; DOR, doravirine; DTG, dolutegravir; EACS, European AIDS Clinical Society; FTC, emtricitabine; HBV, hepatitis B virus; IAS-USA, International Antiviral Society‒USA; PrEP, pre-exposure prophylaxis; RAL, raltegravir; TAF, tenofovir alafenamide; TDF, tenofovir disoproxil fumarate; XTC, lamivudine or emtricitabine. </a:t>
            </a:r>
          </a:p>
          <a:p>
            <a:endParaRPr lang="en-US" b="1" i="1" dirty="0"/>
          </a:p>
          <a:p>
            <a:pPr marL="0" marR="0">
              <a:spcBef>
                <a:spcPts val="0"/>
              </a:spcBef>
              <a:spcAft>
                <a:spcPts val="0"/>
              </a:spcAft>
            </a:pPr>
            <a:r>
              <a:rPr lang="en-US" sz="1800" dirty="0">
                <a:effectLst/>
                <a:latin typeface="Times New Roman" panose="02020603050405020304" pitchFamily="18" charset="0"/>
                <a:ea typeface="Calibri" panose="020F0502020204030204" pitchFamily="34" charset="0"/>
              </a:rPr>
              <a:t> </a:t>
            </a:r>
          </a:p>
          <a:p>
            <a:pPr marL="0" marR="0">
              <a:spcBef>
                <a:spcPts val="0"/>
              </a:spcBef>
              <a:spcAft>
                <a:spcPts val="0"/>
              </a:spcAft>
            </a:pPr>
            <a:r>
              <a:rPr lang="en-US" sz="1800" dirty="0">
                <a:effectLst/>
                <a:latin typeface="Times New Roman" panose="02020603050405020304" pitchFamily="18" charset="0"/>
                <a:ea typeface="Calibri" panose="020F0502020204030204" pitchFamily="34" charset="0"/>
              </a:rPr>
              <a:t> </a:t>
            </a:r>
          </a:p>
          <a:p>
            <a:endParaRPr lang="en-US" i="1" dirty="0"/>
          </a:p>
          <a:p>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4291760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CV, cardiovascular; INSTI, integrase strand transfer inhibitor; MI, myocardial infarction.</a:t>
            </a: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E7445D8-96E0-424E-9AD9-A8D21DC9E38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15694981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ABC, abacavir; ART, antiretroviral therapy; CV, cardiovascular; INSTI, integrase strand transfer inhibitor; TAF, tenofovir alafenamide.</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007934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ABC, abacavir; ART, antiretroviral therapy; BIC, </a:t>
            </a:r>
            <a:r>
              <a:rPr lang="en-US" sz="1200" b="0" i="1" kern="1200" dirty="0">
                <a:solidFill>
                  <a:schemeClr val="tx1"/>
                </a:solidFill>
                <a:effectLst/>
                <a:latin typeface="Arial" charset="0"/>
                <a:ea typeface="+mn-ea"/>
                <a:cs typeface="+mn-cs"/>
              </a:rPr>
              <a:t>bictegravir; COBI, cobicistat; DTG, dolutegravir; EVG, elvitegravir; </a:t>
            </a:r>
            <a:r>
              <a:rPr lang="en-US" sz="1800" b="0" i="1" dirty="0">
                <a:effectLst/>
                <a:latin typeface="Arial" panose="020B0604020202020204" pitchFamily="34" charset="0"/>
                <a:ea typeface="Calibri" panose="020F0502020204030204" pitchFamily="34" charset="0"/>
              </a:rPr>
              <a:t>INSTI, integrase strand transfer inhibitor; </a:t>
            </a:r>
            <a:r>
              <a:rPr lang="en-US" sz="1200" b="0" i="1" kern="1200" dirty="0">
                <a:solidFill>
                  <a:schemeClr val="tx1"/>
                </a:solidFill>
                <a:effectLst/>
                <a:latin typeface="Arial" charset="0"/>
                <a:ea typeface="+mn-ea"/>
                <a:cs typeface="+mn-cs"/>
              </a:rPr>
              <a:t>LS, least squares; </a:t>
            </a:r>
            <a:r>
              <a:rPr lang="en-US" sz="1800" b="0" i="1" dirty="0">
                <a:effectLst/>
                <a:latin typeface="Arial" panose="020B0604020202020204" pitchFamily="34" charset="0"/>
                <a:ea typeface="Calibri" panose="020F0502020204030204" pitchFamily="34" charset="0"/>
              </a:rPr>
              <a:t>NNRTI, nonnucleoside reverse transcriptase inhibitor; PI, protease inhibitor; RCT, randomized, controlled trial; </a:t>
            </a:r>
            <a:r>
              <a:rPr lang="en-US" sz="1200" b="0" i="1" dirty="0"/>
              <a:t>TAF, tenofovir alafenamide; </a:t>
            </a:r>
            <a:r>
              <a:rPr lang="en-US" sz="1200" b="0" i="1" kern="1200" dirty="0">
                <a:solidFill>
                  <a:schemeClr val="tx1"/>
                </a:solidFill>
                <a:effectLst/>
                <a:latin typeface="Arial" charset="0"/>
                <a:ea typeface="+mn-ea"/>
                <a:cs typeface="+mn-cs"/>
              </a:rPr>
              <a:t>TDF, tenofovir disoproxil fumarate; ZDV, zidovudine.</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10904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https://www.hivassist.com/</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5860140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ASCVD, atherosclerotic cardiovascular disease; CVD, cardiovascular disease; DTG, dolutegravir; FTC, emtricitabine; TAF, tenofovir alafenamide. </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12</a:t>
            </a:fld>
            <a:endParaRPr lang="en-US" altLang="en-US" dirty="0"/>
          </a:p>
        </p:txBody>
      </p:sp>
    </p:spTree>
    <p:extLst>
      <p:ext uri="{BB962C8B-B14F-4D97-AF65-F5344CB8AC3E}">
        <p14:creationId xmlns:p14="http://schemas.microsoft.com/office/powerpoint/2010/main" val="33499839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13</a:t>
            </a:fld>
            <a:endParaRPr lang="en-US" altLang="en-US" dirty="0"/>
          </a:p>
        </p:txBody>
      </p:sp>
    </p:spTree>
    <p:extLst>
      <p:ext uri="{BB962C8B-B14F-4D97-AF65-F5344CB8AC3E}">
        <p14:creationId xmlns:p14="http://schemas.microsoft.com/office/powerpoint/2010/main" val="25905785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800" i="1" dirty="0">
                <a:latin typeface="Arial" panose="020B0604020202020204" pitchFamily="34" charset="0"/>
                <a:cs typeface="Arial" panose="020B0604020202020204" pitchFamily="34" charset="0"/>
              </a:rPr>
              <a:t>ART, antiretroviral therapy; DM, diabetes mellitus; </a:t>
            </a:r>
            <a:r>
              <a:rPr lang="en-US" sz="800" i="1" dirty="0"/>
              <a:t>DTG, dolutegravir; FTC, emtricitabine; </a:t>
            </a:r>
            <a:r>
              <a:rPr lang="en-US" sz="800" i="1" dirty="0">
                <a:latin typeface="Arial" panose="020B0604020202020204" pitchFamily="34" charset="0"/>
                <a:cs typeface="Arial" panose="020B0604020202020204" pitchFamily="34" charset="0"/>
              </a:rPr>
              <a:t>INSTI, integrase strand transfer inhibitor; </a:t>
            </a:r>
            <a:r>
              <a:rPr lang="en-US" sz="800" i="1" dirty="0"/>
              <a:t>TAF, tenofovir alafenamide. </a:t>
            </a:r>
            <a:endParaRPr lang="en-US" sz="800" i="1" dirty="0">
              <a:latin typeface="Arial" panose="020B0604020202020204" pitchFamily="34" charset="0"/>
              <a:cs typeface="Arial" panose="020B0604020202020204" pitchFamily="34" charset="0"/>
            </a:endParaRPr>
          </a:p>
          <a:p>
            <a:endParaRPr lang="en-US" sz="800" i="1" dirty="0">
              <a:latin typeface="Arial" panose="020B0604020202020204" pitchFamily="34" charset="0"/>
              <a:cs typeface="Arial" panose="020B0604020202020204" pitchFamily="34" charset="0"/>
            </a:endParaRPr>
          </a:p>
          <a:p>
            <a:endParaRPr lang="en-US" sz="800" i="1"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B881E12-AAF7-4E29-80FC-FCE53DD7C0F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12659045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b="0" i="1" dirty="0"/>
              <a:t>ART, antiretroviral therapy; CT, chemotherapy; DXA, d</a:t>
            </a:r>
            <a:r>
              <a:rPr lang="en-US" i="1" dirty="0"/>
              <a:t>ual-energy z-ray absorptiometry</a:t>
            </a:r>
            <a:r>
              <a:rPr lang="en-US" sz="1200" b="0" i="1" dirty="0"/>
              <a:t>.</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8052690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16</a:t>
            </a:fld>
            <a:endParaRPr lang="en-US" altLang="en-US" dirty="0"/>
          </a:p>
        </p:txBody>
      </p:sp>
    </p:spTree>
    <p:extLst>
      <p:ext uri="{BB962C8B-B14F-4D97-AF65-F5344CB8AC3E}">
        <p14:creationId xmlns:p14="http://schemas.microsoft.com/office/powerpoint/2010/main" val="5341264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17</a:t>
            </a:fld>
            <a:endParaRPr lang="en-US" altLang="en-US" dirty="0"/>
          </a:p>
        </p:txBody>
      </p:sp>
    </p:spTree>
    <p:extLst>
      <p:ext uri="{BB962C8B-B14F-4D97-AF65-F5344CB8AC3E}">
        <p14:creationId xmlns:p14="http://schemas.microsoft.com/office/powerpoint/2010/main" val="16286180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SAT, SC adipose tissue; VAT, visceral adipose tissue.</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59889611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ART, antiretroviral therapy; DM, diabetes mellitus; GLP-1, glucagon-like peptide-1; IHTG, intrahepatic triglyceride; MASLD, metabolic dysfunction–associated steatotic liver disease; PDFF, protein density fat fraction. </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6980194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IHTG, intrahepatic triglyceride; IQR, interquartile range; MASLD, metabolic dysfunction–associated steatotic liver disease.</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8605165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ASCVD, atherosclerotic cardiovascular disease; CVD, cardiovascular disease.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21</a:t>
            </a:fld>
            <a:endParaRPr lang="en-US" altLang="en-US" dirty="0"/>
          </a:p>
        </p:txBody>
      </p:sp>
    </p:spTree>
    <p:extLst>
      <p:ext uri="{BB962C8B-B14F-4D97-AF65-F5344CB8AC3E}">
        <p14:creationId xmlns:p14="http://schemas.microsoft.com/office/powerpoint/2010/main" val="18260904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ART, antiretroviral therapy; ASCVD, atherosclerotic cardiovascular disease; MACE, major adverse cardiovascular event; PY, person-year.</a:t>
            </a:r>
          </a:p>
          <a:p>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661165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ASCVD, atherosclerotic cardiovascular disease; CV, cardiovascular; HTN, hypertension; IR, incidence rate; MACE, major adverse cardiovascular event; NNT, number needed to treat.</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b="1" i="0" dirty="0"/>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i="0" dirty="0"/>
          </a:p>
          <a:p>
            <a:pPr marL="0" marR="0" lvl="0" indent="0" algn="l" defTabSz="914400" rtl="0" eaLnBrk="0" fontAlgn="base" latinLnBrk="0" hangingPunct="0">
              <a:lnSpc>
                <a:spcPct val="100000"/>
              </a:lnSpc>
              <a:spcBef>
                <a:spcPct val="30000"/>
              </a:spcBef>
              <a:spcAft>
                <a:spcPct val="0"/>
              </a:spcAft>
              <a:buClrTx/>
              <a:buSzTx/>
              <a:buFontTx/>
              <a:buNone/>
              <a:tabLst/>
              <a:defRPr/>
            </a:pPr>
            <a:r>
              <a:rPr lang="en-US" i="0" dirty="0"/>
              <a:t>Abstract: https://programme.ias2023.org/Programme/Session/4435</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191386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ACC, American College of Cardiology; AHA, American Heart Association; ASCVD, atherosclerotic cardiovascular disease; DHHS, Department of Health and Human Services; DM, diabetes mellitus; LDL, low-density lipoprotein.</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62410811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GLP-1, glucagon-like peptide-1.</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25</a:t>
            </a:fld>
            <a:endParaRPr lang="en-US" altLang="en-US" dirty="0"/>
          </a:p>
        </p:txBody>
      </p:sp>
    </p:spTree>
    <p:extLst>
      <p:ext uri="{BB962C8B-B14F-4D97-AF65-F5344CB8AC3E}">
        <p14:creationId xmlns:p14="http://schemas.microsoft.com/office/powerpoint/2010/main" val="421389496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26</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pic>
        <p:nvPicPr>
          <p:cNvPr id="3" name="Picture 2" descr="A group of people in a classroom&#10;&#10;Description automatically generated">
            <a:extLst>
              <a:ext uri="{FF2B5EF4-FFF2-40B4-BE49-F238E27FC236}">
                <a16:creationId xmlns:a16="http://schemas.microsoft.com/office/drawing/2014/main" id="{A57722E4-E7CB-6C4E-54D8-A0608FB18E1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21262" b="8737"/>
          <a:stretch/>
        </p:blipFill>
        <p:spPr>
          <a:xfrm>
            <a:off x="6096000" y="3657600"/>
            <a:ext cx="6095998" cy="3200400"/>
          </a:xfrm>
          <a:prstGeom prst="rect">
            <a:avLst/>
          </a:prstGeom>
        </p:spPr>
      </p:pic>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p>
        </p:txBody>
      </p:sp>
      <p:sp>
        <p:nvSpPr>
          <p:cNvPr id="8" name="Rectangle 7">
            <a:extLst>
              <a:ext uri="{FF2B5EF4-FFF2-40B4-BE49-F238E27FC236}">
                <a16:creationId xmlns:a16="http://schemas.microsoft.com/office/drawing/2014/main" id="{02294B36-D511-4E23-A768-EAFA149B5CC7}"/>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p>
        </p:txBody>
      </p:sp>
      <p:pic>
        <p:nvPicPr>
          <p:cNvPr id="11" name="Picture 10">
            <a:extLst>
              <a:ext uri="{FF2B5EF4-FFF2-40B4-BE49-F238E27FC236}">
                <a16:creationId xmlns:a16="http://schemas.microsoft.com/office/drawing/2014/main" id="{D2C404A3-49E3-6AE3-6316-79D1DE70A533}"/>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4" name="Picture 3" descr="A red and black text&#10;&#10;Description automatically generated">
            <a:extLst>
              <a:ext uri="{FF2B5EF4-FFF2-40B4-BE49-F238E27FC236}">
                <a16:creationId xmlns:a16="http://schemas.microsoft.com/office/drawing/2014/main" id="{409DE529-D4B1-99D1-0037-A148E856CC7B}"/>
              </a:ext>
            </a:extLst>
          </p:cNvPr>
          <p:cNvPicPr>
            <a:picLocks noChangeAspect="1"/>
          </p:cNvPicPr>
          <p:nvPr userDrawn="1"/>
        </p:nvPicPr>
        <p:blipFill>
          <a:blip r:embed="rId4" cstate="hqprint">
            <a:extLst>
              <a:ext uri="{28A0092B-C50C-407E-A947-70E740481C1C}">
                <a14:useLocalDpi xmlns:a14="http://schemas.microsoft.com/office/drawing/2010/main" val="0"/>
              </a:ext>
            </a:extLst>
          </a:blip>
          <a:stretch>
            <a:fillRect/>
          </a:stretch>
        </p:blipFill>
        <p:spPr>
          <a:xfrm>
            <a:off x="2787635" y="242890"/>
            <a:ext cx="2482557" cy="654257"/>
          </a:xfrm>
          <a:prstGeom prst="rect">
            <a:avLst/>
          </a:prstGeom>
        </p:spPr>
      </p:pic>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8" name="Group 7">
            <a:extLst>
              <a:ext uri="{FF2B5EF4-FFF2-40B4-BE49-F238E27FC236}">
                <a16:creationId xmlns:a16="http://schemas.microsoft.com/office/drawing/2014/main" id="{18AE03EC-2DFF-9CA1-A294-0BC4200323ED}"/>
              </a:ext>
            </a:extLst>
          </p:cNvPr>
          <p:cNvGrpSpPr/>
          <p:nvPr userDrawn="1"/>
        </p:nvGrpSpPr>
        <p:grpSpPr>
          <a:xfrm>
            <a:off x="8869472" y="6298815"/>
            <a:ext cx="2877113" cy="394353"/>
            <a:chOff x="8869472" y="6298815"/>
            <a:chExt cx="2877113" cy="394353"/>
          </a:xfrm>
        </p:grpSpPr>
        <p:pic>
          <p:nvPicPr>
            <p:cNvPr id="9" name="Picture 8">
              <a:extLst>
                <a:ext uri="{FF2B5EF4-FFF2-40B4-BE49-F238E27FC236}">
                  <a16:creationId xmlns:a16="http://schemas.microsoft.com/office/drawing/2014/main" id="{8E1160E4-9925-014D-E340-2BEF91EFD662}"/>
                </a:ext>
              </a:extLst>
            </p:cNvPr>
            <p:cNvPicPr>
              <a:picLocks noChangeAspect="1"/>
            </p:cNvPicPr>
            <p:nvPr userDrawn="1"/>
          </p:nvPicPr>
          <p:blipFill>
            <a:blip r:embed="rId2" cstate="hqprint">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10" name="Rectangle 9">
              <a:extLst>
                <a:ext uri="{FF2B5EF4-FFF2-40B4-BE49-F238E27FC236}">
                  <a16:creationId xmlns:a16="http://schemas.microsoft.com/office/drawing/2014/main" id="{5558EC3B-9AF2-5280-1641-410D0DB062E5}"/>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41A963A4-9BB1-F8FF-4636-271CB68984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pic>
        <p:nvPicPr>
          <p:cNvPr id="3" name="Picture 2" descr="A red and black text&#10;&#10;Description automatically generated">
            <a:extLst>
              <a:ext uri="{FF2B5EF4-FFF2-40B4-BE49-F238E27FC236}">
                <a16:creationId xmlns:a16="http://schemas.microsoft.com/office/drawing/2014/main" id="{0A36B730-9A23-42E2-92F2-0389626C8560}"/>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495300" y="5431095"/>
            <a:ext cx="2482557" cy="654257"/>
          </a:xfrm>
          <a:prstGeom prst="rect">
            <a:avLst/>
          </a:prstGeom>
        </p:spPr>
      </p:pic>
    </p:spTree>
    <p:extLst>
      <p:ext uri="{BB962C8B-B14F-4D97-AF65-F5344CB8AC3E}">
        <p14:creationId xmlns:p14="http://schemas.microsoft.com/office/powerpoint/2010/main" val="31117007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482E1199-B50F-0114-1C29-82C8B63ED0EB}"/>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7F4C4F00-A86F-1C51-F733-91E92FCA18BA}"/>
                </a:ext>
              </a:extLst>
            </p:cNvPr>
            <p:cNvPicPr>
              <a:picLocks noChangeAspect="1"/>
            </p:cNvPicPr>
            <p:nvPr userDrawn="1"/>
          </p:nvPicPr>
          <p:blipFill>
            <a:blip r:embed="rId2" cstate="hqprint">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8" name="Rectangle 7">
              <a:extLst>
                <a:ext uri="{FF2B5EF4-FFF2-40B4-BE49-F238E27FC236}">
                  <a16:creationId xmlns:a16="http://schemas.microsoft.com/office/drawing/2014/main" id="{D20CF191-AD96-1DB9-DF2E-4B2B4833E87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5FB0C27F-8158-D95C-0270-6C5A18C09C1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1715040-51BB-5EAD-7551-4E1CFE3430FB}"/>
                </a:ext>
              </a:extLst>
            </p:cNvPr>
            <p:cNvPicPr>
              <a:picLocks noChangeAspect="1"/>
            </p:cNvPicPr>
            <p:nvPr userDrawn="1"/>
          </p:nvPicPr>
          <p:blipFill>
            <a:blip r:embed="rId2" cstate="hqprint">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C850B323-4A45-FF99-0514-1788CD0017E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71FCB4C5-8216-244E-3D93-41E212F40457}"/>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7CB3AFF3-C9AF-6406-A52C-986F17667A3D}"/>
                </a:ext>
              </a:extLst>
            </p:cNvPr>
            <p:cNvPicPr>
              <a:picLocks noChangeAspect="1"/>
            </p:cNvPicPr>
            <p:nvPr userDrawn="1"/>
          </p:nvPicPr>
          <p:blipFill>
            <a:blip r:embed="rId2" cstate="hqprint">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8BE472F0-4C6A-6FBF-3D23-4A0861C31415}"/>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103A659D-6BF1-8E0D-2D7B-19BCEFEA43F4}"/>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335B2744-BE30-7F59-641C-E8EE271BFEC4}"/>
                </a:ext>
              </a:extLst>
            </p:cNvPr>
            <p:cNvPicPr>
              <a:picLocks noChangeAspect="1"/>
            </p:cNvPicPr>
            <p:nvPr userDrawn="1"/>
          </p:nvPicPr>
          <p:blipFill>
            <a:blip r:embed="rId2" cstate="hqprint">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E061F54A-476D-1E85-D460-3390FD49765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E31A8939-5D7B-DDA0-442D-AFC6D9C41D0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pic>
        <p:nvPicPr>
          <p:cNvPr id="4" name="Picture 3" descr="A red and black text&#10;&#10;Description automatically generated">
            <a:extLst>
              <a:ext uri="{FF2B5EF4-FFF2-40B4-BE49-F238E27FC236}">
                <a16:creationId xmlns:a16="http://schemas.microsoft.com/office/drawing/2014/main" id="{2FECC9BB-590A-EC5A-B59E-BA19BE3B8CEB}"/>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54893" y="5431095"/>
            <a:ext cx="2482557" cy="654257"/>
          </a:xfrm>
          <a:prstGeom prst="rect">
            <a:avLst/>
          </a:prstGeom>
        </p:spPr>
      </p:pic>
    </p:spTree>
    <p:extLst>
      <p:ext uri="{BB962C8B-B14F-4D97-AF65-F5344CB8AC3E}">
        <p14:creationId xmlns:p14="http://schemas.microsoft.com/office/powerpoint/2010/main" val="23305802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56" r:id="rId2"/>
    <p:sldLayoutId id="2147484663" r:id="rId3"/>
    <p:sldLayoutId id="2147484657" r:id="rId4"/>
    <p:sldLayoutId id="2147484658" r:id="rId5"/>
    <p:sldLayoutId id="2147484664" r:id="rId6"/>
    <p:sldLayoutId id="2147484659" r:id="rId7"/>
    <p:sldLayoutId id="2147484667" r:id="rId8"/>
    <p:sldLayoutId id="2147484660" r:id="rId9"/>
    <p:sldLayoutId id="2147484665" r:id="rId10"/>
    <p:sldLayoutId id="2147484661" r:id="rId11"/>
    <p:sldLayoutId id="2147484666" r:id="rId12"/>
    <p:sldLayoutId id="2147484662"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userDrawn="1">
          <p15:clr>
            <a:srgbClr val="F26B43"/>
          </p15:clr>
        </p15:guide>
        <p15:guide id="2" pos="452" userDrawn="1">
          <p15:clr>
            <a:srgbClr val="F26B43"/>
          </p15:clr>
        </p15:guide>
        <p15:guide id="3" orient="horz" pos="1008" userDrawn="1">
          <p15:clr>
            <a:srgbClr val="F26B43"/>
          </p15:clr>
        </p15:guide>
        <p15:guide id="4" orient="horz" pos="4128" userDrawn="1">
          <p15:clr>
            <a:srgbClr val="F26B43"/>
          </p15:clr>
        </p15:guide>
        <p15:guide id="5" orient="horz" pos="3888" userDrawn="1">
          <p15:clr>
            <a:srgbClr val="F26B43"/>
          </p15:clr>
        </p15:guide>
        <p15:guide id="6" orient="horz" pos="4032" userDrawn="1">
          <p15:clr>
            <a:srgbClr val="F26B43"/>
          </p15:clr>
        </p15:guide>
        <p15:guide id="7" pos="312" userDrawn="1">
          <p15:clr>
            <a:srgbClr val="F26B43"/>
          </p15:clr>
        </p15:guide>
        <p15:guide id="8" pos="7248" userDrawn="1">
          <p15:clr>
            <a:srgbClr val="F26B43"/>
          </p15:clr>
        </p15:guide>
        <p15:guide id="9" pos="7416"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7">
            <a:extLst>
              <a:ext uri="{FF2B5EF4-FFF2-40B4-BE49-F238E27FC236}">
                <a16:creationId xmlns:a16="http://schemas.microsoft.com/office/drawing/2014/main" id="{0E81FCD2-40DC-4171-ABA4-037A09681174}"/>
              </a:ext>
            </a:extLst>
          </p:cNvPr>
          <p:cNvSpPr>
            <a:spLocks noGrp="1" noChangeArrowheads="1"/>
          </p:cNvSpPr>
          <p:nvPr>
            <p:ph type="ctrTitle"/>
          </p:nvPr>
        </p:nvSpPr>
        <p:spPr>
          <a:xfrm>
            <a:off x="609601" y="1600200"/>
            <a:ext cx="10896600" cy="2057400"/>
          </a:xfrm>
        </p:spPr>
        <p:txBody>
          <a:bodyPr>
            <a:normAutofit/>
          </a:bodyPr>
          <a:lstStyle/>
          <a:p>
            <a:r>
              <a:rPr lang="en-US" altLang="en-US" dirty="0">
                <a:latin typeface="Calibri"/>
                <a:ea typeface="Calibri"/>
                <a:cs typeface="Calibri"/>
              </a:rPr>
              <a:t>Individualizing ART With </a:t>
            </a:r>
            <a:br>
              <a:rPr lang="en-US" altLang="en-US" dirty="0">
                <a:latin typeface="Calibri"/>
                <a:ea typeface="Calibri"/>
                <a:cs typeface="Calibri"/>
              </a:rPr>
            </a:br>
            <a:r>
              <a:rPr lang="en-US" altLang="en-US" dirty="0">
                <a:latin typeface="Calibri"/>
                <a:ea typeface="Calibri"/>
                <a:cs typeface="Calibri"/>
              </a:rPr>
              <a:t>Cardiometabolic Considerations</a:t>
            </a:r>
          </a:p>
        </p:txBody>
      </p:sp>
      <p:sp>
        <p:nvSpPr>
          <p:cNvPr id="2" name="Text Box 19">
            <a:extLst>
              <a:ext uri="{FF2B5EF4-FFF2-40B4-BE49-F238E27FC236}">
                <a16:creationId xmlns:a16="http://schemas.microsoft.com/office/drawing/2014/main" id="{21AEAF7B-6F90-DEF3-D677-1E84F6E6176D}"/>
              </a:ext>
            </a:extLst>
          </p:cNvPr>
          <p:cNvSpPr txBox="1">
            <a:spLocks noChangeArrowheads="1"/>
          </p:cNvSpPr>
          <p:nvPr/>
        </p:nvSpPr>
        <p:spPr bwMode="auto">
          <a:xfrm>
            <a:off x="6201646" y="1227880"/>
            <a:ext cx="587614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a:lnSpc>
                <a:spcPct val="100000"/>
              </a:lnSpc>
              <a:spcBef>
                <a:spcPct val="0"/>
              </a:spcBef>
              <a:spcAft>
                <a:spcPct val="0"/>
              </a:spcAft>
              <a:buClrTx/>
              <a:buFont typeface="Arial" panose="020B0604020202020204" pitchFamily="34" charset="0"/>
              <a:buNone/>
            </a:pPr>
            <a:r>
              <a:rPr lang="en-US" altLang="en-US" sz="1200" b="0" dirty="0">
                <a:solidFill>
                  <a:schemeClr val="bg2"/>
                </a:solidFill>
                <a:latin typeface="Calibri" panose="020F0502020204030204" pitchFamily="34" charset="0"/>
              </a:rPr>
              <a:t>Provided by Clinical Care Options, LLC in partnership with HIV-ASSIST</a:t>
            </a:r>
          </a:p>
        </p:txBody>
      </p:sp>
      <p:sp>
        <p:nvSpPr>
          <p:cNvPr id="4" name="Text Box 21">
            <a:extLst>
              <a:ext uri="{FF2B5EF4-FFF2-40B4-BE49-F238E27FC236}">
                <a16:creationId xmlns:a16="http://schemas.microsoft.com/office/drawing/2014/main" id="{28A9A185-CC02-03D0-A41C-D42C13826CE5}"/>
              </a:ext>
            </a:extLst>
          </p:cNvPr>
          <p:cNvSpPr txBox="1">
            <a:spLocks noChangeArrowheads="1"/>
          </p:cNvSpPr>
          <p:nvPr/>
        </p:nvSpPr>
        <p:spPr bwMode="auto">
          <a:xfrm>
            <a:off x="416727" y="6364224"/>
            <a:ext cx="54641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buNone/>
            </a:pPr>
            <a:r>
              <a:rPr lang="en-US" sz="1200" b="0" dirty="0">
                <a:solidFill>
                  <a:schemeClr val="bg1"/>
                </a:solidFill>
                <a:latin typeface="Calibri" panose="020F0502020204030204" pitchFamily="34" charset="0"/>
              </a:rPr>
              <a:t>Supported by an educational grant from ViiV Healthcare.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5" name="Group 4">
            <a:extLst>
              <a:ext uri="{FF2B5EF4-FFF2-40B4-BE49-F238E27FC236}">
                <a16:creationId xmlns:a16="http://schemas.microsoft.com/office/drawing/2014/main" id="{15802EA0-7066-0FD4-5F06-5D6F9D6AC3C8}"/>
              </a:ext>
            </a:extLst>
          </p:cNvPr>
          <p:cNvGrpSpPr/>
          <p:nvPr/>
        </p:nvGrpSpPr>
        <p:grpSpPr>
          <a:xfrm>
            <a:off x="3841029" y="3434848"/>
            <a:ext cx="4509943" cy="615278"/>
            <a:chOff x="4156075" y="3330939"/>
            <a:chExt cx="4509943" cy="615278"/>
          </a:xfrm>
        </p:grpSpPr>
        <p:sp>
          <p:nvSpPr>
            <p:cNvPr id="6" name="Rectangle 7">
              <a:extLst>
                <a:ext uri="{FF2B5EF4-FFF2-40B4-BE49-F238E27FC236}">
                  <a16:creationId xmlns:a16="http://schemas.microsoft.com/office/drawing/2014/main" id="{8EAEEB68-88FA-4BBC-DD94-42D43C039828}"/>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pic>
          <p:nvPicPr>
            <p:cNvPr id="7" name="Picture 6">
              <a:extLst>
                <a:ext uri="{FF2B5EF4-FFF2-40B4-BE49-F238E27FC236}">
                  <a16:creationId xmlns:a16="http://schemas.microsoft.com/office/drawing/2014/main" id="{0CB2BD58-852D-8A41-2A53-FF439315E24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86F36-D418-4F6B-D579-8BAD3E1DAD0C}"/>
              </a:ext>
            </a:extLst>
          </p:cNvPr>
          <p:cNvSpPr>
            <a:spLocks noGrp="1"/>
          </p:cNvSpPr>
          <p:nvPr>
            <p:ph type="title"/>
          </p:nvPr>
        </p:nvSpPr>
        <p:spPr/>
        <p:txBody>
          <a:bodyPr/>
          <a:lstStyle/>
          <a:p>
            <a:r>
              <a:rPr lang="en-US" dirty="0"/>
              <a:t>Faculty and Disclosures</a:t>
            </a:r>
          </a:p>
        </p:txBody>
      </p:sp>
      <p:sp>
        <p:nvSpPr>
          <p:cNvPr id="4" name="Content Placeholder 3">
            <a:extLst>
              <a:ext uri="{FF2B5EF4-FFF2-40B4-BE49-F238E27FC236}">
                <a16:creationId xmlns:a16="http://schemas.microsoft.com/office/drawing/2014/main" id="{BA753AB2-D007-6357-9A9C-225D6DA368CB}"/>
              </a:ext>
            </a:extLst>
          </p:cNvPr>
          <p:cNvSpPr>
            <a:spLocks noGrp="1"/>
          </p:cNvSpPr>
          <p:nvPr>
            <p:ph idx="1"/>
          </p:nvPr>
        </p:nvSpPr>
        <p:spPr/>
        <p:txBody>
          <a:bodyPr/>
          <a:lstStyle/>
          <a:p>
            <a:pPr marL="0" indent="0">
              <a:spcBef>
                <a:spcPts val="0"/>
              </a:spcBef>
              <a:spcAft>
                <a:spcPts val="0"/>
              </a:spcAft>
              <a:buNone/>
            </a:pPr>
            <a:r>
              <a:rPr lang="es-ES" sz="2600" b="1" i="0" dirty="0">
                <a:solidFill>
                  <a:schemeClr val="accent3"/>
                </a:solidFill>
                <a:effectLst/>
                <a:latin typeface="+mn-lt"/>
              </a:rPr>
              <a:t>Grace A. McComsey, MD</a:t>
            </a:r>
            <a:br>
              <a:rPr lang="en-US" dirty="0">
                <a:latin typeface="+mn-lt"/>
              </a:rPr>
            </a:br>
            <a:r>
              <a:rPr lang="en-US" sz="2400" b="0" i="0" dirty="0">
                <a:solidFill>
                  <a:srgbClr val="181818"/>
                </a:solidFill>
                <a:effectLst/>
                <a:latin typeface="+mn-lt"/>
              </a:rPr>
              <a:t>Professor of Medicine and Pediatrics</a:t>
            </a:r>
          </a:p>
          <a:p>
            <a:pPr marL="0" indent="0">
              <a:spcBef>
                <a:spcPts val="0"/>
              </a:spcBef>
              <a:spcAft>
                <a:spcPts val="0"/>
              </a:spcAft>
              <a:buNone/>
            </a:pPr>
            <a:r>
              <a:rPr lang="en-US" sz="2400" b="0" i="0" dirty="0">
                <a:solidFill>
                  <a:srgbClr val="181818"/>
                </a:solidFill>
                <a:effectLst/>
                <a:latin typeface="+mn-lt"/>
              </a:rPr>
              <a:t>Vice Dean for Clinical and Translational Research</a:t>
            </a:r>
          </a:p>
          <a:p>
            <a:pPr marL="0" indent="0">
              <a:spcBef>
                <a:spcPts val="0"/>
              </a:spcBef>
              <a:spcAft>
                <a:spcPts val="0"/>
              </a:spcAft>
              <a:buNone/>
            </a:pPr>
            <a:r>
              <a:rPr lang="en-US" sz="2400" b="0" i="0" dirty="0">
                <a:solidFill>
                  <a:srgbClr val="181818"/>
                </a:solidFill>
                <a:effectLst/>
                <a:latin typeface="+mn-lt"/>
              </a:rPr>
              <a:t>Case Western Reserve University</a:t>
            </a:r>
          </a:p>
          <a:p>
            <a:pPr marL="0" indent="0">
              <a:spcBef>
                <a:spcPts val="0"/>
              </a:spcBef>
              <a:spcAft>
                <a:spcPts val="0"/>
              </a:spcAft>
              <a:buNone/>
            </a:pPr>
            <a:r>
              <a:rPr lang="en-US" sz="2400" b="0" i="0" dirty="0">
                <a:solidFill>
                  <a:srgbClr val="181818"/>
                </a:solidFill>
                <a:effectLst/>
                <a:latin typeface="+mn-lt"/>
              </a:rPr>
              <a:t>Cleveland, Ohio</a:t>
            </a:r>
          </a:p>
          <a:p>
            <a:pPr marL="0" indent="0">
              <a:spcBef>
                <a:spcPts val="0"/>
              </a:spcBef>
              <a:spcAft>
                <a:spcPts val="0"/>
              </a:spcAft>
              <a:buNone/>
            </a:pPr>
            <a:endParaRPr lang="en-US" sz="2600" dirty="0">
              <a:solidFill>
                <a:srgbClr val="181818"/>
              </a:solidFill>
              <a:latin typeface="+mn-lt"/>
            </a:endParaRPr>
          </a:p>
          <a:p>
            <a:pPr marL="0" indent="0">
              <a:spcBef>
                <a:spcPts val="0"/>
              </a:spcBef>
              <a:spcAft>
                <a:spcPts val="0"/>
              </a:spcAft>
              <a:buNone/>
            </a:pPr>
            <a:r>
              <a:rPr lang="en-US" sz="2400" b="1" dirty="0">
                <a:solidFill>
                  <a:schemeClr val="accent3"/>
                </a:solidFill>
                <a:latin typeface="+mn-lt"/>
              </a:rPr>
              <a:t>Grace A. McComsey, MD: </a:t>
            </a:r>
            <a:r>
              <a:rPr lang="en-US" sz="2400" i="1" dirty="0">
                <a:latin typeface="+mn-lt"/>
              </a:rPr>
              <a:t>consultant/advisor/speaker: </a:t>
            </a:r>
            <a:r>
              <a:rPr lang="en-US" sz="2400" dirty="0">
                <a:latin typeface="+mn-lt"/>
              </a:rPr>
              <a:t>Gilead, Janssen, ViiV.</a:t>
            </a:r>
          </a:p>
        </p:txBody>
      </p:sp>
    </p:spTree>
    <p:extLst>
      <p:ext uri="{BB962C8B-B14F-4D97-AF65-F5344CB8AC3E}">
        <p14:creationId xmlns:p14="http://schemas.microsoft.com/office/powerpoint/2010/main" val="16386782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67D37A-7B86-3C19-808D-74EB75876CB4}"/>
              </a:ext>
            </a:extLst>
          </p:cNvPr>
          <p:cNvSpPr>
            <a:spLocks noGrp="1"/>
          </p:cNvSpPr>
          <p:nvPr>
            <p:ph type="title"/>
          </p:nvPr>
        </p:nvSpPr>
        <p:spPr/>
        <p:txBody>
          <a:bodyPr/>
          <a:lstStyle/>
          <a:p>
            <a:r>
              <a:rPr lang="en-US" dirty="0"/>
              <a:t>Learning Objective</a:t>
            </a:r>
          </a:p>
        </p:txBody>
      </p:sp>
      <p:sp>
        <p:nvSpPr>
          <p:cNvPr id="3" name="Content Placeholder 2">
            <a:extLst>
              <a:ext uri="{FF2B5EF4-FFF2-40B4-BE49-F238E27FC236}">
                <a16:creationId xmlns:a16="http://schemas.microsoft.com/office/drawing/2014/main" id="{B755A9D5-898C-B6B2-7EED-91EC20129C01}"/>
              </a:ext>
            </a:extLst>
          </p:cNvPr>
          <p:cNvSpPr>
            <a:spLocks noGrp="1"/>
          </p:cNvSpPr>
          <p:nvPr>
            <p:ph idx="1"/>
          </p:nvPr>
        </p:nvSpPr>
        <p:spPr/>
        <p:txBody>
          <a:bodyPr/>
          <a:lstStyle/>
          <a:p>
            <a:r>
              <a:rPr lang="en-US" dirty="0"/>
              <a:t>Select an appropriate initial ART regimen for individual people living with HIV</a:t>
            </a:r>
          </a:p>
          <a:p>
            <a:endParaRPr lang="en-US" dirty="0"/>
          </a:p>
        </p:txBody>
      </p:sp>
    </p:spTree>
    <p:extLst>
      <p:ext uri="{BB962C8B-B14F-4D97-AF65-F5344CB8AC3E}">
        <p14:creationId xmlns:p14="http://schemas.microsoft.com/office/powerpoint/2010/main" val="1625042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FAB8AE-3040-40DD-AD5A-61C17F43E3B0}"/>
              </a:ext>
            </a:extLst>
          </p:cNvPr>
          <p:cNvSpPr>
            <a:spLocks noGrp="1"/>
          </p:cNvSpPr>
          <p:nvPr>
            <p:ph type="title"/>
          </p:nvPr>
        </p:nvSpPr>
        <p:spPr/>
        <p:txBody>
          <a:bodyPr/>
          <a:lstStyle/>
          <a:p>
            <a:r>
              <a:rPr lang="en-US" dirty="0"/>
              <a:t>Case Study</a:t>
            </a:r>
          </a:p>
        </p:txBody>
      </p:sp>
      <p:sp>
        <p:nvSpPr>
          <p:cNvPr id="3" name="Content Placeholder 2">
            <a:extLst>
              <a:ext uri="{FF2B5EF4-FFF2-40B4-BE49-F238E27FC236}">
                <a16:creationId xmlns:a16="http://schemas.microsoft.com/office/drawing/2014/main" id="{42F96ACE-28CE-4DC3-84ED-906182DFA104}"/>
              </a:ext>
            </a:extLst>
          </p:cNvPr>
          <p:cNvSpPr>
            <a:spLocks noGrp="1"/>
          </p:cNvSpPr>
          <p:nvPr>
            <p:ph sz="half" idx="1"/>
          </p:nvPr>
        </p:nvSpPr>
        <p:spPr/>
        <p:txBody>
          <a:bodyPr/>
          <a:lstStyle/>
          <a:p>
            <a:r>
              <a:rPr lang="en-US" sz="2400" dirty="0"/>
              <a:t>42-yr-old Black cisgender woman recently diagnosed with HIV</a:t>
            </a:r>
          </a:p>
          <a:p>
            <a:r>
              <a:rPr lang="en-US" sz="2400" dirty="0"/>
              <a:t>Starting on DTG + FTC/TAF</a:t>
            </a:r>
          </a:p>
          <a:p>
            <a:r>
              <a:rPr lang="en-US" sz="2400" dirty="0"/>
              <a:t>Comorbidities: none</a:t>
            </a:r>
          </a:p>
          <a:p>
            <a:r>
              <a:rPr lang="en-US" sz="2400" dirty="0"/>
              <a:t>Comedications: none</a:t>
            </a:r>
          </a:p>
        </p:txBody>
      </p:sp>
      <p:graphicFrame>
        <p:nvGraphicFramePr>
          <p:cNvPr id="5" name="Group 32">
            <a:extLst>
              <a:ext uri="{FF2B5EF4-FFF2-40B4-BE49-F238E27FC236}">
                <a16:creationId xmlns:a16="http://schemas.microsoft.com/office/drawing/2014/main" id="{CDD2B705-492C-B6E3-2E12-681F57FBF633}"/>
              </a:ext>
            </a:extLst>
          </p:cNvPr>
          <p:cNvGraphicFramePr>
            <a:graphicFrameLocks noGrp="1"/>
          </p:cNvGraphicFramePr>
          <p:nvPr>
            <p:extLst>
              <p:ext uri="{D42A27DB-BD31-4B8C-83A1-F6EECF244321}">
                <p14:modId xmlns:p14="http://schemas.microsoft.com/office/powerpoint/2010/main" val="2965261170"/>
              </p:ext>
            </p:extLst>
          </p:nvPr>
        </p:nvGraphicFramePr>
        <p:xfrm>
          <a:off x="5931464" y="1600200"/>
          <a:ext cx="5581880" cy="3291984"/>
        </p:xfrm>
        <a:graphic>
          <a:graphicData uri="http://schemas.openxmlformats.org/drawingml/2006/table">
            <a:tbl>
              <a:tblPr/>
              <a:tblGrid>
                <a:gridCol w="3023789">
                  <a:extLst>
                    <a:ext uri="{9D8B030D-6E8A-4147-A177-3AD203B41FA5}">
                      <a16:colId xmlns:a16="http://schemas.microsoft.com/office/drawing/2014/main" val="20001"/>
                    </a:ext>
                  </a:extLst>
                </a:gridCol>
                <a:gridCol w="2558091">
                  <a:extLst>
                    <a:ext uri="{9D8B030D-6E8A-4147-A177-3AD203B41FA5}">
                      <a16:colId xmlns:a16="http://schemas.microsoft.com/office/drawing/2014/main" val="20002"/>
                    </a:ext>
                  </a:extLst>
                </a:gridCol>
              </a:tblGrid>
              <a:tr h="20320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Parameter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Result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0"/>
                  </a:ext>
                </a:extLst>
              </a:tr>
              <a:tr h="203200">
                <a:tc>
                  <a:txBody>
                    <a:bodyPr/>
                    <a:lstStyle/>
                    <a:p>
                      <a:pPr marL="111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HIV Ag/Ab</a:t>
                      </a:r>
                      <a:endParaRPr kumimoji="0" lang="en-US" sz="1800" b="0" i="0" u="none" strike="noStrike" kern="1200" cap="none" normalizeH="0" baseline="30000" dirty="0">
                        <a:ln>
                          <a:noFill/>
                        </a:ln>
                        <a:solidFill>
                          <a:schemeClr val="bg1"/>
                        </a:solidFill>
                        <a:effectLst/>
                        <a:latin typeface="Calibri" panose="020F0502020204030204" pitchFamily="34" charset="0"/>
                        <a:ea typeface="+mn-ea"/>
                        <a:cs typeface="+mn-cs"/>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112713" marR="0" lvl="0" indent="0" algn="ctr"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Positive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203200">
                <a:tc>
                  <a:txBody>
                    <a:bodyPr/>
                    <a:lstStyle/>
                    <a:p>
                      <a:pPr marL="111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HIV-1 RNA, copies/mL</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112713" marR="0" lvl="0" indent="0" algn="ctr"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37,000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110073592"/>
                  </a:ext>
                </a:extLst>
              </a:tr>
              <a:tr h="203200">
                <a:tc>
                  <a:txBody>
                    <a:bodyPr/>
                    <a:lstStyle/>
                    <a:p>
                      <a:pPr marL="111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CD4 cell counts, cells/mm</a:t>
                      </a:r>
                      <a:r>
                        <a:rPr kumimoji="0" lang="en-US" sz="1800" b="0" i="0" u="none" strike="noStrike" kern="1200" cap="none" normalizeH="0" baseline="30000" dirty="0">
                          <a:ln>
                            <a:noFill/>
                          </a:ln>
                          <a:solidFill>
                            <a:schemeClr val="bg1"/>
                          </a:solidFill>
                          <a:effectLst/>
                          <a:latin typeface="Calibri" panose="020F0502020204030204" pitchFamily="34" charset="0"/>
                          <a:ea typeface="+mn-ea"/>
                          <a:cs typeface="+mn-cs"/>
                        </a:rPr>
                        <a:t>3</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112713" marR="0" lvl="0" indent="0" algn="ctr"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524</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829410146"/>
                  </a:ext>
                </a:extLst>
              </a:tr>
              <a:tr h="203200">
                <a:tc>
                  <a:txBody>
                    <a:bodyPr/>
                    <a:lstStyle/>
                    <a:p>
                      <a:pPr marL="111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HBcAb/HBsAb</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112395" marR="0" lvl="0" indent="0" algn="ctr"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800" b="0" i="0" u="none" strike="noStrike" kern="1200" cap="none" normalizeH="0" baseline="0" dirty="0">
                          <a:ln>
                            <a:noFill/>
                          </a:ln>
                          <a:solidFill>
                            <a:schemeClr val="bg2">
                              <a:lumMod val="10000"/>
                            </a:schemeClr>
                          </a:solidFill>
                          <a:effectLst/>
                          <a:latin typeface="Calibri"/>
                          <a:ea typeface="+mn-ea"/>
                          <a:cs typeface="+mn-cs"/>
                        </a:rPr>
                        <a:t>Negative/</a:t>
                      </a:r>
                      <a:r>
                        <a:rPr lang="en-US" sz="1800" b="0" i="0" u="none" strike="noStrike" kern="1200" cap="none" normalizeH="0" baseline="0" dirty="0">
                          <a:ln>
                            <a:noFill/>
                          </a:ln>
                          <a:solidFill>
                            <a:schemeClr val="bg2">
                              <a:lumMod val="10000"/>
                            </a:schemeClr>
                          </a:solidFill>
                          <a:effectLst/>
                          <a:latin typeface="Calibri"/>
                          <a:ea typeface="+mn-ea"/>
                          <a:cs typeface="+mn-cs"/>
                        </a:rPr>
                        <a:t>immune</a:t>
                      </a:r>
                      <a:endPar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715986919"/>
                  </a:ext>
                </a:extLst>
              </a:tr>
              <a:tr h="203200">
                <a:tc>
                  <a:txBody>
                    <a:bodyPr/>
                    <a:lstStyle/>
                    <a:p>
                      <a:pPr marL="111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HCV Ab</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112713" marR="0" lvl="0" indent="0" algn="ctr"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Negative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930172940"/>
                  </a:ext>
                </a:extLst>
              </a:tr>
              <a:tr h="203200">
                <a:tc>
                  <a:txBody>
                    <a:bodyPr/>
                    <a:lstStyle/>
                    <a:p>
                      <a:pPr marL="111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SCr, mg/dL</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112713" marR="0" lvl="0" indent="0" algn="ctr"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354430435"/>
                  </a:ext>
                </a:extLst>
              </a:tr>
              <a:tr h="203200">
                <a:tc>
                  <a:txBody>
                    <a:bodyPr/>
                    <a:lstStyle/>
                    <a:p>
                      <a:pPr marL="111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LDL/HDL, mg/dL</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112713" marR="0" lvl="0" indent="0" algn="ctr"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98/42</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092630829"/>
                  </a:ext>
                </a:extLst>
              </a:tr>
              <a:tr h="203200">
                <a:tc>
                  <a:txBody>
                    <a:bodyPr/>
                    <a:lstStyle/>
                    <a:p>
                      <a:pPr marL="111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BMI, kg/m</a:t>
                      </a:r>
                      <a:r>
                        <a:rPr kumimoji="0" lang="en-US" sz="1800" b="0" i="0" u="none" strike="noStrike" kern="1200" cap="none" normalizeH="0" baseline="30000" dirty="0">
                          <a:ln>
                            <a:noFill/>
                          </a:ln>
                          <a:solidFill>
                            <a:schemeClr val="bg2">
                              <a:lumMod val="10000"/>
                            </a:schemeClr>
                          </a:solidFill>
                          <a:effectLst/>
                          <a:latin typeface="Calibri" panose="020F0502020204030204" pitchFamily="34" charset="0"/>
                          <a:ea typeface="+mn-ea"/>
                          <a:cs typeface="+mn-cs"/>
                        </a:rPr>
                        <a:t>2</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112713" marR="0" lvl="0" indent="0" algn="ctr"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26</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740118642"/>
                  </a:ext>
                </a:extLst>
              </a:tr>
            </a:tbl>
          </a:graphicData>
        </a:graphic>
      </p:graphicFrame>
      <p:sp>
        <p:nvSpPr>
          <p:cNvPr id="7" name="Rectangle 1">
            <a:extLst>
              <a:ext uri="{FF2B5EF4-FFF2-40B4-BE49-F238E27FC236}">
                <a16:creationId xmlns:a16="http://schemas.microsoft.com/office/drawing/2014/main" id="{2074269D-EDAC-0199-691E-051C607E440F}"/>
              </a:ext>
            </a:extLst>
          </p:cNvPr>
          <p:cNvSpPr>
            <a:spLocks noChangeArrowheads="1"/>
          </p:cNvSpPr>
          <p:nvPr/>
        </p:nvSpPr>
        <p:spPr bwMode="auto">
          <a:xfrm>
            <a:off x="2463959" y="134175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 </a:t>
            </a:r>
            <a:endParaRPr kumimoji="0" lang="en-US" altLang="en-US" sz="1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205718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7B1C626-2DC6-B5FD-1636-9B11284D871D}"/>
              </a:ext>
            </a:extLst>
          </p:cNvPr>
          <p:cNvSpPr>
            <a:spLocks noGrp="1"/>
          </p:cNvSpPr>
          <p:nvPr>
            <p:ph type="title"/>
          </p:nvPr>
        </p:nvSpPr>
        <p:spPr/>
        <p:txBody>
          <a:bodyPr/>
          <a:lstStyle/>
          <a:p>
            <a:r>
              <a:rPr lang="en-US" dirty="0"/>
              <a:t>Are all ART options the same if metabolically healthy at HIV diagnosis?</a:t>
            </a:r>
          </a:p>
        </p:txBody>
      </p:sp>
    </p:spTree>
    <p:extLst>
      <p:ext uri="{BB962C8B-B14F-4D97-AF65-F5344CB8AC3E}">
        <p14:creationId xmlns:p14="http://schemas.microsoft.com/office/powerpoint/2010/main" val="19171326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733F22C4-763B-49A7-9CF7-DAEC5F28A5BE}"/>
              </a:ext>
            </a:extLst>
          </p:cNvPr>
          <p:cNvSpPr>
            <a:spLocks noGrp="1" noChangeArrowheads="1"/>
          </p:cNvSpPr>
          <p:nvPr>
            <p:ph type="title"/>
          </p:nvPr>
        </p:nvSpPr>
        <p:spPr/>
        <p:txBody>
          <a:bodyPr/>
          <a:lstStyle/>
          <a:p>
            <a:r>
              <a:rPr lang="en-US" dirty="0"/>
              <a:t>HIV Treatment Guideline Recommendations: </a:t>
            </a:r>
            <a:br>
              <a:rPr lang="en-US" dirty="0"/>
            </a:br>
            <a:r>
              <a:rPr lang="en-US" dirty="0"/>
              <a:t>ART Initiation for Most People Living With HIV</a:t>
            </a:r>
            <a:endParaRPr lang="en-US" altLang="en-US" dirty="0"/>
          </a:p>
        </p:txBody>
      </p:sp>
      <p:sp>
        <p:nvSpPr>
          <p:cNvPr id="5" name="Text Box 11">
            <a:extLst>
              <a:ext uri="{FF2B5EF4-FFF2-40B4-BE49-F238E27FC236}">
                <a16:creationId xmlns:a16="http://schemas.microsoft.com/office/drawing/2014/main" id="{5D1841C0-B514-78A6-0BFF-56792E8DBAA2}"/>
              </a:ext>
            </a:extLst>
          </p:cNvPr>
          <p:cNvSpPr txBox="1">
            <a:spLocks noChangeArrowheads="1"/>
          </p:cNvSpPr>
          <p:nvPr/>
        </p:nvSpPr>
        <p:spPr bwMode="auto">
          <a:xfrm>
            <a:off x="414340" y="6201074"/>
            <a:ext cx="7536128"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1. DHHS guidelines for the use of antiretroviral agents in adults and adolescents with HIV. </a:t>
            </a: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February 2024.  </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a:t>
            </a:r>
            <a:b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b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2. Gandhi. JAMA. 2023;329:63. 3. eacsociety.org/media/guidelines-12.0.pdf. October 2023. </a:t>
            </a:r>
          </a:p>
        </p:txBody>
      </p:sp>
      <p:graphicFrame>
        <p:nvGraphicFramePr>
          <p:cNvPr id="2" name="Group 32">
            <a:extLst>
              <a:ext uri="{FF2B5EF4-FFF2-40B4-BE49-F238E27FC236}">
                <a16:creationId xmlns:a16="http://schemas.microsoft.com/office/drawing/2014/main" id="{B8657304-CF3E-DE20-B247-4275C8B558EB}"/>
              </a:ext>
            </a:extLst>
          </p:cNvPr>
          <p:cNvGraphicFramePr>
            <a:graphicFrameLocks noGrp="1"/>
          </p:cNvGraphicFramePr>
          <p:nvPr>
            <p:extLst>
              <p:ext uri="{D42A27DB-BD31-4B8C-83A1-F6EECF244321}">
                <p14:modId xmlns:p14="http://schemas.microsoft.com/office/powerpoint/2010/main" val="2860306100"/>
              </p:ext>
            </p:extLst>
          </p:nvPr>
        </p:nvGraphicFramePr>
        <p:xfrm>
          <a:off x="725013" y="1600200"/>
          <a:ext cx="10762137" cy="4114880"/>
        </p:xfrm>
        <a:graphic>
          <a:graphicData uri="http://schemas.openxmlformats.org/drawingml/2006/table">
            <a:tbl>
              <a:tblPr/>
              <a:tblGrid>
                <a:gridCol w="3463198">
                  <a:extLst>
                    <a:ext uri="{9D8B030D-6E8A-4147-A177-3AD203B41FA5}">
                      <a16:colId xmlns:a16="http://schemas.microsoft.com/office/drawing/2014/main" val="20001"/>
                    </a:ext>
                  </a:extLst>
                </a:gridCol>
                <a:gridCol w="3450781">
                  <a:extLst>
                    <a:ext uri="{9D8B030D-6E8A-4147-A177-3AD203B41FA5}">
                      <a16:colId xmlns:a16="http://schemas.microsoft.com/office/drawing/2014/main" val="20002"/>
                    </a:ext>
                  </a:extLst>
                </a:gridCol>
                <a:gridCol w="3848158">
                  <a:extLst>
                    <a:ext uri="{9D8B030D-6E8A-4147-A177-3AD203B41FA5}">
                      <a16:colId xmlns:a16="http://schemas.microsoft.com/office/drawing/2014/main" val="3051964072"/>
                    </a:ext>
                  </a:extLst>
                </a:gridCol>
              </a:tblGrid>
              <a:tr h="219154">
                <a:tc>
                  <a:txBody>
                    <a:bodyPr/>
                    <a:lstStyle/>
                    <a:p>
                      <a:pPr algn="ctr"/>
                      <a:r>
                        <a:rPr lang="en-US" sz="1800" b="1" dirty="0">
                          <a:solidFill>
                            <a:schemeClr val="tx1"/>
                          </a:solidFill>
                        </a:rPr>
                        <a:t>DHHS 2024</a:t>
                      </a:r>
                      <a:r>
                        <a:rPr lang="en-US" sz="1800" b="1" baseline="30000" dirty="0">
                          <a:solidFill>
                            <a:schemeClr val="tx1"/>
                          </a:solidFill>
                        </a:rPr>
                        <a:t>1</a:t>
                      </a:r>
                      <a:endParaRPr lang="en-US" sz="1800" b="1" dirty="0">
                        <a:solidFill>
                          <a:schemeClr val="tx1"/>
                        </a:solidFill>
                      </a:endParaRPr>
                    </a:p>
                    <a:p>
                      <a:pPr algn="ctr"/>
                      <a:r>
                        <a:rPr lang="en-US" sz="1800" b="1" dirty="0">
                          <a:solidFill>
                            <a:schemeClr val="tx1"/>
                          </a:solidFill>
                        </a:rPr>
                        <a:t>For Most People Living With HIV</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algn="ctr"/>
                      <a:r>
                        <a:rPr lang="en-US" sz="1800" b="1" dirty="0">
                          <a:solidFill>
                            <a:schemeClr val="tx1"/>
                          </a:solidFill>
                        </a:rPr>
                        <a:t>IAS-USA 2022</a:t>
                      </a:r>
                      <a:r>
                        <a:rPr lang="en-US" sz="1800" b="1" baseline="30000" dirty="0">
                          <a:solidFill>
                            <a:schemeClr val="tx1"/>
                          </a:solidFill>
                        </a:rPr>
                        <a:t>2</a:t>
                      </a:r>
                      <a:endParaRPr lang="en-US" sz="1800" b="1" dirty="0">
                        <a:solidFill>
                          <a:schemeClr val="tx1"/>
                        </a:solidFill>
                      </a:endParaRPr>
                    </a:p>
                    <a:p>
                      <a:pPr marL="0" marR="0" lvl="0" indent="0" algn="ctr" defTabSz="685800" rtl="0" eaLnBrk="1" fontAlgn="auto" latinLnBrk="0" hangingPunct="1">
                        <a:lnSpc>
                          <a:spcPct val="100000"/>
                        </a:lnSpc>
                        <a:spcBef>
                          <a:spcPts val="0"/>
                        </a:spcBef>
                        <a:spcAft>
                          <a:spcPts val="0"/>
                        </a:spcAft>
                        <a:buClrTx/>
                        <a:buSzTx/>
                        <a:buFontTx/>
                        <a:buNone/>
                        <a:tabLst/>
                        <a:defRPr/>
                      </a:pPr>
                      <a:r>
                        <a:rPr lang="en-US" sz="1800" b="1" dirty="0">
                          <a:solidFill>
                            <a:schemeClr val="tx1"/>
                          </a:solidFill>
                        </a:rPr>
                        <a:t>For Most People Living With HIV</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algn="ctr"/>
                      <a:r>
                        <a:rPr lang="en-US" sz="1800" b="1" dirty="0">
                          <a:solidFill>
                            <a:schemeClr val="tx1"/>
                          </a:solidFill>
                        </a:rPr>
                        <a:t>EACS 2022</a:t>
                      </a:r>
                      <a:r>
                        <a:rPr lang="en-US" sz="1800" b="1" baseline="30000" dirty="0">
                          <a:solidFill>
                            <a:schemeClr val="tx1"/>
                          </a:solidFill>
                        </a:rPr>
                        <a:t>3</a:t>
                      </a:r>
                      <a:endParaRPr lang="en-US" sz="1800" b="1" dirty="0">
                        <a:solidFill>
                          <a:schemeClr val="tx1"/>
                        </a:solidFill>
                      </a:endParaRPr>
                    </a:p>
                    <a:p>
                      <a:pPr algn="ctr"/>
                      <a:r>
                        <a:rPr lang="en-US" sz="1800" b="1" dirty="0">
                          <a:solidFill>
                            <a:schemeClr val="tx1"/>
                          </a:solidFill>
                        </a:rPr>
                        <a:t>Recommended Regimens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0"/>
                  </a:ext>
                </a:extLst>
              </a:tr>
              <a:tr h="219154">
                <a:tc>
                  <a:txBody>
                    <a:bodyPr/>
                    <a:lstStyle/>
                    <a:p>
                      <a:pPr marL="112712" marR="0" lvl="0" indent="0" algn="ctr" defTabSz="914400" rtl="0" eaLnBrk="1" fontAlgn="base" latinLnBrk="0" hangingPunct="1">
                        <a:lnSpc>
                          <a:spcPct val="100000"/>
                        </a:lnSpc>
                        <a:spcBef>
                          <a:spcPct val="0"/>
                        </a:spcBef>
                        <a:spcAft>
                          <a:spcPct val="0"/>
                        </a:spcAft>
                        <a:buClr>
                          <a:srgbClr val="000000"/>
                        </a:buClr>
                        <a:buSzTx/>
                        <a:buFontTx/>
                        <a:buNone/>
                        <a:tabLst/>
                      </a:pPr>
                      <a:r>
                        <a:rPr kumimoji="0" lang="en-US" sz="1800" b="1" i="0" u="none" strike="noStrike" kern="1200" cap="none" normalizeH="0" baseline="0" dirty="0">
                          <a:ln>
                            <a:noFill/>
                          </a:ln>
                          <a:solidFill>
                            <a:schemeClr val="bg1"/>
                          </a:solidFill>
                          <a:effectLst/>
                          <a:latin typeface="Calibri" panose="020F0502020204030204" pitchFamily="34" charset="0"/>
                          <a:ea typeface="+mn-ea"/>
                          <a:cs typeface="+mn-cs"/>
                        </a:rPr>
                        <a:t>BIC/FTC/TAF </a:t>
                      </a:r>
                      <a:endParaRPr kumimoji="0" lang="en-US" sz="1800" b="1" i="0" u="none" strike="noStrike" kern="1200" cap="none" normalizeH="0" baseline="30000" dirty="0">
                        <a:ln>
                          <a:noFill/>
                        </a:ln>
                        <a:solidFill>
                          <a:schemeClr val="bg1"/>
                        </a:solidFill>
                        <a:effectLst/>
                        <a:latin typeface="Calibri" panose="020F0502020204030204" pitchFamily="34" charset="0"/>
                        <a:ea typeface="+mn-ea"/>
                        <a:cs typeface="+mn-cs"/>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112712" marR="0" lvl="0" indent="0" algn="ctr" defTabSz="914400" rtl="0" eaLnBrk="1" fontAlgn="base" latinLnBrk="0" hangingPunct="1">
                        <a:lnSpc>
                          <a:spcPct val="100000"/>
                        </a:lnSpc>
                        <a:spcBef>
                          <a:spcPct val="0"/>
                        </a:spcBef>
                        <a:spcAft>
                          <a:spcPct val="0"/>
                        </a:spcAft>
                        <a:buClr>
                          <a:srgbClr val="000000"/>
                        </a:buClr>
                        <a:buSzTx/>
                        <a:buFontTx/>
                        <a:buNone/>
                        <a:tabLst/>
                      </a:pPr>
                      <a:r>
                        <a:rPr kumimoji="0" lang="en-US" sz="1800" b="1" i="0" u="none" strike="noStrike" kern="1200" cap="none" normalizeH="0" baseline="0" dirty="0">
                          <a:ln>
                            <a:noFill/>
                          </a:ln>
                          <a:solidFill>
                            <a:schemeClr val="bg1"/>
                          </a:solidFill>
                          <a:effectLst/>
                          <a:latin typeface="Calibri" panose="020F0502020204030204" pitchFamily="34" charset="0"/>
                          <a:ea typeface="+mn-ea"/>
                          <a:cs typeface="+mn-cs"/>
                        </a:rPr>
                        <a:t>BIC/FTC/TAF</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112712" marR="0" lvl="0" indent="0" algn="ctr" defTabSz="914400" rtl="0" eaLnBrk="1" fontAlgn="base" latinLnBrk="0" hangingPunct="1">
                        <a:lnSpc>
                          <a:spcPct val="100000"/>
                        </a:lnSpc>
                        <a:spcBef>
                          <a:spcPct val="0"/>
                        </a:spcBef>
                        <a:spcAft>
                          <a:spcPct val="0"/>
                        </a:spcAft>
                        <a:buClr>
                          <a:srgbClr val="000000"/>
                        </a:buClr>
                        <a:buSzTx/>
                        <a:buFontTx/>
                        <a:buNone/>
                        <a:tabLst/>
                        <a:defRPr/>
                      </a:pPr>
                      <a:r>
                        <a:rPr kumimoji="0" lang="en-US" sz="1800" b="1" i="0" u="none" strike="noStrike" kern="1200" cap="none" normalizeH="0" baseline="0" dirty="0">
                          <a:ln>
                            <a:noFill/>
                          </a:ln>
                          <a:solidFill>
                            <a:schemeClr val="bg1"/>
                          </a:solidFill>
                          <a:effectLst/>
                          <a:latin typeface="Calibri" panose="020F0502020204030204" pitchFamily="34" charset="0"/>
                          <a:ea typeface="+mn-ea"/>
                          <a:cs typeface="+mn-cs"/>
                        </a:rPr>
                        <a:t>BIC/FTC/TAF</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391340">
                <a:tc>
                  <a:txBody>
                    <a:bodyPr/>
                    <a:lstStyle/>
                    <a:p>
                      <a:pPr marL="112712" marR="0" lvl="0" indent="0" algn="ctr" defTabSz="914400" rtl="0" eaLnBrk="1" fontAlgn="base" latinLnBrk="0" hangingPunct="1">
                        <a:lnSpc>
                          <a:spcPct val="100000"/>
                        </a:lnSpc>
                        <a:spcBef>
                          <a:spcPct val="0"/>
                        </a:spcBef>
                        <a:spcAft>
                          <a:spcPct val="0"/>
                        </a:spcAft>
                        <a:buClr>
                          <a:srgbClr val="000000"/>
                        </a:buClr>
                        <a:buSzTx/>
                        <a:buFontTx/>
                        <a:buNone/>
                        <a:tabLst/>
                      </a:pPr>
                      <a:r>
                        <a:rPr kumimoji="0" lang="en-US" sz="1800" b="1" i="0" u="none" strike="noStrike" kern="1200" cap="none" normalizeH="0" baseline="0" dirty="0">
                          <a:ln>
                            <a:noFill/>
                          </a:ln>
                          <a:solidFill>
                            <a:schemeClr val="bg1"/>
                          </a:solidFill>
                          <a:effectLst/>
                          <a:latin typeface="Calibri" panose="020F0502020204030204" pitchFamily="34" charset="0"/>
                          <a:ea typeface="+mn-ea"/>
                          <a:cs typeface="+mn-cs"/>
                        </a:rPr>
                        <a:t>DTG/3TC/ABC</a:t>
                      </a:r>
                      <a:br>
                        <a:rPr kumimoji="0" lang="en-US" sz="1800" b="1" i="0" u="none" strike="noStrike" kern="1200" cap="none" normalizeH="0" baseline="0" dirty="0">
                          <a:ln>
                            <a:noFill/>
                          </a:ln>
                          <a:solidFill>
                            <a:schemeClr val="bg1"/>
                          </a:solidFill>
                          <a:effectLst/>
                          <a:latin typeface="Calibri" panose="020F0502020204030204" pitchFamily="34" charset="0"/>
                          <a:ea typeface="+mn-ea"/>
                          <a:cs typeface="+mn-cs"/>
                        </a:rPr>
                      </a:br>
                      <a:r>
                        <a:rPr kumimoji="0" lang="en-US" sz="1800" b="0" i="1" u="none" strike="noStrike" kern="1200" cap="none" normalizeH="0" baseline="0" dirty="0">
                          <a:ln>
                            <a:noFill/>
                          </a:ln>
                          <a:solidFill>
                            <a:schemeClr val="bg1"/>
                          </a:solidFill>
                          <a:effectLst/>
                          <a:latin typeface="Calibri" panose="020F0502020204030204" pitchFamily="34" charset="0"/>
                          <a:ea typeface="+mn-ea"/>
                          <a:cs typeface="+mn-cs"/>
                        </a:rPr>
                        <a:t>if HLA-B*5701 negative,</a:t>
                      </a:r>
                      <a:br>
                        <a:rPr kumimoji="0" lang="en-US" sz="1800" b="0" i="1" u="none" strike="noStrike" kern="1200" cap="none" normalizeH="0" baseline="0" dirty="0">
                          <a:ln>
                            <a:noFill/>
                          </a:ln>
                          <a:solidFill>
                            <a:schemeClr val="bg1"/>
                          </a:solidFill>
                          <a:effectLst/>
                          <a:latin typeface="Calibri" panose="020F0502020204030204" pitchFamily="34" charset="0"/>
                          <a:ea typeface="+mn-ea"/>
                          <a:cs typeface="+mn-cs"/>
                        </a:rPr>
                      </a:br>
                      <a:r>
                        <a:rPr kumimoji="0" lang="en-US" sz="1800" b="0" i="1" u="none" strike="noStrike" kern="1200" cap="none" normalizeH="0" baseline="0" dirty="0">
                          <a:ln>
                            <a:noFill/>
                          </a:ln>
                          <a:solidFill>
                            <a:schemeClr val="bg1"/>
                          </a:solidFill>
                          <a:effectLst/>
                          <a:latin typeface="Calibri" panose="020F0502020204030204" pitchFamily="34" charset="0"/>
                          <a:ea typeface="+mn-ea"/>
                          <a:cs typeface="+mn-cs"/>
                        </a:rPr>
                        <a:t>no HBV coinfection</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112712" marR="0" lvl="0" indent="0" algn="ctr" defTabSz="914400" rtl="0" eaLnBrk="1" fontAlgn="base" latinLnBrk="0" hangingPunct="1">
                        <a:lnSpc>
                          <a:spcPct val="100000"/>
                        </a:lnSpc>
                        <a:spcBef>
                          <a:spcPct val="0"/>
                        </a:spcBef>
                        <a:spcAft>
                          <a:spcPct val="0"/>
                        </a:spcAft>
                        <a:buClr>
                          <a:srgbClr val="000000"/>
                        </a:buClr>
                        <a:buSzTx/>
                        <a:buFontTx/>
                        <a:buNone/>
                        <a:tabLst/>
                        <a:defRPr/>
                      </a:pPr>
                      <a:endParaRPr kumimoji="0" lang="en-US" altLang="en-US" sz="1800" b="0" i="1" u="none" strike="noStrike" kern="1200" cap="none" normalizeH="0" baseline="30000" dirty="0">
                        <a:ln>
                          <a:noFill/>
                        </a:ln>
                        <a:solidFill>
                          <a:schemeClr val="bg1"/>
                        </a:solidFill>
                        <a:effectLst/>
                        <a:latin typeface="Calibri" panose="020F0502020204030204" pitchFamily="34" charset="0"/>
                        <a:ea typeface="Arial" charset="0"/>
                        <a:cs typeface="Calibri" panose="020F0502020204030204" pitchFamily="34" charset="0"/>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112712" marR="0" lvl="0" indent="0" algn="ctr" defTabSz="914400" rtl="0" eaLnBrk="1" fontAlgn="base" latinLnBrk="0" hangingPunct="1">
                        <a:lnSpc>
                          <a:spcPct val="100000"/>
                        </a:lnSpc>
                        <a:spcBef>
                          <a:spcPct val="0"/>
                        </a:spcBef>
                        <a:spcAft>
                          <a:spcPct val="0"/>
                        </a:spcAft>
                        <a:buClr>
                          <a:srgbClr val="000000"/>
                        </a:buClr>
                        <a:buSzTx/>
                        <a:buFontTx/>
                        <a:buNone/>
                        <a:tabLst/>
                      </a:pPr>
                      <a:r>
                        <a:rPr kumimoji="0" lang="en-US" sz="1800" b="1" i="0" u="none" strike="noStrike" kern="1200" cap="none" normalizeH="0" baseline="0" dirty="0">
                          <a:ln>
                            <a:noFill/>
                          </a:ln>
                          <a:solidFill>
                            <a:schemeClr val="bg1"/>
                          </a:solidFill>
                          <a:effectLst/>
                          <a:latin typeface="Calibri" panose="020F0502020204030204" pitchFamily="34" charset="0"/>
                          <a:ea typeface="+mn-ea"/>
                          <a:cs typeface="+mn-cs"/>
                        </a:rPr>
                        <a:t> DTG/3TC/ABC </a:t>
                      </a: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or</a:t>
                      </a:r>
                      <a:r>
                        <a:rPr kumimoji="0" lang="en-US" sz="1800" b="1" i="0" u="none" strike="noStrike" kern="1200" cap="none" normalizeH="0" baseline="0" dirty="0">
                          <a:ln>
                            <a:noFill/>
                          </a:ln>
                          <a:solidFill>
                            <a:schemeClr val="bg1"/>
                          </a:solidFill>
                          <a:effectLst/>
                          <a:latin typeface="Calibri" panose="020F0502020204030204" pitchFamily="34" charset="0"/>
                          <a:ea typeface="+mn-ea"/>
                          <a:cs typeface="+mn-cs"/>
                        </a:rPr>
                        <a:t> DTG + 3TC/ABC</a:t>
                      </a:r>
                      <a:br>
                        <a:rPr kumimoji="0" lang="en-US" sz="1800" b="1" i="0" u="none" strike="noStrike" kern="1200" cap="none" normalizeH="0" baseline="0" dirty="0">
                          <a:ln>
                            <a:noFill/>
                          </a:ln>
                          <a:solidFill>
                            <a:schemeClr val="bg1"/>
                          </a:solidFill>
                          <a:effectLst/>
                          <a:latin typeface="Calibri" panose="020F0502020204030204" pitchFamily="34" charset="0"/>
                          <a:ea typeface="+mn-ea"/>
                          <a:cs typeface="+mn-cs"/>
                        </a:rPr>
                      </a:br>
                      <a:r>
                        <a:rPr kumimoji="0" lang="en-US" sz="1800" b="0" i="1" u="none" strike="noStrike" kern="1200" cap="none" normalizeH="0" baseline="0" dirty="0">
                          <a:ln>
                            <a:noFill/>
                          </a:ln>
                          <a:solidFill>
                            <a:schemeClr val="bg1"/>
                          </a:solidFill>
                          <a:effectLst/>
                          <a:latin typeface="Calibri" panose="020F0502020204030204" pitchFamily="34" charset="0"/>
                          <a:ea typeface="+mn-ea"/>
                          <a:cs typeface="+mn-cs"/>
                        </a:rPr>
                        <a:t>if HLA-B*5701 negative,</a:t>
                      </a:r>
                      <a:br>
                        <a:rPr kumimoji="0" lang="en-US" sz="1800" b="0" i="1" u="none" strike="noStrike" kern="1200" cap="none" normalizeH="0" baseline="0" dirty="0">
                          <a:ln>
                            <a:noFill/>
                          </a:ln>
                          <a:solidFill>
                            <a:schemeClr val="bg1"/>
                          </a:solidFill>
                          <a:effectLst/>
                          <a:latin typeface="Calibri" panose="020F0502020204030204" pitchFamily="34" charset="0"/>
                          <a:ea typeface="+mn-ea"/>
                          <a:cs typeface="+mn-cs"/>
                        </a:rPr>
                      </a:br>
                      <a:r>
                        <a:rPr kumimoji="0" lang="en-US" sz="1800" b="0" i="1" u="none" strike="noStrike" kern="1200" cap="none" normalizeH="0" baseline="0" dirty="0">
                          <a:ln>
                            <a:noFill/>
                          </a:ln>
                          <a:solidFill>
                            <a:schemeClr val="bg1"/>
                          </a:solidFill>
                          <a:effectLst/>
                          <a:latin typeface="Calibri" panose="020F0502020204030204" pitchFamily="34" charset="0"/>
                          <a:ea typeface="+mn-ea"/>
                          <a:cs typeface="+mn-cs"/>
                        </a:rPr>
                        <a:t>no HBV coinfection</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902325135"/>
                  </a:ext>
                </a:extLst>
              </a:tr>
              <a:tr h="322053">
                <a:tc>
                  <a:txBody>
                    <a:bodyPr/>
                    <a:lstStyle/>
                    <a:p>
                      <a:pPr marL="112712" marR="0" lvl="0" indent="0" algn="ctr" defTabSz="914400" rtl="0" eaLnBrk="1" fontAlgn="base" latinLnBrk="0" hangingPunct="1">
                        <a:lnSpc>
                          <a:spcPct val="100000"/>
                        </a:lnSpc>
                        <a:spcBef>
                          <a:spcPct val="0"/>
                        </a:spcBef>
                        <a:spcAft>
                          <a:spcPct val="0"/>
                        </a:spcAft>
                        <a:buClr>
                          <a:srgbClr val="000000"/>
                        </a:buClr>
                        <a:buSzTx/>
                        <a:buFontTx/>
                        <a:buNone/>
                        <a:tabLst/>
                      </a:pPr>
                      <a:r>
                        <a:rPr kumimoji="0" lang="en-US" sz="1800" b="1" i="0" u="none" strike="noStrike" kern="1200" cap="none" normalizeH="0" baseline="0" dirty="0">
                          <a:ln>
                            <a:noFill/>
                          </a:ln>
                          <a:solidFill>
                            <a:schemeClr val="bg1"/>
                          </a:solidFill>
                          <a:effectLst/>
                          <a:latin typeface="Calibri" panose="020F0502020204030204" pitchFamily="34" charset="0"/>
                          <a:ea typeface="+mn-ea"/>
                          <a:cs typeface="+mn-cs"/>
                        </a:rPr>
                        <a:t>DTG + XTC* + (TAF or TDF)</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112712" marR="0" lvl="0" indent="0" algn="ctr" defTabSz="914400" rtl="0" eaLnBrk="1" fontAlgn="base" latinLnBrk="0" hangingPunct="1">
                        <a:lnSpc>
                          <a:spcPct val="100000"/>
                        </a:lnSpc>
                        <a:spcBef>
                          <a:spcPct val="0"/>
                        </a:spcBef>
                        <a:spcAft>
                          <a:spcPct val="0"/>
                        </a:spcAft>
                        <a:buClr>
                          <a:srgbClr val="000000"/>
                        </a:buClr>
                        <a:buSzTx/>
                        <a:buFontTx/>
                        <a:buNone/>
                        <a:tabLst/>
                      </a:pPr>
                      <a:r>
                        <a:rPr kumimoji="0" lang="en-US" sz="1800" b="1" i="0" u="none" strike="noStrike" kern="1200" cap="none" normalizeH="0" baseline="0" dirty="0">
                          <a:ln>
                            <a:noFill/>
                          </a:ln>
                          <a:solidFill>
                            <a:schemeClr val="bg1"/>
                          </a:solidFill>
                          <a:effectLst/>
                          <a:latin typeface="Calibri" panose="020F0502020204030204" pitchFamily="34" charset="0"/>
                          <a:ea typeface="+mn-ea"/>
                          <a:cs typeface="+mn-cs"/>
                        </a:rPr>
                        <a:t>DTG + XTC* + (TAF or TDF)</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112712" marR="0" lvl="0" indent="0" algn="ctr" defTabSz="914400" rtl="0" eaLnBrk="1" fontAlgn="base" latinLnBrk="0" hangingPunct="1">
                        <a:lnSpc>
                          <a:spcPct val="100000"/>
                        </a:lnSpc>
                        <a:spcBef>
                          <a:spcPct val="0"/>
                        </a:spcBef>
                        <a:spcAft>
                          <a:spcPct val="0"/>
                        </a:spcAft>
                        <a:buClr>
                          <a:srgbClr val="000000"/>
                        </a:buClr>
                        <a:buSzTx/>
                        <a:buFontTx/>
                        <a:buNone/>
                        <a:tabLst/>
                      </a:pPr>
                      <a:r>
                        <a:rPr kumimoji="0" lang="en-US" sz="1800" b="1" i="0" u="none" strike="noStrike" kern="1200" cap="none" normalizeH="0" baseline="0" dirty="0">
                          <a:ln>
                            <a:noFill/>
                          </a:ln>
                          <a:solidFill>
                            <a:schemeClr val="bg1"/>
                          </a:solidFill>
                          <a:effectLst/>
                          <a:latin typeface="Calibri" panose="020F0502020204030204" pitchFamily="34" charset="0"/>
                          <a:ea typeface="+mn-ea"/>
                          <a:cs typeface="+mn-cs"/>
                        </a:rPr>
                        <a:t> (DTG or RAL) + FTC/TAF or XTC*/TDF</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17827420"/>
                  </a:ext>
                </a:extLst>
              </a:tr>
              <a:tr h="348714">
                <a:tc>
                  <a:txBody>
                    <a:bodyPr/>
                    <a:lstStyle/>
                    <a:p>
                      <a:pPr marL="112712" marR="0" lvl="0" indent="0" algn="ctr" defTabSz="914400" rtl="0" eaLnBrk="1" fontAlgn="base" latinLnBrk="0" hangingPunct="1">
                        <a:lnSpc>
                          <a:spcPct val="100000"/>
                        </a:lnSpc>
                        <a:spcBef>
                          <a:spcPct val="0"/>
                        </a:spcBef>
                        <a:spcAft>
                          <a:spcPct val="0"/>
                        </a:spcAft>
                        <a:buClr>
                          <a:srgbClr val="000000"/>
                        </a:buClr>
                        <a:buSzTx/>
                        <a:buFontTx/>
                        <a:buNone/>
                        <a:tabLst/>
                        <a:defRPr/>
                      </a:pPr>
                      <a:r>
                        <a:rPr kumimoji="0" lang="en-US" sz="1800" b="1" i="0" u="none" strike="noStrike" kern="1200" cap="none" normalizeH="0" baseline="0" dirty="0">
                          <a:ln>
                            <a:noFill/>
                          </a:ln>
                          <a:solidFill>
                            <a:schemeClr val="bg1"/>
                          </a:solidFill>
                          <a:effectLst/>
                          <a:latin typeface="Calibri" panose="020F0502020204030204" pitchFamily="34" charset="0"/>
                          <a:ea typeface="+mn-ea"/>
                          <a:cs typeface="+mn-cs"/>
                        </a:rPr>
                        <a:t>DTG/3TC</a:t>
                      </a:r>
                      <a:br>
                        <a:rPr kumimoji="0" lang="en-US" sz="1800" b="1" i="0" u="none" strike="noStrike" kern="1200" cap="none" normalizeH="0" baseline="30000" dirty="0">
                          <a:ln>
                            <a:noFill/>
                          </a:ln>
                          <a:solidFill>
                            <a:schemeClr val="bg1"/>
                          </a:solidFill>
                          <a:effectLst/>
                          <a:latin typeface="Calibri" panose="020F0502020204030204" pitchFamily="34" charset="0"/>
                          <a:ea typeface="+mn-ea"/>
                          <a:cs typeface="+mn-cs"/>
                        </a:rPr>
                      </a:br>
                      <a:r>
                        <a:rPr kumimoji="0" lang="en-US" altLang="en-US" sz="1800" b="0" i="1" u="none" strike="noStrike" cap="none" normalizeH="0" baseline="0" dirty="0">
                          <a:ln>
                            <a:noFill/>
                          </a:ln>
                          <a:solidFill>
                            <a:schemeClr val="bg1"/>
                          </a:solidFill>
                          <a:effectLst/>
                          <a:latin typeface="Calibri" panose="020F0502020204030204" pitchFamily="34" charset="0"/>
                          <a:ea typeface="Arial" charset="0"/>
                          <a:cs typeface="Calibri" panose="020F0502020204030204" pitchFamily="34" charset="0"/>
                        </a:rPr>
                        <a:t>if HIV-1 RNA ≤500,000 c/mL,</a:t>
                      </a:r>
                      <a:br>
                        <a:rPr kumimoji="0" lang="en-US" altLang="en-US" sz="1800" b="0" i="1" u="none" strike="noStrike" cap="none" normalizeH="0" baseline="0" dirty="0">
                          <a:ln>
                            <a:noFill/>
                          </a:ln>
                          <a:solidFill>
                            <a:schemeClr val="bg1"/>
                          </a:solidFill>
                          <a:effectLst/>
                          <a:latin typeface="Calibri" panose="020F0502020204030204" pitchFamily="34" charset="0"/>
                          <a:ea typeface="Arial" charset="0"/>
                          <a:cs typeface="Calibri" panose="020F0502020204030204" pitchFamily="34" charset="0"/>
                        </a:rPr>
                      </a:br>
                      <a:r>
                        <a:rPr kumimoji="0" lang="en-US" altLang="en-US" sz="1800" b="0" i="1" u="none" strike="noStrike" cap="none" normalizeH="0" baseline="0" dirty="0">
                          <a:ln>
                            <a:noFill/>
                          </a:ln>
                          <a:solidFill>
                            <a:schemeClr val="bg1"/>
                          </a:solidFill>
                          <a:effectLst/>
                          <a:latin typeface="Calibri" panose="020F0502020204030204" pitchFamily="34" charset="0"/>
                          <a:ea typeface="Arial" charset="0"/>
                          <a:cs typeface="Calibri" panose="020F0502020204030204" pitchFamily="34" charset="0"/>
                        </a:rPr>
                        <a:t>no HBV coinfection,</a:t>
                      </a:r>
                      <a:br>
                        <a:rPr kumimoji="0" lang="en-US" altLang="en-US" sz="1800" b="0" i="1" u="none" strike="noStrike" cap="none" normalizeH="0" baseline="0" dirty="0">
                          <a:ln>
                            <a:noFill/>
                          </a:ln>
                          <a:solidFill>
                            <a:schemeClr val="bg1"/>
                          </a:solidFill>
                          <a:effectLst/>
                          <a:latin typeface="Calibri" panose="020F0502020204030204" pitchFamily="34" charset="0"/>
                          <a:ea typeface="Arial" charset="0"/>
                          <a:cs typeface="Calibri" panose="020F0502020204030204" pitchFamily="34" charset="0"/>
                        </a:rPr>
                      </a:br>
                      <a:r>
                        <a:rPr kumimoji="0" lang="en-US" altLang="en-US" sz="1800" b="0" i="1" u="none" strike="noStrike" cap="none" normalizeH="0" baseline="0" dirty="0">
                          <a:ln>
                            <a:noFill/>
                          </a:ln>
                          <a:solidFill>
                            <a:schemeClr val="bg1"/>
                          </a:solidFill>
                          <a:effectLst/>
                          <a:latin typeface="Calibri" panose="020F0502020204030204" pitchFamily="34" charset="0"/>
                          <a:ea typeface="Arial" charset="0"/>
                          <a:cs typeface="Calibri" panose="020F0502020204030204" pitchFamily="34" charset="0"/>
                        </a:rPr>
                        <a:t>with resistance testing results</a:t>
                      </a:r>
                      <a:endParaRPr kumimoji="0" lang="en-US" altLang="en-US" sz="1800" b="0" i="1" u="none" strike="noStrike" kern="1200" cap="none" normalizeH="0" baseline="30000" dirty="0">
                        <a:ln>
                          <a:noFill/>
                        </a:ln>
                        <a:solidFill>
                          <a:schemeClr val="bg1"/>
                        </a:solidFill>
                        <a:effectLst/>
                        <a:latin typeface="Calibri" panose="020F0502020204030204" pitchFamily="34" charset="0"/>
                        <a:ea typeface="Arial" charset="0"/>
                        <a:cs typeface="Calibri" panose="020F0502020204030204" pitchFamily="34" charset="0"/>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112712" marR="0" lvl="0" indent="0" algn="ctr" defTabSz="914400" rtl="0" eaLnBrk="1" fontAlgn="base" latinLnBrk="0" hangingPunct="1">
                        <a:lnSpc>
                          <a:spcPct val="100000"/>
                        </a:lnSpc>
                        <a:spcBef>
                          <a:spcPct val="0"/>
                        </a:spcBef>
                        <a:spcAft>
                          <a:spcPct val="0"/>
                        </a:spcAft>
                        <a:buClr>
                          <a:srgbClr val="000000"/>
                        </a:buClr>
                        <a:buSzTx/>
                        <a:buFontTx/>
                        <a:buNone/>
                        <a:tabLst/>
                        <a:defRPr/>
                      </a:pPr>
                      <a:r>
                        <a:rPr kumimoji="0" lang="en-US" sz="1800" b="1" i="0" u="none" strike="noStrike" kern="1200" cap="none" normalizeH="0" baseline="0" dirty="0">
                          <a:ln>
                            <a:noFill/>
                          </a:ln>
                          <a:solidFill>
                            <a:schemeClr val="bg1"/>
                          </a:solidFill>
                          <a:effectLst/>
                          <a:latin typeface="Calibri" panose="020F0502020204030204" pitchFamily="34" charset="0"/>
                          <a:ea typeface="+mn-ea"/>
                          <a:cs typeface="+mn-cs"/>
                        </a:rPr>
                        <a:t>DTG/3TC</a:t>
                      </a:r>
                      <a:br>
                        <a:rPr kumimoji="0" lang="en-US" sz="1800" b="1" i="0" u="none" strike="noStrike" kern="1200" cap="none" normalizeH="0" baseline="30000" dirty="0">
                          <a:ln>
                            <a:noFill/>
                          </a:ln>
                          <a:solidFill>
                            <a:schemeClr val="bg1"/>
                          </a:solidFill>
                          <a:effectLst/>
                          <a:latin typeface="Calibri" panose="020F0502020204030204" pitchFamily="34" charset="0"/>
                          <a:ea typeface="+mn-ea"/>
                          <a:cs typeface="+mn-cs"/>
                        </a:rPr>
                      </a:br>
                      <a:r>
                        <a:rPr kumimoji="0" lang="en-US" altLang="en-US" sz="1800" b="0" i="1" u="none" strike="noStrike" cap="none" normalizeH="0" baseline="0" dirty="0">
                          <a:ln>
                            <a:noFill/>
                          </a:ln>
                          <a:solidFill>
                            <a:schemeClr val="bg1"/>
                          </a:solidFill>
                          <a:effectLst/>
                          <a:latin typeface="Calibri" panose="020F0502020204030204" pitchFamily="34" charset="0"/>
                          <a:ea typeface="Arial" charset="0"/>
                          <a:cs typeface="Calibri" panose="020F0502020204030204" pitchFamily="34" charset="0"/>
                        </a:rPr>
                        <a:t>if HIV-1 RNA ≤500,000 c/mL,</a:t>
                      </a:r>
                      <a:br>
                        <a:rPr kumimoji="0" lang="en-US" altLang="en-US" sz="1800" b="0" i="1" u="none" strike="noStrike" cap="none" normalizeH="0" baseline="0" dirty="0">
                          <a:ln>
                            <a:noFill/>
                          </a:ln>
                          <a:solidFill>
                            <a:schemeClr val="bg1"/>
                          </a:solidFill>
                          <a:effectLst/>
                          <a:latin typeface="Calibri" panose="020F0502020204030204" pitchFamily="34" charset="0"/>
                          <a:ea typeface="Arial" charset="0"/>
                          <a:cs typeface="Calibri" panose="020F0502020204030204" pitchFamily="34" charset="0"/>
                        </a:rPr>
                      </a:br>
                      <a:r>
                        <a:rPr kumimoji="0" lang="en-US" altLang="en-US" sz="1800" b="0" i="1" u="none" strike="noStrike" cap="none" normalizeH="0" baseline="0" dirty="0">
                          <a:ln>
                            <a:noFill/>
                          </a:ln>
                          <a:solidFill>
                            <a:schemeClr val="bg1"/>
                          </a:solidFill>
                          <a:effectLst/>
                          <a:latin typeface="Calibri" panose="020F0502020204030204" pitchFamily="34" charset="0"/>
                          <a:ea typeface="Arial" charset="0"/>
                          <a:cs typeface="Calibri" panose="020F0502020204030204" pitchFamily="34" charset="0"/>
                        </a:rPr>
                        <a:t>no HBV coinfection,</a:t>
                      </a:r>
                      <a:br>
                        <a:rPr kumimoji="0" lang="en-US" altLang="en-US" sz="1800" b="0" i="1" u="none" strike="noStrike" cap="none" normalizeH="0" baseline="0" dirty="0">
                          <a:ln>
                            <a:noFill/>
                          </a:ln>
                          <a:solidFill>
                            <a:schemeClr val="bg1"/>
                          </a:solidFill>
                          <a:effectLst/>
                          <a:latin typeface="Calibri" panose="020F0502020204030204" pitchFamily="34" charset="0"/>
                          <a:ea typeface="Arial" charset="0"/>
                          <a:cs typeface="Calibri" panose="020F0502020204030204" pitchFamily="34" charset="0"/>
                        </a:rPr>
                      </a:br>
                      <a:r>
                        <a:rPr kumimoji="0" lang="en-US" altLang="en-US" sz="1800" b="0" i="1" u="none" strike="noStrike" cap="none" normalizeH="0" baseline="0" dirty="0">
                          <a:ln>
                            <a:noFill/>
                          </a:ln>
                          <a:solidFill>
                            <a:schemeClr val="bg1"/>
                          </a:solidFill>
                          <a:effectLst/>
                          <a:latin typeface="Calibri" panose="020F0502020204030204" pitchFamily="34" charset="0"/>
                          <a:ea typeface="Arial" charset="0"/>
                          <a:cs typeface="Calibri" panose="020F0502020204030204" pitchFamily="34" charset="0"/>
                        </a:rPr>
                        <a:t>with resistance testing results</a:t>
                      </a:r>
                      <a:endParaRPr kumimoji="0" lang="en-US" altLang="en-US" sz="1800" b="0" i="1" u="none" strike="noStrike" kern="1200" cap="none" normalizeH="0" baseline="30000" dirty="0">
                        <a:ln>
                          <a:noFill/>
                        </a:ln>
                        <a:solidFill>
                          <a:schemeClr val="bg1"/>
                        </a:solidFill>
                        <a:effectLst/>
                        <a:latin typeface="Calibri" panose="020F0502020204030204" pitchFamily="34" charset="0"/>
                        <a:ea typeface="Arial" charset="0"/>
                        <a:cs typeface="Calibri" panose="020F0502020204030204" pitchFamily="34" charset="0"/>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112712" marR="0" lvl="0" indent="0" algn="ctr" defTabSz="914400" rtl="0" eaLnBrk="1" fontAlgn="base" latinLnBrk="0" hangingPunct="1">
                        <a:lnSpc>
                          <a:spcPct val="100000"/>
                        </a:lnSpc>
                        <a:spcBef>
                          <a:spcPct val="0"/>
                        </a:spcBef>
                        <a:spcAft>
                          <a:spcPct val="0"/>
                        </a:spcAft>
                        <a:buClr>
                          <a:srgbClr val="000000"/>
                        </a:buClr>
                        <a:buSzTx/>
                        <a:buFontTx/>
                        <a:buNone/>
                        <a:tabLst/>
                        <a:defRPr/>
                      </a:pPr>
                      <a:r>
                        <a:rPr kumimoji="0" lang="en-US" sz="1800" b="1" i="0" u="none" strike="noStrike" kern="1200" cap="none" normalizeH="0" baseline="0" dirty="0">
                          <a:ln>
                            <a:noFill/>
                          </a:ln>
                          <a:solidFill>
                            <a:schemeClr val="bg1"/>
                          </a:solidFill>
                          <a:effectLst/>
                          <a:latin typeface="Calibri" panose="020F0502020204030204" pitchFamily="34" charset="0"/>
                          <a:ea typeface="+mn-ea"/>
                          <a:cs typeface="+mn-cs"/>
                        </a:rPr>
                        <a:t>DTG/3TC </a:t>
                      </a: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or</a:t>
                      </a:r>
                      <a:r>
                        <a:rPr kumimoji="0" lang="en-US" sz="1800" b="1" i="0" u="none" strike="noStrike" kern="1200" cap="none" normalizeH="0" baseline="0" dirty="0">
                          <a:ln>
                            <a:noFill/>
                          </a:ln>
                          <a:solidFill>
                            <a:schemeClr val="bg1"/>
                          </a:solidFill>
                          <a:effectLst/>
                          <a:latin typeface="Calibri" panose="020F0502020204030204" pitchFamily="34" charset="0"/>
                          <a:ea typeface="+mn-ea"/>
                          <a:cs typeface="+mn-cs"/>
                        </a:rPr>
                        <a:t> DTG + XTC*</a:t>
                      </a:r>
                      <a:r>
                        <a:rPr kumimoji="0" lang="en-US" sz="1800" b="1" i="0" u="none" strike="noStrike" kern="1200" cap="none" normalizeH="0" baseline="30000" dirty="0">
                          <a:ln>
                            <a:noFill/>
                          </a:ln>
                          <a:solidFill>
                            <a:schemeClr val="bg1"/>
                          </a:solidFill>
                          <a:effectLst/>
                          <a:latin typeface="Calibri" panose="020F0502020204030204" pitchFamily="34" charset="0"/>
                          <a:ea typeface="+mn-ea"/>
                          <a:cs typeface="+mn-cs"/>
                        </a:rPr>
                        <a:t> </a:t>
                      </a:r>
                      <a:br>
                        <a:rPr kumimoji="0" lang="en-US" sz="1800" b="1" i="0" u="none" strike="noStrike" kern="1200" cap="none" normalizeH="0" baseline="30000" dirty="0">
                          <a:ln>
                            <a:noFill/>
                          </a:ln>
                          <a:solidFill>
                            <a:schemeClr val="bg1"/>
                          </a:solidFill>
                          <a:effectLst/>
                          <a:latin typeface="Calibri" panose="020F0502020204030204" pitchFamily="34" charset="0"/>
                          <a:ea typeface="+mn-ea"/>
                          <a:cs typeface="+mn-cs"/>
                        </a:rPr>
                      </a:br>
                      <a:r>
                        <a:rPr kumimoji="0" lang="en-US" altLang="en-US" sz="1800" b="0" i="1" u="none" strike="noStrike" cap="none" normalizeH="0" baseline="0" dirty="0">
                          <a:ln>
                            <a:noFill/>
                          </a:ln>
                          <a:solidFill>
                            <a:schemeClr val="bg1"/>
                          </a:solidFill>
                          <a:effectLst/>
                          <a:latin typeface="Calibri" panose="020F0502020204030204" pitchFamily="34" charset="0"/>
                          <a:ea typeface="Arial" charset="0"/>
                          <a:cs typeface="Calibri" panose="020F0502020204030204" pitchFamily="34" charset="0"/>
                        </a:rPr>
                        <a:t>if HIV-1 RNA &lt;500,000 c/mL,</a:t>
                      </a:r>
                      <a:br>
                        <a:rPr kumimoji="0" lang="en-US" altLang="en-US" sz="1800" b="0" i="1" u="none" strike="noStrike" cap="none" normalizeH="0" baseline="0" dirty="0">
                          <a:ln>
                            <a:noFill/>
                          </a:ln>
                          <a:solidFill>
                            <a:schemeClr val="bg1"/>
                          </a:solidFill>
                          <a:effectLst/>
                          <a:latin typeface="Calibri" panose="020F0502020204030204" pitchFamily="34" charset="0"/>
                          <a:ea typeface="Arial" charset="0"/>
                          <a:cs typeface="Calibri" panose="020F0502020204030204" pitchFamily="34" charset="0"/>
                        </a:rPr>
                      </a:br>
                      <a:r>
                        <a:rPr kumimoji="0" lang="en-US" altLang="en-US" sz="1800" b="0" i="1" u="none" strike="noStrike" cap="none" normalizeH="0" baseline="0" dirty="0">
                          <a:ln>
                            <a:noFill/>
                          </a:ln>
                          <a:solidFill>
                            <a:schemeClr val="bg1"/>
                          </a:solidFill>
                          <a:effectLst/>
                          <a:latin typeface="Calibri" panose="020F0502020204030204" pitchFamily="34" charset="0"/>
                          <a:ea typeface="Arial" charset="0"/>
                          <a:cs typeface="Calibri" panose="020F0502020204030204" pitchFamily="34" charset="0"/>
                        </a:rPr>
                        <a:t>no HBV coinfection,</a:t>
                      </a:r>
                      <a:br>
                        <a:rPr kumimoji="0" lang="en-US" altLang="en-US" sz="1800" b="0" i="1" u="none" strike="noStrike" cap="none" normalizeH="0" baseline="0" dirty="0">
                          <a:ln>
                            <a:noFill/>
                          </a:ln>
                          <a:solidFill>
                            <a:schemeClr val="bg1"/>
                          </a:solidFill>
                          <a:effectLst/>
                          <a:latin typeface="Calibri" panose="020F0502020204030204" pitchFamily="34" charset="0"/>
                          <a:ea typeface="Arial" charset="0"/>
                          <a:cs typeface="Calibri" panose="020F0502020204030204" pitchFamily="34" charset="0"/>
                        </a:rPr>
                      </a:br>
                      <a:r>
                        <a:rPr kumimoji="0" lang="en-US" altLang="en-US" sz="1800" b="0" i="1" u="none" strike="noStrike" cap="none" normalizeH="0" baseline="0" dirty="0">
                          <a:ln>
                            <a:noFill/>
                          </a:ln>
                          <a:solidFill>
                            <a:schemeClr val="bg1"/>
                          </a:solidFill>
                          <a:effectLst/>
                          <a:latin typeface="Calibri" panose="020F0502020204030204" pitchFamily="34" charset="0"/>
                          <a:ea typeface="Arial" charset="0"/>
                          <a:cs typeface="Calibri" panose="020F0502020204030204" pitchFamily="34" charset="0"/>
                        </a:rPr>
                        <a:t>no PrEP failure</a:t>
                      </a:r>
                      <a:endParaRPr kumimoji="0" lang="en-US" altLang="en-US" sz="1800" b="0" i="1" u="none" strike="noStrike" kern="1200" cap="none" normalizeH="0" baseline="30000" dirty="0">
                        <a:ln>
                          <a:noFill/>
                        </a:ln>
                        <a:solidFill>
                          <a:schemeClr val="bg1"/>
                        </a:solidFill>
                        <a:effectLst/>
                        <a:latin typeface="Calibri" panose="020F0502020204030204" pitchFamily="34" charset="0"/>
                        <a:ea typeface="Arial" charset="0"/>
                        <a:cs typeface="Calibri" panose="020F0502020204030204" pitchFamily="34" charset="0"/>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1985161"/>
                  </a:ext>
                </a:extLst>
              </a:tr>
              <a:tr h="510445">
                <a:tc>
                  <a:txBody>
                    <a:bodyPr/>
                    <a:lstStyle/>
                    <a:p>
                      <a:pPr marL="112712" marR="0" lvl="0" indent="0" algn="ctr" defTabSz="914400" rtl="0" eaLnBrk="1" fontAlgn="base" latinLnBrk="0" hangingPunct="1">
                        <a:lnSpc>
                          <a:spcPct val="100000"/>
                        </a:lnSpc>
                        <a:spcBef>
                          <a:spcPct val="0"/>
                        </a:spcBef>
                        <a:spcAft>
                          <a:spcPct val="0"/>
                        </a:spcAft>
                        <a:buClr>
                          <a:srgbClr val="000000"/>
                        </a:buClr>
                        <a:buSzTx/>
                        <a:buFontTx/>
                        <a:buNone/>
                        <a:tabLst/>
                        <a:defRPr/>
                      </a:pPr>
                      <a:endParaRPr kumimoji="0" lang="en-US" altLang="en-US" sz="1800" b="0" i="1" u="none" strike="noStrike" cap="none" normalizeH="0" baseline="0" dirty="0">
                        <a:ln>
                          <a:noFill/>
                        </a:ln>
                        <a:solidFill>
                          <a:schemeClr val="bg1"/>
                        </a:solidFill>
                        <a:effectLst/>
                        <a:latin typeface="Calibri" panose="020F0502020204030204" pitchFamily="34" charset="0"/>
                        <a:ea typeface="Arial" charset="0"/>
                        <a:cs typeface="Calibri" panose="020F0502020204030204" pitchFamily="34" charset="0"/>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112712" marR="0" lvl="0" indent="0" algn="ctr" defTabSz="914400" rtl="0" eaLnBrk="1" fontAlgn="base" latinLnBrk="0" hangingPunct="1">
                        <a:lnSpc>
                          <a:spcPct val="100000"/>
                        </a:lnSpc>
                        <a:spcBef>
                          <a:spcPct val="0"/>
                        </a:spcBef>
                        <a:spcAft>
                          <a:spcPct val="0"/>
                        </a:spcAft>
                        <a:buClr>
                          <a:srgbClr val="000000"/>
                        </a:buClr>
                        <a:buSzTx/>
                        <a:buFontTx/>
                        <a:buNone/>
                        <a:tabLst/>
                        <a:defRPr/>
                      </a:pPr>
                      <a:endParaRPr kumimoji="0" lang="en-US" altLang="en-US" sz="1800" b="0" i="1" u="none" strike="noStrike" kern="1200" cap="none" normalizeH="0" baseline="30000" dirty="0">
                        <a:ln>
                          <a:noFill/>
                        </a:ln>
                        <a:solidFill>
                          <a:schemeClr val="bg1"/>
                        </a:solidFill>
                        <a:effectLst/>
                        <a:latin typeface="Calibri" panose="020F0502020204030204" pitchFamily="34" charset="0"/>
                        <a:ea typeface="Arial" charset="0"/>
                        <a:cs typeface="Calibri" panose="020F0502020204030204" pitchFamily="34" charset="0"/>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112712" marR="0" lvl="0" indent="0" algn="ctr" defTabSz="914400" rtl="0" eaLnBrk="1" fontAlgn="base" latinLnBrk="0" hangingPunct="1">
                        <a:lnSpc>
                          <a:spcPct val="100000"/>
                        </a:lnSpc>
                        <a:spcBef>
                          <a:spcPct val="0"/>
                        </a:spcBef>
                        <a:spcAft>
                          <a:spcPct val="0"/>
                        </a:spcAft>
                        <a:buClr>
                          <a:srgbClr val="000000"/>
                        </a:buClr>
                        <a:buSzTx/>
                        <a:buFontTx/>
                        <a:buNone/>
                        <a:tabLst/>
                        <a:defRPr/>
                      </a:pPr>
                      <a:r>
                        <a:rPr kumimoji="0" lang="en-US" sz="1800" b="1" i="0" u="none" strike="noStrike" kern="1200" cap="none" normalizeH="0" baseline="0" dirty="0">
                          <a:ln>
                            <a:noFill/>
                          </a:ln>
                          <a:solidFill>
                            <a:schemeClr val="bg1"/>
                          </a:solidFill>
                          <a:effectLst/>
                          <a:latin typeface="Calibri" panose="020F0502020204030204" pitchFamily="34" charset="0"/>
                          <a:ea typeface="+mn-ea"/>
                          <a:cs typeface="+mn-cs"/>
                        </a:rPr>
                        <a:t>DOR/3TC/TDF </a:t>
                      </a: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or</a:t>
                      </a:r>
                      <a:r>
                        <a:rPr kumimoji="0" lang="en-US" sz="1800" b="1" i="0" u="none" strike="noStrike" kern="1200" cap="none" normalizeH="0" baseline="0" dirty="0">
                          <a:ln>
                            <a:noFill/>
                          </a:ln>
                          <a:solidFill>
                            <a:schemeClr val="bg1"/>
                          </a:solidFill>
                          <a:effectLst/>
                          <a:latin typeface="Calibri" panose="020F0502020204030204" pitchFamily="34" charset="0"/>
                          <a:ea typeface="+mn-ea"/>
                          <a:cs typeface="+mn-cs"/>
                        </a:rPr>
                        <a:t> </a:t>
                      </a:r>
                      <a:br>
                        <a:rPr kumimoji="0" lang="en-US" sz="1800" b="1" i="0" u="none" strike="noStrike" kern="1200" cap="none" normalizeH="0" baseline="0" dirty="0">
                          <a:ln>
                            <a:noFill/>
                          </a:ln>
                          <a:solidFill>
                            <a:schemeClr val="bg1"/>
                          </a:solidFill>
                          <a:effectLst/>
                          <a:latin typeface="Calibri" panose="020F0502020204030204" pitchFamily="34" charset="0"/>
                          <a:ea typeface="+mn-ea"/>
                          <a:cs typeface="+mn-cs"/>
                        </a:rPr>
                      </a:br>
                      <a:r>
                        <a:rPr kumimoji="0" lang="en-US" sz="1800" b="1" i="0" u="none" strike="noStrike" kern="1200" cap="none" normalizeH="0" baseline="0" dirty="0">
                          <a:ln>
                            <a:noFill/>
                          </a:ln>
                          <a:solidFill>
                            <a:schemeClr val="bg1"/>
                          </a:solidFill>
                          <a:effectLst/>
                          <a:latin typeface="Calibri" panose="020F0502020204030204" pitchFamily="34" charset="0"/>
                          <a:ea typeface="+mn-ea"/>
                          <a:cs typeface="+mn-cs"/>
                        </a:rPr>
                        <a:t>DOR + FTC/TAF or XTC*/TDF</a:t>
                      </a:r>
                      <a:endParaRPr kumimoji="0" lang="en-US" altLang="en-US" sz="1800" b="0" i="1" u="none" strike="noStrike" kern="1200" cap="none" normalizeH="0" baseline="30000" dirty="0">
                        <a:ln>
                          <a:noFill/>
                        </a:ln>
                        <a:solidFill>
                          <a:schemeClr val="bg1"/>
                        </a:solidFill>
                        <a:effectLst/>
                        <a:latin typeface="Calibri" panose="020F0502020204030204" pitchFamily="34" charset="0"/>
                        <a:ea typeface="Arial" charset="0"/>
                        <a:cs typeface="Calibri" panose="020F0502020204030204" pitchFamily="34" charset="0"/>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777821806"/>
                  </a:ext>
                </a:extLst>
              </a:tr>
            </a:tbl>
          </a:graphicData>
        </a:graphic>
      </p:graphicFrame>
      <p:sp>
        <p:nvSpPr>
          <p:cNvPr id="7" name="TextBox 6">
            <a:extLst>
              <a:ext uri="{FF2B5EF4-FFF2-40B4-BE49-F238E27FC236}">
                <a16:creationId xmlns:a16="http://schemas.microsoft.com/office/drawing/2014/main" id="{C6042791-8B21-612E-96AF-BB631CA1AA17}"/>
              </a:ext>
            </a:extLst>
          </p:cNvPr>
          <p:cNvSpPr txBox="1"/>
          <p:nvPr/>
        </p:nvSpPr>
        <p:spPr>
          <a:xfrm>
            <a:off x="604675" y="5699268"/>
            <a:ext cx="194802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*XTC: 3TC or FTC.</a:t>
            </a:r>
          </a:p>
        </p:txBody>
      </p:sp>
    </p:spTree>
    <p:extLst>
      <p:ext uri="{BB962C8B-B14F-4D97-AF65-F5344CB8AC3E}">
        <p14:creationId xmlns:p14="http://schemas.microsoft.com/office/powerpoint/2010/main" val="7924641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99E9B2-D709-91D6-E9E9-FE557E8C81E2}"/>
              </a:ext>
            </a:extLst>
          </p:cNvPr>
          <p:cNvSpPr>
            <a:spLocks noGrp="1"/>
          </p:cNvSpPr>
          <p:nvPr>
            <p:ph type="title"/>
          </p:nvPr>
        </p:nvSpPr>
        <p:spPr/>
        <p:txBody>
          <a:bodyPr/>
          <a:lstStyle/>
          <a:p>
            <a:r>
              <a:rPr lang="en-US" dirty="0"/>
              <a:t>RESPOND: INSTIs and CV Event Risk</a:t>
            </a:r>
          </a:p>
        </p:txBody>
      </p:sp>
      <p:sp>
        <p:nvSpPr>
          <p:cNvPr id="11" name="Content Placeholder 10">
            <a:extLst>
              <a:ext uri="{FF2B5EF4-FFF2-40B4-BE49-F238E27FC236}">
                <a16:creationId xmlns:a16="http://schemas.microsoft.com/office/drawing/2014/main" id="{D82314AD-3A55-44B5-16AF-0D4C9D9014AE}"/>
              </a:ext>
            </a:extLst>
          </p:cNvPr>
          <p:cNvSpPr>
            <a:spLocks noGrp="1"/>
          </p:cNvSpPr>
          <p:nvPr>
            <p:ph sz="half" idx="1"/>
          </p:nvPr>
        </p:nvSpPr>
        <p:spPr>
          <a:xfrm>
            <a:off x="600017" y="1499659"/>
            <a:ext cx="5435081" cy="4861881"/>
          </a:xfrm>
        </p:spPr>
        <p:txBody>
          <a:bodyPr/>
          <a:lstStyle/>
          <a:p>
            <a:r>
              <a:rPr lang="en-US" sz="2200" dirty="0"/>
              <a:t>Prospective multicenter and multinational study assessing association between CV events and INSTI exposure in people living with HIV (N = 29,340)</a:t>
            </a:r>
          </a:p>
          <a:p>
            <a:pPr lvl="1"/>
            <a:r>
              <a:rPr lang="en-US" sz="2000" dirty="0"/>
              <a:t>Median follow-up: 6.16 yr</a:t>
            </a:r>
          </a:p>
          <a:p>
            <a:r>
              <a:rPr lang="en-US" sz="2200" dirty="0"/>
              <a:t>Results</a:t>
            </a:r>
          </a:p>
          <a:p>
            <a:pPr lvl="1"/>
            <a:r>
              <a:rPr lang="en-US" sz="2000" dirty="0"/>
              <a:t>748 patients (2.5%) had CV event </a:t>
            </a:r>
            <a:br>
              <a:rPr lang="en-US" sz="2000" dirty="0"/>
            </a:br>
            <a:r>
              <a:rPr lang="en-US" sz="2000" dirty="0"/>
              <a:t>(eg, MI, stroke, or invasive CV procedure) </a:t>
            </a:r>
          </a:p>
          <a:p>
            <a:pPr lvl="1"/>
            <a:r>
              <a:rPr lang="en-US" sz="2000" dirty="0"/>
              <a:t>Incidence rate: 4.67 events (95% CI: </a:t>
            </a:r>
            <a:br>
              <a:rPr lang="en-US" sz="2000" dirty="0"/>
            </a:br>
            <a:r>
              <a:rPr lang="en-US" sz="2000" dirty="0"/>
              <a:t>4.34-5.01) per 1000 person-yr of follow-up</a:t>
            </a:r>
          </a:p>
          <a:p>
            <a:pPr lvl="1"/>
            <a:r>
              <a:rPr lang="en-US" sz="2000" b="1" dirty="0">
                <a:solidFill>
                  <a:schemeClr val="accent3"/>
                </a:solidFill>
              </a:rPr>
              <a:t>Risk of CV events increased in first 24 mo of INSTI exposure compared with no INSTI exposure </a:t>
            </a:r>
          </a:p>
          <a:p>
            <a:pPr lvl="1"/>
            <a:endParaRPr lang="en-US" sz="2200" dirty="0"/>
          </a:p>
          <a:p>
            <a:pPr lvl="1"/>
            <a:endParaRPr lang="en-US" sz="2200" dirty="0"/>
          </a:p>
        </p:txBody>
      </p:sp>
      <p:sp>
        <p:nvSpPr>
          <p:cNvPr id="6" name="Text Box 15">
            <a:extLst>
              <a:ext uri="{FF2B5EF4-FFF2-40B4-BE49-F238E27FC236}">
                <a16:creationId xmlns:a16="http://schemas.microsoft.com/office/drawing/2014/main" id="{DBF25CE0-85DB-3AC0-6EB9-AA78B1E004BC}"/>
              </a:ext>
            </a:extLst>
          </p:cNvPr>
          <p:cNvSpPr txBox="1">
            <a:spLocks noChangeArrowheads="1"/>
          </p:cNvSpPr>
          <p:nvPr/>
        </p:nvSpPr>
        <p:spPr bwMode="auto">
          <a:xfrm>
            <a:off x="412751" y="6372611"/>
            <a:ext cx="2727491"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Neesgaard. Lancet HIV. 2022;9:e474.</a:t>
            </a:r>
          </a:p>
        </p:txBody>
      </p:sp>
      <p:cxnSp>
        <p:nvCxnSpPr>
          <p:cNvPr id="9" name="Straight Connector 8">
            <a:extLst>
              <a:ext uri="{FF2B5EF4-FFF2-40B4-BE49-F238E27FC236}">
                <a16:creationId xmlns:a16="http://schemas.microsoft.com/office/drawing/2014/main" id="{322A9688-2400-A208-C028-C018D8CE8EC3}"/>
              </a:ext>
            </a:extLst>
          </p:cNvPr>
          <p:cNvCxnSpPr>
            <a:stCxn id="30" idx="3"/>
          </p:cNvCxnSpPr>
          <p:nvPr/>
        </p:nvCxnSpPr>
        <p:spPr bwMode="auto">
          <a:xfrm flipV="1">
            <a:off x="7361293" y="3231381"/>
            <a:ext cx="4128101" cy="12658"/>
          </a:xfrm>
          <a:prstGeom prst="line">
            <a:avLst/>
          </a:prstGeom>
          <a:noFill/>
          <a:ln w="28575" cap="flat" cmpd="sng" algn="ctr">
            <a:solidFill>
              <a:schemeClr val="tx2">
                <a:lumMod val="90000"/>
              </a:schemeClr>
            </a:solidFill>
            <a:prstDash val="sysDash"/>
            <a:round/>
            <a:headEnd type="none" w="med" len="med"/>
            <a:tailEnd type="none" w="med" len="med"/>
          </a:ln>
          <a:effectLst/>
        </p:spPr>
      </p:cxnSp>
      <p:sp>
        <p:nvSpPr>
          <p:cNvPr id="10" name="Freeform: Shape 9">
            <a:extLst>
              <a:ext uri="{FF2B5EF4-FFF2-40B4-BE49-F238E27FC236}">
                <a16:creationId xmlns:a16="http://schemas.microsoft.com/office/drawing/2014/main" id="{03D6D82D-14A4-D5BE-A09A-A9F2CBE7701E}"/>
              </a:ext>
            </a:extLst>
          </p:cNvPr>
          <p:cNvSpPr/>
          <p:nvPr/>
        </p:nvSpPr>
        <p:spPr bwMode="auto">
          <a:xfrm>
            <a:off x="7354409" y="2535355"/>
            <a:ext cx="4154484" cy="1425362"/>
          </a:xfrm>
          <a:custGeom>
            <a:avLst/>
            <a:gdLst>
              <a:gd name="connsiteX0" fmla="*/ 0 w 5077839"/>
              <a:gd name="connsiteY0" fmla="*/ 0 h 2174132"/>
              <a:gd name="connsiteX1" fmla="*/ 0 w 5077839"/>
              <a:gd name="connsiteY1" fmla="*/ 2174132 h 2174132"/>
              <a:gd name="connsiteX2" fmla="*/ 5077839 w 5077839"/>
              <a:gd name="connsiteY2" fmla="*/ 2174132 h 2174132"/>
            </a:gdLst>
            <a:ahLst/>
            <a:cxnLst>
              <a:cxn ang="0">
                <a:pos x="connsiteX0" y="connsiteY0"/>
              </a:cxn>
              <a:cxn ang="0">
                <a:pos x="connsiteX1" y="connsiteY1"/>
              </a:cxn>
              <a:cxn ang="0">
                <a:pos x="connsiteX2" y="connsiteY2"/>
              </a:cxn>
            </a:cxnLst>
            <a:rect l="l" t="t" r="r" b="b"/>
            <a:pathLst>
              <a:path w="5077839" h="2174132">
                <a:moveTo>
                  <a:pt x="0" y="0"/>
                </a:moveTo>
                <a:lnTo>
                  <a:pt x="0" y="2174132"/>
                </a:lnTo>
                <a:lnTo>
                  <a:pt x="5077839" y="2174132"/>
                </a:lnTo>
              </a:path>
            </a:pathLst>
          </a:custGeom>
          <a:noFill/>
          <a:ln w="285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grpSp>
        <p:nvGrpSpPr>
          <p:cNvPr id="13" name="Group 12">
            <a:extLst>
              <a:ext uri="{FF2B5EF4-FFF2-40B4-BE49-F238E27FC236}">
                <a16:creationId xmlns:a16="http://schemas.microsoft.com/office/drawing/2014/main" id="{D8D28B67-D6D9-E7E4-334B-8613A9FD4E16}"/>
              </a:ext>
            </a:extLst>
          </p:cNvPr>
          <p:cNvGrpSpPr/>
          <p:nvPr/>
        </p:nvGrpSpPr>
        <p:grpSpPr>
          <a:xfrm rot="5400000">
            <a:off x="9387866" y="1919835"/>
            <a:ext cx="70334" cy="4137251"/>
            <a:chOff x="3491894" y="1997765"/>
            <a:chExt cx="135193" cy="3548269"/>
          </a:xfrm>
        </p:grpSpPr>
        <p:cxnSp>
          <p:nvCxnSpPr>
            <p:cNvPr id="14" name="Straight Connector 13">
              <a:extLst>
                <a:ext uri="{FF2B5EF4-FFF2-40B4-BE49-F238E27FC236}">
                  <a16:creationId xmlns:a16="http://schemas.microsoft.com/office/drawing/2014/main" id="{BF4B7A76-C74A-8227-2B65-7B5C61E9F368}"/>
                </a:ext>
              </a:extLst>
            </p:cNvPr>
            <p:cNvCxnSpPr>
              <a:cxnSpLocks/>
            </p:cNvCxnSpPr>
            <p:nvPr/>
          </p:nvCxnSpPr>
          <p:spPr bwMode="auto">
            <a:xfrm>
              <a:off x="3491894" y="1997765"/>
              <a:ext cx="135193" cy="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757501C8-1402-E668-BA45-2262210D4C3A}"/>
                </a:ext>
              </a:extLst>
            </p:cNvPr>
            <p:cNvCxnSpPr>
              <a:cxnSpLocks/>
            </p:cNvCxnSpPr>
            <p:nvPr/>
          </p:nvCxnSpPr>
          <p:spPr bwMode="auto">
            <a:xfrm>
              <a:off x="3491894" y="2589143"/>
              <a:ext cx="135193"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FEA171FC-75C9-6D59-8EA3-1B6154523211}"/>
                </a:ext>
              </a:extLst>
            </p:cNvPr>
            <p:cNvCxnSpPr>
              <a:cxnSpLocks/>
            </p:cNvCxnSpPr>
            <p:nvPr/>
          </p:nvCxnSpPr>
          <p:spPr bwMode="auto">
            <a:xfrm>
              <a:off x="3491894" y="3180521"/>
              <a:ext cx="135193"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E215A364-C3E0-5FAA-4E52-0357142F6BEA}"/>
                </a:ext>
              </a:extLst>
            </p:cNvPr>
            <p:cNvCxnSpPr>
              <a:cxnSpLocks/>
            </p:cNvCxnSpPr>
            <p:nvPr/>
          </p:nvCxnSpPr>
          <p:spPr bwMode="auto">
            <a:xfrm>
              <a:off x="3491894" y="3771899"/>
              <a:ext cx="135193"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7947E3C0-5668-DA30-5AE8-4D00D84666E4}"/>
                </a:ext>
              </a:extLst>
            </p:cNvPr>
            <p:cNvCxnSpPr>
              <a:cxnSpLocks/>
            </p:cNvCxnSpPr>
            <p:nvPr/>
          </p:nvCxnSpPr>
          <p:spPr bwMode="auto">
            <a:xfrm>
              <a:off x="3491894" y="4363277"/>
              <a:ext cx="135193"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454E635B-3EB1-D811-182B-5344B091262E}"/>
                </a:ext>
              </a:extLst>
            </p:cNvPr>
            <p:cNvCxnSpPr>
              <a:cxnSpLocks/>
            </p:cNvCxnSpPr>
            <p:nvPr/>
          </p:nvCxnSpPr>
          <p:spPr bwMode="auto">
            <a:xfrm>
              <a:off x="3491894" y="4954655"/>
              <a:ext cx="135193"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8BB46AA9-BC5D-F078-A36B-3F4C544E44FC}"/>
                </a:ext>
              </a:extLst>
            </p:cNvPr>
            <p:cNvCxnSpPr>
              <a:cxnSpLocks/>
            </p:cNvCxnSpPr>
            <p:nvPr/>
          </p:nvCxnSpPr>
          <p:spPr bwMode="auto">
            <a:xfrm>
              <a:off x="3491894" y="5546034"/>
              <a:ext cx="135193" cy="0"/>
            </a:xfrm>
            <a:prstGeom prst="line">
              <a:avLst/>
            </a:prstGeom>
            <a:noFill/>
            <a:ln w="28575" cap="flat" cmpd="sng" algn="ctr">
              <a:solidFill>
                <a:schemeClr val="bg1"/>
              </a:solidFill>
              <a:prstDash val="solid"/>
              <a:round/>
              <a:headEnd type="none" w="med" len="med"/>
              <a:tailEnd type="none" w="med" len="med"/>
            </a:ln>
            <a:effectLst/>
          </p:spPr>
        </p:cxnSp>
      </p:grpSp>
      <p:sp>
        <p:nvSpPr>
          <p:cNvPr id="21" name="TextBox 20">
            <a:extLst>
              <a:ext uri="{FF2B5EF4-FFF2-40B4-BE49-F238E27FC236}">
                <a16:creationId xmlns:a16="http://schemas.microsoft.com/office/drawing/2014/main" id="{A22F1A10-E57D-001A-643E-278052D23C10}"/>
              </a:ext>
            </a:extLst>
          </p:cNvPr>
          <p:cNvSpPr txBox="1"/>
          <p:nvPr/>
        </p:nvSpPr>
        <p:spPr bwMode="auto">
          <a:xfrm rot="16200000">
            <a:off x="5315307" y="3028582"/>
            <a:ext cx="212611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Adjusted Incidence Rate Ratio of CV Events</a:t>
            </a:r>
          </a:p>
        </p:txBody>
      </p:sp>
      <p:grpSp>
        <p:nvGrpSpPr>
          <p:cNvPr id="22" name="Group 21">
            <a:extLst>
              <a:ext uri="{FF2B5EF4-FFF2-40B4-BE49-F238E27FC236}">
                <a16:creationId xmlns:a16="http://schemas.microsoft.com/office/drawing/2014/main" id="{2635F0DB-A446-D2FE-E388-6E39FFAA7E70}"/>
              </a:ext>
            </a:extLst>
          </p:cNvPr>
          <p:cNvGrpSpPr/>
          <p:nvPr/>
        </p:nvGrpSpPr>
        <p:grpSpPr>
          <a:xfrm>
            <a:off x="7301579" y="2532392"/>
            <a:ext cx="64174" cy="1425361"/>
            <a:chOff x="3491894" y="3180521"/>
            <a:chExt cx="135193" cy="2365513"/>
          </a:xfrm>
        </p:grpSpPr>
        <p:cxnSp>
          <p:nvCxnSpPr>
            <p:cNvPr id="23" name="Straight Connector 22">
              <a:extLst>
                <a:ext uri="{FF2B5EF4-FFF2-40B4-BE49-F238E27FC236}">
                  <a16:creationId xmlns:a16="http://schemas.microsoft.com/office/drawing/2014/main" id="{BFFCF093-9867-8180-AD19-D43E3DEC2DE1}"/>
                </a:ext>
              </a:extLst>
            </p:cNvPr>
            <p:cNvCxnSpPr>
              <a:cxnSpLocks/>
            </p:cNvCxnSpPr>
            <p:nvPr/>
          </p:nvCxnSpPr>
          <p:spPr bwMode="auto">
            <a:xfrm>
              <a:off x="3491894" y="3180521"/>
              <a:ext cx="135193"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2573867C-B581-A211-52D6-36B5CF28357F}"/>
                </a:ext>
              </a:extLst>
            </p:cNvPr>
            <p:cNvCxnSpPr>
              <a:cxnSpLocks/>
            </p:cNvCxnSpPr>
            <p:nvPr/>
          </p:nvCxnSpPr>
          <p:spPr bwMode="auto">
            <a:xfrm>
              <a:off x="3491894" y="3771899"/>
              <a:ext cx="135193"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13C24C69-5086-A401-D837-05AEE78785F3}"/>
                </a:ext>
              </a:extLst>
            </p:cNvPr>
            <p:cNvCxnSpPr>
              <a:cxnSpLocks/>
            </p:cNvCxnSpPr>
            <p:nvPr/>
          </p:nvCxnSpPr>
          <p:spPr bwMode="auto">
            <a:xfrm>
              <a:off x="3491894" y="4363277"/>
              <a:ext cx="135193"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7D414E60-6C1D-B1BF-9317-ECCB90EDEAD8}"/>
                </a:ext>
              </a:extLst>
            </p:cNvPr>
            <p:cNvCxnSpPr>
              <a:cxnSpLocks/>
            </p:cNvCxnSpPr>
            <p:nvPr/>
          </p:nvCxnSpPr>
          <p:spPr bwMode="auto">
            <a:xfrm>
              <a:off x="3491894" y="4954655"/>
              <a:ext cx="135193"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6956E33C-1267-AE9B-EBE3-077A58F0F815}"/>
                </a:ext>
              </a:extLst>
            </p:cNvPr>
            <p:cNvCxnSpPr>
              <a:cxnSpLocks/>
            </p:cNvCxnSpPr>
            <p:nvPr/>
          </p:nvCxnSpPr>
          <p:spPr bwMode="auto">
            <a:xfrm>
              <a:off x="3491894" y="5546034"/>
              <a:ext cx="135193" cy="0"/>
            </a:xfrm>
            <a:prstGeom prst="line">
              <a:avLst/>
            </a:prstGeom>
            <a:noFill/>
            <a:ln w="28575" cap="flat" cmpd="sng" algn="ctr">
              <a:solidFill>
                <a:schemeClr val="bg1"/>
              </a:solidFill>
              <a:prstDash val="solid"/>
              <a:round/>
              <a:headEnd type="none" w="med" len="med"/>
              <a:tailEnd type="none" w="med" len="med"/>
            </a:ln>
            <a:effectLst/>
          </p:spPr>
        </p:cxnSp>
      </p:grpSp>
      <p:sp>
        <p:nvSpPr>
          <p:cNvPr id="29" name="TextBox 28">
            <a:extLst>
              <a:ext uri="{FF2B5EF4-FFF2-40B4-BE49-F238E27FC236}">
                <a16:creationId xmlns:a16="http://schemas.microsoft.com/office/drawing/2014/main" id="{77F41C18-C6C3-FE01-A362-B9984846F04A}"/>
              </a:ext>
            </a:extLst>
          </p:cNvPr>
          <p:cNvSpPr txBox="1"/>
          <p:nvPr/>
        </p:nvSpPr>
        <p:spPr bwMode="auto">
          <a:xfrm>
            <a:off x="6902513" y="3821705"/>
            <a:ext cx="45878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0.25</a:t>
            </a:r>
          </a:p>
        </p:txBody>
      </p:sp>
      <p:sp>
        <p:nvSpPr>
          <p:cNvPr id="30" name="TextBox 29">
            <a:extLst>
              <a:ext uri="{FF2B5EF4-FFF2-40B4-BE49-F238E27FC236}">
                <a16:creationId xmlns:a16="http://schemas.microsoft.com/office/drawing/2014/main" id="{8E9314FB-7F3C-35EE-54BD-8643EDA5099B}"/>
              </a:ext>
            </a:extLst>
          </p:cNvPr>
          <p:cNvSpPr txBox="1"/>
          <p:nvPr/>
        </p:nvSpPr>
        <p:spPr bwMode="auto">
          <a:xfrm>
            <a:off x="6902513" y="3105539"/>
            <a:ext cx="45878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31" name="TextBox 30">
            <a:extLst>
              <a:ext uri="{FF2B5EF4-FFF2-40B4-BE49-F238E27FC236}">
                <a16:creationId xmlns:a16="http://schemas.microsoft.com/office/drawing/2014/main" id="{CF72D1A0-A3B3-D0CD-6688-DAA09642E501}"/>
              </a:ext>
            </a:extLst>
          </p:cNvPr>
          <p:cNvSpPr txBox="1"/>
          <p:nvPr/>
        </p:nvSpPr>
        <p:spPr bwMode="auto">
          <a:xfrm>
            <a:off x="6910964" y="3440662"/>
            <a:ext cx="45878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0.50</a:t>
            </a:r>
          </a:p>
        </p:txBody>
      </p:sp>
      <p:sp>
        <p:nvSpPr>
          <p:cNvPr id="32" name="TextBox 31">
            <a:extLst>
              <a:ext uri="{FF2B5EF4-FFF2-40B4-BE49-F238E27FC236}">
                <a16:creationId xmlns:a16="http://schemas.microsoft.com/office/drawing/2014/main" id="{F8C1ADDF-EF52-B9BC-07BC-E366F6E76B66}"/>
              </a:ext>
            </a:extLst>
          </p:cNvPr>
          <p:cNvSpPr txBox="1"/>
          <p:nvPr/>
        </p:nvSpPr>
        <p:spPr bwMode="auto">
          <a:xfrm>
            <a:off x="6913729" y="2749146"/>
            <a:ext cx="45878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2.00</a:t>
            </a:r>
          </a:p>
        </p:txBody>
      </p:sp>
      <p:sp>
        <p:nvSpPr>
          <p:cNvPr id="33" name="TextBox 32">
            <a:extLst>
              <a:ext uri="{FF2B5EF4-FFF2-40B4-BE49-F238E27FC236}">
                <a16:creationId xmlns:a16="http://schemas.microsoft.com/office/drawing/2014/main" id="{7B08DC3E-BAF2-A613-7C9F-9FFF528687FD}"/>
              </a:ext>
            </a:extLst>
          </p:cNvPr>
          <p:cNvSpPr txBox="1"/>
          <p:nvPr/>
        </p:nvSpPr>
        <p:spPr bwMode="auto">
          <a:xfrm>
            <a:off x="6902513" y="2387996"/>
            <a:ext cx="45878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4.00</a:t>
            </a:r>
          </a:p>
        </p:txBody>
      </p:sp>
      <p:sp>
        <p:nvSpPr>
          <p:cNvPr id="35" name="TextBox 34">
            <a:extLst>
              <a:ext uri="{FF2B5EF4-FFF2-40B4-BE49-F238E27FC236}">
                <a16:creationId xmlns:a16="http://schemas.microsoft.com/office/drawing/2014/main" id="{CA0259D5-2263-959E-8D6F-60061AC9D40C}"/>
              </a:ext>
            </a:extLst>
          </p:cNvPr>
          <p:cNvSpPr txBox="1"/>
          <p:nvPr/>
        </p:nvSpPr>
        <p:spPr bwMode="auto">
          <a:xfrm>
            <a:off x="7559596" y="3959650"/>
            <a:ext cx="263214" cy="25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36" name="TextBox 35">
            <a:extLst>
              <a:ext uri="{FF2B5EF4-FFF2-40B4-BE49-F238E27FC236}">
                <a16:creationId xmlns:a16="http://schemas.microsoft.com/office/drawing/2014/main" id="{47FA95CB-215A-C4B2-5C8E-CF736DC60190}"/>
              </a:ext>
            </a:extLst>
          </p:cNvPr>
          <p:cNvSpPr txBox="1"/>
          <p:nvPr/>
        </p:nvSpPr>
        <p:spPr bwMode="auto">
          <a:xfrm>
            <a:off x="8149821" y="3945472"/>
            <a:ext cx="500458"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&gt;0-6 </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endPar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7" name="TextBox 36">
            <a:extLst>
              <a:ext uri="{FF2B5EF4-FFF2-40B4-BE49-F238E27FC236}">
                <a16:creationId xmlns:a16="http://schemas.microsoft.com/office/drawing/2014/main" id="{6BD3B88F-F8C3-F5B0-D3B9-FE70ACF56EBD}"/>
              </a:ext>
            </a:extLst>
          </p:cNvPr>
          <p:cNvSpPr txBox="1"/>
          <p:nvPr/>
        </p:nvSpPr>
        <p:spPr bwMode="auto">
          <a:xfrm>
            <a:off x="8796095" y="3945454"/>
            <a:ext cx="579005"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&gt;6-12 </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endPar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8" name="TextBox 37">
            <a:extLst>
              <a:ext uri="{FF2B5EF4-FFF2-40B4-BE49-F238E27FC236}">
                <a16:creationId xmlns:a16="http://schemas.microsoft.com/office/drawing/2014/main" id="{C2F63B5C-483A-D03F-4092-3CA8171172EA}"/>
              </a:ext>
            </a:extLst>
          </p:cNvPr>
          <p:cNvSpPr txBox="1"/>
          <p:nvPr/>
        </p:nvSpPr>
        <p:spPr bwMode="auto">
          <a:xfrm>
            <a:off x="9447329" y="3943783"/>
            <a:ext cx="657551"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&gt;12-24 </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endPar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9" name="TextBox 38">
            <a:extLst>
              <a:ext uri="{FF2B5EF4-FFF2-40B4-BE49-F238E27FC236}">
                <a16:creationId xmlns:a16="http://schemas.microsoft.com/office/drawing/2014/main" id="{C4115B9D-38D2-BE5C-E933-027C1DB854C0}"/>
              </a:ext>
            </a:extLst>
          </p:cNvPr>
          <p:cNvSpPr txBox="1"/>
          <p:nvPr/>
        </p:nvSpPr>
        <p:spPr bwMode="auto">
          <a:xfrm>
            <a:off x="10132876" y="3951229"/>
            <a:ext cx="657551"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&gt;24-36 </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endPar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0" name="TextBox 39">
            <a:extLst>
              <a:ext uri="{FF2B5EF4-FFF2-40B4-BE49-F238E27FC236}">
                <a16:creationId xmlns:a16="http://schemas.microsoft.com/office/drawing/2014/main" id="{20C0D2B0-56E1-8A59-1855-DF16C7769CDD}"/>
              </a:ext>
            </a:extLst>
          </p:cNvPr>
          <p:cNvSpPr txBox="1"/>
          <p:nvPr/>
        </p:nvSpPr>
        <p:spPr bwMode="auto">
          <a:xfrm>
            <a:off x="10757716" y="3946182"/>
            <a:ext cx="775150" cy="25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≥36</a:t>
            </a:r>
          </a:p>
        </p:txBody>
      </p:sp>
      <p:sp>
        <p:nvSpPr>
          <p:cNvPr id="41" name="TextBox 40">
            <a:extLst>
              <a:ext uri="{FF2B5EF4-FFF2-40B4-BE49-F238E27FC236}">
                <a16:creationId xmlns:a16="http://schemas.microsoft.com/office/drawing/2014/main" id="{524BB09A-DFF2-1C83-5965-8C4E0EE74589}"/>
              </a:ext>
            </a:extLst>
          </p:cNvPr>
          <p:cNvSpPr txBox="1"/>
          <p:nvPr/>
        </p:nvSpPr>
        <p:spPr bwMode="auto">
          <a:xfrm>
            <a:off x="7267249" y="4673271"/>
            <a:ext cx="830500" cy="237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0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 (ref)</a:t>
            </a:r>
          </a:p>
        </p:txBody>
      </p:sp>
      <p:sp>
        <p:nvSpPr>
          <p:cNvPr id="42" name="TextBox 41">
            <a:extLst>
              <a:ext uri="{FF2B5EF4-FFF2-40B4-BE49-F238E27FC236}">
                <a16:creationId xmlns:a16="http://schemas.microsoft.com/office/drawing/2014/main" id="{A4B75EF2-BF66-6B51-DDBA-BBCBD733806F}"/>
              </a:ext>
            </a:extLst>
          </p:cNvPr>
          <p:cNvSpPr txBox="1"/>
          <p:nvPr/>
        </p:nvSpPr>
        <p:spPr bwMode="auto">
          <a:xfrm>
            <a:off x="5863284" y="4673271"/>
            <a:ext cx="1474169" cy="3831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90000"/>
              </a:lnSpc>
              <a:spcBef>
                <a:spcPts val="0"/>
              </a:spcBef>
              <a:spcAft>
                <a:spcPct val="0"/>
              </a:spcAft>
              <a:buClrTx/>
              <a:buSzTx/>
              <a:buFontTx/>
              <a:buNone/>
              <a:tabLst/>
              <a:defRPr/>
            </a:pPr>
            <a:r>
              <a:rPr kumimoji="0" lang="en-US" sz="105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Adjusted Incidence Rate Ratio (95% CI)</a:t>
            </a:r>
          </a:p>
        </p:txBody>
      </p:sp>
      <p:sp>
        <p:nvSpPr>
          <p:cNvPr id="43" name="TextBox 42">
            <a:extLst>
              <a:ext uri="{FF2B5EF4-FFF2-40B4-BE49-F238E27FC236}">
                <a16:creationId xmlns:a16="http://schemas.microsoft.com/office/drawing/2014/main" id="{F9333084-8C5A-000F-55B3-4E23813A7DB3}"/>
              </a:ext>
            </a:extLst>
          </p:cNvPr>
          <p:cNvSpPr txBox="1"/>
          <p:nvPr/>
        </p:nvSpPr>
        <p:spPr bwMode="auto">
          <a:xfrm>
            <a:off x="7977267" y="4664584"/>
            <a:ext cx="860069" cy="3831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0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1.85</a:t>
            </a:r>
            <a:br>
              <a:rPr kumimoji="0" lang="en-US" sz="10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0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(1.44-2.39)</a:t>
            </a:r>
          </a:p>
        </p:txBody>
      </p:sp>
      <p:sp>
        <p:nvSpPr>
          <p:cNvPr id="44" name="TextBox 43">
            <a:extLst>
              <a:ext uri="{FF2B5EF4-FFF2-40B4-BE49-F238E27FC236}">
                <a16:creationId xmlns:a16="http://schemas.microsoft.com/office/drawing/2014/main" id="{E4FB4361-2D68-7869-0F18-51048A72C059}"/>
              </a:ext>
            </a:extLst>
          </p:cNvPr>
          <p:cNvSpPr txBox="1"/>
          <p:nvPr/>
        </p:nvSpPr>
        <p:spPr bwMode="auto">
          <a:xfrm>
            <a:off x="8646376" y="4664583"/>
            <a:ext cx="860069" cy="3831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0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1.19</a:t>
            </a:r>
            <a:br>
              <a:rPr kumimoji="0" lang="en-US" sz="10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0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(0.84-1.68)</a:t>
            </a:r>
          </a:p>
        </p:txBody>
      </p:sp>
      <p:sp>
        <p:nvSpPr>
          <p:cNvPr id="45" name="TextBox 44">
            <a:extLst>
              <a:ext uri="{FF2B5EF4-FFF2-40B4-BE49-F238E27FC236}">
                <a16:creationId xmlns:a16="http://schemas.microsoft.com/office/drawing/2014/main" id="{3F36325E-3252-94AF-386E-714387DEEB22}"/>
              </a:ext>
            </a:extLst>
          </p:cNvPr>
          <p:cNvSpPr txBox="1"/>
          <p:nvPr/>
        </p:nvSpPr>
        <p:spPr bwMode="auto">
          <a:xfrm>
            <a:off x="9343783" y="4668314"/>
            <a:ext cx="860069" cy="3831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0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1.46</a:t>
            </a:r>
            <a:br>
              <a:rPr kumimoji="0" lang="en-US" sz="10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0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(1.13-1.88)</a:t>
            </a:r>
          </a:p>
        </p:txBody>
      </p:sp>
      <p:sp>
        <p:nvSpPr>
          <p:cNvPr id="46" name="TextBox 45">
            <a:extLst>
              <a:ext uri="{FF2B5EF4-FFF2-40B4-BE49-F238E27FC236}">
                <a16:creationId xmlns:a16="http://schemas.microsoft.com/office/drawing/2014/main" id="{7C5096EF-B51E-73DB-2B7F-8B3CD9BA3B27}"/>
              </a:ext>
            </a:extLst>
          </p:cNvPr>
          <p:cNvSpPr txBox="1"/>
          <p:nvPr/>
        </p:nvSpPr>
        <p:spPr bwMode="auto">
          <a:xfrm>
            <a:off x="10052886" y="4664582"/>
            <a:ext cx="860069" cy="3831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0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0.89</a:t>
            </a:r>
            <a:br>
              <a:rPr kumimoji="0" lang="en-US" sz="10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0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(0.62-1.29)</a:t>
            </a:r>
          </a:p>
        </p:txBody>
      </p:sp>
      <p:sp>
        <p:nvSpPr>
          <p:cNvPr id="47" name="TextBox 46">
            <a:extLst>
              <a:ext uri="{FF2B5EF4-FFF2-40B4-BE49-F238E27FC236}">
                <a16:creationId xmlns:a16="http://schemas.microsoft.com/office/drawing/2014/main" id="{60FCC133-7AF7-BECC-8B70-EE9A771CB36B}"/>
              </a:ext>
            </a:extLst>
          </p:cNvPr>
          <p:cNvSpPr txBox="1"/>
          <p:nvPr/>
        </p:nvSpPr>
        <p:spPr bwMode="auto">
          <a:xfrm>
            <a:off x="10730111" y="4664581"/>
            <a:ext cx="860069" cy="3831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0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0.96</a:t>
            </a:r>
            <a:br>
              <a:rPr kumimoji="0" lang="en-US" sz="10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0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(0.69-1.33)</a:t>
            </a:r>
          </a:p>
        </p:txBody>
      </p:sp>
      <p:grpSp>
        <p:nvGrpSpPr>
          <p:cNvPr id="48" name="Group 47">
            <a:extLst>
              <a:ext uri="{FF2B5EF4-FFF2-40B4-BE49-F238E27FC236}">
                <a16:creationId xmlns:a16="http://schemas.microsoft.com/office/drawing/2014/main" id="{38EEF8F5-87A3-4F6E-3CA7-0F896206BF15}"/>
              </a:ext>
            </a:extLst>
          </p:cNvPr>
          <p:cNvGrpSpPr/>
          <p:nvPr/>
        </p:nvGrpSpPr>
        <p:grpSpPr>
          <a:xfrm>
            <a:off x="8339727" y="2808147"/>
            <a:ext cx="104891" cy="249636"/>
            <a:chOff x="7955675" y="3139936"/>
            <a:chExt cx="104891" cy="457928"/>
          </a:xfrm>
        </p:grpSpPr>
        <p:cxnSp>
          <p:nvCxnSpPr>
            <p:cNvPr id="49" name="Straight Connector 48">
              <a:extLst>
                <a:ext uri="{FF2B5EF4-FFF2-40B4-BE49-F238E27FC236}">
                  <a16:creationId xmlns:a16="http://schemas.microsoft.com/office/drawing/2014/main" id="{671744D3-93AB-BCA0-C246-EC56D4BAD3DB}"/>
                </a:ext>
              </a:extLst>
            </p:cNvPr>
            <p:cNvCxnSpPr>
              <a:cxnSpLocks/>
            </p:cNvCxnSpPr>
            <p:nvPr/>
          </p:nvCxnSpPr>
          <p:spPr bwMode="auto">
            <a:xfrm>
              <a:off x="8008120" y="3139936"/>
              <a:ext cx="0" cy="457928"/>
            </a:xfrm>
            <a:prstGeom prst="line">
              <a:avLst/>
            </a:prstGeom>
            <a:noFill/>
            <a:ln w="19050" cap="flat" cmpd="sng" algn="ctr">
              <a:solidFill>
                <a:schemeClr val="bg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2EBD31EF-0B47-229D-7DE0-4DD406CC0ACA}"/>
                </a:ext>
              </a:extLst>
            </p:cNvPr>
            <p:cNvCxnSpPr>
              <a:cxnSpLocks/>
            </p:cNvCxnSpPr>
            <p:nvPr/>
          </p:nvCxnSpPr>
          <p:spPr bwMode="auto">
            <a:xfrm>
              <a:off x="7955675" y="3139936"/>
              <a:ext cx="104891" cy="0"/>
            </a:xfrm>
            <a:prstGeom prst="line">
              <a:avLst/>
            </a:prstGeom>
            <a:noFill/>
            <a:ln w="19050" cap="flat" cmpd="sng" algn="ctr">
              <a:solidFill>
                <a:schemeClr val="bg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FADC27E7-A59A-7B0D-63D7-04CB1DB66E04}"/>
                </a:ext>
              </a:extLst>
            </p:cNvPr>
            <p:cNvCxnSpPr>
              <a:cxnSpLocks/>
            </p:cNvCxnSpPr>
            <p:nvPr/>
          </p:nvCxnSpPr>
          <p:spPr bwMode="auto">
            <a:xfrm>
              <a:off x="7955675" y="3597864"/>
              <a:ext cx="104891" cy="0"/>
            </a:xfrm>
            <a:prstGeom prst="line">
              <a:avLst/>
            </a:prstGeom>
            <a:noFill/>
            <a:ln w="19050" cap="flat" cmpd="sng" algn="ctr">
              <a:solidFill>
                <a:schemeClr val="bg1"/>
              </a:solidFill>
              <a:prstDash val="solid"/>
              <a:round/>
              <a:headEnd type="none" w="med" len="med"/>
              <a:tailEnd type="none" w="med" len="med"/>
            </a:ln>
            <a:effectLst/>
          </p:spPr>
        </p:cxnSp>
      </p:grpSp>
      <p:grpSp>
        <p:nvGrpSpPr>
          <p:cNvPr id="52" name="Group 51">
            <a:extLst>
              <a:ext uri="{FF2B5EF4-FFF2-40B4-BE49-F238E27FC236}">
                <a16:creationId xmlns:a16="http://schemas.microsoft.com/office/drawing/2014/main" id="{00A5047D-E65B-84F6-7784-0429127484A0}"/>
              </a:ext>
            </a:extLst>
          </p:cNvPr>
          <p:cNvGrpSpPr/>
          <p:nvPr/>
        </p:nvGrpSpPr>
        <p:grpSpPr>
          <a:xfrm>
            <a:off x="9029797" y="2981107"/>
            <a:ext cx="104891" cy="356119"/>
            <a:chOff x="7955675" y="3139936"/>
            <a:chExt cx="104891" cy="457928"/>
          </a:xfrm>
        </p:grpSpPr>
        <p:cxnSp>
          <p:nvCxnSpPr>
            <p:cNvPr id="53" name="Straight Connector 52">
              <a:extLst>
                <a:ext uri="{FF2B5EF4-FFF2-40B4-BE49-F238E27FC236}">
                  <a16:creationId xmlns:a16="http://schemas.microsoft.com/office/drawing/2014/main" id="{4E579ADD-DAED-607C-FBF7-7F39D31A87E6}"/>
                </a:ext>
              </a:extLst>
            </p:cNvPr>
            <p:cNvCxnSpPr>
              <a:cxnSpLocks/>
            </p:cNvCxnSpPr>
            <p:nvPr/>
          </p:nvCxnSpPr>
          <p:spPr bwMode="auto">
            <a:xfrm>
              <a:off x="8008120" y="3139936"/>
              <a:ext cx="0" cy="457928"/>
            </a:xfrm>
            <a:prstGeom prst="line">
              <a:avLst/>
            </a:prstGeom>
            <a:noFill/>
            <a:ln w="19050" cap="flat" cmpd="sng" algn="ctr">
              <a:solidFill>
                <a:schemeClr val="bg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6AF1D3A7-3D3C-0DBD-453A-0C37F82EB60E}"/>
                </a:ext>
              </a:extLst>
            </p:cNvPr>
            <p:cNvCxnSpPr>
              <a:cxnSpLocks/>
            </p:cNvCxnSpPr>
            <p:nvPr/>
          </p:nvCxnSpPr>
          <p:spPr bwMode="auto">
            <a:xfrm>
              <a:off x="7955675" y="3139936"/>
              <a:ext cx="104891" cy="0"/>
            </a:xfrm>
            <a:prstGeom prst="line">
              <a:avLst/>
            </a:prstGeom>
            <a:noFill/>
            <a:ln w="19050" cap="flat" cmpd="sng" algn="ctr">
              <a:solidFill>
                <a:schemeClr val="bg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2E41A920-B3B3-D9F7-683E-B25710976AEA}"/>
                </a:ext>
              </a:extLst>
            </p:cNvPr>
            <p:cNvCxnSpPr>
              <a:cxnSpLocks/>
            </p:cNvCxnSpPr>
            <p:nvPr/>
          </p:nvCxnSpPr>
          <p:spPr bwMode="auto">
            <a:xfrm>
              <a:off x="7955675" y="3597864"/>
              <a:ext cx="104891" cy="0"/>
            </a:xfrm>
            <a:prstGeom prst="line">
              <a:avLst/>
            </a:prstGeom>
            <a:noFill/>
            <a:ln w="19050" cap="flat" cmpd="sng" algn="ctr">
              <a:solidFill>
                <a:schemeClr val="bg1"/>
              </a:solidFill>
              <a:prstDash val="solid"/>
              <a:round/>
              <a:headEnd type="none" w="med" len="med"/>
              <a:tailEnd type="none" w="med" len="med"/>
            </a:ln>
            <a:effectLst/>
          </p:spPr>
        </p:cxnSp>
      </p:grpSp>
      <p:grpSp>
        <p:nvGrpSpPr>
          <p:cNvPr id="56" name="Group 55">
            <a:extLst>
              <a:ext uri="{FF2B5EF4-FFF2-40B4-BE49-F238E27FC236}">
                <a16:creationId xmlns:a16="http://schemas.microsoft.com/office/drawing/2014/main" id="{45E431EC-BD12-C542-EF2D-12AA9761270E}"/>
              </a:ext>
            </a:extLst>
          </p:cNvPr>
          <p:cNvGrpSpPr/>
          <p:nvPr/>
        </p:nvGrpSpPr>
        <p:grpSpPr>
          <a:xfrm>
            <a:off x="9734658" y="2906732"/>
            <a:ext cx="95767" cy="242472"/>
            <a:chOff x="7955675" y="3139936"/>
            <a:chExt cx="104891" cy="457928"/>
          </a:xfrm>
        </p:grpSpPr>
        <p:cxnSp>
          <p:nvCxnSpPr>
            <p:cNvPr id="57" name="Straight Connector 56">
              <a:extLst>
                <a:ext uri="{FF2B5EF4-FFF2-40B4-BE49-F238E27FC236}">
                  <a16:creationId xmlns:a16="http://schemas.microsoft.com/office/drawing/2014/main" id="{635D3AA4-26EC-587B-A27A-1624B309CACC}"/>
                </a:ext>
              </a:extLst>
            </p:cNvPr>
            <p:cNvCxnSpPr>
              <a:cxnSpLocks/>
            </p:cNvCxnSpPr>
            <p:nvPr/>
          </p:nvCxnSpPr>
          <p:spPr bwMode="auto">
            <a:xfrm>
              <a:off x="8008120" y="3139936"/>
              <a:ext cx="0" cy="457928"/>
            </a:xfrm>
            <a:prstGeom prst="line">
              <a:avLst/>
            </a:prstGeom>
            <a:noFill/>
            <a:ln w="19050" cap="flat" cmpd="sng" algn="ctr">
              <a:solidFill>
                <a:schemeClr val="bg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A5CE098D-51F8-E157-EA27-A0E2542224BF}"/>
                </a:ext>
              </a:extLst>
            </p:cNvPr>
            <p:cNvCxnSpPr>
              <a:cxnSpLocks/>
            </p:cNvCxnSpPr>
            <p:nvPr/>
          </p:nvCxnSpPr>
          <p:spPr bwMode="auto">
            <a:xfrm>
              <a:off x="7955675" y="3139936"/>
              <a:ext cx="104891" cy="0"/>
            </a:xfrm>
            <a:prstGeom prst="line">
              <a:avLst/>
            </a:prstGeom>
            <a:noFill/>
            <a:ln w="19050" cap="flat" cmpd="sng" algn="ctr">
              <a:solidFill>
                <a:schemeClr val="bg1"/>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E9C72D08-F1EB-5786-6AC8-4D6393C596D9}"/>
                </a:ext>
              </a:extLst>
            </p:cNvPr>
            <p:cNvCxnSpPr>
              <a:cxnSpLocks/>
            </p:cNvCxnSpPr>
            <p:nvPr/>
          </p:nvCxnSpPr>
          <p:spPr bwMode="auto">
            <a:xfrm>
              <a:off x="7955675" y="3597864"/>
              <a:ext cx="104891" cy="0"/>
            </a:xfrm>
            <a:prstGeom prst="line">
              <a:avLst/>
            </a:prstGeom>
            <a:noFill/>
            <a:ln w="19050" cap="flat" cmpd="sng" algn="ctr">
              <a:solidFill>
                <a:schemeClr val="bg1"/>
              </a:solidFill>
              <a:prstDash val="solid"/>
              <a:round/>
              <a:headEnd type="none" w="med" len="med"/>
              <a:tailEnd type="none" w="med" len="med"/>
            </a:ln>
            <a:effectLst/>
          </p:spPr>
        </p:cxnSp>
      </p:grpSp>
      <p:grpSp>
        <p:nvGrpSpPr>
          <p:cNvPr id="60" name="Group 59">
            <a:extLst>
              <a:ext uri="{FF2B5EF4-FFF2-40B4-BE49-F238E27FC236}">
                <a16:creationId xmlns:a16="http://schemas.microsoft.com/office/drawing/2014/main" id="{98415EEF-7FA4-E1A5-B9FE-A7998ADB306F}"/>
              </a:ext>
            </a:extLst>
          </p:cNvPr>
          <p:cNvGrpSpPr/>
          <p:nvPr/>
        </p:nvGrpSpPr>
        <p:grpSpPr>
          <a:xfrm>
            <a:off x="10409206" y="3122580"/>
            <a:ext cx="104891" cy="367684"/>
            <a:chOff x="7955675" y="3139936"/>
            <a:chExt cx="104891" cy="457928"/>
          </a:xfrm>
        </p:grpSpPr>
        <p:cxnSp>
          <p:nvCxnSpPr>
            <p:cNvPr id="61" name="Straight Connector 60">
              <a:extLst>
                <a:ext uri="{FF2B5EF4-FFF2-40B4-BE49-F238E27FC236}">
                  <a16:creationId xmlns:a16="http://schemas.microsoft.com/office/drawing/2014/main" id="{6DCB2551-DCF5-AAE6-388D-3CE90B07EDA3}"/>
                </a:ext>
              </a:extLst>
            </p:cNvPr>
            <p:cNvCxnSpPr>
              <a:cxnSpLocks/>
            </p:cNvCxnSpPr>
            <p:nvPr/>
          </p:nvCxnSpPr>
          <p:spPr bwMode="auto">
            <a:xfrm>
              <a:off x="8008120" y="3139936"/>
              <a:ext cx="0" cy="457928"/>
            </a:xfrm>
            <a:prstGeom prst="line">
              <a:avLst/>
            </a:prstGeom>
            <a:noFill/>
            <a:ln w="19050"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30B6D730-C142-8F24-90EC-2077A877A08C}"/>
                </a:ext>
              </a:extLst>
            </p:cNvPr>
            <p:cNvCxnSpPr>
              <a:cxnSpLocks/>
            </p:cNvCxnSpPr>
            <p:nvPr/>
          </p:nvCxnSpPr>
          <p:spPr bwMode="auto">
            <a:xfrm>
              <a:off x="7955675" y="3139936"/>
              <a:ext cx="104891" cy="0"/>
            </a:xfrm>
            <a:prstGeom prst="line">
              <a:avLst/>
            </a:prstGeom>
            <a:noFill/>
            <a:ln w="19050" cap="flat" cmpd="sng" algn="ctr">
              <a:solidFill>
                <a:schemeClr val="bg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6FD57AE0-37DB-7046-9D0B-38D7E54341C3}"/>
                </a:ext>
              </a:extLst>
            </p:cNvPr>
            <p:cNvCxnSpPr>
              <a:cxnSpLocks/>
            </p:cNvCxnSpPr>
            <p:nvPr/>
          </p:nvCxnSpPr>
          <p:spPr bwMode="auto">
            <a:xfrm>
              <a:off x="7955675" y="3597864"/>
              <a:ext cx="104891" cy="0"/>
            </a:xfrm>
            <a:prstGeom prst="line">
              <a:avLst/>
            </a:prstGeom>
            <a:noFill/>
            <a:ln w="19050" cap="flat" cmpd="sng" algn="ctr">
              <a:solidFill>
                <a:schemeClr val="bg1"/>
              </a:solidFill>
              <a:prstDash val="solid"/>
              <a:round/>
              <a:headEnd type="none" w="med" len="med"/>
              <a:tailEnd type="none" w="med" len="med"/>
            </a:ln>
            <a:effectLst/>
          </p:spPr>
        </p:cxnSp>
      </p:grpSp>
      <p:grpSp>
        <p:nvGrpSpPr>
          <p:cNvPr id="64" name="Group 63">
            <a:extLst>
              <a:ext uri="{FF2B5EF4-FFF2-40B4-BE49-F238E27FC236}">
                <a16:creationId xmlns:a16="http://schemas.microsoft.com/office/drawing/2014/main" id="{294A5797-583F-CD4D-36F5-E2E95208EE28}"/>
              </a:ext>
            </a:extLst>
          </p:cNvPr>
          <p:cNvGrpSpPr/>
          <p:nvPr/>
        </p:nvGrpSpPr>
        <p:grpSpPr>
          <a:xfrm>
            <a:off x="11098701" y="3109974"/>
            <a:ext cx="104891" cy="322921"/>
            <a:chOff x="7955675" y="3139936"/>
            <a:chExt cx="104891" cy="457928"/>
          </a:xfrm>
        </p:grpSpPr>
        <p:cxnSp>
          <p:nvCxnSpPr>
            <p:cNvPr id="65" name="Straight Connector 64">
              <a:extLst>
                <a:ext uri="{FF2B5EF4-FFF2-40B4-BE49-F238E27FC236}">
                  <a16:creationId xmlns:a16="http://schemas.microsoft.com/office/drawing/2014/main" id="{65CADC1B-00CA-C4BC-F678-1ECF3349F4A4}"/>
                </a:ext>
              </a:extLst>
            </p:cNvPr>
            <p:cNvCxnSpPr>
              <a:cxnSpLocks/>
            </p:cNvCxnSpPr>
            <p:nvPr/>
          </p:nvCxnSpPr>
          <p:spPr bwMode="auto">
            <a:xfrm>
              <a:off x="8008120" y="3139936"/>
              <a:ext cx="0" cy="457928"/>
            </a:xfrm>
            <a:prstGeom prst="line">
              <a:avLst/>
            </a:prstGeom>
            <a:noFill/>
            <a:ln w="19050" cap="flat" cmpd="sng" algn="ctr">
              <a:solidFill>
                <a:schemeClr val="bg1"/>
              </a:solidFill>
              <a:prstDash val="solid"/>
              <a:round/>
              <a:headEnd type="none" w="med" len="med"/>
              <a:tailEnd type="none" w="med" len="med"/>
            </a:ln>
            <a:effectLst/>
          </p:spPr>
        </p:cxnSp>
        <p:cxnSp>
          <p:nvCxnSpPr>
            <p:cNvPr id="66" name="Straight Connector 65">
              <a:extLst>
                <a:ext uri="{FF2B5EF4-FFF2-40B4-BE49-F238E27FC236}">
                  <a16:creationId xmlns:a16="http://schemas.microsoft.com/office/drawing/2014/main" id="{952237E7-D8EE-C829-F33F-611343BFB63B}"/>
                </a:ext>
              </a:extLst>
            </p:cNvPr>
            <p:cNvCxnSpPr>
              <a:cxnSpLocks/>
            </p:cNvCxnSpPr>
            <p:nvPr/>
          </p:nvCxnSpPr>
          <p:spPr bwMode="auto">
            <a:xfrm>
              <a:off x="7955675" y="3139936"/>
              <a:ext cx="104891" cy="0"/>
            </a:xfrm>
            <a:prstGeom prst="line">
              <a:avLst/>
            </a:prstGeom>
            <a:noFill/>
            <a:ln w="19050" cap="flat" cmpd="sng" algn="ctr">
              <a:solidFill>
                <a:schemeClr val="bg1"/>
              </a:solidFill>
              <a:prstDash val="solid"/>
              <a:round/>
              <a:headEnd type="none" w="med" len="med"/>
              <a:tailEnd type="none" w="med" len="med"/>
            </a:ln>
            <a:effectLst/>
          </p:spPr>
        </p:cxnSp>
        <p:cxnSp>
          <p:nvCxnSpPr>
            <p:cNvPr id="67" name="Straight Connector 66">
              <a:extLst>
                <a:ext uri="{FF2B5EF4-FFF2-40B4-BE49-F238E27FC236}">
                  <a16:creationId xmlns:a16="http://schemas.microsoft.com/office/drawing/2014/main" id="{182D5277-6EFA-B6C9-8662-392D917E43D3}"/>
                </a:ext>
              </a:extLst>
            </p:cNvPr>
            <p:cNvCxnSpPr>
              <a:cxnSpLocks/>
            </p:cNvCxnSpPr>
            <p:nvPr/>
          </p:nvCxnSpPr>
          <p:spPr bwMode="auto">
            <a:xfrm>
              <a:off x="7955675" y="3597864"/>
              <a:ext cx="104891" cy="0"/>
            </a:xfrm>
            <a:prstGeom prst="line">
              <a:avLst/>
            </a:prstGeom>
            <a:noFill/>
            <a:ln w="19050" cap="flat" cmpd="sng" algn="ctr">
              <a:solidFill>
                <a:schemeClr val="bg1"/>
              </a:solidFill>
              <a:prstDash val="solid"/>
              <a:round/>
              <a:headEnd type="none" w="med" len="med"/>
              <a:tailEnd type="none" w="med" len="med"/>
            </a:ln>
            <a:effectLst/>
          </p:spPr>
        </p:cxnSp>
      </p:grpSp>
      <p:sp>
        <p:nvSpPr>
          <p:cNvPr id="68" name="Oval 67">
            <a:extLst>
              <a:ext uri="{FF2B5EF4-FFF2-40B4-BE49-F238E27FC236}">
                <a16:creationId xmlns:a16="http://schemas.microsoft.com/office/drawing/2014/main" id="{E536A147-960F-66F0-F093-67D8492E94BA}"/>
              </a:ext>
            </a:extLst>
          </p:cNvPr>
          <p:cNvSpPr/>
          <p:nvPr/>
        </p:nvSpPr>
        <p:spPr bwMode="auto">
          <a:xfrm>
            <a:off x="7627756" y="3207762"/>
            <a:ext cx="55452" cy="55452"/>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9" name="Oval 68">
            <a:extLst>
              <a:ext uri="{FF2B5EF4-FFF2-40B4-BE49-F238E27FC236}">
                <a16:creationId xmlns:a16="http://schemas.microsoft.com/office/drawing/2014/main" id="{145481E1-F4FB-62E8-E66A-59A3C77AC21B}"/>
              </a:ext>
            </a:extLst>
          </p:cNvPr>
          <p:cNvSpPr/>
          <p:nvPr/>
        </p:nvSpPr>
        <p:spPr bwMode="auto">
          <a:xfrm>
            <a:off x="8364121" y="2908786"/>
            <a:ext cx="55452" cy="55452"/>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 name="Oval 69">
            <a:extLst>
              <a:ext uri="{FF2B5EF4-FFF2-40B4-BE49-F238E27FC236}">
                <a16:creationId xmlns:a16="http://schemas.microsoft.com/office/drawing/2014/main" id="{A73DED5C-8B8A-0CA4-2789-070E2F9DC3BF}"/>
              </a:ext>
            </a:extLst>
          </p:cNvPr>
          <p:cNvSpPr/>
          <p:nvPr/>
        </p:nvSpPr>
        <p:spPr bwMode="auto">
          <a:xfrm>
            <a:off x="9051437" y="3130660"/>
            <a:ext cx="55452" cy="55452"/>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 name="Oval 70">
            <a:extLst>
              <a:ext uri="{FF2B5EF4-FFF2-40B4-BE49-F238E27FC236}">
                <a16:creationId xmlns:a16="http://schemas.microsoft.com/office/drawing/2014/main" id="{491D9316-A6C0-8FEA-59A6-0B62D72C4D6E}"/>
              </a:ext>
            </a:extLst>
          </p:cNvPr>
          <p:cNvSpPr/>
          <p:nvPr/>
        </p:nvSpPr>
        <p:spPr bwMode="auto">
          <a:xfrm>
            <a:off x="9748520" y="3027706"/>
            <a:ext cx="55452" cy="55452"/>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2" name="Oval 71">
            <a:extLst>
              <a:ext uri="{FF2B5EF4-FFF2-40B4-BE49-F238E27FC236}">
                <a16:creationId xmlns:a16="http://schemas.microsoft.com/office/drawing/2014/main" id="{F543A592-E369-75A7-B4EC-19E0A9F9D746}"/>
              </a:ext>
            </a:extLst>
          </p:cNvPr>
          <p:cNvSpPr/>
          <p:nvPr/>
        </p:nvSpPr>
        <p:spPr bwMode="auto">
          <a:xfrm>
            <a:off x="10433549" y="3281539"/>
            <a:ext cx="55452" cy="55452"/>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3" name="Oval 72">
            <a:extLst>
              <a:ext uri="{FF2B5EF4-FFF2-40B4-BE49-F238E27FC236}">
                <a16:creationId xmlns:a16="http://schemas.microsoft.com/office/drawing/2014/main" id="{BE52EA6C-1E29-4969-071D-28A6E42708BD}"/>
              </a:ext>
            </a:extLst>
          </p:cNvPr>
          <p:cNvSpPr/>
          <p:nvPr/>
        </p:nvSpPr>
        <p:spPr bwMode="auto">
          <a:xfrm>
            <a:off x="11123912" y="3242504"/>
            <a:ext cx="55452" cy="55452"/>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4" name="TextBox 73">
            <a:extLst>
              <a:ext uri="{FF2B5EF4-FFF2-40B4-BE49-F238E27FC236}">
                <a16:creationId xmlns:a16="http://schemas.microsoft.com/office/drawing/2014/main" id="{C7214FA3-E1EA-267D-E7B4-5A80539A809E}"/>
              </a:ext>
            </a:extLst>
          </p:cNvPr>
          <p:cNvSpPr txBox="1"/>
          <p:nvPr/>
        </p:nvSpPr>
        <p:spPr bwMode="auto">
          <a:xfrm rot="16200000">
            <a:off x="6156234" y="2549645"/>
            <a:ext cx="1242430" cy="25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90000"/>
              </a:lnSpc>
              <a:spcBef>
                <a:spcPts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Increased </a:t>
            </a:r>
          </a:p>
        </p:txBody>
      </p:sp>
      <p:sp>
        <p:nvSpPr>
          <p:cNvPr id="75" name="TextBox 74">
            <a:extLst>
              <a:ext uri="{FF2B5EF4-FFF2-40B4-BE49-F238E27FC236}">
                <a16:creationId xmlns:a16="http://schemas.microsoft.com/office/drawing/2014/main" id="{0AF8828A-C4AF-902F-1D53-A6A21875A2ED}"/>
              </a:ext>
            </a:extLst>
          </p:cNvPr>
          <p:cNvSpPr txBox="1"/>
          <p:nvPr/>
        </p:nvSpPr>
        <p:spPr bwMode="auto">
          <a:xfrm rot="16200000">
            <a:off x="6155538" y="3722642"/>
            <a:ext cx="1242430" cy="25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90000"/>
              </a:lnSpc>
              <a:spcBef>
                <a:spcPts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Decreased</a:t>
            </a:r>
          </a:p>
        </p:txBody>
      </p:sp>
      <p:cxnSp>
        <p:nvCxnSpPr>
          <p:cNvPr id="76" name="Straight Arrow Connector 75">
            <a:extLst>
              <a:ext uri="{FF2B5EF4-FFF2-40B4-BE49-F238E27FC236}">
                <a16:creationId xmlns:a16="http://schemas.microsoft.com/office/drawing/2014/main" id="{222596DE-6AE4-9DB0-C16C-F3A1E48C7E1D}"/>
              </a:ext>
            </a:extLst>
          </p:cNvPr>
          <p:cNvCxnSpPr/>
          <p:nvPr/>
        </p:nvCxnSpPr>
        <p:spPr bwMode="auto">
          <a:xfrm flipV="1">
            <a:off x="6926299" y="2687554"/>
            <a:ext cx="0" cy="507701"/>
          </a:xfrm>
          <a:prstGeom prst="straightConnector1">
            <a:avLst/>
          </a:prstGeom>
          <a:noFill/>
          <a:ln w="28575" cap="flat" cmpd="sng" algn="ctr">
            <a:solidFill>
              <a:schemeClr val="bg1"/>
            </a:solidFill>
            <a:prstDash val="solid"/>
            <a:round/>
            <a:headEnd type="none" w="med" len="med"/>
            <a:tailEnd type="triangle"/>
          </a:ln>
          <a:effectLst/>
        </p:spPr>
      </p:cxnSp>
      <p:cxnSp>
        <p:nvCxnSpPr>
          <p:cNvPr id="77" name="Straight Arrow Connector 76">
            <a:extLst>
              <a:ext uri="{FF2B5EF4-FFF2-40B4-BE49-F238E27FC236}">
                <a16:creationId xmlns:a16="http://schemas.microsoft.com/office/drawing/2014/main" id="{BA6B1F0A-2A17-EDCA-E2E7-5580BB87A71A}"/>
              </a:ext>
            </a:extLst>
          </p:cNvPr>
          <p:cNvCxnSpPr>
            <a:cxnSpLocks/>
          </p:cNvCxnSpPr>
          <p:nvPr/>
        </p:nvCxnSpPr>
        <p:spPr bwMode="auto">
          <a:xfrm>
            <a:off x="6926299" y="3308583"/>
            <a:ext cx="0" cy="481614"/>
          </a:xfrm>
          <a:prstGeom prst="straightConnector1">
            <a:avLst/>
          </a:prstGeom>
          <a:noFill/>
          <a:ln w="28575" cap="flat" cmpd="sng" algn="ctr">
            <a:solidFill>
              <a:schemeClr val="bg1"/>
            </a:solidFill>
            <a:prstDash val="solid"/>
            <a:round/>
            <a:headEnd type="none" w="med" len="med"/>
            <a:tailEnd type="triangle"/>
          </a:ln>
          <a:effectLst/>
        </p:spPr>
      </p:cxnSp>
      <p:sp>
        <p:nvSpPr>
          <p:cNvPr id="78" name="TextBox 77">
            <a:extLst>
              <a:ext uri="{FF2B5EF4-FFF2-40B4-BE49-F238E27FC236}">
                <a16:creationId xmlns:a16="http://schemas.microsoft.com/office/drawing/2014/main" id="{A8C19A2D-DB78-A059-3C0C-2B5E537F9E36}"/>
              </a:ext>
            </a:extLst>
          </p:cNvPr>
          <p:cNvSpPr txBox="1"/>
          <p:nvPr/>
        </p:nvSpPr>
        <p:spPr bwMode="auto">
          <a:xfrm>
            <a:off x="7785232" y="4174222"/>
            <a:ext cx="303819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Duration of Cumulative Exposure to INSTIs (Mo)</a:t>
            </a:r>
          </a:p>
        </p:txBody>
      </p:sp>
      <p:sp>
        <p:nvSpPr>
          <p:cNvPr id="4" name="TextBox 3">
            <a:extLst>
              <a:ext uri="{FF2B5EF4-FFF2-40B4-BE49-F238E27FC236}">
                <a16:creationId xmlns:a16="http://schemas.microsoft.com/office/drawing/2014/main" id="{F10D3699-1BB3-C4CF-D0FE-B06C4DC47DB4}"/>
              </a:ext>
            </a:extLst>
          </p:cNvPr>
          <p:cNvSpPr txBox="1"/>
          <p:nvPr/>
        </p:nvSpPr>
        <p:spPr bwMode="auto">
          <a:xfrm>
            <a:off x="6105959" y="1547610"/>
            <a:ext cx="590847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Incidence Rate of CV Composite Endpoint per </a:t>
            </a:r>
            <a:b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1000 Person-Yr of Follow-up by Cumulative INSTI Exposure </a:t>
            </a:r>
          </a:p>
        </p:txBody>
      </p:sp>
    </p:spTree>
    <p:extLst>
      <p:ext uri="{BB962C8B-B14F-4D97-AF65-F5344CB8AC3E}">
        <p14:creationId xmlns:p14="http://schemas.microsoft.com/office/powerpoint/2010/main" val="3581367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 name="Freeform 147">
            <a:extLst>
              <a:ext uri="{FF2B5EF4-FFF2-40B4-BE49-F238E27FC236}">
                <a16:creationId xmlns:a16="http://schemas.microsoft.com/office/drawing/2014/main" id="{DEC4CAAB-D0CB-3247-8719-ED939A157F18}"/>
              </a:ext>
            </a:extLst>
          </p:cNvPr>
          <p:cNvSpPr/>
          <p:nvPr/>
        </p:nvSpPr>
        <p:spPr bwMode="auto">
          <a:xfrm>
            <a:off x="7326654" y="3586258"/>
            <a:ext cx="2901950" cy="946150"/>
          </a:xfrm>
          <a:custGeom>
            <a:avLst/>
            <a:gdLst>
              <a:gd name="connsiteX0" fmla="*/ 0 w 2901950"/>
              <a:gd name="connsiteY0" fmla="*/ 946150 h 946150"/>
              <a:gd name="connsiteX1" fmla="*/ 101600 w 2901950"/>
              <a:gd name="connsiteY1" fmla="*/ 914400 h 946150"/>
              <a:gd name="connsiteX2" fmla="*/ 260350 w 2901950"/>
              <a:gd name="connsiteY2" fmla="*/ 869950 h 946150"/>
              <a:gd name="connsiteX3" fmla="*/ 387350 w 2901950"/>
              <a:gd name="connsiteY3" fmla="*/ 838200 h 946150"/>
              <a:gd name="connsiteX4" fmla="*/ 504825 w 2901950"/>
              <a:gd name="connsiteY4" fmla="*/ 800100 h 946150"/>
              <a:gd name="connsiteX5" fmla="*/ 720725 w 2901950"/>
              <a:gd name="connsiteY5" fmla="*/ 730250 h 946150"/>
              <a:gd name="connsiteX6" fmla="*/ 844550 w 2901950"/>
              <a:gd name="connsiteY6" fmla="*/ 688975 h 946150"/>
              <a:gd name="connsiteX7" fmla="*/ 1076325 w 2901950"/>
              <a:gd name="connsiteY7" fmla="*/ 622300 h 946150"/>
              <a:gd name="connsiteX8" fmla="*/ 1295400 w 2901950"/>
              <a:gd name="connsiteY8" fmla="*/ 558800 h 946150"/>
              <a:gd name="connsiteX9" fmla="*/ 1498600 w 2901950"/>
              <a:gd name="connsiteY9" fmla="*/ 498475 h 946150"/>
              <a:gd name="connsiteX10" fmla="*/ 1714500 w 2901950"/>
              <a:gd name="connsiteY10" fmla="*/ 450850 h 946150"/>
              <a:gd name="connsiteX11" fmla="*/ 1920875 w 2901950"/>
              <a:gd name="connsiteY11" fmla="*/ 406400 h 946150"/>
              <a:gd name="connsiteX12" fmla="*/ 2133600 w 2901950"/>
              <a:gd name="connsiteY12" fmla="*/ 346075 h 946150"/>
              <a:gd name="connsiteX13" fmla="*/ 2292350 w 2901950"/>
              <a:gd name="connsiteY13" fmla="*/ 298450 h 946150"/>
              <a:gd name="connsiteX14" fmla="*/ 2371725 w 2901950"/>
              <a:gd name="connsiteY14" fmla="*/ 254000 h 946150"/>
              <a:gd name="connsiteX15" fmla="*/ 2520950 w 2901950"/>
              <a:gd name="connsiteY15" fmla="*/ 196850 h 946150"/>
              <a:gd name="connsiteX16" fmla="*/ 2663825 w 2901950"/>
              <a:gd name="connsiteY16" fmla="*/ 123825 h 946150"/>
              <a:gd name="connsiteX17" fmla="*/ 2800350 w 2901950"/>
              <a:gd name="connsiteY17" fmla="*/ 50800 h 946150"/>
              <a:gd name="connsiteX18" fmla="*/ 2901950 w 2901950"/>
              <a:gd name="connsiteY18" fmla="*/ 0 h 946150"/>
              <a:gd name="connsiteX19" fmla="*/ 2901950 w 2901950"/>
              <a:gd name="connsiteY19" fmla="*/ 504825 h 946150"/>
              <a:gd name="connsiteX20" fmla="*/ 2755900 w 2901950"/>
              <a:gd name="connsiteY20" fmla="*/ 549275 h 946150"/>
              <a:gd name="connsiteX21" fmla="*/ 2647950 w 2901950"/>
              <a:gd name="connsiteY21" fmla="*/ 571500 h 946150"/>
              <a:gd name="connsiteX22" fmla="*/ 2479675 w 2901950"/>
              <a:gd name="connsiteY22" fmla="*/ 600075 h 946150"/>
              <a:gd name="connsiteX23" fmla="*/ 2349500 w 2901950"/>
              <a:gd name="connsiteY23" fmla="*/ 625475 h 946150"/>
              <a:gd name="connsiteX24" fmla="*/ 2247900 w 2901950"/>
              <a:gd name="connsiteY24" fmla="*/ 635000 h 946150"/>
              <a:gd name="connsiteX25" fmla="*/ 2095500 w 2901950"/>
              <a:gd name="connsiteY25" fmla="*/ 663575 h 946150"/>
              <a:gd name="connsiteX26" fmla="*/ 1784350 w 2901950"/>
              <a:gd name="connsiteY26" fmla="*/ 704850 h 946150"/>
              <a:gd name="connsiteX27" fmla="*/ 1171575 w 2901950"/>
              <a:gd name="connsiteY27" fmla="*/ 819150 h 946150"/>
              <a:gd name="connsiteX28" fmla="*/ 587375 w 2901950"/>
              <a:gd name="connsiteY28" fmla="*/ 908050 h 946150"/>
              <a:gd name="connsiteX29" fmla="*/ 257175 w 2901950"/>
              <a:gd name="connsiteY29" fmla="*/ 939800 h 946150"/>
              <a:gd name="connsiteX30" fmla="*/ 0 w 2901950"/>
              <a:gd name="connsiteY30" fmla="*/ 946150 h 946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2901950" h="946150">
                <a:moveTo>
                  <a:pt x="0" y="946150"/>
                </a:moveTo>
                <a:lnTo>
                  <a:pt x="101600" y="914400"/>
                </a:lnTo>
                <a:lnTo>
                  <a:pt x="260350" y="869950"/>
                </a:lnTo>
                <a:lnTo>
                  <a:pt x="387350" y="838200"/>
                </a:lnTo>
                <a:lnTo>
                  <a:pt x="504825" y="800100"/>
                </a:lnTo>
                <a:lnTo>
                  <a:pt x="720725" y="730250"/>
                </a:lnTo>
                <a:lnTo>
                  <a:pt x="844550" y="688975"/>
                </a:lnTo>
                <a:lnTo>
                  <a:pt x="1076325" y="622300"/>
                </a:lnTo>
                <a:lnTo>
                  <a:pt x="1295400" y="558800"/>
                </a:lnTo>
                <a:lnTo>
                  <a:pt x="1498600" y="498475"/>
                </a:lnTo>
                <a:lnTo>
                  <a:pt x="1714500" y="450850"/>
                </a:lnTo>
                <a:lnTo>
                  <a:pt x="1920875" y="406400"/>
                </a:lnTo>
                <a:lnTo>
                  <a:pt x="2133600" y="346075"/>
                </a:lnTo>
                <a:lnTo>
                  <a:pt x="2292350" y="298450"/>
                </a:lnTo>
                <a:lnTo>
                  <a:pt x="2371725" y="254000"/>
                </a:lnTo>
                <a:lnTo>
                  <a:pt x="2520950" y="196850"/>
                </a:lnTo>
                <a:lnTo>
                  <a:pt x="2663825" y="123825"/>
                </a:lnTo>
                <a:lnTo>
                  <a:pt x="2800350" y="50800"/>
                </a:lnTo>
                <a:lnTo>
                  <a:pt x="2901950" y="0"/>
                </a:lnTo>
                <a:lnTo>
                  <a:pt x="2901950" y="504825"/>
                </a:lnTo>
                <a:lnTo>
                  <a:pt x="2755900" y="549275"/>
                </a:lnTo>
                <a:lnTo>
                  <a:pt x="2647950" y="571500"/>
                </a:lnTo>
                <a:lnTo>
                  <a:pt x="2479675" y="600075"/>
                </a:lnTo>
                <a:lnTo>
                  <a:pt x="2349500" y="625475"/>
                </a:lnTo>
                <a:lnTo>
                  <a:pt x="2247900" y="635000"/>
                </a:lnTo>
                <a:lnTo>
                  <a:pt x="2095500" y="663575"/>
                </a:lnTo>
                <a:lnTo>
                  <a:pt x="1784350" y="704850"/>
                </a:lnTo>
                <a:lnTo>
                  <a:pt x="1171575" y="819150"/>
                </a:lnTo>
                <a:lnTo>
                  <a:pt x="587375" y="908050"/>
                </a:lnTo>
                <a:lnTo>
                  <a:pt x="257175" y="939800"/>
                </a:lnTo>
                <a:lnTo>
                  <a:pt x="0" y="946150"/>
                </a:lnTo>
                <a:close/>
              </a:path>
            </a:pathLst>
          </a:custGeom>
          <a:solidFill>
            <a:schemeClr val="accent3">
              <a:alpha val="25000"/>
            </a:schemeClr>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7" name="Freeform 146">
            <a:extLst>
              <a:ext uri="{FF2B5EF4-FFF2-40B4-BE49-F238E27FC236}">
                <a16:creationId xmlns:a16="http://schemas.microsoft.com/office/drawing/2014/main" id="{D0B58422-AF4F-B8F8-E239-DC2E7122B024}"/>
              </a:ext>
            </a:extLst>
          </p:cNvPr>
          <p:cNvSpPr/>
          <p:nvPr/>
        </p:nvSpPr>
        <p:spPr bwMode="auto">
          <a:xfrm>
            <a:off x="7336179" y="3649758"/>
            <a:ext cx="2892425" cy="895350"/>
          </a:xfrm>
          <a:custGeom>
            <a:avLst/>
            <a:gdLst>
              <a:gd name="connsiteX0" fmla="*/ 2892425 w 2892425"/>
              <a:gd name="connsiteY0" fmla="*/ 0 h 895350"/>
              <a:gd name="connsiteX1" fmla="*/ 2892425 w 2892425"/>
              <a:gd name="connsiteY1" fmla="*/ 527050 h 895350"/>
              <a:gd name="connsiteX2" fmla="*/ 2778125 w 2892425"/>
              <a:gd name="connsiteY2" fmla="*/ 552450 h 895350"/>
              <a:gd name="connsiteX3" fmla="*/ 2644775 w 2892425"/>
              <a:gd name="connsiteY3" fmla="*/ 596900 h 895350"/>
              <a:gd name="connsiteX4" fmla="*/ 2447925 w 2892425"/>
              <a:gd name="connsiteY4" fmla="*/ 628650 h 895350"/>
              <a:gd name="connsiteX5" fmla="*/ 2314575 w 2892425"/>
              <a:gd name="connsiteY5" fmla="*/ 654050 h 895350"/>
              <a:gd name="connsiteX6" fmla="*/ 2000250 w 2892425"/>
              <a:gd name="connsiteY6" fmla="*/ 695325 h 895350"/>
              <a:gd name="connsiteX7" fmla="*/ 1898650 w 2892425"/>
              <a:gd name="connsiteY7" fmla="*/ 704850 h 895350"/>
              <a:gd name="connsiteX8" fmla="*/ 1733550 w 2892425"/>
              <a:gd name="connsiteY8" fmla="*/ 736600 h 895350"/>
              <a:gd name="connsiteX9" fmla="*/ 1301750 w 2892425"/>
              <a:gd name="connsiteY9" fmla="*/ 793750 h 895350"/>
              <a:gd name="connsiteX10" fmla="*/ 993775 w 2892425"/>
              <a:gd name="connsiteY10" fmla="*/ 819150 h 895350"/>
              <a:gd name="connsiteX11" fmla="*/ 742950 w 2892425"/>
              <a:gd name="connsiteY11" fmla="*/ 854075 h 895350"/>
              <a:gd name="connsiteX12" fmla="*/ 549275 w 2892425"/>
              <a:gd name="connsiteY12" fmla="*/ 876300 h 895350"/>
              <a:gd name="connsiteX13" fmla="*/ 307975 w 2892425"/>
              <a:gd name="connsiteY13" fmla="*/ 895350 h 895350"/>
              <a:gd name="connsiteX14" fmla="*/ 0 w 2892425"/>
              <a:gd name="connsiteY14" fmla="*/ 895350 h 895350"/>
              <a:gd name="connsiteX15" fmla="*/ 523875 w 2892425"/>
              <a:gd name="connsiteY15" fmla="*/ 796925 h 895350"/>
              <a:gd name="connsiteX16" fmla="*/ 866775 w 2892425"/>
              <a:gd name="connsiteY16" fmla="*/ 746125 h 895350"/>
              <a:gd name="connsiteX17" fmla="*/ 1171575 w 2892425"/>
              <a:gd name="connsiteY17" fmla="*/ 685800 h 895350"/>
              <a:gd name="connsiteX18" fmla="*/ 1270000 w 2892425"/>
              <a:gd name="connsiteY18" fmla="*/ 654050 h 895350"/>
              <a:gd name="connsiteX19" fmla="*/ 1419225 w 2892425"/>
              <a:gd name="connsiteY19" fmla="*/ 625475 h 895350"/>
              <a:gd name="connsiteX20" fmla="*/ 1549400 w 2892425"/>
              <a:gd name="connsiteY20" fmla="*/ 587375 h 895350"/>
              <a:gd name="connsiteX21" fmla="*/ 1901825 w 2892425"/>
              <a:gd name="connsiteY21" fmla="*/ 511175 h 895350"/>
              <a:gd name="connsiteX22" fmla="*/ 2082800 w 2892425"/>
              <a:gd name="connsiteY22" fmla="*/ 466725 h 895350"/>
              <a:gd name="connsiteX23" fmla="*/ 2136775 w 2892425"/>
              <a:gd name="connsiteY23" fmla="*/ 434975 h 895350"/>
              <a:gd name="connsiteX24" fmla="*/ 2216150 w 2892425"/>
              <a:gd name="connsiteY24" fmla="*/ 406400 h 895350"/>
              <a:gd name="connsiteX25" fmla="*/ 2324100 w 2892425"/>
              <a:gd name="connsiteY25" fmla="*/ 358775 h 895350"/>
              <a:gd name="connsiteX26" fmla="*/ 2384425 w 2892425"/>
              <a:gd name="connsiteY26" fmla="*/ 336550 h 895350"/>
              <a:gd name="connsiteX27" fmla="*/ 2425700 w 2892425"/>
              <a:gd name="connsiteY27" fmla="*/ 311150 h 895350"/>
              <a:gd name="connsiteX28" fmla="*/ 2536825 w 2892425"/>
              <a:gd name="connsiteY28" fmla="*/ 263525 h 895350"/>
              <a:gd name="connsiteX29" fmla="*/ 2609850 w 2892425"/>
              <a:gd name="connsiteY29" fmla="*/ 215900 h 895350"/>
              <a:gd name="connsiteX30" fmla="*/ 2730500 w 2892425"/>
              <a:gd name="connsiteY30" fmla="*/ 120650 h 895350"/>
              <a:gd name="connsiteX31" fmla="*/ 2806700 w 2892425"/>
              <a:gd name="connsiteY31" fmla="*/ 57150 h 895350"/>
              <a:gd name="connsiteX32" fmla="*/ 2892425 w 2892425"/>
              <a:gd name="connsiteY32" fmla="*/ 0 h 895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2892425" h="895350">
                <a:moveTo>
                  <a:pt x="2892425" y="0"/>
                </a:moveTo>
                <a:lnTo>
                  <a:pt x="2892425" y="527050"/>
                </a:lnTo>
                <a:lnTo>
                  <a:pt x="2778125" y="552450"/>
                </a:lnTo>
                <a:lnTo>
                  <a:pt x="2644775" y="596900"/>
                </a:lnTo>
                <a:lnTo>
                  <a:pt x="2447925" y="628650"/>
                </a:lnTo>
                <a:lnTo>
                  <a:pt x="2314575" y="654050"/>
                </a:lnTo>
                <a:lnTo>
                  <a:pt x="2000250" y="695325"/>
                </a:lnTo>
                <a:lnTo>
                  <a:pt x="1898650" y="704850"/>
                </a:lnTo>
                <a:lnTo>
                  <a:pt x="1733550" y="736600"/>
                </a:lnTo>
                <a:lnTo>
                  <a:pt x="1301750" y="793750"/>
                </a:lnTo>
                <a:lnTo>
                  <a:pt x="993775" y="819150"/>
                </a:lnTo>
                <a:lnTo>
                  <a:pt x="742950" y="854075"/>
                </a:lnTo>
                <a:lnTo>
                  <a:pt x="549275" y="876300"/>
                </a:lnTo>
                <a:lnTo>
                  <a:pt x="307975" y="895350"/>
                </a:lnTo>
                <a:lnTo>
                  <a:pt x="0" y="895350"/>
                </a:lnTo>
                <a:lnTo>
                  <a:pt x="523875" y="796925"/>
                </a:lnTo>
                <a:lnTo>
                  <a:pt x="866775" y="746125"/>
                </a:lnTo>
                <a:lnTo>
                  <a:pt x="1171575" y="685800"/>
                </a:lnTo>
                <a:lnTo>
                  <a:pt x="1270000" y="654050"/>
                </a:lnTo>
                <a:lnTo>
                  <a:pt x="1419225" y="625475"/>
                </a:lnTo>
                <a:lnTo>
                  <a:pt x="1549400" y="587375"/>
                </a:lnTo>
                <a:lnTo>
                  <a:pt x="1901825" y="511175"/>
                </a:lnTo>
                <a:lnTo>
                  <a:pt x="2082800" y="466725"/>
                </a:lnTo>
                <a:lnTo>
                  <a:pt x="2136775" y="434975"/>
                </a:lnTo>
                <a:lnTo>
                  <a:pt x="2216150" y="406400"/>
                </a:lnTo>
                <a:lnTo>
                  <a:pt x="2324100" y="358775"/>
                </a:lnTo>
                <a:lnTo>
                  <a:pt x="2384425" y="336550"/>
                </a:lnTo>
                <a:lnTo>
                  <a:pt x="2425700" y="311150"/>
                </a:lnTo>
                <a:lnTo>
                  <a:pt x="2536825" y="263525"/>
                </a:lnTo>
                <a:lnTo>
                  <a:pt x="2609850" y="215900"/>
                </a:lnTo>
                <a:lnTo>
                  <a:pt x="2730500" y="120650"/>
                </a:lnTo>
                <a:lnTo>
                  <a:pt x="2806700" y="57150"/>
                </a:lnTo>
                <a:lnTo>
                  <a:pt x="2892425" y="0"/>
                </a:lnTo>
                <a:close/>
              </a:path>
            </a:pathLst>
          </a:custGeom>
          <a:solidFill>
            <a:schemeClr val="accent2">
              <a:alpha val="25000"/>
            </a:schemeClr>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6" name="Freeform 145">
            <a:extLst>
              <a:ext uri="{FF2B5EF4-FFF2-40B4-BE49-F238E27FC236}">
                <a16:creationId xmlns:a16="http://schemas.microsoft.com/office/drawing/2014/main" id="{163F1FCA-7C39-C7E6-77E1-D52305604069}"/>
              </a:ext>
            </a:extLst>
          </p:cNvPr>
          <p:cNvSpPr/>
          <p:nvPr/>
        </p:nvSpPr>
        <p:spPr bwMode="auto">
          <a:xfrm>
            <a:off x="7326654" y="4008533"/>
            <a:ext cx="2905125" cy="536575"/>
          </a:xfrm>
          <a:custGeom>
            <a:avLst/>
            <a:gdLst>
              <a:gd name="connsiteX0" fmla="*/ 0 w 2905125"/>
              <a:gd name="connsiteY0" fmla="*/ 536575 h 536575"/>
              <a:gd name="connsiteX1" fmla="*/ 587375 w 2905125"/>
              <a:gd name="connsiteY1" fmla="*/ 485775 h 536575"/>
              <a:gd name="connsiteX2" fmla="*/ 1289050 w 2905125"/>
              <a:gd name="connsiteY2" fmla="*/ 371475 h 536575"/>
              <a:gd name="connsiteX3" fmla="*/ 2028825 w 2905125"/>
              <a:gd name="connsiteY3" fmla="*/ 228600 h 536575"/>
              <a:gd name="connsiteX4" fmla="*/ 2559050 w 2905125"/>
              <a:gd name="connsiteY4" fmla="*/ 101600 h 536575"/>
              <a:gd name="connsiteX5" fmla="*/ 2905125 w 2905125"/>
              <a:gd name="connsiteY5" fmla="*/ 0 h 53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05125" h="536575">
                <a:moveTo>
                  <a:pt x="0" y="536575"/>
                </a:moveTo>
                <a:cubicBezTo>
                  <a:pt x="186266" y="524933"/>
                  <a:pt x="372533" y="513292"/>
                  <a:pt x="587375" y="485775"/>
                </a:cubicBezTo>
                <a:cubicBezTo>
                  <a:pt x="802217" y="458258"/>
                  <a:pt x="1048808" y="414337"/>
                  <a:pt x="1289050" y="371475"/>
                </a:cubicBezTo>
                <a:cubicBezTo>
                  <a:pt x="1529292" y="328613"/>
                  <a:pt x="1817158" y="273579"/>
                  <a:pt x="2028825" y="228600"/>
                </a:cubicBezTo>
                <a:cubicBezTo>
                  <a:pt x="2240492" y="183621"/>
                  <a:pt x="2413000" y="139700"/>
                  <a:pt x="2559050" y="101600"/>
                </a:cubicBezTo>
                <a:cubicBezTo>
                  <a:pt x="2705100" y="63500"/>
                  <a:pt x="2805112" y="31750"/>
                  <a:pt x="2905125" y="0"/>
                </a:cubicBezTo>
              </a:path>
            </a:pathLst>
          </a:custGeom>
          <a:noFill/>
          <a:ln w="28575">
            <a:solidFill>
              <a:schemeClr val="accent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sp>
        <p:nvSpPr>
          <p:cNvPr id="144" name="Freeform 143">
            <a:extLst>
              <a:ext uri="{FF2B5EF4-FFF2-40B4-BE49-F238E27FC236}">
                <a16:creationId xmlns:a16="http://schemas.microsoft.com/office/drawing/2014/main" id="{DCB137DF-FBC4-32F7-ADC6-7C1A89B0645D}"/>
              </a:ext>
            </a:extLst>
          </p:cNvPr>
          <p:cNvSpPr/>
          <p:nvPr/>
        </p:nvSpPr>
        <p:spPr bwMode="auto">
          <a:xfrm>
            <a:off x="2395879" y="3910108"/>
            <a:ext cx="2790825" cy="615950"/>
          </a:xfrm>
          <a:custGeom>
            <a:avLst/>
            <a:gdLst>
              <a:gd name="connsiteX0" fmla="*/ 2781300 w 2790825"/>
              <a:gd name="connsiteY0" fmla="*/ 0 h 615950"/>
              <a:gd name="connsiteX1" fmla="*/ 2495550 w 2790825"/>
              <a:gd name="connsiteY1" fmla="*/ 0 h 615950"/>
              <a:gd name="connsiteX2" fmla="*/ 2495550 w 2790825"/>
              <a:gd name="connsiteY2" fmla="*/ 25400 h 615950"/>
              <a:gd name="connsiteX3" fmla="*/ 2400300 w 2790825"/>
              <a:gd name="connsiteY3" fmla="*/ 25400 h 615950"/>
              <a:gd name="connsiteX4" fmla="*/ 2400300 w 2790825"/>
              <a:gd name="connsiteY4" fmla="*/ 25400 h 615950"/>
              <a:gd name="connsiteX5" fmla="*/ 2400300 w 2790825"/>
              <a:gd name="connsiteY5" fmla="*/ 41275 h 615950"/>
              <a:gd name="connsiteX6" fmla="*/ 2333625 w 2790825"/>
              <a:gd name="connsiteY6" fmla="*/ 41275 h 615950"/>
              <a:gd name="connsiteX7" fmla="*/ 2333625 w 2790825"/>
              <a:gd name="connsiteY7" fmla="*/ 41275 h 615950"/>
              <a:gd name="connsiteX8" fmla="*/ 2311400 w 2790825"/>
              <a:gd name="connsiteY8" fmla="*/ 63500 h 615950"/>
              <a:gd name="connsiteX9" fmla="*/ 2311400 w 2790825"/>
              <a:gd name="connsiteY9" fmla="*/ 79375 h 615950"/>
              <a:gd name="connsiteX10" fmla="*/ 2146300 w 2790825"/>
              <a:gd name="connsiteY10" fmla="*/ 79375 h 615950"/>
              <a:gd name="connsiteX11" fmla="*/ 2146300 w 2790825"/>
              <a:gd name="connsiteY11" fmla="*/ 95250 h 615950"/>
              <a:gd name="connsiteX12" fmla="*/ 2111375 w 2790825"/>
              <a:gd name="connsiteY12" fmla="*/ 95250 h 615950"/>
              <a:gd name="connsiteX13" fmla="*/ 2111375 w 2790825"/>
              <a:gd name="connsiteY13" fmla="*/ 114300 h 615950"/>
              <a:gd name="connsiteX14" fmla="*/ 2082800 w 2790825"/>
              <a:gd name="connsiteY14" fmla="*/ 114300 h 615950"/>
              <a:gd name="connsiteX15" fmla="*/ 2082800 w 2790825"/>
              <a:gd name="connsiteY15" fmla="*/ 114300 h 615950"/>
              <a:gd name="connsiteX16" fmla="*/ 2082800 w 2790825"/>
              <a:gd name="connsiteY16" fmla="*/ 130175 h 615950"/>
              <a:gd name="connsiteX17" fmla="*/ 2035175 w 2790825"/>
              <a:gd name="connsiteY17" fmla="*/ 130175 h 615950"/>
              <a:gd name="connsiteX18" fmla="*/ 2035175 w 2790825"/>
              <a:gd name="connsiteY18" fmla="*/ 146050 h 615950"/>
              <a:gd name="connsiteX19" fmla="*/ 1993900 w 2790825"/>
              <a:gd name="connsiteY19" fmla="*/ 146050 h 615950"/>
              <a:gd name="connsiteX20" fmla="*/ 1993900 w 2790825"/>
              <a:gd name="connsiteY20" fmla="*/ 146050 h 615950"/>
              <a:gd name="connsiteX21" fmla="*/ 1993900 w 2790825"/>
              <a:gd name="connsiteY21" fmla="*/ 165100 h 615950"/>
              <a:gd name="connsiteX22" fmla="*/ 1914525 w 2790825"/>
              <a:gd name="connsiteY22" fmla="*/ 165100 h 615950"/>
              <a:gd name="connsiteX23" fmla="*/ 1914525 w 2790825"/>
              <a:gd name="connsiteY23" fmla="*/ 200025 h 615950"/>
              <a:gd name="connsiteX24" fmla="*/ 1841500 w 2790825"/>
              <a:gd name="connsiteY24" fmla="*/ 200025 h 615950"/>
              <a:gd name="connsiteX25" fmla="*/ 1841500 w 2790825"/>
              <a:gd name="connsiteY25" fmla="*/ 219075 h 615950"/>
              <a:gd name="connsiteX26" fmla="*/ 1825625 w 2790825"/>
              <a:gd name="connsiteY26" fmla="*/ 219075 h 615950"/>
              <a:gd name="connsiteX27" fmla="*/ 1825625 w 2790825"/>
              <a:gd name="connsiteY27" fmla="*/ 234950 h 615950"/>
              <a:gd name="connsiteX28" fmla="*/ 1708150 w 2790825"/>
              <a:gd name="connsiteY28" fmla="*/ 234950 h 615950"/>
              <a:gd name="connsiteX29" fmla="*/ 1708150 w 2790825"/>
              <a:gd name="connsiteY29" fmla="*/ 244475 h 615950"/>
              <a:gd name="connsiteX30" fmla="*/ 1565275 w 2790825"/>
              <a:gd name="connsiteY30" fmla="*/ 244475 h 615950"/>
              <a:gd name="connsiteX31" fmla="*/ 1565275 w 2790825"/>
              <a:gd name="connsiteY31" fmla="*/ 254000 h 615950"/>
              <a:gd name="connsiteX32" fmla="*/ 1422400 w 2790825"/>
              <a:gd name="connsiteY32" fmla="*/ 254000 h 615950"/>
              <a:gd name="connsiteX33" fmla="*/ 1422400 w 2790825"/>
              <a:gd name="connsiteY33" fmla="*/ 269875 h 615950"/>
              <a:gd name="connsiteX34" fmla="*/ 1339850 w 2790825"/>
              <a:gd name="connsiteY34" fmla="*/ 269875 h 615950"/>
              <a:gd name="connsiteX35" fmla="*/ 1339850 w 2790825"/>
              <a:gd name="connsiteY35" fmla="*/ 269875 h 615950"/>
              <a:gd name="connsiteX36" fmla="*/ 1339850 w 2790825"/>
              <a:gd name="connsiteY36" fmla="*/ 269875 h 615950"/>
              <a:gd name="connsiteX37" fmla="*/ 1339850 w 2790825"/>
              <a:gd name="connsiteY37" fmla="*/ 295275 h 615950"/>
              <a:gd name="connsiteX38" fmla="*/ 1187450 w 2790825"/>
              <a:gd name="connsiteY38" fmla="*/ 295275 h 615950"/>
              <a:gd name="connsiteX39" fmla="*/ 1187450 w 2790825"/>
              <a:gd name="connsiteY39" fmla="*/ 314325 h 615950"/>
              <a:gd name="connsiteX40" fmla="*/ 1073150 w 2790825"/>
              <a:gd name="connsiteY40" fmla="*/ 314325 h 615950"/>
              <a:gd name="connsiteX41" fmla="*/ 1073150 w 2790825"/>
              <a:gd name="connsiteY41" fmla="*/ 333375 h 615950"/>
              <a:gd name="connsiteX42" fmla="*/ 923925 w 2790825"/>
              <a:gd name="connsiteY42" fmla="*/ 333375 h 615950"/>
              <a:gd name="connsiteX43" fmla="*/ 923925 w 2790825"/>
              <a:gd name="connsiteY43" fmla="*/ 365125 h 615950"/>
              <a:gd name="connsiteX44" fmla="*/ 850900 w 2790825"/>
              <a:gd name="connsiteY44" fmla="*/ 365125 h 615950"/>
              <a:gd name="connsiteX45" fmla="*/ 850900 w 2790825"/>
              <a:gd name="connsiteY45" fmla="*/ 381000 h 615950"/>
              <a:gd name="connsiteX46" fmla="*/ 815975 w 2790825"/>
              <a:gd name="connsiteY46" fmla="*/ 381000 h 615950"/>
              <a:gd name="connsiteX47" fmla="*/ 815975 w 2790825"/>
              <a:gd name="connsiteY47" fmla="*/ 381000 h 615950"/>
              <a:gd name="connsiteX48" fmla="*/ 815975 w 2790825"/>
              <a:gd name="connsiteY48" fmla="*/ 403225 h 615950"/>
              <a:gd name="connsiteX49" fmla="*/ 682625 w 2790825"/>
              <a:gd name="connsiteY49" fmla="*/ 403225 h 615950"/>
              <a:gd name="connsiteX50" fmla="*/ 682625 w 2790825"/>
              <a:gd name="connsiteY50" fmla="*/ 438150 h 615950"/>
              <a:gd name="connsiteX51" fmla="*/ 638175 w 2790825"/>
              <a:gd name="connsiteY51" fmla="*/ 438150 h 615950"/>
              <a:gd name="connsiteX52" fmla="*/ 628650 w 2790825"/>
              <a:gd name="connsiteY52" fmla="*/ 447675 h 615950"/>
              <a:gd name="connsiteX53" fmla="*/ 495300 w 2790825"/>
              <a:gd name="connsiteY53" fmla="*/ 447675 h 615950"/>
              <a:gd name="connsiteX54" fmla="*/ 495300 w 2790825"/>
              <a:gd name="connsiteY54" fmla="*/ 469900 h 615950"/>
              <a:gd name="connsiteX55" fmla="*/ 425450 w 2790825"/>
              <a:gd name="connsiteY55" fmla="*/ 469900 h 615950"/>
              <a:gd name="connsiteX56" fmla="*/ 425450 w 2790825"/>
              <a:gd name="connsiteY56" fmla="*/ 498475 h 615950"/>
              <a:gd name="connsiteX57" fmla="*/ 323850 w 2790825"/>
              <a:gd name="connsiteY57" fmla="*/ 498475 h 615950"/>
              <a:gd name="connsiteX58" fmla="*/ 317500 w 2790825"/>
              <a:gd name="connsiteY58" fmla="*/ 504825 h 615950"/>
              <a:gd name="connsiteX59" fmla="*/ 225425 w 2790825"/>
              <a:gd name="connsiteY59" fmla="*/ 504825 h 615950"/>
              <a:gd name="connsiteX60" fmla="*/ 225425 w 2790825"/>
              <a:gd name="connsiteY60" fmla="*/ 527050 h 615950"/>
              <a:gd name="connsiteX61" fmla="*/ 60325 w 2790825"/>
              <a:gd name="connsiteY61" fmla="*/ 527050 h 615950"/>
              <a:gd name="connsiteX62" fmla="*/ 60325 w 2790825"/>
              <a:gd name="connsiteY62" fmla="*/ 558800 h 615950"/>
              <a:gd name="connsiteX63" fmla="*/ 0 w 2790825"/>
              <a:gd name="connsiteY63" fmla="*/ 558800 h 615950"/>
              <a:gd name="connsiteX64" fmla="*/ 0 w 2790825"/>
              <a:gd name="connsiteY64" fmla="*/ 615950 h 615950"/>
              <a:gd name="connsiteX65" fmla="*/ 60325 w 2790825"/>
              <a:gd name="connsiteY65" fmla="*/ 615950 h 615950"/>
              <a:gd name="connsiteX66" fmla="*/ 73025 w 2790825"/>
              <a:gd name="connsiteY66" fmla="*/ 603250 h 615950"/>
              <a:gd name="connsiteX67" fmla="*/ 219075 w 2790825"/>
              <a:gd name="connsiteY67" fmla="*/ 603250 h 615950"/>
              <a:gd name="connsiteX68" fmla="*/ 231775 w 2790825"/>
              <a:gd name="connsiteY68" fmla="*/ 590550 h 615950"/>
              <a:gd name="connsiteX69" fmla="*/ 368300 w 2790825"/>
              <a:gd name="connsiteY69" fmla="*/ 590550 h 615950"/>
              <a:gd name="connsiteX70" fmla="*/ 368300 w 2790825"/>
              <a:gd name="connsiteY70" fmla="*/ 584200 h 615950"/>
              <a:gd name="connsiteX71" fmla="*/ 406400 w 2790825"/>
              <a:gd name="connsiteY71" fmla="*/ 584200 h 615950"/>
              <a:gd name="connsiteX72" fmla="*/ 415925 w 2790825"/>
              <a:gd name="connsiteY72" fmla="*/ 574675 h 615950"/>
              <a:gd name="connsiteX73" fmla="*/ 501650 w 2790825"/>
              <a:gd name="connsiteY73" fmla="*/ 574675 h 615950"/>
              <a:gd name="connsiteX74" fmla="*/ 520700 w 2790825"/>
              <a:gd name="connsiteY74" fmla="*/ 555625 h 615950"/>
              <a:gd name="connsiteX75" fmla="*/ 641350 w 2790825"/>
              <a:gd name="connsiteY75" fmla="*/ 555625 h 615950"/>
              <a:gd name="connsiteX76" fmla="*/ 679450 w 2790825"/>
              <a:gd name="connsiteY76" fmla="*/ 555625 h 615950"/>
              <a:gd name="connsiteX77" fmla="*/ 679450 w 2790825"/>
              <a:gd name="connsiteY77" fmla="*/ 555625 h 615950"/>
              <a:gd name="connsiteX78" fmla="*/ 679450 w 2790825"/>
              <a:gd name="connsiteY78" fmla="*/ 555625 h 615950"/>
              <a:gd name="connsiteX79" fmla="*/ 679450 w 2790825"/>
              <a:gd name="connsiteY79" fmla="*/ 533400 h 615950"/>
              <a:gd name="connsiteX80" fmla="*/ 781050 w 2790825"/>
              <a:gd name="connsiteY80" fmla="*/ 533400 h 615950"/>
              <a:gd name="connsiteX81" fmla="*/ 790575 w 2790825"/>
              <a:gd name="connsiteY81" fmla="*/ 523875 h 615950"/>
              <a:gd name="connsiteX82" fmla="*/ 860425 w 2790825"/>
              <a:gd name="connsiteY82" fmla="*/ 523875 h 615950"/>
              <a:gd name="connsiteX83" fmla="*/ 860425 w 2790825"/>
              <a:gd name="connsiteY83" fmla="*/ 523875 h 615950"/>
              <a:gd name="connsiteX84" fmla="*/ 879475 w 2790825"/>
              <a:gd name="connsiteY84" fmla="*/ 504825 h 615950"/>
              <a:gd name="connsiteX85" fmla="*/ 927100 w 2790825"/>
              <a:gd name="connsiteY85" fmla="*/ 504825 h 615950"/>
              <a:gd name="connsiteX86" fmla="*/ 942975 w 2790825"/>
              <a:gd name="connsiteY86" fmla="*/ 488950 h 615950"/>
              <a:gd name="connsiteX87" fmla="*/ 1054100 w 2790825"/>
              <a:gd name="connsiteY87" fmla="*/ 488950 h 615950"/>
              <a:gd name="connsiteX88" fmla="*/ 1054100 w 2790825"/>
              <a:gd name="connsiteY88" fmla="*/ 469900 h 615950"/>
              <a:gd name="connsiteX89" fmla="*/ 1104900 w 2790825"/>
              <a:gd name="connsiteY89" fmla="*/ 469900 h 615950"/>
              <a:gd name="connsiteX90" fmla="*/ 1216025 w 2790825"/>
              <a:gd name="connsiteY90" fmla="*/ 469900 h 615950"/>
              <a:gd name="connsiteX91" fmla="*/ 1216025 w 2790825"/>
              <a:gd name="connsiteY91" fmla="*/ 447675 h 615950"/>
              <a:gd name="connsiteX92" fmla="*/ 1352550 w 2790825"/>
              <a:gd name="connsiteY92" fmla="*/ 447675 h 615950"/>
              <a:gd name="connsiteX93" fmla="*/ 1352550 w 2790825"/>
              <a:gd name="connsiteY93" fmla="*/ 431800 h 615950"/>
              <a:gd name="connsiteX94" fmla="*/ 1565275 w 2790825"/>
              <a:gd name="connsiteY94" fmla="*/ 431800 h 615950"/>
              <a:gd name="connsiteX95" fmla="*/ 1574800 w 2790825"/>
              <a:gd name="connsiteY95" fmla="*/ 422275 h 615950"/>
              <a:gd name="connsiteX96" fmla="*/ 1711325 w 2790825"/>
              <a:gd name="connsiteY96" fmla="*/ 422275 h 615950"/>
              <a:gd name="connsiteX97" fmla="*/ 1730375 w 2790825"/>
              <a:gd name="connsiteY97" fmla="*/ 422275 h 615950"/>
              <a:gd name="connsiteX98" fmla="*/ 1841500 w 2790825"/>
              <a:gd name="connsiteY98" fmla="*/ 422275 h 615950"/>
              <a:gd name="connsiteX99" fmla="*/ 1841500 w 2790825"/>
              <a:gd name="connsiteY99" fmla="*/ 396875 h 615950"/>
              <a:gd name="connsiteX100" fmla="*/ 1911350 w 2790825"/>
              <a:gd name="connsiteY100" fmla="*/ 396875 h 615950"/>
              <a:gd name="connsiteX101" fmla="*/ 1927225 w 2790825"/>
              <a:gd name="connsiteY101" fmla="*/ 381000 h 615950"/>
              <a:gd name="connsiteX102" fmla="*/ 1997075 w 2790825"/>
              <a:gd name="connsiteY102" fmla="*/ 381000 h 615950"/>
              <a:gd name="connsiteX103" fmla="*/ 1997075 w 2790825"/>
              <a:gd name="connsiteY103" fmla="*/ 355600 h 615950"/>
              <a:gd name="connsiteX104" fmla="*/ 2054225 w 2790825"/>
              <a:gd name="connsiteY104" fmla="*/ 355600 h 615950"/>
              <a:gd name="connsiteX105" fmla="*/ 2066925 w 2790825"/>
              <a:gd name="connsiteY105" fmla="*/ 342900 h 615950"/>
              <a:gd name="connsiteX106" fmla="*/ 2127250 w 2790825"/>
              <a:gd name="connsiteY106" fmla="*/ 342900 h 615950"/>
              <a:gd name="connsiteX107" fmla="*/ 2139950 w 2790825"/>
              <a:gd name="connsiteY107" fmla="*/ 330200 h 615950"/>
              <a:gd name="connsiteX108" fmla="*/ 2333625 w 2790825"/>
              <a:gd name="connsiteY108" fmla="*/ 330200 h 615950"/>
              <a:gd name="connsiteX109" fmla="*/ 2333625 w 2790825"/>
              <a:gd name="connsiteY109" fmla="*/ 292100 h 615950"/>
              <a:gd name="connsiteX110" fmla="*/ 2409825 w 2790825"/>
              <a:gd name="connsiteY110" fmla="*/ 292100 h 615950"/>
              <a:gd name="connsiteX111" fmla="*/ 2409825 w 2790825"/>
              <a:gd name="connsiteY111" fmla="*/ 282575 h 615950"/>
              <a:gd name="connsiteX112" fmla="*/ 2501900 w 2790825"/>
              <a:gd name="connsiteY112" fmla="*/ 282575 h 615950"/>
              <a:gd name="connsiteX113" fmla="*/ 2501900 w 2790825"/>
              <a:gd name="connsiteY113" fmla="*/ 273050 h 615950"/>
              <a:gd name="connsiteX114" fmla="*/ 2790825 w 2790825"/>
              <a:gd name="connsiteY114" fmla="*/ 273050 h 615950"/>
              <a:gd name="connsiteX115" fmla="*/ 2790825 w 2790825"/>
              <a:gd name="connsiteY115" fmla="*/ 273050 h 615950"/>
              <a:gd name="connsiteX116" fmla="*/ 2781300 w 2790825"/>
              <a:gd name="connsiteY116" fmla="*/ 0 h 615950"/>
              <a:gd name="connsiteX0" fmla="*/ 2790825 w 2790825"/>
              <a:gd name="connsiteY0" fmla="*/ 6350 h 615950"/>
              <a:gd name="connsiteX1" fmla="*/ 2495550 w 2790825"/>
              <a:gd name="connsiteY1" fmla="*/ 0 h 615950"/>
              <a:gd name="connsiteX2" fmla="*/ 2495550 w 2790825"/>
              <a:gd name="connsiteY2" fmla="*/ 25400 h 615950"/>
              <a:gd name="connsiteX3" fmla="*/ 2400300 w 2790825"/>
              <a:gd name="connsiteY3" fmla="*/ 25400 h 615950"/>
              <a:gd name="connsiteX4" fmla="*/ 2400300 w 2790825"/>
              <a:gd name="connsiteY4" fmla="*/ 25400 h 615950"/>
              <a:gd name="connsiteX5" fmla="*/ 2400300 w 2790825"/>
              <a:gd name="connsiteY5" fmla="*/ 41275 h 615950"/>
              <a:gd name="connsiteX6" fmla="*/ 2333625 w 2790825"/>
              <a:gd name="connsiteY6" fmla="*/ 41275 h 615950"/>
              <a:gd name="connsiteX7" fmla="*/ 2333625 w 2790825"/>
              <a:gd name="connsiteY7" fmla="*/ 41275 h 615950"/>
              <a:gd name="connsiteX8" fmla="*/ 2311400 w 2790825"/>
              <a:gd name="connsiteY8" fmla="*/ 63500 h 615950"/>
              <a:gd name="connsiteX9" fmla="*/ 2311400 w 2790825"/>
              <a:gd name="connsiteY9" fmla="*/ 79375 h 615950"/>
              <a:gd name="connsiteX10" fmla="*/ 2146300 w 2790825"/>
              <a:gd name="connsiteY10" fmla="*/ 79375 h 615950"/>
              <a:gd name="connsiteX11" fmla="*/ 2146300 w 2790825"/>
              <a:gd name="connsiteY11" fmla="*/ 95250 h 615950"/>
              <a:gd name="connsiteX12" fmla="*/ 2111375 w 2790825"/>
              <a:gd name="connsiteY12" fmla="*/ 95250 h 615950"/>
              <a:gd name="connsiteX13" fmla="*/ 2111375 w 2790825"/>
              <a:gd name="connsiteY13" fmla="*/ 114300 h 615950"/>
              <a:gd name="connsiteX14" fmla="*/ 2082800 w 2790825"/>
              <a:gd name="connsiteY14" fmla="*/ 114300 h 615950"/>
              <a:gd name="connsiteX15" fmla="*/ 2082800 w 2790825"/>
              <a:gd name="connsiteY15" fmla="*/ 114300 h 615950"/>
              <a:gd name="connsiteX16" fmla="*/ 2082800 w 2790825"/>
              <a:gd name="connsiteY16" fmla="*/ 130175 h 615950"/>
              <a:gd name="connsiteX17" fmla="*/ 2035175 w 2790825"/>
              <a:gd name="connsiteY17" fmla="*/ 130175 h 615950"/>
              <a:gd name="connsiteX18" fmla="*/ 2035175 w 2790825"/>
              <a:gd name="connsiteY18" fmla="*/ 146050 h 615950"/>
              <a:gd name="connsiteX19" fmla="*/ 1993900 w 2790825"/>
              <a:gd name="connsiteY19" fmla="*/ 146050 h 615950"/>
              <a:gd name="connsiteX20" fmla="*/ 1993900 w 2790825"/>
              <a:gd name="connsiteY20" fmla="*/ 146050 h 615950"/>
              <a:gd name="connsiteX21" fmla="*/ 1993900 w 2790825"/>
              <a:gd name="connsiteY21" fmla="*/ 165100 h 615950"/>
              <a:gd name="connsiteX22" fmla="*/ 1914525 w 2790825"/>
              <a:gd name="connsiteY22" fmla="*/ 165100 h 615950"/>
              <a:gd name="connsiteX23" fmla="*/ 1914525 w 2790825"/>
              <a:gd name="connsiteY23" fmla="*/ 200025 h 615950"/>
              <a:gd name="connsiteX24" fmla="*/ 1841500 w 2790825"/>
              <a:gd name="connsiteY24" fmla="*/ 200025 h 615950"/>
              <a:gd name="connsiteX25" fmla="*/ 1841500 w 2790825"/>
              <a:gd name="connsiteY25" fmla="*/ 219075 h 615950"/>
              <a:gd name="connsiteX26" fmla="*/ 1825625 w 2790825"/>
              <a:gd name="connsiteY26" fmla="*/ 219075 h 615950"/>
              <a:gd name="connsiteX27" fmla="*/ 1825625 w 2790825"/>
              <a:gd name="connsiteY27" fmla="*/ 234950 h 615950"/>
              <a:gd name="connsiteX28" fmla="*/ 1708150 w 2790825"/>
              <a:gd name="connsiteY28" fmla="*/ 234950 h 615950"/>
              <a:gd name="connsiteX29" fmla="*/ 1708150 w 2790825"/>
              <a:gd name="connsiteY29" fmla="*/ 244475 h 615950"/>
              <a:gd name="connsiteX30" fmla="*/ 1565275 w 2790825"/>
              <a:gd name="connsiteY30" fmla="*/ 244475 h 615950"/>
              <a:gd name="connsiteX31" fmla="*/ 1565275 w 2790825"/>
              <a:gd name="connsiteY31" fmla="*/ 254000 h 615950"/>
              <a:gd name="connsiteX32" fmla="*/ 1422400 w 2790825"/>
              <a:gd name="connsiteY32" fmla="*/ 254000 h 615950"/>
              <a:gd name="connsiteX33" fmla="*/ 1422400 w 2790825"/>
              <a:gd name="connsiteY33" fmla="*/ 269875 h 615950"/>
              <a:gd name="connsiteX34" fmla="*/ 1339850 w 2790825"/>
              <a:gd name="connsiteY34" fmla="*/ 269875 h 615950"/>
              <a:gd name="connsiteX35" fmla="*/ 1339850 w 2790825"/>
              <a:gd name="connsiteY35" fmla="*/ 269875 h 615950"/>
              <a:gd name="connsiteX36" fmla="*/ 1339850 w 2790825"/>
              <a:gd name="connsiteY36" fmla="*/ 269875 h 615950"/>
              <a:gd name="connsiteX37" fmla="*/ 1339850 w 2790825"/>
              <a:gd name="connsiteY37" fmla="*/ 295275 h 615950"/>
              <a:gd name="connsiteX38" fmla="*/ 1187450 w 2790825"/>
              <a:gd name="connsiteY38" fmla="*/ 295275 h 615950"/>
              <a:gd name="connsiteX39" fmla="*/ 1187450 w 2790825"/>
              <a:gd name="connsiteY39" fmla="*/ 314325 h 615950"/>
              <a:gd name="connsiteX40" fmla="*/ 1073150 w 2790825"/>
              <a:gd name="connsiteY40" fmla="*/ 314325 h 615950"/>
              <a:gd name="connsiteX41" fmla="*/ 1073150 w 2790825"/>
              <a:gd name="connsiteY41" fmla="*/ 333375 h 615950"/>
              <a:gd name="connsiteX42" fmla="*/ 923925 w 2790825"/>
              <a:gd name="connsiteY42" fmla="*/ 333375 h 615950"/>
              <a:gd name="connsiteX43" fmla="*/ 923925 w 2790825"/>
              <a:gd name="connsiteY43" fmla="*/ 365125 h 615950"/>
              <a:gd name="connsiteX44" fmla="*/ 850900 w 2790825"/>
              <a:gd name="connsiteY44" fmla="*/ 365125 h 615950"/>
              <a:gd name="connsiteX45" fmla="*/ 850900 w 2790825"/>
              <a:gd name="connsiteY45" fmla="*/ 381000 h 615950"/>
              <a:gd name="connsiteX46" fmla="*/ 815975 w 2790825"/>
              <a:gd name="connsiteY46" fmla="*/ 381000 h 615950"/>
              <a:gd name="connsiteX47" fmla="*/ 815975 w 2790825"/>
              <a:gd name="connsiteY47" fmla="*/ 381000 h 615950"/>
              <a:gd name="connsiteX48" fmla="*/ 815975 w 2790825"/>
              <a:gd name="connsiteY48" fmla="*/ 403225 h 615950"/>
              <a:gd name="connsiteX49" fmla="*/ 682625 w 2790825"/>
              <a:gd name="connsiteY49" fmla="*/ 403225 h 615950"/>
              <a:gd name="connsiteX50" fmla="*/ 682625 w 2790825"/>
              <a:gd name="connsiteY50" fmla="*/ 438150 h 615950"/>
              <a:gd name="connsiteX51" fmla="*/ 638175 w 2790825"/>
              <a:gd name="connsiteY51" fmla="*/ 438150 h 615950"/>
              <a:gd name="connsiteX52" fmla="*/ 628650 w 2790825"/>
              <a:gd name="connsiteY52" fmla="*/ 447675 h 615950"/>
              <a:gd name="connsiteX53" fmla="*/ 495300 w 2790825"/>
              <a:gd name="connsiteY53" fmla="*/ 447675 h 615950"/>
              <a:gd name="connsiteX54" fmla="*/ 495300 w 2790825"/>
              <a:gd name="connsiteY54" fmla="*/ 469900 h 615950"/>
              <a:gd name="connsiteX55" fmla="*/ 425450 w 2790825"/>
              <a:gd name="connsiteY55" fmla="*/ 469900 h 615950"/>
              <a:gd name="connsiteX56" fmla="*/ 425450 w 2790825"/>
              <a:gd name="connsiteY56" fmla="*/ 498475 h 615950"/>
              <a:gd name="connsiteX57" fmla="*/ 323850 w 2790825"/>
              <a:gd name="connsiteY57" fmla="*/ 498475 h 615950"/>
              <a:gd name="connsiteX58" fmla="*/ 317500 w 2790825"/>
              <a:gd name="connsiteY58" fmla="*/ 504825 h 615950"/>
              <a:gd name="connsiteX59" fmla="*/ 225425 w 2790825"/>
              <a:gd name="connsiteY59" fmla="*/ 504825 h 615950"/>
              <a:gd name="connsiteX60" fmla="*/ 225425 w 2790825"/>
              <a:gd name="connsiteY60" fmla="*/ 527050 h 615950"/>
              <a:gd name="connsiteX61" fmla="*/ 60325 w 2790825"/>
              <a:gd name="connsiteY61" fmla="*/ 527050 h 615950"/>
              <a:gd name="connsiteX62" fmla="*/ 60325 w 2790825"/>
              <a:gd name="connsiteY62" fmla="*/ 558800 h 615950"/>
              <a:gd name="connsiteX63" fmla="*/ 0 w 2790825"/>
              <a:gd name="connsiteY63" fmla="*/ 558800 h 615950"/>
              <a:gd name="connsiteX64" fmla="*/ 0 w 2790825"/>
              <a:gd name="connsiteY64" fmla="*/ 615950 h 615950"/>
              <a:gd name="connsiteX65" fmla="*/ 60325 w 2790825"/>
              <a:gd name="connsiteY65" fmla="*/ 615950 h 615950"/>
              <a:gd name="connsiteX66" fmla="*/ 73025 w 2790825"/>
              <a:gd name="connsiteY66" fmla="*/ 603250 h 615950"/>
              <a:gd name="connsiteX67" fmla="*/ 219075 w 2790825"/>
              <a:gd name="connsiteY67" fmla="*/ 603250 h 615950"/>
              <a:gd name="connsiteX68" fmla="*/ 231775 w 2790825"/>
              <a:gd name="connsiteY68" fmla="*/ 590550 h 615950"/>
              <a:gd name="connsiteX69" fmla="*/ 368300 w 2790825"/>
              <a:gd name="connsiteY69" fmla="*/ 590550 h 615950"/>
              <a:gd name="connsiteX70" fmla="*/ 368300 w 2790825"/>
              <a:gd name="connsiteY70" fmla="*/ 584200 h 615950"/>
              <a:gd name="connsiteX71" fmla="*/ 406400 w 2790825"/>
              <a:gd name="connsiteY71" fmla="*/ 584200 h 615950"/>
              <a:gd name="connsiteX72" fmla="*/ 415925 w 2790825"/>
              <a:gd name="connsiteY72" fmla="*/ 574675 h 615950"/>
              <a:gd name="connsiteX73" fmla="*/ 501650 w 2790825"/>
              <a:gd name="connsiteY73" fmla="*/ 574675 h 615950"/>
              <a:gd name="connsiteX74" fmla="*/ 520700 w 2790825"/>
              <a:gd name="connsiteY74" fmla="*/ 555625 h 615950"/>
              <a:gd name="connsiteX75" fmla="*/ 641350 w 2790825"/>
              <a:gd name="connsiteY75" fmla="*/ 555625 h 615950"/>
              <a:gd name="connsiteX76" fmla="*/ 679450 w 2790825"/>
              <a:gd name="connsiteY76" fmla="*/ 555625 h 615950"/>
              <a:gd name="connsiteX77" fmla="*/ 679450 w 2790825"/>
              <a:gd name="connsiteY77" fmla="*/ 555625 h 615950"/>
              <a:gd name="connsiteX78" fmla="*/ 679450 w 2790825"/>
              <a:gd name="connsiteY78" fmla="*/ 555625 h 615950"/>
              <a:gd name="connsiteX79" fmla="*/ 679450 w 2790825"/>
              <a:gd name="connsiteY79" fmla="*/ 533400 h 615950"/>
              <a:gd name="connsiteX80" fmla="*/ 781050 w 2790825"/>
              <a:gd name="connsiteY80" fmla="*/ 533400 h 615950"/>
              <a:gd name="connsiteX81" fmla="*/ 790575 w 2790825"/>
              <a:gd name="connsiteY81" fmla="*/ 523875 h 615950"/>
              <a:gd name="connsiteX82" fmla="*/ 860425 w 2790825"/>
              <a:gd name="connsiteY82" fmla="*/ 523875 h 615950"/>
              <a:gd name="connsiteX83" fmla="*/ 860425 w 2790825"/>
              <a:gd name="connsiteY83" fmla="*/ 523875 h 615950"/>
              <a:gd name="connsiteX84" fmla="*/ 879475 w 2790825"/>
              <a:gd name="connsiteY84" fmla="*/ 504825 h 615950"/>
              <a:gd name="connsiteX85" fmla="*/ 927100 w 2790825"/>
              <a:gd name="connsiteY85" fmla="*/ 504825 h 615950"/>
              <a:gd name="connsiteX86" fmla="*/ 942975 w 2790825"/>
              <a:gd name="connsiteY86" fmla="*/ 488950 h 615950"/>
              <a:gd name="connsiteX87" fmla="*/ 1054100 w 2790825"/>
              <a:gd name="connsiteY87" fmla="*/ 488950 h 615950"/>
              <a:gd name="connsiteX88" fmla="*/ 1054100 w 2790825"/>
              <a:gd name="connsiteY88" fmla="*/ 469900 h 615950"/>
              <a:gd name="connsiteX89" fmla="*/ 1104900 w 2790825"/>
              <a:gd name="connsiteY89" fmla="*/ 469900 h 615950"/>
              <a:gd name="connsiteX90" fmla="*/ 1216025 w 2790825"/>
              <a:gd name="connsiteY90" fmla="*/ 469900 h 615950"/>
              <a:gd name="connsiteX91" fmla="*/ 1216025 w 2790825"/>
              <a:gd name="connsiteY91" fmla="*/ 447675 h 615950"/>
              <a:gd name="connsiteX92" fmla="*/ 1352550 w 2790825"/>
              <a:gd name="connsiteY92" fmla="*/ 447675 h 615950"/>
              <a:gd name="connsiteX93" fmla="*/ 1352550 w 2790825"/>
              <a:gd name="connsiteY93" fmla="*/ 431800 h 615950"/>
              <a:gd name="connsiteX94" fmla="*/ 1565275 w 2790825"/>
              <a:gd name="connsiteY94" fmla="*/ 431800 h 615950"/>
              <a:gd name="connsiteX95" fmla="*/ 1574800 w 2790825"/>
              <a:gd name="connsiteY95" fmla="*/ 422275 h 615950"/>
              <a:gd name="connsiteX96" fmla="*/ 1711325 w 2790825"/>
              <a:gd name="connsiteY96" fmla="*/ 422275 h 615950"/>
              <a:gd name="connsiteX97" fmla="*/ 1730375 w 2790825"/>
              <a:gd name="connsiteY97" fmla="*/ 422275 h 615950"/>
              <a:gd name="connsiteX98" fmla="*/ 1841500 w 2790825"/>
              <a:gd name="connsiteY98" fmla="*/ 422275 h 615950"/>
              <a:gd name="connsiteX99" fmla="*/ 1841500 w 2790825"/>
              <a:gd name="connsiteY99" fmla="*/ 396875 h 615950"/>
              <a:gd name="connsiteX100" fmla="*/ 1911350 w 2790825"/>
              <a:gd name="connsiteY100" fmla="*/ 396875 h 615950"/>
              <a:gd name="connsiteX101" fmla="*/ 1927225 w 2790825"/>
              <a:gd name="connsiteY101" fmla="*/ 381000 h 615950"/>
              <a:gd name="connsiteX102" fmla="*/ 1997075 w 2790825"/>
              <a:gd name="connsiteY102" fmla="*/ 381000 h 615950"/>
              <a:gd name="connsiteX103" fmla="*/ 1997075 w 2790825"/>
              <a:gd name="connsiteY103" fmla="*/ 355600 h 615950"/>
              <a:gd name="connsiteX104" fmla="*/ 2054225 w 2790825"/>
              <a:gd name="connsiteY104" fmla="*/ 355600 h 615950"/>
              <a:gd name="connsiteX105" fmla="*/ 2066925 w 2790825"/>
              <a:gd name="connsiteY105" fmla="*/ 342900 h 615950"/>
              <a:gd name="connsiteX106" fmla="*/ 2127250 w 2790825"/>
              <a:gd name="connsiteY106" fmla="*/ 342900 h 615950"/>
              <a:gd name="connsiteX107" fmla="*/ 2139950 w 2790825"/>
              <a:gd name="connsiteY107" fmla="*/ 330200 h 615950"/>
              <a:gd name="connsiteX108" fmla="*/ 2333625 w 2790825"/>
              <a:gd name="connsiteY108" fmla="*/ 330200 h 615950"/>
              <a:gd name="connsiteX109" fmla="*/ 2333625 w 2790825"/>
              <a:gd name="connsiteY109" fmla="*/ 292100 h 615950"/>
              <a:gd name="connsiteX110" fmla="*/ 2409825 w 2790825"/>
              <a:gd name="connsiteY110" fmla="*/ 292100 h 615950"/>
              <a:gd name="connsiteX111" fmla="*/ 2409825 w 2790825"/>
              <a:gd name="connsiteY111" fmla="*/ 282575 h 615950"/>
              <a:gd name="connsiteX112" fmla="*/ 2501900 w 2790825"/>
              <a:gd name="connsiteY112" fmla="*/ 282575 h 615950"/>
              <a:gd name="connsiteX113" fmla="*/ 2501900 w 2790825"/>
              <a:gd name="connsiteY113" fmla="*/ 273050 h 615950"/>
              <a:gd name="connsiteX114" fmla="*/ 2790825 w 2790825"/>
              <a:gd name="connsiteY114" fmla="*/ 273050 h 615950"/>
              <a:gd name="connsiteX115" fmla="*/ 2790825 w 2790825"/>
              <a:gd name="connsiteY115" fmla="*/ 273050 h 615950"/>
              <a:gd name="connsiteX116" fmla="*/ 2790825 w 2790825"/>
              <a:gd name="connsiteY116" fmla="*/ 6350 h 615950"/>
              <a:gd name="connsiteX0" fmla="*/ 2790825 w 2790825"/>
              <a:gd name="connsiteY0" fmla="*/ 6350 h 615950"/>
              <a:gd name="connsiteX1" fmla="*/ 2495550 w 2790825"/>
              <a:gd name="connsiteY1" fmla="*/ 0 h 615950"/>
              <a:gd name="connsiteX2" fmla="*/ 2495550 w 2790825"/>
              <a:gd name="connsiteY2" fmla="*/ 25400 h 615950"/>
              <a:gd name="connsiteX3" fmla="*/ 2400300 w 2790825"/>
              <a:gd name="connsiteY3" fmla="*/ 25400 h 615950"/>
              <a:gd name="connsiteX4" fmla="*/ 2400300 w 2790825"/>
              <a:gd name="connsiteY4" fmla="*/ 25400 h 615950"/>
              <a:gd name="connsiteX5" fmla="*/ 2400300 w 2790825"/>
              <a:gd name="connsiteY5" fmla="*/ 41275 h 615950"/>
              <a:gd name="connsiteX6" fmla="*/ 2333625 w 2790825"/>
              <a:gd name="connsiteY6" fmla="*/ 41275 h 615950"/>
              <a:gd name="connsiteX7" fmla="*/ 2333625 w 2790825"/>
              <a:gd name="connsiteY7" fmla="*/ 41275 h 615950"/>
              <a:gd name="connsiteX8" fmla="*/ 2311400 w 2790825"/>
              <a:gd name="connsiteY8" fmla="*/ 63500 h 615950"/>
              <a:gd name="connsiteX9" fmla="*/ 2311400 w 2790825"/>
              <a:gd name="connsiteY9" fmla="*/ 79375 h 615950"/>
              <a:gd name="connsiteX10" fmla="*/ 2146300 w 2790825"/>
              <a:gd name="connsiteY10" fmla="*/ 79375 h 615950"/>
              <a:gd name="connsiteX11" fmla="*/ 2146300 w 2790825"/>
              <a:gd name="connsiteY11" fmla="*/ 95250 h 615950"/>
              <a:gd name="connsiteX12" fmla="*/ 2111375 w 2790825"/>
              <a:gd name="connsiteY12" fmla="*/ 95250 h 615950"/>
              <a:gd name="connsiteX13" fmla="*/ 2111375 w 2790825"/>
              <a:gd name="connsiteY13" fmla="*/ 114300 h 615950"/>
              <a:gd name="connsiteX14" fmla="*/ 2082800 w 2790825"/>
              <a:gd name="connsiteY14" fmla="*/ 114300 h 615950"/>
              <a:gd name="connsiteX15" fmla="*/ 2082800 w 2790825"/>
              <a:gd name="connsiteY15" fmla="*/ 114300 h 615950"/>
              <a:gd name="connsiteX16" fmla="*/ 2082800 w 2790825"/>
              <a:gd name="connsiteY16" fmla="*/ 130175 h 615950"/>
              <a:gd name="connsiteX17" fmla="*/ 2035175 w 2790825"/>
              <a:gd name="connsiteY17" fmla="*/ 130175 h 615950"/>
              <a:gd name="connsiteX18" fmla="*/ 2035175 w 2790825"/>
              <a:gd name="connsiteY18" fmla="*/ 146050 h 615950"/>
              <a:gd name="connsiteX19" fmla="*/ 1993900 w 2790825"/>
              <a:gd name="connsiteY19" fmla="*/ 146050 h 615950"/>
              <a:gd name="connsiteX20" fmla="*/ 1993900 w 2790825"/>
              <a:gd name="connsiteY20" fmla="*/ 146050 h 615950"/>
              <a:gd name="connsiteX21" fmla="*/ 1993900 w 2790825"/>
              <a:gd name="connsiteY21" fmla="*/ 165100 h 615950"/>
              <a:gd name="connsiteX22" fmla="*/ 1914525 w 2790825"/>
              <a:gd name="connsiteY22" fmla="*/ 165100 h 615950"/>
              <a:gd name="connsiteX23" fmla="*/ 1914525 w 2790825"/>
              <a:gd name="connsiteY23" fmla="*/ 200025 h 615950"/>
              <a:gd name="connsiteX24" fmla="*/ 1841500 w 2790825"/>
              <a:gd name="connsiteY24" fmla="*/ 200025 h 615950"/>
              <a:gd name="connsiteX25" fmla="*/ 1841500 w 2790825"/>
              <a:gd name="connsiteY25" fmla="*/ 219075 h 615950"/>
              <a:gd name="connsiteX26" fmla="*/ 1825625 w 2790825"/>
              <a:gd name="connsiteY26" fmla="*/ 219075 h 615950"/>
              <a:gd name="connsiteX27" fmla="*/ 1825625 w 2790825"/>
              <a:gd name="connsiteY27" fmla="*/ 234950 h 615950"/>
              <a:gd name="connsiteX28" fmla="*/ 1708150 w 2790825"/>
              <a:gd name="connsiteY28" fmla="*/ 234950 h 615950"/>
              <a:gd name="connsiteX29" fmla="*/ 1708150 w 2790825"/>
              <a:gd name="connsiteY29" fmla="*/ 244475 h 615950"/>
              <a:gd name="connsiteX30" fmla="*/ 1565275 w 2790825"/>
              <a:gd name="connsiteY30" fmla="*/ 244475 h 615950"/>
              <a:gd name="connsiteX31" fmla="*/ 1565275 w 2790825"/>
              <a:gd name="connsiteY31" fmla="*/ 254000 h 615950"/>
              <a:gd name="connsiteX32" fmla="*/ 1422400 w 2790825"/>
              <a:gd name="connsiteY32" fmla="*/ 254000 h 615950"/>
              <a:gd name="connsiteX33" fmla="*/ 1422400 w 2790825"/>
              <a:gd name="connsiteY33" fmla="*/ 269875 h 615950"/>
              <a:gd name="connsiteX34" fmla="*/ 1339850 w 2790825"/>
              <a:gd name="connsiteY34" fmla="*/ 269875 h 615950"/>
              <a:gd name="connsiteX35" fmla="*/ 1339850 w 2790825"/>
              <a:gd name="connsiteY35" fmla="*/ 269875 h 615950"/>
              <a:gd name="connsiteX36" fmla="*/ 1339850 w 2790825"/>
              <a:gd name="connsiteY36" fmla="*/ 269875 h 615950"/>
              <a:gd name="connsiteX37" fmla="*/ 1339850 w 2790825"/>
              <a:gd name="connsiteY37" fmla="*/ 295275 h 615950"/>
              <a:gd name="connsiteX38" fmla="*/ 1187450 w 2790825"/>
              <a:gd name="connsiteY38" fmla="*/ 295275 h 615950"/>
              <a:gd name="connsiteX39" fmla="*/ 1187450 w 2790825"/>
              <a:gd name="connsiteY39" fmla="*/ 314325 h 615950"/>
              <a:gd name="connsiteX40" fmla="*/ 1073150 w 2790825"/>
              <a:gd name="connsiteY40" fmla="*/ 314325 h 615950"/>
              <a:gd name="connsiteX41" fmla="*/ 1073150 w 2790825"/>
              <a:gd name="connsiteY41" fmla="*/ 333375 h 615950"/>
              <a:gd name="connsiteX42" fmla="*/ 923925 w 2790825"/>
              <a:gd name="connsiteY42" fmla="*/ 333375 h 615950"/>
              <a:gd name="connsiteX43" fmla="*/ 923925 w 2790825"/>
              <a:gd name="connsiteY43" fmla="*/ 365125 h 615950"/>
              <a:gd name="connsiteX44" fmla="*/ 850900 w 2790825"/>
              <a:gd name="connsiteY44" fmla="*/ 365125 h 615950"/>
              <a:gd name="connsiteX45" fmla="*/ 850900 w 2790825"/>
              <a:gd name="connsiteY45" fmla="*/ 381000 h 615950"/>
              <a:gd name="connsiteX46" fmla="*/ 815975 w 2790825"/>
              <a:gd name="connsiteY46" fmla="*/ 381000 h 615950"/>
              <a:gd name="connsiteX47" fmla="*/ 815975 w 2790825"/>
              <a:gd name="connsiteY47" fmla="*/ 381000 h 615950"/>
              <a:gd name="connsiteX48" fmla="*/ 815975 w 2790825"/>
              <a:gd name="connsiteY48" fmla="*/ 403225 h 615950"/>
              <a:gd name="connsiteX49" fmla="*/ 682625 w 2790825"/>
              <a:gd name="connsiteY49" fmla="*/ 403225 h 615950"/>
              <a:gd name="connsiteX50" fmla="*/ 682625 w 2790825"/>
              <a:gd name="connsiteY50" fmla="*/ 438150 h 615950"/>
              <a:gd name="connsiteX51" fmla="*/ 638175 w 2790825"/>
              <a:gd name="connsiteY51" fmla="*/ 438150 h 615950"/>
              <a:gd name="connsiteX52" fmla="*/ 628650 w 2790825"/>
              <a:gd name="connsiteY52" fmla="*/ 447675 h 615950"/>
              <a:gd name="connsiteX53" fmla="*/ 495300 w 2790825"/>
              <a:gd name="connsiteY53" fmla="*/ 447675 h 615950"/>
              <a:gd name="connsiteX54" fmla="*/ 495300 w 2790825"/>
              <a:gd name="connsiteY54" fmla="*/ 469900 h 615950"/>
              <a:gd name="connsiteX55" fmla="*/ 425450 w 2790825"/>
              <a:gd name="connsiteY55" fmla="*/ 469900 h 615950"/>
              <a:gd name="connsiteX56" fmla="*/ 425450 w 2790825"/>
              <a:gd name="connsiteY56" fmla="*/ 498475 h 615950"/>
              <a:gd name="connsiteX57" fmla="*/ 323850 w 2790825"/>
              <a:gd name="connsiteY57" fmla="*/ 498475 h 615950"/>
              <a:gd name="connsiteX58" fmla="*/ 317500 w 2790825"/>
              <a:gd name="connsiteY58" fmla="*/ 504825 h 615950"/>
              <a:gd name="connsiteX59" fmla="*/ 225425 w 2790825"/>
              <a:gd name="connsiteY59" fmla="*/ 504825 h 615950"/>
              <a:gd name="connsiteX60" fmla="*/ 225425 w 2790825"/>
              <a:gd name="connsiteY60" fmla="*/ 527050 h 615950"/>
              <a:gd name="connsiteX61" fmla="*/ 60325 w 2790825"/>
              <a:gd name="connsiteY61" fmla="*/ 527050 h 615950"/>
              <a:gd name="connsiteX62" fmla="*/ 60325 w 2790825"/>
              <a:gd name="connsiteY62" fmla="*/ 558800 h 615950"/>
              <a:gd name="connsiteX63" fmla="*/ 0 w 2790825"/>
              <a:gd name="connsiteY63" fmla="*/ 558800 h 615950"/>
              <a:gd name="connsiteX64" fmla="*/ 0 w 2790825"/>
              <a:gd name="connsiteY64" fmla="*/ 615950 h 615950"/>
              <a:gd name="connsiteX65" fmla="*/ 60325 w 2790825"/>
              <a:gd name="connsiteY65" fmla="*/ 615950 h 615950"/>
              <a:gd name="connsiteX66" fmla="*/ 73025 w 2790825"/>
              <a:gd name="connsiteY66" fmla="*/ 603250 h 615950"/>
              <a:gd name="connsiteX67" fmla="*/ 219075 w 2790825"/>
              <a:gd name="connsiteY67" fmla="*/ 603250 h 615950"/>
              <a:gd name="connsiteX68" fmla="*/ 231775 w 2790825"/>
              <a:gd name="connsiteY68" fmla="*/ 590550 h 615950"/>
              <a:gd name="connsiteX69" fmla="*/ 368300 w 2790825"/>
              <a:gd name="connsiteY69" fmla="*/ 590550 h 615950"/>
              <a:gd name="connsiteX70" fmla="*/ 368300 w 2790825"/>
              <a:gd name="connsiteY70" fmla="*/ 584200 h 615950"/>
              <a:gd name="connsiteX71" fmla="*/ 406400 w 2790825"/>
              <a:gd name="connsiteY71" fmla="*/ 584200 h 615950"/>
              <a:gd name="connsiteX72" fmla="*/ 415925 w 2790825"/>
              <a:gd name="connsiteY72" fmla="*/ 574675 h 615950"/>
              <a:gd name="connsiteX73" fmla="*/ 501650 w 2790825"/>
              <a:gd name="connsiteY73" fmla="*/ 574675 h 615950"/>
              <a:gd name="connsiteX74" fmla="*/ 520700 w 2790825"/>
              <a:gd name="connsiteY74" fmla="*/ 555625 h 615950"/>
              <a:gd name="connsiteX75" fmla="*/ 641350 w 2790825"/>
              <a:gd name="connsiteY75" fmla="*/ 555625 h 615950"/>
              <a:gd name="connsiteX76" fmla="*/ 679450 w 2790825"/>
              <a:gd name="connsiteY76" fmla="*/ 555625 h 615950"/>
              <a:gd name="connsiteX77" fmla="*/ 679450 w 2790825"/>
              <a:gd name="connsiteY77" fmla="*/ 555625 h 615950"/>
              <a:gd name="connsiteX78" fmla="*/ 679450 w 2790825"/>
              <a:gd name="connsiteY78" fmla="*/ 555625 h 615950"/>
              <a:gd name="connsiteX79" fmla="*/ 679450 w 2790825"/>
              <a:gd name="connsiteY79" fmla="*/ 533400 h 615950"/>
              <a:gd name="connsiteX80" fmla="*/ 781050 w 2790825"/>
              <a:gd name="connsiteY80" fmla="*/ 533400 h 615950"/>
              <a:gd name="connsiteX81" fmla="*/ 790575 w 2790825"/>
              <a:gd name="connsiteY81" fmla="*/ 523875 h 615950"/>
              <a:gd name="connsiteX82" fmla="*/ 860425 w 2790825"/>
              <a:gd name="connsiteY82" fmla="*/ 523875 h 615950"/>
              <a:gd name="connsiteX83" fmla="*/ 860425 w 2790825"/>
              <a:gd name="connsiteY83" fmla="*/ 523875 h 615950"/>
              <a:gd name="connsiteX84" fmla="*/ 879475 w 2790825"/>
              <a:gd name="connsiteY84" fmla="*/ 504825 h 615950"/>
              <a:gd name="connsiteX85" fmla="*/ 927100 w 2790825"/>
              <a:gd name="connsiteY85" fmla="*/ 504825 h 615950"/>
              <a:gd name="connsiteX86" fmla="*/ 942975 w 2790825"/>
              <a:gd name="connsiteY86" fmla="*/ 488950 h 615950"/>
              <a:gd name="connsiteX87" fmla="*/ 1054100 w 2790825"/>
              <a:gd name="connsiteY87" fmla="*/ 488950 h 615950"/>
              <a:gd name="connsiteX88" fmla="*/ 1054100 w 2790825"/>
              <a:gd name="connsiteY88" fmla="*/ 469900 h 615950"/>
              <a:gd name="connsiteX89" fmla="*/ 1104900 w 2790825"/>
              <a:gd name="connsiteY89" fmla="*/ 469900 h 615950"/>
              <a:gd name="connsiteX90" fmla="*/ 1216025 w 2790825"/>
              <a:gd name="connsiteY90" fmla="*/ 469900 h 615950"/>
              <a:gd name="connsiteX91" fmla="*/ 1216025 w 2790825"/>
              <a:gd name="connsiteY91" fmla="*/ 447675 h 615950"/>
              <a:gd name="connsiteX92" fmla="*/ 1352550 w 2790825"/>
              <a:gd name="connsiteY92" fmla="*/ 447675 h 615950"/>
              <a:gd name="connsiteX93" fmla="*/ 1352550 w 2790825"/>
              <a:gd name="connsiteY93" fmla="*/ 431800 h 615950"/>
              <a:gd name="connsiteX94" fmla="*/ 1565275 w 2790825"/>
              <a:gd name="connsiteY94" fmla="*/ 431800 h 615950"/>
              <a:gd name="connsiteX95" fmla="*/ 1574800 w 2790825"/>
              <a:gd name="connsiteY95" fmla="*/ 422275 h 615950"/>
              <a:gd name="connsiteX96" fmla="*/ 1711325 w 2790825"/>
              <a:gd name="connsiteY96" fmla="*/ 422275 h 615950"/>
              <a:gd name="connsiteX97" fmla="*/ 1730375 w 2790825"/>
              <a:gd name="connsiteY97" fmla="*/ 422275 h 615950"/>
              <a:gd name="connsiteX98" fmla="*/ 1841500 w 2790825"/>
              <a:gd name="connsiteY98" fmla="*/ 422275 h 615950"/>
              <a:gd name="connsiteX99" fmla="*/ 1841500 w 2790825"/>
              <a:gd name="connsiteY99" fmla="*/ 396875 h 615950"/>
              <a:gd name="connsiteX100" fmla="*/ 1911350 w 2790825"/>
              <a:gd name="connsiteY100" fmla="*/ 396875 h 615950"/>
              <a:gd name="connsiteX101" fmla="*/ 1927225 w 2790825"/>
              <a:gd name="connsiteY101" fmla="*/ 381000 h 615950"/>
              <a:gd name="connsiteX102" fmla="*/ 1997075 w 2790825"/>
              <a:gd name="connsiteY102" fmla="*/ 381000 h 615950"/>
              <a:gd name="connsiteX103" fmla="*/ 1997075 w 2790825"/>
              <a:gd name="connsiteY103" fmla="*/ 355600 h 615950"/>
              <a:gd name="connsiteX104" fmla="*/ 2054225 w 2790825"/>
              <a:gd name="connsiteY104" fmla="*/ 355600 h 615950"/>
              <a:gd name="connsiteX105" fmla="*/ 2066925 w 2790825"/>
              <a:gd name="connsiteY105" fmla="*/ 342900 h 615950"/>
              <a:gd name="connsiteX106" fmla="*/ 2127250 w 2790825"/>
              <a:gd name="connsiteY106" fmla="*/ 342900 h 615950"/>
              <a:gd name="connsiteX107" fmla="*/ 2139950 w 2790825"/>
              <a:gd name="connsiteY107" fmla="*/ 311150 h 615950"/>
              <a:gd name="connsiteX108" fmla="*/ 2333625 w 2790825"/>
              <a:gd name="connsiteY108" fmla="*/ 330200 h 615950"/>
              <a:gd name="connsiteX109" fmla="*/ 2333625 w 2790825"/>
              <a:gd name="connsiteY109" fmla="*/ 292100 h 615950"/>
              <a:gd name="connsiteX110" fmla="*/ 2409825 w 2790825"/>
              <a:gd name="connsiteY110" fmla="*/ 292100 h 615950"/>
              <a:gd name="connsiteX111" fmla="*/ 2409825 w 2790825"/>
              <a:gd name="connsiteY111" fmla="*/ 282575 h 615950"/>
              <a:gd name="connsiteX112" fmla="*/ 2501900 w 2790825"/>
              <a:gd name="connsiteY112" fmla="*/ 282575 h 615950"/>
              <a:gd name="connsiteX113" fmla="*/ 2501900 w 2790825"/>
              <a:gd name="connsiteY113" fmla="*/ 273050 h 615950"/>
              <a:gd name="connsiteX114" fmla="*/ 2790825 w 2790825"/>
              <a:gd name="connsiteY114" fmla="*/ 273050 h 615950"/>
              <a:gd name="connsiteX115" fmla="*/ 2790825 w 2790825"/>
              <a:gd name="connsiteY115" fmla="*/ 273050 h 615950"/>
              <a:gd name="connsiteX116" fmla="*/ 2790825 w 2790825"/>
              <a:gd name="connsiteY116" fmla="*/ 6350 h 615950"/>
              <a:gd name="connsiteX0" fmla="*/ 2790825 w 2790825"/>
              <a:gd name="connsiteY0" fmla="*/ 6350 h 615950"/>
              <a:gd name="connsiteX1" fmla="*/ 2495550 w 2790825"/>
              <a:gd name="connsiteY1" fmla="*/ 0 h 615950"/>
              <a:gd name="connsiteX2" fmla="*/ 2495550 w 2790825"/>
              <a:gd name="connsiteY2" fmla="*/ 25400 h 615950"/>
              <a:gd name="connsiteX3" fmla="*/ 2400300 w 2790825"/>
              <a:gd name="connsiteY3" fmla="*/ 25400 h 615950"/>
              <a:gd name="connsiteX4" fmla="*/ 2400300 w 2790825"/>
              <a:gd name="connsiteY4" fmla="*/ 25400 h 615950"/>
              <a:gd name="connsiteX5" fmla="*/ 2400300 w 2790825"/>
              <a:gd name="connsiteY5" fmla="*/ 41275 h 615950"/>
              <a:gd name="connsiteX6" fmla="*/ 2333625 w 2790825"/>
              <a:gd name="connsiteY6" fmla="*/ 41275 h 615950"/>
              <a:gd name="connsiteX7" fmla="*/ 2333625 w 2790825"/>
              <a:gd name="connsiteY7" fmla="*/ 41275 h 615950"/>
              <a:gd name="connsiteX8" fmla="*/ 2311400 w 2790825"/>
              <a:gd name="connsiteY8" fmla="*/ 63500 h 615950"/>
              <a:gd name="connsiteX9" fmla="*/ 2311400 w 2790825"/>
              <a:gd name="connsiteY9" fmla="*/ 79375 h 615950"/>
              <a:gd name="connsiteX10" fmla="*/ 2146300 w 2790825"/>
              <a:gd name="connsiteY10" fmla="*/ 79375 h 615950"/>
              <a:gd name="connsiteX11" fmla="*/ 2146300 w 2790825"/>
              <a:gd name="connsiteY11" fmla="*/ 95250 h 615950"/>
              <a:gd name="connsiteX12" fmla="*/ 2111375 w 2790825"/>
              <a:gd name="connsiteY12" fmla="*/ 95250 h 615950"/>
              <a:gd name="connsiteX13" fmla="*/ 2111375 w 2790825"/>
              <a:gd name="connsiteY13" fmla="*/ 114300 h 615950"/>
              <a:gd name="connsiteX14" fmla="*/ 2082800 w 2790825"/>
              <a:gd name="connsiteY14" fmla="*/ 114300 h 615950"/>
              <a:gd name="connsiteX15" fmla="*/ 2082800 w 2790825"/>
              <a:gd name="connsiteY15" fmla="*/ 114300 h 615950"/>
              <a:gd name="connsiteX16" fmla="*/ 2082800 w 2790825"/>
              <a:gd name="connsiteY16" fmla="*/ 130175 h 615950"/>
              <a:gd name="connsiteX17" fmla="*/ 2035175 w 2790825"/>
              <a:gd name="connsiteY17" fmla="*/ 130175 h 615950"/>
              <a:gd name="connsiteX18" fmla="*/ 2035175 w 2790825"/>
              <a:gd name="connsiteY18" fmla="*/ 146050 h 615950"/>
              <a:gd name="connsiteX19" fmla="*/ 1993900 w 2790825"/>
              <a:gd name="connsiteY19" fmla="*/ 146050 h 615950"/>
              <a:gd name="connsiteX20" fmla="*/ 1993900 w 2790825"/>
              <a:gd name="connsiteY20" fmla="*/ 146050 h 615950"/>
              <a:gd name="connsiteX21" fmla="*/ 1993900 w 2790825"/>
              <a:gd name="connsiteY21" fmla="*/ 165100 h 615950"/>
              <a:gd name="connsiteX22" fmla="*/ 1914525 w 2790825"/>
              <a:gd name="connsiteY22" fmla="*/ 165100 h 615950"/>
              <a:gd name="connsiteX23" fmla="*/ 1914525 w 2790825"/>
              <a:gd name="connsiteY23" fmla="*/ 200025 h 615950"/>
              <a:gd name="connsiteX24" fmla="*/ 1841500 w 2790825"/>
              <a:gd name="connsiteY24" fmla="*/ 200025 h 615950"/>
              <a:gd name="connsiteX25" fmla="*/ 1841500 w 2790825"/>
              <a:gd name="connsiteY25" fmla="*/ 219075 h 615950"/>
              <a:gd name="connsiteX26" fmla="*/ 1825625 w 2790825"/>
              <a:gd name="connsiteY26" fmla="*/ 219075 h 615950"/>
              <a:gd name="connsiteX27" fmla="*/ 1825625 w 2790825"/>
              <a:gd name="connsiteY27" fmla="*/ 234950 h 615950"/>
              <a:gd name="connsiteX28" fmla="*/ 1708150 w 2790825"/>
              <a:gd name="connsiteY28" fmla="*/ 234950 h 615950"/>
              <a:gd name="connsiteX29" fmla="*/ 1708150 w 2790825"/>
              <a:gd name="connsiteY29" fmla="*/ 244475 h 615950"/>
              <a:gd name="connsiteX30" fmla="*/ 1565275 w 2790825"/>
              <a:gd name="connsiteY30" fmla="*/ 244475 h 615950"/>
              <a:gd name="connsiteX31" fmla="*/ 1565275 w 2790825"/>
              <a:gd name="connsiteY31" fmla="*/ 254000 h 615950"/>
              <a:gd name="connsiteX32" fmla="*/ 1422400 w 2790825"/>
              <a:gd name="connsiteY32" fmla="*/ 254000 h 615950"/>
              <a:gd name="connsiteX33" fmla="*/ 1422400 w 2790825"/>
              <a:gd name="connsiteY33" fmla="*/ 269875 h 615950"/>
              <a:gd name="connsiteX34" fmla="*/ 1339850 w 2790825"/>
              <a:gd name="connsiteY34" fmla="*/ 269875 h 615950"/>
              <a:gd name="connsiteX35" fmla="*/ 1339850 w 2790825"/>
              <a:gd name="connsiteY35" fmla="*/ 269875 h 615950"/>
              <a:gd name="connsiteX36" fmla="*/ 1339850 w 2790825"/>
              <a:gd name="connsiteY36" fmla="*/ 269875 h 615950"/>
              <a:gd name="connsiteX37" fmla="*/ 1339850 w 2790825"/>
              <a:gd name="connsiteY37" fmla="*/ 295275 h 615950"/>
              <a:gd name="connsiteX38" fmla="*/ 1187450 w 2790825"/>
              <a:gd name="connsiteY38" fmla="*/ 295275 h 615950"/>
              <a:gd name="connsiteX39" fmla="*/ 1187450 w 2790825"/>
              <a:gd name="connsiteY39" fmla="*/ 314325 h 615950"/>
              <a:gd name="connsiteX40" fmla="*/ 1073150 w 2790825"/>
              <a:gd name="connsiteY40" fmla="*/ 314325 h 615950"/>
              <a:gd name="connsiteX41" fmla="*/ 1073150 w 2790825"/>
              <a:gd name="connsiteY41" fmla="*/ 333375 h 615950"/>
              <a:gd name="connsiteX42" fmla="*/ 923925 w 2790825"/>
              <a:gd name="connsiteY42" fmla="*/ 333375 h 615950"/>
              <a:gd name="connsiteX43" fmla="*/ 923925 w 2790825"/>
              <a:gd name="connsiteY43" fmla="*/ 365125 h 615950"/>
              <a:gd name="connsiteX44" fmla="*/ 850900 w 2790825"/>
              <a:gd name="connsiteY44" fmla="*/ 365125 h 615950"/>
              <a:gd name="connsiteX45" fmla="*/ 850900 w 2790825"/>
              <a:gd name="connsiteY45" fmla="*/ 381000 h 615950"/>
              <a:gd name="connsiteX46" fmla="*/ 815975 w 2790825"/>
              <a:gd name="connsiteY46" fmla="*/ 381000 h 615950"/>
              <a:gd name="connsiteX47" fmla="*/ 815975 w 2790825"/>
              <a:gd name="connsiteY47" fmla="*/ 381000 h 615950"/>
              <a:gd name="connsiteX48" fmla="*/ 815975 w 2790825"/>
              <a:gd name="connsiteY48" fmla="*/ 403225 h 615950"/>
              <a:gd name="connsiteX49" fmla="*/ 682625 w 2790825"/>
              <a:gd name="connsiteY49" fmla="*/ 403225 h 615950"/>
              <a:gd name="connsiteX50" fmla="*/ 682625 w 2790825"/>
              <a:gd name="connsiteY50" fmla="*/ 438150 h 615950"/>
              <a:gd name="connsiteX51" fmla="*/ 638175 w 2790825"/>
              <a:gd name="connsiteY51" fmla="*/ 438150 h 615950"/>
              <a:gd name="connsiteX52" fmla="*/ 628650 w 2790825"/>
              <a:gd name="connsiteY52" fmla="*/ 447675 h 615950"/>
              <a:gd name="connsiteX53" fmla="*/ 495300 w 2790825"/>
              <a:gd name="connsiteY53" fmla="*/ 447675 h 615950"/>
              <a:gd name="connsiteX54" fmla="*/ 495300 w 2790825"/>
              <a:gd name="connsiteY54" fmla="*/ 469900 h 615950"/>
              <a:gd name="connsiteX55" fmla="*/ 425450 w 2790825"/>
              <a:gd name="connsiteY55" fmla="*/ 469900 h 615950"/>
              <a:gd name="connsiteX56" fmla="*/ 425450 w 2790825"/>
              <a:gd name="connsiteY56" fmla="*/ 498475 h 615950"/>
              <a:gd name="connsiteX57" fmla="*/ 323850 w 2790825"/>
              <a:gd name="connsiteY57" fmla="*/ 498475 h 615950"/>
              <a:gd name="connsiteX58" fmla="*/ 317500 w 2790825"/>
              <a:gd name="connsiteY58" fmla="*/ 504825 h 615950"/>
              <a:gd name="connsiteX59" fmla="*/ 225425 w 2790825"/>
              <a:gd name="connsiteY59" fmla="*/ 504825 h 615950"/>
              <a:gd name="connsiteX60" fmla="*/ 225425 w 2790825"/>
              <a:gd name="connsiteY60" fmla="*/ 527050 h 615950"/>
              <a:gd name="connsiteX61" fmla="*/ 60325 w 2790825"/>
              <a:gd name="connsiteY61" fmla="*/ 527050 h 615950"/>
              <a:gd name="connsiteX62" fmla="*/ 60325 w 2790825"/>
              <a:gd name="connsiteY62" fmla="*/ 558800 h 615950"/>
              <a:gd name="connsiteX63" fmla="*/ 0 w 2790825"/>
              <a:gd name="connsiteY63" fmla="*/ 558800 h 615950"/>
              <a:gd name="connsiteX64" fmla="*/ 0 w 2790825"/>
              <a:gd name="connsiteY64" fmla="*/ 615950 h 615950"/>
              <a:gd name="connsiteX65" fmla="*/ 60325 w 2790825"/>
              <a:gd name="connsiteY65" fmla="*/ 615950 h 615950"/>
              <a:gd name="connsiteX66" fmla="*/ 73025 w 2790825"/>
              <a:gd name="connsiteY66" fmla="*/ 603250 h 615950"/>
              <a:gd name="connsiteX67" fmla="*/ 219075 w 2790825"/>
              <a:gd name="connsiteY67" fmla="*/ 603250 h 615950"/>
              <a:gd name="connsiteX68" fmla="*/ 231775 w 2790825"/>
              <a:gd name="connsiteY68" fmla="*/ 590550 h 615950"/>
              <a:gd name="connsiteX69" fmla="*/ 368300 w 2790825"/>
              <a:gd name="connsiteY69" fmla="*/ 590550 h 615950"/>
              <a:gd name="connsiteX70" fmla="*/ 368300 w 2790825"/>
              <a:gd name="connsiteY70" fmla="*/ 584200 h 615950"/>
              <a:gd name="connsiteX71" fmla="*/ 406400 w 2790825"/>
              <a:gd name="connsiteY71" fmla="*/ 584200 h 615950"/>
              <a:gd name="connsiteX72" fmla="*/ 415925 w 2790825"/>
              <a:gd name="connsiteY72" fmla="*/ 574675 h 615950"/>
              <a:gd name="connsiteX73" fmla="*/ 501650 w 2790825"/>
              <a:gd name="connsiteY73" fmla="*/ 574675 h 615950"/>
              <a:gd name="connsiteX74" fmla="*/ 520700 w 2790825"/>
              <a:gd name="connsiteY74" fmla="*/ 555625 h 615950"/>
              <a:gd name="connsiteX75" fmla="*/ 641350 w 2790825"/>
              <a:gd name="connsiteY75" fmla="*/ 555625 h 615950"/>
              <a:gd name="connsiteX76" fmla="*/ 679450 w 2790825"/>
              <a:gd name="connsiteY76" fmla="*/ 555625 h 615950"/>
              <a:gd name="connsiteX77" fmla="*/ 679450 w 2790825"/>
              <a:gd name="connsiteY77" fmla="*/ 555625 h 615950"/>
              <a:gd name="connsiteX78" fmla="*/ 679450 w 2790825"/>
              <a:gd name="connsiteY78" fmla="*/ 555625 h 615950"/>
              <a:gd name="connsiteX79" fmla="*/ 679450 w 2790825"/>
              <a:gd name="connsiteY79" fmla="*/ 533400 h 615950"/>
              <a:gd name="connsiteX80" fmla="*/ 781050 w 2790825"/>
              <a:gd name="connsiteY80" fmla="*/ 533400 h 615950"/>
              <a:gd name="connsiteX81" fmla="*/ 790575 w 2790825"/>
              <a:gd name="connsiteY81" fmla="*/ 523875 h 615950"/>
              <a:gd name="connsiteX82" fmla="*/ 860425 w 2790825"/>
              <a:gd name="connsiteY82" fmla="*/ 523875 h 615950"/>
              <a:gd name="connsiteX83" fmla="*/ 860425 w 2790825"/>
              <a:gd name="connsiteY83" fmla="*/ 523875 h 615950"/>
              <a:gd name="connsiteX84" fmla="*/ 879475 w 2790825"/>
              <a:gd name="connsiteY84" fmla="*/ 504825 h 615950"/>
              <a:gd name="connsiteX85" fmla="*/ 927100 w 2790825"/>
              <a:gd name="connsiteY85" fmla="*/ 504825 h 615950"/>
              <a:gd name="connsiteX86" fmla="*/ 942975 w 2790825"/>
              <a:gd name="connsiteY86" fmla="*/ 488950 h 615950"/>
              <a:gd name="connsiteX87" fmla="*/ 1054100 w 2790825"/>
              <a:gd name="connsiteY87" fmla="*/ 488950 h 615950"/>
              <a:gd name="connsiteX88" fmla="*/ 1054100 w 2790825"/>
              <a:gd name="connsiteY88" fmla="*/ 469900 h 615950"/>
              <a:gd name="connsiteX89" fmla="*/ 1104900 w 2790825"/>
              <a:gd name="connsiteY89" fmla="*/ 469900 h 615950"/>
              <a:gd name="connsiteX90" fmla="*/ 1216025 w 2790825"/>
              <a:gd name="connsiteY90" fmla="*/ 469900 h 615950"/>
              <a:gd name="connsiteX91" fmla="*/ 1216025 w 2790825"/>
              <a:gd name="connsiteY91" fmla="*/ 447675 h 615950"/>
              <a:gd name="connsiteX92" fmla="*/ 1352550 w 2790825"/>
              <a:gd name="connsiteY92" fmla="*/ 447675 h 615950"/>
              <a:gd name="connsiteX93" fmla="*/ 1352550 w 2790825"/>
              <a:gd name="connsiteY93" fmla="*/ 431800 h 615950"/>
              <a:gd name="connsiteX94" fmla="*/ 1565275 w 2790825"/>
              <a:gd name="connsiteY94" fmla="*/ 431800 h 615950"/>
              <a:gd name="connsiteX95" fmla="*/ 1574800 w 2790825"/>
              <a:gd name="connsiteY95" fmla="*/ 422275 h 615950"/>
              <a:gd name="connsiteX96" fmla="*/ 1711325 w 2790825"/>
              <a:gd name="connsiteY96" fmla="*/ 422275 h 615950"/>
              <a:gd name="connsiteX97" fmla="*/ 1730375 w 2790825"/>
              <a:gd name="connsiteY97" fmla="*/ 422275 h 615950"/>
              <a:gd name="connsiteX98" fmla="*/ 1841500 w 2790825"/>
              <a:gd name="connsiteY98" fmla="*/ 422275 h 615950"/>
              <a:gd name="connsiteX99" fmla="*/ 1841500 w 2790825"/>
              <a:gd name="connsiteY99" fmla="*/ 396875 h 615950"/>
              <a:gd name="connsiteX100" fmla="*/ 1911350 w 2790825"/>
              <a:gd name="connsiteY100" fmla="*/ 396875 h 615950"/>
              <a:gd name="connsiteX101" fmla="*/ 1927225 w 2790825"/>
              <a:gd name="connsiteY101" fmla="*/ 381000 h 615950"/>
              <a:gd name="connsiteX102" fmla="*/ 1997075 w 2790825"/>
              <a:gd name="connsiteY102" fmla="*/ 381000 h 615950"/>
              <a:gd name="connsiteX103" fmla="*/ 1997075 w 2790825"/>
              <a:gd name="connsiteY103" fmla="*/ 355600 h 615950"/>
              <a:gd name="connsiteX104" fmla="*/ 2054225 w 2790825"/>
              <a:gd name="connsiteY104" fmla="*/ 355600 h 615950"/>
              <a:gd name="connsiteX105" fmla="*/ 2066925 w 2790825"/>
              <a:gd name="connsiteY105" fmla="*/ 342900 h 615950"/>
              <a:gd name="connsiteX106" fmla="*/ 2127250 w 2790825"/>
              <a:gd name="connsiteY106" fmla="*/ 342900 h 615950"/>
              <a:gd name="connsiteX107" fmla="*/ 2139950 w 2790825"/>
              <a:gd name="connsiteY107" fmla="*/ 311150 h 615950"/>
              <a:gd name="connsiteX108" fmla="*/ 2324100 w 2790825"/>
              <a:gd name="connsiteY108" fmla="*/ 314325 h 615950"/>
              <a:gd name="connsiteX109" fmla="*/ 2333625 w 2790825"/>
              <a:gd name="connsiteY109" fmla="*/ 292100 h 615950"/>
              <a:gd name="connsiteX110" fmla="*/ 2409825 w 2790825"/>
              <a:gd name="connsiteY110" fmla="*/ 292100 h 615950"/>
              <a:gd name="connsiteX111" fmla="*/ 2409825 w 2790825"/>
              <a:gd name="connsiteY111" fmla="*/ 282575 h 615950"/>
              <a:gd name="connsiteX112" fmla="*/ 2501900 w 2790825"/>
              <a:gd name="connsiteY112" fmla="*/ 282575 h 615950"/>
              <a:gd name="connsiteX113" fmla="*/ 2501900 w 2790825"/>
              <a:gd name="connsiteY113" fmla="*/ 273050 h 615950"/>
              <a:gd name="connsiteX114" fmla="*/ 2790825 w 2790825"/>
              <a:gd name="connsiteY114" fmla="*/ 273050 h 615950"/>
              <a:gd name="connsiteX115" fmla="*/ 2790825 w 2790825"/>
              <a:gd name="connsiteY115" fmla="*/ 273050 h 615950"/>
              <a:gd name="connsiteX116" fmla="*/ 2790825 w 2790825"/>
              <a:gd name="connsiteY116" fmla="*/ 6350 h 615950"/>
              <a:gd name="connsiteX0" fmla="*/ 2790825 w 2790825"/>
              <a:gd name="connsiteY0" fmla="*/ 6350 h 615950"/>
              <a:gd name="connsiteX1" fmla="*/ 2495550 w 2790825"/>
              <a:gd name="connsiteY1" fmla="*/ 0 h 615950"/>
              <a:gd name="connsiteX2" fmla="*/ 2495550 w 2790825"/>
              <a:gd name="connsiteY2" fmla="*/ 25400 h 615950"/>
              <a:gd name="connsiteX3" fmla="*/ 2400300 w 2790825"/>
              <a:gd name="connsiteY3" fmla="*/ 25400 h 615950"/>
              <a:gd name="connsiteX4" fmla="*/ 2400300 w 2790825"/>
              <a:gd name="connsiteY4" fmla="*/ 25400 h 615950"/>
              <a:gd name="connsiteX5" fmla="*/ 2400300 w 2790825"/>
              <a:gd name="connsiteY5" fmla="*/ 41275 h 615950"/>
              <a:gd name="connsiteX6" fmla="*/ 2333625 w 2790825"/>
              <a:gd name="connsiteY6" fmla="*/ 41275 h 615950"/>
              <a:gd name="connsiteX7" fmla="*/ 2333625 w 2790825"/>
              <a:gd name="connsiteY7" fmla="*/ 41275 h 615950"/>
              <a:gd name="connsiteX8" fmla="*/ 2311400 w 2790825"/>
              <a:gd name="connsiteY8" fmla="*/ 63500 h 615950"/>
              <a:gd name="connsiteX9" fmla="*/ 2311400 w 2790825"/>
              <a:gd name="connsiteY9" fmla="*/ 79375 h 615950"/>
              <a:gd name="connsiteX10" fmla="*/ 2146300 w 2790825"/>
              <a:gd name="connsiteY10" fmla="*/ 79375 h 615950"/>
              <a:gd name="connsiteX11" fmla="*/ 2146300 w 2790825"/>
              <a:gd name="connsiteY11" fmla="*/ 95250 h 615950"/>
              <a:gd name="connsiteX12" fmla="*/ 2111375 w 2790825"/>
              <a:gd name="connsiteY12" fmla="*/ 95250 h 615950"/>
              <a:gd name="connsiteX13" fmla="*/ 2111375 w 2790825"/>
              <a:gd name="connsiteY13" fmla="*/ 114300 h 615950"/>
              <a:gd name="connsiteX14" fmla="*/ 2082800 w 2790825"/>
              <a:gd name="connsiteY14" fmla="*/ 114300 h 615950"/>
              <a:gd name="connsiteX15" fmla="*/ 2082800 w 2790825"/>
              <a:gd name="connsiteY15" fmla="*/ 114300 h 615950"/>
              <a:gd name="connsiteX16" fmla="*/ 2082800 w 2790825"/>
              <a:gd name="connsiteY16" fmla="*/ 130175 h 615950"/>
              <a:gd name="connsiteX17" fmla="*/ 2035175 w 2790825"/>
              <a:gd name="connsiteY17" fmla="*/ 130175 h 615950"/>
              <a:gd name="connsiteX18" fmla="*/ 2035175 w 2790825"/>
              <a:gd name="connsiteY18" fmla="*/ 146050 h 615950"/>
              <a:gd name="connsiteX19" fmla="*/ 1993900 w 2790825"/>
              <a:gd name="connsiteY19" fmla="*/ 146050 h 615950"/>
              <a:gd name="connsiteX20" fmla="*/ 1993900 w 2790825"/>
              <a:gd name="connsiteY20" fmla="*/ 146050 h 615950"/>
              <a:gd name="connsiteX21" fmla="*/ 1993900 w 2790825"/>
              <a:gd name="connsiteY21" fmla="*/ 165100 h 615950"/>
              <a:gd name="connsiteX22" fmla="*/ 1914525 w 2790825"/>
              <a:gd name="connsiteY22" fmla="*/ 165100 h 615950"/>
              <a:gd name="connsiteX23" fmla="*/ 1914525 w 2790825"/>
              <a:gd name="connsiteY23" fmla="*/ 200025 h 615950"/>
              <a:gd name="connsiteX24" fmla="*/ 1841500 w 2790825"/>
              <a:gd name="connsiteY24" fmla="*/ 200025 h 615950"/>
              <a:gd name="connsiteX25" fmla="*/ 1841500 w 2790825"/>
              <a:gd name="connsiteY25" fmla="*/ 219075 h 615950"/>
              <a:gd name="connsiteX26" fmla="*/ 1825625 w 2790825"/>
              <a:gd name="connsiteY26" fmla="*/ 219075 h 615950"/>
              <a:gd name="connsiteX27" fmla="*/ 1825625 w 2790825"/>
              <a:gd name="connsiteY27" fmla="*/ 234950 h 615950"/>
              <a:gd name="connsiteX28" fmla="*/ 1708150 w 2790825"/>
              <a:gd name="connsiteY28" fmla="*/ 234950 h 615950"/>
              <a:gd name="connsiteX29" fmla="*/ 1708150 w 2790825"/>
              <a:gd name="connsiteY29" fmla="*/ 244475 h 615950"/>
              <a:gd name="connsiteX30" fmla="*/ 1565275 w 2790825"/>
              <a:gd name="connsiteY30" fmla="*/ 244475 h 615950"/>
              <a:gd name="connsiteX31" fmla="*/ 1565275 w 2790825"/>
              <a:gd name="connsiteY31" fmla="*/ 254000 h 615950"/>
              <a:gd name="connsiteX32" fmla="*/ 1422400 w 2790825"/>
              <a:gd name="connsiteY32" fmla="*/ 254000 h 615950"/>
              <a:gd name="connsiteX33" fmla="*/ 1422400 w 2790825"/>
              <a:gd name="connsiteY33" fmla="*/ 269875 h 615950"/>
              <a:gd name="connsiteX34" fmla="*/ 1339850 w 2790825"/>
              <a:gd name="connsiteY34" fmla="*/ 269875 h 615950"/>
              <a:gd name="connsiteX35" fmla="*/ 1339850 w 2790825"/>
              <a:gd name="connsiteY35" fmla="*/ 269875 h 615950"/>
              <a:gd name="connsiteX36" fmla="*/ 1339850 w 2790825"/>
              <a:gd name="connsiteY36" fmla="*/ 269875 h 615950"/>
              <a:gd name="connsiteX37" fmla="*/ 1339850 w 2790825"/>
              <a:gd name="connsiteY37" fmla="*/ 295275 h 615950"/>
              <a:gd name="connsiteX38" fmla="*/ 1187450 w 2790825"/>
              <a:gd name="connsiteY38" fmla="*/ 295275 h 615950"/>
              <a:gd name="connsiteX39" fmla="*/ 1187450 w 2790825"/>
              <a:gd name="connsiteY39" fmla="*/ 314325 h 615950"/>
              <a:gd name="connsiteX40" fmla="*/ 1073150 w 2790825"/>
              <a:gd name="connsiteY40" fmla="*/ 314325 h 615950"/>
              <a:gd name="connsiteX41" fmla="*/ 1073150 w 2790825"/>
              <a:gd name="connsiteY41" fmla="*/ 333375 h 615950"/>
              <a:gd name="connsiteX42" fmla="*/ 923925 w 2790825"/>
              <a:gd name="connsiteY42" fmla="*/ 333375 h 615950"/>
              <a:gd name="connsiteX43" fmla="*/ 923925 w 2790825"/>
              <a:gd name="connsiteY43" fmla="*/ 365125 h 615950"/>
              <a:gd name="connsiteX44" fmla="*/ 850900 w 2790825"/>
              <a:gd name="connsiteY44" fmla="*/ 365125 h 615950"/>
              <a:gd name="connsiteX45" fmla="*/ 850900 w 2790825"/>
              <a:gd name="connsiteY45" fmla="*/ 381000 h 615950"/>
              <a:gd name="connsiteX46" fmla="*/ 815975 w 2790825"/>
              <a:gd name="connsiteY46" fmla="*/ 381000 h 615950"/>
              <a:gd name="connsiteX47" fmla="*/ 815975 w 2790825"/>
              <a:gd name="connsiteY47" fmla="*/ 381000 h 615950"/>
              <a:gd name="connsiteX48" fmla="*/ 815975 w 2790825"/>
              <a:gd name="connsiteY48" fmla="*/ 403225 h 615950"/>
              <a:gd name="connsiteX49" fmla="*/ 682625 w 2790825"/>
              <a:gd name="connsiteY49" fmla="*/ 403225 h 615950"/>
              <a:gd name="connsiteX50" fmla="*/ 682625 w 2790825"/>
              <a:gd name="connsiteY50" fmla="*/ 438150 h 615950"/>
              <a:gd name="connsiteX51" fmla="*/ 638175 w 2790825"/>
              <a:gd name="connsiteY51" fmla="*/ 438150 h 615950"/>
              <a:gd name="connsiteX52" fmla="*/ 628650 w 2790825"/>
              <a:gd name="connsiteY52" fmla="*/ 447675 h 615950"/>
              <a:gd name="connsiteX53" fmla="*/ 495300 w 2790825"/>
              <a:gd name="connsiteY53" fmla="*/ 447675 h 615950"/>
              <a:gd name="connsiteX54" fmla="*/ 495300 w 2790825"/>
              <a:gd name="connsiteY54" fmla="*/ 469900 h 615950"/>
              <a:gd name="connsiteX55" fmla="*/ 425450 w 2790825"/>
              <a:gd name="connsiteY55" fmla="*/ 469900 h 615950"/>
              <a:gd name="connsiteX56" fmla="*/ 425450 w 2790825"/>
              <a:gd name="connsiteY56" fmla="*/ 498475 h 615950"/>
              <a:gd name="connsiteX57" fmla="*/ 323850 w 2790825"/>
              <a:gd name="connsiteY57" fmla="*/ 498475 h 615950"/>
              <a:gd name="connsiteX58" fmla="*/ 317500 w 2790825"/>
              <a:gd name="connsiteY58" fmla="*/ 504825 h 615950"/>
              <a:gd name="connsiteX59" fmla="*/ 225425 w 2790825"/>
              <a:gd name="connsiteY59" fmla="*/ 504825 h 615950"/>
              <a:gd name="connsiteX60" fmla="*/ 225425 w 2790825"/>
              <a:gd name="connsiteY60" fmla="*/ 527050 h 615950"/>
              <a:gd name="connsiteX61" fmla="*/ 60325 w 2790825"/>
              <a:gd name="connsiteY61" fmla="*/ 527050 h 615950"/>
              <a:gd name="connsiteX62" fmla="*/ 60325 w 2790825"/>
              <a:gd name="connsiteY62" fmla="*/ 558800 h 615950"/>
              <a:gd name="connsiteX63" fmla="*/ 0 w 2790825"/>
              <a:gd name="connsiteY63" fmla="*/ 558800 h 615950"/>
              <a:gd name="connsiteX64" fmla="*/ 0 w 2790825"/>
              <a:gd name="connsiteY64" fmla="*/ 615950 h 615950"/>
              <a:gd name="connsiteX65" fmla="*/ 60325 w 2790825"/>
              <a:gd name="connsiteY65" fmla="*/ 615950 h 615950"/>
              <a:gd name="connsiteX66" fmla="*/ 73025 w 2790825"/>
              <a:gd name="connsiteY66" fmla="*/ 603250 h 615950"/>
              <a:gd name="connsiteX67" fmla="*/ 219075 w 2790825"/>
              <a:gd name="connsiteY67" fmla="*/ 603250 h 615950"/>
              <a:gd name="connsiteX68" fmla="*/ 231775 w 2790825"/>
              <a:gd name="connsiteY68" fmla="*/ 590550 h 615950"/>
              <a:gd name="connsiteX69" fmla="*/ 368300 w 2790825"/>
              <a:gd name="connsiteY69" fmla="*/ 590550 h 615950"/>
              <a:gd name="connsiteX70" fmla="*/ 368300 w 2790825"/>
              <a:gd name="connsiteY70" fmla="*/ 584200 h 615950"/>
              <a:gd name="connsiteX71" fmla="*/ 406400 w 2790825"/>
              <a:gd name="connsiteY71" fmla="*/ 584200 h 615950"/>
              <a:gd name="connsiteX72" fmla="*/ 415925 w 2790825"/>
              <a:gd name="connsiteY72" fmla="*/ 574675 h 615950"/>
              <a:gd name="connsiteX73" fmla="*/ 501650 w 2790825"/>
              <a:gd name="connsiteY73" fmla="*/ 574675 h 615950"/>
              <a:gd name="connsiteX74" fmla="*/ 520700 w 2790825"/>
              <a:gd name="connsiteY74" fmla="*/ 555625 h 615950"/>
              <a:gd name="connsiteX75" fmla="*/ 641350 w 2790825"/>
              <a:gd name="connsiteY75" fmla="*/ 555625 h 615950"/>
              <a:gd name="connsiteX76" fmla="*/ 679450 w 2790825"/>
              <a:gd name="connsiteY76" fmla="*/ 555625 h 615950"/>
              <a:gd name="connsiteX77" fmla="*/ 679450 w 2790825"/>
              <a:gd name="connsiteY77" fmla="*/ 555625 h 615950"/>
              <a:gd name="connsiteX78" fmla="*/ 679450 w 2790825"/>
              <a:gd name="connsiteY78" fmla="*/ 555625 h 615950"/>
              <a:gd name="connsiteX79" fmla="*/ 679450 w 2790825"/>
              <a:gd name="connsiteY79" fmla="*/ 533400 h 615950"/>
              <a:gd name="connsiteX80" fmla="*/ 781050 w 2790825"/>
              <a:gd name="connsiteY80" fmla="*/ 533400 h 615950"/>
              <a:gd name="connsiteX81" fmla="*/ 790575 w 2790825"/>
              <a:gd name="connsiteY81" fmla="*/ 523875 h 615950"/>
              <a:gd name="connsiteX82" fmla="*/ 860425 w 2790825"/>
              <a:gd name="connsiteY82" fmla="*/ 523875 h 615950"/>
              <a:gd name="connsiteX83" fmla="*/ 860425 w 2790825"/>
              <a:gd name="connsiteY83" fmla="*/ 523875 h 615950"/>
              <a:gd name="connsiteX84" fmla="*/ 879475 w 2790825"/>
              <a:gd name="connsiteY84" fmla="*/ 504825 h 615950"/>
              <a:gd name="connsiteX85" fmla="*/ 927100 w 2790825"/>
              <a:gd name="connsiteY85" fmla="*/ 504825 h 615950"/>
              <a:gd name="connsiteX86" fmla="*/ 942975 w 2790825"/>
              <a:gd name="connsiteY86" fmla="*/ 488950 h 615950"/>
              <a:gd name="connsiteX87" fmla="*/ 1054100 w 2790825"/>
              <a:gd name="connsiteY87" fmla="*/ 488950 h 615950"/>
              <a:gd name="connsiteX88" fmla="*/ 1054100 w 2790825"/>
              <a:gd name="connsiteY88" fmla="*/ 469900 h 615950"/>
              <a:gd name="connsiteX89" fmla="*/ 1104900 w 2790825"/>
              <a:gd name="connsiteY89" fmla="*/ 469900 h 615950"/>
              <a:gd name="connsiteX90" fmla="*/ 1216025 w 2790825"/>
              <a:gd name="connsiteY90" fmla="*/ 469900 h 615950"/>
              <a:gd name="connsiteX91" fmla="*/ 1216025 w 2790825"/>
              <a:gd name="connsiteY91" fmla="*/ 447675 h 615950"/>
              <a:gd name="connsiteX92" fmla="*/ 1352550 w 2790825"/>
              <a:gd name="connsiteY92" fmla="*/ 447675 h 615950"/>
              <a:gd name="connsiteX93" fmla="*/ 1352550 w 2790825"/>
              <a:gd name="connsiteY93" fmla="*/ 431800 h 615950"/>
              <a:gd name="connsiteX94" fmla="*/ 1565275 w 2790825"/>
              <a:gd name="connsiteY94" fmla="*/ 431800 h 615950"/>
              <a:gd name="connsiteX95" fmla="*/ 1574800 w 2790825"/>
              <a:gd name="connsiteY95" fmla="*/ 422275 h 615950"/>
              <a:gd name="connsiteX96" fmla="*/ 1711325 w 2790825"/>
              <a:gd name="connsiteY96" fmla="*/ 422275 h 615950"/>
              <a:gd name="connsiteX97" fmla="*/ 1730375 w 2790825"/>
              <a:gd name="connsiteY97" fmla="*/ 422275 h 615950"/>
              <a:gd name="connsiteX98" fmla="*/ 1841500 w 2790825"/>
              <a:gd name="connsiteY98" fmla="*/ 422275 h 615950"/>
              <a:gd name="connsiteX99" fmla="*/ 1841500 w 2790825"/>
              <a:gd name="connsiteY99" fmla="*/ 396875 h 615950"/>
              <a:gd name="connsiteX100" fmla="*/ 1911350 w 2790825"/>
              <a:gd name="connsiteY100" fmla="*/ 396875 h 615950"/>
              <a:gd name="connsiteX101" fmla="*/ 1927225 w 2790825"/>
              <a:gd name="connsiteY101" fmla="*/ 381000 h 615950"/>
              <a:gd name="connsiteX102" fmla="*/ 1997075 w 2790825"/>
              <a:gd name="connsiteY102" fmla="*/ 381000 h 615950"/>
              <a:gd name="connsiteX103" fmla="*/ 1997075 w 2790825"/>
              <a:gd name="connsiteY103" fmla="*/ 355600 h 615950"/>
              <a:gd name="connsiteX104" fmla="*/ 2054225 w 2790825"/>
              <a:gd name="connsiteY104" fmla="*/ 355600 h 615950"/>
              <a:gd name="connsiteX105" fmla="*/ 2066925 w 2790825"/>
              <a:gd name="connsiteY105" fmla="*/ 342900 h 615950"/>
              <a:gd name="connsiteX106" fmla="*/ 2127250 w 2790825"/>
              <a:gd name="connsiteY106" fmla="*/ 342900 h 615950"/>
              <a:gd name="connsiteX107" fmla="*/ 2136775 w 2790825"/>
              <a:gd name="connsiteY107" fmla="*/ 314325 h 615950"/>
              <a:gd name="connsiteX108" fmla="*/ 2324100 w 2790825"/>
              <a:gd name="connsiteY108" fmla="*/ 314325 h 615950"/>
              <a:gd name="connsiteX109" fmla="*/ 2333625 w 2790825"/>
              <a:gd name="connsiteY109" fmla="*/ 292100 h 615950"/>
              <a:gd name="connsiteX110" fmla="*/ 2409825 w 2790825"/>
              <a:gd name="connsiteY110" fmla="*/ 292100 h 615950"/>
              <a:gd name="connsiteX111" fmla="*/ 2409825 w 2790825"/>
              <a:gd name="connsiteY111" fmla="*/ 282575 h 615950"/>
              <a:gd name="connsiteX112" fmla="*/ 2501900 w 2790825"/>
              <a:gd name="connsiteY112" fmla="*/ 282575 h 615950"/>
              <a:gd name="connsiteX113" fmla="*/ 2501900 w 2790825"/>
              <a:gd name="connsiteY113" fmla="*/ 273050 h 615950"/>
              <a:gd name="connsiteX114" fmla="*/ 2790825 w 2790825"/>
              <a:gd name="connsiteY114" fmla="*/ 273050 h 615950"/>
              <a:gd name="connsiteX115" fmla="*/ 2790825 w 2790825"/>
              <a:gd name="connsiteY115" fmla="*/ 273050 h 615950"/>
              <a:gd name="connsiteX116" fmla="*/ 2790825 w 2790825"/>
              <a:gd name="connsiteY116" fmla="*/ 6350 h 615950"/>
              <a:gd name="connsiteX0" fmla="*/ 2790825 w 2790825"/>
              <a:gd name="connsiteY0" fmla="*/ 6350 h 615950"/>
              <a:gd name="connsiteX1" fmla="*/ 2495550 w 2790825"/>
              <a:gd name="connsiteY1" fmla="*/ 0 h 615950"/>
              <a:gd name="connsiteX2" fmla="*/ 2495550 w 2790825"/>
              <a:gd name="connsiteY2" fmla="*/ 25400 h 615950"/>
              <a:gd name="connsiteX3" fmla="*/ 2400300 w 2790825"/>
              <a:gd name="connsiteY3" fmla="*/ 25400 h 615950"/>
              <a:gd name="connsiteX4" fmla="*/ 2400300 w 2790825"/>
              <a:gd name="connsiteY4" fmla="*/ 25400 h 615950"/>
              <a:gd name="connsiteX5" fmla="*/ 2400300 w 2790825"/>
              <a:gd name="connsiteY5" fmla="*/ 41275 h 615950"/>
              <a:gd name="connsiteX6" fmla="*/ 2333625 w 2790825"/>
              <a:gd name="connsiteY6" fmla="*/ 41275 h 615950"/>
              <a:gd name="connsiteX7" fmla="*/ 2333625 w 2790825"/>
              <a:gd name="connsiteY7" fmla="*/ 41275 h 615950"/>
              <a:gd name="connsiteX8" fmla="*/ 2311400 w 2790825"/>
              <a:gd name="connsiteY8" fmla="*/ 63500 h 615950"/>
              <a:gd name="connsiteX9" fmla="*/ 2311400 w 2790825"/>
              <a:gd name="connsiteY9" fmla="*/ 79375 h 615950"/>
              <a:gd name="connsiteX10" fmla="*/ 2146300 w 2790825"/>
              <a:gd name="connsiteY10" fmla="*/ 79375 h 615950"/>
              <a:gd name="connsiteX11" fmla="*/ 2146300 w 2790825"/>
              <a:gd name="connsiteY11" fmla="*/ 95250 h 615950"/>
              <a:gd name="connsiteX12" fmla="*/ 2111375 w 2790825"/>
              <a:gd name="connsiteY12" fmla="*/ 95250 h 615950"/>
              <a:gd name="connsiteX13" fmla="*/ 2111375 w 2790825"/>
              <a:gd name="connsiteY13" fmla="*/ 114300 h 615950"/>
              <a:gd name="connsiteX14" fmla="*/ 2082800 w 2790825"/>
              <a:gd name="connsiteY14" fmla="*/ 114300 h 615950"/>
              <a:gd name="connsiteX15" fmla="*/ 2082800 w 2790825"/>
              <a:gd name="connsiteY15" fmla="*/ 114300 h 615950"/>
              <a:gd name="connsiteX16" fmla="*/ 2082800 w 2790825"/>
              <a:gd name="connsiteY16" fmla="*/ 130175 h 615950"/>
              <a:gd name="connsiteX17" fmla="*/ 2035175 w 2790825"/>
              <a:gd name="connsiteY17" fmla="*/ 130175 h 615950"/>
              <a:gd name="connsiteX18" fmla="*/ 2035175 w 2790825"/>
              <a:gd name="connsiteY18" fmla="*/ 146050 h 615950"/>
              <a:gd name="connsiteX19" fmla="*/ 1993900 w 2790825"/>
              <a:gd name="connsiteY19" fmla="*/ 146050 h 615950"/>
              <a:gd name="connsiteX20" fmla="*/ 1993900 w 2790825"/>
              <a:gd name="connsiteY20" fmla="*/ 146050 h 615950"/>
              <a:gd name="connsiteX21" fmla="*/ 1993900 w 2790825"/>
              <a:gd name="connsiteY21" fmla="*/ 165100 h 615950"/>
              <a:gd name="connsiteX22" fmla="*/ 1914525 w 2790825"/>
              <a:gd name="connsiteY22" fmla="*/ 165100 h 615950"/>
              <a:gd name="connsiteX23" fmla="*/ 1914525 w 2790825"/>
              <a:gd name="connsiteY23" fmla="*/ 200025 h 615950"/>
              <a:gd name="connsiteX24" fmla="*/ 1841500 w 2790825"/>
              <a:gd name="connsiteY24" fmla="*/ 200025 h 615950"/>
              <a:gd name="connsiteX25" fmla="*/ 1841500 w 2790825"/>
              <a:gd name="connsiteY25" fmla="*/ 219075 h 615950"/>
              <a:gd name="connsiteX26" fmla="*/ 1825625 w 2790825"/>
              <a:gd name="connsiteY26" fmla="*/ 219075 h 615950"/>
              <a:gd name="connsiteX27" fmla="*/ 1825625 w 2790825"/>
              <a:gd name="connsiteY27" fmla="*/ 234950 h 615950"/>
              <a:gd name="connsiteX28" fmla="*/ 1708150 w 2790825"/>
              <a:gd name="connsiteY28" fmla="*/ 234950 h 615950"/>
              <a:gd name="connsiteX29" fmla="*/ 1708150 w 2790825"/>
              <a:gd name="connsiteY29" fmla="*/ 244475 h 615950"/>
              <a:gd name="connsiteX30" fmla="*/ 1565275 w 2790825"/>
              <a:gd name="connsiteY30" fmla="*/ 244475 h 615950"/>
              <a:gd name="connsiteX31" fmla="*/ 1565275 w 2790825"/>
              <a:gd name="connsiteY31" fmla="*/ 254000 h 615950"/>
              <a:gd name="connsiteX32" fmla="*/ 1422400 w 2790825"/>
              <a:gd name="connsiteY32" fmla="*/ 254000 h 615950"/>
              <a:gd name="connsiteX33" fmla="*/ 1422400 w 2790825"/>
              <a:gd name="connsiteY33" fmla="*/ 269875 h 615950"/>
              <a:gd name="connsiteX34" fmla="*/ 1339850 w 2790825"/>
              <a:gd name="connsiteY34" fmla="*/ 269875 h 615950"/>
              <a:gd name="connsiteX35" fmla="*/ 1339850 w 2790825"/>
              <a:gd name="connsiteY35" fmla="*/ 269875 h 615950"/>
              <a:gd name="connsiteX36" fmla="*/ 1339850 w 2790825"/>
              <a:gd name="connsiteY36" fmla="*/ 269875 h 615950"/>
              <a:gd name="connsiteX37" fmla="*/ 1339850 w 2790825"/>
              <a:gd name="connsiteY37" fmla="*/ 295275 h 615950"/>
              <a:gd name="connsiteX38" fmla="*/ 1187450 w 2790825"/>
              <a:gd name="connsiteY38" fmla="*/ 295275 h 615950"/>
              <a:gd name="connsiteX39" fmla="*/ 1187450 w 2790825"/>
              <a:gd name="connsiteY39" fmla="*/ 314325 h 615950"/>
              <a:gd name="connsiteX40" fmla="*/ 1073150 w 2790825"/>
              <a:gd name="connsiteY40" fmla="*/ 314325 h 615950"/>
              <a:gd name="connsiteX41" fmla="*/ 1073150 w 2790825"/>
              <a:gd name="connsiteY41" fmla="*/ 333375 h 615950"/>
              <a:gd name="connsiteX42" fmla="*/ 923925 w 2790825"/>
              <a:gd name="connsiteY42" fmla="*/ 333375 h 615950"/>
              <a:gd name="connsiteX43" fmla="*/ 923925 w 2790825"/>
              <a:gd name="connsiteY43" fmla="*/ 365125 h 615950"/>
              <a:gd name="connsiteX44" fmla="*/ 850900 w 2790825"/>
              <a:gd name="connsiteY44" fmla="*/ 365125 h 615950"/>
              <a:gd name="connsiteX45" fmla="*/ 850900 w 2790825"/>
              <a:gd name="connsiteY45" fmla="*/ 381000 h 615950"/>
              <a:gd name="connsiteX46" fmla="*/ 815975 w 2790825"/>
              <a:gd name="connsiteY46" fmla="*/ 381000 h 615950"/>
              <a:gd name="connsiteX47" fmla="*/ 815975 w 2790825"/>
              <a:gd name="connsiteY47" fmla="*/ 381000 h 615950"/>
              <a:gd name="connsiteX48" fmla="*/ 815975 w 2790825"/>
              <a:gd name="connsiteY48" fmla="*/ 403225 h 615950"/>
              <a:gd name="connsiteX49" fmla="*/ 682625 w 2790825"/>
              <a:gd name="connsiteY49" fmla="*/ 403225 h 615950"/>
              <a:gd name="connsiteX50" fmla="*/ 682625 w 2790825"/>
              <a:gd name="connsiteY50" fmla="*/ 438150 h 615950"/>
              <a:gd name="connsiteX51" fmla="*/ 638175 w 2790825"/>
              <a:gd name="connsiteY51" fmla="*/ 438150 h 615950"/>
              <a:gd name="connsiteX52" fmla="*/ 628650 w 2790825"/>
              <a:gd name="connsiteY52" fmla="*/ 447675 h 615950"/>
              <a:gd name="connsiteX53" fmla="*/ 495300 w 2790825"/>
              <a:gd name="connsiteY53" fmla="*/ 447675 h 615950"/>
              <a:gd name="connsiteX54" fmla="*/ 495300 w 2790825"/>
              <a:gd name="connsiteY54" fmla="*/ 469900 h 615950"/>
              <a:gd name="connsiteX55" fmla="*/ 425450 w 2790825"/>
              <a:gd name="connsiteY55" fmla="*/ 469900 h 615950"/>
              <a:gd name="connsiteX56" fmla="*/ 425450 w 2790825"/>
              <a:gd name="connsiteY56" fmla="*/ 498475 h 615950"/>
              <a:gd name="connsiteX57" fmla="*/ 323850 w 2790825"/>
              <a:gd name="connsiteY57" fmla="*/ 498475 h 615950"/>
              <a:gd name="connsiteX58" fmla="*/ 317500 w 2790825"/>
              <a:gd name="connsiteY58" fmla="*/ 504825 h 615950"/>
              <a:gd name="connsiteX59" fmla="*/ 225425 w 2790825"/>
              <a:gd name="connsiteY59" fmla="*/ 504825 h 615950"/>
              <a:gd name="connsiteX60" fmla="*/ 225425 w 2790825"/>
              <a:gd name="connsiteY60" fmla="*/ 527050 h 615950"/>
              <a:gd name="connsiteX61" fmla="*/ 60325 w 2790825"/>
              <a:gd name="connsiteY61" fmla="*/ 527050 h 615950"/>
              <a:gd name="connsiteX62" fmla="*/ 60325 w 2790825"/>
              <a:gd name="connsiteY62" fmla="*/ 558800 h 615950"/>
              <a:gd name="connsiteX63" fmla="*/ 0 w 2790825"/>
              <a:gd name="connsiteY63" fmla="*/ 558800 h 615950"/>
              <a:gd name="connsiteX64" fmla="*/ 0 w 2790825"/>
              <a:gd name="connsiteY64" fmla="*/ 615950 h 615950"/>
              <a:gd name="connsiteX65" fmla="*/ 60325 w 2790825"/>
              <a:gd name="connsiteY65" fmla="*/ 615950 h 615950"/>
              <a:gd name="connsiteX66" fmla="*/ 73025 w 2790825"/>
              <a:gd name="connsiteY66" fmla="*/ 603250 h 615950"/>
              <a:gd name="connsiteX67" fmla="*/ 219075 w 2790825"/>
              <a:gd name="connsiteY67" fmla="*/ 603250 h 615950"/>
              <a:gd name="connsiteX68" fmla="*/ 231775 w 2790825"/>
              <a:gd name="connsiteY68" fmla="*/ 590550 h 615950"/>
              <a:gd name="connsiteX69" fmla="*/ 368300 w 2790825"/>
              <a:gd name="connsiteY69" fmla="*/ 590550 h 615950"/>
              <a:gd name="connsiteX70" fmla="*/ 368300 w 2790825"/>
              <a:gd name="connsiteY70" fmla="*/ 584200 h 615950"/>
              <a:gd name="connsiteX71" fmla="*/ 406400 w 2790825"/>
              <a:gd name="connsiteY71" fmla="*/ 584200 h 615950"/>
              <a:gd name="connsiteX72" fmla="*/ 415925 w 2790825"/>
              <a:gd name="connsiteY72" fmla="*/ 574675 h 615950"/>
              <a:gd name="connsiteX73" fmla="*/ 485775 w 2790825"/>
              <a:gd name="connsiteY73" fmla="*/ 568325 h 615950"/>
              <a:gd name="connsiteX74" fmla="*/ 520700 w 2790825"/>
              <a:gd name="connsiteY74" fmla="*/ 555625 h 615950"/>
              <a:gd name="connsiteX75" fmla="*/ 641350 w 2790825"/>
              <a:gd name="connsiteY75" fmla="*/ 555625 h 615950"/>
              <a:gd name="connsiteX76" fmla="*/ 679450 w 2790825"/>
              <a:gd name="connsiteY76" fmla="*/ 555625 h 615950"/>
              <a:gd name="connsiteX77" fmla="*/ 679450 w 2790825"/>
              <a:gd name="connsiteY77" fmla="*/ 555625 h 615950"/>
              <a:gd name="connsiteX78" fmla="*/ 679450 w 2790825"/>
              <a:gd name="connsiteY78" fmla="*/ 555625 h 615950"/>
              <a:gd name="connsiteX79" fmla="*/ 679450 w 2790825"/>
              <a:gd name="connsiteY79" fmla="*/ 533400 h 615950"/>
              <a:gd name="connsiteX80" fmla="*/ 781050 w 2790825"/>
              <a:gd name="connsiteY80" fmla="*/ 533400 h 615950"/>
              <a:gd name="connsiteX81" fmla="*/ 790575 w 2790825"/>
              <a:gd name="connsiteY81" fmla="*/ 523875 h 615950"/>
              <a:gd name="connsiteX82" fmla="*/ 860425 w 2790825"/>
              <a:gd name="connsiteY82" fmla="*/ 523875 h 615950"/>
              <a:gd name="connsiteX83" fmla="*/ 860425 w 2790825"/>
              <a:gd name="connsiteY83" fmla="*/ 523875 h 615950"/>
              <a:gd name="connsiteX84" fmla="*/ 879475 w 2790825"/>
              <a:gd name="connsiteY84" fmla="*/ 504825 h 615950"/>
              <a:gd name="connsiteX85" fmla="*/ 927100 w 2790825"/>
              <a:gd name="connsiteY85" fmla="*/ 504825 h 615950"/>
              <a:gd name="connsiteX86" fmla="*/ 942975 w 2790825"/>
              <a:gd name="connsiteY86" fmla="*/ 488950 h 615950"/>
              <a:gd name="connsiteX87" fmla="*/ 1054100 w 2790825"/>
              <a:gd name="connsiteY87" fmla="*/ 488950 h 615950"/>
              <a:gd name="connsiteX88" fmla="*/ 1054100 w 2790825"/>
              <a:gd name="connsiteY88" fmla="*/ 469900 h 615950"/>
              <a:gd name="connsiteX89" fmla="*/ 1104900 w 2790825"/>
              <a:gd name="connsiteY89" fmla="*/ 469900 h 615950"/>
              <a:gd name="connsiteX90" fmla="*/ 1216025 w 2790825"/>
              <a:gd name="connsiteY90" fmla="*/ 469900 h 615950"/>
              <a:gd name="connsiteX91" fmla="*/ 1216025 w 2790825"/>
              <a:gd name="connsiteY91" fmla="*/ 447675 h 615950"/>
              <a:gd name="connsiteX92" fmla="*/ 1352550 w 2790825"/>
              <a:gd name="connsiteY92" fmla="*/ 447675 h 615950"/>
              <a:gd name="connsiteX93" fmla="*/ 1352550 w 2790825"/>
              <a:gd name="connsiteY93" fmla="*/ 431800 h 615950"/>
              <a:gd name="connsiteX94" fmla="*/ 1565275 w 2790825"/>
              <a:gd name="connsiteY94" fmla="*/ 431800 h 615950"/>
              <a:gd name="connsiteX95" fmla="*/ 1574800 w 2790825"/>
              <a:gd name="connsiteY95" fmla="*/ 422275 h 615950"/>
              <a:gd name="connsiteX96" fmla="*/ 1711325 w 2790825"/>
              <a:gd name="connsiteY96" fmla="*/ 422275 h 615950"/>
              <a:gd name="connsiteX97" fmla="*/ 1730375 w 2790825"/>
              <a:gd name="connsiteY97" fmla="*/ 422275 h 615950"/>
              <a:gd name="connsiteX98" fmla="*/ 1841500 w 2790825"/>
              <a:gd name="connsiteY98" fmla="*/ 422275 h 615950"/>
              <a:gd name="connsiteX99" fmla="*/ 1841500 w 2790825"/>
              <a:gd name="connsiteY99" fmla="*/ 396875 h 615950"/>
              <a:gd name="connsiteX100" fmla="*/ 1911350 w 2790825"/>
              <a:gd name="connsiteY100" fmla="*/ 396875 h 615950"/>
              <a:gd name="connsiteX101" fmla="*/ 1927225 w 2790825"/>
              <a:gd name="connsiteY101" fmla="*/ 381000 h 615950"/>
              <a:gd name="connsiteX102" fmla="*/ 1997075 w 2790825"/>
              <a:gd name="connsiteY102" fmla="*/ 381000 h 615950"/>
              <a:gd name="connsiteX103" fmla="*/ 1997075 w 2790825"/>
              <a:gd name="connsiteY103" fmla="*/ 355600 h 615950"/>
              <a:gd name="connsiteX104" fmla="*/ 2054225 w 2790825"/>
              <a:gd name="connsiteY104" fmla="*/ 355600 h 615950"/>
              <a:gd name="connsiteX105" fmla="*/ 2066925 w 2790825"/>
              <a:gd name="connsiteY105" fmla="*/ 342900 h 615950"/>
              <a:gd name="connsiteX106" fmla="*/ 2127250 w 2790825"/>
              <a:gd name="connsiteY106" fmla="*/ 342900 h 615950"/>
              <a:gd name="connsiteX107" fmla="*/ 2136775 w 2790825"/>
              <a:gd name="connsiteY107" fmla="*/ 314325 h 615950"/>
              <a:gd name="connsiteX108" fmla="*/ 2324100 w 2790825"/>
              <a:gd name="connsiteY108" fmla="*/ 314325 h 615950"/>
              <a:gd name="connsiteX109" fmla="*/ 2333625 w 2790825"/>
              <a:gd name="connsiteY109" fmla="*/ 292100 h 615950"/>
              <a:gd name="connsiteX110" fmla="*/ 2409825 w 2790825"/>
              <a:gd name="connsiteY110" fmla="*/ 292100 h 615950"/>
              <a:gd name="connsiteX111" fmla="*/ 2409825 w 2790825"/>
              <a:gd name="connsiteY111" fmla="*/ 282575 h 615950"/>
              <a:gd name="connsiteX112" fmla="*/ 2501900 w 2790825"/>
              <a:gd name="connsiteY112" fmla="*/ 282575 h 615950"/>
              <a:gd name="connsiteX113" fmla="*/ 2501900 w 2790825"/>
              <a:gd name="connsiteY113" fmla="*/ 273050 h 615950"/>
              <a:gd name="connsiteX114" fmla="*/ 2790825 w 2790825"/>
              <a:gd name="connsiteY114" fmla="*/ 273050 h 615950"/>
              <a:gd name="connsiteX115" fmla="*/ 2790825 w 2790825"/>
              <a:gd name="connsiteY115" fmla="*/ 273050 h 615950"/>
              <a:gd name="connsiteX116" fmla="*/ 2790825 w 2790825"/>
              <a:gd name="connsiteY116" fmla="*/ 6350 h 615950"/>
              <a:gd name="connsiteX0" fmla="*/ 2790825 w 2790825"/>
              <a:gd name="connsiteY0" fmla="*/ 6350 h 615950"/>
              <a:gd name="connsiteX1" fmla="*/ 2495550 w 2790825"/>
              <a:gd name="connsiteY1" fmla="*/ 0 h 615950"/>
              <a:gd name="connsiteX2" fmla="*/ 2495550 w 2790825"/>
              <a:gd name="connsiteY2" fmla="*/ 25400 h 615950"/>
              <a:gd name="connsiteX3" fmla="*/ 2400300 w 2790825"/>
              <a:gd name="connsiteY3" fmla="*/ 25400 h 615950"/>
              <a:gd name="connsiteX4" fmla="*/ 2400300 w 2790825"/>
              <a:gd name="connsiteY4" fmla="*/ 25400 h 615950"/>
              <a:gd name="connsiteX5" fmla="*/ 2400300 w 2790825"/>
              <a:gd name="connsiteY5" fmla="*/ 41275 h 615950"/>
              <a:gd name="connsiteX6" fmla="*/ 2333625 w 2790825"/>
              <a:gd name="connsiteY6" fmla="*/ 41275 h 615950"/>
              <a:gd name="connsiteX7" fmla="*/ 2333625 w 2790825"/>
              <a:gd name="connsiteY7" fmla="*/ 41275 h 615950"/>
              <a:gd name="connsiteX8" fmla="*/ 2311400 w 2790825"/>
              <a:gd name="connsiteY8" fmla="*/ 63500 h 615950"/>
              <a:gd name="connsiteX9" fmla="*/ 2311400 w 2790825"/>
              <a:gd name="connsiteY9" fmla="*/ 79375 h 615950"/>
              <a:gd name="connsiteX10" fmla="*/ 2146300 w 2790825"/>
              <a:gd name="connsiteY10" fmla="*/ 79375 h 615950"/>
              <a:gd name="connsiteX11" fmla="*/ 2146300 w 2790825"/>
              <a:gd name="connsiteY11" fmla="*/ 95250 h 615950"/>
              <a:gd name="connsiteX12" fmla="*/ 2111375 w 2790825"/>
              <a:gd name="connsiteY12" fmla="*/ 95250 h 615950"/>
              <a:gd name="connsiteX13" fmla="*/ 2111375 w 2790825"/>
              <a:gd name="connsiteY13" fmla="*/ 114300 h 615950"/>
              <a:gd name="connsiteX14" fmla="*/ 2082800 w 2790825"/>
              <a:gd name="connsiteY14" fmla="*/ 114300 h 615950"/>
              <a:gd name="connsiteX15" fmla="*/ 2082800 w 2790825"/>
              <a:gd name="connsiteY15" fmla="*/ 114300 h 615950"/>
              <a:gd name="connsiteX16" fmla="*/ 2082800 w 2790825"/>
              <a:gd name="connsiteY16" fmla="*/ 130175 h 615950"/>
              <a:gd name="connsiteX17" fmla="*/ 2035175 w 2790825"/>
              <a:gd name="connsiteY17" fmla="*/ 130175 h 615950"/>
              <a:gd name="connsiteX18" fmla="*/ 2035175 w 2790825"/>
              <a:gd name="connsiteY18" fmla="*/ 146050 h 615950"/>
              <a:gd name="connsiteX19" fmla="*/ 1993900 w 2790825"/>
              <a:gd name="connsiteY19" fmla="*/ 146050 h 615950"/>
              <a:gd name="connsiteX20" fmla="*/ 1993900 w 2790825"/>
              <a:gd name="connsiteY20" fmla="*/ 146050 h 615950"/>
              <a:gd name="connsiteX21" fmla="*/ 1993900 w 2790825"/>
              <a:gd name="connsiteY21" fmla="*/ 165100 h 615950"/>
              <a:gd name="connsiteX22" fmla="*/ 1914525 w 2790825"/>
              <a:gd name="connsiteY22" fmla="*/ 165100 h 615950"/>
              <a:gd name="connsiteX23" fmla="*/ 1914525 w 2790825"/>
              <a:gd name="connsiteY23" fmla="*/ 200025 h 615950"/>
              <a:gd name="connsiteX24" fmla="*/ 1841500 w 2790825"/>
              <a:gd name="connsiteY24" fmla="*/ 200025 h 615950"/>
              <a:gd name="connsiteX25" fmla="*/ 1841500 w 2790825"/>
              <a:gd name="connsiteY25" fmla="*/ 219075 h 615950"/>
              <a:gd name="connsiteX26" fmla="*/ 1825625 w 2790825"/>
              <a:gd name="connsiteY26" fmla="*/ 219075 h 615950"/>
              <a:gd name="connsiteX27" fmla="*/ 1825625 w 2790825"/>
              <a:gd name="connsiteY27" fmla="*/ 234950 h 615950"/>
              <a:gd name="connsiteX28" fmla="*/ 1708150 w 2790825"/>
              <a:gd name="connsiteY28" fmla="*/ 234950 h 615950"/>
              <a:gd name="connsiteX29" fmla="*/ 1708150 w 2790825"/>
              <a:gd name="connsiteY29" fmla="*/ 244475 h 615950"/>
              <a:gd name="connsiteX30" fmla="*/ 1565275 w 2790825"/>
              <a:gd name="connsiteY30" fmla="*/ 244475 h 615950"/>
              <a:gd name="connsiteX31" fmla="*/ 1565275 w 2790825"/>
              <a:gd name="connsiteY31" fmla="*/ 254000 h 615950"/>
              <a:gd name="connsiteX32" fmla="*/ 1422400 w 2790825"/>
              <a:gd name="connsiteY32" fmla="*/ 254000 h 615950"/>
              <a:gd name="connsiteX33" fmla="*/ 1422400 w 2790825"/>
              <a:gd name="connsiteY33" fmla="*/ 269875 h 615950"/>
              <a:gd name="connsiteX34" fmla="*/ 1339850 w 2790825"/>
              <a:gd name="connsiteY34" fmla="*/ 269875 h 615950"/>
              <a:gd name="connsiteX35" fmla="*/ 1339850 w 2790825"/>
              <a:gd name="connsiteY35" fmla="*/ 269875 h 615950"/>
              <a:gd name="connsiteX36" fmla="*/ 1339850 w 2790825"/>
              <a:gd name="connsiteY36" fmla="*/ 269875 h 615950"/>
              <a:gd name="connsiteX37" fmla="*/ 1339850 w 2790825"/>
              <a:gd name="connsiteY37" fmla="*/ 295275 h 615950"/>
              <a:gd name="connsiteX38" fmla="*/ 1187450 w 2790825"/>
              <a:gd name="connsiteY38" fmla="*/ 295275 h 615950"/>
              <a:gd name="connsiteX39" fmla="*/ 1187450 w 2790825"/>
              <a:gd name="connsiteY39" fmla="*/ 314325 h 615950"/>
              <a:gd name="connsiteX40" fmla="*/ 1073150 w 2790825"/>
              <a:gd name="connsiteY40" fmla="*/ 314325 h 615950"/>
              <a:gd name="connsiteX41" fmla="*/ 1073150 w 2790825"/>
              <a:gd name="connsiteY41" fmla="*/ 333375 h 615950"/>
              <a:gd name="connsiteX42" fmla="*/ 923925 w 2790825"/>
              <a:gd name="connsiteY42" fmla="*/ 333375 h 615950"/>
              <a:gd name="connsiteX43" fmla="*/ 923925 w 2790825"/>
              <a:gd name="connsiteY43" fmla="*/ 365125 h 615950"/>
              <a:gd name="connsiteX44" fmla="*/ 850900 w 2790825"/>
              <a:gd name="connsiteY44" fmla="*/ 365125 h 615950"/>
              <a:gd name="connsiteX45" fmla="*/ 850900 w 2790825"/>
              <a:gd name="connsiteY45" fmla="*/ 381000 h 615950"/>
              <a:gd name="connsiteX46" fmla="*/ 815975 w 2790825"/>
              <a:gd name="connsiteY46" fmla="*/ 381000 h 615950"/>
              <a:gd name="connsiteX47" fmla="*/ 815975 w 2790825"/>
              <a:gd name="connsiteY47" fmla="*/ 381000 h 615950"/>
              <a:gd name="connsiteX48" fmla="*/ 815975 w 2790825"/>
              <a:gd name="connsiteY48" fmla="*/ 403225 h 615950"/>
              <a:gd name="connsiteX49" fmla="*/ 682625 w 2790825"/>
              <a:gd name="connsiteY49" fmla="*/ 403225 h 615950"/>
              <a:gd name="connsiteX50" fmla="*/ 682625 w 2790825"/>
              <a:gd name="connsiteY50" fmla="*/ 438150 h 615950"/>
              <a:gd name="connsiteX51" fmla="*/ 638175 w 2790825"/>
              <a:gd name="connsiteY51" fmla="*/ 438150 h 615950"/>
              <a:gd name="connsiteX52" fmla="*/ 628650 w 2790825"/>
              <a:gd name="connsiteY52" fmla="*/ 447675 h 615950"/>
              <a:gd name="connsiteX53" fmla="*/ 495300 w 2790825"/>
              <a:gd name="connsiteY53" fmla="*/ 447675 h 615950"/>
              <a:gd name="connsiteX54" fmla="*/ 495300 w 2790825"/>
              <a:gd name="connsiteY54" fmla="*/ 469900 h 615950"/>
              <a:gd name="connsiteX55" fmla="*/ 425450 w 2790825"/>
              <a:gd name="connsiteY55" fmla="*/ 469900 h 615950"/>
              <a:gd name="connsiteX56" fmla="*/ 425450 w 2790825"/>
              <a:gd name="connsiteY56" fmla="*/ 498475 h 615950"/>
              <a:gd name="connsiteX57" fmla="*/ 323850 w 2790825"/>
              <a:gd name="connsiteY57" fmla="*/ 498475 h 615950"/>
              <a:gd name="connsiteX58" fmla="*/ 317500 w 2790825"/>
              <a:gd name="connsiteY58" fmla="*/ 504825 h 615950"/>
              <a:gd name="connsiteX59" fmla="*/ 225425 w 2790825"/>
              <a:gd name="connsiteY59" fmla="*/ 504825 h 615950"/>
              <a:gd name="connsiteX60" fmla="*/ 225425 w 2790825"/>
              <a:gd name="connsiteY60" fmla="*/ 527050 h 615950"/>
              <a:gd name="connsiteX61" fmla="*/ 60325 w 2790825"/>
              <a:gd name="connsiteY61" fmla="*/ 527050 h 615950"/>
              <a:gd name="connsiteX62" fmla="*/ 60325 w 2790825"/>
              <a:gd name="connsiteY62" fmla="*/ 558800 h 615950"/>
              <a:gd name="connsiteX63" fmla="*/ 0 w 2790825"/>
              <a:gd name="connsiteY63" fmla="*/ 558800 h 615950"/>
              <a:gd name="connsiteX64" fmla="*/ 0 w 2790825"/>
              <a:gd name="connsiteY64" fmla="*/ 615950 h 615950"/>
              <a:gd name="connsiteX65" fmla="*/ 60325 w 2790825"/>
              <a:gd name="connsiteY65" fmla="*/ 615950 h 615950"/>
              <a:gd name="connsiteX66" fmla="*/ 73025 w 2790825"/>
              <a:gd name="connsiteY66" fmla="*/ 603250 h 615950"/>
              <a:gd name="connsiteX67" fmla="*/ 219075 w 2790825"/>
              <a:gd name="connsiteY67" fmla="*/ 603250 h 615950"/>
              <a:gd name="connsiteX68" fmla="*/ 231775 w 2790825"/>
              <a:gd name="connsiteY68" fmla="*/ 590550 h 615950"/>
              <a:gd name="connsiteX69" fmla="*/ 368300 w 2790825"/>
              <a:gd name="connsiteY69" fmla="*/ 590550 h 615950"/>
              <a:gd name="connsiteX70" fmla="*/ 368300 w 2790825"/>
              <a:gd name="connsiteY70" fmla="*/ 584200 h 615950"/>
              <a:gd name="connsiteX71" fmla="*/ 406400 w 2790825"/>
              <a:gd name="connsiteY71" fmla="*/ 584200 h 615950"/>
              <a:gd name="connsiteX72" fmla="*/ 415925 w 2790825"/>
              <a:gd name="connsiteY72" fmla="*/ 574675 h 615950"/>
              <a:gd name="connsiteX73" fmla="*/ 485775 w 2790825"/>
              <a:gd name="connsiteY73" fmla="*/ 568325 h 615950"/>
              <a:gd name="connsiteX74" fmla="*/ 498475 w 2790825"/>
              <a:gd name="connsiteY74" fmla="*/ 552450 h 615950"/>
              <a:gd name="connsiteX75" fmla="*/ 641350 w 2790825"/>
              <a:gd name="connsiteY75" fmla="*/ 555625 h 615950"/>
              <a:gd name="connsiteX76" fmla="*/ 679450 w 2790825"/>
              <a:gd name="connsiteY76" fmla="*/ 555625 h 615950"/>
              <a:gd name="connsiteX77" fmla="*/ 679450 w 2790825"/>
              <a:gd name="connsiteY77" fmla="*/ 555625 h 615950"/>
              <a:gd name="connsiteX78" fmla="*/ 679450 w 2790825"/>
              <a:gd name="connsiteY78" fmla="*/ 555625 h 615950"/>
              <a:gd name="connsiteX79" fmla="*/ 679450 w 2790825"/>
              <a:gd name="connsiteY79" fmla="*/ 533400 h 615950"/>
              <a:gd name="connsiteX80" fmla="*/ 781050 w 2790825"/>
              <a:gd name="connsiteY80" fmla="*/ 533400 h 615950"/>
              <a:gd name="connsiteX81" fmla="*/ 790575 w 2790825"/>
              <a:gd name="connsiteY81" fmla="*/ 523875 h 615950"/>
              <a:gd name="connsiteX82" fmla="*/ 860425 w 2790825"/>
              <a:gd name="connsiteY82" fmla="*/ 523875 h 615950"/>
              <a:gd name="connsiteX83" fmla="*/ 860425 w 2790825"/>
              <a:gd name="connsiteY83" fmla="*/ 523875 h 615950"/>
              <a:gd name="connsiteX84" fmla="*/ 879475 w 2790825"/>
              <a:gd name="connsiteY84" fmla="*/ 504825 h 615950"/>
              <a:gd name="connsiteX85" fmla="*/ 927100 w 2790825"/>
              <a:gd name="connsiteY85" fmla="*/ 504825 h 615950"/>
              <a:gd name="connsiteX86" fmla="*/ 942975 w 2790825"/>
              <a:gd name="connsiteY86" fmla="*/ 488950 h 615950"/>
              <a:gd name="connsiteX87" fmla="*/ 1054100 w 2790825"/>
              <a:gd name="connsiteY87" fmla="*/ 488950 h 615950"/>
              <a:gd name="connsiteX88" fmla="*/ 1054100 w 2790825"/>
              <a:gd name="connsiteY88" fmla="*/ 469900 h 615950"/>
              <a:gd name="connsiteX89" fmla="*/ 1104900 w 2790825"/>
              <a:gd name="connsiteY89" fmla="*/ 469900 h 615950"/>
              <a:gd name="connsiteX90" fmla="*/ 1216025 w 2790825"/>
              <a:gd name="connsiteY90" fmla="*/ 469900 h 615950"/>
              <a:gd name="connsiteX91" fmla="*/ 1216025 w 2790825"/>
              <a:gd name="connsiteY91" fmla="*/ 447675 h 615950"/>
              <a:gd name="connsiteX92" fmla="*/ 1352550 w 2790825"/>
              <a:gd name="connsiteY92" fmla="*/ 447675 h 615950"/>
              <a:gd name="connsiteX93" fmla="*/ 1352550 w 2790825"/>
              <a:gd name="connsiteY93" fmla="*/ 431800 h 615950"/>
              <a:gd name="connsiteX94" fmla="*/ 1565275 w 2790825"/>
              <a:gd name="connsiteY94" fmla="*/ 431800 h 615950"/>
              <a:gd name="connsiteX95" fmla="*/ 1574800 w 2790825"/>
              <a:gd name="connsiteY95" fmla="*/ 422275 h 615950"/>
              <a:gd name="connsiteX96" fmla="*/ 1711325 w 2790825"/>
              <a:gd name="connsiteY96" fmla="*/ 422275 h 615950"/>
              <a:gd name="connsiteX97" fmla="*/ 1730375 w 2790825"/>
              <a:gd name="connsiteY97" fmla="*/ 422275 h 615950"/>
              <a:gd name="connsiteX98" fmla="*/ 1841500 w 2790825"/>
              <a:gd name="connsiteY98" fmla="*/ 422275 h 615950"/>
              <a:gd name="connsiteX99" fmla="*/ 1841500 w 2790825"/>
              <a:gd name="connsiteY99" fmla="*/ 396875 h 615950"/>
              <a:gd name="connsiteX100" fmla="*/ 1911350 w 2790825"/>
              <a:gd name="connsiteY100" fmla="*/ 396875 h 615950"/>
              <a:gd name="connsiteX101" fmla="*/ 1927225 w 2790825"/>
              <a:gd name="connsiteY101" fmla="*/ 381000 h 615950"/>
              <a:gd name="connsiteX102" fmla="*/ 1997075 w 2790825"/>
              <a:gd name="connsiteY102" fmla="*/ 381000 h 615950"/>
              <a:gd name="connsiteX103" fmla="*/ 1997075 w 2790825"/>
              <a:gd name="connsiteY103" fmla="*/ 355600 h 615950"/>
              <a:gd name="connsiteX104" fmla="*/ 2054225 w 2790825"/>
              <a:gd name="connsiteY104" fmla="*/ 355600 h 615950"/>
              <a:gd name="connsiteX105" fmla="*/ 2066925 w 2790825"/>
              <a:gd name="connsiteY105" fmla="*/ 342900 h 615950"/>
              <a:gd name="connsiteX106" fmla="*/ 2127250 w 2790825"/>
              <a:gd name="connsiteY106" fmla="*/ 342900 h 615950"/>
              <a:gd name="connsiteX107" fmla="*/ 2136775 w 2790825"/>
              <a:gd name="connsiteY107" fmla="*/ 314325 h 615950"/>
              <a:gd name="connsiteX108" fmla="*/ 2324100 w 2790825"/>
              <a:gd name="connsiteY108" fmla="*/ 314325 h 615950"/>
              <a:gd name="connsiteX109" fmla="*/ 2333625 w 2790825"/>
              <a:gd name="connsiteY109" fmla="*/ 292100 h 615950"/>
              <a:gd name="connsiteX110" fmla="*/ 2409825 w 2790825"/>
              <a:gd name="connsiteY110" fmla="*/ 292100 h 615950"/>
              <a:gd name="connsiteX111" fmla="*/ 2409825 w 2790825"/>
              <a:gd name="connsiteY111" fmla="*/ 282575 h 615950"/>
              <a:gd name="connsiteX112" fmla="*/ 2501900 w 2790825"/>
              <a:gd name="connsiteY112" fmla="*/ 282575 h 615950"/>
              <a:gd name="connsiteX113" fmla="*/ 2501900 w 2790825"/>
              <a:gd name="connsiteY113" fmla="*/ 273050 h 615950"/>
              <a:gd name="connsiteX114" fmla="*/ 2790825 w 2790825"/>
              <a:gd name="connsiteY114" fmla="*/ 273050 h 615950"/>
              <a:gd name="connsiteX115" fmla="*/ 2790825 w 2790825"/>
              <a:gd name="connsiteY115" fmla="*/ 273050 h 615950"/>
              <a:gd name="connsiteX116" fmla="*/ 2790825 w 2790825"/>
              <a:gd name="connsiteY116" fmla="*/ 6350 h 615950"/>
              <a:gd name="connsiteX0" fmla="*/ 2790825 w 2790825"/>
              <a:gd name="connsiteY0" fmla="*/ 6350 h 615950"/>
              <a:gd name="connsiteX1" fmla="*/ 2495550 w 2790825"/>
              <a:gd name="connsiteY1" fmla="*/ 0 h 615950"/>
              <a:gd name="connsiteX2" fmla="*/ 2495550 w 2790825"/>
              <a:gd name="connsiteY2" fmla="*/ 25400 h 615950"/>
              <a:gd name="connsiteX3" fmla="*/ 2400300 w 2790825"/>
              <a:gd name="connsiteY3" fmla="*/ 25400 h 615950"/>
              <a:gd name="connsiteX4" fmla="*/ 2400300 w 2790825"/>
              <a:gd name="connsiteY4" fmla="*/ 25400 h 615950"/>
              <a:gd name="connsiteX5" fmla="*/ 2400300 w 2790825"/>
              <a:gd name="connsiteY5" fmla="*/ 41275 h 615950"/>
              <a:gd name="connsiteX6" fmla="*/ 2333625 w 2790825"/>
              <a:gd name="connsiteY6" fmla="*/ 41275 h 615950"/>
              <a:gd name="connsiteX7" fmla="*/ 2333625 w 2790825"/>
              <a:gd name="connsiteY7" fmla="*/ 41275 h 615950"/>
              <a:gd name="connsiteX8" fmla="*/ 2311400 w 2790825"/>
              <a:gd name="connsiteY8" fmla="*/ 63500 h 615950"/>
              <a:gd name="connsiteX9" fmla="*/ 2311400 w 2790825"/>
              <a:gd name="connsiteY9" fmla="*/ 79375 h 615950"/>
              <a:gd name="connsiteX10" fmla="*/ 2146300 w 2790825"/>
              <a:gd name="connsiteY10" fmla="*/ 79375 h 615950"/>
              <a:gd name="connsiteX11" fmla="*/ 2146300 w 2790825"/>
              <a:gd name="connsiteY11" fmla="*/ 95250 h 615950"/>
              <a:gd name="connsiteX12" fmla="*/ 2111375 w 2790825"/>
              <a:gd name="connsiteY12" fmla="*/ 95250 h 615950"/>
              <a:gd name="connsiteX13" fmla="*/ 2111375 w 2790825"/>
              <a:gd name="connsiteY13" fmla="*/ 114300 h 615950"/>
              <a:gd name="connsiteX14" fmla="*/ 2082800 w 2790825"/>
              <a:gd name="connsiteY14" fmla="*/ 114300 h 615950"/>
              <a:gd name="connsiteX15" fmla="*/ 2082800 w 2790825"/>
              <a:gd name="connsiteY15" fmla="*/ 114300 h 615950"/>
              <a:gd name="connsiteX16" fmla="*/ 2082800 w 2790825"/>
              <a:gd name="connsiteY16" fmla="*/ 130175 h 615950"/>
              <a:gd name="connsiteX17" fmla="*/ 2035175 w 2790825"/>
              <a:gd name="connsiteY17" fmla="*/ 130175 h 615950"/>
              <a:gd name="connsiteX18" fmla="*/ 2035175 w 2790825"/>
              <a:gd name="connsiteY18" fmla="*/ 146050 h 615950"/>
              <a:gd name="connsiteX19" fmla="*/ 1993900 w 2790825"/>
              <a:gd name="connsiteY19" fmla="*/ 146050 h 615950"/>
              <a:gd name="connsiteX20" fmla="*/ 1993900 w 2790825"/>
              <a:gd name="connsiteY20" fmla="*/ 146050 h 615950"/>
              <a:gd name="connsiteX21" fmla="*/ 1993900 w 2790825"/>
              <a:gd name="connsiteY21" fmla="*/ 165100 h 615950"/>
              <a:gd name="connsiteX22" fmla="*/ 1914525 w 2790825"/>
              <a:gd name="connsiteY22" fmla="*/ 165100 h 615950"/>
              <a:gd name="connsiteX23" fmla="*/ 1914525 w 2790825"/>
              <a:gd name="connsiteY23" fmla="*/ 200025 h 615950"/>
              <a:gd name="connsiteX24" fmla="*/ 1841500 w 2790825"/>
              <a:gd name="connsiteY24" fmla="*/ 200025 h 615950"/>
              <a:gd name="connsiteX25" fmla="*/ 1841500 w 2790825"/>
              <a:gd name="connsiteY25" fmla="*/ 219075 h 615950"/>
              <a:gd name="connsiteX26" fmla="*/ 1825625 w 2790825"/>
              <a:gd name="connsiteY26" fmla="*/ 219075 h 615950"/>
              <a:gd name="connsiteX27" fmla="*/ 1825625 w 2790825"/>
              <a:gd name="connsiteY27" fmla="*/ 234950 h 615950"/>
              <a:gd name="connsiteX28" fmla="*/ 1708150 w 2790825"/>
              <a:gd name="connsiteY28" fmla="*/ 234950 h 615950"/>
              <a:gd name="connsiteX29" fmla="*/ 1708150 w 2790825"/>
              <a:gd name="connsiteY29" fmla="*/ 244475 h 615950"/>
              <a:gd name="connsiteX30" fmla="*/ 1565275 w 2790825"/>
              <a:gd name="connsiteY30" fmla="*/ 244475 h 615950"/>
              <a:gd name="connsiteX31" fmla="*/ 1565275 w 2790825"/>
              <a:gd name="connsiteY31" fmla="*/ 254000 h 615950"/>
              <a:gd name="connsiteX32" fmla="*/ 1422400 w 2790825"/>
              <a:gd name="connsiteY32" fmla="*/ 254000 h 615950"/>
              <a:gd name="connsiteX33" fmla="*/ 1422400 w 2790825"/>
              <a:gd name="connsiteY33" fmla="*/ 269875 h 615950"/>
              <a:gd name="connsiteX34" fmla="*/ 1339850 w 2790825"/>
              <a:gd name="connsiteY34" fmla="*/ 269875 h 615950"/>
              <a:gd name="connsiteX35" fmla="*/ 1339850 w 2790825"/>
              <a:gd name="connsiteY35" fmla="*/ 269875 h 615950"/>
              <a:gd name="connsiteX36" fmla="*/ 1339850 w 2790825"/>
              <a:gd name="connsiteY36" fmla="*/ 269875 h 615950"/>
              <a:gd name="connsiteX37" fmla="*/ 1339850 w 2790825"/>
              <a:gd name="connsiteY37" fmla="*/ 295275 h 615950"/>
              <a:gd name="connsiteX38" fmla="*/ 1187450 w 2790825"/>
              <a:gd name="connsiteY38" fmla="*/ 295275 h 615950"/>
              <a:gd name="connsiteX39" fmla="*/ 1187450 w 2790825"/>
              <a:gd name="connsiteY39" fmla="*/ 314325 h 615950"/>
              <a:gd name="connsiteX40" fmla="*/ 1073150 w 2790825"/>
              <a:gd name="connsiteY40" fmla="*/ 314325 h 615950"/>
              <a:gd name="connsiteX41" fmla="*/ 1073150 w 2790825"/>
              <a:gd name="connsiteY41" fmla="*/ 333375 h 615950"/>
              <a:gd name="connsiteX42" fmla="*/ 923925 w 2790825"/>
              <a:gd name="connsiteY42" fmla="*/ 333375 h 615950"/>
              <a:gd name="connsiteX43" fmla="*/ 923925 w 2790825"/>
              <a:gd name="connsiteY43" fmla="*/ 365125 h 615950"/>
              <a:gd name="connsiteX44" fmla="*/ 850900 w 2790825"/>
              <a:gd name="connsiteY44" fmla="*/ 365125 h 615950"/>
              <a:gd name="connsiteX45" fmla="*/ 850900 w 2790825"/>
              <a:gd name="connsiteY45" fmla="*/ 381000 h 615950"/>
              <a:gd name="connsiteX46" fmla="*/ 815975 w 2790825"/>
              <a:gd name="connsiteY46" fmla="*/ 381000 h 615950"/>
              <a:gd name="connsiteX47" fmla="*/ 815975 w 2790825"/>
              <a:gd name="connsiteY47" fmla="*/ 381000 h 615950"/>
              <a:gd name="connsiteX48" fmla="*/ 815975 w 2790825"/>
              <a:gd name="connsiteY48" fmla="*/ 403225 h 615950"/>
              <a:gd name="connsiteX49" fmla="*/ 682625 w 2790825"/>
              <a:gd name="connsiteY49" fmla="*/ 403225 h 615950"/>
              <a:gd name="connsiteX50" fmla="*/ 682625 w 2790825"/>
              <a:gd name="connsiteY50" fmla="*/ 438150 h 615950"/>
              <a:gd name="connsiteX51" fmla="*/ 638175 w 2790825"/>
              <a:gd name="connsiteY51" fmla="*/ 438150 h 615950"/>
              <a:gd name="connsiteX52" fmla="*/ 628650 w 2790825"/>
              <a:gd name="connsiteY52" fmla="*/ 447675 h 615950"/>
              <a:gd name="connsiteX53" fmla="*/ 495300 w 2790825"/>
              <a:gd name="connsiteY53" fmla="*/ 447675 h 615950"/>
              <a:gd name="connsiteX54" fmla="*/ 495300 w 2790825"/>
              <a:gd name="connsiteY54" fmla="*/ 469900 h 615950"/>
              <a:gd name="connsiteX55" fmla="*/ 425450 w 2790825"/>
              <a:gd name="connsiteY55" fmla="*/ 469900 h 615950"/>
              <a:gd name="connsiteX56" fmla="*/ 425450 w 2790825"/>
              <a:gd name="connsiteY56" fmla="*/ 498475 h 615950"/>
              <a:gd name="connsiteX57" fmla="*/ 323850 w 2790825"/>
              <a:gd name="connsiteY57" fmla="*/ 498475 h 615950"/>
              <a:gd name="connsiteX58" fmla="*/ 317500 w 2790825"/>
              <a:gd name="connsiteY58" fmla="*/ 504825 h 615950"/>
              <a:gd name="connsiteX59" fmla="*/ 225425 w 2790825"/>
              <a:gd name="connsiteY59" fmla="*/ 504825 h 615950"/>
              <a:gd name="connsiteX60" fmla="*/ 225425 w 2790825"/>
              <a:gd name="connsiteY60" fmla="*/ 527050 h 615950"/>
              <a:gd name="connsiteX61" fmla="*/ 60325 w 2790825"/>
              <a:gd name="connsiteY61" fmla="*/ 527050 h 615950"/>
              <a:gd name="connsiteX62" fmla="*/ 60325 w 2790825"/>
              <a:gd name="connsiteY62" fmla="*/ 558800 h 615950"/>
              <a:gd name="connsiteX63" fmla="*/ 0 w 2790825"/>
              <a:gd name="connsiteY63" fmla="*/ 558800 h 615950"/>
              <a:gd name="connsiteX64" fmla="*/ 0 w 2790825"/>
              <a:gd name="connsiteY64" fmla="*/ 615950 h 615950"/>
              <a:gd name="connsiteX65" fmla="*/ 60325 w 2790825"/>
              <a:gd name="connsiteY65" fmla="*/ 615950 h 615950"/>
              <a:gd name="connsiteX66" fmla="*/ 73025 w 2790825"/>
              <a:gd name="connsiteY66" fmla="*/ 603250 h 615950"/>
              <a:gd name="connsiteX67" fmla="*/ 219075 w 2790825"/>
              <a:gd name="connsiteY67" fmla="*/ 603250 h 615950"/>
              <a:gd name="connsiteX68" fmla="*/ 231775 w 2790825"/>
              <a:gd name="connsiteY68" fmla="*/ 590550 h 615950"/>
              <a:gd name="connsiteX69" fmla="*/ 368300 w 2790825"/>
              <a:gd name="connsiteY69" fmla="*/ 590550 h 615950"/>
              <a:gd name="connsiteX70" fmla="*/ 368300 w 2790825"/>
              <a:gd name="connsiteY70" fmla="*/ 584200 h 615950"/>
              <a:gd name="connsiteX71" fmla="*/ 406400 w 2790825"/>
              <a:gd name="connsiteY71" fmla="*/ 584200 h 615950"/>
              <a:gd name="connsiteX72" fmla="*/ 415925 w 2790825"/>
              <a:gd name="connsiteY72" fmla="*/ 574675 h 615950"/>
              <a:gd name="connsiteX73" fmla="*/ 485775 w 2790825"/>
              <a:gd name="connsiteY73" fmla="*/ 568325 h 615950"/>
              <a:gd name="connsiteX74" fmla="*/ 498475 w 2790825"/>
              <a:gd name="connsiteY74" fmla="*/ 552450 h 615950"/>
              <a:gd name="connsiteX75" fmla="*/ 615950 w 2790825"/>
              <a:gd name="connsiteY75" fmla="*/ 498475 h 615950"/>
              <a:gd name="connsiteX76" fmla="*/ 679450 w 2790825"/>
              <a:gd name="connsiteY76" fmla="*/ 555625 h 615950"/>
              <a:gd name="connsiteX77" fmla="*/ 679450 w 2790825"/>
              <a:gd name="connsiteY77" fmla="*/ 555625 h 615950"/>
              <a:gd name="connsiteX78" fmla="*/ 679450 w 2790825"/>
              <a:gd name="connsiteY78" fmla="*/ 555625 h 615950"/>
              <a:gd name="connsiteX79" fmla="*/ 679450 w 2790825"/>
              <a:gd name="connsiteY79" fmla="*/ 533400 h 615950"/>
              <a:gd name="connsiteX80" fmla="*/ 781050 w 2790825"/>
              <a:gd name="connsiteY80" fmla="*/ 533400 h 615950"/>
              <a:gd name="connsiteX81" fmla="*/ 790575 w 2790825"/>
              <a:gd name="connsiteY81" fmla="*/ 523875 h 615950"/>
              <a:gd name="connsiteX82" fmla="*/ 860425 w 2790825"/>
              <a:gd name="connsiteY82" fmla="*/ 523875 h 615950"/>
              <a:gd name="connsiteX83" fmla="*/ 860425 w 2790825"/>
              <a:gd name="connsiteY83" fmla="*/ 523875 h 615950"/>
              <a:gd name="connsiteX84" fmla="*/ 879475 w 2790825"/>
              <a:gd name="connsiteY84" fmla="*/ 504825 h 615950"/>
              <a:gd name="connsiteX85" fmla="*/ 927100 w 2790825"/>
              <a:gd name="connsiteY85" fmla="*/ 504825 h 615950"/>
              <a:gd name="connsiteX86" fmla="*/ 942975 w 2790825"/>
              <a:gd name="connsiteY86" fmla="*/ 488950 h 615950"/>
              <a:gd name="connsiteX87" fmla="*/ 1054100 w 2790825"/>
              <a:gd name="connsiteY87" fmla="*/ 488950 h 615950"/>
              <a:gd name="connsiteX88" fmla="*/ 1054100 w 2790825"/>
              <a:gd name="connsiteY88" fmla="*/ 469900 h 615950"/>
              <a:gd name="connsiteX89" fmla="*/ 1104900 w 2790825"/>
              <a:gd name="connsiteY89" fmla="*/ 469900 h 615950"/>
              <a:gd name="connsiteX90" fmla="*/ 1216025 w 2790825"/>
              <a:gd name="connsiteY90" fmla="*/ 469900 h 615950"/>
              <a:gd name="connsiteX91" fmla="*/ 1216025 w 2790825"/>
              <a:gd name="connsiteY91" fmla="*/ 447675 h 615950"/>
              <a:gd name="connsiteX92" fmla="*/ 1352550 w 2790825"/>
              <a:gd name="connsiteY92" fmla="*/ 447675 h 615950"/>
              <a:gd name="connsiteX93" fmla="*/ 1352550 w 2790825"/>
              <a:gd name="connsiteY93" fmla="*/ 431800 h 615950"/>
              <a:gd name="connsiteX94" fmla="*/ 1565275 w 2790825"/>
              <a:gd name="connsiteY94" fmla="*/ 431800 h 615950"/>
              <a:gd name="connsiteX95" fmla="*/ 1574800 w 2790825"/>
              <a:gd name="connsiteY95" fmla="*/ 422275 h 615950"/>
              <a:gd name="connsiteX96" fmla="*/ 1711325 w 2790825"/>
              <a:gd name="connsiteY96" fmla="*/ 422275 h 615950"/>
              <a:gd name="connsiteX97" fmla="*/ 1730375 w 2790825"/>
              <a:gd name="connsiteY97" fmla="*/ 422275 h 615950"/>
              <a:gd name="connsiteX98" fmla="*/ 1841500 w 2790825"/>
              <a:gd name="connsiteY98" fmla="*/ 422275 h 615950"/>
              <a:gd name="connsiteX99" fmla="*/ 1841500 w 2790825"/>
              <a:gd name="connsiteY99" fmla="*/ 396875 h 615950"/>
              <a:gd name="connsiteX100" fmla="*/ 1911350 w 2790825"/>
              <a:gd name="connsiteY100" fmla="*/ 396875 h 615950"/>
              <a:gd name="connsiteX101" fmla="*/ 1927225 w 2790825"/>
              <a:gd name="connsiteY101" fmla="*/ 381000 h 615950"/>
              <a:gd name="connsiteX102" fmla="*/ 1997075 w 2790825"/>
              <a:gd name="connsiteY102" fmla="*/ 381000 h 615950"/>
              <a:gd name="connsiteX103" fmla="*/ 1997075 w 2790825"/>
              <a:gd name="connsiteY103" fmla="*/ 355600 h 615950"/>
              <a:gd name="connsiteX104" fmla="*/ 2054225 w 2790825"/>
              <a:gd name="connsiteY104" fmla="*/ 355600 h 615950"/>
              <a:gd name="connsiteX105" fmla="*/ 2066925 w 2790825"/>
              <a:gd name="connsiteY105" fmla="*/ 342900 h 615950"/>
              <a:gd name="connsiteX106" fmla="*/ 2127250 w 2790825"/>
              <a:gd name="connsiteY106" fmla="*/ 342900 h 615950"/>
              <a:gd name="connsiteX107" fmla="*/ 2136775 w 2790825"/>
              <a:gd name="connsiteY107" fmla="*/ 314325 h 615950"/>
              <a:gd name="connsiteX108" fmla="*/ 2324100 w 2790825"/>
              <a:gd name="connsiteY108" fmla="*/ 314325 h 615950"/>
              <a:gd name="connsiteX109" fmla="*/ 2333625 w 2790825"/>
              <a:gd name="connsiteY109" fmla="*/ 292100 h 615950"/>
              <a:gd name="connsiteX110" fmla="*/ 2409825 w 2790825"/>
              <a:gd name="connsiteY110" fmla="*/ 292100 h 615950"/>
              <a:gd name="connsiteX111" fmla="*/ 2409825 w 2790825"/>
              <a:gd name="connsiteY111" fmla="*/ 282575 h 615950"/>
              <a:gd name="connsiteX112" fmla="*/ 2501900 w 2790825"/>
              <a:gd name="connsiteY112" fmla="*/ 282575 h 615950"/>
              <a:gd name="connsiteX113" fmla="*/ 2501900 w 2790825"/>
              <a:gd name="connsiteY113" fmla="*/ 273050 h 615950"/>
              <a:gd name="connsiteX114" fmla="*/ 2790825 w 2790825"/>
              <a:gd name="connsiteY114" fmla="*/ 273050 h 615950"/>
              <a:gd name="connsiteX115" fmla="*/ 2790825 w 2790825"/>
              <a:gd name="connsiteY115" fmla="*/ 273050 h 615950"/>
              <a:gd name="connsiteX116" fmla="*/ 2790825 w 2790825"/>
              <a:gd name="connsiteY116" fmla="*/ 6350 h 615950"/>
              <a:gd name="connsiteX0" fmla="*/ 2790825 w 2790825"/>
              <a:gd name="connsiteY0" fmla="*/ 6350 h 615950"/>
              <a:gd name="connsiteX1" fmla="*/ 2495550 w 2790825"/>
              <a:gd name="connsiteY1" fmla="*/ 0 h 615950"/>
              <a:gd name="connsiteX2" fmla="*/ 2495550 w 2790825"/>
              <a:gd name="connsiteY2" fmla="*/ 25400 h 615950"/>
              <a:gd name="connsiteX3" fmla="*/ 2400300 w 2790825"/>
              <a:gd name="connsiteY3" fmla="*/ 25400 h 615950"/>
              <a:gd name="connsiteX4" fmla="*/ 2400300 w 2790825"/>
              <a:gd name="connsiteY4" fmla="*/ 25400 h 615950"/>
              <a:gd name="connsiteX5" fmla="*/ 2400300 w 2790825"/>
              <a:gd name="connsiteY5" fmla="*/ 41275 h 615950"/>
              <a:gd name="connsiteX6" fmla="*/ 2333625 w 2790825"/>
              <a:gd name="connsiteY6" fmla="*/ 41275 h 615950"/>
              <a:gd name="connsiteX7" fmla="*/ 2333625 w 2790825"/>
              <a:gd name="connsiteY7" fmla="*/ 41275 h 615950"/>
              <a:gd name="connsiteX8" fmla="*/ 2311400 w 2790825"/>
              <a:gd name="connsiteY8" fmla="*/ 63500 h 615950"/>
              <a:gd name="connsiteX9" fmla="*/ 2311400 w 2790825"/>
              <a:gd name="connsiteY9" fmla="*/ 79375 h 615950"/>
              <a:gd name="connsiteX10" fmla="*/ 2146300 w 2790825"/>
              <a:gd name="connsiteY10" fmla="*/ 79375 h 615950"/>
              <a:gd name="connsiteX11" fmla="*/ 2146300 w 2790825"/>
              <a:gd name="connsiteY11" fmla="*/ 95250 h 615950"/>
              <a:gd name="connsiteX12" fmla="*/ 2111375 w 2790825"/>
              <a:gd name="connsiteY12" fmla="*/ 95250 h 615950"/>
              <a:gd name="connsiteX13" fmla="*/ 2111375 w 2790825"/>
              <a:gd name="connsiteY13" fmla="*/ 114300 h 615950"/>
              <a:gd name="connsiteX14" fmla="*/ 2082800 w 2790825"/>
              <a:gd name="connsiteY14" fmla="*/ 114300 h 615950"/>
              <a:gd name="connsiteX15" fmla="*/ 2082800 w 2790825"/>
              <a:gd name="connsiteY15" fmla="*/ 114300 h 615950"/>
              <a:gd name="connsiteX16" fmla="*/ 2082800 w 2790825"/>
              <a:gd name="connsiteY16" fmla="*/ 130175 h 615950"/>
              <a:gd name="connsiteX17" fmla="*/ 2035175 w 2790825"/>
              <a:gd name="connsiteY17" fmla="*/ 130175 h 615950"/>
              <a:gd name="connsiteX18" fmla="*/ 2035175 w 2790825"/>
              <a:gd name="connsiteY18" fmla="*/ 146050 h 615950"/>
              <a:gd name="connsiteX19" fmla="*/ 1993900 w 2790825"/>
              <a:gd name="connsiteY19" fmla="*/ 146050 h 615950"/>
              <a:gd name="connsiteX20" fmla="*/ 1993900 w 2790825"/>
              <a:gd name="connsiteY20" fmla="*/ 146050 h 615950"/>
              <a:gd name="connsiteX21" fmla="*/ 1993900 w 2790825"/>
              <a:gd name="connsiteY21" fmla="*/ 165100 h 615950"/>
              <a:gd name="connsiteX22" fmla="*/ 1914525 w 2790825"/>
              <a:gd name="connsiteY22" fmla="*/ 165100 h 615950"/>
              <a:gd name="connsiteX23" fmla="*/ 1914525 w 2790825"/>
              <a:gd name="connsiteY23" fmla="*/ 200025 h 615950"/>
              <a:gd name="connsiteX24" fmla="*/ 1841500 w 2790825"/>
              <a:gd name="connsiteY24" fmla="*/ 200025 h 615950"/>
              <a:gd name="connsiteX25" fmla="*/ 1841500 w 2790825"/>
              <a:gd name="connsiteY25" fmla="*/ 219075 h 615950"/>
              <a:gd name="connsiteX26" fmla="*/ 1825625 w 2790825"/>
              <a:gd name="connsiteY26" fmla="*/ 219075 h 615950"/>
              <a:gd name="connsiteX27" fmla="*/ 1825625 w 2790825"/>
              <a:gd name="connsiteY27" fmla="*/ 234950 h 615950"/>
              <a:gd name="connsiteX28" fmla="*/ 1708150 w 2790825"/>
              <a:gd name="connsiteY28" fmla="*/ 234950 h 615950"/>
              <a:gd name="connsiteX29" fmla="*/ 1708150 w 2790825"/>
              <a:gd name="connsiteY29" fmla="*/ 244475 h 615950"/>
              <a:gd name="connsiteX30" fmla="*/ 1565275 w 2790825"/>
              <a:gd name="connsiteY30" fmla="*/ 244475 h 615950"/>
              <a:gd name="connsiteX31" fmla="*/ 1565275 w 2790825"/>
              <a:gd name="connsiteY31" fmla="*/ 254000 h 615950"/>
              <a:gd name="connsiteX32" fmla="*/ 1422400 w 2790825"/>
              <a:gd name="connsiteY32" fmla="*/ 254000 h 615950"/>
              <a:gd name="connsiteX33" fmla="*/ 1422400 w 2790825"/>
              <a:gd name="connsiteY33" fmla="*/ 269875 h 615950"/>
              <a:gd name="connsiteX34" fmla="*/ 1339850 w 2790825"/>
              <a:gd name="connsiteY34" fmla="*/ 269875 h 615950"/>
              <a:gd name="connsiteX35" fmla="*/ 1339850 w 2790825"/>
              <a:gd name="connsiteY35" fmla="*/ 269875 h 615950"/>
              <a:gd name="connsiteX36" fmla="*/ 1339850 w 2790825"/>
              <a:gd name="connsiteY36" fmla="*/ 269875 h 615950"/>
              <a:gd name="connsiteX37" fmla="*/ 1339850 w 2790825"/>
              <a:gd name="connsiteY37" fmla="*/ 295275 h 615950"/>
              <a:gd name="connsiteX38" fmla="*/ 1187450 w 2790825"/>
              <a:gd name="connsiteY38" fmla="*/ 295275 h 615950"/>
              <a:gd name="connsiteX39" fmla="*/ 1187450 w 2790825"/>
              <a:gd name="connsiteY39" fmla="*/ 314325 h 615950"/>
              <a:gd name="connsiteX40" fmla="*/ 1073150 w 2790825"/>
              <a:gd name="connsiteY40" fmla="*/ 314325 h 615950"/>
              <a:gd name="connsiteX41" fmla="*/ 1073150 w 2790825"/>
              <a:gd name="connsiteY41" fmla="*/ 333375 h 615950"/>
              <a:gd name="connsiteX42" fmla="*/ 923925 w 2790825"/>
              <a:gd name="connsiteY42" fmla="*/ 333375 h 615950"/>
              <a:gd name="connsiteX43" fmla="*/ 923925 w 2790825"/>
              <a:gd name="connsiteY43" fmla="*/ 365125 h 615950"/>
              <a:gd name="connsiteX44" fmla="*/ 850900 w 2790825"/>
              <a:gd name="connsiteY44" fmla="*/ 365125 h 615950"/>
              <a:gd name="connsiteX45" fmla="*/ 850900 w 2790825"/>
              <a:gd name="connsiteY45" fmla="*/ 381000 h 615950"/>
              <a:gd name="connsiteX46" fmla="*/ 815975 w 2790825"/>
              <a:gd name="connsiteY46" fmla="*/ 381000 h 615950"/>
              <a:gd name="connsiteX47" fmla="*/ 815975 w 2790825"/>
              <a:gd name="connsiteY47" fmla="*/ 381000 h 615950"/>
              <a:gd name="connsiteX48" fmla="*/ 815975 w 2790825"/>
              <a:gd name="connsiteY48" fmla="*/ 403225 h 615950"/>
              <a:gd name="connsiteX49" fmla="*/ 682625 w 2790825"/>
              <a:gd name="connsiteY49" fmla="*/ 403225 h 615950"/>
              <a:gd name="connsiteX50" fmla="*/ 682625 w 2790825"/>
              <a:gd name="connsiteY50" fmla="*/ 438150 h 615950"/>
              <a:gd name="connsiteX51" fmla="*/ 638175 w 2790825"/>
              <a:gd name="connsiteY51" fmla="*/ 438150 h 615950"/>
              <a:gd name="connsiteX52" fmla="*/ 628650 w 2790825"/>
              <a:gd name="connsiteY52" fmla="*/ 447675 h 615950"/>
              <a:gd name="connsiteX53" fmla="*/ 495300 w 2790825"/>
              <a:gd name="connsiteY53" fmla="*/ 447675 h 615950"/>
              <a:gd name="connsiteX54" fmla="*/ 495300 w 2790825"/>
              <a:gd name="connsiteY54" fmla="*/ 469900 h 615950"/>
              <a:gd name="connsiteX55" fmla="*/ 425450 w 2790825"/>
              <a:gd name="connsiteY55" fmla="*/ 469900 h 615950"/>
              <a:gd name="connsiteX56" fmla="*/ 425450 w 2790825"/>
              <a:gd name="connsiteY56" fmla="*/ 498475 h 615950"/>
              <a:gd name="connsiteX57" fmla="*/ 323850 w 2790825"/>
              <a:gd name="connsiteY57" fmla="*/ 498475 h 615950"/>
              <a:gd name="connsiteX58" fmla="*/ 317500 w 2790825"/>
              <a:gd name="connsiteY58" fmla="*/ 504825 h 615950"/>
              <a:gd name="connsiteX59" fmla="*/ 225425 w 2790825"/>
              <a:gd name="connsiteY59" fmla="*/ 504825 h 615950"/>
              <a:gd name="connsiteX60" fmla="*/ 225425 w 2790825"/>
              <a:gd name="connsiteY60" fmla="*/ 527050 h 615950"/>
              <a:gd name="connsiteX61" fmla="*/ 60325 w 2790825"/>
              <a:gd name="connsiteY61" fmla="*/ 527050 h 615950"/>
              <a:gd name="connsiteX62" fmla="*/ 60325 w 2790825"/>
              <a:gd name="connsiteY62" fmla="*/ 558800 h 615950"/>
              <a:gd name="connsiteX63" fmla="*/ 0 w 2790825"/>
              <a:gd name="connsiteY63" fmla="*/ 558800 h 615950"/>
              <a:gd name="connsiteX64" fmla="*/ 0 w 2790825"/>
              <a:gd name="connsiteY64" fmla="*/ 615950 h 615950"/>
              <a:gd name="connsiteX65" fmla="*/ 60325 w 2790825"/>
              <a:gd name="connsiteY65" fmla="*/ 615950 h 615950"/>
              <a:gd name="connsiteX66" fmla="*/ 73025 w 2790825"/>
              <a:gd name="connsiteY66" fmla="*/ 603250 h 615950"/>
              <a:gd name="connsiteX67" fmla="*/ 219075 w 2790825"/>
              <a:gd name="connsiteY67" fmla="*/ 603250 h 615950"/>
              <a:gd name="connsiteX68" fmla="*/ 231775 w 2790825"/>
              <a:gd name="connsiteY68" fmla="*/ 590550 h 615950"/>
              <a:gd name="connsiteX69" fmla="*/ 368300 w 2790825"/>
              <a:gd name="connsiteY69" fmla="*/ 590550 h 615950"/>
              <a:gd name="connsiteX70" fmla="*/ 368300 w 2790825"/>
              <a:gd name="connsiteY70" fmla="*/ 584200 h 615950"/>
              <a:gd name="connsiteX71" fmla="*/ 406400 w 2790825"/>
              <a:gd name="connsiteY71" fmla="*/ 584200 h 615950"/>
              <a:gd name="connsiteX72" fmla="*/ 415925 w 2790825"/>
              <a:gd name="connsiteY72" fmla="*/ 574675 h 615950"/>
              <a:gd name="connsiteX73" fmla="*/ 485775 w 2790825"/>
              <a:gd name="connsiteY73" fmla="*/ 568325 h 615950"/>
              <a:gd name="connsiteX74" fmla="*/ 498475 w 2790825"/>
              <a:gd name="connsiteY74" fmla="*/ 552450 h 615950"/>
              <a:gd name="connsiteX75" fmla="*/ 628650 w 2790825"/>
              <a:gd name="connsiteY75" fmla="*/ 549275 h 615950"/>
              <a:gd name="connsiteX76" fmla="*/ 679450 w 2790825"/>
              <a:gd name="connsiteY76" fmla="*/ 555625 h 615950"/>
              <a:gd name="connsiteX77" fmla="*/ 679450 w 2790825"/>
              <a:gd name="connsiteY77" fmla="*/ 555625 h 615950"/>
              <a:gd name="connsiteX78" fmla="*/ 679450 w 2790825"/>
              <a:gd name="connsiteY78" fmla="*/ 555625 h 615950"/>
              <a:gd name="connsiteX79" fmla="*/ 679450 w 2790825"/>
              <a:gd name="connsiteY79" fmla="*/ 533400 h 615950"/>
              <a:gd name="connsiteX80" fmla="*/ 781050 w 2790825"/>
              <a:gd name="connsiteY80" fmla="*/ 533400 h 615950"/>
              <a:gd name="connsiteX81" fmla="*/ 790575 w 2790825"/>
              <a:gd name="connsiteY81" fmla="*/ 523875 h 615950"/>
              <a:gd name="connsiteX82" fmla="*/ 860425 w 2790825"/>
              <a:gd name="connsiteY82" fmla="*/ 523875 h 615950"/>
              <a:gd name="connsiteX83" fmla="*/ 860425 w 2790825"/>
              <a:gd name="connsiteY83" fmla="*/ 523875 h 615950"/>
              <a:gd name="connsiteX84" fmla="*/ 879475 w 2790825"/>
              <a:gd name="connsiteY84" fmla="*/ 504825 h 615950"/>
              <a:gd name="connsiteX85" fmla="*/ 927100 w 2790825"/>
              <a:gd name="connsiteY85" fmla="*/ 504825 h 615950"/>
              <a:gd name="connsiteX86" fmla="*/ 942975 w 2790825"/>
              <a:gd name="connsiteY86" fmla="*/ 488950 h 615950"/>
              <a:gd name="connsiteX87" fmla="*/ 1054100 w 2790825"/>
              <a:gd name="connsiteY87" fmla="*/ 488950 h 615950"/>
              <a:gd name="connsiteX88" fmla="*/ 1054100 w 2790825"/>
              <a:gd name="connsiteY88" fmla="*/ 469900 h 615950"/>
              <a:gd name="connsiteX89" fmla="*/ 1104900 w 2790825"/>
              <a:gd name="connsiteY89" fmla="*/ 469900 h 615950"/>
              <a:gd name="connsiteX90" fmla="*/ 1216025 w 2790825"/>
              <a:gd name="connsiteY90" fmla="*/ 469900 h 615950"/>
              <a:gd name="connsiteX91" fmla="*/ 1216025 w 2790825"/>
              <a:gd name="connsiteY91" fmla="*/ 447675 h 615950"/>
              <a:gd name="connsiteX92" fmla="*/ 1352550 w 2790825"/>
              <a:gd name="connsiteY92" fmla="*/ 447675 h 615950"/>
              <a:gd name="connsiteX93" fmla="*/ 1352550 w 2790825"/>
              <a:gd name="connsiteY93" fmla="*/ 431800 h 615950"/>
              <a:gd name="connsiteX94" fmla="*/ 1565275 w 2790825"/>
              <a:gd name="connsiteY94" fmla="*/ 431800 h 615950"/>
              <a:gd name="connsiteX95" fmla="*/ 1574800 w 2790825"/>
              <a:gd name="connsiteY95" fmla="*/ 422275 h 615950"/>
              <a:gd name="connsiteX96" fmla="*/ 1711325 w 2790825"/>
              <a:gd name="connsiteY96" fmla="*/ 422275 h 615950"/>
              <a:gd name="connsiteX97" fmla="*/ 1730375 w 2790825"/>
              <a:gd name="connsiteY97" fmla="*/ 422275 h 615950"/>
              <a:gd name="connsiteX98" fmla="*/ 1841500 w 2790825"/>
              <a:gd name="connsiteY98" fmla="*/ 422275 h 615950"/>
              <a:gd name="connsiteX99" fmla="*/ 1841500 w 2790825"/>
              <a:gd name="connsiteY99" fmla="*/ 396875 h 615950"/>
              <a:gd name="connsiteX100" fmla="*/ 1911350 w 2790825"/>
              <a:gd name="connsiteY100" fmla="*/ 396875 h 615950"/>
              <a:gd name="connsiteX101" fmla="*/ 1927225 w 2790825"/>
              <a:gd name="connsiteY101" fmla="*/ 381000 h 615950"/>
              <a:gd name="connsiteX102" fmla="*/ 1997075 w 2790825"/>
              <a:gd name="connsiteY102" fmla="*/ 381000 h 615950"/>
              <a:gd name="connsiteX103" fmla="*/ 1997075 w 2790825"/>
              <a:gd name="connsiteY103" fmla="*/ 355600 h 615950"/>
              <a:gd name="connsiteX104" fmla="*/ 2054225 w 2790825"/>
              <a:gd name="connsiteY104" fmla="*/ 355600 h 615950"/>
              <a:gd name="connsiteX105" fmla="*/ 2066925 w 2790825"/>
              <a:gd name="connsiteY105" fmla="*/ 342900 h 615950"/>
              <a:gd name="connsiteX106" fmla="*/ 2127250 w 2790825"/>
              <a:gd name="connsiteY106" fmla="*/ 342900 h 615950"/>
              <a:gd name="connsiteX107" fmla="*/ 2136775 w 2790825"/>
              <a:gd name="connsiteY107" fmla="*/ 314325 h 615950"/>
              <a:gd name="connsiteX108" fmla="*/ 2324100 w 2790825"/>
              <a:gd name="connsiteY108" fmla="*/ 314325 h 615950"/>
              <a:gd name="connsiteX109" fmla="*/ 2333625 w 2790825"/>
              <a:gd name="connsiteY109" fmla="*/ 292100 h 615950"/>
              <a:gd name="connsiteX110" fmla="*/ 2409825 w 2790825"/>
              <a:gd name="connsiteY110" fmla="*/ 292100 h 615950"/>
              <a:gd name="connsiteX111" fmla="*/ 2409825 w 2790825"/>
              <a:gd name="connsiteY111" fmla="*/ 282575 h 615950"/>
              <a:gd name="connsiteX112" fmla="*/ 2501900 w 2790825"/>
              <a:gd name="connsiteY112" fmla="*/ 282575 h 615950"/>
              <a:gd name="connsiteX113" fmla="*/ 2501900 w 2790825"/>
              <a:gd name="connsiteY113" fmla="*/ 273050 h 615950"/>
              <a:gd name="connsiteX114" fmla="*/ 2790825 w 2790825"/>
              <a:gd name="connsiteY114" fmla="*/ 273050 h 615950"/>
              <a:gd name="connsiteX115" fmla="*/ 2790825 w 2790825"/>
              <a:gd name="connsiteY115" fmla="*/ 273050 h 615950"/>
              <a:gd name="connsiteX116" fmla="*/ 2790825 w 2790825"/>
              <a:gd name="connsiteY116" fmla="*/ 6350 h 615950"/>
              <a:gd name="connsiteX0" fmla="*/ 2790825 w 2790825"/>
              <a:gd name="connsiteY0" fmla="*/ 6350 h 615950"/>
              <a:gd name="connsiteX1" fmla="*/ 2495550 w 2790825"/>
              <a:gd name="connsiteY1" fmla="*/ 0 h 615950"/>
              <a:gd name="connsiteX2" fmla="*/ 2495550 w 2790825"/>
              <a:gd name="connsiteY2" fmla="*/ 25400 h 615950"/>
              <a:gd name="connsiteX3" fmla="*/ 2400300 w 2790825"/>
              <a:gd name="connsiteY3" fmla="*/ 25400 h 615950"/>
              <a:gd name="connsiteX4" fmla="*/ 2400300 w 2790825"/>
              <a:gd name="connsiteY4" fmla="*/ 25400 h 615950"/>
              <a:gd name="connsiteX5" fmla="*/ 2400300 w 2790825"/>
              <a:gd name="connsiteY5" fmla="*/ 41275 h 615950"/>
              <a:gd name="connsiteX6" fmla="*/ 2333625 w 2790825"/>
              <a:gd name="connsiteY6" fmla="*/ 41275 h 615950"/>
              <a:gd name="connsiteX7" fmla="*/ 2333625 w 2790825"/>
              <a:gd name="connsiteY7" fmla="*/ 41275 h 615950"/>
              <a:gd name="connsiteX8" fmla="*/ 2311400 w 2790825"/>
              <a:gd name="connsiteY8" fmla="*/ 63500 h 615950"/>
              <a:gd name="connsiteX9" fmla="*/ 2311400 w 2790825"/>
              <a:gd name="connsiteY9" fmla="*/ 79375 h 615950"/>
              <a:gd name="connsiteX10" fmla="*/ 2146300 w 2790825"/>
              <a:gd name="connsiteY10" fmla="*/ 79375 h 615950"/>
              <a:gd name="connsiteX11" fmla="*/ 2146300 w 2790825"/>
              <a:gd name="connsiteY11" fmla="*/ 95250 h 615950"/>
              <a:gd name="connsiteX12" fmla="*/ 2111375 w 2790825"/>
              <a:gd name="connsiteY12" fmla="*/ 95250 h 615950"/>
              <a:gd name="connsiteX13" fmla="*/ 2111375 w 2790825"/>
              <a:gd name="connsiteY13" fmla="*/ 114300 h 615950"/>
              <a:gd name="connsiteX14" fmla="*/ 2082800 w 2790825"/>
              <a:gd name="connsiteY14" fmla="*/ 114300 h 615950"/>
              <a:gd name="connsiteX15" fmla="*/ 2082800 w 2790825"/>
              <a:gd name="connsiteY15" fmla="*/ 114300 h 615950"/>
              <a:gd name="connsiteX16" fmla="*/ 2082800 w 2790825"/>
              <a:gd name="connsiteY16" fmla="*/ 130175 h 615950"/>
              <a:gd name="connsiteX17" fmla="*/ 2035175 w 2790825"/>
              <a:gd name="connsiteY17" fmla="*/ 130175 h 615950"/>
              <a:gd name="connsiteX18" fmla="*/ 2035175 w 2790825"/>
              <a:gd name="connsiteY18" fmla="*/ 146050 h 615950"/>
              <a:gd name="connsiteX19" fmla="*/ 1993900 w 2790825"/>
              <a:gd name="connsiteY19" fmla="*/ 146050 h 615950"/>
              <a:gd name="connsiteX20" fmla="*/ 1993900 w 2790825"/>
              <a:gd name="connsiteY20" fmla="*/ 146050 h 615950"/>
              <a:gd name="connsiteX21" fmla="*/ 1993900 w 2790825"/>
              <a:gd name="connsiteY21" fmla="*/ 165100 h 615950"/>
              <a:gd name="connsiteX22" fmla="*/ 1914525 w 2790825"/>
              <a:gd name="connsiteY22" fmla="*/ 165100 h 615950"/>
              <a:gd name="connsiteX23" fmla="*/ 1914525 w 2790825"/>
              <a:gd name="connsiteY23" fmla="*/ 200025 h 615950"/>
              <a:gd name="connsiteX24" fmla="*/ 1841500 w 2790825"/>
              <a:gd name="connsiteY24" fmla="*/ 200025 h 615950"/>
              <a:gd name="connsiteX25" fmla="*/ 1841500 w 2790825"/>
              <a:gd name="connsiteY25" fmla="*/ 219075 h 615950"/>
              <a:gd name="connsiteX26" fmla="*/ 1825625 w 2790825"/>
              <a:gd name="connsiteY26" fmla="*/ 219075 h 615950"/>
              <a:gd name="connsiteX27" fmla="*/ 1825625 w 2790825"/>
              <a:gd name="connsiteY27" fmla="*/ 234950 h 615950"/>
              <a:gd name="connsiteX28" fmla="*/ 1708150 w 2790825"/>
              <a:gd name="connsiteY28" fmla="*/ 234950 h 615950"/>
              <a:gd name="connsiteX29" fmla="*/ 1708150 w 2790825"/>
              <a:gd name="connsiteY29" fmla="*/ 244475 h 615950"/>
              <a:gd name="connsiteX30" fmla="*/ 1565275 w 2790825"/>
              <a:gd name="connsiteY30" fmla="*/ 244475 h 615950"/>
              <a:gd name="connsiteX31" fmla="*/ 1565275 w 2790825"/>
              <a:gd name="connsiteY31" fmla="*/ 254000 h 615950"/>
              <a:gd name="connsiteX32" fmla="*/ 1422400 w 2790825"/>
              <a:gd name="connsiteY32" fmla="*/ 254000 h 615950"/>
              <a:gd name="connsiteX33" fmla="*/ 1422400 w 2790825"/>
              <a:gd name="connsiteY33" fmla="*/ 269875 h 615950"/>
              <a:gd name="connsiteX34" fmla="*/ 1339850 w 2790825"/>
              <a:gd name="connsiteY34" fmla="*/ 269875 h 615950"/>
              <a:gd name="connsiteX35" fmla="*/ 1339850 w 2790825"/>
              <a:gd name="connsiteY35" fmla="*/ 269875 h 615950"/>
              <a:gd name="connsiteX36" fmla="*/ 1339850 w 2790825"/>
              <a:gd name="connsiteY36" fmla="*/ 269875 h 615950"/>
              <a:gd name="connsiteX37" fmla="*/ 1339850 w 2790825"/>
              <a:gd name="connsiteY37" fmla="*/ 295275 h 615950"/>
              <a:gd name="connsiteX38" fmla="*/ 1187450 w 2790825"/>
              <a:gd name="connsiteY38" fmla="*/ 295275 h 615950"/>
              <a:gd name="connsiteX39" fmla="*/ 1187450 w 2790825"/>
              <a:gd name="connsiteY39" fmla="*/ 314325 h 615950"/>
              <a:gd name="connsiteX40" fmla="*/ 1073150 w 2790825"/>
              <a:gd name="connsiteY40" fmla="*/ 314325 h 615950"/>
              <a:gd name="connsiteX41" fmla="*/ 1073150 w 2790825"/>
              <a:gd name="connsiteY41" fmla="*/ 333375 h 615950"/>
              <a:gd name="connsiteX42" fmla="*/ 923925 w 2790825"/>
              <a:gd name="connsiteY42" fmla="*/ 333375 h 615950"/>
              <a:gd name="connsiteX43" fmla="*/ 923925 w 2790825"/>
              <a:gd name="connsiteY43" fmla="*/ 365125 h 615950"/>
              <a:gd name="connsiteX44" fmla="*/ 850900 w 2790825"/>
              <a:gd name="connsiteY44" fmla="*/ 365125 h 615950"/>
              <a:gd name="connsiteX45" fmla="*/ 850900 w 2790825"/>
              <a:gd name="connsiteY45" fmla="*/ 381000 h 615950"/>
              <a:gd name="connsiteX46" fmla="*/ 815975 w 2790825"/>
              <a:gd name="connsiteY46" fmla="*/ 381000 h 615950"/>
              <a:gd name="connsiteX47" fmla="*/ 815975 w 2790825"/>
              <a:gd name="connsiteY47" fmla="*/ 381000 h 615950"/>
              <a:gd name="connsiteX48" fmla="*/ 815975 w 2790825"/>
              <a:gd name="connsiteY48" fmla="*/ 403225 h 615950"/>
              <a:gd name="connsiteX49" fmla="*/ 682625 w 2790825"/>
              <a:gd name="connsiteY49" fmla="*/ 403225 h 615950"/>
              <a:gd name="connsiteX50" fmla="*/ 682625 w 2790825"/>
              <a:gd name="connsiteY50" fmla="*/ 438150 h 615950"/>
              <a:gd name="connsiteX51" fmla="*/ 638175 w 2790825"/>
              <a:gd name="connsiteY51" fmla="*/ 438150 h 615950"/>
              <a:gd name="connsiteX52" fmla="*/ 628650 w 2790825"/>
              <a:gd name="connsiteY52" fmla="*/ 447675 h 615950"/>
              <a:gd name="connsiteX53" fmla="*/ 495300 w 2790825"/>
              <a:gd name="connsiteY53" fmla="*/ 447675 h 615950"/>
              <a:gd name="connsiteX54" fmla="*/ 495300 w 2790825"/>
              <a:gd name="connsiteY54" fmla="*/ 469900 h 615950"/>
              <a:gd name="connsiteX55" fmla="*/ 425450 w 2790825"/>
              <a:gd name="connsiteY55" fmla="*/ 469900 h 615950"/>
              <a:gd name="connsiteX56" fmla="*/ 425450 w 2790825"/>
              <a:gd name="connsiteY56" fmla="*/ 498475 h 615950"/>
              <a:gd name="connsiteX57" fmla="*/ 323850 w 2790825"/>
              <a:gd name="connsiteY57" fmla="*/ 498475 h 615950"/>
              <a:gd name="connsiteX58" fmla="*/ 317500 w 2790825"/>
              <a:gd name="connsiteY58" fmla="*/ 504825 h 615950"/>
              <a:gd name="connsiteX59" fmla="*/ 225425 w 2790825"/>
              <a:gd name="connsiteY59" fmla="*/ 504825 h 615950"/>
              <a:gd name="connsiteX60" fmla="*/ 225425 w 2790825"/>
              <a:gd name="connsiteY60" fmla="*/ 527050 h 615950"/>
              <a:gd name="connsiteX61" fmla="*/ 60325 w 2790825"/>
              <a:gd name="connsiteY61" fmla="*/ 527050 h 615950"/>
              <a:gd name="connsiteX62" fmla="*/ 60325 w 2790825"/>
              <a:gd name="connsiteY62" fmla="*/ 558800 h 615950"/>
              <a:gd name="connsiteX63" fmla="*/ 0 w 2790825"/>
              <a:gd name="connsiteY63" fmla="*/ 558800 h 615950"/>
              <a:gd name="connsiteX64" fmla="*/ 0 w 2790825"/>
              <a:gd name="connsiteY64" fmla="*/ 615950 h 615950"/>
              <a:gd name="connsiteX65" fmla="*/ 60325 w 2790825"/>
              <a:gd name="connsiteY65" fmla="*/ 615950 h 615950"/>
              <a:gd name="connsiteX66" fmla="*/ 73025 w 2790825"/>
              <a:gd name="connsiteY66" fmla="*/ 603250 h 615950"/>
              <a:gd name="connsiteX67" fmla="*/ 219075 w 2790825"/>
              <a:gd name="connsiteY67" fmla="*/ 603250 h 615950"/>
              <a:gd name="connsiteX68" fmla="*/ 231775 w 2790825"/>
              <a:gd name="connsiteY68" fmla="*/ 590550 h 615950"/>
              <a:gd name="connsiteX69" fmla="*/ 368300 w 2790825"/>
              <a:gd name="connsiteY69" fmla="*/ 590550 h 615950"/>
              <a:gd name="connsiteX70" fmla="*/ 368300 w 2790825"/>
              <a:gd name="connsiteY70" fmla="*/ 584200 h 615950"/>
              <a:gd name="connsiteX71" fmla="*/ 406400 w 2790825"/>
              <a:gd name="connsiteY71" fmla="*/ 584200 h 615950"/>
              <a:gd name="connsiteX72" fmla="*/ 415925 w 2790825"/>
              <a:gd name="connsiteY72" fmla="*/ 574675 h 615950"/>
              <a:gd name="connsiteX73" fmla="*/ 485775 w 2790825"/>
              <a:gd name="connsiteY73" fmla="*/ 568325 h 615950"/>
              <a:gd name="connsiteX74" fmla="*/ 498475 w 2790825"/>
              <a:gd name="connsiteY74" fmla="*/ 552450 h 615950"/>
              <a:gd name="connsiteX75" fmla="*/ 628650 w 2790825"/>
              <a:gd name="connsiteY75" fmla="*/ 549275 h 615950"/>
              <a:gd name="connsiteX76" fmla="*/ 679450 w 2790825"/>
              <a:gd name="connsiteY76" fmla="*/ 555625 h 615950"/>
              <a:gd name="connsiteX77" fmla="*/ 679450 w 2790825"/>
              <a:gd name="connsiteY77" fmla="*/ 555625 h 615950"/>
              <a:gd name="connsiteX78" fmla="*/ 660400 w 2790825"/>
              <a:gd name="connsiteY78" fmla="*/ 552450 h 615950"/>
              <a:gd name="connsiteX79" fmla="*/ 679450 w 2790825"/>
              <a:gd name="connsiteY79" fmla="*/ 533400 h 615950"/>
              <a:gd name="connsiteX80" fmla="*/ 781050 w 2790825"/>
              <a:gd name="connsiteY80" fmla="*/ 533400 h 615950"/>
              <a:gd name="connsiteX81" fmla="*/ 790575 w 2790825"/>
              <a:gd name="connsiteY81" fmla="*/ 523875 h 615950"/>
              <a:gd name="connsiteX82" fmla="*/ 860425 w 2790825"/>
              <a:gd name="connsiteY82" fmla="*/ 523875 h 615950"/>
              <a:gd name="connsiteX83" fmla="*/ 860425 w 2790825"/>
              <a:gd name="connsiteY83" fmla="*/ 523875 h 615950"/>
              <a:gd name="connsiteX84" fmla="*/ 879475 w 2790825"/>
              <a:gd name="connsiteY84" fmla="*/ 504825 h 615950"/>
              <a:gd name="connsiteX85" fmla="*/ 927100 w 2790825"/>
              <a:gd name="connsiteY85" fmla="*/ 504825 h 615950"/>
              <a:gd name="connsiteX86" fmla="*/ 942975 w 2790825"/>
              <a:gd name="connsiteY86" fmla="*/ 488950 h 615950"/>
              <a:gd name="connsiteX87" fmla="*/ 1054100 w 2790825"/>
              <a:gd name="connsiteY87" fmla="*/ 488950 h 615950"/>
              <a:gd name="connsiteX88" fmla="*/ 1054100 w 2790825"/>
              <a:gd name="connsiteY88" fmla="*/ 469900 h 615950"/>
              <a:gd name="connsiteX89" fmla="*/ 1104900 w 2790825"/>
              <a:gd name="connsiteY89" fmla="*/ 469900 h 615950"/>
              <a:gd name="connsiteX90" fmla="*/ 1216025 w 2790825"/>
              <a:gd name="connsiteY90" fmla="*/ 469900 h 615950"/>
              <a:gd name="connsiteX91" fmla="*/ 1216025 w 2790825"/>
              <a:gd name="connsiteY91" fmla="*/ 447675 h 615950"/>
              <a:gd name="connsiteX92" fmla="*/ 1352550 w 2790825"/>
              <a:gd name="connsiteY92" fmla="*/ 447675 h 615950"/>
              <a:gd name="connsiteX93" fmla="*/ 1352550 w 2790825"/>
              <a:gd name="connsiteY93" fmla="*/ 431800 h 615950"/>
              <a:gd name="connsiteX94" fmla="*/ 1565275 w 2790825"/>
              <a:gd name="connsiteY94" fmla="*/ 431800 h 615950"/>
              <a:gd name="connsiteX95" fmla="*/ 1574800 w 2790825"/>
              <a:gd name="connsiteY95" fmla="*/ 422275 h 615950"/>
              <a:gd name="connsiteX96" fmla="*/ 1711325 w 2790825"/>
              <a:gd name="connsiteY96" fmla="*/ 422275 h 615950"/>
              <a:gd name="connsiteX97" fmla="*/ 1730375 w 2790825"/>
              <a:gd name="connsiteY97" fmla="*/ 422275 h 615950"/>
              <a:gd name="connsiteX98" fmla="*/ 1841500 w 2790825"/>
              <a:gd name="connsiteY98" fmla="*/ 422275 h 615950"/>
              <a:gd name="connsiteX99" fmla="*/ 1841500 w 2790825"/>
              <a:gd name="connsiteY99" fmla="*/ 396875 h 615950"/>
              <a:gd name="connsiteX100" fmla="*/ 1911350 w 2790825"/>
              <a:gd name="connsiteY100" fmla="*/ 396875 h 615950"/>
              <a:gd name="connsiteX101" fmla="*/ 1927225 w 2790825"/>
              <a:gd name="connsiteY101" fmla="*/ 381000 h 615950"/>
              <a:gd name="connsiteX102" fmla="*/ 1997075 w 2790825"/>
              <a:gd name="connsiteY102" fmla="*/ 381000 h 615950"/>
              <a:gd name="connsiteX103" fmla="*/ 1997075 w 2790825"/>
              <a:gd name="connsiteY103" fmla="*/ 355600 h 615950"/>
              <a:gd name="connsiteX104" fmla="*/ 2054225 w 2790825"/>
              <a:gd name="connsiteY104" fmla="*/ 355600 h 615950"/>
              <a:gd name="connsiteX105" fmla="*/ 2066925 w 2790825"/>
              <a:gd name="connsiteY105" fmla="*/ 342900 h 615950"/>
              <a:gd name="connsiteX106" fmla="*/ 2127250 w 2790825"/>
              <a:gd name="connsiteY106" fmla="*/ 342900 h 615950"/>
              <a:gd name="connsiteX107" fmla="*/ 2136775 w 2790825"/>
              <a:gd name="connsiteY107" fmla="*/ 314325 h 615950"/>
              <a:gd name="connsiteX108" fmla="*/ 2324100 w 2790825"/>
              <a:gd name="connsiteY108" fmla="*/ 314325 h 615950"/>
              <a:gd name="connsiteX109" fmla="*/ 2333625 w 2790825"/>
              <a:gd name="connsiteY109" fmla="*/ 292100 h 615950"/>
              <a:gd name="connsiteX110" fmla="*/ 2409825 w 2790825"/>
              <a:gd name="connsiteY110" fmla="*/ 292100 h 615950"/>
              <a:gd name="connsiteX111" fmla="*/ 2409825 w 2790825"/>
              <a:gd name="connsiteY111" fmla="*/ 282575 h 615950"/>
              <a:gd name="connsiteX112" fmla="*/ 2501900 w 2790825"/>
              <a:gd name="connsiteY112" fmla="*/ 282575 h 615950"/>
              <a:gd name="connsiteX113" fmla="*/ 2501900 w 2790825"/>
              <a:gd name="connsiteY113" fmla="*/ 273050 h 615950"/>
              <a:gd name="connsiteX114" fmla="*/ 2790825 w 2790825"/>
              <a:gd name="connsiteY114" fmla="*/ 273050 h 615950"/>
              <a:gd name="connsiteX115" fmla="*/ 2790825 w 2790825"/>
              <a:gd name="connsiteY115" fmla="*/ 273050 h 615950"/>
              <a:gd name="connsiteX116" fmla="*/ 2790825 w 2790825"/>
              <a:gd name="connsiteY116" fmla="*/ 6350 h 615950"/>
              <a:gd name="connsiteX0" fmla="*/ 2790825 w 2790825"/>
              <a:gd name="connsiteY0" fmla="*/ 6350 h 615950"/>
              <a:gd name="connsiteX1" fmla="*/ 2495550 w 2790825"/>
              <a:gd name="connsiteY1" fmla="*/ 0 h 615950"/>
              <a:gd name="connsiteX2" fmla="*/ 2495550 w 2790825"/>
              <a:gd name="connsiteY2" fmla="*/ 25400 h 615950"/>
              <a:gd name="connsiteX3" fmla="*/ 2400300 w 2790825"/>
              <a:gd name="connsiteY3" fmla="*/ 25400 h 615950"/>
              <a:gd name="connsiteX4" fmla="*/ 2400300 w 2790825"/>
              <a:gd name="connsiteY4" fmla="*/ 25400 h 615950"/>
              <a:gd name="connsiteX5" fmla="*/ 2400300 w 2790825"/>
              <a:gd name="connsiteY5" fmla="*/ 41275 h 615950"/>
              <a:gd name="connsiteX6" fmla="*/ 2333625 w 2790825"/>
              <a:gd name="connsiteY6" fmla="*/ 41275 h 615950"/>
              <a:gd name="connsiteX7" fmla="*/ 2333625 w 2790825"/>
              <a:gd name="connsiteY7" fmla="*/ 41275 h 615950"/>
              <a:gd name="connsiteX8" fmla="*/ 2311400 w 2790825"/>
              <a:gd name="connsiteY8" fmla="*/ 63500 h 615950"/>
              <a:gd name="connsiteX9" fmla="*/ 2311400 w 2790825"/>
              <a:gd name="connsiteY9" fmla="*/ 79375 h 615950"/>
              <a:gd name="connsiteX10" fmla="*/ 2146300 w 2790825"/>
              <a:gd name="connsiteY10" fmla="*/ 79375 h 615950"/>
              <a:gd name="connsiteX11" fmla="*/ 2146300 w 2790825"/>
              <a:gd name="connsiteY11" fmla="*/ 95250 h 615950"/>
              <a:gd name="connsiteX12" fmla="*/ 2111375 w 2790825"/>
              <a:gd name="connsiteY12" fmla="*/ 95250 h 615950"/>
              <a:gd name="connsiteX13" fmla="*/ 2111375 w 2790825"/>
              <a:gd name="connsiteY13" fmla="*/ 114300 h 615950"/>
              <a:gd name="connsiteX14" fmla="*/ 2082800 w 2790825"/>
              <a:gd name="connsiteY14" fmla="*/ 114300 h 615950"/>
              <a:gd name="connsiteX15" fmla="*/ 2082800 w 2790825"/>
              <a:gd name="connsiteY15" fmla="*/ 114300 h 615950"/>
              <a:gd name="connsiteX16" fmla="*/ 2082800 w 2790825"/>
              <a:gd name="connsiteY16" fmla="*/ 130175 h 615950"/>
              <a:gd name="connsiteX17" fmla="*/ 2035175 w 2790825"/>
              <a:gd name="connsiteY17" fmla="*/ 130175 h 615950"/>
              <a:gd name="connsiteX18" fmla="*/ 2035175 w 2790825"/>
              <a:gd name="connsiteY18" fmla="*/ 146050 h 615950"/>
              <a:gd name="connsiteX19" fmla="*/ 1993900 w 2790825"/>
              <a:gd name="connsiteY19" fmla="*/ 146050 h 615950"/>
              <a:gd name="connsiteX20" fmla="*/ 1993900 w 2790825"/>
              <a:gd name="connsiteY20" fmla="*/ 146050 h 615950"/>
              <a:gd name="connsiteX21" fmla="*/ 1993900 w 2790825"/>
              <a:gd name="connsiteY21" fmla="*/ 165100 h 615950"/>
              <a:gd name="connsiteX22" fmla="*/ 1914525 w 2790825"/>
              <a:gd name="connsiteY22" fmla="*/ 165100 h 615950"/>
              <a:gd name="connsiteX23" fmla="*/ 1914525 w 2790825"/>
              <a:gd name="connsiteY23" fmla="*/ 200025 h 615950"/>
              <a:gd name="connsiteX24" fmla="*/ 1841500 w 2790825"/>
              <a:gd name="connsiteY24" fmla="*/ 200025 h 615950"/>
              <a:gd name="connsiteX25" fmla="*/ 1841500 w 2790825"/>
              <a:gd name="connsiteY25" fmla="*/ 219075 h 615950"/>
              <a:gd name="connsiteX26" fmla="*/ 1825625 w 2790825"/>
              <a:gd name="connsiteY26" fmla="*/ 219075 h 615950"/>
              <a:gd name="connsiteX27" fmla="*/ 1825625 w 2790825"/>
              <a:gd name="connsiteY27" fmla="*/ 234950 h 615950"/>
              <a:gd name="connsiteX28" fmla="*/ 1708150 w 2790825"/>
              <a:gd name="connsiteY28" fmla="*/ 234950 h 615950"/>
              <a:gd name="connsiteX29" fmla="*/ 1708150 w 2790825"/>
              <a:gd name="connsiteY29" fmla="*/ 244475 h 615950"/>
              <a:gd name="connsiteX30" fmla="*/ 1565275 w 2790825"/>
              <a:gd name="connsiteY30" fmla="*/ 244475 h 615950"/>
              <a:gd name="connsiteX31" fmla="*/ 1565275 w 2790825"/>
              <a:gd name="connsiteY31" fmla="*/ 254000 h 615950"/>
              <a:gd name="connsiteX32" fmla="*/ 1422400 w 2790825"/>
              <a:gd name="connsiteY32" fmla="*/ 254000 h 615950"/>
              <a:gd name="connsiteX33" fmla="*/ 1422400 w 2790825"/>
              <a:gd name="connsiteY33" fmla="*/ 269875 h 615950"/>
              <a:gd name="connsiteX34" fmla="*/ 1339850 w 2790825"/>
              <a:gd name="connsiteY34" fmla="*/ 269875 h 615950"/>
              <a:gd name="connsiteX35" fmla="*/ 1339850 w 2790825"/>
              <a:gd name="connsiteY35" fmla="*/ 269875 h 615950"/>
              <a:gd name="connsiteX36" fmla="*/ 1339850 w 2790825"/>
              <a:gd name="connsiteY36" fmla="*/ 269875 h 615950"/>
              <a:gd name="connsiteX37" fmla="*/ 1339850 w 2790825"/>
              <a:gd name="connsiteY37" fmla="*/ 295275 h 615950"/>
              <a:gd name="connsiteX38" fmla="*/ 1187450 w 2790825"/>
              <a:gd name="connsiteY38" fmla="*/ 295275 h 615950"/>
              <a:gd name="connsiteX39" fmla="*/ 1187450 w 2790825"/>
              <a:gd name="connsiteY39" fmla="*/ 314325 h 615950"/>
              <a:gd name="connsiteX40" fmla="*/ 1073150 w 2790825"/>
              <a:gd name="connsiteY40" fmla="*/ 314325 h 615950"/>
              <a:gd name="connsiteX41" fmla="*/ 1073150 w 2790825"/>
              <a:gd name="connsiteY41" fmla="*/ 333375 h 615950"/>
              <a:gd name="connsiteX42" fmla="*/ 923925 w 2790825"/>
              <a:gd name="connsiteY42" fmla="*/ 333375 h 615950"/>
              <a:gd name="connsiteX43" fmla="*/ 923925 w 2790825"/>
              <a:gd name="connsiteY43" fmla="*/ 365125 h 615950"/>
              <a:gd name="connsiteX44" fmla="*/ 850900 w 2790825"/>
              <a:gd name="connsiteY44" fmla="*/ 365125 h 615950"/>
              <a:gd name="connsiteX45" fmla="*/ 850900 w 2790825"/>
              <a:gd name="connsiteY45" fmla="*/ 381000 h 615950"/>
              <a:gd name="connsiteX46" fmla="*/ 815975 w 2790825"/>
              <a:gd name="connsiteY46" fmla="*/ 381000 h 615950"/>
              <a:gd name="connsiteX47" fmla="*/ 815975 w 2790825"/>
              <a:gd name="connsiteY47" fmla="*/ 381000 h 615950"/>
              <a:gd name="connsiteX48" fmla="*/ 815975 w 2790825"/>
              <a:gd name="connsiteY48" fmla="*/ 403225 h 615950"/>
              <a:gd name="connsiteX49" fmla="*/ 682625 w 2790825"/>
              <a:gd name="connsiteY49" fmla="*/ 403225 h 615950"/>
              <a:gd name="connsiteX50" fmla="*/ 682625 w 2790825"/>
              <a:gd name="connsiteY50" fmla="*/ 438150 h 615950"/>
              <a:gd name="connsiteX51" fmla="*/ 638175 w 2790825"/>
              <a:gd name="connsiteY51" fmla="*/ 438150 h 615950"/>
              <a:gd name="connsiteX52" fmla="*/ 628650 w 2790825"/>
              <a:gd name="connsiteY52" fmla="*/ 447675 h 615950"/>
              <a:gd name="connsiteX53" fmla="*/ 495300 w 2790825"/>
              <a:gd name="connsiteY53" fmla="*/ 447675 h 615950"/>
              <a:gd name="connsiteX54" fmla="*/ 495300 w 2790825"/>
              <a:gd name="connsiteY54" fmla="*/ 469900 h 615950"/>
              <a:gd name="connsiteX55" fmla="*/ 425450 w 2790825"/>
              <a:gd name="connsiteY55" fmla="*/ 469900 h 615950"/>
              <a:gd name="connsiteX56" fmla="*/ 425450 w 2790825"/>
              <a:gd name="connsiteY56" fmla="*/ 498475 h 615950"/>
              <a:gd name="connsiteX57" fmla="*/ 323850 w 2790825"/>
              <a:gd name="connsiteY57" fmla="*/ 498475 h 615950"/>
              <a:gd name="connsiteX58" fmla="*/ 317500 w 2790825"/>
              <a:gd name="connsiteY58" fmla="*/ 504825 h 615950"/>
              <a:gd name="connsiteX59" fmla="*/ 225425 w 2790825"/>
              <a:gd name="connsiteY59" fmla="*/ 504825 h 615950"/>
              <a:gd name="connsiteX60" fmla="*/ 225425 w 2790825"/>
              <a:gd name="connsiteY60" fmla="*/ 527050 h 615950"/>
              <a:gd name="connsiteX61" fmla="*/ 60325 w 2790825"/>
              <a:gd name="connsiteY61" fmla="*/ 527050 h 615950"/>
              <a:gd name="connsiteX62" fmla="*/ 60325 w 2790825"/>
              <a:gd name="connsiteY62" fmla="*/ 558800 h 615950"/>
              <a:gd name="connsiteX63" fmla="*/ 0 w 2790825"/>
              <a:gd name="connsiteY63" fmla="*/ 558800 h 615950"/>
              <a:gd name="connsiteX64" fmla="*/ 0 w 2790825"/>
              <a:gd name="connsiteY64" fmla="*/ 615950 h 615950"/>
              <a:gd name="connsiteX65" fmla="*/ 60325 w 2790825"/>
              <a:gd name="connsiteY65" fmla="*/ 615950 h 615950"/>
              <a:gd name="connsiteX66" fmla="*/ 73025 w 2790825"/>
              <a:gd name="connsiteY66" fmla="*/ 603250 h 615950"/>
              <a:gd name="connsiteX67" fmla="*/ 219075 w 2790825"/>
              <a:gd name="connsiteY67" fmla="*/ 603250 h 615950"/>
              <a:gd name="connsiteX68" fmla="*/ 231775 w 2790825"/>
              <a:gd name="connsiteY68" fmla="*/ 590550 h 615950"/>
              <a:gd name="connsiteX69" fmla="*/ 368300 w 2790825"/>
              <a:gd name="connsiteY69" fmla="*/ 590550 h 615950"/>
              <a:gd name="connsiteX70" fmla="*/ 368300 w 2790825"/>
              <a:gd name="connsiteY70" fmla="*/ 584200 h 615950"/>
              <a:gd name="connsiteX71" fmla="*/ 406400 w 2790825"/>
              <a:gd name="connsiteY71" fmla="*/ 584200 h 615950"/>
              <a:gd name="connsiteX72" fmla="*/ 415925 w 2790825"/>
              <a:gd name="connsiteY72" fmla="*/ 574675 h 615950"/>
              <a:gd name="connsiteX73" fmla="*/ 485775 w 2790825"/>
              <a:gd name="connsiteY73" fmla="*/ 568325 h 615950"/>
              <a:gd name="connsiteX74" fmla="*/ 498475 w 2790825"/>
              <a:gd name="connsiteY74" fmla="*/ 552450 h 615950"/>
              <a:gd name="connsiteX75" fmla="*/ 628650 w 2790825"/>
              <a:gd name="connsiteY75" fmla="*/ 549275 h 615950"/>
              <a:gd name="connsiteX76" fmla="*/ 679450 w 2790825"/>
              <a:gd name="connsiteY76" fmla="*/ 555625 h 615950"/>
              <a:gd name="connsiteX77" fmla="*/ 679450 w 2790825"/>
              <a:gd name="connsiteY77" fmla="*/ 555625 h 615950"/>
              <a:gd name="connsiteX78" fmla="*/ 660400 w 2790825"/>
              <a:gd name="connsiteY78" fmla="*/ 552450 h 615950"/>
              <a:gd name="connsiteX79" fmla="*/ 717550 w 2790825"/>
              <a:gd name="connsiteY79" fmla="*/ 530225 h 615950"/>
              <a:gd name="connsiteX80" fmla="*/ 781050 w 2790825"/>
              <a:gd name="connsiteY80" fmla="*/ 533400 h 615950"/>
              <a:gd name="connsiteX81" fmla="*/ 790575 w 2790825"/>
              <a:gd name="connsiteY81" fmla="*/ 523875 h 615950"/>
              <a:gd name="connsiteX82" fmla="*/ 860425 w 2790825"/>
              <a:gd name="connsiteY82" fmla="*/ 523875 h 615950"/>
              <a:gd name="connsiteX83" fmla="*/ 860425 w 2790825"/>
              <a:gd name="connsiteY83" fmla="*/ 523875 h 615950"/>
              <a:gd name="connsiteX84" fmla="*/ 879475 w 2790825"/>
              <a:gd name="connsiteY84" fmla="*/ 504825 h 615950"/>
              <a:gd name="connsiteX85" fmla="*/ 927100 w 2790825"/>
              <a:gd name="connsiteY85" fmla="*/ 504825 h 615950"/>
              <a:gd name="connsiteX86" fmla="*/ 942975 w 2790825"/>
              <a:gd name="connsiteY86" fmla="*/ 488950 h 615950"/>
              <a:gd name="connsiteX87" fmla="*/ 1054100 w 2790825"/>
              <a:gd name="connsiteY87" fmla="*/ 488950 h 615950"/>
              <a:gd name="connsiteX88" fmla="*/ 1054100 w 2790825"/>
              <a:gd name="connsiteY88" fmla="*/ 469900 h 615950"/>
              <a:gd name="connsiteX89" fmla="*/ 1104900 w 2790825"/>
              <a:gd name="connsiteY89" fmla="*/ 469900 h 615950"/>
              <a:gd name="connsiteX90" fmla="*/ 1216025 w 2790825"/>
              <a:gd name="connsiteY90" fmla="*/ 469900 h 615950"/>
              <a:gd name="connsiteX91" fmla="*/ 1216025 w 2790825"/>
              <a:gd name="connsiteY91" fmla="*/ 447675 h 615950"/>
              <a:gd name="connsiteX92" fmla="*/ 1352550 w 2790825"/>
              <a:gd name="connsiteY92" fmla="*/ 447675 h 615950"/>
              <a:gd name="connsiteX93" fmla="*/ 1352550 w 2790825"/>
              <a:gd name="connsiteY93" fmla="*/ 431800 h 615950"/>
              <a:gd name="connsiteX94" fmla="*/ 1565275 w 2790825"/>
              <a:gd name="connsiteY94" fmla="*/ 431800 h 615950"/>
              <a:gd name="connsiteX95" fmla="*/ 1574800 w 2790825"/>
              <a:gd name="connsiteY95" fmla="*/ 422275 h 615950"/>
              <a:gd name="connsiteX96" fmla="*/ 1711325 w 2790825"/>
              <a:gd name="connsiteY96" fmla="*/ 422275 h 615950"/>
              <a:gd name="connsiteX97" fmla="*/ 1730375 w 2790825"/>
              <a:gd name="connsiteY97" fmla="*/ 422275 h 615950"/>
              <a:gd name="connsiteX98" fmla="*/ 1841500 w 2790825"/>
              <a:gd name="connsiteY98" fmla="*/ 422275 h 615950"/>
              <a:gd name="connsiteX99" fmla="*/ 1841500 w 2790825"/>
              <a:gd name="connsiteY99" fmla="*/ 396875 h 615950"/>
              <a:gd name="connsiteX100" fmla="*/ 1911350 w 2790825"/>
              <a:gd name="connsiteY100" fmla="*/ 396875 h 615950"/>
              <a:gd name="connsiteX101" fmla="*/ 1927225 w 2790825"/>
              <a:gd name="connsiteY101" fmla="*/ 381000 h 615950"/>
              <a:gd name="connsiteX102" fmla="*/ 1997075 w 2790825"/>
              <a:gd name="connsiteY102" fmla="*/ 381000 h 615950"/>
              <a:gd name="connsiteX103" fmla="*/ 1997075 w 2790825"/>
              <a:gd name="connsiteY103" fmla="*/ 355600 h 615950"/>
              <a:gd name="connsiteX104" fmla="*/ 2054225 w 2790825"/>
              <a:gd name="connsiteY104" fmla="*/ 355600 h 615950"/>
              <a:gd name="connsiteX105" fmla="*/ 2066925 w 2790825"/>
              <a:gd name="connsiteY105" fmla="*/ 342900 h 615950"/>
              <a:gd name="connsiteX106" fmla="*/ 2127250 w 2790825"/>
              <a:gd name="connsiteY106" fmla="*/ 342900 h 615950"/>
              <a:gd name="connsiteX107" fmla="*/ 2136775 w 2790825"/>
              <a:gd name="connsiteY107" fmla="*/ 314325 h 615950"/>
              <a:gd name="connsiteX108" fmla="*/ 2324100 w 2790825"/>
              <a:gd name="connsiteY108" fmla="*/ 314325 h 615950"/>
              <a:gd name="connsiteX109" fmla="*/ 2333625 w 2790825"/>
              <a:gd name="connsiteY109" fmla="*/ 292100 h 615950"/>
              <a:gd name="connsiteX110" fmla="*/ 2409825 w 2790825"/>
              <a:gd name="connsiteY110" fmla="*/ 292100 h 615950"/>
              <a:gd name="connsiteX111" fmla="*/ 2409825 w 2790825"/>
              <a:gd name="connsiteY111" fmla="*/ 282575 h 615950"/>
              <a:gd name="connsiteX112" fmla="*/ 2501900 w 2790825"/>
              <a:gd name="connsiteY112" fmla="*/ 282575 h 615950"/>
              <a:gd name="connsiteX113" fmla="*/ 2501900 w 2790825"/>
              <a:gd name="connsiteY113" fmla="*/ 273050 h 615950"/>
              <a:gd name="connsiteX114" fmla="*/ 2790825 w 2790825"/>
              <a:gd name="connsiteY114" fmla="*/ 273050 h 615950"/>
              <a:gd name="connsiteX115" fmla="*/ 2790825 w 2790825"/>
              <a:gd name="connsiteY115" fmla="*/ 273050 h 615950"/>
              <a:gd name="connsiteX116" fmla="*/ 2790825 w 2790825"/>
              <a:gd name="connsiteY116" fmla="*/ 6350 h 615950"/>
              <a:gd name="connsiteX0" fmla="*/ 2790825 w 2790825"/>
              <a:gd name="connsiteY0" fmla="*/ 6350 h 615950"/>
              <a:gd name="connsiteX1" fmla="*/ 2495550 w 2790825"/>
              <a:gd name="connsiteY1" fmla="*/ 0 h 615950"/>
              <a:gd name="connsiteX2" fmla="*/ 2495550 w 2790825"/>
              <a:gd name="connsiteY2" fmla="*/ 25400 h 615950"/>
              <a:gd name="connsiteX3" fmla="*/ 2400300 w 2790825"/>
              <a:gd name="connsiteY3" fmla="*/ 25400 h 615950"/>
              <a:gd name="connsiteX4" fmla="*/ 2400300 w 2790825"/>
              <a:gd name="connsiteY4" fmla="*/ 25400 h 615950"/>
              <a:gd name="connsiteX5" fmla="*/ 2400300 w 2790825"/>
              <a:gd name="connsiteY5" fmla="*/ 41275 h 615950"/>
              <a:gd name="connsiteX6" fmla="*/ 2333625 w 2790825"/>
              <a:gd name="connsiteY6" fmla="*/ 41275 h 615950"/>
              <a:gd name="connsiteX7" fmla="*/ 2333625 w 2790825"/>
              <a:gd name="connsiteY7" fmla="*/ 41275 h 615950"/>
              <a:gd name="connsiteX8" fmla="*/ 2311400 w 2790825"/>
              <a:gd name="connsiteY8" fmla="*/ 63500 h 615950"/>
              <a:gd name="connsiteX9" fmla="*/ 2311400 w 2790825"/>
              <a:gd name="connsiteY9" fmla="*/ 79375 h 615950"/>
              <a:gd name="connsiteX10" fmla="*/ 2146300 w 2790825"/>
              <a:gd name="connsiteY10" fmla="*/ 79375 h 615950"/>
              <a:gd name="connsiteX11" fmla="*/ 2146300 w 2790825"/>
              <a:gd name="connsiteY11" fmla="*/ 95250 h 615950"/>
              <a:gd name="connsiteX12" fmla="*/ 2111375 w 2790825"/>
              <a:gd name="connsiteY12" fmla="*/ 95250 h 615950"/>
              <a:gd name="connsiteX13" fmla="*/ 2111375 w 2790825"/>
              <a:gd name="connsiteY13" fmla="*/ 114300 h 615950"/>
              <a:gd name="connsiteX14" fmla="*/ 2082800 w 2790825"/>
              <a:gd name="connsiteY14" fmla="*/ 114300 h 615950"/>
              <a:gd name="connsiteX15" fmla="*/ 2082800 w 2790825"/>
              <a:gd name="connsiteY15" fmla="*/ 114300 h 615950"/>
              <a:gd name="connsiteX16" fmla="*/ 2082800 w 2790825"/>
              <a:gd name="connsiteY16" fmla="*/ 130175 h 615950"/>
              <a:gd name="connsiteX17" fmla="*/ 2035175 w 2790825"/>
              <a:gd name="connsiteY17" fmla="*/ 130175 h 615950"/>
              <a:gd name="connsiteX18" fmla="*/ 2035175 w 2790825"/>
              <a:gd name="connsiteY18" fmla="*/ 146050 h 615950"/>
              <a:gd name="connsiteX19" fmla="*/ 1993900 w 2790825"/>
              <a:gd name="connsiteY19" fmla="*/ 146050 h 615950"/>
              <a:gd name="connsiteX20" fmla="*/ 1993900 w 2790825"/>
              <a:gd name="connsiteY20" fmla="*/ 146050 h 615950"/>
              <a:gd name="connsiteX21" fmla="*/ 1993900 w 2790825"/>
              <a:gd name="connsiteY21" fmla="*/ 165100 h 615950"/>
              <a:gd name="connsiteX22" fmla="*/ 1914525 w 2790825"/>
              <a:gd name="connsiteY22" fmla="*/ 165100 h 615950"/>
              <a:gd name="connsiteX23" fmla="*/ 1914525 w 2790825"/>
              <a:gd name="connsiteY23" fmla="*/ 200025 h 615950"/>
              <a:gd name="connsiteX24" fmla="*/ 1841500 w 2790825"/>
              <a:gd name="connsiteY24" fmla="*/ 200025 h 615950"/>
              <a:gd name="connsiteX25" fmla="*/ 1841500 w 2790825"/>
              <a:gd name="connsiteY25" fmla="*/ 219075 h 615950"/>
              <a:gd name="connsiteX26" fmla="*/ 1825625 w 2790825"/>
              <a:gd name="connsiteY26" fmla="*/ 219075 h 615950"/>
              <a:gd name="connsiteX27" fmla="*/ 1825625 w 2790825"/>
              <a:gd name="connsiteY27" fmla="*/ 234950 h 615950"/>
              <a:gd name="connsiteX28" fmla="*/ 1708150 w 2790825"/>
              <a:gd name="connsiteY28" fmla="*/ 234950 h 615950"/>
              <a:gd name="connsiteX29" fmla="*/ 1708150 w 2790825"/>
              <a:gd name="connsiteY29" fmla="*/ 244475 h 615950"/>
              <a:gd name="connsiteX30" fmla="*/ 1565275 w 2790825"/>
              <a:gd name="connsiteY30" fmla="*/ 244475 h 615950"/>
              <a:gd name="connsiteX31" fmla="*/ 1565275 w 2790825"/>
              <a:gd name="connsiteY31" fmla="*/ 254000 h 615950"/>
              <a:gd name="connsiteX32" fmla="*/ 1422400 w 2790825"/>
              <a:gd name="connsiteY32" fmla="*/ 254000 h 615950"/>
              <a:gd name="connsiteX33" fmla="*/ 1422400 w 2790825"/>
              <a:gd name="connsiteY33" fmla="*/ 269875 h 615950"/>
              <a:gd name="connsiteX34" fmla="*/ 1339850 w 2790825"/>
              <a:gd name="connsiteY34" fmla="*/ 269875 h 615950"/>
              <a:gd name="connsiteX35" fmla="*/ 1339850 w 2790825"/>
              <a:gd name="connsiteY35" fmla="*/ 269875 h 615950"/>
              <a:gd name="connsiteX36" fmla="*/ 1339850 w 2790825"/>
              <a:gd name="connsiteY36" fmla="*/ 269875 h 615950"/>
              <a:gd name="connsiteX37" fmla="*/ 1339850 w 2790825"/>
              <a:gd name="connsiteY37" fmla="*/ 295275 h 615950"/>
              <a:gd name="connsiteX38" fmla="*/ 1187450 w 2790825"/>
              <a:gd name="connsiteY38" fmla="*/ 295275 h 615950"/>
              <a:gd name="connsiteX39" fmla="*/ 1187450 w 2790825"/>
              <a:gd name="connsiteY39" fmla="*/ 314325 h 615950"/>
              <a:gd name="connsiteX40" fmla="*/ 1073150 w 2790825"/>
              <a:gd name="connsiteY40" fmla="*/ 314325 h 615950"/>
              <a:gd name="connsiteX41" fmla="*/ 1073150 w 2790825"/>
              <a:gd name="connsiteY41" fmla="*/ 333375 h 615950"/>
              <a:gd name="connsiteX42" fmla="*/ 923925 w 2790825"/>
              <a:gd name="connsiteY42" fmla="*/ 333375 h 615950"/>
              <a:gd name="connsiteX43" fmla="*/ 923925 w 2790825"/>
              <a:gd name="connsiteY43" fmla="*/ 365125 h 615950"/>
              <a:gd name="connsiteX44" fmla="*/ 850900 w 2790825"/>
              <a:gd name="connsiteY44" fmla="*/ 365125 h 615950"/>
              <a:gd name="connsiteX45" fmla="*/ 850900 w 2790825"/>
              <a:gd name="connsiteY45" fmla="*/ 381000 h 615950"/>
              <a:gd name="connsiteX46" fmla="*/ 815975 w 2790825"/>
              <a:gd name="connsiteY46" fmla="*/ 381000 h 615950"/>
              <a:gd name="connsiteX47" fmla="*/ 815975 w 2790825"/>
              <a:gd name="connsiteY47" fmla="*/ 381000 h 615950"/>
              <a:gd name="connsiteX48" fmla="*/ 815975 w 2790825"/>
              <a:gd name="connsiteY48" fmla="*/ 403225 h 615950"/>
              <a:gd name="connsiteX49" fmla="*/ 682625 w 2790825"/>
              <a:gd name="connsiteY49" fmla="*/ 403225 h 615950"/>
              <a:gd name="connsiteX50" fmla="*/ 682625 w 2790825"/>
              <a:gd name="connsiteY50" fmla="*/ 438150 h 615950"/>
              <a:gd name="connsiteX51" fmla="*/ 638175 w 2790825"/>
              <a:gd name="connsiteY51" fmla="*/ 438150 h 615950"/>
              <a:gd name="connsiteX52" fmla="*/ 628650 w 2790825"/>
              <a:gd name="connsiteY52" fmla="*/ 447675 h 615950"/>
              <a:gd name="connsiteX53" fmla="*/ 495300 w 2790825"/>
              <a:gd name="connsiteY53" fmla="*/ 447675 h 615950"/>
              <a:gd name="connsiteX54" fmla="*/ 495300 w 2790825"/>
              <a:gd name="connsiteY54" fmla="*/ 469900 h 615950"/>
              <a:gd name="connsiteX55" fmla="*/ 425450 w 2790825"/>
              <a:gd name="connsiteY55" fmla="*/ 469900 h 615950"/>
              <a:gd name="connsiteX56" fmla="*/ 425450 w 2790825"/>
              <a:gd name="connsiteY56" fmla="*/ 498475 h 615950"/>
              <a:gd name="connsiteX57" fmla="*/ 323850 w 2790825"/>
              <a:gd name="connsiteY57" fmla="*/ 498475 h 615950"/>
              <a:gd name="connsiteX58" fmla="*/ 317500 w 2790825"/>
              <a:gd name="connsiteY58" fmla="*/ 504825 h 615950"/>
              <a:gd name="connsiteX59" fmla="*/ 225425 w 2790825"/>
              <a:gd name="connsiteY59" fmla="*/ 504825 h 615950"/>
              <a:gd name="connsiteX60" fmla="*/ 225425 w 2790825"/>
              <a:gd name="connsiteY60" fmla="*/ 527050 h 615950"/>
              <a:gd name="connsiteX61" fmla="*/ 60325 w 2790825"/>
              <a:gd name="connsiteY61" fmla="*/ 527050 h 615950"/>
              <a:gd name="connsiteX62" fmla="*/ 60325 w 2790825"/>
              <a:gd name="connsiteY62" fmla="*/ 558800 h 615950"/>
              <a:gd name="connsiteX63" fmla="*/ 0 w 2790825"/>
              <a:gd name="connsiteY63" fmla="*/ 558800 h 615950"/>
              <a:gd name="connsiteX64" fmla="*/ 0 w 2790825"/>
              <a:gd name="connsiteY64" fmla="*/ 615950 h 615950"/>
              <a:gd name="connsiteX65" fmla="*/ 60325 w 2790825"/>
              <a:gd name="connsiteY65" fmla="*/ 615950 h 615950"/>
              <a:gd name="connsiteX66" fmla="*/ 73025 w 2790825"/>
              <a:gd name="connsiteY66" fmla="*/ 603250 h 615950"/>
              <a:gd name="connsiteX67" fmla="*/ 219075 w 2790825"/>
              <a:gd name="connsiteY67" fmla="*/ 603250 h 615950"/>
              <a:gd name="connsiteX68" fmla="*/ 231775 w 2790825"/>
              <a:gd name="connsiteY68" fmla="*/ 590550 h 615950"/>
              <a:gd name="connsiteX69" fmla="*/ 368300 w 2790825"/>
              <a:gd name="connsiteY69" fmla="*/ 590550 h 615950"/>
              <a:gd name="connsiteX70" fmla="*/ 368300 w 2790825"/>
              <a:gd name="connsiteY70" fmla="*/ 584200 h 615950"/>
              <a:gd name="connsiteX71" fmla="*/ 406400 w 2790825"/>
              <a:gd name="connsiteY71" fmla="*/ 584200 h 615950"/>
              <a:gd name="connsiteX72" fmla="*/ 415925 w 2790825"/>
              <a:gd name="connsiteY72" fmla="*/ 574675 h 615950"/>
              <a:gd name="connsiteX73" fmla="*/ 485775 w 2790825"/>
              <a:gd name="connsiteY73" fmla="*/ 568325 h 615950"/>
              <a:gd name="connsiteX74" fmla="*/ 498475 w 2790825"/>
              <a:gd name="connsiteY74" fmla="*/ 552450 h 615950"/>
              <a:gd name="connsiteX75" fmla="*/ 628650 w 2790825"/>
              <a:gd name="connsiteY75" fmla="*/ 549275 h 615950"/>
              <a:gd name="connsiteX76" fmla="*/ 679450 w 2790825"/>
              <a:gd name="connsiteY76" fmla="*/ 555625 h 615950"/>
              <a:gd name="connsiteX77" fmla="*/ 669925 w 2790825"/>
              <a:gd name="connsiteY77" fmla="*/ 533400 h 615950"/>
              <a:gd name="connsiteX78" fmla="*/ 660400 w 2790825"/>
              <a:gd name="connsiteY78" fmla="*/ 552450 h 615950"/>
              <a:gd name="connsiteX79" fmla="*/ 717550 w 2790825"/>
              <a:gd name="connsiteY79" fmla="*/ 530225 h 615950"/>
              <a:gd name="connsiteX80" fmla="*/ 781050 w 2790825"/>
              <a:gd name="connsiteY80" fmla="*/ 533400 h 615950"/>
              <a:gd name="connsiteX81" fmla="*/ 790575 w 2790825"/>
              <a:gd name="connsiteY81" fmla="*/ 523875 h 615950"/>
              <a:gd name="connsiteX82" fmla="*/ 860425 w 2790825"/>
              <a:gd name="connsiteY82" fmla="*/ 523875 h 615950"/>
              <a:gd name="connsiteX83" fmla="*/ 860425 w 2790825"/>
              <a:gd name="connsiteY83" fmla="*/ 523875 h 615950"/>
              <a:gd name="connsiteX84" fmla="*/ 879475 w 2790825"/>
              <a:gd name="connsiteY84" fmla="*/ 504825 h 615950"/>
              <a:gd name="connsiteX85" fmla="*/ 927100 w 2790825"/>
              <a:gd name="connsiteY85" fmla="*/ 504825 h 615950"/>
              <a:gd name="connsiteX86" fmla="*/ 942975 w 2790825"/>
              <a:gd name="connsiteY86" fmla="*/ 488950 h 615950"/>
              <a:gd name="connsiteX87" fmla="*/ 1054100 w 2790825"/>
              <a:gd name="connsiteY87" fmla="*/ 488950 h 615950"/>
              <a:gd name="connsiteX88" fmla="*/ 1054100 w 2790825"/>
              <a:gd name="connsiteY88" fmla="*/ 469900 h 615950"/>
              <a:gd name="connsiteX89" fmla="*/ 1104900 w 2790825"/>
              <a:gd name="connsiteY89" fmla="*/ 469900 h 615950"/>
              <a:gd name="connsiteX90" fmla="*/ 1216025 w 2790825"/>
              <a:gd name="connsiteY90" fmla="*/ 469900 h 615950"/>
              <a:gd name="connsiteX91" fmla="*/ 1216025 w 2790825"/>
              <a:gd name="connsiteY91" fmla="*/ 447675 h 615950"/>
              <a:gd name="connsiteX92" fmla="*/ 1352550 w 2790825"/>
              <a:gd name="connsiteY92" fmla="*/ 447675 h 615950"/>
              <a:gd name="connsiteX93" fmla="*/ 1352550 w 2790825"/>
              <a:gd name="connsiteY93" fmla="*/ 431800 h 615950"/>
              <a:gd name="connsiteX94" fmla="*/ 1565275 w 2790825"/>
              <a:gd name="connsiteY94" fmla="*/ 431800 h 615950"/>
              <a:gd name="connsiteX95" fmla="*/ 1574800 w 2790825"/>
              <a:gd name="connsiteY95" fmla="*/ 422275 h 615950"/>
              <a:gd name="connsiteX96" fmla="*/ 1711325 w 2790825"/>
              <a:gd name="connsiteY96" fmla="*/ 422275 h 615950"/>
              <a:gd name="connsiteX97" fmla="*/ 1730375 w 2790825"/>
              <a:gd name="connsiteY97" fmla="*/ 422275 h 615950"/>
              <a:gd name="connsiteX98" fmla="*/ 1841500 w 2790825"/>
              <a:gd name="connsiteY98" fmla="*/ 422275 h 615950"/>
              <a:gd name="connsiteX99" fmla="*/ 1841500 w 2790825"/>
              <a:gd name="connsiteY99" fmla="*/ 396875 h 615950"/>
              <a:gd name="connsiteX100" fmla="*/ 1911350 w 2790825"/>
              <a:gd name="connsiteY100" fmla="*/ 396875 h 615950"/>
              <a:gd name="connsiteX101" fmla="*/ 1927225 w 2790825"/>
              <a:gd name="connsiteY101" fmla="*/ 381000 h 615950"/>
              <a:gd name="connsiteX102" fmla="*/ 1997075 w 2790825"/>
              <a:gd name="connsiteY102" fmla="*/ 381000 h 615950"/>
              <a:gd name="connsiteX103" fmla="*/ 1997075 w 2790825"/>
              <a:gd name="connsiteY103" fmla="*/ 355600 h 615950"/>
              <a:gd name="connsiteX104" fmla="*/ 2054225 w 2790825"/>
              <a:gd name="connsiteY104" fmla="*/ 355600 h 615950"/>
              <a:gd name="connsiteX105" fmla="*/ 2066925 w 2790825"/>
              <a:gd name="connsiteY105" fmla="*/ 342900 h 615950"/>
              <a:gd name="connsiteX106" fmla="*/ 2127250 w 2790825"/>
              <a:gd name="connsiteY106" fmla="*/ 342900 h 615950"/>
              <a:gd name="connsiteX107" fmla="*/ 2136775 w 2790825"/>
              <a:gd name="connsiteY107" fmla="*/ 314325 h 615950"/>
              <a:gd name="connsiteX108" fmla="*/ 2324100 w 2790825"/>
              <a:gd name="connsiteY108" fmla="*/ 314325 h 615950"/>
              <a:gd name="connsiteX109" fmla="*/ 2333625 w 2790825"/>
              <a:gd name="connsiteY109" fmla="*/ 292100 h 615950"/>
              <a:gd name="connsiteX110" fmla="*/ 2409825 w 2790825"/>
              <a:gd name="connsiteY110" fmla="*/ 292100 h 615950"/>
              <a:gd name="connsiteX111" fmla="*/ 2409825 w 2790825"/>
              <a:gd name="connsiteY111" fmla="*/ 282575 h 615950"/>
              <a:gd name="connsiteX112" fmla="*/ 2501900 w 2790825"/>
              <a:gd name="connsiteY112" fmla="*/ 282575 h 615950"/>
              <a:gd name="connsiteX113" fmla="*/ 2501900 w 2790825"/>
              <a:gd name="connsiteY113" fmla="*/ 273050 h 615950"/>
              <a:gd name="connsiteX114" fmla="*/ 2790825 w 2790825"/>
              <a:gd name="connsiteY114" fmla="*/ 273050 h 615950"/>
              <a:gd name="connsiteX115" fmla="*/ 2790825 w 2790825"/>
              <a:gd name="connsiteY115" fmla="*/ 273050 h 615950"/>
              <a:gd name="connsiteX116" fmla="*/ 2790825 w 2790825"/>
              <a:gd name="connsiteY116" fmla="*/ 6350 h 615950"/>
              <a:gd name="connsiteX0" fmla="*/ 2790825 w 2790825"/>
              <a:gd name="connsiteY0" fmla="*/ 6350 h 615950"/>
              <a:gd name="connsiteX1" fmla="*/ 2495550 w 2790825"/>
              <a:gd name="connsiteY1" fmla="*/ 0 h 615950"/>
              <a:gd name="connsiteX2" fmla="*/ 2495550 w 2790825"/>
              <a:gd name="connsiteY2" fmla="*/ 25400 h 615950"/>
              <a:gd name="connsiteX3" fmla="*/ 2400300 w 2790825"/>
              <a:gd name="connsiteY3" fmla="*/ 25400 h 615950"/>
              <a:gd name="connsiteX4" fmla="*/ 2400300 w 2790825"/>
              <a:gd name="connsiteY4" fmla="*/ 25400 h 615950"/>
              <a:gd name="connsiteX5" fmla="*/ 2400300 w 2790825"/>
              <a:gd name="connsiteY5" fmla="*/ 41275 h 615950"/>
              <a:gd name="connsiteX6" fmla="*/ 2333625 w 2790825"/>
              <a:gd name="connsiteY6" fmla="*/ 41275 h 615950"/>
              <a:gd name="connsiteX7" fmla="*/ 2333625 w 2790825"/>
              <a:gd name="connsiteY7" fmla="*/ 41275 h 615950"/>
              <a:gd name="connsiteX8" fmla="*/ 2311400 w 2790825"/>
              <a:gd name="connsiteY8" fmla="*/ 63500 h 615950"/>
              <a:gd name="connsiteX9" fmla="*/ 2311400 w 2790825"/>
              <a:gd name="connsiteY9" fmla="*/ 79375 h 615950"/>
              <a:gd name="connsiteX10" fmla="*/ 2146300 w 2790825"/>
              <a:gd name="connsiteY10" fmla="*/ 79375 h 615950"/>
              <a:gd name="connsiteX11" fmla="*/ 2146300 w 2790825"/>
              <a:gd name="connsiteY11" fmla="*/ 95250 h 615950"/>
              <a:gd name="connsiteX12" fmla="*/ 2111375 w 2790825"/>
              <a:gd name="connsiteY12" fmla="*/ 95250 h 615950"/>
              <a:gd name="connsiteX13" fmla="*/ 2111375 w 2790825"/>
              <a:gd name="connsiteY13" fmla="*/ 114300 h 615950"/>
              <a:gd name="connsiteX14" fmla="*/ 2082800 w 2790825"/>
              <a:gd name="connsiteY14" fmla="*/ 114300 h 615950"/>
              <a:gd name="connsiteX15" fmla="*/ 2082800 w 2790825"/>
              <a:gd name="connsiteY15" fmla="*/ 114300 h 615950"/>
              <a:gd name="connsiteX16" fmla="*/ 2082800 w 2790825"/>
              <a:gd name="connsiteY16" fmla="*/ 130175 h 615950"/>
              <a:gd name="connsiteX17" fmla="*/ 2035175 w 2790825"/>
              <a:gd name="connsiteY17" fmla="*/ 130175 h 615950"/>
              <a:gd name="connsiteX18" fmla="*/ 2035175 w 2790825"/>
              <a:gd name="connsiteY18" fmla="*/ 146050 h 615950"/>
              <a:gd name="connsiteX19" fmla="*/ 1993900 w 2790825"/>
              <a:gd name="connsiteY19" fmla="*/ 146050 h 615950"/>
              <a:gd name="connsiteX20" fmla="*/ 1993900 w 2790825"/>
              <a:gd name="connsiteY20" fmla="*/ 146050 h 615950"/>
              <a:gd name="connsiteX21" fmla="*/ 1993900 w 2790825"/>
              <a:gd name="connsiteY21" fmla="*/ 165100 h 615950"/>
              <a:gd name="connsiteX22" fmla="*/ 1914525 w 2790825"/>
              <a:gd name="connsiteY22" fmla="*/ 165100 h 615950"/>
              <a:gd name="connsiteX23" fmla="*/ 1914525 w 2790825"/>
              <a:gd name="connsiteY23" fmla="*/ 200025 h 615950"/>
              <a:gd name="connsiteX24" fmla="*/ 1841500 w 2790825"/>
              <a:gd name="connsiteY24" fmla="*/ 200025 h 615950"/>
              <a:gd name="connsiteX25" fmla="*/ 1841500 w 2790825"/>
              <a:gd name="connsiteY25" fmla="*/ 219075 h 615950"/>
              <a:gd name="connsiteX26" fmla="*/ 1825625 w 2790825"/>
              <a:gd name="connsiteY26" fmla="*/ 219075 h 615950"/>
              <a:gd name="connsiteX27" fmla="*/ 1825625 w 2790825"/>
              <a:gd name="connsiteY27" fmla="*/ 234950 h 615950"/>
              <a:gd name="connsiteX28" fmla="*/ 1708150 w 2790825"/>
              <a:gd name="connsiteY28" fmla="*/ 234950 h 615950"/>
              <a:gd name="connsiteX29" fmla="*/ 1708150 w 2790825"/>
              <a:gd name="connsiteY29" fmla="*/ 244475 h 615950"/>
              <a:gd name="connsiteX30" fmla="*/ 1565275 w 2790825"/>
              <a:gd name="connsiteY30" fmla="*/ 244475 h 615950"/>
              <a:gd name="connsiteX31" fmla="*/ 1565275 w 2790825"/>
              <a:gd name="connsiteY31" fmla="*/ 254000 h 615950"/>
              <a:gd name="connsiteX32" fmla="*/ 1422400 w 2790825"/>
              <a:gd name="connsiteY32" fmla="*/ 254000 h 615950"/>
              <a:gd name="connsiteX33" fmla="*/ 1422400 w 2790825"/>
              <a:gd name="connsiteY33" fmla="*/ 269875 h 615950"/>
              <a:gd name="connsiteX34" fmla="*/ 1339850 w 2790825"/>
              <a:gd name="connsiteY34" fmla="*/ 269875 h 615950"/>
              <a:gd name="connsiteX35" fmla="*/ 1339850 w 2790825"/>
              <a:gd name="connsiteY35" fmla="*/ 269875 h 615950"/>
              <a:gd name="connsiteX36" fmla="*/ 1339850 w 2790825"/>
              <a:gd name="connsiteY36" fmla="*/ 269875 h 615950"/>
              <a:gd name="connsiteX37" fmla="*/ 1339850 w 2790825"/>
              <a:gd name="connsiteY37" fmla="*/ 295275 h 615950"/>
              <a:gd name="connsiteX38" fmla="*/ 1187450 w 2790825"/>
              <a:gd name="connsiteY38" fmla="*/ 295275 h 615950"/>
              <a:gd name="connsiteX39" fmla="*/ 1187450 w 2790825"/>
              <a:gd name="connsiteY39" fmla="*/ 314325 h 615950"/>
              <a:gd name="connsiteX40" fmla="*/ 1073150 w 2790825"/>
              <a:gd name="connsiteY40" fmla="*/ 314325 h 615950"/>
              <a:gd name="connsiteX41" fmla="*/ 1073150 w 2790825"/>
              <a:gd name="connsiteY41" fmla="*/ 333375 h 615950"/>
              <a:gd name="connsiteX42" fmla="*/ 923925 w 2790825"/>
              <a:gd name="connsiteY42" fmla="*/ 333375 h 615950"/>
              <a:gd name="connsiteX43" fmla="*/ 923925 w 2790825"/>
              <a:gd name="connsiteY43" fmla="*/ 365125 h 615950"/>
              <a:gd name="connsiteX44" fmla="*/ 850900 w 2790825"/>
              <a:gd name="connsiteY44" fmla="*/ 365125 h 615950"/>
              <a:gd name="connsiteX45" fmla="*/ 850900 w 2790825"/>
              <a:gd name="connsiteY45" fmla="*/ 381000 h 615950"/>
              <a:gd name="connsiteX46" fmla="*/ 815975 w 2790825"/>
              <a:gd name="connsiteY46" fmla="*/ 381000 h 615950"/>
              <a:gd name="connsiteX47" fmla="*/ 815975 w 2790825"/>
              <a:gd name="connsiteY47" fmla="*/ 381000 h 615950"/>
              <a:gd name="connsiteX48" fmla="*/ 815975 w 2790825"/>
              <a:gd name="connsiteY48" fmla="*/ 403225 h 615950"/>
              <a:gd name="connsiteX49" fmla="*/ 682625 w 2790825"/>
              <a:gd name="connsiteY49" fmla="*/ 403225 h 615950"/>
              <a:gd name="connsiteX50" fmla="*/ 682625 w 2790825"/>
              <a:gd name="connsiteY50" fmla="*/ 438150 h 615950"/>
              <a:gd name="connsiteX51" fmla="*/ 638175 w 2790825"/>
              <a:gd name="connsiteY51" fmla="*/ 438150 h 615950"/>
              <a:gd name="connsiteX52" fmla="*/ 628650 w 2790825"/>
              <a:gd name="connsiteY52" fmla="*/ 447675 h 615950"/>
              <a:gd name="connsiteX53" fmla="*/ 495300 w 2790825"/>
              <a:gd name="connsiteY53" fmla="*/ 447675 h 615950"/>
              <a:gd name="connsiteX54" fmla="*/ 495300 w 2790825"/>
              <a:gd name="connsiteY54" fmla="*/ 469900 h 615950"/>
              <a:gd name="connsiteX55" fmla="*/ 425450 w 2790825"/>
              <a:gd name="connsiteY55" fmla="*/ 469900 h 615950"/>
              <a:gd name="connsiteX56" fmla="*/ 425450 w 2790825"/>
              <a:gd name="connsiteY56" fmla="*/ 498475 h 615950"/>
              <a:gd name="connsiteX57" fmla="*/ 323850 w 2790825"/>
              <a:gd name="connsiteY57" fmla="*/ 498475 h 615950"/>
              <a:gd name="connsiteX58" fmla="*/ 317500 w 2790825"/>
              <a:gd name="connsiteY58" fmla="*/ 504825 h 615950"/>
              <a:gd name="connsiteX59" fmla="*/ 225425 w 2790825"/>
              <a:gd name="connsiteY59" fmla="*/ 504825 h 615950"/>
              <a:gd name="connsiteX60" fmla="*/ 225425 w 2790825"/>
              <a:gd name="connsiteY60" fmla="*/ 527050 h 615950"/>
              <a:gd name="connsiteX61" fmla="*/ 60325 w 2790825"/>
              <a:gd name="connsiteY61" fmla="*/ 527050 h 615950"/>
              <a:gd name="connsiteX62" fmla="*/ 60325 w 2790825"/>
              <a:gd name="connsiteY62" fmla="*/ 558800 h 615950"/>
              <a:gd name="connsiteX63" fmla="*/ 0 w 2790825"/>
              <a:gd name="connsiteY63" fmla="*/ 558800 h 615950"/>
              <a:gd name="connsiteX64" fmla="*/ 0 w 2790825"/>
              <a:gd name="connsiteY64" fmla="*/ 615950 h 615950"/>
              <a:gd name="connsiteX65" fmla="*/ 60325 w 2790825"/>
              <a:gd name="connsiteY65" fmla="*/ 615950 h 615950"/>
              <a:gd name="connsiteX66" fmla="*/ 73025 w 2790825"/>
              <a:gd name="connsiteY66" fmla="*/ 603250 h 615950"/>
              <a:gd name="connsiteX67" fmla="*/ 219075 w 2790825"/>
              <a:gd name="connsiteY67" fmla="*/ 603250 h 615950"/>
              <a:gd name="connsiteX68" fmla="*/ 231775 w 2790825"/>
              <a:gd name="connsiteY68" fmla="*/ 590550 h 615950"/>
              <a:gd name="connsiteX69" fmla="*/ 368300 w 2790825"/>
              <a:gd name="connsiteY69" fmla="*/ 590550 h 615950"/>
              <a:gd name="connsiteX70" fmla="*/ 368300 w 2790825"/>
              <a:gd name="connsiteY70" fmla="*/ 584200 h 615950"/>
              <a:gd name="connsiteX71" fmla="*/ 406400 w 2790825"/>
              <a:gd name="connsiteY71" fmla="*/ 584200 h 615950"/>
              <a:gd name="connsiteX72" fmla="*/ 415925 w 2790825"/>
              <a:gd name="connsiteY72" fmla="*/ 574675 h 615950"/>
              <a:gd name="connsiteX73" fmla="*/ 485775 w 2790825"/>
              <a:gd name="connsiteY73" fmla="*/ 568325 h 615950"/>
              <a:gd name="connsiteX74" fmla="*/ 498475 w 2790825"/>
              <a:gd name="connsiteY74" fmla="*/ 552450 h 615950"/>
              <a:gd name="connsiteX75" fmla="*/ 628650 w 2790825"/>
              <a:gd name="connsiteY75" fmla="*/ 549275 h 615950"/>
              <a:gd name="connsiteX76" fmla="*/ 679450 w 2790825"/>
              <a:gd name="connsiteY76" fmla="*/ 555625 h 615950"/>
              <a:gd name="connsiteX77" fmla="*/ 669925 w 2790825"/>
              <a:gd name="connsiteY77" fmla="*/ 533400 h 615950"/>
              <a:gd name="connsiteX78" fmla="*/ 660400 w 2790825"/>
              <a:gd name="connsiteY78" fmla="*/ 552450 h 615950"/>
              <a:gd name="connsiteX79" fmla="*/ 688975 w 2790825"/>
              <a:gd name="connsiteY79" fmla="*/ 517525 h 615950"/>
              <a:gd name="connsiteX80" fmla="*/ 781050 w 2790825"/>
              <a:gd name="connsiteY80" fmla="*/ 533400 h 615950"/>
              <a:gd name="connsiteX81" fmla="*/ 790575 w 2790825"/>
              <a:gd name="connsiteY81" fmla="*/ 523875 h 615950"/>
              <a:gd name="connsiteX82" fmla="*/ 860425 w 2790825"/>
              <a:gd name="connsiteY82" fmla="*/ 523875 h 615950"/>
              <a:gd name="connsiteX83" fmla="*/ 860425 w 2790825"/>
              <a:gd name="connsiteY83" fmla="*/ 523875 h 615950"/>
              <a:gd name="connsiteX84" fmla="*/ 879475 w 2790825"/>
              <a:gd name="connsiteY84" fmla="*/ 504825 h 615950"/>
              <a:gd name="connsiteX85" fmla="*/ 927100 w 2790825"/>
              <a:gd name="connsiteY85" fmla="*/ 504825 h 615950"/>
              <a:gd name="connsiteX86" fmla="*/ 942975 w 2790825"/>
              <a:gd name="connsiteY86" fmla="*/ 488950 h 615950"/>
              <a:gd name="connsiteX87" fmla="*/ 1054100 w 2790825"/>
              <a:gd name="connsiteY87" fmla="*/ 488950 h 615950"/>
              <a:gd name="connsiteX88" fmla="*/ 1054100 w 2790825"/>
              <a:gd name="connsiteY88" fmla="*/ 469900 h 615950"/>
              <a:gd name="connsiteX89" fmla="*/ 1104900 w 2790825"/>
              <a:gd name="connsiteY89" fmla="*/ 469900 h 615950"/>
              <a:gd name="connsiteX90" fmla="*/ 1216025 w 2790825"/>
              <a:gd name="connsiteY90" fmla="*/ 469900 h 615950"/>
              <a:gd name="connsiteX91" fmla="*/ 1216025 w 2790825"/>
              <a:gd name="connsiteY91" fmla="*/ 447675 h 615950"/>
              <a:gd name="connsiteX92" fmla="*/ 1352550 w 2790825"/>
              <a:gd name="connsiteY92" fmla="*/ 447675 h 615950"/>
              <a:gd name="connsiteX93" fmla="*/ 1352550 w 2790825"/>
              <a:gd name="connsiteY93" fmla="*/ 431800 h 615950"/>
              <a:gd name="connsiteX94" fmla="*/ 1565275 w 2790825"/>
              <a:gd name="connsiteY94" fmla="*/ 431800 h 615950"/>
              <a:gd name="connsiteX95" fmla="*/ 1574800 w 2790825"/>
              <a:gd name="connsiteY95" fmla="*/ 422275 h 615950"/>
              <a:gd name="connsiteX96" fmla="*/ 1711325 w 2790825"/>
              <a:gd name="connsiteY96" fmla="*/ 422275 h 615950"/>
              <a:gd name="connsiteX97" fmla="*/ 1730375 w 2790825"/>
              <a:gd name="connsiteY97" fmla="*/ 422275 h 615950"/>
              <a:gd name="connsiteX98" fmla="*/ 1841500 w 2790825"/>
              <a:gd name="connsiteY98" fmla="*/ 422275 h 615950"/>
              <a:gd name="connsiteX99" fmla="*/ 1841500 w 2790825"/>
              <a:gd name="connsiteY99" fmla="*/ 396875 h 615950"/>
              <a:gd name="connsiteX100" fmla="*/ 1911350 w 2790825"/>
              <a:gd name="connsiteY100" fmla="*/ 396875 h 615950"/>
              <a:gd name="connsiteX101" fmla="*/ 1927225 w 2790825"/>
              <a:gd name="connsiteY101" fmla="*/ 381000 h 615950"/>
              <a:gd name="connsiteX102" fmla="*/ 1997075 w 2790825"/>
              <a:gd name="connsiteY102" fmla="*/ 381000 h 615950"/>
              <a:gd name="connsiteX103" fmla="*/ 1997075 w 2790825"/>
              <a:gd name="connsiteY103" fmla="*/ 355600 h 615950"/>
              <a:gd name="connsiteX104" fmla="*/ 2054225 w 2790825"/>
              <a:gd name="connsiteY104" fmla="*/ 355600 h 615950"/>
              <a:gd name="connsiteX105" fmla="*/ 2066925 w 2790825"/>
              <a:gd name="connsiteY105" fmla="*/ 342900 h 615950"/>
              <a:gd name="connsiteX106" fmla="*/ 2127250 w 2790825"/>
              <a:gd name="connsiteY106" fmla="*/ 342900 h 615950"/>
              <a:gd name="connsiteX107" fmla="*/ 2136775 w 2790825"/>
              <a:gd name="connsiteY107" fmla="*/ 314325 h 615950"/>
              <a:gd name="connsiteX108" fmla="*/ 2324100 w 2790825"/>
              <a:gd name="connsiteY108" fmla="*/ 314325 h 615950"/>
              <a:gd name="connsiteX109" fmla="*/ 2333625 w 2790825"/>
              <a:gd name="connsiteY109" fmla="*/ 292100 h 615950"/>
              <a:gd name="connsiteX110" fmla="*/ 2409825 w 2790825"/>
              <a:gd name="connsiteY110" fmla="*/ 292100 h 615950"/>
              <a:gd name="connsiteX111" fmla="*/ 2409825 w 2790825"/>
              <a:gd name="connsiteY111" fmla="*/ 282575 h 615950"/>
              <a:gd name="connsiteX112" fmla="*/ 2501900 w 2790825"/>
              <a:gd name="connsiteY112" fmla="*/ 282575 h 615950"/>
              <a:gd name="connsiteX113" fmla="*/ 2501900 w 2790825"/>
              <a:gd name="connsiteY113" fmla="*/ 273050 h 615950"/>
              <a:gd name="connsiteX114" fmla="*/ 2790825 w 2790825"/>
              <a:gd name="connsiteY114" fmla="*/ 273050 h 615950"/>
              <a:gd name="connsiteX115" fmla="*/ 2790825 w 2790825"/>
              <a:gd name="connsiteY115" fmla="*/ 273050 h 615950"/>
              <a:gd name="connsiteX116" fmla="*/ 2790825 w 2790825"/>
              <a:gd name="connsiteY116" fmla="*/ 6350 h 615950"/>
              <a:gd name="connsiteX0" fmla="*/ 2790825 w 2790825"/>
              <a:gd name="connsiteY0" fmla="*/ 6350 h 615950"/>
              <a:gd name="connsiteX1" fmla="*/ 2495550 w 2790825"/>
              <a:gd name="connsiteY1" fmla="*/ 0 h 615950"/>
              <a:gd name="connsiteX2" fmla="*/ 2495550 w 2790825"/>
              <a:gd name="connsiteY2" fmla="*/ 25400 h 615950"/>
              <a:gd name="connsiteX3" fmla="*/ 2400300 w 2790825"/>
              <a:gd name="connsiteY3" fmla="*/ 25400 h 615950"/>
              <a:gd name="connsiteX4" fmla="*/ 2400300 w 2790825"/>
              <a:gd name="connsiteY4" fmla="*/ 25400 h 615950"/>
              <a:gd name="connsiteX5" fmla="*/ 2400300 w 2790825"/>
              <a:gd name="connsiteY5" fmla="*/ 41275 h 615950"/>
              <a:gd name="connsiteX6" fmla="*/ 2333625 w 2790825"/>
              <a:gd name="connsiteY6" fmla="*/ 41275 h 615950"/>
              <a:gd name="connsiteX7" fmla="*/ 2333625 w 2790825"/>
              <a:gd name="connsiteY7" fmla="*/ 41275 h 615950"/>
              <a:gd name="connsiteX8" fmla="*/ 2311400 w 2790825"/>
              <a:gd name="connsiteY8" fmla="*/ 63500 h 615950"/>
              <a:gd name="connsiteX9" fmla="*/ 2311400 w 2790825"/>
              <a:gd name="connsiteY9" fmla="*/ 79375 h 615950"/>
              <a:gd name="connsiteX10" fmla="*/ 2146300 w 2790825"/>
              <a:gd name="connsiteY10" fmla="*/ 79375 h 615950"/>
              <a:gd name="connsiteX11" fmla="*/ 2146300 w 2790825"/>
              <a:gd name="connsiteY11" fmla="*/ 95250 h 615950"/>
              <a:gd name="connsiteX12" fmla="*/ 2111375 w 2790825"/>
              <a:gd name="connsiteY12" fmla="*/ 95250 h 615950"/>
              <a:gd name="connsiteX13" fmla="*/ 2111375 w 2790825"/>
              <a:gd name="connsiteY13" fmla="*/ 114300 h 615950"/>
              <a:gd name="connsiteX14" fmla="*/ 2082800 w 2790825"/>
              <a:gd name="connsiteY14" fmla="*/ 114300 h 615950"/>
              <a:gd name="connsiteX15" fmla="*/ 2082800 w 2790825"/>
              <a:gd name="connsiteY15" fmla="*/ 114300 h 615950"/>
              <a:gd name="connsiteX16" fmla="*/ 2082800 w 2790825"/>
              <a:gd name="connsiteY16" fmla="*/ 130175 h 615950"/>
              <a:gd name="connsiteX17" fmla="*/ 2035175 w 2790825"/>
              <a:gd name="connsiteY17" fmla="*/ 130175 h 615950"/>
              <a:gd name="connsiteX18" fmla="*/ 2035175 w 2790825"/>
              <a:gd name="connsiteY18" fmla="*/ 146050 h 615950"/>
              <a:gd name="connsiteX19" fmla="*/ 1993900 w 2790825"/>
              <a:gd name="connsiteY19" fmla="*/ 146050 h 615950"/>
              <a:gd name="connsiteX20" fmla="*/ 1993900 w 2790825"/>
              <a:gd name="connsiteY20" fmla="*/ 146050 h 615950"/>
              <a:gd name="connsiteX21" fmla="*/ 1993900 w 2790825"/>
              <a:gd name="connsiteY21" fmla="*/ 165100 h 615950"/>
              <a:gd name="connsiteX22" fmla="*/ 1914525 w 2790825"/>
              <a:gd name="connsiteY22" fmla="*/ 165100 h 615950"/>
              <a:gd name="connsiteX23" fmla="*/ 1914525 w 2790825"/>
              <a:gd name="connsiteY23" fmla="*/ 200025 h 615950"/>
              <a:gd name="connsiteX24" fmla="*/ 1841500 w 2790825"/>
              <a:gd name="connsiteY24" fmla="*/ 200025 h 615950"/>
              <a:gd name="connsiteX25" fmla="*/ 1841500 w 2790825"/>
              <a:gd name="connsiteY25" fmla="*/ 219075 h 615950"/>
              <a:gd name="connsiteX26" fmla="*/ 1825625 w 2790825"/>
              <a:gd name="connsiteY26" fmla="*/ 219075 h 615950"/>
              <a:gd name="connsiteX27" fmla="*/ 1825625 w 2790825"/>
              <a:gd name="connsiteY27" fmla="*/ 234950 h 615950"/>
              <a:gd name="connsiteX28" fmla="*/ 1708150 w 2790825"/>
              <a:gd name="connsiteY28" fmla="*/ 234950 h 615950"/>
              <a:gd name="connsiteX29" fmla="*/ 1708150 w 2790825"/>
              <a:gd name="connsiteY29" fmla="*/ 244475 h 615950"/>
              <a:gd name="connsiteX30" fmla="*/ 1565275 w 2790825"/>
              <a:gd name="connsiteY30" fmla="*/ 244475 h 615950"/>
              <a:gd name="connsiteX31" fmla="*/ 1565275 w 2790825"/>
              <a:gd name="connsiteY31" fmla="*/ 254000 h 615950"/>
              <a:gd name="connsiteX32" fmla="*/ 1422400 w 2790825"/>
              <a:gd name="connsiteY32" fmla="*/ 254000 h 615950"/>
              <a:gd name="connsiteX33" fmla="*/ 1422400 w 2790825"/>
              <a:gd name="connsiteY33" fmla="*/ 269875 h 615950"/>
              <a:gd name="connsiteX34" fmla="*/ 1339850 w 2790825"/>
              <a:gd name="connsiteY34" fmla="*/ 269875 h 615950"/>
              <a:gd name="connsiteX35" fmla="*/ 1339850 w 2790825"/>
              <a:gd name="connsiteY35" fmla="*/ 269875 h 615950"/>
              <a:gd name="connsiteX36" fmla="*/ 1339850 w 2790825"/>
              <a:gd name="connsiteY36" fmla="*/ 269875 h 615950"/>
              <a:gd name="connsiteX37" fmla="*/ 1339850 w 2790825"/>
              <a:gd name="connsiteY37" fmla="*/ 295275 h 615950"/>
              <a:gd name="connsiteX38" fmla="*/ 1187450 w 2790825"/>
              <a:gd name="connsiteY38" fmla="*/ 295275 h 615950"/>
              <a:gd name="connsiteX39" fmla="*/ 1187450 w 2790825"/>
              <a:gd name="connsiteY39" fmla="*/ 314325 h 615950"/>
              <a:gd name="connsiteX40" fmla="*/ 1073150 w 2790825"/>
              <a:gd name="connsiteY40" fmla="*/ 314325 h 615950"/>
              <a:gd name="connsiteX41" fmla="*/ 1073150 w 2790825"/>
              <a:gd name="connsiteY41" fmla="*/ 333375 h 615950"/>
              <a:gd name="connsiteX42" fmla="*/ 923925 w 2790825"/>
              <a:gd name="connsiteY42" fmla="*/ 333375 h 615950"/>
              <a:gd name="connsiteX43" fmla="*/ 923925 w 2790825"/>
              <a:gd name="connsiteY43" fmla="*/ 365125 h 615950"/>
              <a:gd name="connsiteX44" fmla="*/ 850900 w 2790825"/>
              <a:gd name="connsiteY44" fmla="*/ 365125 h 615950"/>
              <a:gd name="connsiteX45" fmla="*/ 850900 w 2790825"/>
              <a:gd name="connsiteY45" fmla="*/ 381000 h 615950"/>
              <a:gd name="connsiteX46" fmla="*/ 815975 w 2790825"/>
              <a:gd name="connsiteY46" fmla="*/ 381000 h 615950"/>
              <a:gd name="connsiteX47" fmla="*/ 815975 w 2790825"/>
              <a:gd name="connsiteY47" fmla="*/ 381000 h 615950"/>
              <a:gd name="connsiteX48" fmla="*/ 815975 w 2790825"/>
              <a:gd name="connsiteY48" fmla="*/ 403225 h 615950"/>
              <a:gd name="connsiteX49" fmla="*/ 682625 w 2790825"/>
              <a:gd name="connsiteY49" fmla="*/ 403225 h 615950"/>
              <a:gd name="connsiteX50" fmla="*/ 682625 w 2790825"/>
              <a:gd name="connsiteY50" fmla="*/ 438150 h 615950"/>
              <a:gd name="connsiteX51" fmla="*/ 638175 w 2790825"/>
              <a:gd name="connsiteY51" fmla="*/ 438150 h 615950"/>
              <a:gd name="connsiteX52" fmla="*/ 628650 w 2790825"/>
              <a:gd name="connsiteY52" fmla="*/ 447675 h 615950"/>
              <a:gd name="connsiteX53" fmla="*/ 495300 w 2790825"/>
              <a:gd name="connsiteY53" fmla="*/ 447675 h 615950"/>
              <a:gd name="connsiteX54" fmla="*/ 495300 w 2790825"/>
              <a:gd name="connsiteY54" fmla="*/ 469900 h 615950"/>
              <a:gd name="connsiteX55" fmla="*/ 425450 w 2790825"/>
              <a:gd name="connsiteY55" fmla="*/ 469900 h 615950"/>
              <a:gd name="connsiteX56" fmla="*/ 425450 w 2790825"/>
              <a:gd name="connsiteY56" fmla="*/ 498475 h 615950"/>
              <a:gd name="connsiteX57" fmla="*/ 323850 w 2790825"/>
              <a:gd name="connsiteY57" fmla="*/ 498475 h 615950"/>
              <a:gd name="connsiteX58" fmla="*/ 317500 w 2790825"/>
              <a:gd name="connsiteY58" fmla="*/ 504825 h 615950"/>
              <a:gd name="connsiteX59" fmla="*/ 225425 w 2790825"/>
              <a:gd name="connsiteY59" fmla="*/ 504825 h 615950"/>
              <a:gd name="connsiteX60" fmla="*/ 225425 w 2790825"/>
              <a:gd name="connsiteY60" fmla="*/ 527050 h 615950"/>
              <a:gd name="connsiteX61" fmla="*/ 60325 w 2790825"/>
              <a:gd name="connsiteY61" fmla="*/ 527050 h 615950"/>
              <a:gd name="connsiteX62" fmla="*/ 60325 w 2790825"/>
              <a:gd name="connsiteY62" fmla="*/ 558800 h 615950"/>
              <a:gd name="connsiteX63" fmla="*/ 0 w 2790825"/>
              <a:gd name="connsiteY63" fmla="*/ 558800 h 615950"/>
              <a:gd name="connsiteX64" fmla="*/ 0 w 2790825"/>
              <a:gd name="connsiteY64" fmla="*/ 615950 h 615950"/>
              <a:gd name="connsiteX65" fmla="*/ 60325 w 2790825"/>
              <a:gd name="connsiteY65" fmla="*/ 615950 h 615950"/>
              <a:gd name="connsiteX66" fmla="*/ 73025 w 2790825"/>
              <a:gd name="connsiteY66" fmla="*/ 603250 h 615950"/>
              <a:gd name="connsiteX67" fmla="*/ 219075 w 2790825"/>
              <a:gd name="connsiteY67" fmla="*/ 603250 h 615950"/>
              <a:gd name="connsiteX68" fmla="*/ 231775 w 2790825"/>
              <a:gd name="connsiteY68" fmla="*/ 590550 h 615950"/>
              <a:gd name="connsiteX69" fmla="*/ 368300 w 2790825"/>
              <a:gd name="connsiteY69" fmla="*/ 590550 h 615950"/>
              <a:gd name="connsiteX70" fmla="*/ 368300 w 2790825"/>
              <a:gd name="connsiteY70" fmla="*/ 584200 h 615950"/>
              <a:gd name="connsiteX71" fmla="*/ 406400 w 2790825"/>
              <a:gd name="connsiteY71" fmla="*/ 584200 h 615950"/>
              <a:gd name="connsiteX72" fmla="*/ 415925 w 2790825"/>
              <a:gd name="connsiteY72" fmla="*/ 574675 h 615950"/>
              <a:gd name="connsiteX73" fmla="*/ 485775 w 2790825"/>
              <a:gd name="connsiteY73" fmla="*/ 568325 h 615950"/>
              <a:gd name="connsiteX74" fmla="*/ 498475 w 2790825"/>
              <a:gd name="connsiteY74" fmla="*/ 552450 h 615950"/>
              <a:gd name="connsiteX75" fmla="*/ 628650 w 2790825"/>
              <a:gd name="connsiteY75" fmla="*/ 549275 h 615950"/>
              <a:gd name="connsiteX76" fmla="*/ 669925 w 2790825"/>
              <a:gd name="connsiteY76" fmla="*/ 533400 h 615950"/>
              <a:gd name="connsiteX77" fmla="*/ 660400 w 2790825"/>
              <a:gd name="connsiteY77" fmla="*/ 552450 h 615950"/>
              <a:gd name="connsiteX78" fmla="*/ 688975 w 2790825"/>
              <a:gd name="connsiteY78" fmla="*/ 517525 h 615950"/>
              <a:gd name="connsiteX79" fmla="*/ 781050 w 2790825"/>
              <a:gd name="connsiteY79" fmla="*/ 533400 h 615950"/>
              <a:gd name="connsiteX80" fmla="*/ 790575 w 2790825"/>
              <a:gd name="connsiteY80" fmla="*/ 523875 h 615950"/>
              <a:gd name="connsiteX81" fmla="*/ 860425 w 2790825"/>
              <a:gd name="connsiteY81" fmla="*/ 523875 h 615950"/>
              <a:gd name="connsiteX82" fmla="*/ 860425 w 2790825"/>
              <a:gd name="connsiteY82" fmla="*/ 523875 h 615950"/>
              <a:gd name="connsiteX83" fmla="*/ 879475 w 2790825"/>
              <a:gd name="connsiteY83" fmla="*/ 504825 h 615950"/>
              <a:gd name="connsiteX84" fmla="*/ 927100 w 2790825"/>
              <a:gd name="connsiteY84" fmla="*/ 504825 h 615950"/>
              <a:gd name="connsiteX85" fmla="*/ 942975 w 2790825"/>
              <a:gd name="connsiteY85" fmla="*/ 488950 h 615950"/>
              <a:gd name="connsiteX86" fmla="*/ 1054100 w 2790825"/>
              <a:gd name="connsiteY86" fmla="*/ 488950 h 615950"/>
              <a:gd name="connsiteX87" fmla="*/ 1054100 w 2790825"/>
              <a:gd name="connsiteY87" fmla="*/ 469900 h 615950"/>
              <a:gd name="connsiteX88" fmla="*/ 1104900 w 2790825"/>
              <a:gd name="connsiteY88" fmla="*/ 469900 h 615950"/>
              <a:gd name="connsiteX89" fmla="*/ 1216025 w 2790825"/>
              <a:gd name="connsiteY89" fmla="*/ 469900 h 615950"/>
              <a:gd name="connsiteX90" fmla="*/ 1216025 w 2790825"/>
              <a:gd name="connsiteY90" fmla="*/ 447675 h 615950"/>
              <a:gd name="connsiteX91" fmla="*/ 1352550 w 2790825"/>
              <a:gd name="connsiteY91" fmla="*/ 447675 h 615950"/>
              <a:gd name="connsiteX92" fmla="*/ 1352550 w 2790825"/>
              <a:gd name="connsiteY92" fmla="*/ 431800 h 615950"/>
              <a:gd name="connsiteX93" fmla="*/ 1565275 w 2790825"/>
              <a:gd name="connsiteY93" fmla="*/ 431800 h 615950"/>
              <a:gd name="connsiteX94" fmla="*/ 1574800 w 2790825"/>
              <a:gd name="connsiteY94" fmla="*/ 422275 h 615950"/>
              <a:gd name="connsiteX95" fmla="*/ 1711325 w 2790825"/>
              <a:gd name="connsiteY95" fmla="*/ 422275 h 615950"/>
              <a:gd name="connsiteX96" fmla="*/ 1730375 w 2790825"/>
              <a:gd name="connsiteY96" fmla="*/ 422275 h 615950"/>
              <a:gd name="connsiteX97" fmla="*/ 1841500 w 2790825"/>
              <a:gd name="connsiteY97" fmla="*/ 422275 h 615950"/>
              <a:gd name="connsiteX98" fmla="*/ 1841500 w 2790825"/>
              <a:gd name="connsiteY98" fmla="*/ 396875 h 615950"/>
              <a:gd name="connsiteX99" fmla="*/ 1911350 w 2790825"/>
              <a:gd name="connsiteY99" fmla="*/ 396875 h 615950"/>
              <a:gd name="connsiteX100" fmla="*/ 1927225 w 2790825"/>
              <a:gd name="connsiteY100" fmla="*/ 381000 h 615950"/>
              <a:gd name="connsiteX101" fmla="*/ 1997075 w 2790825"/>
              <a:gd name="connsiteY101" fmla="*/ 381000 h 615950"/>
              <a:gd name="connsiteX102" fmla="*/ 1997075 w 2790825"/>
              <a:gd name="connsiteY102" fmla="*/ 355600 h 615950"/>
              <a:gd name="connsiteX103" fmla="*/ 2054225 w 2790825"/>
              <a:gd name="connsiteY103" fmla="*/ 355600 h 615950"/>
              <a:gd name="connsiteX104" fmla="*/ 2066925 w 2790825"/>
              <a:gd name="connsiteY104" fmla="*/ 342900 h 615950"/>
              <a:gd name="connsiteX105" fmla="*/ 2127250 w 2790825"/>
              <a:gd name="connsiteY105" fmla="*/ 342900 h 615950"/>
              <a:gd name="connsiteX106" fmla="*/ 2136775 w 2790825"/>
              <a:gd name="connsiteY106" fmla="*/ 314325 h 615950"/>
              <a:gd name="connsiteX107" fmla="*/ 2324100 w 2790825"/>
              <a:gd name="connsiteY107" fmla="*/ 314325 h 615950"/>
              <a:gd name="connsiteX108" fmla="*/ 2333625 w 2790825"/>
              <a:gd name="connsiteY108" fmla="*/ 292100 h 615950"/>
              <a:gd name="connsiteX109" fmla="*/ 2409825 w 2790825"/>
              <a:gd name="connsiteY109" fmla="*/ 292100 h 615950"/>
              <a:gd name="connsiteX110" fmla="*/ 2409825 w 2790825"/>
              <a:gd name="connsiteY110" fmla="*/ 282575 h 615950"/>
              <a:gd name="connsiteX111" fmla="*/ 2501900 w 2790825"/>
              <a:gd name="connsiteY111" fmla="*/ 282575 h 615950"/>
              <a:gd name="connsiteX112" fmla="*/ 2501900 w 2790825"/>
              <a:gd name="connsiteY112" fmla="*/ 273050 h 615950"/>
              <a:gd name="connsiteX113" fmla="*/ 2790825 w 2790825"/>
              <a:gd name="connsiteY113" fmla="*/ 273050 h 615950"/>
              <a:gd name="connsiteX114" fmla="*/ 2790825 w 2790825"/>
              <a:gd name="connsiteY114" fmla="*/ 273050 h 615950"/>
              <a:gd name="connsiteX115" fmla="*/ 2790825 w 2790825"/>
              <a:gd name="connsiteY115" fmla="*/ 6350 h 615950"/>
              <a:gd name="connsiteX0" fmla="*/ 2790825 w 2790825"/>
              <a:gd name="connsiteY0" fmla="*/ 6350 h 615950"/>
              <a:gd name="connsiteX1" fmla="*/ 2495550 w 2790825"/>
              <a:gd name="connsiteY1" fmla="*/ 0 h 615950"/>
              <a:gd name="connsiteX2" fmla="*/ 2495550 w 2790825"/>
              <a:gd name="connsiteY2" fmla="*/ 25400 h 615950"/>
              <a:gd name="connsiteX3" fmla="*/ 2400300 w 2790825"/>
              <a:gd name="connsiteY3" fmla="*/ 25400 h 615950"/>
              <a:gd name="connsiteX4" fmla="*/ 2400300 w 2790825"/>
              <a:gd name="connsiteY4" fmla="*/ 25400 h 615950"/>
              <a:gd name="connsiteX5" fmla="*/ 2400300 w 2790825"/>
              <a:gd name="connsiteY5" fmla="*/ 41275 h 615950"/>
              <a:gd name="connsiteX6" fmla="*/ 2333625 w 2790825"/>
              <a:gd name="connsiteY6" fmla="*/ 41275 h 615950"/>
              <a:gd name="connsiteX7" fmla="*/ 2333625 w 2790825"/>
              <a:gd name="connsiteY7" fmla="*/ 41275 h 615950"/>
              <a:gd name="connsiteX8" fmla="*/ 2311400 w 2790825"/>
              <a:gd name="connsiteY8" fmla="*/ 63500 h 615950"/>
              <a:gd name="connsiteX9" fmla="*/ 2311400 w 2790825"/>
              <a:gd name="connsiteY9" fmla="*/ 79375 h 615950"/>
              <a:gd name="connsiteX10" fmla="*/ 2146300 w 2790825"/>
              <a:gd name="connsiteY10" fmla="*/ 79375 h 615950"/>
              <a:gd name="connsiteX11" fmla="*/ 2146300 w 2790825"/>
              <a:gd name="connsiteY11" fmla="*/ 95250 h 615950"/>
              <a:gd name="connsiteX12" fmla="*/ 2111375 w 2790825"/>
              <a:gd name="connsiteY12" fmla="*/ 95250 h 615950"/>
              <a:gd name="connsiteX13" fmla="*/ 2111375 w 2790825"/>
              <a:gd name="connsiteY13" fmla="*/ 114300 h 615950"/>
              <a:gd name="connsiteX14" fmla="*/ 2082800 w 2790825"/>
              <a:gd name="connsiteY14" fmla="*/ 114300 h 615950"/>
              <a:gd name="connsiteX15" fmla="*/ 2082800 w 2790825"/>
              <a:gd name="connsiteY15" fmla="*/ 114300 h 615950"/>
              <a:gd name="connsiteX16" fmla="*/ 2082800 w 2790825"/>
              <a:gd name="connsiteY16" fmla="*/ 130175 h 615950"/>
              <a:gd name="connsiteX17" fmla="*/ 2035175 w 2790825"/>
              <a:gd name="connsiteY17" fmla="*/ 130175 h 615950"/>
              <a:gd name="connsiteX18" fmla="*/ 2035175 w 2790825"/>
              <a:gd name="connsiteY18" fmla="*/ 146050 h 615950"/>
              <a:gd name="connsiteX19" fmla="*/ 1993900 w 2790825"/>
              <a:gd name="connsiteY19" fmla="*/ 146050 h 615950"/>
              <a:gd name="connsiteX20" fmla="*/ 1993900 w 2790825"/>
              <a:gd name="connsiteY20" fmla="*/ 146050 h 615950"/>
              <a:gd name="connsiteX21" fmla="*/ 1993900 w 2790825"/>
              <a:gd name="connsiteY21" fmla="*/ 165100 h 615950"/>
              <a:gd name="connsiteX22" fmla="*/ 1914525 w 2790825"/>
              <a:gd name="connsiteY22" fmla="*/ 165100 h 615950"/>
              <a:gd name="connsiteX23" fmla="*/ 1914525 w 2790825"/>
              <a:gd name="connsiteY23" fmla="*/ 200025 h 615950"/>
              <a:gd name="connsiteX24" fmla="*/ 1841500 w 2790825"/>
              <a:gd name="connsiteY24" fmla="*/ 200025 h 615950"/>
              <a:gd name="connsiteX25" fmla="*/ 1841500 w 2790825"/>
              <a:gd name="connsiteY25" fmla="*/ 219075 h 615950"/>
              <a:gd name="connsiteX26" fmla="*/ 1825625 w 2790825"/>
              <a:gd name="connsiteY26" fmla="*/ 219075 h 615950"/>
              <a:gd name="connsiteX27" fmla="*/ 1825625 w 2790825"/>
              <a:gd name="connsiteY27" fmla="*/ 234950 h 615950"/>
              <a:gd name="connsiteX28" fmla="*/ 1708150 w 2790825"/>
              <a:gd name="connsiteY28" fmla="*/ 234950 h 615950"/>
              <a:gd name="connsiteX29" fmla="*/ 1708150 w 2790825"/>
              <a:gd name="connsiteY29" fmla="*/ 244475 h 615950"/>
              <a:gd name="connsiteX30" fmla="*/ 1565275 w 2790825"/>
              <a:gd name="connsiteY30" fmla="*/ 244475 h 615950"/>
              <a:gd name="connsiteX31" fmla="*/ 1565275 w 2790825"/>
              <a:gd name="connsiteY31" fmla="*/ 254000 h 615950"/>
              <a:gd name="connsiteX32" fmla="*/ 1422400 w 2790825"/>
              <a:gd name="connsiteY32" fmla="*/ 254000 h 615950"/>
              <a:gd name="connsiteX33" fmla="*/ 1422400 w 2790825"/>
              <a:gd name="connsiteY33" fmla="*/ 269875 h 615950"/>
              <a:gd name="connsiteX34" fmla="*/ 1339850 w 2790825"/>
              <a:gd name="connsiteY34" fmla="*/ 269875 h 615950"/>
              <a:gd name="connsiteX35" fmla="*/ 1339850 w 2790825"/>
              <a:gd name="connsiteY35" fmla="*/ 269875 h 615950"/>
              <a:gd name="connsiteX36" fmla="*/ 1339850 w 2790825"/>
              <a:gd name="connsiteY36" fmla="*/ 269875 h 615950"/>
              <a:gd name="connsiteX37" fmla="*/ 1339850 w 2790825"/>
              <a:gd name="connsiteY37" fmla="*/ 295275 h 615950"/>
              <a:gd name="connsiteX38" fmla="*/ 1187450 w 2790825"/>
              <a:gd name="connsiteY38" fmla="*/ 295275 h 615950"/>
              <a:gd name="connsiteX39" fmla="*/ 1187450 w 2790825"/>
              <a:gd name="connsiteY39" fmla="*/ 314325 h 615950"/>
              <a:gd name="connsiteX40" fmla="*/ 1073150 w 2790825"/>
              <a:gd name="connsiteY40" fmla="*/ 314325 h 615950"/>
              <a:gd name="connsiteX41" fmla="*/ 1073150 w 2790825"/>
              <a:gd name="connsiteY41" fmla="*/ 333375 h 615950"/>
              <a:gd name="connsiteX42" fmla="*/ 923925 w 2790825"/>
              <a:gd name="connsiteY42" fmla="*/ 333375 h 615950"/>
              <a:gd name="connsiteX43" fmla="*/ 923925 w 2790825"/>
              <a:gd name="connsiteY43" fmla="*/ 365125 h 615950"/>
              <a:gd name="connsiteX44" fmla="*/ 850900 w 2790825"/>
              <a:gd name="connsiteY44" fmla="*/ 365125 h 615950"/>
              <a:gd name="connsiteX45" fmla="*/ 850900 w 2790825"/>
              <a:gd name="connsiteY45" fmla="*/ 381000 h 615950"/>
              <a:gd name="connsiteX46" fmla="*/ 815975 w 2790825"/>
              <a:gd name="connsiteY46" fmla="*/ 381000 h 615950"/>
              <a:gd name="connsiteX47" fmla="*/ 815975 w 2790825"/>
              <a:gd name="connsiteY47" fmla="*/ 381000 h 615950"/>
              <a:gd name="connsiteX48" fmla="*/ 815975 w 2790825"/>
              <a:gd name="connsiteY48" fmla="*/ 403225 h 615950"/>
              <a:gd name="connsiteX49" fmla="*/ 682625 w 2790825"/>
              <a:gd name="connsiteY49" fmla="*/ 403225 h 615950"/>
              <a:gd name="connsiteX50" fmla="*/ 682625 w 2790825"/>
              <a:gd name="connsiteY50" fmla="*/ 438150 h 615950"/>
              <a:gd name="connsiteX51" fmla="*/ 638175 w 2790825"/>
              <a:gd name="connsiteY51" fmla="*/ 438150 h 615950"/>
              <a:gd name="connsiteX52" fmla="*/ 628650 w 2790825"/>
              <a:gd name="connsiteY52" fmla="*/ 447675 h 615950"/>
              <a:gd name="connsiteX53" fmla="*/ 495300 w 2790825"/>
              <a:gd name="connsiteY53" fmla="*/ 447675 h 615950"/>
              <a:gd name="connsiteX54" fmla="*/ 495300 w 2790825"/>
              <a:gd name="connsiteY54" fmla="*/ 469900 h 615950"/>
              <a:gd name="connsiteX55" fmla="*/ 425450 w 2790825"/>
              <a:gd name="connsiteY55" fmla="*/ 469900 h 615950"/>
              <a:gd name="connsiteX56" fmla="*/ 425450 w 2790825"/>
              <a:gd name="connsiteY56" fmla="*/ 498475 h 615950"/>
              <a:gd name="connsiteX57" fmla="*/ 323850 w 2790825"/>
              <a:gd name="connsiteY57" fmla="*/ 498475 h 615950"/>
              <a:gd name="connsiteX58" fmla="*/ 317500 w 2790825"/>
              <a:gd name="connsiteY58" fmla="*/ 504825 h 615950"/>
              <a:gd name="connsiteX59" fmla="*/ 225425 w 2790825"/>
              <a:gd name="connsiteY59" fmla="*/ 504825 h 615950"/>
              <a:gd name="connsiteX60" fmla="*/ 225425 w 2790825"/>
              <a:gd name="connsiteY60" fmla="*/ 527050 h 615950"/>
              <a:gd name="connsiteX61" fmla="*/ 60325 w 2790825"/>
              <a:gd name="connsiteY61" fmla="*/ 527050 h 615950"/>
              <a:gd name="connsiteX62" fmla="*/ 60325 w 2790825"/>
              <a:gd name="connsiteY62" fmla="*/ 558800 h 615950"/>
              <a:gd name="connsiteX63" fmla="*/ 0 w 2790825"/>
              <a:gd name="connsiteY63" fmla="*/ 558800 h 615950"/>
              <a:gd name="connsiteX64" fmla="*/ 0 w 2790825"/>
              <a:gd name="connsiteY64" fmla="*/ 615950 h 615950"/>
              <a:gd name="connsiteX65" fmla="*/ 60325 w 2790825"/>
              <a:gd name="connsiteY65" fmla="*/ 615950 h 615950"/>
              <a:gd name="connsiteX66" fmla="*/ 73025 w 2790825"/>
              <a:gd name="connsiteY66" fmla="*/ 603250 h 615950"/>
              <a:gd name="connsiteX67" fmla="*/ 219075 w 2790825"/>
              <a:gd name="connsiteY67" fmla="*/ 603250 h 615950"/>
              <a:gd name="connsiteX68" fmla="*/ 231775 w 2790825"/>
              <a:gd name="connsiteY68" fmla="*/ 590550 h 615950"/>
              <a:gd name="connsiteX69" fmla="*/ 368300 w 2790825"/>
              <a:gd name="connsiteY69" fmla="*/ 590550 h 615950"/>
              <a:gd name="connsiteX70" fmla="*/ 368300 w 2790825"/>
              <a:gd name="connsiteY70" fmla="*/ 584200 h 615950"/>
              <a:gd name="connsiteX71" fmla="*/ 406400 w 2790825"/>
              <a:gd name="connsiteY71" fmla="*/ 584200 h 615950"/>
              <a:gd name="connsiteX72" fmla="*/ 415925 w 2790825"/>
              <a:gd name="connsiteY72" fmla="*/ 574675 h 615950"/>
              <a:gd name="connsiteX73" fmla="*/ 485775 w 2790825"/>
              <a:gd name="connsiteY73" fmla="*/ 568325 h 615950"/>
              <a:gd name="connsiteX74" fmla="*/ 498475 w 2790825"/>
              <a:gd name="connsiteY74" fmla="*/ 552450 h 615950"/>
              <a:gd name="connsiteX75" fmla="*/ 628650 w 2790825"/>
              <a:gd name="connsiteY75" fmla="*/ 549275 h 615950"/>
              <a:gd name="connsiteX76" fmla="*/ 669925 w 2790825"/>
              <a:gd name="connsiteY76" fmla="*/ 533400 h 615950"/>
              <a:gd name="connsiteX77" fmla="*/ 755650 w 2790825"/>
              <a:gd name="connsiteY77" fmla="*/ 593725 h 615950"/>
              <a:gd name="connsiteX78" fmla="*/ 688975 w 2790825"/>
              <a:gd name="connsiteY78" fmla="*/ 517525 h 615950"/>
              <a:gd name="connsiteX79" fmla="*/ 781050 w 2790825"/>
              <a:gd name="connsiteY79" fmla="*/ 533400 h 615950"/>
              <a:gd name="connsiteX80" fmla="*/ 790575 w 2790825"/>
              <a:gd name="connsiteY80" fmla="*/ 523875 h 615950"/>
              <a:gd name="connsiteX81" fmla="*/ 860425 w 2790825"/>
              <a:gd name="connsiteY81" fmla="*/ 523875 h 615950"/>
              <a:gd name="connsiteX82" fmla="*/ 860425 w 2790825"/>
              <a:gd name="connsiteY82" fmla="*/ 523875 h 615950"/>
              <a:gd name="connsiteX83" fmla="*/ 879475 w 2790825"/>
              <a:gd name="connsiteY83" fmla="*/ 504825 h 615950"/>
              <a:gd name="connsiteX84" fmla="*/ 927100 w 2790825"/>
              <a:gd name="connsiteY84" fmla="*/ 504825 h 615950"/>
              <a:gd name="connsiteX85" fmla="*/ 942975 w 2790825"/>
              <a:gd name="connsiteY85" fmla="*/ 488950 h 615950"/>
              <a:gd name="connsiteX86" fmla="*/ 1054100 w 2790825"/>
              <a:gd name="connsiteY86" fmla="*/ 488950 h 615950"/>
              <a:gd name="connsiteX87" fmla="*/ 1054100 w 2790825"/>
              <a:gd name="connsiteY87" fmla="*/ 469900 h 615950"/>
              <a:gd name="connsiteX88" fmla="*/ 1104900 w 2790825"/>
              <a:gd name="connsiteY88" fmla="*/ 469900 h 615950"/>
              <a:gd name="connsiteX89" fmla="*/ 1216025 w 2790825"/>
              <a:gd name="connsiteY89" fmla="*/ 469900 h 615950"/>
              <a:gd name="connsiteX90" fmla="*/ 1216025 w 2790825"/>
              <a:gd name="connsiteY90" fmla="*/ 447675 h 615950"/>
              <a:gd name="connsiteX91" fmla="*/ 1352550 w 2790825"/>
              <a:gd name="connsiteY91" fmla="*/ 447675 h 615950"/>
              <a:gd name="connsiteX92" fmla="*/ 1352550 w 2790825"/>
              <a:gd name="connsiteY92" fmla="*/ 431800 h 615950"/>
              <a:gd name="connsiteX93" fmla="*/ 1565275 w 2790825"/>
              <a:gd name="connsiteY93" fmla="*/ 431800 h 615950"/>
              <a:gd name="connsiteX94" fmla="*/ 1574800 w 2790825"/>
              <a:gd name="connsiteY94" fmla="*/ 422275 h 615950"/>
              <a:gd name="connsiteX95" fmla="*/ 1711325 w 2790825"/>
              <a:gd name="connsiteY95" fmla="*/ 422275 h 615950"/>
              <a:gd name="connsiteX96" fmla="*/ 1730375 w 2790825"/>
              <a:gd name="connsiteY96" fmla="*/ 422275 h 615950"/>
              <a:gd name="connsiteX97" fmla="*/ 1841500 w 2790825"/>
              <a:gd name="connsiteY97" fmla="*/ 422275 h 615950"/>
              <a:gd name="connsiteX98" fmla="*/ 1841500 w 2790825"/>
              <a:gd name="connsiteY98" fmla="*/ 396875 h 615950"/>
              <a:gd name="connsiteX99" fmla="*/ 1911350 w 2790825"/>
              <a:gd name="connsiteY99" fmla="*/ 396875 h 615950"/>
              <a:gd name="connsiteX100" fmla="*/ 1927225 w 2790825"/>
              <a:gd name="connsiteY100" fmla="*/ 381000 h 615950"/>
              <a:gd name="connsiteX101" fmla="*/ 1997075 w 2790825"/>
              <a:gd name="connsiteY101" fmla="*/ 381000 h 615950"/>
              <a:gd name="connsiteX102" fmla="*/ 1997075 w 2790825"/>
              <a:gd name="connsiteY102" fmla="*/ 355600 h 615950"/>
              <a:gd name="connsiteX103" fmla="*/ 2054225 w 2790825"/>
              <a:gd name="connsiteY103" fmla="*/ 355600 h 615950"/>
              <a:gd name="connsiteX104" fmla="*/ 2066925 w 2790825"/>
              <a:gd name="connsiteY104" fmla="*/ 342900 h 615950"/>
              <a:gd name="connsiteX105" fmla="*/ 2127250 w 2790825"/>
              <a:gd name="connsiteY105" fmla="*/ 342900 h 615950"/>
              <a:gd name="connsiteX106" fmla="*/ 2136775 w 2790825"/>
              <a:gd name="connsiteY106" fmla="*/ 314325 h 615950"/>
              <a:gd name="connsiteX107" fmla="*/ 2324100 w 2790825"/>
              <a:gd name="connsiteY107" fmla="*/ 314325 h 615950"/>
              <a:gd name="connsiteX108" fmla="*/ 2333625 w 2790825"/>
              <a:gd name="connsiteY108" fmla="*/ 292100 h 615950"/>
              <a:gd name="connsiteX109" fmla="*/ 2409825 w 2790825"/>
              <a:gd name="connsiteY109" fmla="*/ 292100 h 615950"/>
              <a:gd name="connsiteX110" fmla="*/ 2409825 w 2790825"/>
              <a:gd name="connsiteY110" fmla="*/ 282575 h 615950"/>
              <a:gd name="connsiteX111" fmla="*/ 2501900 w 2790825"/>
              <a:gd name="connsiteY111" fmla="*/ 282575 h 615950"/>
              <a:gd name="connsiteX112" fmla="*/ 2501900 w 2790825"/>
              <a:gd name="connsiteY112" fmla="*/ 273050 h 615950"/>
              <a:gd name="connsiteX113" fmla="*/ 2790825 w 2790825"/>
              <a:gd name="connsiteY113" fmla="*/ 273050 h 615950"/>
              <a:gd name="connsiteX114" fmla="*/ 2790825 w 2790825"/>
              <a:gd name="connsiteY114" fmla="*/ 273050 h 615950"/>
              <a:gd name="connsiteX115" fmla="*/ 2790825 w 2790825"/>
              <a:gd name="connsiteY115" fmla="*/ 6350 h 615950"/>
              <a:gd name="connsiteX0" fmla="*/ 2790825 w 2790825"/>
              <a:gd name="connsiteY0" fmla="*/ 6350 h 615950"/>
              <a:gd name="connsiteX1" fmla="*/ 2495550 w 2790825"/>
              <a:gd name="connsiteY1" fmla="*/ 0 h 615950"/>
              <a:gd name="connsiteX2" fmla="*/ 2495550 w 2790825"/>
              <a:gd name="connsiteY2" fmla="*/ 25400 h 615950"/>
              <a:gd name="connsiteX3" fmla="*/ 2400300 w 2790825"/>
              <a:gd name="connsiteY3" fmla="*/ 25400 h 615950"/>
              <a:gd name="connsiteX4" fmla="*/ 2400300 w 2790825"/>
              <a:gd name="connsiteY4" fmla="*/ 25400 h 615950"/>
              <a:gd name="connsiteX5" fmla="*/ 2400300 w 2790825"/>
              <a:gd name="connsiteY5" fmla="*/ 41275 h 615950"/>
              <a:gd name="connsiteX6" fmla="*/ 2333625 w 2790825"/>
              <a:gd name="connsiteY6" fmla="*/ 41275 h 615950"/>
              <a:gd name="connsiteX7" fmla="*/ 2333625 w 2790825"/>
              <a:gd name="connsiteY7" fmla="*/ 41275 h 615950"/>
              <a:gd name="connsiteX8" fmla="*/ 2311400 w 2790825"/>
              <a:gd name="connsiteY8" fmla="*/ 63500 h 615950"/>
              <a:gd name="connsiteX9" fmla="*/ 2311400 w 2790825"/>
              <a:gd name="connsiteY9" fmla="*/ 79375 h 615950"/>
              <a:gd name="connsiteX10" fmla="*/ 2146300 w 2790825"/>
              <a:gd name="connsiteY10" fmla="*/ 79375 h 615950"/>
              <a:gd name="connsiteX11" fmla="*/ 2146300 w 2790825"/>
              <a:gd name="connsiteY11" fmla="*/ 95250 h 615950"/>
              <a:gd name="connsiteX12" fmla="*/ 2111375 w 2790825"/>
              <a:gd name="connsiteY12" fmla="*/ 95250 h 615950"/>
              <a:gd name="connsiteX13" fmla="*/ 2111375 w 2790825"/>
              <a:gd name="connsiteY13" fmla="*/ 114300 h 615950"/>
              <a:gd name="connsiteX14" fmla="*/ 2082800 w 2790825"/>
              <a:gd name="connsiteY14" fmla="*/ 114300 h 615950"/>
              <a:gd name="connsiteX15" fmla="*/ 2082800 w 2790825"/>
              <a:gd name="connsiteY15" fmla="*/ 114300 h 615950"/>
              <a:gd name="connsiteX16" fmla="*/ 2082800 w 2790825"/>
              <a:gd name="connsiteY16" fmla="*/ 130175 h 615950"/>
              <a:gd name="connsiteX17" fmla="*/ 2035175 w 2790825"/>
              <a:gd name="connsiteY17" fmla="*/ 130175 h 615950"/>
              <a:gd name="connsiteX18" fmla="*/ 2035175 w 2790825"/>
              <a:gd name="connsiteY18" fmla="*/ 146050 h 615950"/>
              <a:gd name="connsiteX19" fmla="*/ 1993900 w 2790825"/>
              <a:gd name="connsiteY19" fmla="*/ 146050 h 615950"/>
              <a:gd name="connsiteX20" fmla="*/ 1993900 w 2790825"/>
              <a:gd name="connsiteY20" fmla="*/ 146050 h 615950"/>
              <a:gd name="connsiteX21" fmla="*/ 1993900 w 2790825"/>
              <a:gd name="connsiteY21" fmla="*/ 165100 h 615950"/>
              <a:gd name="connsiteX22" fmla="*/ 1914525 w 2790825"/>
              <a:gd name="connsiteY22" fmla="*/ 165100 h 615950"/>
              <a:gd name="connsiteX23" fmla="*/ 1914525 w 2790825"/>
              <a:gd name="connsiteY23" fmla="*/ 200025 h 615950"/>
              <a:gd name="connsiteX24" fmla="*/ 1841500 w 2790825"/>
              <a:gd name="connsiteY24" fmla="*/ 200025 h 615950"/>
              <a:gd name="connsiteX25" fmla="*/ 1841500 w 2790825"/>
              <a:gd name="connsiteY25" fmla="*/ 219075 h 615950"/>
              <a:gd name="connsiteX26" fmla="*/ 1825625 w 2790825"/>
              <a:gd name="connsiteY26" fmla="*/ 219075 h 615950"/>
              <a:gd name="connsiteX27" fmla="*/ 1825625 w 2790825"/>
              <a:gd name="connsiteY27" fmla="*/ 234950 h 615950"/>
              <a:gd name="connsiteX28" fmla="*/ 1708150 w 2790825"/>
              <a:gd name="connsiteY28" fmla="*/ 234950 h 615950"/>
              <a:gd name="connsiteX29" fmla="*/ 1708150 w 2790825"/>
              <a:gd name="connsiteY29" fmla="*/ 244475 h 615950"/>
              <a:gd name="connsiteX30" fmla="*/ 1565275 w 2790825"/>
              <a:gd name="connsiteY30" fmla="*/ 244475 h 615950"/>
              <a:gd name="connsiteX31" fmla="*/ 1565275 w 2790825"/>
              <a:gd name="connsiteY31" fmla="*/ 254000 h 615950"/>
              <a:gd name="connsiteX32" fmla="*/ 1422400 w 2790825"/>
              <a:gd name="connsiteY32" fmla="*/ 254000 h 615950"/>
              <a:gd name="connsiteX33" fmla="*/ 1422400 w 2790825"/>
              <a:gd name="connsiteY33" fmla="*/ 269875 h 615950"/>
              <a:gd name="connsiteX34" fmla="*/ 1339850 w 2790825"/>
              <a:gd name="connsiteY34" fmla="*/ 269875 h 615950"/>
              <a:gd name="connsiteX35" fmla="*/ 1339850 w 2790825"/>
              <a:gd name="connsiteY35" fmla="*/ 269875 h 615950"/>
              <a:gd name="connsiteX36" fmla="*/ 1339850 w 2790825"/>
              <a:gd name="connsiteY36" fmla="*/ 269875 h 615950"/>
              <a:gd name="connsiteX37" fmla="*/ 1339850 w 2790825"/>
              <a:gd name="connsiteY37" fmla="*/ 295275 h 615950"/>
              <a:gd name="connsiteX38" fmla="*/ 1187450 w 2790825"/>
              <a:gd name="connsiteY38" fmla="*/ 295275 h 615950"/>
              <a:gd name="connsiteX39" fmla="*/ 1187450 w 2790825"/>
              <a:gd name="connsiteY39" fmla="*/ 314325 h 615950"/>
              <a:gd name="connsiteX40" fmla="*/ 1073150 w 2790825"/>
              <a:gd name="connsiteY40" fmla="*/ 314325 h 615950"/>
              <a:gd name="connsiteX41" fmla="*/ 1073150 w 2790825"/>
              <a:gd name="connsiteY41" fmla="*/ 333375 h 615950"/>
              <a:gd name="connsiteX42" fmla="*/ 923925 w 2790825"/>
              <a:gd name="connsiteY42" fmla="*/ 333375 h 615950"/>
              <a:gd name="connsiteX43" fmla="*/ 923925 w 2790825"/>
              <a:gd name="connsiteY43" fmla="*/ 365125 h 615950"/>
              <a:gd name="connsiteX44" fmla="*/ 850900 w 2790825"/>
              <a:gd name="connsiteY44" fmla="*/ 365125 h 615950"/>
              <a:gd name="connsiteX45" fmla="*/ 850900 w 2790825"/>
              <a:gd name="connsiteY45" fmla="*/ 381000 h 615950"/>
              <a:gd name="connsiteX46" fmla="*/ 815975 w 2790825"/>
              <a:gd name="connsiteY46" fmla="*/ 381000 h 615950"/>
              <a:gd name="connsiteX47" fmla="*/ 815975 w 2790825"/>
              <a:gd name="connsiteY47" fmla="*/ 381000 h 615950"/>
              <a:gd name="connsiteX48" fmla="*/ 815975 w 2790825"/>
              <a:gd name="connsiteY48" fmla="*/ 403225 h 615950"/>
              <a:gd name="connsiteX49" fmla="*/ 682625 w 2790825"/>
              <a:gd name="connsiteY49" fmla="*/ 403225 h 615950"/>
              <a:gd name="connsiteX50" fmla="*/ 682625 w 2790825"/>
              <a:gd name="connsiteY50" fmla="*/ 438150 h 615950"/>
              <a:gd name="connsiteX51" fmla="*/ 638175 w 2790825"/>
              <a:gd name="connsiteY51" fmla="*/ 438150 h 615950"/>
              <a:gd name="connsiteX52" fmla="*/ 628650 w 2790825"/>
              <a:gd name="connsiteY52" fmla="*/ 447675 h 615950"/>
              <a:gd name="connsiteX53" fmla="*/ 495300 w 2790825"/>
              <a:gd name="connsiteY53" fmla="*/ 447675 h 615950"/>
              <a:gd name="connsiteX54" fmla="*/ 495300 w 2790825"/>
              <a:gd name="connsiteY54" fmla="*/ 469900 h 615950"/>
              <a:gd name="connsiteX55" fmla="*/ 425450 w 2790825"/>
              <a:gd name="connsiteY55" fmla="*/ 469900 h 615950"/>
              <a:gd name="connsiteX56" fmla="*/ 425450 w 2790825"/>
              <a:gd name="connsiteY56" fmla="*/ 498475 h 615950"/>
              <a:gd name="connsiteX57" fmla="*/ 323850 w 2790825"/>
              <a:gd name="connsiteY57" fmla="*/ 498475 h 615950"/>
              <a:gd name="connsiteX58" fmla="*/ 317500 w 2790825"/>
              <a:gd name="connsiteY58" fmla="*/ 504825 h 615950"/>
              <a:gd name="connsiteX59" fmla="*/ 225425 w 2790825"/>
              <a:gd name="connsiteY59" fmla="*/ 504825 h 615950"/>
              <a:gd name="connsiteX60" fmla="*/ 225425 w 2790825"/>
              <a:gd name="connsiteY60" fmla="*/ 527050 h 615950"/>
              <a:gd name="connsiteX61" fmla="*/ 60325 w 2790825"/>
              <a:gd name="connsiteY61" fmla="*/ 527050 h 615950"/>
              <a:gd name="connsiteX62" fmla="*/ 60325 w 2790825"/>
              <a:gd name="connsiteY62" fmla="*/ 558800 h 615950"/>
              <a:gd name="connsiteX63" fmla="*/ 0 w 2790825"/>
              <a:gd name="connsiteY63" fmla="*/ 558800 h 615950"/>
              <a:gd name="connsiteX64" fmla="*/ 0 w 2790825"/>
              <a:gd name="connsiteY64" fmla="*/ 615950 h 615950"/>
              <a:gd name="connsiteX65" fmla="*/ 60325 w 2790825"/>
              <a:gd name="connsiteY65" fmla="*/ 615950 h 615950"/>
              <a:gd name="connsiteX66" fmla="*/ 73025 w 2790825"/>
              <a:gd name="connsiteY66" fmla="*/ 603250 h 615950"/>
              <a:gd name="connsiteX67" fmla="*/ 219075 w 2790825"/>
              <a:gd name="connsiteY67" fmla="*/ 603250 h 615950"/>
              <a:gd name="connsiteX68" fmla="*/ 231775 w 2790825"/>
              <a:gd name="connsiteY68" fmla="*/ 590550 h 615950"/>
              <a:gd name="connsiteX69" fmla="*/ 368300 w 2790825"/>
              <a:gd name="connsiteY69" fmla="*/ 590550 h 615950"/>
              <a:gd name="connsiteX70" fmla="*/ 368300 w 2790825"/>
              <a:gd name="connsiteY70" fmla="*/ 584200 h 615950"/>
              <a:gd name="connsiteX71" fmla="*/ 406400 w 2790825"/>
              <a:gd name="connsiteY71" fmla="*/ 584200 h 615950"/>
              <a:gd name="connsiteX72" fmla="*/ 415925 w 2790825"/>
              <a:gd name="connsiteY72" fmla="*/ 574675 h 615950"/>
              <a:gd name="connsiteX73" fmla="*/ 485775 w 2790825"/>
              <a:gd name="connsiteY73" fmla="*/ 568325 h 615950"/>
              <a:gd name="connsiteX74" fmla="*/ 498475 w 2790825"/>
              <a:gd name="connsiteY74" fmla="*/ 552450 h 615950"/>
              <a:gd name="connsiteX75" fmla="*/ 628650 w 2790825"/>
              <a:gd name="connsiteY75" fmla="*/ 549275 h 615950"/>
              <a:gd name="connsiteX76" fmla="*/ 654050 w 2790825"/>
              <a:gd name="connsiteY76" fmla="*/ 533400 h 615950"/>
              <a:gd name="connsiteX77" fmla="*/ 755650 w 2790825"/>
              <a:gd name="connsiteY77" fmla="*/ 593725 h 615950"/>
              <a:gd name="connsiteX78" fmla="*/ 688975 w 2790825"/>
              <a:gd name="connsiteY78" fmla="*/ 517525 h 615950"/>
              <a:gd name="connsiteX79" fmla="*/ 781050 w 2790825"/>
              <a:gd name="connsiteY79" fmla="*/ 533400 h 615950"/>
              <a:gd name="connsiteX80" fmla="*/ 790575 w 2790825"/>
              <a:gd name="connsiteY80" fmla="*/ 523875 h 615950"/>
              <a:gd name="connsiteX81" fmla="*/ 860425 w 2790825"/>
              <a:gd name="connsiteY81" fmla="*/ 523875 h 615950"/>
              <a:gd name="connsiteX82" fmla="*/ 860425 w 2790825"/>
              <a:gd name="connsiteY82" fmla="*/ 523875 h 615950"/>
              <a:gd name="connsiteX83" fmla="*/ 879475 w 2790825"/>
              <a:gd name="connsiteY83" fmla="*/ 504825 h 615950"/>
              <a:gd name="connsiteX84" fmla="*/ 927100 w 2790825"/>
              <a:gd name="connsiteY84" fmla="*/ 504825 h 615950"/>
              <a:gd name="connsiteX85" fmla="*/ 942975 w 2790825"/>
              <a:gd name="connsiteY85" fmla="*/ 488950 h 615950"/>
              <a:gd name="connsiteX86" fmla="*/ 1054100 w 2790825"/>
              <a:gd name="connsiteY86" fmla="*/ 488950 h 615950"/>
              <a:gd name="connsiteX87" fmla="*/ 1054100 w 2790825"/>
              <a:gd name="connsiteY87" fmla="*/ 469900 h 615950"/>
              <a:gd name="connsiteX88" fmla="*/ 1104900 w 2790825"/>
              <a:gd name="connsiteY88" fmla="*/ 469900 h 615950"/>
              <a:gd name="connsiteX89" fmla="*/ 1216025 w 2790825"/>
              <a:gd name="connsiteY89" fmla="*/ 469900 h 615950"/>
              <a:gd name="connsiteX90" fmla="*/ 1216025 w 2790825"/>
              <a:gd name="connsiteY90" fmla="*/ 447675 h 615950"/>
              <a:gd name="connsiteX91" fmla="*/ 1352550 w 2790825"/>
              <a:gd name="connsiteY91" fmla="*/ 447675 h 615950"/>
              <a:gd name="connsiteX92" fmla="*/ 1352550 w 2790825"/>
              <a:gd name="connsiteY92" fmla="*/ 431800 h 615950"/>
              <a:gd name="connsiteX93" fmla="*/ 1565275 w 2790825"/>
              <a:gd name="connsiteY93" fmla="*/ 431800 h 615950"/>
              <a:gd name="connsiteX94" fmla="*/ 1574800 w 2790825"/>
              <a:gd name="connsiteY94" fmla="*/ 422275 h 615950"/>
              <a:gd name="connsiteX95" fmla="*/ 1711325 w 2790825"/>
              <a:gd name="connsiteY95" fmla="*/ 422275 h 615950"/>
              <a:gd name="connsiteX96" fmla="*/ 1730375 w 2790825"/>
              <a:gd name="connsiteY96" fmla="*/ 422275 h 615950"/>
              <a:gd name="connsiteX97" fmla="*/ 1841500 w 2790825"/>
              <a:gd name="connsiteY97" fmla="*/ 422275 h 615950"/>
              <a:gd name="connsiteX98" fmla="*/ 1841500 w 2790825"/>
              <a:gd name="connsiteY98" fmla="*/ 396875 h 615950"/>
              <a:gd name="connsiteX99" fmla="*/ 1911350 w 2790825"/>
              <a:gd name="connsiteY99" fmla="*/ 396875 h 615950"/>
              <a:gd name="connsiteX100" fmla="*/ 1927225 w 2790825"/>
              <a:gd name="connsiteY100" fmla="*/ 381000 h 615950"/>
              <a:gd name="connsiteX101" fmla="*/ 1997075 w 2790825"/>
              <a:gd name="connsiteY101" fmla="*/ 381000 h 615950"/>
              <a:gd name="connsiteX102" fmla="*/ 1997075 w 2790825"/>
              <a:gd name="connsiteY102" fmla="*/ 355600 h 615950"/>
              <a:gd name="connsiteX103" fmla="*/ 2054225 w 2790825"/>
              <a:gd name="connsiteY103" fmla="*/ 355600 h 615950"/>
              <a:gd name="connsiteX104" fmla="*/ 2066925 w 2790825"/>
              <a:gd name="connsiteY104" fmla="*/ 342900 h 615950"/>
              <a:gd name="connsiteX105" fmla="*/ 2127250 w 2790825"/>
              <a:gd name="connsiteY105" fmla="*/ 342900 h 615950"/>
              <a:gd name="connsiteX106" fmla="*/ 2136775 w 2790825"/>
              <a:gd name="connsiteY106" fmla="*/ 314325 h 615950"/>
              <a:gd name="connsiteX107" fmla="*/ 2324100 w 2790825"/>
              <a:gd name="connsiteY107" fmla="*/ 314325 h 615950"/>
              <a:gd name="connsiteX108" fmla="*/ 2333625 w 2790825"/>
              <a:gd name="connsiteY108" fmla="*/ 292100 h 615950"/>
              <a:gd name="connsiteX109" fmla="*/ 2409825 w 2790825"/>
              <a:gd name="connsiteY109" fmla="*/ 292100 h 615950"/>
              <a:gd name="connsiteX110" fmla="*/ 2409825 w 2790825"/>
              <a:gd name="connsiteY110" fmla="*/ 282575 h 615950"/>
              <a:gd name="connsiteX111" fmla="*/ 2501900 w 2790825"/>
              <a:gd name="connsiteY111" fmla="*/ 282575 h 615950"/>
              <a:gd name="connsiteX112" fmla="*/ 2501900 w 2790825"/>
              <a:gd name="connsiteY112" fmla="*/ 273050 h 615950"/>
              <a:gd name="connsiteX113" fmla="*/ 2790825 w 2790825"/>
              <a:gd name="connsiteY113" fmla="*/ 273050 h 615950"/>
              <a:gd name="connsiteX114" fmla="*/ 2790825 w 2790825"/>
              <a:gd name="connsiteY114" fmla="*/ 273050 h 615950"/>
              <a:gd name="connsiteX115" fmla="*/ 2790825 w 2790825"/>
              <a:gd name="connsiteY115" fmla="*/ 6350 h 615950"/>
              <a:gd name="connsiteX0" fmla="*/ 2790825 w 2790825"/>
              <a:gd name="connsiteY0" fmla="*/ 6350 h 615950"/>
              <a:gd name="connsiteX1" fmla="*/ 2495550 w 2790825"/>
              <a:gd name="connsiteY1" fmla="*/ 0 h 615950"/>
              <a:gd name="connsiteX2" fmla="*/ 2495550 w 2790825"/>
              <a:gd name="connsiteY2" fmla="*/ 25400 h 615950"/>
              <a:gd name="connsiteX3" fmla="*/ 2400300 w 2790825"/>
              <a:gd name="connsiteY3" fmla="*/ 25400 h 615950"/>
              <a:gd name="connsiteX4" fmla="*/ 2400300 w 2790825"/>
              <a:gd name="connsiteY4" fmla="*/ 25400 h 615950"/>
              <a:gd name="connsiteX5" fmla="*/ 2400300 w 2790825"/>
              <a:gd name="connsiteY5" fmla="*/ 41275 h 615950"/>
              <a:gd name="connsiteX6" fmla="*/ 2333625 w 2790825"/>
              <a:gd name="connsiteY6" fmla="*/ 41275 h 615950"/>
              <a:gd name="connsiteX7" fmla="*/ 2333625 w 2790825"/>
              <a:gd name="connsiteY7" fmla="*/ 41275 h 615950"/>
              <a:gd name="connsiteX8" fmla="*/ 2311400 w 2790825"/>
              <a:gd name="connsiteY8" fmla="*/ 63500 h 615950"/>
              <a:gd name="connsiteX9" fmla="*/ 2311400 w 2790825"/>
              <a:gd name="connsiteY9" fmla="*/ 79375 h 615950"/>
              <a:gd name="connsiteX10" fmla="*/ 2146300 w 2790825"/>
              <a:gd name="connsiteY10" fmla="*/ 79375 h 615950"/>
              <a:gd name="connsiteX11" fmla="*/ 2146300 w 2790825"/>
              <a:gd name="connsiteY11" fmla="*/ 95250 h 615950"/>
              <a:gd name="connsiteX12" fmla="*/ 2111375 w 2790825"/>
              <a:gd name="connsiteY12" fmla="*/ 95250 h 615950"/>
              <a:gd name="connsiteX13" fmla="*/ 2111375 w 2790825"/>
              <a:gd name="connsiteY13" fmla="*/ 114300 h 615950"/>
              <a:gd name="connsiteX14" fmla="*/ 2082800 w 2790825"/>
              <a:gd name="connsiteY14" fmla="*/ 114300 h 615950"/>
              <a:gd name="connsiteX15" fmla="*/ 2082800 w 2790825"/>
              <a:gd name="connsiteY15" fmla="*/ 114300 h 615950"/>
              <a:gd name="connsiteX16" fmla="*/ 2082800 w 2790825"/>
              <a:gd name="connsiteY16" fmla="*/ 130175 h 615950"/>
              <a:gd name="connsiteX17" fmla="*/ 2035175 w 2790825"/>
              <a:gd name="connsiteY17" fmla="*/ 130175 h 615950"/>
              <a:gd name="connsiteX18" fmla="*/ 2035175 w 2790825"/>
              <a:gd name="connsiteY18" fmla="*/ 146050 h 615950"/>
              <a:gd name="connsiteX19" fmla="*/ 1993900 w 2790825"/>
              <a:gd name="connsiteY19" fmla="*/ 146050 h 615950"/>
              <a:gd name="connsiteX20" fmla="*/ 1993900 w 2790825"/>
              <a:gd name="connsiteY20" fmla="*/ 146050 h 615950"/>
              <a:gd name="connsiteX21" fmla="*/ 1993900 w 2790825"/>
              <a:gd name="connsiteY21" fmla="*/ 165100 h 615950"/>
              <a:gd name="connsiteX22" fmla="*/ 1914525 w 2790825"/>
              <a:gd name="connsiteY22" fmla="*/ 165100 h 615950"/>
              <a:gd name="connsiteX23" fmla="*/ 1914525 w 2790825"/>
              <a:gd name="connsiteY23" fmla="*/ 200025 h 615950"/>
              <a:gd name="connsiteX24" fmla="*/ 1841500 w 2790825"/>
              <a:gd name="connsiteY24" fmla="*/ 200025 h 615950"/>
              <a:gd name="connsiteX25" fmla="*/ 1841500 w 2790825"/>
              <a:gd name="connsiteY25" fmla="*/ 219075 h 615950"/>
              <a:gd name="connsiteX26" fmla="*/ 1825625 w 2790825"/>
              <a:gd name="connsiteY26" fmla="*/ 219075 h 615950"/>
              <a:gd name="connsiteX27" fmla="*/ 1825625 w 2790825"/>
              <a:gd name="connsiteY27" fmla="*/ 234950 h 615950"/>
              <a:gd name="connsiteX28" fmla="*/ 1708150 w 2790825"/>
              <a:gd name="connsiteY28" fmla="*/ 234950 h 615950"/>
              <a:gd name="connsiteX29" fmla="*/ 1708150 w 2790825"/>
              <a:gd name="connsiteY29" fmla="*/ 244475 h 615950"/>
              <a:gd name="connsiteX30" fmla="*/ 1565275 w 2790825"/>
              <a:gd name="connsiteY30" fmla="*/ 244475 h 615950"/>
              <a:gd name="connsiteX31" fmla="*/ 1565275 w 2790825"/>
              <a:gd name="connsiteY31" fmla="*/ 254000 h 615950"/>
              <a:gd name="connsiteX32" fmla="*/ 1422400 w 2790825"/>
              <a:gd name="connsiteY32" fmla="*/ 254000 h 615950"/>
              <a:gd name="connsiteX33" fmla="*/ 1422400 w 2790825"/>
              <a:gd name="connsiteY33" fmla="*/ 269875 h 615950"/>
              <a:gd name="connsiteX34" fmla="*/ 1339850 w 2790825"/>
              <a:gd name="connsiteY34" fmla="*/ 269875 h 615950"/>
              <a:gd name="connsiteX35" fmla="*/ 1339850 w 2790825"/>
              <a:gd name="connsiteY35" fmla="*/ 269875 h 615950"/>
              <a:gd name="connsiteX36" fmla="*/ 1339850 w 2790825"/>
              <a:gd name="connsiteY36" fmla="*/ 269875 h 615950"/>
              <a:gd name="connsiteX37" fmla="*/ 1339850 w 2790825"/>
              <a:gd name="connsiteY37" fmla="*/ 295275 h 615950"/>
              <a:gd name="connsiteX38" fmla="*/ 1187450 w 2790825"/>
              <a:gd name="connsiteY38" fmla="*/ 295275 h 615950"/>
              <a:gd name="connsiteX39" fmla="*/ 1187450 w 2790825"/>
              <a:gd name="connsiteY39" fmla="*/ 314325 h 615950"/>
              <a:gd name="connsiteX40" fmla="*/ 1073150 w 2790825"/>
              <a:gd name="connsiteY40" fmla="*/ 314325 h 615950"/>
              <a:gd name="connsiteX41" fmla="*/ 1073150 w 2790825"/>
              <a:gd name="connsiteY41" fmla="*/ 333375 h 615950"/>
              <a:gd name="connsiteX42" fmla="*/ 923925 w 2790825"/>
              <a:gd name="connsiteY42" fmla="*/ 333375 h 615950"/>
              <a:gd name="connsiteX43" fmla="*/ 923925 w 2790825"/>
              <a:gd name="connsiteY43" fmla="*/ 365125 h 615950"/>
              <a:gd name="connsiteX44" fmla="*/ 850900 w 2790825"/>
              <a:gd name="connsiteY44" fmla="*/ 365125 h 615950"/>
              <a:gd name="connsiteX45" fmla="*/ 850900 w 2790825"/>
              <a:gd name="connsiteY45" fmla="*/ 381000 h 615950"/>
              <a:gd name="connsiteX46" fmla="*/ 815975 w 2790825"/>
              <a:gd name="connsiteY46" fmla="*/ 381000 h 615950"/>
              <a:gd name="connsiteX47" fmla="*/ 815975 w 2790825"/>
              <a:gd name="connsiteY47" fmla="*/ 381000 h 615950"/>
              <a:gd name="connsiteX48" fmla="*/ 815975 w 2790825"/>
              <a:gd name="connsiteY48" fmla="*/ 403225 h 615950"/>
              <a:gd name="connsiteX49" fmla="*/ 682625 w 2790825"/>
              <a:gd name="connsiteY49" fmla="*/ 403225 h 615950"/>
              <a:gd name="connsiteX50" fmla="*/ 682625 w 2790825"/>
              <a:gd name="connsiteY50" fmla="*/ 438150 h 615950"/>
              <a:gd name="connsiteX51" fmla="*/ 638175 w 2790825"/>
              <a:gd name="connsiteY51" fmla="*/ 438150 h 615950"/>
              <a:gd name="connsiteX52" fmla="*/ 628650 w 2790825"/>
              <a:gd name="connsiteY52" fmla="*/ 447675 h 615950"/>
              <a:gd name="connsiteX53" fmla="*/ 495300 w 2790825"/>
              <a:gd name="connsiteY53" fmla="*/ 447675 h 615950"/>
              <a:gd name="connsiteX54" fmla="*/ 495300 w 2790825"/>
              <a:gd name="connsiteY54" fmla="*/ 469900 h 615950"/>
              <a:gd name="connsiteX55" fmla="*/ 425450 w 2790825"/>
              <a:gd name="connsiteY55" fmla="*/ 469900 h 615950"/>
              <a:gd name="connsiteX56" fmla="*/ 425450 w 2790825"/>
              <a:gd name="connsiteY56" fmla="*/ 498475 h 615950"/>
              <a:gd name="connsiteX57" fmla="*/ 323850 w 2790825"/>
              <a:gd name="connsiteY57" fmla="*/ 498475 h 615950"/>
              <a:gd name="connsiteX58" fmla="*/ 317500 w 2790825"/>
              <a:gd name="connsiteY58" fmla="*/ 504825 h 615950"/>
              <a:gd name="connsiteX59" fmla="*/ 225425 w 2790825"/>
              <a:gd name="connsiteY59" fmla="*/ 504825 h 615950"/>
              <a:gd name="connsiteX60" fmla="*/ 225425 w 2790825"/>
              <a:gd name="connsiteY60" fmla="*/ 527050 h 615950"/>
              <a:gd name="connsiteX61" fmla="*/ 60325 w 2790825"/>
              <a:gd name="connsiteY61" fmla="*/ 527050 h 615950"/>
              <a:gd name="connsiteX62" fmla="*/ 60325 w 2790825"/>
              <a:gd name="connsiteY62" fmla="*/ 558800 h 615950"/>
              <a:gd name="connsiteX63" fmla="*/ 0 w 2790825"/>
              <a:gd name="connsiteY63" fmla="*/ 558800 h 615950"/>
              <a:gd name="connsiteX64" fmla="*/ 0 w 2790825"/>
              <a:gd name="connsiteY64" fmla="*/ 615950 h 615950"/>
              <a:gd name="connsiteX65" fmla="*/ 60325 w 2790825"/>
              <a:gd name="connsiteY65" fmla="*/ 615950 h 615950"/>
              <a:gd name="connsiteX66" fmla="*/ 73025 w 2790825"/>
              <a:gd name="connsiteY66" fmla="*/ 603250 h 615950"/>
              <a:gd name="connsiteX67" fmla="*/ 219075 w 2790825"/>
              <a:gd name="connsiteY67" fmla="*/ 603250 h 615950"/>
              <a:gd name="connsiteX68" fmla="*/ 231775 w 2790825"/>
              <a:gd name="connsiteY68" fmla="*/ 590550 h 615950"/>
              <a:gd name="connsiteX69" fmla="*/ 368300 w 2790825"/>
              <a:gd name="connsiteY69" fmla="*/ 590550 h 615950"/>
              <a:gd name="connsiteX70" fmla="*/ 368300 w 2790825"/>
              <a:gd name="connsiteY70" fmla="*/ 584200 h 615950"/>
              <a:gd name="connsiteX71" fmla="*/ 406400 w 2790825"/>
              <a:gd name="connsiteY71" fmla="*/ 584200 h 615950"/>
              <a:gd name="connsiteX72" fmla="*/ 415925 w 2790825"/>
              <a:gd name="connsiteY72" fmla="*/ 574675 h 615950"/>
              <a:gd name="connsiteX73" fmla="*/ 485775 w 2790825"/>
              <a:gd name="connsiteY73" fmla="*/ 568325 h 615950"/>
              <a:gd name="connsiteX74" fmla="*/ 498475 w 2790825"/>
              <a:gd name="connsiteY74" fmla="*/ 552450 h 615950"/>
              <a:gd name="connsiteX75" fmla="*/ 628650 w 2790825"/>
              <a:gd name="connsiteY75" fmla="*/ 549275 h 615950"/>
              <a:gd name="connsiteX76" fmla="*/ 654050 w 2790825"/>
              <a:gd name="connsiteY76" fmla="*/ 533400 h 615950"/>
              <a:gd name="connsiteX77" fmla="*/ 688975 w 2790825"/>
              <a:gd name="connsiteY77" fmla="*/ 530225 h 615950"/>
              <a:gd name="connsiteX78" fmla="*/ 688975 w 2790825"/>
              <a:gd name="connsiteY78" fmla="*/ 517525 h 615950"/>
              <a:gd name="connsiteX79" fmla="*/ 781050 w 2790825"/>
              <a:gd name="connsiteY79" fmla="*/ 533400 h 615950"/>
              <a:gd name="connsiteX80" fmla="*/ 790575 w 2790825"/>
              <a:gd name="connsiteY80" fmla="*/ 523875 h 615950"/>
              <a:gd name="connsiteX81" fmla="*/ 860425 w 2790825"/>
              <a:gd name="connsiteY81" fmla="*/ 523875 h 615950"/>
              <a:gd name="connsiteX82" fmla="*/ 860425 w 2790825"/>
              <a:gd name="connsiteY82" fmla="*/ 523875 h 615950"/>
              <a:gd name="connsiteX83" fmla="*/ 879475 w 2790825"/>
              <a:gd name="connsiteY83" fmla="*/ 504825 h 615950"/>
              <a:gd name="connsiteX84" fmla="*/ 927100 w 2790825"/>
              <a:gd name="connsiteY84" fmla="*/ 504825 h 615950"/>
              <a:gd name="connsiteX85" fmla="*/ 942975 w 2790825"/>
              <a:gd name="connsiteY85" fmla="*/ 488950 h 615950"/>
              <a:gd name="connsiteX86" fmla="*/ 1054100 w 2790825"/>
              <a:gd name="connsiteY86" fmla="*/ 488950 h 615950"/>
              <a:gd name="connsiteX87" fmla="*/ 1054100 w 2790825"/>
              <a:gd name="connsiteY87" fmla="*/ 469900 h 615950"/>
              <a:gd name="connsiteX88" fmla="*/ 1104900 w 2790825"/>
              <a:gd name="connsiteY88" fmla="*/ 469900 h 615950"/>
              <a:gd name="connsiteX89" fmla="*/ 1216025 w 2790825"/>
              <a:gd name="connsiteY89" fmla="*/ 469900 h 615950"/>
              <a:gd name="connsiteX90" fmla="*/ 1216025 w 2790825"/>
              <a:gd name="connsiteY90" fmla="*/ 447675 h 615950"/>
              <a:gd name="connsiteX91" fmla="*/ 1352550 w 2790825"/>
              <a:gd name="connsiteY91" fmla="*/ 447675 h 615950"/>
              <a:gd name="connsiteX92" fmla="*/ 1352550 w 2790825"/>
              <a:gd name="connsiteY92" fmla="*/ 431800 h 615950"/>
              <a:gd name="connsiteX93" fmla="*/ 1565275 w 2790825"/>
              <a:gd name="connsiteY93" fmla="*/ 431800 h 615950"/>
              <a:gd name="connsiteX94" fmla="*/ 1574800 w 2790825"/>
              <a:gd name="connsiteY94" fmla="*/ 422275 h 615950"/>
              <a:gd name="connsiteX95" fmla="*/ 1711325 w 2790825"/>
              <a:gd name="connsiteY95" fmla="*/ 422275 h 615950"/>
              <a:gd name="connsiteX96" fmla="*/ 1730375 w 2790825"/>
              <a:gd name="connsiteY96" fmla="*/ 422275 h 615950"/>
              <a:gd name="connsiteX97" fmla="*/ 1841500 w 2790825"/>
              <a:gd name="connsiteY97" fmla="*/ 422275 h 615950"/>
              <a:gd name="connsiteX98" fmla="*/ 1841500 w 2790825"/>
              <a:gd name="connsiteY98" fmla="*/ 396875 h 615950"/>
              <a:gd name="connsiteX99" fmla="*/ 1911350 w 2790825"/>
              <a:gd name="connsiteY99" fmla="*/ 396875 h 615950"/>
              <a:gd name="connsiteX100" fmla="*/ 1927225 w 2790825"/>
              <a:gd name="connsiteY100" fmla="*/ 381000 h 615950"/>
              <a:gd name="connsiteX101" fmla="*/ 1997075 w 2790825"/>
              <a:gd name="connsiteY101" fmla="*/ 381000 h 615950"/>
              <a:gd name="connsiteX102" fmla="*/ 1997075 w 2790825"/>
              <a:gd name="connsiteY102" fmla="*/ 355600 h 615950"/>
              <a:gd name="connsiteX103" fmla="*/ 2054225 w 2790825"/>
              <a:gd name="connsiteY103" fmla="*/ 355600 h 615950"/>
              <a:gd name="connsiteX104" fmla="*/ 2066925 w 2790825"/>
              <a:gd name="connsiteY104" fmla="*/ 342900 h 615950"/>
              <a:gd name="connsiteX105" fmla="*/ 2127250 w 2790825"/>
              <a:gd name="connsiteY105" fmla="*/ 342900 h 615950"/>
              <a:gd name="connsiteX106" fmla="*/ 2136775 w 2790825"/>
              <a:gd name="connsiteY106" fmla="*/ 314325 h 615950"/>
              <a:gd name="connsiteX107" fmla="*/ 2324100 w 2790825"/>
              <a:gd name="connsiteY107" fmla="*/ 314325 h 615950"/>
              <a:gd name="connsiteX108" fmla="*/ 2333625 w 2790825"/>
              <a:gd name="connsiteY108" fmla="*/ 292100 h 615950"/>
              <a:gd name="connsiteX109" fmla="*/ 2409825 w 2790825"/>
              <a:gd name="connsiteY109" fmla="*/ 292100 h 615950"/>
              <a:gd name="connsiteX110" fmla="*/ 2409825 w 2790825"/>
              <a:gd name="connsiteY110" fmla="*/ 282575 h 615950"/>
              <a:gd name="connsiteX111" fmla="*/ 2501900 w 2790825"/>
              <a:gd name="connsiteY111" fmla="*/ 282575 h 615950"/>
              <a:gd name="connsiteX112" fmla="*/ 2501900 w 2790825"/>
              <a:gd name="connsiteY112" fmla="*/ 273050 h 615950"/>
              <a:gd name="connsiteX113" fmla="*/ 2790825 w 2790825"/>
              <a:gd name="connsiteY113" fmla="*/ 273050 h 615950"/>
              <a:gd name="connsiteX114" fmla="*/ 2790825 w 2790825"/>
              <a:gd name="connsiteY114" fmla="*/ 273050 h 615950"/>
              <a:gd name="connsiteX115" fmla="*/ 2790825 w 2790825"/>
              <a:gd name="connsiteY115" fmla="*/ 6350 h 615950"/>
              <a:gd name="connsiteX0" fmla="*/ 2790825 w 2790825"/>
              <a:gd name="connsiteY0" fmla="*/ 6350 h 615950"/>
              <a:gd name="connsiteX1" fmla="*/ 2495550 w 2790825"/>
              <a:gd name="connsiteY1" fmla="*/ 0 h 615950"/>
              <a:gd name="connsiteX2" fmla="*/ 2495550 w 2790825"/>
              <a:gd name="connsiteY2" fmla="*/ 25400 h 615950"/>
              <a:gd name="connsiteX3" fmla="*/ 2400300 w 2790825"/>
              <a:gd name="connsiteY3" fmla="*/ 25400 h 615950"/>
              <a:gd name="connsiteX4" fmla="*/ 2400300 w 2790825"/>
              <a:gd name="connsiteY4" fmla="*/ 25400 h 615950"/>
              <a:gd name="connsiteX5" fmla="*/ 2400300 w 2790825"/>
              <a:gd name="connsiteY5" fmla="*/ 41275 h 615950"/>
              <a:gd name="connsiteX6" fmla="*/ 2333625 w 2790825"/>
              <a:gd name="connsiteY6" fmla="*/ 41275 h 615950"/>
              <a:gd name="connsiteX7" fmla="*/ 2333625 w 2790825"/>
              <a:gd name="connsiteY7" fmla="*/ 41275 h 615950"/>
              <a:gd name="connsiteX8" fmla="*/ 2311400 w 2790825"/>
              <a:gd name="connsiteY8" fmla="*/ 63500 h 615950"/>
              <a:gd name="connsiteX9" fmla="*/ 2311400 w 2790825"/>
              <a:gd name="connsiteY9" fmla="*/ 79375 h 615950"/>
              <a:gd name="connsiteX10" fmla="*/ 2146300 w 2790825"/>
              <a:gd name="connsiteY10" fmla="*/ 79375 h 615950"/>
              <a:gd name="connsiteX11" fmla="*/ 2146300 w 2790825"/>
              <a:gd name="connsiteY11" fmla="*/ 95250 h 615950"/>
              <a:gd name="connsiteX12" fmla="*/ 2111375 w 2790825"/>
              <a:gd name="connsiteY12" fmla="*/ 95250 h 615950"/>
              <a:gd name="connsiteX13" fmla="*/ 2111375 w 2790825"/>
              <a:gd name="connsiteY13" fmla="*/ 114300 h 615950"/>
              <a:gd name="connsiteX14" fmla="*/ 2082800 w 2790825"/>
              <a:gd name="connsiteY14" fmla="*/ 114300 h 615950"/>
              <a:gd name="connsiteX15" fmla="*/ 2082800 w 2790825"/>
              <a:gd name="connsiteY15" fmla="*/ 114300 h 615950"/>
              <a:gd name="connsiteX16" fmla="*/ 2082800 w 2790825"/>
              <a:gd name="connsiteY16" fmla="*/ 130175 h 615950"/>
              <a:gd name="connsiteX17" fmla="*/ 2035175 w 2790825"/>
              <a:gd name="connsiteY17" fmla="*/ 130175 h 615950"/>
              <a:gd name="connsiteX18" fmla="*/ 2035175 w 2790825"/>
              <a:gd name="connsiteY18" fmla="*/ 146050 h 615950"/>
              <a:gd name="connsiteX19" fmla="*/ 1993900 w 2790825"/>
              <a:gd name="connsiteY19" fmla="*/ 146050 h 615950"/>
              <a:gd name="connsiteX20" fmla="*/ 1993900 w 2790825"/>
              <a:gd name="connsiteY20" fmla="*/ 146050 h 615950"/>
              <a:gd name="connsiteX21" fmla="*/ 1993900 w 2790825"/>
              <a:gd name="connsiteY21" fmla="*/ 165100 h 615950"/>
              <a:gd name="connsiteX22" fmla="*/ 1914525 w 2790825"/>
              <a:gd name="connsiteY22" fmla="*/ 165100 h 615950"/>
              <a:gd name="connsiteX23" fmla="*/ 1914525 w 2790825"/>
              <a:gd name="connsiteY23" fmla="*/ 200025 h 615950"/>
              <a:gd name="connsiteX24" fmla="*/ 1841500 w 2790825"/>
              <a:gd name="connsiteY24" fmla="*/ 200025 h 615950"/>
              <a:gd name="connsiteX25" fmla="*/ 1841500 w 2790825"/>
              <a:gd name="connsiteY25" fmla="*/ 219075 h 615950"/>
              <a:gd name="connsiteX26" fmla="*/ 1825625 w 2790825"/>
              <a:gd name="connsiteY26" fmla="*/ 219075 h 615950"/>
              <a:gd name="connsiteX27" fmla="*/ 1825625 w 2790825"/>
              <a:gd name="connsiteY27" fmla="*/ 234950 h 615950"/>
              <a:gd name="connsiteX28" fmla="*/ 1708150 w 2790825"/>
              <a:gd name="connsiteY28" fmla="*/ 234950 h 615950"/>
              <a:gd name="connsiteX29" fmla="*/ 1708150 w 2790825"/>
              <a:gd name="connsiteY29" fmla="*/ 244475 h 615950"/>
              <a:gd name="connsiteX30" fmla="*/ 1565275 w 2790825"/>
              <a:gd name="connsiteY30" fmla="*/ 244475 h 615950"/>
              <a:gd name="connsiteX31" fmla="*/ 1565275 w 2790825"/>
              <a:gd name="connsiteY31" fmla="*/ 254000 h 615950"/>
              <a:gd name="connsiteX32" fmla="*/ 1422400 w 2790825"/>
              <a:gd name="connsiteY32" fmla="*/ 254000 h 615950"/>
              <a:gd name="connsiteX33" fmla="*/ 1422400 w 2790825"/>
              <a:gd name="connsiteY33" fmla="*/ 269875 h 615950"/>
              <a:gd name="connsiteX34" fmla="*/ 1339850 w 2790825"/>
              <a:gd name="connsiteY34" fmla="*/ 269875 h 615950"/>
              <a:gd name="connsiteX35" fmla="*/ 1339850 w 2790825"/>
              <a:gd name="connsiteY35" fmla="*/ 269875 h 615950"/>
              <a:gd name="connsiteX36" fmla="*/ 1339850 w 2790825"/>
              <a:gd name="connsiteY36" fmla="*/ 269875 h 615950"/>
              <a:gd name="connsiteX37" fmla="*/ 1339850 w 2790825"/>
              <a:gd name="connsiteY37" fmla="*/ 295275 h 615950"/>
              <a:gd name="connsiteX38" fmla="*/ 1187450 w 2790825"/>
              <a:gd name="connsiteY38" fmla="*/ 295275 h 615950"/>
              <a:gd name="connsiteX39" fmla="*/ 1187450 w 2790825"/>
              <a:gd name="connsiteY39" fmla="*/ 314325 h 615950"/>
              <a:gd name="connsiteX40" fmla="*/ 1073150 w 2790825"/>
              <a:gd name="connsiteY40" fmla="*/ 314325 h 615950"/>
              <a:gd name="connsiteX41" fmla="*/ 1073150 w 2790825"/>
              <a:gd name="connsiteY41" fmla="*/ 333375 h 615950"/>
              <a:gd name="connsiteX42" fmla="*/ 923925 w 2790825"/>
              <a:gd name="connsiteY42" fmla="*/ 333375 h 615950"/>
              <a:gd name="connsiteX43" fmla="*/ 923925 w 2790825"/>
              <a:gd name="connsiteY43" fmla="*/ 365125 h 615950"/>
              <a:gd name="connsiteX44" fmla="*/ 850900 w 2790825"/>
              <a:gd name="connsiteY44" fmla="*/ 365125 h 615950"/>
              <a:gd name="connsiteX45" fmla="*/ 850900 w 2790825"/>
              <a:gd name="connsiteY45" fmla="*/ 381000 h 615950"/>
              <a:gd name="connsiteX46" fmla="*/ 815975 w 2790825"/>
              <a:gd name="connsiteY46" fmla="*/ 381000 h 615950"/>
              <a:gd name="connsiteX47" fmla="*/ 815975 w 2790825"/>
              <a:gd name="connsiteY47" fmla="*/ 381000 h 615950"/>
              <a:gd name="connsiteX48" fmla="*/ 815975 w 2790825"/>
              <a:gd name="connsiteY48" fmla="*/ 403225 h 615950"/>
              <a:gd name="connsiteX49" fmla="*/ 682625 w 2790825"/>
              <a:gd name="connsiteY49" fmla="*/ 403225 h 615950"/>
              <a:gd name="connsiteX50" fmla="*/ 682625 w 2790825"/>
              <a:gd name="connsiteY50" fmla="*/ 438150 h 615950"/>
              <a:gd name="connsiteX51" fmla="*/ 638175 w 2790825"/>
              <a:gd name="connsiteY51" fmla="*/ 438150 h 615950"/>
              <a:gd name="connsiteX52" fmla="*/ 628650 w 2790825"/>
              <a:gd name="connsiteY52" fmla="*/ 447675 h 615950"/>
              <a:gd name="connsiteX53" fmla="*/ 495300 w 2790825"/>
              <a:gd name="connsiteY53" fmla="*/ 447675 h 615950"/>
              <a:gd name="connsiteX54" fmla="*/ 495300 w 2790825"/>
              <a:gd name="connsiteY54" fmla="*/ 469900 h 615950"/>
              <a:gd name="connsiteX55" fmla="*/ 425450 w 2790825"/>
              <a:gd name="connsiteY55" fmla="*/ 469900 h 615950"/>
              <a:gd name="connsiteX56" fmla="*/ 425450 w 2790825"/>
              <a:gd name="connsiteY56" fmla="*/ 498475 h 615950"/>
              <a:gd name="connsiteX57" fmla="*/ 323850 w 2790825"/>
              <a:gd name="connsiteY57" fmla="*/ 498475 h 615950"/>
              <a:gd name="connsiteX58" fmla="*/ 317500 w 2790825"/>
              <a:gd name="connsiteY58" fmla="*/ 504825 h 615950"/>
              <a:gd name="connsiteX59" fmla="*/ 225425 w 2790825"/>
              <a:gd name="connsiteY59" fmla="*/ 504825 h 615950"/>
              <a:gd name="connsiteX60" fmla="*/ 225425 w 2790825"/>
              <a:gd name="connsiteY60" fmla="*/ 527050 h 615950"/>
              <a:gd name="connsiteX61" fmla="*/ 60325 w 2790825"/>
              <a:gd name="connsiteY61" fmla="*/ 527050 h 615950"/>
              <a:gd name="connsiteX62" fmla="*/ 60325 w 2790825"/>
              <a:gd name="connsiteY62" fmla="*/ 558800 h 615950"/>
              <a:gd name="connsiteX63" fmla="*/ 0 w 2790825"/>
              <a:gd name="connsiteY63" fmla="*/ 558800 h 615950"/>
              <a:gd name="connsiteX64" fmla="*/ 0 w 2790825"/>
              <a:gd name="connsiteY64" fmla="*/ 615950 h 615950"/>
              <a:gd name="connsiteX65" fmla="*/ 60325 w 2790825"/>
              <a:gd name="connsiteY65" fmla="*/ 615950 h 615950"/>
              <a:gd name="connsiteX66" fmla="*/ 73025 w 2790825"/>
              <a:gd name="connsiteY66" fmla="*/ 603250 h 615950"/>
              <a:gd name="connsiteX67" fmla="*/ 219075 w 2790825"/>
              <a:gd name="connsiteY67" fmla="*/ 603250 h 615950"/>
              <a:gd name="connsiteX68" fmla="*/ 231775 w 2790825"/>
              <a:gd name="connsiteY68" fmla="*/ 590550 h 615950"/>
              <a:gd name="connsiteX69" fmla="*/ 368300 w 2790825"/>
              <a:gd name="connsiteY69" fmla="*/ 590550 h 615950"/>
              <a:gd name="connsiteX70" fmla="*/ 368300 w 2790825"/>
              <a:gd name="connsiteY70" fmla="*/ 584200 h 615950"/>
              <a:gd name="connsiteX71" fmla="*/ 406400 w 2790825"/>
              <a:gd name="connsiteY71" fmla="*/ 584200 h 615950"/>
              <a:gd name="connsiteX72" fmla="*/ 415925 w 2790825"/>
              <a:gd name="connsiteY72" fmla="*/ 574675 h 615950"/>
              <a:gd name="connsiteX73" fmla="*/ 485775 w 2790825"/>
              <a:gd name="connsiteY73" fmla="*/ 568325 h 615950"/>
              <a:gd name="connsiteX74" fmla="*/ 498475 w 2790825"/>
              <a:gd name="connsiteY74" fmla="*/ 552450 h 615950"/>
              <a:gd name="connsiteX75" fmla="*/ 628650 w 2790825"/>
              <a:gd name="connsiteY75" fmla="*/ 549275 h 615950"/>
              <a:gd name="connsiteX76" fmla="*/ 654050 w 2790825"/>
              <a:gd name="connsiteY76" fmla="*/ 533400 h 615950"/>
              <a:gd name="connsiteX77" fmla="*/ 688975 w 2790825"/>
              <a:gd name="connsiteY77" fmla="*/ 530225 h 615950"/>
              <a:gd name="connsiteX78" fmla="*/ 688975 w 2790825"/>
              <a:gd name="connsiteY78" fmla="*/ 533400 h 615950"/>
              <a:gd name="connsiteX79" fmla="*/ 781050 w 2790825"/>
              <a:gd name="connsiteY79" fmla="*/ 533400 h 615950"/>
              <a:gd name="connsiteX80" fmla="*/ 790575 w 2790825"/>
              <a:gd name="connsiteY80" fmla="*/ 523875 h 615950"/>
              <a:gd name="connsiteX81" fmla="*/ 860425 w 2790825"/>
              <a:gd name="connsiteY81" fmla="*/ 523875 h 615950"/>
              <a:gd name="connsiteX82" fmla="*/ 860425 w 2790825"/>
              <a:gd name="connsiteY82" fmla="*/ 523875 h 615950"/>
              <a:gd name="connsiteX83" fmla="*/ 879475 w 2790825"/>
              <a:gd name="connsiteY83" fmla="*/ 504825 h 615950"/>
              <a:gd name="connsiteX84" fmla="*/ 927100 w 2790825"/>
              <a:gd name="connsiteY84" fmla="*/ 504825 h 615950"/>
              <a:gd name="connsiteX85" fmla="*/ 942975 w 2790825"/>
              <a:gd name="connsiteY85" fmla="*/ 488950 h 615950"/>
              <a:gd name="connsiteX86" fmla="*/ 1054100 w 2790825"/>
              <a:gd name="connsiteY86" fmla="*/ 488950 h 615950"/>
              <a:gd name="connsiteX87" fmla="*/ 1054100 w 2790825"/>
              <a:gd name="connsiteY87" fmla="*/ 469900 h 615950"/>
              <a:gd name="connsiteX88" fmla="*/ 1104900 w 2790825"/>
              <a:gd name="connsiteY88" fmla="*/ 469900 h 615950"/>
              <a:gd name="connsiteX89" fmla="*/ 1216025 w 2790825"/>
              <a:gd name="connsiteY89" fmla="*/ 469900 h 615950"/>
              <a:gd name="connsiteX90" fmla="*/ 1216025 w 2790825"/>
              <a:gd name="connsiteY90" fmla="*/ 447675 h 615950"/>
              <a:gd name="connsiteX91" fmla="*/ 1352550 w 2790825"/>
              <a:gd name="connsiteY91" fmla="*/ 447675 h 615950"/>
              <a:gd name="connsiteX92" fmla="*/ 1352550 w 2790825"/>
              <a:gd name="connsiteY92" fmla="*/ 431800 h 615950"/>
              <a:gd name="connsiteX93" fmla="*/ 1565275 w 2790825"/>
              <a:gd name="connsiteY93" fmla="*/ 431800 h 615950"/>
              <a:gd name="connsiteX94" fmla="*/ 1574800 w 2790825"/>
              <a:gd name="connsiteY94" fmla="*/ 422275 h 615950"/>
              <a:gd name="connsiteX95" fmla="*/ 1711325 w 2790825"/>
              <a:gd name="connsiteY95" fmla="*/ 422275 h 615950"/>
              <a:gd name="connsiteX96" fmla="*/ 1730375 w 2790825"/>
              <a:gd name="connsiteY96" fmla="*/ 422275 h 615950"/>
              <a:gd name="connsiteX97" fmla="*/ 1841500 w 2790825"/>
              <a:gd name="connsiteY97" fmla="*/ 422275 h 615950"/>
              <a:gd name="connsiteX98" fmla="*/ 1841500 w 2790825"/>
              <a:gd name="connsiteY98" fmla="*/ 396875 h 615950"/>
              <a:gd name="connsiteX99" fmla="*/ 1911350 w 2790825"/>
              <a:gd name="connsiteY99" fmla="*/ 396875 h 615950"/>
              <a:gd name="connsiteX100" fmla="*/ 1927225 w 2790825"/>
              <a:gd name="connsiteY100" fmla="*/ 381000 h 615950"/>
              <a:gd name="connsiteX101" fmla="*/ 1997075 w 2790825"/>
              <a:gd name="connsiteY101" fmla="*/ 381000 h 615950"/>
              <a:gd name="connsiteX102" fmla="*/ 1997075 w 2790825"/>
              <a:gd name="connsiteY102" fmla="*/ 355600 h 615950"/>
              <a:gd name="connsiteX103" fmla="*/ 2054225 w 2790825"/>
              <a:gd name="connsiteY103" fmla="*/ 355600 h 615950"/>
              <a:gd name="connsiteX104" fmla="*/ 2066925 w 2790825"/>
              <a:gd name="connsiteY104" fmla="*/ 342900 h 615950"/>
              <a:gd name="connsiteX105" fmla="*/ 2127250 w 2790825"/>
              <a:gd name="connsiteY105" fmla="*/ 342900 h 615950"/>
              <a:gd name="connsiteX106" fmla="*/ 2136775 w 2790825"/>
              <a:gd name="connsiteY106" fmla="*/ 314325 h 615950"/>
              <a:gd name="connsiteX107" fmla="*/ 2324100 w 2790825"/>
              <a:gd name="connsiteY107" fmla="*/ 314325 h 615950"/>
              <a:gd name="connsiteX108" fmla="*/ 2333625 w 2790825"/>
              <a:gd name="connsiteY108" fmla="*/ 292100 h 615950"/>
              <a:gd name="connsiteX109" fmla="*/ 2409825 w 2790825"/>
              <a:gd name="connsiteY109" fmla="*/ 292100 h 615950"/>
              <a:gd name="connsiteX110" fmla="*/ 2409825 w 2790825"/>
              <a:gd name="connsiteY110" fmla="*/ 282575 h 615950"/>
              <a:gd name="connsiteX111" fmla="*/ 2501900 w 2790825"/>
              <a:gd name="connsiteY111" fmla="*/ 282575 h 615950"/>
              <a:gd name="connsiteX112" fmla="*/ 2501900 w 2790825"/>
              <a:gd name="connsiteY112" fmla="*/ 273050 h 615950"/>
              <a:gd name="connsiteX113" fmla="*/ 2790825 w 2790825"/>
              <a:gd name="connsiteY113" fmla="*/ 273050 h 615950"/>
              <a:gd name="connsiteX114" fmla="*/ 2790825 w 2790825"/>
              <a:gd name="connsiteY114" fmla="*/ 273050 h 615950"/>
              <a:gd name="connsiteX115" fmla="*/ 2790825 w 2790825"/>
              <a:gd name="connsiteY115" fmla="*/ 6350 h 615950"/>
              <a:gd name="connsiteX0" fmla="*/ 2790825 w 2790825"/>
              <a:gd name="connsiteY0" fmla="*/ 6350 h 615950"/>
              <a:gd name="connsiteX1" fmla="*/ 2495550 w 2790825"/>
              <a:gd name="connsiteY1" fmla="*/ 0 h 615950"/>
              <a:gd name="connsiteX2" fmla="*/ 2495550 w 2790825"/>
              <a:gd name="connsiteY2" fmla="*/ 25400 h 615950"/>
              <a:gd name="connsiteX3" fmla="*/ 2400300 w 2790825"/>
              <a:gd name="connsiteY3" fmla="*/ 25400 h 615950"/>
              <a:gd name="connsiteX4" fmla="*/ 2400300 w 2790825"/>
              <a:gd name="connsiteY4" fmla="*/ 25400 h 615950"/>
              <a:gd name="connsiteX5" fmla="*/ 2400300 w 2790825"/>
              <a:gd name="connsiteY5" fmla="*/ 41275 h 615950"/>
              <a:gd name="connsiteX6" fmla="*/ 2333625 w 2790825"/>
              <a:gd name="connsiteY6" fmla="*/ 41275 h 615950"/>
              <a:gd name="connsiteX7" fmla="*/ 2333625 w 2790825"/>
              <a:gd name="connsiteY7" fmla="*/ 41275 h 615950"/>
              <a:gd name="connsiteX8" fmla="*/ 2336800 w 2790825"/>
              <a:gd name="connsiteY8" fmla="*/ 63500 h 615950"/>
              <a:gd name="connsiteX9" fmla="*/ 2311400 w 2790825"/>
              <a:gd name="connsiteY9" fmla="*/ 79375 h 615950"/>
              <a:gd name="connsiteX10" fmla="*/ 2146300 w 2790825"/>
              <a:gd name="connsiteY10" fmla="*/ 79375 h 615950"/>
              <a:gd name="connsiteX11" fmla="*/ 2146300 w 2790825"/>
              <a:gd name="connsiteY11" fmla="*/ 95250 h 615950"/>
              <a:gd name="connsiteX12" fmla="*/ 2111375 w 2790825"/>
              <a:gd name="connsiteY12" fmla="*/ 95250 h 615950"/>
              <a:gd name="connsiteX13" fmla="*/ 2111375 w 2790825"/>
              <a:gd name="connsiteY13" fmla="*/ 114300 h 615950"/>
              <a:gd name="connsiteX14" fmla="*/ 2082800 w 2790825"/>
              <a:gd name="connsiteY14" fmla="*/ 114300 h 615950"/>
              <a:gd name="connsiteX15" fmla="*/ 2082800 w 2790825"/>
              <a:gd name="connsiteY15" fmla="*/ 114300 h 615950"/>
              <a:gd name="connsiteX16" fmla="*/ 2082800 w 2790825"/>
              <a:gd name="connsiteY16" fmla="*/ 130175 h 615950"/>
              <a:gd name="connsiteX17" fmla="*/ 2035175 w 2790825"/>
              <a:gd name="connsiteY17" fmla="*/ 130175 h 615950"/>
              <a:gd name="connsiteX18" fmla="*/ 2035175 w 2790825"/>
              <a:gd name="connsiteY18" fmla="*/ 146050 h 615950"/>
              <a:gd name="connsiteX19" fmla="*/ 1993900 w 2790825"/>
              <a:gd name="connsiteY19" fmla="*/ 146050 h 615950"/>
              <a:gd name="connsiteX20" fmla="*/ 1993900 w 2790825"/>
              <a:gd name="connsiteY20" fmla="*/ 146050 h 615950"/>
              <a:gd name="connsiteX21" fmla="*/ 1993900 w 2790825"/>
              <a:gd name="connsiteY21" fmla="*/ 165100 h 615950"/>
              <a:gd name="connsiteX22" fmla="*/ 1914525 w 2790825"/>
              <a:gd name="connsiteY22" fmla="*/ 165100 h 615950"/>
              <a:gd name="connsiteX23" fmla="*/ 1914525 w 2790825"/>
              <a:gd name="connsiteY23" fmla="*/ 200025 h 615950"/>
              <a:gd name="connsiteX24" fmla="*/ 1841500 w 2790825"/>
              <a:gd name="connsiteY24" fmla="*/ 200025 h 615950"/>
              <a:gd name="connsiteX25" fmla="*/ 1841500 w 2790825"/>
              <a:gd name="connsiteY25" fmla="*/ 219075 h 615950"/>
              <a:gd name="connsiteX26" fmla="*/ 1825625 w 2790825"/>
              <a:gd name="connsiteY26" fmla="*/ 219075 h 615950"/>
              <a:gd name="connsiteX27" fmla="*/ 1825625 w 2790825"/>
              <a:gd name="connsiteY27" fmla="*/ 234950 h 615950"/>
              <a:gd name="connsiteX28" fmla="*/ 1708150 w 2790825"/>
              <a:gd name="connsiteY28" fmla="*/ 234950 h 615950"/>
              <a:gd name="connsiteX29" fmla="*/ 1708150 w 2790825"/>
              <a:gd name="connsiteY29" fmla="*/ 244475 h 615950"/>
              <a:gd name="connsiteX30" fmla="*/ 1565275 w 2790825"/>
              <a:gd name="connsiteY30" fmla="*/ 244475 h 615950"/>
              <a:gd name="connsiteX31" fmla="*/ 1565275 w 2790825"/>
              <a:gd name="connsiteY31" fmla="*/ 254000 h 615950"/>
              <a:gd name="connsiteX32" fmla="*/ 1422400 w 2790825"/>
              <a:gd name="connsiteY32" fmla="*/ 254000 h 615950"/>
              <a:gd name="connsiteX33" fmla="*/ 1422400 w 2790825"/>
              <a:gd name="connsiteY33" fmla="*/ 269875 h 615950"/>
              <a:gd name="connsiteX34" fmla="*/ 1339850 w 2790825"/>
              <a:gd name="connsiteY34" fmla="*/ 269875 h 615950"/>
              <a:gd name="connsiteX35" fmla="*/ 1339850 w 2790825"/>
              <a:gd name="connsiteY35" fmla="*/ 269875 h 615950"/>
              <a:gd name="connsiteX36" fmla="*/ 1339850 w 2790825"/>
              <a:gd name="connsiteY36" fmla="*/ 269875 h 615950"/>
              <a:gd name="connsiteX37" fmla="*/ 1339850 w 2790825"/>
              <a:gd name="connsiteY37" fmla="*/ 295275 h 615950"/>
              <a:gd name="connsiteX38" fmla="*/ 1187450 w 2790825"/>
              <a:gd name="connsiteY38" fmla="*/ 295275 h 615950"/>
              <a:gd name="connsiteX39" fmla="*/ 1187450 w 2790825"/>
              <a:gd name="connsiteY39" fmla="*/ 314325 h 615950"/>
              <a:gd name="connsiteX40" fmla="*/ 1073150 w 2790825"/>
              <a:gd name="connsiteY40" fmla="*/ 314325 h 615950"/>
              <a:gd name="connsiteX41" fmla="*/ 1073150 w 2790825"/>
              <a:gd name="connsiteY41" fmla="*/ 333375 h 615950"/>
              <a:gd name="connsiteX42" fmla="*/ 923925 w 2790825"/>
              <a:gd name="connsiteY42" fmla="*/ 333375 h 615950"/>
              <a:gd name="connsiteX43" fmla="*/ 923925 w 2790825"/>
              <a:gd name="connsiteY43" fmla="*/ 365125 h 615950"/>
              <a:gd name="connsiteX44" fmla="*/ 850900 w 2790825"/>
              <a:gd name="connsiteY44" fmla="*/ 365125 h 615950"/>
              <a:gd name="connsiteX45" fmla="*/ 850900 w 2790825"/>
              <a:gd name="connsiteY45" fmla="*/ 381000 h 615950"/>
              <a:gd name="connsiteX46" fmla="*/ 815975 w 2790825"/>
              <a:gd name="connsiteY46" fmla="*/ 381000 h 615950"/>
              <a:gd name="connsiteX47" fmla="*/ 815975 w 2790825"/>
              <a:gd name="connsiteY47" fmla="*/ 381000 h 615950"/>
              <a:gd name="connsiteX48" fmla="*/ 815975 w 2790825"/>
              <a:gd name="connsiteY48" fmla="*/ 403225 h 615950"/>
              <a:gd name="connsiteX49" fmla="*/ 682625 w 2790825"/>
              <a:gd name="connsiteY49" fmla="*/ 403225 h 615950"/>
              <a:gd name="connsiteX50" fmla="*/ 682625 w 2790825"/>
              <a:gd name="connsiteY50" fmla="*/ 438150 h 615950"/>
              <a:gd name="connsiteX51" fmla="*/ 638175 w 2790825"/>
              <a:gd name="connsiteY51" fmla="*/ 438150 h 615950"/>
              <a:gd name="connsiteX52" fmla="*/ 628650 w 2790825"/>
              <a:gd name="connsiteY52" fmla="*/ 447675 h 615950"/>
              <a:gd name="connsiteX53" fmla="*/ 495300 w 2790825"/>
              <a:gd name="connsiteY53" fmla="*/ 447675 h 615950"/>
              <a:gd name="connsiteX54" fmla="*/ 495300 w 2790825"/>
              <a:gd name="connsiteY54" fmla="*/ 469900 h 615950"/>
              <a:gd name="connsiteX55" fmla="*/ 425450 w 2790825"/>
              <a:gd name="connsiteY55" fmla="*/ 469900 h 615950"/>
              <a:gd name="connsiteX56" fmla="*/ 425450 w 2790825"/>
              <a:gd name="connsiteY56" fmla="*/ 498475 h 615950"/>
              <a:gd name="connsiteX57" fmla="*/ 323850 w 2790825"/>
              <a:gd name="connsiteY57" fmla="*/ 498475 h 615950"/>
              <a:gd name="connsiteX58" fmla="*/ 317500 w 2790825"/>
              <a:gd name="connsiteY58" fmla="*/ 504825 h 615950"/>
              <a:gd name="connsiteX59" fmla="*/ 225425 w 2790825"/>
              <a:gd name="connsiteY59" fmla="*/ 504825 h 615950"/>
              <a:gd name="connsiteX60" fmla="*/ 225425 w 2790825"/>
              <a:gd name="connsiteY60" fmla="*/ 527050 h 615950"/>
              <a:gd name="connsiteX61" fmla="*/ 60325 w 2790825"/>
              <a:gd name="connsiteY61" fmla="*/ 527050 h 615950"/>
              <a:gd name="connsiteX62" fmla="*/ 60325 w 2790825"/>
              <a:gd name="connsiteY62" fmla="*/ 558800 h 615950"/>
              <a:gd name="connsiteX63" fmla="*/ 0 w 2790825"/>
              <a:gd name="connsiteY63" fmla="*/ 558800 h 615950"/>
              <a:gd name="connsiteX64" fmla="*/ 0 w 2790825"/>
              <a:gd name="connsiteY64" fmla="*/ 615950 h 615950"/>
              <a:gd name="connsiteX65" fmla="*/ 60325 w 2790825"/>
              <a:gd name="connsiteY65" fmla="*/ 615950 h 615950"/>
              <a:gd name="connsiteX66" fmla="*/ 73025 w 2790825"/>
              <a:gd name="connsiteY66" fmla="*/ 603250 h 615950"/>
              <a:gd name="connsiteX67" fmla="*/ 219075 w 2790825"/>
              <a:gd name="connsiteY67" fmla="*/ 603250 h 615950"/>
              <a:gd name="connsiteX68" fmla="*/ 231775 w 2790825"/>
              <a:gd name="connsiteY68" fmla="*/ 590550 h 615950"/>
              <a:gd name="connsiteX69" fmla="*/ 368300 w 2790825"/>
              <a:gd name="connsiteY69" fmla="*/ 590550 h 615950"/>
              <a:gd name="connsiteX70" fmla="*/ 368300 w 2790825"/>
              <a:gd name="connsiteY70" fmla="*/ 584200 h 615950"/>
              <a:gd name="connsiteX71" fmla="*/ 406400 w 2790825"/>
              <a:gd name="connsiteY71" fmla="*/ 584200 h 615950"/>
              <a:gd name="connsiteX72" fmla="*/ 415925 w 2790825"/>
              <a:gd name="connsiteY72" fmla="*/ 574675 h 615950"/>
              <a:gd name="connsiteX73" fmla="*/ 485775 w 2790825"/>
              <a:gd name="connsiteY73" fmla="*/ 568325 h 615950"/>
              <a:gd name="connsiteX74" fmla="*/ 498475 w 2790825"/>
              <a:gd name="connsiteY74" fmla="*/ 552450 h 615950"/>
              <a:gd name="connsiteX75" fmla="*/ 628650 w 2790825"/>
              <a:gd name="connsiteY75" fmla="*/ 549275 h 615950"/>
              <a:gd name="connsiteX76" fmla="*/ 654050 w 2790825"/>
              <a:gd name="connsiteY76" fmla="*/ 533400 h 615950"/>
              <a:gd name="connsiteX77" fmla="*/ 688975 w 2790825"/>
              <a:gd name="connsiteY77" fmla="*/ 530225 h 615950"/>
              <a:gd name="connsiteX78" fmla="*/ 688975 w 2790825"/>
              <a:gd name="connsiteY78" fmla="*/ 533400 h 615950"/>
              <a:gd name="connsiteX79" fmla="*/ 781050 w 2790825"/>
              <a:gd name="connsiteY79" fmla="*/ 533400 h 615950"/>
              <a:gd name="connsiteX80" fmla="*/ 790575 w 2790825"/>
              <a:gd name="connsiteY80" fmla="*/ 523875 h 615950"/>
              <a:gd name="connsiteX81" fmla="*/ 860425 w 2790825"/>
              <a:gd name="connsiteY81" fmla="*/ 523875 h 615950"/>
              <a:gd name="connsiteX82" fmla="*/ 860425 w 2790825"/>
              <a:gd name="connsiteY82" fmla="*/ 523875 h 615950"/>
              <a:gd name="connsiteX83" fmla="*/ 879475 w 2790825"/>
              <a:gd name="connsiteY83" fmla="*/ 504825 h 615950"/>
              <a:gd name="connsiteX84" fmla="*/ 927100 w 2790825"/>
              <a:gd name="connsiteY84" fmla="*/ 504825 h 615950"/>
              <a:gd name="connsiteX85" fmla="*/ 942975 w 2790825"/>
              <a:gd name="connsiteY85" fmla="*/ 488950 h 615950"/>
              <a:gd name="connsiteX86" fmla="*/ 1054100 w 2790825"/>
              <a:gd name="connsiteY86" fmla="*/ 488950 h 615950"/>
              <a:gd name="connsiteX87" fmla="*/ 1054100 w 2790825"/>
              <a:gd name="connsiteY87" fmla="*/ 469900 h 615950"/>
              <a:gd name="connsiteX88" fmla="*/ 1104900 w 2790825"/>
              <a:gd name="connsiteY88" fmla="*/ 469900 h 615950"/>
              <a:gd name="connsiteX89" fmla="*/ 1216025 w 2790825"/>
              <a:gd name="connsiteY89" fmla="*/ 469900 h 615950"/>
              <a:gd name="connsiteX90" fmla="*/ 1216025 w 2790825"/>
              <a:gd name="connsiteY90" fmla="*/ 447675 h 615950"/>
              <a:gd name="connsiteX91" fmla="*/ 1352550 w 2790825"/>
              <a:gd name="connsiteY91" fmla="*/ 447675 h 615950"/>
              <a:gd name="connsiteX92" fmla="*/ 1352550 w 2790825"/>
              <a:gd name="connsiteY92" fmla="*/ 431800 h 615950"/>
              <a:gd name="connsiteX93" fmla="*/ 1565275 w 2790825"/>
              <a:gd name="connsiteY93" fmla="*/ 431800 h 615950"/>
              <a:gd name="connsiteX94" fmla="*/ 1574800 w 2790825"/>
              <a:gd name="connsiteY94" fmla="*/ 422275 h 615950"/>
              <a:gd name="connsiteX95" fmla="*/ 1711325 w 2790825"/>
              <a:gd name="connsiteY95" fmla="*/ 422275 h 615950"/>
              <a:gd name="connsiteX96" fmla="*/ 1730375 w 2790825"/>
              <a:gd name="connsiteY96" fmla="*/ 422275 h 615950"/>
              <a:gd name="connsiteX97" fmla="*/ 1841500 w 2790825"/>
              <a:gd name="connsiteY97" fmla="*/ 422275 h 615950"/>
              <a:gd name="connsiteX98" fmla="*/ 1841500 w 2790825"/>
              <a:gd name="connsiteY98" fmla="*/ 396875 h 615950"/>
              <a:gd name="connsiteX99" fmla="*/ 1911350 w 2790825"/>
              <a:gd name="connsiteY99" fmla="*/ 396875 h 615950"/>
              <a:gd name="connsiteX100" fmla="*/ 1927225 w 2790825"/>
              <a:gd name="connsiteY100" fmla="*/ 381000 h 615950"/>
              <a:gd name="connsiteX101" fmla="*/ 1997075 w 2790825"/>
              <a:gd name="connsiteY101" fmla="*/ 381000 h 615950"/>
              <a:gd name="connsiteX102" fmla="*/ 1997075 w 2790825"/>
              <a:gd name="connsiteY102" fmla="*/ 355600 h 615950"/>
              <a:gd name="connsiteX103" fmla="*/ 2054225 w 2790825"/>
              <a:gd name="connsiteY103" fmla="*/ 355600 h 615950"/>
              <a:gd name="connsiteX104" fmla="*/ 2066925 w 2790825"/>
              <a:gd name="connsiteY104" fmla="*/ 342900 h 615950"/>
              <a:gd name="connsiteX105" fmla="*/ 2127250 w 2790825"/>
              <a:gd name="connsiteY105" fmla="*/ 342900 h 615950"/>
              <a:gd name="connsiteX106" fmla="*/ 2136775 w 2790825"/>
              <a:gd name="connsiteY106" fmla="*/ 314325 h 615950"/>
              <a:gd name="connsiteX107" fmla="*/ 2324100 w 2790825"/>
              <a:gd name="connsiteY107" fmla="*/ 314325 h 615950"/>
              <a:gd name="connsiteX108" fmla="*/ 2333625 w 2790825"/>
              <a:gd name="connsiteY108" fmla="*/ 292100 h 615950"/>
              <a:gd name="connsiteX109" fmla="*/ 2409825 w 2790825"/>
              <a:gd name="connsiteY109" fmla="*/ 292100 h 615950"/>
              <a:gd name="connsiteX110" fmla="*/ 2409825 w 2790825"/>
              <a:gd name="connsiteY110" fmla="*/ 282575 h 615950"/>
              <a:gd name="connsiteX111" fmla="*/ 2501900 w 2790825"/>
              <a:gd name="connsiteY111" fmla="*/ 282575 h 615950"/>
              <a:gd name="connsiteX112" fmla="*/ 2501900 w 2790825"/>
              <a:gd name="connsiteY112" fmla="*/ 273050 h 615950"/>
              <a:gd name="connsiteX113" fmla="*/ 2790825 w 2790825"/>
              <a:gd name="connsiteY113" fmla="*/ 273050 h 615950"/>
              <a:gd name="connsiteX114" fmla="*/ 2790825 w 2790825"/>
              <a:gd name="connsiteY114" fmla="*/ 273050 h 615950"/>
              <a:gd name="connsiteX115" fmla="*/ 2790825 w 2790825"/>
              <a:gd name="connsiteY115" fmla="*/ 6350 h 615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Lst>
            <a:rect l="l" t="t" r="r" b="b"/>
            <a:pathLst>
              <a:path w="2790825" h="615950">
                <a:moveTo>
                  <a:pt x="2790825" y="6350"/>
                </a:moveTo>
                <a:lnTo>
                  <a:pt x="2495550" y="0"/>
                </a:lnTo>
                <a:lnTo>
                  <a:pt x="2495550" y="25400"/>
                </a:lnTo>
                <a:lnTo>
                  <a:pt x="2400300" y="25400"/>
                </a:lnTo>
                <a:lnTo>
                  <a:pt x="2400300" y="25400"/>
                </a:lnTo>
                <a:lnTo>
                  <a:pt x="2400300" y="41275"/>
                </a:lnTo>
                <a:lnTo>
                  <a:pt x="2333625" y="41275"/>
                </a:lnTo>
                <a:lnTo>
                  <a:pt x="2333625" y="41275"/>
                </a:lnTo>
                <a:lnTo>
                  <a:pt x="2336800" y="63500"/>
                </a:lnTo>
                <a:lnTo>
                  <a:pt x="2311400" y="79375"/>
                </a:lnTo>
                <a:lnTo>
                  <a:pt x="2146300" y="79375"/>
                </a:lnTo>
                <a:lnTo>
                  <a:pt x="2146300" y="95250"/>
                </a:lnTo>
                <a:lnTo>
                  <a:pt x="2111375" y="95250"/>
                </a:lnTo>
                <a:lnTo>
                  <a:pt x="2111375" y="114300"/>
                </a:lnTo>
                <a:lnTo>
                  <a:pt x="2082800" y="114300"/>
                </a:lnTo>
                <a:lnTo>
                  <a:pt x="2082800" y="114300"/>
                </a:lnTo>
                <a:lnTo>
                  <a:pt x="2082800" y="130175"/>
                </a:lnTo>
                <a:lnTo>
                  <a:pt x="2035175" y="130175"/>
                </a:lnTo>
                <a:lnTo>
                  <a:pt x="2035175" y="146050"/>
                </a:lnTo>
                <a:lnTo>
                  <a:pt x="1993900" y="146050"/>
                </a:lnTo>
                <a:lnTo>
                  <a:pt x="1993900" y="146050"/>
                </a:lnTo>
                <a:lnTo>
                  <a:pt x="1993900" y="165100"/>
                </a:lnTo>
                <a:lnTo>
                  <a:pt x="1914525" y="165100"/>
                </a:lnTo>
                <a:lnTo>
                  <a:pt x="1914525" y="200025"/>
                </a:lnTo>
                <a:lnTo>
                  <a:pt x="1841500" y="200025"/>
                </a:lnTo>
                <a:lnTo>
                  <a:pt x="1841500" y="219075"/>
                </a:lnTo>
                <a:lnTo>
                  <a:pt x="1825625" y="219075"/>
                </a:lnTo>
                <a:lnTo>
                  <a:pt x="1825625" y="234950"/>
                </a:lnTo>
                <a:lnTo>
                  <a:pt x="1708150" y="234950"/>
                </a:lnTo>
                <a:lnTo>
                  <a:pt x="1708150" y="244475"/>
                </a:lnTo>
                <a:lnTo>
                  <a:pt x="1565275" y="244475"/>
                </a:lnTo>
                <a:lnTo>
                  <a:pt x="1565275" y="254000"/>
                </a:lnTo>
                <a:lnTo>
                  <a:pt x="1422400" y="254000"/>
                </a:lnTo>
                <a:lnTo>
                  <a:pt x="1422400" y="269875"/>
                </a:lnTo>
                <a:lnTo>
                  <a:pt x="1339850" y="269875"/>
                </a:lnTo>
                <a:lnTo>
                  <a:pt x="1339850" y="269875"/>
                </a:lnTo>
                <a:lnTo>
                  <a:pt x="1339850" y="269875"/>
                </a:lnTo>
                <a:lnTo>
                  <a:pt x="1339850" y="295275"/>
                </a:lnTo>
                <a:lnTo>
                  <a:pt x="1187450" y="295275"/>
                </a:lnTo>
                <a:lnTo>
                  <a:pt x="1187450" y="314325"/>
                </a:lnTo>
                <a:lnTo>
                  <a:pt x="1073150" y="314325"/>
                </a:lnTo>
                <a:lnTo>
                  <a:pt x="1073150" y="333375"/>
                </a:lnTo>
                <a:lnTo>
                  <a:pt x="923925" y="333375"/>
                </a:lnTo>
                <a:lnTo>
                  <a:pt x="923925" y="365125"/>
                </a:lnTo>
                <a:lnTo>
                  <a:pt x="850900" y="365125"/>
                </a:lnTo>
                <a:lnTo>
                  <a:pt x="850900" y="381000"/>
                </a:lnTo>
                <a:lnTo>
                  <a:pt x="815975" y="381000"/>
                </a:lnTo>
                <a:lnTo>
                  <a:pt x="815975" y="381000"/>
                </a:lnTo>
                <a:lnTo>
                  <a:pt x="815975" y="403225"/>
                </a:lnTo>
                <a:lnTo>
                  <a:pt x="682625" y="403225"/>
                </a:lnTo>
                <a:lnTo>
                  <a:pt x="682625" y="438150"/>
                </a:lnTo>
                <a:lnTo>
                  <a:pt x="638175" y="438150"/>
                </a:lnTo>
                <a:lnTo>
                  <a:pt x="628650" y="447675"/>
                </a:lnTo>
                <a:lnTo>
                  <a:pt x="495300" y="447675"/>
                </a:lnTo>
                <a:lnTo>
                  <a:pt x="495300" y="469900"/>
                </a:lnTo>
                <a:lnTo>
                  <a:pt x="425450" y="469900"/>
                </a:lnTo>
                <a:lnTo>
                  <a:pt x="425450" y="498475"/>
                </a:lnTo>
                <a:lnTo>
                  <a:pt x="323850" y="498475"/>
                </a:lnTo>
                <a:lnTo>
                  <a:pt x="317500" y="504825"/>
                </a:lnTo>
                <a:lnTo>
                  <a:pt x="225425" y="504825"/>
                </a:lnTo>
                <a:lnTo>
                  <a:pt x="225425" y="527050"/>
                </a:lnTo>
                <a:lnTo>
                  <a:pt x="60325" y="527050"/>
                </a:lnTo>
                <a:lnTo>
                  <a:pt x="60325" y="558800"/>
                </a:lnTo>
                <a:lnTo>
                  <a:pt x="0" y="558800"/>
                </a:lnTo>
                <a:lnTo>
                  <a:pt x="0" y="615950"/>
                </a:lnTo>
                <a:lnTo>
                  <a:pt x="60325" y="615950"/>
                </a:lnTo>
                <a:lnTo>
                  <a:pt x="73025" y="603250"/>
                </a:lnTo>
                <a:lnTo>
                  <a:pt x="219075" y="603250"/>
                </a:lnTo>
                <a:lnTo>
                  <a:pt x="231775" y="590550"/>
                </a:lnTo>
                <a:lnTo>
                  <a:pt x="368300" y="590550"/>
                </a:lnTo>
                <a:lnTo>
                  <a:pt x="368300" y="584200"/>
                </a:lnTo>
                <a:lnTo>
                  <a:pt x="406400" y="584200"/>
                </a:lnTo>
                <a:lnTo>
                  <a:pt x="415925" y="574675"/>
                </a:lnTo>
                <a:lnTo>
                  <a:pt x="485775" y="568325"/>
                </a:lnTo>
                <a:lnTo>
                  <a:pt x="498475" y="552450"/>
                </a:lnTo>
                <a:lnTo>
                  <a:pt x="628650" y="549275"/>
                </a:lnTo>
                <a:lnTo>
                  <a:pt x="654050" y="533400"/>
                </a:lnTo>
                <a:lnTo>
                  <a:pt x="688975" y="530225"/>
                </a:lnTo>
                <a:lnTo>
                  <a:pt x="688975" y="533400"/>
                </a:lnTo>
                <a:lnTo>
                  <a:pt x="781050" y="533400"/>
                </a:lnTo>
                <a:lnTo>
                  <a:pt x="790575" y="523875"/>
                </a:lnTo>
                <a:lnTo>
                  <a:pt x="860425" y="523875"/>
                </a:lnTo>
                <a:lnTo>
                  <a:pt x="860425" y="523875"/>
                </a:lnTo>
                <a:lnTo>
                  <a:pt x="879475" y="504825"/>
                </a:lnTo>
                <a:lnTo>
                  <a:pt x="927100" y="504825"/>
                </a:lnTo>
                <a:lnTo>
                  <a:pt x="942975" y="488950"/>
                </a:lnTo>
                <a:lnTo>
                  <a:pt x="1054100" y="488950"/>
                </a:lnTo>
                <a:lnTo>
                  <a:pt x="1054100" y="469900"/>
                </a:lnTo>
                <a:lnTo>
                  <a:pt x="1104900" y="469900"/>
                </a:lnTo>
                <a:lnTo>
                  <a:pt x="1216025" y="469900"/>
                </a:lnTo>
                <a:lnTo>
                  <a:pt x="1216025" y="447675"/>
                </a:lnTo>
                <a:lnTo>
                  <a:pt x="1352550" y="447675"/>
                </a:lnTo>
                <a:lnTo>
                  <a:pt x="1352550" y="431800"/>
                </a:lnTo>
                <a:lnTo>
                  <a:pt x="1565275" y="431800"/>
                </a:lnTo>
                <a:lnTo>
                  <a:pt x="1574800" y="422275"/>
                </a:lnTo>
                <a:lnTo>
                  <a:pt x="1711325" y="422275"/>
                </a:lnTo>
                <a:lnTo>
                  <a:pt x="1730375" y="422275"/>
                </a:lnTo>
                <a:lnTo>
                  <a:pt x="1841500" y="422275"/>
                </a:lnTo>
                <a:lnTo>
                  <a:pt x="1841500" y="396875"/>
                </a:lnTo>
                <a:lnTo>
                  <a:pt x="1911350" y="396875"/>
                </a:lnTo>
                <a:lnTo>
                  <a:pt x="1927225" y="381000"/>
                </a:lnTo>
                <a:lnTo>
                  <a:pt x="1997075" y="381000"/>
                </a:lnTo>
                <a:lnTo>
                  <a:pt x="1997075" y="355600"/>
                </a:lnTo>
                <a:lnTo>
                  <a:pt x="2054225" y="355600"/>
                </a:lnTo>
                <a:lnTo>
                  <a:pt x="2066925" y="342900"/>
                </a:lnTo>
                <a:lnTo>
                  <a:pt x="2127250" y="342900"/>
                </a:lnTo>
                <a:lnTo>
                  <a:pt x="2136775" y="314325"/>
                </a:lnTo>
                <a:lnTo>
                  <a:pt x="2324100" y="314325"/>
                </a:lnTo>
                <a:lnTo>
                  <a:pt x="2333625" y="292100"/>
                </a:lnTo>
                <a:lnTo>
                  <a:pt x="2409825" y="292100"/>
                </a:lnTo>
                <a:lnTo>
                  <a:pt x="2409825" y="282575"/>
                </a:lnTo>
                <a:lnTo>
                  <a:pt x="2501900" y="282575"/>
                </a:lnTo>
                <a:lnTo>
                  <a:pt x="2501900" y="273050"/>
                </a:lnTo>
                <a:lnTo>
                  <a:pt x="2790825" y="273050"/>
                </a:lnTo>
                <a:lnTo>
                  <a:pt x="2790825" y="273050"/>
                </a:lnTo>
                <a:lnTo>
                  <a:pt x="2790825" y="6350"/>
                </a:lnTo>
                <a:close/>
              </a:path>
            </a:pathLst>
          </a:custGeom>
          <a:solidFill>
            <a:srgbClr val="ED9077">
              <a:alpha val="45000"/>
            </a:srgbClr>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8" name="Freeform 137">
            <a:extLst>
              <a:ext uri="{FF2B5EF4-FFF2-40B4-BE49-F238E27FC236}">
                <a16:creationId xmlns:a16="http://schemas.microsoft.com/office/drawing/2014/main" id="{8E1F1CE3-AE68-4B81-D099-2E67D31798D6}"/>
              </a:ext>
            </a:extLst>
          </p:cNvPr>
          <p:cNvSpPr/>
          <p:nvPr/>
        </p:nvSpPr>
        <p:spPr bwMode="auto">
          <a:xfrm>
            <a:off x="2166673" y="2711136"/>
            <a:ext cx="3027537" cy="1822338"/>
          </a:xfrm>
          <a:custGeom>
            <a:avLst/>
            <a:gdLst>
              <a:gd name="connsiteX0" fmla="*/ 2791667 w 3027537"/>
              <a:gd name="connsiteY0" fmla="*/ 387731 h 1822338"/>
              <a:gd name="connsiteX1" fmla="*/ 2791667 w 3027537"/>
              <a:gd name="connsiteY1" fmla="*/ 193866 h 1822338"/>
              <a:gd name="connsiteX2" fmla="*/ 2791667 w 3027537"/>
              <a:gd name="connsiteY2" fmla="*/ 193866 h 1822338"/>
              <a:gd name="connsiteX3" fmla="*/ 2791667 w 3027537"/>
              <a:gd name="connsiteY3" fmla="*/ 193866 h 1822338"/>
              <a:gd name="connsiteX4" fmla="*/ 2814284 w 3027537"/>
              <a:gd name="connsiteY4" fmla="*/ 193866 h 1822338"/>
              <a:gd name="connsiteX5" fmla="*/ 2814284 w 3027537"/>
              <a:gd name="connsiteY5" fmla="*/ 0 h 1822338"/>
              <a:gd name="connsiteX6" fmla="*/ 3027537 w 3027537"/>
              <a:gd name="connsiteY6" fmla="*/ 0 h 1822338"/>
              <a:gd name="connsiteX7" fmla="*/ 3027537 w 3027537"/>
              <a:gd name="connsiteY7" fmla="*/ 1024257 h 1822338"/>
              <a:gd name="connsiteX8" fmla="*/ 2817515 w 3027537"/>
              <a:gd name="connsiteY8" fmla="*/ 1024257 h 1822338"/>
              <a:gd name="connsiteX9" fmla="*/ 2817515 w 3027537"/>
              <a:gd name="connsiteY9" fmla="*/ 1085648 h 1822338"/>
              <a:gd name="connsiteX10" fmla="*/ 2817515 w 3027537"/>
              <a:gd name="connsiteY10" fmla="*/ 1085648 h 1822338"/>
              <a:gd name="connsiteX11" fmla="*/ 2788436 w 3027537"/>
              <a:gd name="connsiteY11" fmla="*/ 1085648 h 1822338"/>
              <a:gd name="connsiteX12" fmla="*/ 2788436 w 3027537"/>
              <a:gd name="connsiteY12" fmla="*/ 1140577 h 1822338"/>
              <a:gd name="connsiteX13" fmla="*/ 2568721 w 3027537"/>
              <a:gd name="connsiteY13" fmla="*/ 1140577 h 1822338"/>
              <a:gd name="connsiteX14" fmla="*/ 2568721 w 3027537"/>
              <a:gd name="connsiteY14" fmla="*/ 1185812 h 1822338"/>
              <a:gd name="connsiteX15" fmla="*/ 2491175 w 3027537"/>
              <a:gd name="connsiteY15" fmla="*/ 1185812 h 1822338"/>
              <a:gd name="connsiteX16" fmla="*/ 2491175 w 3027537"/>
              <a:gd name="connsiteY16" fmla="*/ 1221354 h 1822338"/>
              <a:gd name="connsiteX17" fmla="*/ 2368393 w 3027537"/>
              <a:gd name="connsiteY17" fmla="*/ 1221354 h 1822338"/>
              <a:gd name="connsiteX18" fmla="*/ 2368393 w 3027537"/>
              <a:gd name="connsiteY18" fmla="*/ 1256896 h 1822338"/>
              <a:gd name="connsiteX19" fmla="*/ 2287616 w 3027537"/>
              <a:gd name="connsiteY19" fmla="*/ 1256896 h 1822338"/>
              <a:gd name="connsiteX20" fmla="*/ 2287616 w 3027537"/>
              <a:gd name="connsiteY20" fmla="*/ 1295669 h 1822338"/>
              <a:gd name="connsiteX21" fmla="*/ 2271460 w 3027537"/>
              <a:gd name="connsiteY21" fmla="*/ 1295669 h 1822338"/>
              <a:gd name="connsiteX22" fmla="*/ 2271460 w 3027537"/>
              <a:gd name="connsiteY22" fmla="*/ 1350598 h 1822338"/>
              <a:gd name="connsiteX23" fmla="*/ 2242380 w 3027537"/>
              <a:gd name="connsiteY23" fmla="*/ 1350598 h 1822338"/>
              <a:gd name="connsiteX24" fmla="*/ 2242380 w 3027537"/>
              <a:gd name="connsiteY24" fmla="*/ 1386140 h 1822338"/>
              <a:gd name="connsiteX25" fmla="*/ 2213301 w 3027537"/>
              <a:gd name="connsiteY25" fmla="*/ 1386140 h 1822338"/>
              <a:gd name="connsiteX26" fmla="*/ 2213301 w 3027537"/>
              <a:gd name="connsiteY26" fmla="*/ 1386140 h 1822338"/>
              <a:gd name="connsiteX27" fmla="*/ 2200376 w 3027537"/>
              <a:gd name="connsiteY27" fmla="*/ 1399065 h 1822338"/>
              <a:gd name="connsiteX28" fmla="*/ 2200376 w 3027537"/>
              <a:gd name="connsiteY28" fmla="*/ 1431375 h 1822338"/>
              <a:gd name="connsiteX29" fmla="*/ 2148679 w 3027537"/>
              <a:gd name="connsiteY29" fmla="*/ 1431375 h 1822338"/>
              <a:gd name="connsiteX30" fmla="*/ 2148679 w 3027537"/>
              <a:gd name="connsiteY30" fmla="*/ 1463686 h 1822338"/>
              <a:gd name="connsiteX31" fmla="*/ 2080826 w 3027537"/>
              <a:gd name="connsiteY31" fmla="*/ 1463686 h 1822338"/>
              <a:gd name="connsiteX32" fmla="*/ 2080826 w 3027537"/>
              <a:gd name="connsiteY32" fmla="*/ 1492766 h 1822338"/>
              <a:gd name="connsiteX33" fmla="*/ 2061439 w 3027537"/>
              <a:gd name="connsiteY33" fmla="*/ 1492766 h 1822338"/>
              <a:gd name="connsiteX34" fmla="*/ 2061439 w 3027537"/>
              <a:gd name="connsiteY34" fmla="*/ 1512153 h 1822338"/>
              <a:gd name="connsiteX35" fmla="*/ 2009742 w 3027537"/>
              <a:gd name="connsiteY35" fmla="*/ 1512153 h 1822338"/>
              <a:gd name="connsiteX36" fmla="*/ 2009742 w 3027537"/>
              <a:gd name="connsiteY36" fmla="*/ 1528308 h 1822338"/>
              <a:gd name="connsiteX37" fmla="*/ 1912809 w 3027537"/>
              <a:gd name="connsiteY37" fmla="*/ 1528308 h 1822338"/>
              <a:gd name="connsiteX38" fmla="*/ 1912809 w 3027537"/>
              <a:gd name="connsiteY38" fmla="*/ 1544464 h 1822338"/>
              <a:gd name="connsiteX39" fmla="*/ 1757716 w 3027537"/>
              <a:gd name="connsiteY39" fmla="*/ 1544464 h 1822338"/>
              <a:gd name="connsiteX40" fmla="*/ 1757716 w 3027537"/>
              <a:gd name="connsiteY40" fmla="*/ 1563850 h 1822338"/>
              <a:gd name="connsiteX41" fmla="*/ 1586468 w 3027537"/>
              <a:gd name="connsiteY41" fmla="*/ 1563850 h 1822338"/>
              <a:gd name="connsiteX42" fmla="*/ 1586468 w 3027537"/>
              <a:gd name="connsiteY42" fmla="*/ 1596161 h 1822338"/>
              <a:gd name="connsiteX43" fmla="*/ 1573544 w 3027537"/>
              <a:gd name="connsiteY43" fmla="*/ 1596161 h 1822338"/>
              <a:gd name="connsiteX44" fmla="*/ 1573544 w 3027537"/>
              <a:gd name="connsiteY44" fmla="*/ 1628472 h 1822338"/>
              <a:gd name="connsiteX45" fmla="*/ 1418451 w 3027537"/>
              <a:gd name="connsiteY45" fmla="*/ 1628472 h 1822338"/>
              <a:gd name="connsiteX46" fmla="*/ 1418451 w 3027537"/>
              <a:gd name="connsiteY46" fmla="*/ 1644628 h 1822338"/>
              <a:gd name="connsiteX47" fmla="*/ 1308594 w 3027537"/>
              <a:gd name="connsiteY47" fmla="*/ 1644628 h 1822338"/>
              <a:gd name="connsiteX48" fmla="*/ 1308594 w 3027537"/>
              <a:gd name="connsiteY48" fmla="*/ 1657552 h 1822338"/>
              <a:gd name="connsiteX49" fmla="*/ 1256896 w 3027537"/>
              <a:gd name="connsiteY49" fmla="*/ 1657552 h 1822338"/>
              <a:gd name="connsiteX50" fmla="*/ 1256896 w 3027537"/>
              <a:gd name="connsiteY50" fmla="*/ 1673707 h 1822338"/>
              <a:gd name="connsiteX51" fmla="*/ 1192274 w 3027537"/>
              <a:gd name="connsiteY51" fmla="*/ 1673707 h 1822338"/>
              <a:gd name="connsiteX52" fmla="*/ 1192274 w 3027537"/>
              <a:gd name="connsiteY52" fmla="*/ 1683401 h 1822338"/>
              <a:gd name="connsiteX53" fmla="*/ 1153501 w 3027537"/>
              <a:gd name="connsiteY53" fmla="*/ 1683401 h 1822338"/>
              <a:gd name="connsiteX54" fmla="*/ 1153501 w 3027537"/>
              <a:gd name="connsiteY54" fmla="*/ 1696325 h 1822338"/>
              <a:gd name="connsiteX55" fmla="*/ 1043644 w 3027537"/>
              <a:gd name="connsiteY55" fmla="*/ 1696325 h 1822338"/>
              <a:gd name="connsiteX56" fmla="*/ 1043644 w 3027537"/>
              <a:gd name="connsiteY56" fmla="*/ 1709249 h 1822338"/>
              <a:gd name="connsiteX57" fmla="*/ 1011333 w 3027537"/>
              <a:gd name="connsiteY57" fmla="*/ 1709249 h 1822338"/>
              <a:gd name="connsiteX58" fmla="*/ 1011333 w 3027537"/>
              <a:gd name="connsiteY58" fmla="*/ 1715712 h 1822338"/>
              <a:gd name="connsiteX59" fmla="*/ 911169 w 3027537"/>
              <a:gd name="connsiteY59" fmla="*/ 1715712 h 1822338"/>
              <a:gd name="connsiteX60" fmla="*/ 911169 w 3027537"/>
              <a:gd name="connsiteY60" fmla="*/ 1728636 h 1822338"/>
              <a:gd name="connsiteX61" fmla="*/ 872396 w 3027537"/>
              <a:gd name="connsiteY61" fmla="*/ 1728636 h 1822338"/>
              <a:gd name="connsiteX62" fmla="*/ 872396 w 3027537"/>
              <a:gd name="connsiteY62" fmla="*/ 1738329 h 1822338"/>
              <a:gd name="connsiteX63" fmla="*/ 736690 w 3027537"/>
              <a:gd name="connsiteY63" fmla="*/ 1738329 h 1822338"/>
              <a:gd name="connsiteX64" fmla="*/ 736690 w 3027537"/>
              <a:gd name="connsiteY64" fmla="*/ 1760947 h 1822338"/>
              <a:gd name="connsiteX65" fmla="*/ 707610 w 3027537"/>
              <a:gd name="connsiteY65" fmla="*/ 1760947 h 1822338"/>
              <a:gd name="connsiteX66" fmla="*/ 707610 w 3027537"/>
              <a:gd name="connsiteY66" fmla="*/ 1777102 h 1822338"/>
              <a:gd name="connsiteX67" fmla="*/ 636526 w 3027537"/>
              <a:gd name="connsiteY67" fmla="*/ 1777102 h 1822338"/>
              <a:gd name="connsiteX68" fmla="*/ 636526 w 3027537"/>
              <a:gd name="connsiteY68" fmla="*/ 1783565 h 1822338"/>
              <a:gd name="connsiteX69" fmla="*/ 558980 w 3027537"/>
              <a:gd name="connsiteY69" fmla="*/ 1783565 h 1822338"/>
              <a:gd name="connsiteX70" fmla="*/ 552517 w 3027537"/>
              <a:gd name="connsiteY70" fmla="*/ 1790028 h 1822338"/>
              <a:gd name="connsiteX71" fmla="*/ 455585 w 3027537"/>
              <a:gd name="connsiteY71" fmla="*/ 1790028 h 1822338"/>
              <a:gd name="connsiteX72" fmla="*/ 455585 w 3027537"/>
              <a:gd name="connsiteY72" fmla="*/ 1802951 h 1822338"/>
              <a:gd name="connsiteX73" fmla="*/ 378038 w 3027537"/>
              <a:gd name="connsiteY73" fmla="*/ 1802951 h 1822338"/>
              <a:gd name="connsiteX74" fmla="*/ 378038 w 3027537"/>
              <a:gd name="connsiteY74" fmla="*/ 1822338 h 1822338"/>
              <a:gd name="connsiteX75" fmla="*/ 0 w 3027537"/>
              <a:gd name="connsiteY75" fmla="*/ 1822338 h 1822338"/>
              <a:gd name="connsiteX76" fmla="*/ 0 w 3027537"/>
              <a:gd name="connsiteY76" fmla="*/ 1777102 h 1822338"/>
              <a:gd name="connsiteX77" fmla="*/ 12925 w 3027537"/>
              <a:gd name="connsiteY77" fmla="*/ 1777102 h 1822338"/>
              <a:gd name="connsiteX78" fmla="*/ 12925 w 3027537"/>
              <a:gd name="connsiteY78" fmla="*/ 1760947 h 1822338"/>
              <a:gd name="connsiteX79" fmla="*/ 80778 w 3027537"/>
              <a:gd name="connsiteY79" fmla="*/ 1760947 h 1822338"/>
              <a:gd name="connsiteX80" fmla="*/ 80778 w 3027537"/>
              <a:gd name="connsiteY80" fmla="*/ 1744792 h 1822338"/>
              <a:gd name="connsiteX81" fmla="*/ 138937 w 3027537"/>
              <a:gd name="connsiteY81" fmla="*/ 1744792 h 1822338"/>
              <a:gd name="connsiteX82" fmla="*/ 138937 w 3027537"/>
              <a:gd name="connsiteY82" fmla="*/ 1728636 h 1822338"/>
              <a:gd name="connsiteX83" fmla="*/ 352190 w 3027537"/>
              <a:gd name="connsiteY83" fmla="*/ 1728636 h 1822338"/>
              <a:gd name="connsiteX84" fmla="*/ 352190 w 3027537"/>
              <a:gd name="connsiteY84" fmla="*/ 1712481 h 1822338"/>
              <a:gd name="connsiteX85" fmla="*/ 352190 w 3027537"/>
              <a:gd name="connsiteY85" fmla="*/ 1712481 h 1822338"/>
              <a:gd name="connsiteX86" fmla="*/ 371577 w 3027537"/>
              <a:gd name="connsiteY86" fmla="*/ 1693094 h 1822338"/>
              <a:gd name="connsiteX87" fmla="*/ 500820 w 3027537"/>
              <a:gd name="connsiteY87" fmla="*/ 1693094 h 1822338"/>
              <a:gd name="connsiteX88" fmla="*/ 500820 w 3027537"/>
              <a:gd name="connsiteY88" fmla="*/ 1676939 h 1822338"/>
              <a:gd name="connsiteX89" fmla="*/ 513744 w 3027537"/>
              <a:gd name="connsiteY89" fmla="*/ 1676939 h 1822338"/>
              <a:gd name="connsiteX90" fmla="*/ 513744 w 3027537"/>
              <a:gd name="connsiteY90" fmla="*/ 1660783 h 1822338"/>
              <a:gd name="connsiteX91" fmla="*/ 591291 w 3027537"/>
              <a:gd name="connsiteY91" fmla="*/ 1660783 h 1822338"/>
              <a:gd name="connsiteX92" fmla="*/ 591291 w 3027537"/>
              <a:gd name="connsiteY92" fmla="*/ 1644628 h 1822338"/>
              <a:gd name="connsiteX93" fmla="*/ 636526 w 3027537"/>
              <a:gd name="connsiteY93" fmla="*/ 1644628 h 1822338"/>
              <a:gd name="connsiteX94" fmla="*/ 636526 w 3027537"/>
              <a:gd name="connsiteY94" fmla="*/ 1625241 h 1822338"/>
              <a:gd name="connsiteX95" fmla="*/ 691455 w 3027537"/>
              <a:gd name="connsiteY95" fmla="*/ 1625241 h 1822338"/>
              <a:gd name="connsiteX96" fmla="*/ 691455 w 3027537"/>
              <a:gd name="connsiteY96" fmla="*/ 1625241 h 1822338"/>
              <a:gd name="connsiteX97" fmla="*/ 707610 w 3027537"/>
              <a:gd name="connsiteY97" fmla="*/ 1609086 h 1822338"/>
              <a:gd name="connsiteX98" fmla="*/ 707610 w 3027537"/>
              <a:gd name="connsiteY98" fmla="*/ 1586468 h 1822338"/>
              <a:gd name="connsiteX99" fmla="*/ 736690 w 3027537"/>
              <a:gd name="connsiteY99" fmla="*/ 1586468 h 1822338"/>
              <a:gd name="connsiteX100" fmla="*/ 736690 w 3027537"/>
              <a:gd name="connsiteY100" fmla="*/ 1550926 h 1822338"/>
              <a:gd name="connsiteX101" fmla="*/ 875627 w 3027537"/>
              <a:gd name="connsiteY101" fmla="*/ 1550926 h 1822338"/>
              <a:gd name="connsiteX102" fmla="*/ 875627 w 3027537"/>
              <a:gd name="connsiteY102" fmla="*/ 1534770 h 1822338"/>
              <a:gd name="connsiteX103" fmla="*/ 914400 w 3027537"/>
              <a:gd name="connsiteY103" fmla="*/ 1534770 h 1822338"/>
              <a:gd name="connsiteX104" fmla="*/ 914400 w 3027537"/>
              <a:gd name="connsiteY104" fmla="*/ 1515384 h 1822338"/>
              <a:gd name="connsiteX105" fmla="*/ 1004871 w 3027537"/>
              <a:gd name="connsiteY105" fmla="*/ 1515384 h 1822338"/>
              <a:gd name="connsiteX106" fmla="*/ 1004871 w 3027537"/>
              <a:gd name="connsiteY106" fmla="*/ 1492766 h 1822338"/>
              <a:gd name="connsiteX107" fmla="*/ 1033951 w 3027537"/>
              <a:gd name="connsiteY107" fmla="*/ 1492766 h 1822338"/>
              <a:gd name="connsiteX108" fmla="*/ 1046875 w 3027537"/>
              <a:gd name="connsiteY108" fmla="*/ 1479842 h 1822338"/>
              <a:gd name="connsiteX109" fmla="*/ 1169657 w 3027537"/>
              <a:gd name="connsiteY109" fmla="*/ 1479842 h 1822338"/>
              <a:gd name="connsiteX110" fmla="*/ 1169657 w 3027537"/>
              <a:gd name="connsiteY110" fmla="*/ 1453993 h 1822338"/>
              <a:gd name="connsiteX111" fmla="*/ 1192274 w 3027537"/>
              <a:gd name="connsiteY111" fmla="*/ 1453993 h 1822338"/>
              <a:gd name="connsiteX112" fmla="*/ 1192274 w 3027537"/>
              <a:gd name="connsiteY112" fmla="*/ 1453993 h 1822338"/>
              <a:gd name="connsiteX113" fmla="*/ 1192274 w 3027537"/>
              <a:gd name="connsiteY113" fmla="*/ 1453993 h 1822338"/>
              <a:gd name="connsiteX114" fmla="*/ 1192274 w 3027537"/>
              <a:gd name="connsiteY114" fmla="*/ 1453993 h 1822338"/>
              <a:gd name="connsiteX115" fmla="*/ 1192274 w 3027537"/>
              <a:gd name="connsiteY115" fmla="*/ 1431375 h 1822338"/>
              <a:gd name="connsiteX116" fmla="*/ 1256896 w 3027537"/>
              <a:gd name="connsiteY116" fmla="*/ 1431375 h 1822338"/>
              <a:gd name="connsiteX117" fmla="*/ 1256896 w 3027537"/>
              <a:gd name="connsiteY117" fmla="*/ 1431375 h 1822338"/>
              <a:gd name="connsiteX118" fmla="*/ 1256896 w 3027537"/>
              <a:gd name="connsiteY118" fmla="*/ 1431375 h 1822338"/>
              <a:gd name="connsiteX119" fmla="*/ 1256896 w 3027537"/>
              <a:gd name="connsiteY119" fmla="*/ 1408758 h 1822338"/>
              <a:gd name="connsiteX120" fmla="*/ 1311825 w 3027537"/>
              <a:gd name="connsiteY120" fmla="*/ 1408758 h 1822338"/>
              <a:gd name="connsiteX121" fmla="*/ 1311825 w 3027537"/>
              <a:gd name="connsiteY121" fmla="*/ 1379678 h 1822338"/>
              <a:gd name="connsiteX122" fmla="*/ 1421682 w 3027537"/>
              <a:gd name="connsiteY122" fmla="*/ 1379678 h 1822338"/>
              <a:gd name="connsiteX123" fmla="*/ 1421682 w 3027537"/>
              <a:gd name="connsiteY123" fmla="*/ 1360291 h 1822338"/>
              <a:gd name="connsiteX124" fmla="*/ 1567081 w 3027537"/>
              <a:gd name="connsiteY124" fmla="*/ 1360291 h 1822338"/>
              <a:gd name="connsiteX125" fmla="*/ 1567081 w 3027537"/>
              <a:gd name="connsiteY125" fmla="*/ 1315056 h 1822338"/>
              <a:gd name="connsiteX126" fmla="*/ 1580006 w 3027537"/>
              <a:gd name="connsiteY126" fmla="*/ 1315056 h 1822338"/>
              <a:gd name="connsiteX127" fmla="*/ 1580006 w 3027537"/>
              <a:gd name="connsiteY127" fmla="*/ 1273052 h 1822338"/>
              <a:gd name="connsiteX128" fmla="*/ 1592930 w 3027537"/>
              <a:gd name="connsiteY128" fmla="*/ 1273052 h 1822338"/>
              <a:gd name="connsiteX129" fmla="*/ 1592930 w 3027537"/>
              <a:gd name="connsiteY129" fmla="*/ 1240741 h 1822338"/>
              <a:gd name="connsiteX130" fmla="*/ 1748023 w 3027537"/>
              <a:gd name="connsiteY130" fmla="*/ 1240741 h 1822338"/>
              <a:gd name="connsiteX131" fmla="*/ 1748023 w 3027537"/>
              <a:gd name="connsiteY131" fmla="*/ 1211661 h 1822338"/>
              <a:gd name="connsiteX132" fmla="*/ 1903115 w 3027537"/>
              <a:gd name="connsiteY132" fmla="*/ 1211661 h 1822338"/>
              <a:gd name="connsiteX133" fmla="*/ 1903115 w 3027537"/>
              <a:gd name="connsiteY133" fmla="*/ 1169657 h 1822338"/>
              <a:gd name="connsiteX134" fmla="*/ 2006510 w 3027537"/>
              <a:gd name="connsiteY134" fmla="*/ 1169657 h 1822338"/>
              <a:gd name="connsiteX135" fmla="*/ 2006510 w 3027537"/>
              <a:gd name="connsiteY135" fmla="*/ 1124421 h 1822338"/>
              <a:gd name="connsiteX136" fmla="*/ 2067901 w 3027537"/>
              <a:gd name="connsiteY136" fmla="*/ 1124421 h 1822338"/>
              <a:gd name="connsiteX137" fmla="*/ 2067901 w 3027537"/>
              <a:gd name="connsiteY137" fmla="*/ 1079186 h 1822338"/>
              <a:gd name="connsiteX138" fmla="*/ 2084057 w 3027537"/>
              <a:gd name="connsiteY138" fmla="*/ 1079186 h 1822338"/>
              <a:gd name="connsiteX139" fmla="*/ 2084057 w 3027537"/>
              <a:gd name="connsiteY139" fmla="*/ 1043644 h 1822338"/>
              <a:gd name="connsiteX140" fmla="*/ 2148679 w 3027537"/>
              <a:gd name="connsiteY140" fmla="*/ 1043644 h 1822338"/>
              <a:gd name="connsiteX141" fmla="*/ 2148679 w 3027537"/>
              <a:gd name="connsiteY141" fmla="*/ 985484 h 1822338"/>
              <a:gd name="connsiteX142" fmla="*/ 2200376 w 3027537"/>
              <a:gd name="connsiteY142" fmla="*/ 985484 h 1822338"/>
              <a:gd name="connsiteX143" fmla="*/ 2200376 w 3027537"/>
              <a:gd name="connsiteY143" fmla="*/ 933787 h 1822338"/>
              <a:gd name="connsiteX144" fmla="*/ 2200376 w 3027537"/>
              <a:gd name="connsiteY144" fmla="*/ 933787 h 1822338"/>
              <a:gd name="connsiteX145" fmla="*/ 2200376 w 3027537"/>
              <a:gd name="connsiteY145" fmla="*/ 933787 h 1822338"/>
              <a:gd name="connsiteX146" fmla="*/ 2200376 w 3027537"/>
              <a:gd name="connsiteY146" fmla="*/ 933787 h 1822338"/>
              <a:gd name="connsiteX147" fmla="*/ 2200376 w 3027537"/>
              <a:gd name="connsiteY147" fmla="*/ 933787 h 1822338"/>
              <a:gd name="connsiteX148" fmla="*/ 2200376 w 3027537"/>
              <a:gd name="connsiteY148" fmla="*/ 933787 h 1822338"/>
              <a:gd name="connsiteX149" fmla="*/ 2216532 w 3027537"/>
              <a:gd name="connsiteY149" fmla="*/ 933787 h 1822338"/>
              <a:gd name="connsiteX150" fmla="*/ 2216532 w 3027537"/>
              <a:gd name="connsiteY150" fmla="*/ 888551 h 1822338"/>
              <a:gd name="connsiteX151" fmla="*/ 2245611 w 3027537"/>
              <a:gd name="connsiteY151" fmla="*/ 888551 h 1822338"/>
              <a:gd name="connsiteX152" fmla="*/ 2245611 w 3027537"/>
              <a:gd name="connsiteY152" fmla="*/ 827160 h 1822338"/>
              <a:gd name="connsiteX153" fmla="*/ 2274691 w 3027537"/>
              <a:gd name="connsiteY153" fmla="*/ 827160 h 1822338"/>
              <a:gd name="connsiteX154" fmla="*/ 2274691 w 3027537"/>
              <a:gd name="connsiteY154" fmla="*/ 714072 h 1822338"/>
              <a:gd name="connsiteX155" fmla="*/ 2287616 w 3027537"/>
              <a:gd name="connsiteY155" fmla="*/ 714072 h 1822338"/>
              <a:gd name="connsiteX156" fmla="*/ 2287616 w 3027537"/>
              <a:gd name="connsiteY156" fmla="*/ 652681 h 1822338"/>
              <a:gd name="connsiteX157" fmla="*/ 2374855 w 3027537"/>
              <a:gd name="connsiteY157" fmla="*/ 652681 h 1822338"/>
              <a:gd name="connsiteX158" fmla="*/ 2374855 w 3027537"/>
              <a:gd name="connsiteY158" fmla="*/ 581597 h 1822338"/>
              <a:gd name="connsiteX159" fmla="*/ 2494406 w 3027537"/>
              <a:gd name="connsiteY159" fmla="*/ 581597 h 1822338"/>
              <a:gd name="connsiteX160" fmla="*/ 2494406 w 3027537"/>
              <a:gd name="connsiteY160" fmla="*/ 494358 h 1822338"/>
              <a:gd name="connsiteX161" fmla="*/ 2562259 w 3027537"/>
              <a:gd name="connsiteY161" fmla="*/ 494358 h 1822338"/>
              <a:gd name="connsiteX162" fmla="*/ 2562259 w 3027537"/>
              <a:gd name="connsiteY162" fmla="*/ 394194 h 1822338"/>
              <a:gd name="connsiteX163" fmla="*/ 2791667 w 3027537"/>
              <a:gd name="connsiteY163" fmla="*/ 387731 h 1822338"/>
              <a:gd name="connsiteX0" fmla="*/ 2791667 w 3027537"/>
              <a:gd name="connsiteY0" fmla="*/ 387731 h 1822338"/>
              <a:gd name="connsiteX1" fmla="*/ 2791667 w 3027537"/>
              <a:gd name="connsiteY1" fmla="*/ 193866 h 1822338"/>
              <a:gd name="connsiteX2" fmla="*/ 2791667 w 3027537"/>
              <a:gd name="connsiteY2" fmla="*/ 193866 h 1822338"/>
              <a:gd name="connsiteX3" fmla="*/ 2791667 w 3027537"/>
              <a:gd name="connsiteY3" fmla="*/ 193866 h 1822338"/>
              <a:gd name="connsiteX4" fmla="*/ 2814284 w 3027537"/>
              <a:gd name="connsiteY4" fmla="*/ 193866 h 1822338"/>
              <a:gd name="connsiteX5" fmla="*/ 2814284 w 3027537"/>
              <a:gd name="connsiteY5" fmla="*/ 0 h 1822338"/>
              <a:gd name="connsiteX6" fmla="*/ 3027537 w 3027537"/>
              <a:gd name="connsiteY6" fmla="*/ 0 h 1822338"/>
              <a:gd name="connsiteX7" fmla="*/ 3027537 w 3027537"/>
              <a:gd name="connsiteY7" fmla="*/ 1024257 h 1822338"/>
              <a:gd name="connsiteX8" fmla="*/ 2817515 w 3027537"/>
              <a:gd name="connsiteY8" fmla="*/ 1024257 h 1822338"/>
              <a:gd name="connsiteX9" fmla="*/ 2817515 w 3027537"/>
              <a:gd name="connsiteY9" fmla="*/ 1085648 h 1822338"/>
              <a:gd name="connsiteX10" fmla="*/ 2817515 w 3027537"/>
              <a:gd name="connsiteY10" fmla="*/ 1085648 h 1822338"/>
              <a:gd name="connsiteX11" fmla="*/ 2788436 w 3027537"/>
              <a:gd name="connsiteY11" fmla="*/ 1085648 h 1822338"/>
              <a:gd name="connsiteX12" fmla="*/ 2788436 w 3027537"/>
              <a:gd name="connsiteY12" fmla="*/ 1140577 h 1822338"/>
              <a:gd name="connsiteX13" fmla="*/ 2568721 w 3027537"/>
              <a:gd name="connsiteY13" fmla="*/ 1140577 h 1822338"/>
              <a:gd name="connsiteX14" fmla="*/ 2568721 w 3027537"/>
              <a:gd name="connsiteY14" fmla="*/ 1185812 h 1822338"/>
              <a:gd name="connsiteX15" fmla="*/ 2491175 w 3027537"/>
              <a:gd name="connsiteY15" fmla="*/ 1185812 h 1822338"/>
              <a:gd name="connsiteX16" fmla="*/ 2491175 w 3027537"/>
              <a:gd name="connsiteY16" fmla="*/ 1221354 h 1822338"/>
              <a:gd name="connsiteX17" fmla="*/ 2368393 w 3027537"/>
              <a:gd name="connsiteY17" fmla="*/ 1221354 h 1822338"/>
              <a:gd name="connsiteX18" fmla="*/ 2368393 w 3027537"/>
              <a:gd name="connsiteY18" fmla="*/ 1256896 h 1822338"/>
              <a:gd name="connsiteX19" fmla="*/ 2287616 w 3027537"/>
              <a:gd name="connsiteY19" fmla="*/ 1256896 h 1822338"/>
              <a:gd name="connsiteX20" fmla="*/ 2287616 w 3027537"/>
              <a:gd name="connsiteY20" fmla="*/ 1295669 h 1822338"/>
              <a:gd name="connsiteX21" fmla="*/ 2271460 w 3027537"/>
              <a:gd name="connsiteY21" fmla="*/ 1295669 h 1822338"/>
              <a:gd name="connsiteX22" fmla="*/ 2271460 w 3027537"/>
              <a:gd name="connsiteY22" fmla="*/ 1350598 h 1822338"/>
              <a:gd name="connsiteX23" fmla="*/ 2242380 w 3027537"/>
              <a:gd name="connsiteY23" fmla="*/ 1350598 h 1822338"/>
              <a:gd name="connsiteX24" fmla="*/ 2242380 w 3027537"/>
              <a:gd name="connsiteY24" fmla="*/ 1386140 h 1822338"/>
              <a:gd name="connsiteX25" fmla="*/ 2213301 w 3027537"/>
              <a:gd name="connsiteY25" fmla="*/ 1386140 h 1822338"/>
              <a:gd name="connsiteX26" fmla="*/ 2213301 w 3027537"/>
              <a:gd name="connsiteY26" fmla="*/ 1386140 h 1822338"/>
              <a:gd name="connsiteX27" fmla="*/ 2200376 w 3027537"/>
              <a:gd name="connsiteY27" fmla="*/ 1399065 h 1822338"/>
              <a:gd name="connsiteX28" fmla="*/ 2200376 w 3027537"/>
              <a:gd name="connsiteY28" fmla="*/ 1431375 h 1822338"/>
              <a:gd name="connsiteX29" fmla="*/ 2148679 w 3027537"/>
              <a:gd name="connsiteY29" fmla="*/ 1431375 h 1822338"/>
              <a:gd name="connsiteX30" fmla="*/ 2148679 w 3027537"/>
              <a:gd name="connsiteY30" fmla="*/ 1463686 h 1822338"/>
              <a:gd name="connsiteX31" fmla="*/ 2080826 w 3027537"/>
              <a:gd name="connsiteY31" fmla="*/ 1463686 h 1822338"/>
              <a:gd name="connsiteX32" fmla="*/ 2080826 w 3027537"/>
              <a:gd name="connsiteY32" fmla="*/ 1492766 h 1822338"/>
              <a:gd name="connsiteX33" fmla="*/ 2061439 w 3027537"/>
              <a:gd name="connsiteY33" fmla="*/ 1492766 h 1822338"/>
              <a:gd name="connsiteX34" fmla="*/ 2061439 w 3027537"/>
              <a:gd name="connsiteY34" fmla="*/ 1512153 h 1822338"/>
              <a:gd name="connsiteX35" fmla="*/ 2009742 w 3027537"/>
              <a:gd name="connsiteY35" fmla="*/ 1512153 h 1822338"/>
              <a:gd name="connsiteX36" fmla="*/ 2009742 w 3027537"/>
              <a:gd name="connsiteY36" fmla="*/ 1528308 h 1822338"/>
              <a:gd name="connsiteX37" fmla="*/ 1912809 w 3027537"/>
              <a:gd name="connsiteY37" fmla="*/ 1528308 h 1822338"/>
              <a:gd name="connsiteX38" fmla="*/ 1912809 w 3027537"/>
              <a:gd name="connsiteY38" fmla="*/ 1544464 h 1822338"/>
              <a:gd name="connsiteX39" fmla="*/ 1757716 w 3027537"/>
              <a:gd name="connsiteY39" fmla="*/ 1544464 h 1822338"/>
              <a:gd name="connsiteX40" fmla="*/ 1757716 w 3027537"/>
              <a:gd name="connsiteY40" fmla="*/ 1563850 h 1822338"/>
              <a:gd name="connsiteX41" fmla="*/ 1586468 w 3027537"/>
              <a:gd name="connsiteY41" fmla="*/ 1563850 h 1822338"/>
              <a:gd name="connsiteX42" fmla="*/ 1586468 w 3027537"/>
              <a:gd name="connsiteY42" fmla="*/ 1596161 h 1822338"/>
              <a:gd name="connsiteX43" fmla="*/ 1573544 w 3027537"/>
              <a:gd name="connsiteY43" fmla="*/ 1596161 h 1822338"/>
              <a:gd name="connsiteX44" fmla="*/ 1573544 w 3027537"/>
              <a:gd name="connsiteY44" fmla="*/ 1628472 h 1822338"/>
              <a:gd name="connsiteX45" fmla="*/ 1418451 w 3027537"/>
              <a:gd name="connsiteY45" fmla="*/ 1628472 h 1822338"/>
              <a:gd name="connsiteX46" fmla="*/ 1418451 w 3027537"/>
              <a:gd name="connsiteY46" fmla="*/ 1644628 h 1822338"/>
              <a:gd name="connsiteX47" fmla="*/ 1308594 w 3027537"/>
              <a:gd name="connsiteY47" fmla="*/ 1644628 h 1822338"/>
              <a:gd name="connsiteX48" fmla="*/ 1308594 w 3027537"/>
              <a:gd name="connsiteY48" fmla="*/ 1657552 h 1822338"/>
              <a:gd name="connsiteX49" fmla="*/ 1256896 w 3027537"/>
              <a:gd name="connsiteY49" fmla="*/ 1657552 h 1822338"/>
              <a:gd name="connsiteX50" fmla="*/ 1256896 w 3027537"/>
              <a:gd name="connsiteY50" fmla="*/ 1673707 h 1822338"/>
              <a:gd name="connsiteX51" fmla="*/ 1192274 w 3027537"/>
              <a:gd name="connsiteY51" fmla="*/ 1673707 h 1822338"/>
              <a:gd name="connsiteX52" fmla="*/ 1192274 w 3027537"/>
              <a:gd name="connsiteY52" fmla="*/ 1683401 h 1822338"/>
              <a:gd name="connsiteX53" fmla="*/ 1153501 w 3027537"/>
              <a:gd name="connsiteY53" fmla="*/ 1683401 h 1822338"/>
              <a:gd name="connsiteX54" fmla="*/ 1153501 w 3027537"/>
              <a:gd name="connsiteY54" fmla="*/ 1696325 h 1822338"/>
              <a:gd name="connsiteX55" fmla="*/ 1043644 w 3027537"/>
              <a:gd name="connsiteY55" fmla="*/ 1696325 h 1822338"/>
              <a:gd name="connsiteX56" fmla="*/ 1043644 w 3027537"/>
              <a:gd name="connsiteY56" fmla="*/ 1709249 h 1822338"/>
              <a:gd name="connsiteX57" fmla="*/ 1011333 w 3027537"/>
              <a:gd name="connsiteY57" fmla="*/ 1709249 h 1822338"/>
              <a:gd name="connsiteX58" fmla="*/ 1011333 w 3027537"/>
              <a:gd name="connsiteY58" fmla="*/ 1715712 h 1822338"/>
              <a:gd name="connsiteX59" fmla="*/ 911169 w 3027537"/>
              <a:gd name="connsiteY59" fmla="*/ 1715712 h 1822338"/>
              <a:gd name="connsiteX60" fmla="*/ 911169 w 3027537"/>
              <a:gd name="connsiteY60" fmla="*/ 1728636 h 1822338"/>
              <a:gd name="connsiteX61" fmla="*/ 872396 w 3027537"/>
              <a:gd name="connsiteY61" fmla="*/ 1728636 h 1822338"/>
              <a:gd name="connsiteX62" fmla="*/ 872396 w 3027537"/>
              <a:gd name="connsiteY62" fmla="*/ 1738329 h 1822338"/>
              <a:gd name="connsiteX63" fmla="*/ 736690 w 3027537"/>
              <a:gd name="connsiteY63" fmla="*/ 1738329 h 1822338"/>
              <a:gd name="connsiteX64" fmla="*/ 736690 w 3027537"/>
              <a:gd name="connsiteY64" fmla="*/ 1760947 h 1822338"/>
              <a:gd name="connsiteX65" fmla="*/ 707610 w 3027537"/>
              <a:gd name="connsiteY65" fmla="*/ 1760947 h 1822338"/>
              <a:gd name="connsiteX66" fmla="*/ 707610 w 3027537"/>
              <a:gd name="connsiteY66" fmla="*/ 1777102 h 1822338"/>
              <a:gd name="connsiteX67" fmla="*/ 636526 w 3027537"/>
              <a:gd name="connsiteY67" fmla="*/ 1777102 h 1822338"/>
              <a:gd name="connsiteX68" fmla="*/ 636526 w 3027537"/>
              <a:gd name="connsiteY68" fmla="*/ 1783565 h 1822338"/>
              <a:gd name="connsiteX69" fmla="*/ 558980 w 3027537"/>
              <a:gd name="connsiteY69" fmla="*/ 1783565 h 1822338"/>
              <a:gd name="connsiteX70" fmla="*/ 546167 w 3027537"/>
              <a:gd name="connsiteY70" fmla="*/ 1815428 h 1822338"/>
              <a:gd name="connsiteX71" fmla="*/ 455585 w 3027537"/>
              <a:gd name="connsiteY71" fmla="*/ 1790028 h 1822338"/>
              <a:gd name="connsiteX72" fmla="*/ 455585 w 3027537"/>
              <a:gd name="connsiteY72" fmla="*/ 1802951 h 1822338"/>
              <a:gd name="connsiteX73" fmla="*/ 378038 w 3027537"/>
              <a:gd name="connsiteY73" fmla="*/ 1802951 h 1822338"/>
              <a:gd name="connsiteX74" fmla="*/ 378038 w 3027537"/>
              <a:gd name="connsiteY74" fmla="*/ 1822338 h 1822338"/>
              <a:gd name="connsiteX75" fmla="*/ 0 w 3027537"/>
              <a:gd name="connsiteY75" fmla="*/ 1822338 h 1822338"/>
              <a:gd name="connsiteX76" fmla="*/ 0 w 3027537"/>
              <a:gd name="connsiteY76" fmla="*/ 1777102 h 1822338"/>
              <a:gd name="connsiteX77" fmla="*/ 12925 w 3027537"/>
              <a:gd name="connsiteY77" fmla="*/ 1777102 h 1822338"/>
              <a:gd name="connsiteX78" fmla="*/ 12925 w 3027537"/>
              <a:gd name="connsiteY78" fmla="*/ 1760947 h 1822338"/>
              <a:gd name="connsiteX79" fmla="*/ 80778 w 3027537"/>
              <a:gd name="connsiteY79" fmla="*/ 1760947 h 1822338"/>
              <a:gd name="connsiteX80" fmla="*/ 80778 w 3027537"/>
              <a:gd name="connsiteY80" fmla="*/ 1744792 h 1822338"/>
              <a:gd name="connsiteX81" fmla="*/ 138937 w 3027537"/>
              <a:gd name="connsiteY81" fmla="*/ 1744792 h 1822338"/>
              <a:gd name="connsiteX82" fmla="*/ 138937 w 3027537"/>
              <a:gd name="connsiteY82" fmla="*/ 1728636 h 1822338"/>
              <a:gd name="connsiteX83" fmla="*/ 352190 w 3027537"/>
              <a:gd name="connsiteY83" fmla="*/ 1728636 h 1822338"/>
              <a:gd name="connsiteX84" fmla="*/ 352190 w 3027537"/>
              <a:gd name="connsiteY84" fmla="*/ 1712481 h 1822338"/>
              <a:gd name="connsiteX85" fmla="*/ 352190 w 3027537"/>
              <a:gd name="connsiteY85" fmla="*/ 1712481 h 1822338"/>
              <a:gd name="connsiteX86" fmla="*/ 371577 w 3027537"/>
              <a:gd name="connsiteY86" fmla="*/ 1693094 h 1822338"/>
              <a:gd name="connsiteX87" fmla="*/ 500820 w 3027537"/>
              <a:gd name="connsiteY87" fmla="*/ 1693094 h 1822338"/>
              <a:gd name="connsiteX88" fmla="*/ 500820 w 3027537"/>
              <a:gd name="connsiteY88" fmla="*/ 1676939 h 1822338"/>
              <a:gd name="connsiteX89" fmla="*/ 513744 w 3027537"/>
              <a:gd name="connsiteY89" fmla="*/ 1676939 h 1822338"/>
              <a:gd name="connsiteX90" fmla="*/ 513744 w 3027537"/>
              <a:gd name="connsiteY90" fmla="*/ 1660783 h 1822338"/>
              <a:gd name="connsiteX91" fmla="*/ 591291 w 3027537"/>
              <a:gd name="connsiteY91" fmla="*/ 1660783 h 1822338"/>
              <a:gd name="connsiteX92" fmla="*/ 591291 w 3027537"/>
              <a:gd name="connsiteY92" fmla="*/ 1644628 h 1822338"/>
              <a:gd name="connsiteX93" fmla="*/ 636526 w 3027537"/>
              <a:gd name="connsiteY93" fmla="*/ 1644628 h 1822338"/>
              <a:gd name="connsiteX94" fmla="*/ 636526 w 3027537"/>
              <a:gd name="connsiteY94" fmla="*/ 1625241 h 1822338"/>
              <a:gd name="connsiteX95" fmla="*/ 691455 w 3027537"/>
              <a:gd name="connsiteY95" fmla="*/ 1625241 h 1822338"/>
              <a:gd name="connsiteX96" fmla="*/ 691455 w 3027537"/>
              <a:gd name="connsiteY96" fmla="*/ 1625241 h 1822338"/>
              <a:gd name="connsiteX97" fmla="*/ 707610 w 3027537"/>
              <a:gd name="connsiteY97" fmla="*/ 1609086 h 1822338"/>
              <a:gd name="connsiteX98" fmla="*/ 707610 w 3027537"/>
              <a:gd name="connsiteY98" fmla="*/ 1586468 h 1822338"/>
              <a:gd name="connsiteX99" fmla="*/ 736690 w 3027537"/>
              <a:gd name="connsiteY99" fmla="*/ 1586468 h 1822338"/>
              <a:gd name="connsiteX100" fmla="*/ 736690 w 3027537"/>
              <a:gd name="connsiteY100" fmla="*/ 1550926 h 1822338"/>
              <a:gd name="connsiteX101" fmla="*/ 875627 w 3027537"/>
              <a:gd name="connsiteY101" fmla="*/ 1550926 h 1822338"/>
              <a:gd name="connsiteX102" fmla="*/ 875627 w 3027537"/>
              <a:gd name="connsiteY102" fmla="*/ 1534770 h 1822338"/>
              <a:gd name="connsiteX103" fmla="*/ 914400 w 3027537"/>
              <a:gd name="connsiteY103" fmla="*/ 1534770 h 1822338"/>
              <a:gd name="connsiteX104" fmla="*/ 914400 w 3027537"/>
              <a:gd name="connsiteY104" fmla="*/ 1515384 h 1822338"/>
              <a:gd name="connsiteX105" fmla="*/ 1004871 w 3027537"/>
              <a:gd name="connsiteY105" fmla="*/ 1515384 h 1822338"/>
              <a:gd name="connsiteX106" fmla="*/ 1004871 w 3027537"/>
              <a:gd name="connsiteY106" fmla="*/ 1492766 h 1822338"/>
              <a:gd name="connsiteX107" fmla="*/ 1033951 w 3027537"/>
              <a:gd name="connsiteY107" fmla="*/ 1492766 h 1822338"/>
              <a:gd name="connsiteX108" fmla="*/ 1046875 w 3027537"/>
              <a:gd name="connsiteY108" fmla="*/ 1479842 h 1822338"/>
              <a:gd name="connsiteX109" fmla="*/ 1169657 w 3027537"/>
              <a:gd name="connsiteY109" fmla="*/ 1479842 h 1822338"/>
              <a:gd name="connsiteX110" fmla="*/ 1169657 w 3027537"/>
              <a:gd name="connsiteY110" fmla="*/ 1453993 h 1822338"/>
              <a:gd name="connsiteX111" fmla="*/ 1192274 w 3027537"/>
              <a:gd name="connsiteY111" fmla="*/ 1453993 h 1822338"/>
              <a:gd name="connsiteX112" fmla="*/ 1192274 w 3027537"/>
              <a:gd name="connsiteY112" fmla="*/ 1453993 h 1822338"/>
              <a:gd name="connsiteX113" fmla="*/ 1192274 w 3027537"/>
              <a:gd name="connsiteY113" fmla="*/ 1453993 h 1822338"/>
              <a:gd name="connsiteX114" fmla="*/ 1192274 w 3027537"/>
              <a:gd name="connsiteY114" fmla="*/ 1453993 h 1822338"/>
              <a:gd name="connsiteX115" fmla="*/ 1192274 w 3027537"/>
              <a:gd name="connsiteY115" fmla="*/ 1431375 h 1822338"/>
              <a:gd name="connsiteX116" fmla="*/ 1256896 w 3027537"/>
              <a:gd name="connsiteY116" fmla="*/ 1431375 h 1822338"/>
              <a:gd name="connsiteX117" fmla="*/ 1256896 w 3027537"/>
              <a:gd name="connsiteY117" fmla="*/ 1431375 h 1822338"/>
              <a:gd name="connsiteX118" fmla="*/ 1256896 w 3027537"/>
              <a:gd name="connsiteY118" fmla="*/ 1431375 h 1822338"/>
              <a:gd name="connsiteX119" fmla="*/ 1256896 w 3027537"/>
              <a:gd name="connsiteY119" fmla="*/ 1408758 h 1822338"/>
              <a:gd name="connsiteX120" fmla="*/ 1311825 w 3027537"/>
              <a:gd name="connsiteY120" fmla="*/ 1408758 h 1822338"/>
              <a:gd name="connsiteX121" fmla="*/ 1311825 w 3027537"/>
              <a:gd name="connsiteY121" fmla="*/ 1379678 h 1822338"/>
              <a:gd name="connsiteX122" fmla="*/ 1421682 w 3027537"/>
              <a:gd name="connsiteY122" fmla="*/ 1379678 h 1822338"/>
              <a:gd name="connsiteX123" fmla="*/ 1421682 w 3027537"/>
              <a:gd name="connsiteY123" fmla="*/ 1360291 h 1822338"/>
              <a:gd name="connsiteX124" fmla="*/ 1567081 w 3027537"/>
              <a:gd name="connsiteY124" fmla="*/ 1360291 h 1822338"/>
              <a:gd name="connsiteX125" fmla="*/ 1567081 w 3027537"/>
              <a:gd name="connsiteY125" fmla="*/ 1315056 h 1822338"/>
              <a:gd name="connsiteX126" fmla="*/ 1580006 w 3027537"/>
              <a:gd name="connsiteY126" fmla="*/ 1315056 h 1822338"/>
              <a:gd name="connsiteX127" fmla="*/ 1580006 w 3027537"/>
              <a:gd name="connsiteY127" fmla="*/ 1273052 h 1822338"/>
              <a:gd name="connsiteX128" fmla="*/ 1592930 w 3027537"/>
              <a:gd name="connsiteY128" fmla="*/ 1273052 h 1822338"/>
              <a:gd name="connsiteX129" fmla="*/ 1592930 w 3027537"/>
              <a:gd name="connsiteY129" fmla="*/ 1240741 h 1822338"/>
              <a:gd name="connsiteX130" fmla="*/ 1748023 w 3027537"/>
              <a:gd name="connsiteY130" fmla="*/ 1240741 h 1822338"/>
              <a:gd name="connsiteX131" fmla="*/ 1748023 w 3027537"/>
              <a:gd name="connsiteY131" fmla="*/ 1211661 h 1822338"/>
              <a:gd name="connsiteX132" fmla="*/ 1903115 w 3027537"/>
              <a:gd name="connsiteY132" fmla="*/ 1211661 h 1822338"/>
              <a:gd name="connsiteX133" fmla="*/ 1903115 w 3027537"/>
              <a:gd name="connsiteY133" fmla="*/ 1169657 h 1822338"/>
              <a:gd name="connsiteX134" fmla="*/ 2006510 w 3027537"/>
              <a:gd name="connsiteY134" fmla="*/ 1169657 h 1822338"/>
              <a:gd name="connsiteX135" fmla="*/ 2006510 w 3027537"/>
              <a:gd name="connsiteY135" fmla="*/ 1124421 h 1822338"/>
              <a:gd name="connsiteX136" fmla="*/ 2067901 w 3027537"/>
              <a:gd name="connsiteY136" fmla="*/ 1124421 h 1822338"/>
              <a:gd name="connsiteX137" fmla="*/ 2067901 w 3027537"/>
              <a:gd name="connsiteY137" fmla="*/ 1079186 h 1822338"/>
              <a:gd name="connsiteX138" fmla="*/ 2084057 w 3027537"/>
              <a:gd name="connsiteY138" fmla="*/ 1079186 h 1822338"/>
              <a:gd name="connsiteX139" fmla="*/ 2084057 w 3027537"/>
              <a:gd name="connsiteY139" fmla="*/ 1043644 h 1822338"/>
              <a:gd name="connsiteX140" fmla="*/ 2148679 w 3027537"/>
              <a:gd name="connsiteY140" fmla="*/ 1043644 h 1822338"/>
              <a:gd name="connsiteX141" fmla="*/ 2148679 w 3027537"/>
              <a:gd name="connsiteY141" fmla="*/ 985484 h 1822338"/>
              <a:gd name="connsiteX142" fmla="*/ 2200376 w 3027537"/>
              <a:gd name="connsiteY142" fmla="*/ 985484 h 1822338"/>
              <a:gd name="connsiteX143" fmla="*/ 2200376 w 3027537"/>
              <a:gd name="connsiteY143" fmla="*/ 933787 h 1822338"/>
              <a:gd name="connsiteX144" fmla="*/ 2200376 w 3027537"/>
              <a:gd name="connsiteY144" fmla="*/ 933787 h 1822338"/>
              <a:gd name="connsiteX145" fmla="*/ 2200376 w 3027537"/>
              <a:gd name="connsiteY145" fmla="*/ 933787 h 1822338"/>
              <a:gd name="connsiteX146" fmla="*/ 2200376 w 3027537"/>
              <a:gd name="connsiteY146" fmla="*/ 933787 h 1822338"/>
              <a:gd name="connsiteX147" fmla="*/ 2200376 w 3027537"/>
              <a:gd name="connsiteY147" fmla="*/ 933787 h 1822338"/>
              <a:gd name="connsiteX148" fmla="*/ 2200376 w 3027537"/>
              <a:gd name="connsiteY148" fmla="*/ 933787 h 1822338"/>
              <a:gd name="connsiteX149" fmla="*/ 2216532 w 3027537"/>
              <a:gd name="connsiteY149" fmla="*/ 933787 h 1822338"/>
              <a:gd name="connsiteX150" fmla="*/ 2216532 w 3027537"/>
              <a:gd name="connsiteY150" fmla="*/ 888551 h 1822338"/>
              <a:gd name="connsiteX151" fmla="*/ 2245611 w 3027537"/>
              <a:gd name="connsiteY151" fmla="*/ 888551 h 1822338"/>
              <a:gd name="connsiteX152" fmla="*/ 2245611 w 3027537"/>
              <a:gd name="connsiteY152" fmla="*/ 827160 h 1822338"/>
              <a:gd name="connsiteX153" fmla="*/ 2274691 w 3027537"/>
              <a:gd name="connsiteY153" fmla="*/ 827160 h 1822338"/>
              <a:gd name="connsiteX154" fmla="*/ 2274691 w 3027537"/>
              <a:gd name="connsiteY154" fmla="*/ 714072 h 1822338"/>
              <a:gd name="connsiteX155" fmla="*/ 2287616 w 3027537"/>
              <a:gd name="connsiteY155" fmla="*/ 714072 h 1822338"/>
              <a:gd name="connsiteX156" fmla="*/ 2287616 w 3027537"/>
              <a:gd name="connsiteY156" fmla="*/ 652681 h 1822338"/>
              <a:gd name="connsiteX157" fmla="*/ 2374855 w 3027537"/>
              <a:gd name="connsiteY157" fmla="*/ 652681 h 1822338"/>
              <a:gd name="connsiteX158" fmla="*/ 2374855 w 3027537"/>
              <a:gd name="connsiteY158" fmla="*/ 581597 h 1822338"/>
              <a:gd name="connsiteX159" fmla="*/ 2494406 w 3027537"/>
              <a:gd name="connsiteY159" fmla="*/ 581597 h 1822338"/>
              <a:gd name="connsiteX160" fmla="*/ 2494406 w 3027537"/>
              <a:gd name="connsiteY160" fmla="*/ 494358 h 1822338"/>
              <a:gd name="connsiteX161" fmla="*/ 2562259 w 3027537"/>
              <a:gd name="connsiteY161" fmla="*/ 494358 h 1822338"/>
              <a:gd name="connsiteX162" fmla="*/ 2562259 w 3027537"/>
              <a:gd name="connsiteY162" fmla="*/ 394194 h 1822338"/>
              <a:gd name="connsiteX163" fmla="*/ 2791667 w 3027537"/>
              <a:gd name="connsiteY163" fmla="*/ 387731 h 1822338"/>
              <a:gd name="connsiteX0" fmla="*/ 2791667 w 3027537"/>
              <a:gd name="connsiteY0" fmla="*/ 387731 h 1822338"/>
              <a:gd name="connsiteX1" fmla="*/ 2791667 w 3027537"/>
              <a:gd name="connsiteY1" fmla="*/ 193866 h 1822338"/>
              <a:gd name="connsiteX2" fmla="*/ 2791667 w 3027537"/>
              <a:gd name="connsiteY2" fmla="*/ 193866 h 1822338"/>
              <a:gd name="connsiteX3" fmla="*/ 2791667 w 3027537"/>
              <a:gd name="connsiteY3" fmla="*/ 193866 h 1822338"/>
              <a:gd name="connsiteX4" fmla="*/ 2814284 w 3027537"/>
              <a:gd name="connsiteY4" fmla="*/ 193866 h 1822338"/>
              <a:gd name="connsiteX5" fmla="*/ 2814284 w 3027537"/>
              <a:gd name="connsiteY5" fmla="*/ 0 h 1822338"/>
              <a:gd name="connsiteX6" fmla="*/ 3027537 w 3027537"/>
              <a:gd name="connsiteY6" fmla="*/ 0 h 1822338"/>
              <a:gd name="connsiteX7" fmla="*/ 3027537 w 3027537"/>
              <a:gd name="connsiteY7" fmla="*/ 1024257 h 1822338"/>
              <a:gd name="connsiteX8" fmla="*/ 2817515 w 3027537"/>
              <a:gd name="connsiteY8" fmla="*/ 1024257 h 1822338"/>
              <a:gd name="connsiteX9" fmla="*/ 2817515 w 3027537"/>
              <a:gd name="connsiteY9" fmla="*/ 1085648 h 1822338"/>
              <a:gd name="connsiteX10" fmla="*/ 2817515 w 3027537"/>
              <a:gd name="connsiteY10" fmla="*/ 1085648 h 1822338"/>
              <a:gd name="connsiteX11" fmla="*/ 2788436 w 3027537"/>
              <a:gd name="connsiteY11" fmla="*/ 1085648 h 1822338"/>
              <a:gd name="connsiteX12" fmla="*/ 2788436 w 3027537"/>
              <a:gd name="connsiteY12" fmla="*/ 1140577 h 1822338"/>
              <a:gd name="connsiteX13" fmla="*/ 2568721 w 3027537"/>
              <a:gd name="connsiteY13" fmla="*/ 1140577 h 1822338"/>
              <a:gd name="connsiteX14" fmla="*/ 2568721 w 3027537"/>
              <a:gd name="connsiteY14" fmla="*/ 1185812 h 1822338"/>
              <a:gd name="connsiteX15" fmla="*/ 2491175 w 3027537"/>
              <a:gd name="connsiteY15" fmla="*/ 1185812 h 1822338"/>
              <a:gd name="connsiteX16" fmla="*/ 2491175 w 3027537"/>
              <a:gd name="connsiteY16" fmla="*/ 1221354 h 1822338"/>
              <a:gd name="connsiteX17" fmla="*/ 2368393 w 3027537"/>
              <a:gd name="connsiteY17" fmla="*/ 1221354 h 1822338"/>
              <a:gd name="connsiteX18" fmla="*/ 2368393 w 3027537"/>
              <a:gd name="connsiteY18" fmla="*/ 1256896 h 1822338"/>
              <a:gd name="connsiteX19" fmla="*/ 2287616 w 3027537"/>
              <a:gd name="connsiteY19" fmla="*/ 1256896 h 1822338"/>
              <a:gd name="connsiteX20" fmla="*/ 2287616 w 3027537"/>
              <a:gd name="connsiteY20" fmla="*/ 1295669 h 1822338"/>
              <a:gd name="connsiteX21" fmla="*/ 2271460 w 3027537"/>
              <a:gd name="connsiteY21" fmla="*/ 1295669 h 1822338"/>
              <a:gd name="connsiteX22" fmla="*/ 2271460 w 3027537"/>
              <a:gd name="connsiteY22" fmla="*/ 1350598 h 1822338"/>
              <a:gd name="connsiteX23" fmla="*/ 2242380 w 3027537"/>
              <a:gd name="connsiteY23" fmla="*/ 1350598 h 1822338"/>
              <a:gd name="connsiteX24" fmla="*/ 2242380 w 3027537"/>
              <a:gd name="connsiteY24" fmla="*/ 1386140 h 1822338"/>
              <a:gd name="connsiteX25" fmla="*/ 2213301 w 3027537"/>
              <a:gd name="connsiteY25" fmla="*/ 1386140 h 1822338"/>
              <a:gd name="connsiteX26" fmla="*/ 2213301 w 3027537"/>
              <a:gd name="connsiteY26" fmla="*/ 1386140 h 1822338"/>
              <a:gd name="connsiteX27" fmla="*/ 2200376 w 3027537"/>
              <a:gd name="connsiteY27" fmla="*/ 1399065 h 1822338"/>
              <a:gd name="connsiteX28" fmla="*/ 2200376 w 3027537"/>
              <a:gd name="connsiteY28" fmla="*/ 1431375 h 1822338"/>
              <a:gd name="connsiteX29" fmla="*/ 2148679 w 3027537"/>
              <a:gd name="connsiteY29" fmla="*/ 1431375 h 1822338"/>
              <a:gd name="connsiteX30" fmla="*/ 2148679 w 3027537"/>
              <a:gd name="connsiteY30" fmla="*/ 1463686 h 1822338"/>
              <a:gd name="connsiteX31" fmla="*/ 2080826 w 3027537"/>
              <a:gd name="connsiteY31" fmla="*/ 1463686 h 1822338"/>
              <a:gd name="connsiteX32" fmla="*/ 2080826 w 3027537"/>
              <a:gd name="connsiteY32" fmla="*/ 1492766 h 1822338"/>
              <a:gd name="connsiteX33" fmla="*/ 2061439 w 3027537"/>
              <a:gd name="connsiteY33" fmla="*/ 1492766 h 1822338"/>
              <a:gd name="connsiteX34" fmla="*/ 2061439 w 3027537"/>
              <a:gd name="connsiteY34" fmla="*/ 1512153 h 1822338"/>
              <a:gd name="connsiteX35" fmla="*/ 2009742 w 3027537"/>
              <a:gd name="connsiteY35" fmla="*/ 1512153 h 1822338"/>
              <a:gd name="connsiteX36" fmla="*/ 2009742 w 3027537"/>
              <a:gd name="connsiteY36" fmla="*/ 1528308 h 1822338"/>
              <a:gd name="connsiteX37" fmla="*/ 1912809 w 3027537"/>
              <a:gd name="connsiteY37" fmla="*/ 1528308 h 1822338"/>
              <a:gd name="connsiteX38" fmla="*/ 1912809 w 3027537"/>
              <a:gd name="connsiteY38" fmla="*/ 1544464 h 1822338"/>
              <a:gd name="connsiteX39" fmla="*/ 1757716 w 3027537"/>
              <a:gd name="connsiteY39" fmla="*/ 1544464 h 1822338"/>
              <a:gd name="connsiteX40" fmla="*/ 1757716 w 3027537"/>
              <a:gd name="connsiteY40" fmla="*/ 1563850 h 1822338"/>
              <a:gd name="connsiteX41" fmla="*/ 1586468 w 3027537"/>
              <a:gd name="connsiteY41" fmla="*/ 1563850 h 1822338"/>
              <a:gd name="connsiteX42" fmla="*/ 1586468 w 3027537"/>
              <a:gd name="connsiteY42" fmla="*/ 1596161 h 1822338"/>
              <a:gd name="connsiteX43" fmla="*/ 1573544 w 3027537"/>
              <a:gd name="connsiteY43" fmla="*/ 1596161 h 1822338"/>
              <a:gd name="connsiteX44" fmla="*/ 1573544 w 3027537"/>
              <a:gd name="connsiteY44" fmla="*/ 1628472 h 1822338"/>
              <a:gd name="connsiteX45" fmla="*/ 1418451 w 3027537"/>
              <a:gd name="connsiteY45" fmla="*/ 1628472 h 1822338"/>
              <a:gd name="connsiteX46" fmla="*/ 1418451 w 3027537"/>
              <a:gd name="connsiteY46" fmla="*/ 1644628 h 1822338"/>
              <a:gd name="connsiteX47" fmla="*/ 1308594 w 3027537"/>
              <a:gd name="connsiteY47" fmla="*/ 1644628 h 1822338"/>
              <a:gd name="connsiteX48" fmla="*/ 1308594 w 3027537"/>
              <a:gd name="connsiteY48" fmla="*/ 1657552 h 1822338"/>
              <a:gd name="connsiteX49" fmla="*/ 1256896 w 3027537"/>
              <a:gd name="connsiteY49" fmla="*/ 1657552 h 1822338"/>
              <a:gd name="connsiteX50" fmla="*/ 1256896 w 3027537"/>
              <a:gd name="connsiteY50" fmla="*/ 1673707 h 1822338"/>
              <a:gd name="connsiteX51" fmla="*/ 1192274 w 3027537"/>
              <a:gd name="connsiteY51" fmla="*/ 1673707 h 1822338"/>
              <a:gd name="connsiteX52" fmla="*/ 1192274 w 3027537"/>
              <a:gd name="connsiteY52" fmla="*/ 1683401 h 1822338"/>
              <a:gd name="connsiteX53" fmla="*/ 1153501 w 3027537"/>
              <a:gd name="connsiteY53" fmla="*/ 1683401 h 1822338"/>
              <a:gd name="connsiteX54" fmla="*/ 1153501 w 3027537"/>
              <a:gd name="connsiteY54" fmla="*/ 1696325 h 1822338"/>
              <a:gd name="connsiteX55" fmla="*/ 1043644 w 3027537"/>
              <a:gd name="connsiteY55" fmla="*/ 1696325 h 1822338"/>
              <a:gd name="connsiteX56" fmla="*/ 1043644 w 3027537"/>
              <a:gd name="connsiteY56" fmla="*/ 1709249 h 1822338"/>
              <a:gd name="connsiteX57" fmla="*/ 1011333 w 3027537"/>
              <a:gd name="connsiteY57" fmla="*/ 1709249 h 1822338"/>
              <a:gd name="connsiteX58" fmla="*/ 1011333 w 3027537"/>
              <a:gd name="connsiteY58" fmla="*/ 1715712 h 1822338"/>
              <a:gd name="connsiteX59" fmla="*/ 911169 w 3027537"/>
              <a:gd name="connsiteY59" fmla="*/ 1715712 h 1822338"/>
              <a:gd name="connsiteX60" fmla="*/ 911169 w 3027537"/>
              <a:gd name="connsiteY60" fmla="*/ 1728636 h 1822338"/>
              <a:gd name="connsiteX61" fmla="*/ 872396 w 3027537"/>
              <a:gd name="connsiteY61" fmla="*/ 1728636 h 1822338"/>
              <a:gd name="connsiteX62" fmla="*/ 872396 w 3027537"/>
              <a:gd name="connsiteY62" fmla="*/ 1738329 h 1822338"/>
              <a:gd name="connsiteX63" fmla="*/ 736690 w 3027537"/>
              <a:gd name="connsiteY63" fmla="*/ 1738329 h 1822338"/>
              <a:gd name="connsiteX64" fmla="*/ 736690 w 3027537"/>
              <a:gd name="connsiteY64" fmla="*/ 1760947 h 1822338"/>
              <a:gd name="connsiteX65" fmla="*/ 707610 w 3027537"/>
              <a:gd name="connsiteY65" fmla="*/ 1760947 h 1822338"/>
              <a:gd name="connsiteX66" fmla="*/ 707610 w 3027537"/>
              <a:gd name="connsiteY66" fmla="*/ 1777102 h 1822338"/>
              <a:gd name="connsiteX67" fmla="*/ 636526 w 3027537"/>
              <a:gd name="connsiteY67" fmla="*/ 1777102 h 1822338"/>
              <a:gd name="connsiteX68" fmla="*/ 636526 w 3027537"/>
              <a:gd name="connsiteY68" fmla="*/ 1783565 h 1822338"/>
              <a:gd name="connsiteX69" fmla="*/ 578030 w 3027537"/>
              <a:gd name="connsiteY69" fmla="*/ 1793090 h 1822338"/>
              <a:gd name="connsiteX70" fmla="*/ 546167 w 3027537"/>
              <a:gd name="connsiteY70" fmla="*/ 1815428 h 1822338"/>
              <a:gd name="connsiteX71" fmla="*/ 455585 w 3027537"/>
              <a:gd name="connsiteY71" fmla="*/ 1790028 h 1822338"/>
              <a:gd name="connsiteX72" fmla="*/ 455585 w 3027537"/>
              <a:gd name="connsiteY72" fmla="*/ 1802951 h 1822338"/>
              <a:gd name="connsiteX73" fmla="*/ 378038 w 3027537"/>
              <a:gd name="connsiteY73" fmla="*/ 1802951 h 1822338"/>
              <a:gd name="connsiteX74" fmla="*/ 378038 w 3027537"/>
              <a:gd name="connsiteY74" fmla="*/ 1822338 h 1822338"/>
              <a:gd name="connsiteX75" fmla="*/ 0 w 3027537"/>
              <a:gd name="connsiteY75" fmla="*/ 1822338 h 1822338"/>
              <a:gd name="connsiteX76" fmla="*/ 0 w 3027537"/>
              <a:gd name="connsiteY76" fmla="*/ 1777102 h 1822338"/>
              <a:gd name="connsiteX77" fmla="*/ 12925 w 3027537"/>
              <a:gd name="connsiteY77" fmla="*/ 1777102 h 1822338"/>
              <a:gd name="connsiteX78" fmla="*/ 12925 w 3027537"/>
              <a:gd name="connsiteY78" fmla="*/ 1760947 h 1822338"/>
              <a:gd name="connsiteX79" fmla="*/ 80778 w 3027537"/>
              <a:gd name="connsiteY79" fmla="*/ 1760947 h 1822338"/>
              <a:gd name="connsiteX80" fmla="*/ 80778 w 3027537"/>
              <a:gd name="connsiteY80" fmla="*/ 1744792 h 1822338"/>
              <a:gd name="connsiteX81" fmla="*/ 138937 w 3027537"/>
              <a:gd name="connsiteY81" fmla="*/ 1744792 h 1822338"/>
              <a:gd name="connsiteX82" fmla="*/ 138937 w 3027537"/>
              <a:gd name="connsiteY82" fmla="*/ 1728636 h 1822338"/>
              <a:gd name="connsiteX83" fmla="*/ 352190 w 3027537"/>
              <a:gd name="connsiteY83" fmla="*/ 1728636 h 1822338"/>
              <a:gd name="connsiteX84" fmla="*/ 352190 w 3027537"/>
              <a:gd name="connsiteY84" fmla="*/ 1712481 h 1822338"/>
              <a:gd name="connsiteX85" fmla="*/ 352190 w 3027537"/>
              <a:gd name="connsiteY85" fmla="*/ 1712481 h 1822338"/>
              <a:gd name="connsiteX86" fmla="*/ 371577 w 3027537"/>
              <a:gd name="connsiteY86" fmla="*/ 1693094 h 1822338"/>
              <a:gd name="connsiteX87" fmla="*/ 500820 w 3027537"/>
              <a:gd name="connsiteY87" fmla="*/ 1693094 h 1822338"/>
              <a:gd name="connsiteX88" fmla="*/ 500820 w 3027537"/>
              <a:gd name="connsiteY88" fmla="*/ 1676939 h 1822338"/>
              <a:gd name="connsiteX89" fmla="*/ 513744 w 3027537"/>
              <a:gd name="connsiteY89" fmla="*/ 1676939 h 1822338"/>
              <a:gd name="connsiteX90" fmla="*/ 513744 w 3027537"/>
              <a:gd name="connsiteY90" fmla="*/ 1660783 h 1822338"/>
              <a:gd name="connsiteX91" fmla="*/ 591291 w 3027537"/>
              <a:gd name="connsiteY91" fmla="*/ 1660783 h 1822338"/>
              <a:gd name="connsiteX92" fmla="*/ 591291 w 3027537"/>
              <a:gd name="connsiteY92" fmla="*/ 1644628 h 1822338"/>
              <a:gd name="connsiteX93" fmla="*/ 636526 w 3027537"/>
              <a:gd name="connsiteY93" fmla="*/ 1644628 h 1822338"/>
              <a:gd name="connsiteX94" fmla="*/ 636526 w 3027537"/>
              <a:gd name="connsiteY94" fmla="*/ 1625241 h 1822338"/>
              <a:gd name="connsiteX95" fmla="*/ 691455 w 3027537"/>
              <a:gd name="connsiteY95" fmla="*/ 1625241 h 1822338"/>
              <a:gd name="connsiteX96" fmla="*/ 691455 w 3027537"/>
              <a:gd name="connsiteY96" fmla="*/ 1625241 h 1822338"/>
              <a:gd name="connsiteX97" fmla="*/ 707610 w 3027537"/>
              <a:gd name="connsiteY97" fmla="*/ 1609086 h 1822338"/>
              <a:gd name="connsiteX98" fmla="*/ 707610 w 3027537"/>
              <a:gd name="connsiteY98" fmla="*/ 1586468 h 1822338"/>
              <a:gd name="connsiteX99" fmla="*/ 736690 w 3027537"/>
              <a:gd name="connsiteY99" fmla="*/ 1586468 h 1822338"/>
              <a:gd name="connsiteX100" fmla="*/ 736690 w 3027537"/>
              <a:gd name="connsiteY100" fmla="*/ 1550926 h 1822338"/>
              <a:gd name="connsiteX101" fmla="*/ 875627 w 3027537"/>
              <a:gd name="connsiteY101" fmla="*/ 1550926 h 1822338"/>
              <a:gd name="connsiteX102" fmla="*/ 875627 w 3027537"/>
              <a:gd name="connsiteY102" fmla="*/ 1534770 h 1822338"/>
              <a:gd name="connsiteX103" fmla="*/ 914400 w 3027537"/>
              <a:gd name="connsiteY103" fmla="*/ 1534770 h 1822338"/>
              <a:gd name="connsiteX104" fmla="*/ 914400 w 3027537"/>
              <a:gd name="connsiteY104" fmla="*/ 1515384 h 1822338"/>
              <a:gd name="connsiteX105" fmla="*/ 1004871 w 3027537"/>
              <a:gd name="connsiteY105" fmla="*/ 1515384 h 1822338"/>
              <a:gd name="connsiteX106" fmla="*/ 1004871 w 3027537"/>
              <a:gd name="connsiteY106" fmla="*/ 1492766 h 1822338"/>
              <a:gd name="connsiteX107" fmla="*/ 1033951 w 3027537"/>
              <a:gd name="connsiteY107" fmla="*/ 1492766 h 1822338"/>
              <a:gd name="connsiteX108" fmla="*/ 1046875 w 3027537"/>
              <a:gd name="connsiteY108" fmla="*/ 1479842 h 1822338"/>
              <a:gd name="connsiteX109" fmla="*/ 1169657 w 3027537"/>
              <a:gd name="connsiteY109" fmla="*/ 1479842 h 1822338"/>
              <a:gd name="connsiteX110" fmla="*/ 1169657 w 3027537"/>
              <a:gd name="connsiteY110" fmla="*/ 1453993 h 1822338"/>
              <a:gd name="connsiteX111" fmla="*/ 1192274 w 3027537"/>
              <a:gd name="connsiteY111" fmla="*/ 1453993 h 1822338"/>
              <a:gd name="connsiteX112" fmla="*/ 1192274 w 3027537"/>
              <a:gd name="connsiteY112" fmla="*/ 1453993 h 1822338"/>
              <a:gd name="connsiteX113" fmla="*/ 1192274 w 3027537"/>
              <a:gd name="connsiteY113" fmla="*/ 1453993 h 1822338"/>
              <a:gd name="connsiteX114" fmla="*/ 1192274 w 3027537"/>
              <a:gd name="connsiteY114" fmla="*/ 1453993 h 1822338"/>
              <a:gd name="connsiteX115" fmla="*/ 1192274 w 3027537"/>
              <a:gd name="connsiteY115" fmla="*/ 1431375 h 1822338"/>
              <a:gd name="connsiteX116" fmla="*/ 1256896 w 3027537"/>
              <a:gd name="connsiteY116" fmla="*/ 1431375 h 1822338"/>
              <a:gd name="connsiteX117" fmla="*/ 1256896 w 3027537"/>
              <a:gd name="connsiteY117" fmla="*/ 1431375 h 1822338"/>
              <a:gd name="connsiteX118" fmla="*/ 1256896 w 3027537"/>
              <a:gd name="connsiteY118" fmla="*/ 1431375 h 1822338"/>
              <a:gd name="connsiteX119" fmla="*/ 1256896 w 3027537"/>
              <a:gd name="connsiteY119" fmla="*/ 1408758 h 1822338"/>
              <a:gd name="connsiteX120" fmla="*/ 1311825 w 3027537"/>
              <a:gd name="connsiteY120" fmla="*/ 1408758 h 1822338"/>
              <a:gd name="connsiteX121" fmla="*/ 1311825 w 3027537"/>
              <a:gd name="connsiteY121" fmla="*/ 1379678 h 1822338"/>
              <a:gd name="connsiteX122" fmla="*/ 1421682 w 3027537"/>
              <a:gd name="connsiteY122" fmla="*/ 1379678 h 1822338"/>
              <a:gd name="connsiteX123" fmla="*/ 1421682 w 3027537"/>
              <a:gd name="connsiteY123" fmla="*/ 1360291 h 1822338"/>
              <a:gd name="connsiteX124" fmla="*/ 1567081 w 3027537"/>
              <a:gd name="connsiteY124" fmla="*/ 1360291 h 1822338"/>
              <a:gd name="connsiteX125" fmla="*/ 1567081 w 3027537"/>
              <a:gd name="connsiteY125" fmla="*/ 1315056 h 1822338"/>
              <a:gd name="connsiteX126" fmla="*/ 1580006 w 3027537"/>
              <a:gd name="connsiteY126" fmla="*/ 1315056 h 1822338"/>
              <a:gd name="connsiteX127" fmla="*/ 1580006 w 3027537"/>
              <a:gd name="connsiteY127" fmla="*/ 1273052 h 1822338"/>
              <a:gd name="connsiteX128" fmla="*/ 1592930 w 3027537"/>
              <a:gd name="connsiteY128" fmla="*/ 1273052 h 1822338"/>
              <a:gd name="connsiteX129" fmla="*/ 1592930 w 3027537"/>
              <a:gd name="connsiteY129" fmla="*/ 1240741 h 1822338"/>
              <a:gd name="connsiteX130" fmla="*/ 1748023 w 3027537"/>
              <a:gd name="connsiteY130" fmla="*/ 1240741 h 1822338"/>
              <a:gd name="connsiteX131" fmla="*/ 1748023 w 3027537"/>
              <a:gd name="connsiteY131" fmla="*/ 1211661 h 1822338"/>
              <a:gd name="connsiteX132" fmla="*/ 1903115 w 3027537"/>
              <a:gd name="connsiteY132" fmla="*/ 1211661 h 1822338"/>
              <a:gd name="connsiteX133" fmla="*/ 1903115 w 3027537"/>
              <a:gd name="connsiteY133" fmla="*/ 1169657 h 1822338"/>
              <a:gd name="connsiteX134" fmla="*/ 2006510 w 3027537"/>
              <a:gd name="connsiteY134" fmla="*/ 1169657 h 1822338"/>
              <a:gd name="connsiteX135" fmla="*/ 2006510 w 3027537"/>
              <a:gd name="connsiteY135" fmla="*/ 1124421 h 1822338"/>
              <a:gd name="connsiteX136" fmla="*/ 2067901 w 3027537"/>
              <a:gd name="connsiteY136" fmla="*/ 1124421 h 1822338"/>
              <a:gd name="connsiteX137" fmla="*/ 2067901 w 3027537"/>
              <a:gd name="connsiteY137" fmla="*/ 1079186 h 1822338"/>
              <a:gd name="connsiteX138" fmla="*/ 2084057 w 3027537"/>
              <a:gd name="connsiteY138" fmla="*/ 1079186 h 1822338"/>
              <a:gd name="connsiteX139" fmla="*/ 2084057 w 3027537"/>
              <a:gd name="connsiteY139" fmla="*/ 1043644 h 1822338"/>
              <a:gd name="connsiteX140" fmla="*/ 2148679 w 3027537"/>
              <a:gd name="connsiteY140" fmla="*/ 1043644 h 1822338"/>
              <a:gd name="connsiteX141" fmla="*/ 2148679 w 3027537"/>
              <a:gd name="connsiteY141" fmla="*/ 985484 h 1822338"/>
              <a:gd name="connsiteX142" fmla="*/ 2200376 w 3027537"/>
              <a:gd name="connsiteY142" fmla="*/ 985484 h 1822338"/>
              <a:gd name="connsiteX143" fmla="*/ 2200376 w 3027537"/>
              <a:gd name="connsiteY143" fmla="*/ 933787 h 1822338"/>
              <a:gd name="connsiteX144" fmla="*/ 2200376 w 3027537"/>
              <a:gd name="connsiteY144" fmla="*/ 933787 h 1822338"/>
              <a:gd name="connsiteX145" fmla="*/ 2200376 w 3027537"/>
              <a:gd name="connsiteY145" fmla="*/ 933787 h 1822338"/>
              <a:gd name="connsiteX146" fmla="*/ 2200376 w 3027537"/>
              <a:gd name="connsiteY146" fmla="*/ 933787 h 1822338"/>
              <a:gd name="connsiteX147" fmla="*/ 2200376 w 3027537"/>
              <a:gd name="connsiteY147" fmla="*/ 933787 h 1822338"/>
              <a:gd name="connsiteX148" fmla="*/ 2200376 w 3027537"/>
              <a:gd name="connsiteY148" fmla="*/ 933787 h 1822338"/>
              <a:gd name="connsiteX149" fmla="*/ 2216532 w 3027537"/>
              <a:gd name="connsiteY149" fmla="*/ 933787 h 1822338"/>
              <a:gd name="connsiteX150" fmla="*/ 2216532 w 3027537"/>
              <a:gd name="connsiteY150" fmla="*/ 888551 h 1822338"/>
              <a:gd name="connsiteX151" fmla="*/ 2245611 w 3027537"/>
              <a:gd name="connsiteY151" fmla="*/ 888551 h 1822338"/>
              <a:gd name="connsiteX152" fmla="*/ 2245611 w 3027537"/>
              <a:gd name="connsiteY152" fmla="*/ 827160 h 1822338"/>
              <a:gd name="connsiteX153" fmla="*/ 2274691 w 3027537"/>
              <a:gd name="connsiteY153" fmla="*/ 827160 h 1822338"/>
              <a:gd name="connsiteX154" fmla="*/ 2274691 w 3027537"/>
              <a:gd name="connsiteY154" fmla="*/ 714072 h 1822338"/>
              <a:gd name="connsiteX155" fmla="*/ 2287616 w 3027537"/>
              <a:gd name="connsiteY155" fmla="*/ 714072 h 1822338"/>
              <a:gd name="connsiteX156" fmla="*/ 2287616 w 3027537"/>
              <a:gd name="connsiteY156" fmla="*/ 652681 h 1822338"/>
              <a:gd name="connsiteX157" fmla="*/ 2374855 w 3027537"/>
              <a:gd name="connsiteY157" fmla="*/ 652681 h 1822338"/>
              <a:gd name="connsiteX158" fmla="*/ 2374855 w 3027537"/>
              <a:gd name="connsiteY158" fmla="*/ 581597 h 1822338"/>
              <a:gd name="connsiteX159" fmla="*/ 2494406 w 3027537"/>
              <a:gd name="connsiteY159" fmla="*/ 581597 h 1822338"/>
              <a:gd name="connsiteX160" fmla="*/ 2494406 w 3027537"/>
              <a:gd name="connsiteY160" fmla="*/ 494358 h 1822338"/>
              <a:gd name="connsiteX161" fmla="*/ 2562259 w 3027537"/>
              <a:gd name="connsiteY161" fmla="*/ 494358 h 1822338"/>
              <a:gd name="connsiteX162" fmla="*/ 2562259 w 3027537"/>
              <a:gd name="connsiteY162" fmla="*/ 394194 h 1822338"/>
              <a:gd name="connsiteX163" fmla="*/ 2791667 w 3027537"/>
              <a:gd name="connsiteY163" fmla="*/ 387731 h 1822338"/>
              <a:gd name="connsiteX0" fmla="*/ 2791667 w 3027537"/>
              <a:gd name="connsiteY0" fmla="*/ 387731 h 1822338"/>
              <a:gd name="connsiteX1" fmla="*/ 2791667 w 3027537"/>
              <a:gd name="connsiteY1" fmla="*/ 193866 h 1822338"/>
              <a:gd name="connsiteX2" fmla="*/ 2791667 w 3027537"/>
              <a:gd name="connsiteY2" fmla="*/ 193866 h 1822338"/>
              <a:gd name="connsiteX3" fmla="*/ 2791667 w 3027537"/>
              <a:gd name="connsiteY3" fmla="*/ 193866 h 1822338"/>
              <a:gd name="connsiteX4" fmla="*/ 2814284 w 3027537"/>
              <a:gd name="connsiteY4" fmla="*/ 193866 h 1822338"/>
              <a:gd name="connsiteX5" fmla="*/ 2814284 w 3027537"/>
              <a:gd name="connsiteY5" fmla="*/ 0 h 1822338"/>
              <a:gd name="connsiteX6" fmla="*/ 3027537 w 3027537"/>
              <a:gd name="connsiteY6" fmla="*/ 0 h 1822338"/>
              <a:gd name="connsiteX7" fmla="*/ 3027537 w 3027537"/>
              <a:gd name="connsiteY7" fmla="*/ 1024257 h 1822338"/>
              <a:gd name="connsiteX8" fmla="*/ 2817515 w 3027537"/>
              <a:gd name="connsiteY8" fmla="*/ 1024257 h 1822338"/>
              <a:gd name="connsiteX9" fmla="*/ 2817515 w 3027537"/>
              <a:gd name="connsiteY9" fmla="*/ 1085648 h 1822338"/>
              <a:gd name="connsiteX10" fmla="*/ 2817515 w 3027537"/>
              <a:gd name="connsiteY10" fmla="*/ 1085648 h 1822338"/>
              <a:gd name="connsiteX11" fmla="*/ 2788436 w 3027537"/>
              <a:gd name="connsiteY11" fmla="*/ 1085648 h 1822338"/>
              <a:gd name="connsiteX12" fmla="*/ 2788436 w 3027537"/>
              <a:gd name="connsiteY12" fmla="*/ 1140577 h 1822338"/>
              <a:gd name="connsiteX13" fmla="*/ 2568721 w 3027537"/>
              <a:gd name="connsiteY13" fmla="*/ 1140577 h 1822338"/>
              <a:gd name="connsiteX14" fmla="*/ 2568721 w 3027537"/>
              <a:gd name="connsiteY14" fmla="*/ 1185812 h 1822338"/>
              <a:gd name="connsiteX15" fmla="*/ 2491175 w 3027537"/>
              <a:gd name="connsiteY15" fmla="*/ 1185812 h 1822338"/>
              <a:gd name="connsiteX16" fmla="*/ 2491175 w 3027537"/>
              <a:gd name="connsiteY16" fmla="*/ 1221354 h 1822338"/>
              <a:gd name="connsiteX17" fmla="*/ 2368393 w 3027537"/>
              <a:gd name="connsiteY17" fmla="*/ 1221354 h 1822338"/>
              <a:gd name="connsiteX18" fmla="*/ 2368393 w 3027537"/>
              <a:gd name="connsiteY18" fmla="*/ 1256896 h 1822338"/>
              <a:gd name="connsiteX19" fmla="*/ 2287616 w 3027537"/>
              <a:gd name="connsiteY19" fmla="*/ 1256896 h 1822338"/>
              <a:gd name="connsiteX20" fmla="*/ 2287616 w 3027537"/>
              <a:gd name="connsiteY20" fmla="*/ 1295669 h 1822338"/>
              <a:gd name="connsiteX21" fmla="*/ 2271460 w 3027537"/>
              <a:gd name="connsiteY21" fmla="*/ 1295669 h 1822338"/>
              <a:gd name="connsiteX22" fmla="*/ 2271460 w 3027537"/>
              <a:gd name="connsiteY22" fmla="*/ 1350598 h 1822338"/>
              <a:gd name="connsiteX23" fmla="*/ 2242380 w 3027537"/>
              <a:gd name="connsiteY23" fmla="*/ 1350598 h 1822338"/>
              <a:gd name="connsiteX24" fmla="*/ 2242380 w 3027537"/>
              <a:gd name="connsiteY24" fmla="*/ 1386140 h 1822338"/>
              <a:gd name="connsiteX25" fmla="*/ 2213301 w 3027537"/>
              <a:gd name="connsiteY25" fmla="*/ 1386140 h 1822338"/>
              <a:gd name="connsiteX26" fmla="*/ 2213301 w 3027537"/>
              <a:gd name="connsiteY26" fmla="*/ 1386140 h 1822338"/>
              <a:gd name="connsiteX27" fmla="*/ 2200376 w 3027537"/>
              <a:gd name="connsiteY27" fmla="*/ 1399065 h 1822338"/>
              <a:gd name="connsiteX28" fmla="*/ 2200376 w 3027537"/>
              <a:gd name="connsiteY28" fmla="*/ 1431375 h 1822338"/>
              <a:gd name="connsiteX29" fmla="*/ 2148679 w 3027537"/>
              <a:gd name="connsiteY29" fmla="*/ 1431375 h 1822338"/>
              <a:gd name="connsiteX30" fmla="*/ 2148679 w 3027537"/>
              <a:gd name="connsiteY30" fmla="*/ 1463686 h 1822338"/>
              <a:gd name="connsiteX31" fmla="*/ 2080826 w 3027537"/>
              <a:gd name="connsiteY31" fmla="*/ 1463686 h 1822338"/>
              <a:gd name="connsiteX32" fmla="*/ 2080826 w 3027537"/>
              <a:gd name="connsiteY32" fmla="*/ 1492766 h 1822338"/>
              <a:gd name="connsiteX33" fmla="*/ 2061439 w 3027537"/>
              <a:gd name="connsiteY33" fmla="*/ 1492766 h 1822338"/>
              <a:gd name="connsiteX34" fmla="*/ 2061439 w 3027537"/>
              <a:gd name="connsiteY34" fmla="*/ 1512153 h 1822338"/>
              <a:gd name="connsiteX35" fmla="*/ 2009742 w 3027537"/>
              <a:gd name="connsiteY35" fmla="*/ 1512153 h 1822338"/>
              <a:gd name="connsiteX36" fmla="*/ 2009742 w 3027537"/>
              <a:gd name="connsiteY36" fmla="*/ 1528308 h 1822338"/>
              <a:gd name="connsiteX37" fmla="*/ 1912809 w 3027537"/>
              <a:gd name="connsiteY37" fmla="*/ 1528308 h 1822338"/>
              <a:gd name="connsiteX38" fmla="*/ 1912809 w 3027537"/>
              <a:gd name="connsiteY38" fmla="*/ 1544464 h 1822338"/>
              <a:gd name="connsiteX39" fmla="*/ 1757716 w 3027537"/>
              <a:gd name="connsiteY39" fmla="*/ 1544464 h 1822338"/>
              <a:gd name="connsiteX40" fmla="*/ 1757716 w 3027537"/>
              <a:gd name="connsiteY40" fmla="*/ 1563850 h 1822338"/>
              <a:gd name="connsiteX41" fmla="*/ 1586468 w 3027537"/>
              <a:gd name="connsiteY41" fmla="*/ 1563850 h 1822338"/>
              <a:gd name="connsiteX42" fmla="*/ 1586468 w 3027537"/>
              <a:gd name="connsiteY42" fmla="*/ 1596161 h 1822338"/>
              <a:gd name="connsiteX43" fmla="*/ 1573544 w 3027537"/>
              <a:gd name="connsiteY43" fmla="*/ 1596161 h 1822338"/>
              <a:gd name="connsiteX44" fmla="*/ 1573544 w 3027537"/>
              <a:gd name="connsiteY44" fmla="*/ 1628472 h 1822338"/>
              <a:gd name="connsiteX45" fmla="*/ 1418451 w 3027537"/>
              <a:gd name="connsiteY45" fmla="*/ 1628472 h 1822338"/>
              <a:gd name="connsiteX46" fmla="*/ 1418451 w 3027537"/>
              <a:gd name="connsiteY46" fmla="*/ 1644628 h 1822338"/>
              <a:gd name="connsiteX47" fmla="*/ 1308594 w 3027537"/>
              <a:gd name="connsiteY47" fmla="*/ 1644628 h 1822338"/>
              <a:gd name="connsiteX48" fmla="*/ 1308594 w 3027537"/>
              <a:gd name="connsiteY48" fmla="*/ 1657552 h 1822338"/>
              <a:gd name="connsiteX49" fmla="*/ 1256896 w 3027537"/>
              <a:gd name="connsiteY49" fmla="*/ 1657552 h 1822338"/>
              <a:gd name="connsiteX50" fmla="*/ 1256896 w 3027537"/>
              <a:gd name="connsiteY50" fmla="*/ 1673707 h 1822338"/>
              <a:gd name="connsiteX51" fmla="*/ 1192274 w 3027537"/>
              <a:gd name="connsiteY51" fmla="*/ 1673707 h 1822338"/>
              <a:gd name="connsiteX52" fmla="*/ 1192274 w 3027537"/>
              <a:gd name="connsiteY52" fmla="*/ 1683401 h 1822338"/>
              <a:gd name="connsiteX53" fmla="*/ 1153501 w 3027537"/>
              <a:gd name="connsiteY53" fmla="*/ 1683401 h 1822338"/>
              <a:gd name="connsiteX54" fmla="*/ 1153501 w 3027537"/>
              <a:gd name="connsiteY54" fmla="*/ 1696325 h 1822338"/>
              <a:gd name="connsiteX55" fmla="*/ 1043644 w 3027537"/>
              <a:gd name="connsiteY55" fmla="*/ 1696325 h 1822338"/>
              <a:gd name="connsiteX56" fmla="*/ 1043644 w 3027537"/>
              <a:gd name="connsiteY56" fmla="*/ 1709249 h 1822338"/>
              <a:gd name="connsiteX57" fmla="*/ 1011333 w 3027537"/>
              <a:gd name="connsiteY57" fmla="*/ 1709249 h 1822338"/>
              <a:gd name="connsiteX58" fmla="*/ 1011333 w 3027537"/>
              <a:gd name="connsiteY58" fmla="*/ 1715712 h 1822338"/>
              <a:gd name="connsiteX59" fmla="*/ 911169 w 3027537"/>
              <a:gd name="connsiteY59" fmla="*/ 1715712 h 1822338"/>
              <a:gd name="connsiteX60" fmla="*/ 911169 w 3027537"/>
              <a:gd name="connsiteY60" fmla="*/ 1728636 h 1822338"/>
              <a:gd name="connsiteX61" fmla="*/ 872396 w 3027537"/>
              <a:gd name="connsiteY61" fmla="*/ 1728636 h 1822338"/>
              <a:gd name="connsiteX62" fmla="*/ 872396 w 3027537"/>
              <a:gd name="connsiteY62" fmla="*/ 1738329 h 1822338"/>
              <a:gd name="connsiteX63" fmla="*/ 736690 w 3027537"/>
              <a:gd name="connsiteY63" fmla="*/ 1738329 h 1822338"/>
              <a:gd name="connsiteX64" fmla="*/ 736690 w 3027537"/>
              <a:gd name="connsiteY64" fmla="*/ 1760947 h 1822338"/>
              <a:gd name="connsiteX65" fmla="*/ 707610 w 3027537"/>
              <a:gd name="connsiteY65" fmla="*/ 1760947 h 1822338"/>
              <a:gd name="connsiteX66" fmla="*/ 707610 w 3027537"/>
              <a:gd name="connsiteY66" fmla="*/ 1777102 h 1822338"/>
              <a:gd name="connsiteX67" fmla="*/ 636526 w 3027537"/>
              <a:gd name="connsiteY67" fmla="*/ 1777102 h 1822338"/>
              <a:gd name="connsiteX68" fmla="*/ 636526 w 3027537"/>
              <a:gd name="connsiteY68" fmla="*/ 1783565 h 1822338"/>
              <a:gd name="connsiteX69" fmla="*/ 578030 w 3027537"/>
              <a:gd name="connsiteY69" fmla="*/ 1793090 h 1822338"/>
              <a:gd name="connsiteX70" fmla="*/ 552517 w 3027537"/>
              <a:gd name="connsiteY70" fmla="*/ 1793203 h 1822338"/>
              <a:gd name="connsiteX71" fmla="*/ 455585 w 3027537"/>
              <a:gd name="connsiteY71" fmla="*/ 1790028 h 1822338"/>
              <a:gd name="connsiteX72" fmla="*/ 455585 w 3027537"/>
              <a:gd name="connsiteY72" fmla="*/ 1802951 h 1822338"/>
              <a:gd name="connsiteX73" fmla="*/ 378038 w 3027537"/>
              <a:gd name="connsiteY73" fmla="*/ 1802951 h 1822338"/>
              <a:gd name="connsiteX74" fmla="*/ 378038 w 3027537"/>
              <a:gd name="connsiteY74" fmla="*/ 1822338 h 1822338"/>
              <a:gd name="connsiteX75" fmla="*/ 0 w 3027537"/>
              <a:gd name="connsiteY75" fmla="*/ 1822338 h 1822338"/>
              <a:gd name="connsiteX76" fmla="*/ 0 w 3027537"/>
              <a:gd name="connsiteY76" fmla="*/ 1777102 h 1822338"/>
              <a:gd name="connsiteX77" fmla="*/ 12925 w 3027537"/>
              <a:gd name="connsiteY77" fmla="*/ 1777102 h 1822338"/>
              <a:gd name="connsiteX78" fmla="*/ 12925 w 3027537"/>
              <a:gd name="connsiteY78" fmla="*/ 1760947 h 1822338"/>
              <a:gd name="connsiteX79" fmla="*/ 80778 w 3027537"/>
              <a:gd name="connsiteY79" fmla="*/ 1760947 h 1822338"/>
              <a:gd name="connsiteX80" fmla="*/ 80778 w 3027537"/>
              <a:gd name="connsiteY80" fmla="*/ 1744792 h 1822338"/>
              <a:gd name="connsiteX81" fmla="*/ 138937 w 3027537"/>
              <a:gd name="connsiteY81" fmla="*/ 1744792 h 1822338"/>
              <a:gd name="connsiteX82" fmla="*/ 138937 w 3027537"/>
              <a:gd name="connsiteY82" fmla="*/ 1728636 h 1822338"/>
              <a:gd name="connsiteX83" fmla="*/ 352190 w 3027537"/>
              <a:gd name="connsiteY83" fmla="*/ 1728636 h 1822338"/>
              <a:gd name="connsiteX84" fmla="*/ 352190 w 3027537"/>
              <a:gd name="connsiteY84" fmla="*/ 1712481 h 1822338"/>
              <a:gd name="connsiteX85" fmla="*/ 352190 w 3027537"/>
              <a:gd name="connsiteY85" fmla="*/ 1712481 h 1822338"/>
              <a:gd name="connsiteX86" fmla="*/ 371577 w 3027537"/>
              <a:gd name="connsiteY86" fmla="*/ 1693094 h 1822338"/>
              <a:gd name="connsiteX87" fmla="*/ 500820 w 3027537"/>
              <a:gd name="connsiteY87" fmla="*/ 1693094 h 1822338"/>
              <a:gd name="connsiteX88" fmla="*/ 500820 w 3027537"/>
              <a:gd name="connsiteY88" fmla="*/ 1676939 h 1822338"/>
              <a:gd name="connsiteX89" fmla="*/ 513744 w 3027537"/>
              <a:gd name="connsiteY89" fmla="*/ 1676939 h 1822338"/>
              <a:gd name="connsiteX90" fmla="*/ 513744 w 3027537"/>
              <a:gd name="connsiteY90" fmla="*/ 1660783 h 1822338"/>
              <a:gd name="connsiteX91" fmla="*/ 591291 w 3027537"/>
              <a:gd name="connsiteY91" fmla="*/ 1660783 h 1822338"/>
              <a:gd name="connsiteX92" fmla="*/ 591291 w 3027537"/>
              <a:gd name="connsiteY92" fmla="*/ 1644628 h 1822338"/>
              <a:gd name="connsiteX93" fmla="*/ 636526 w 3027537"/>
              <a:gd name="connsiteY93" fmla="*/ 1644628 h 1822338"/>
              <a:gd name="connsiteX94" fmla="*/ 636526 w 3027537"/>
              <a:gd name="connsiteY94" fmla="*/ 1625241 h 1822338"/>
              <a:gd name="connsiteX95" fmla="*/ 691455 w 3027537"/>
              <a:gd name="connsiteY95" fmla="*/ 1625241 h 1822338"/>
              <a:gd name="connsiteX96" fmla="*/ 691455 w 3027537"/>
              <a:gd name="connsiteY96" fmla="*/ 1625241 h 1822338"/>
              <a:gd name="connsiteX97" fmla="*/ 707610 w 3027537"/>
              <a:gd name="connsiteY97" fmla="*/ 1609086 h 1822338"/>
              <a:gd name="connsiteX98" fmla="*/ 707610 w 3027537"/>
              <a:gd name="connsiteY98" fmla="*/ 1586468 h 1822338"/>
              <a:gd name="connsiteX99" fmla="*/ 736690 w 3027537"/>
              <a:gd name="connsiteY99" fmla="*/ 1586468 h 1822338"/>
              <a:gd name="connsiteX100" fmla="*/ 736690 w 3027537"/>
              <a:gd name="connsiteY100" fmla="*/ 1550926 h 1822338"/>
              <a:gd name="connsiteX101" fmla="*/ 875627 w 3027537"/>
              <a:gd name="connsiteY101" fmla="*/ 1550926 h 1822338"/>
              <a:gd name="connsiteX102" fmla="*/ 875627 w 3027537"/>
              <a:gd name="connsiteY102" fmla="*/ 1534770 h 1822338"/>
              <a:gd name="connsiteX103" fmla="*/ 914400 w 3027537"/>
              <a:gd name="connsiteY103" fmla="*/ 1534770 h 1822338"/>
              <a:gd name="connsiteX104" fmla="*/ 914400 w 3027537"/>
              <a:gd name="connsiteY104" fmla="*/ 1515384 h 1822338"/>
              <a:gd name="connsiteX105" fmla="*/ 1004871 w 3027537"/>
              <a:gd name="connsiteY105" fmla="*/ 1515384 h 1822338"/>
              <a:gd name="connsiteX106" fmla="*/ 1004871 w 3027537"/>
              <a:gd name="connsiteY106" fmla="*/ 1492766 h 1822338"/>
              <a:gd name="connsiteX107" fmla="*/ 1033951 w 3027537"/>
              <a:gd name="connsiteY107" fmla="*/ 1492766 h 1822338"/>
              <a:gd name="connsiteX108" fmla="*/ 1046875 w 3027537"/>
              <a:gd name="connsiteY108" fmla="*/ 1479842 h 1822338"/>
              <a:gd name="connsiteX109" fmla="*/ 1169657 w 3027537"/>
              <a:gd name="connsiteY109" fmla="*/ 1479842 h 1822338"/>
              <a:gd name="connsiteX110" fmla="*/ 1169657 w 3027537"/>
              <a:gd name="connsiteY110" fmla="*/ 1453993 h 1822338"/>
              <a:gd name="connsiteX111" fmla="*/ 1192274 w 3027537"/>
              <a:gd name="connsiteY111" fmla="*/ 1453993 h 1822338"/>
              <a:gd name="connsiteX112" fmla="*/ 1192274 w 3027537"/>
              <a:gd name="connsiteY112" fmla="*/ 1453993 h 1822338"/>
              <a:gd name="connsiteX113" fmla="*/ 1192274 w 3027537"/>
              <a:gd name="connsiteY113" fmla="*/ 1453993 h 1822338"/>
              <a:gd name="connsiteX114" fmla="*/ 1192274 w 3027537"/>
              <a:gd name="connsiteY114" fmla="*/ 1453993 h 1822338"/>
              <a:gd name="connsiteX115" fmla="*/ 1192274 w 3027537"/>
              <a:gd name="connsiteY115" fmla="*/ 1431375 h 1822338"/>
              <a:gd name="connsiteX116" fmla="*/ 1256896 w 3027537"/>
              <a:gd name="connsiteY116" fmla="*/ 1431375 h 1822338"/>
              <a:gd name="connsiteX117" fmla="*/ 1256896 w 3027537"/>
              <a:gd name="connsiteY117" fmla="*/ 1431375 h 1822338"/>
              <a:gd name="connsiteX118" fmla="*/ 1256896 w 3027537"/>
              <a:gd name="connsiteY118" fmla="*/ 1431375 h 1822338"/>
              <a:gd name="connsiteX119" fmla="*/ 1256896 w 3027537"/>
              <a:gd name="connsiteY119" fmla="*/ 1408758 h 1822338"/>
              <a:gd name="connsiteX120" fmla="*/ 1311825 w 3027537"/>
              <a:gd name="connsiteY120" fmla="*/ 1408758 h 1822338"/>
              <a:gd name="connsiteX121" fmla="*/ 1311825 w 3027537"/>
              <a:gd name="connsiteY121" fmla="*/ 1379678 h 1822338"/>
              <a:gd name="connsiteX122" fmla="*/ 1421682 w 3027537"/>
              <a:gd name="connsiteY122" fmla="*/ 1379678 h 1822338"/>
              <a:gd name="connsiteX123" fmla="*/ 1421682 w 3027537"/>
              <a:gd name="connsiteY123" fmla="*/ 1360291 h 1822338"/>
              <a:gd name="connsiteX124" fmla="*/ 1567081 w 3027537"/>
              <a:gd name="connsiteY124" fmla="*/ 1360291 h 1822338"/>
              <a:gd name="connsiteX125" fmla="*/ 1567081 w 3027537"/>
              <a:gd name="connsiteY125" fmla="*/ 1315056 h 1822338"/>
              <a:gd name="connsiteX126" fmla="*/ 1580006 w 3027537"/>
              <a:gd name="connsiteY126" fmla="*/ 1315056 h 1822338"/>
              <a:gd name="connsiteX127" fmla="*/ 1580006 w 3027537"/>
              <a:gd name="connsiteY127" fmla="*/ 1273052 h 1822338"/>
              <a:gd name="connsiteX128" fmla="*/ 1592930 w 3027537"/>
              <a:gd name="connsiteY128" fmla="*/ 1273052 h 1822338"/>
              <a:gd name="connsiteX129" fmla="*/ 1592930 w 3027537"/>
              <a:gd name="connsiteY129" fmla="*/ 1240741 h 1822338"/>
              <a:gd name="connsiteX130" fmla="*/ 1748023 w 3027537"/>
              <a:gd name="connsiteY130" fmla="*/ 1240741 h 1822338"/>
              <a:gd name="connsiteX131" fmla="*/ 1748023 w 3027537"/>
              <a:gd name="connsiteY131" fmla="*/ 1211661 h 1822338"/>
              <a:gd name="connsiteX132" fmla="*/ 1903115 w 3027537"/>
              <a:gd name="connsiteY132" fmla="*/ 1211661 h 1822338"/>
              <a:gd name="connsiteX133" fmla="*/ 1903115 w 3027537"/>
              <a:gd name="connsiteY133" fmla="*/ 1169657 h 1822338"/>
              <a:gd name="connsiteX134" fmla="*/ 2006510 w 3027537"/>
              <a:gd name="connsiteY134" fmla="*/ 1169657 h 1822338"/>
              <a:gd name="connsiteX135" fmla="*/ 2006510 w 3027537"/>
              <a:gd name="connsiteY135" fmla="*/ 1124421 h 1822338"/>
              <a:gd name="connsiteX136" fmla="*/ 2067901 w 3027537"/>
              <a:gd name="connsiteY136" fmla="*/ 1124421 h 1822338"/>
              <a:gd name="connsiteX137" fmla="*/ 2067901 w 3027537"/>
              <a:gd name="connsiteY137" fmla="*/ 1079186 h 1822338"/>
              <a:gd name="connsiteX138" fmla="*/ 2084057 w 3027537"/>
              <a:gd name="connsiteY138" fmla="*/ 1079186 h 1822338"/>
              <a:gd name="connsiteX139" fmla="*/ 2084057 w 3027537"/>
              <a:gd name="connsiteY139" fmla="*/ 1043644 h 1822338"/>
              <a:gd name="connsiteX140" fmla="*/ 2148679 w 3027537"/>
              <a:gd name="connsiteY140" fmla="*/ 1043644 h 1822338"/>
              <a:gd name="connsiteX141" fmla="*/ 2148679 w 3027537"/>
              <a:gd name="connsiteY141" fmla="*/ 985484 h 1822338"/>
              <a:gd name="connsiteX142" fmla="*/ 2200376 w 3027537"/>
              <a:gd name="connsiteY142" fmla="*/ 985484 h 1822338"/>
              <a:gd name="connsiteX143" fmla="*/ 2200376 w 3027537"/>
              <a:gd name="connsiteY143" fmla="*/ 933787 h 1822338"/>
              <a:gd name="connsiteX144" fmla="*/ 2200376 w 3027537"/>
              <a:gd name="connsiteY144" fmla="*/ 933787 h 1822338"/>
              <a:gd name="connsiteX145" fmla="*/ 2200376 w 3027537"/>
              <a:gd name="connsiteY145" fmla="*/ 933787 h 1822338"/>
              <a:gd name="connsiteX146" fmla="*/ 2200376 w 3027537"/>
              <a:gd name="connsiteY146" fmla="*/ 933787 h 1822338"/>
              <a:gd name="connsiteX147" fmla="*/ 2200376 w 3027537"/>
              <a:gd name="connsiteY147" fmla="*/ 933787 h 1822338"/>
              <a:gd name="connsiteX148" fmla="*/ 2200376 w 3027537"/>
              <a:gd name="connsiteY148" fmla="*/ 933787 h 1822338"/>
              <a:gd name="connsiteX149" fmla="*/ 2216532 w 3027537"/>
              <a:gd name="connsiteY149" fmla="*/ 933787 h 1822338"/>
              <a:gd name="connsiteX150" fmla="*/ 2216532 w 3027537"/>
              <a:gd name="connsiteY150" fmla="*/ 888551 h 1822338"/>
              <a:gd name="connsiteX151" fmla="*/ 2245611 w 3027537"/>
              <a:gd name="connsiteY151" fmla="*/ 888551 h 1822338"/>
              <a:gd name="connsiteX152" fmla="*/ 2245611 w 3027537"/>
              <a:gd name="connsiteY152" fmla="*/ 827160 h 1822338"/>
              <a:gd name="connsiteX153" fmla="*/ 2274691 w 3027537"/>
              <a:gd name="connsiteY153" fmla="*/ 827160 h 1822338"/>
              <a:gd name="connsiteX154" fmla="*/ 2274691 w 3027537"/>
              <a:gd name="connsiteY154" fmla="*/ 714072 h 1822338"/>
              <a:gd name="connsiteX155" fmla="*/ 2287616 w 3027537"/>
              <a:gd name="connsiteY155" fmla="*/ 714072 h 1822338"/>
              <a:gd name="connsiteX156" fmla="*/ 2287616 w 3027537"/>
              <a:gd name="connsiteY156" fmla="*/ 652681 h 1822338"/>
              <a:gd name="connsiteX157" fmla="*/ 2374855 w 3027537"/>
              <a:gd name="connsiteY157" fmla="*/ 652681 h 1822338"/>
              <a:gd name="connsiteX158" fmla="*/ 2374855 w 3027537"/>
              <a:gd name="connsiteY158" fmla="*/ 581597 h 1822338"/>
              <a:gd name="connsiteX159" fmla="*/ 2494406 w 3027537"/>
              <a:gd name="connsiteY159" fmla="*/ 581597 h 1822338"/>
              <a:gd name="connsiteX160" fmla="*/ 2494406 w 3027537"/>
              <a:gd name="connsiteY160" fmla="*/ 494358 h 1822338"/>
              <a:gd name="connsiteX161" fmla="*/ 2562259 w 3027537"/>
              <a:gd name="connsiteY161" fmla="*/ 494358 h 1822338"/>
              <a:gd name="connsiteX162" fmla="*/ 2562259 w 3027537"/>
              <a:gd name="connsiteY162" fmla="*/ 394194 h 1822338"/>
              <a:gd name="connsiteX163" fmla="*/ 2791667 w 3027537"/>
              <a:gd name="connsiteY163" fmla="*/ 387731 h 1822338"/>
              <a:gd name="connsiteX0" fmla="*/ 2791667 w 3027537"/>
              <a:gd name="connsiteY0" fmla="*/ 387731 h 1822338"/>
              <a:gd name="connsiteX1" fmla="*/ 2791667 w 3027537"/>
              <a:gd name="connsiteY1" fmla="*/ 193866 h 1822338"/>
              <a:gd name="connsiteX2" fmla="*/ 2791667 w 3027537"/>
              <a:gd name="connsiteY2" fmla="*/ 193866 h 1822338"/>
              <a:gd name="connsiteX3" fmla="*/ 2791667 w 3027537"/>
              <a:gd name="connsiteY3" fmla="*/ 193866 h 1822338"/>
              <a:gd name="connsiteX4" fmla="*/ 2814284 w 3027537"/>
              <a:gd name="connsiteY4" fmla="*/ 193866 h 1822338"/>
              <a:gd name="connsiteX5" fmla="*/ 2814284 w 3027537"/>
              <a:gd name="connsiteY5" fmla="*/ 0 h 1822338"/>
              <a:gd name="connsiteX6" fmla="*/ 3027537 w 3027537"/>
              <a:gd name="connsiteY6" fmla="*/ 0 h 1822338"/>
              <a:gd name="connsiteX7" fmla="*/ 3027537 w 3027537"/>
              <a:gd name="connsiteY7" fmla="*/ 1024257 h 1822338"/>
              <a:gd name="connsiteX8" fmla="*/ 2817515 w 3027537"/>
              <a:gd name="connsiteY8" fmla="*/ 1024257 h 1822338"/>
              <a:gd name="connsiteX9" fmla="*/ 2817515 w 3027537"/>
              <a:gd name="connsiteY9" fmla="*/ 1085648 h 1822338"/>
              <a:gd name="connsiteX10" fmla="*/ 2817515 w 3027537"/>
              <a:gd name="connsiteY10" fmla="*/ 1085648 h 1822338"/>
              <a:gd name="connsiteX11" fmla="*/ 2788436 w 3027537"/>
              <a:gd name="connsiteY11" fmla="*/ 1085648 h 1822338"/>
              <a:gd name="connsiteX12" fmla="*/ 2788436 w 3027537"/>
              <a:gd name="connsiteY12" fmla="*/ 1140577 h 1822338"/>
              <a:gd name="connsiteX13" fmla="*/ 2568721 w 3027537"/>
              <a:gd name="connsiteY13" fmla="*/ 1140577 h 1822338"/>
              <a:gd name="connsiteX14" fmla="*/ 2568721 w 3027537"/>
              <a:gd name="connsiteY14" fmla="*/ 1185812 h 1822338"/>
              <a:gd name="connsiteX15" fmla="*/ 2491175 w 3027537"/>
              <a:gd name="connsiteY15" fmla="*/ 1185812 h 1822338"/>
              <a:gd name="connsiteX16" fmla="*/ 2491175 w 3027537"/>
              <a:gd name="connsiteY16" fmla="*/ 1221354 h 1822338"/>
              <a:gd name="connsiteX17" fmla="*/ 2368393 w 3027537"/>
              <a:gd name="connsiteY17" fmla="*/ 1221354 h 1822338"/>
              <a:gd name="connsiteX18" fmla="*/ 2368393 w 3027537"/>
              <a:gd name="connsiteY18" fmla="*/ 1256896 h 1822338"/>
              <a:gd name="connsiteX19" fmla="*/ 2287616 w 3027537"/>
              <a:gd name="connsiteY19" fmla="*/ 1256896 h 1822338"/>
              <a:gd name="connsiteX20" fmla="*/ 2287616 w 3027537"/>
              <a:gd name="connsiteY20" fmla="*/ 1295669 h 1822338"/>
              <a:gd name="connsiteX21" fmla="*/ 2271460 w 3027537"/>
              <a:gd name="connsiteY21" fmla="*/ 1295669 h 1822338"/>
              <a:gd name="connsiteX22" fmla="*/ 2271460 w 3027537"/>
              <a:gd name="connsiteY22" fmla="*/ 1350598 h 1822338"/>
              <a:gd name="connsiteX23" fmla="*/ 2242380 w 3027537"/>
              <a:gd name="connsiteY23" fmla="*/ 1350598 h 1822338"/>
              <a:gd name="connsiteX24" fmla="*/ 2242380 w 3027537"/>
              <a:gd name="connsiteY24" fmla="*/ 1386140 h 1822338"/>
              <a:gd name="connsiteX25" fmla="*/ 2213301 w 3027537"/>
              <a:gd name="connsiteY25" fmla="*/ 1386140 h 1822338"/>
              <a:gd name="connsiteX26" fmla="*/ 2213301 w 3027537"/>
              <a:gd name="connsiteY26" fmla="*/ 1386140 h 1822338"/>
              <a:gd name="connsiteX27" fmla="*/ 2200376 w 3027537"/>
              <a:gd name="connsiteY27" fmla="*/ 1399065 h 1822338"/>
              <a:gd name="connsiteX28" fmla="*/ 2200376 w 3027537"/>
              <a:gd name="connsiteY28" fmla="*/ 1431375 h 1822338"/>
              <a:gd name="connsiteX29" fmla="*/ 2148679 w 3027537"/>
              <a:gd name="connsiteY29" fmla="*/ 1431375 h 1822338"/>
              <a:gd name="connsiteX30" fmla="*/ 2148679 w 3027537"/>
              <a:gd name="connsiteY30" fmla="*/ 1463686 h 1822338"/>
              <a:gd name="connsiteX31" fmla="*/ 2080826 w 3027537"/>
              <a:gd name="connsiteY31" fmla="*/ 1463686 h 1822338"/>
              <a:gd name="connsiteX32" fmla="*/ 2080826 w 3027537"/>
              <a:gd name="connsiteY32" fmla="*/ 1492766 h 1822338"/>
              <a:gd name="connsiteX33" fmla="*/ 2061439 w 3027537"/>
              <a:gd name="connsiteY33" fmla="*/ 1492766 h 1822338"/>
              <a:gd name="connsiteX34" fmla="*/ 2061439 w 3027537"/>
              <a:gd name="connsiteY34" fmla="*/ 1512153 h 1822338"/>
              <a:gd name="connsiteX35" fmla="*/ 2009742 w 3027537"/>
              <a:gd name="connsiteY35" fmla="*/ 1512153 h 1822338"/>
              <a:gd name="connsiteX36" fmla="*/ 2009742 w 3027537"/>
              <a:gd name="connsiteY36" fmla="*/ 1528308 h 1822338"/>
              <a:gd name="connsiteX37" fmla="*/ 1912809 w 3027537"/>
              <a:gd name="connsiteY37" fmla="*/ 1528308 h 1822338"/>
              <a:gd name="connsiteX38" fmla="*/ 1912809 w 3027537"/>
              <a:gd name="connsiteY38" fmla="*/ 1544464 h 1822338"/>
              <a:gd name="connsiteX39" fmla="*/ 1757716 w 3027537"/>
              <a:gd name="connsiteY39" fmla="*/ 1544464 h 1822338"/>
              <a:gd name="connsiteX40" fmla="*/ 1757716 w 3027537"/>
              <a:gd name="connsiteY40" fmla="*/ 1563850 h 1822338"/>
              <a:gd name="connsiteX41" fmla="*/ 1586468 w 3027537"/>
              <a:gd name="connsiteY41" fmla="*/ 1563850 h 1822338"/>
              <a:gd name="connsiteX42" fmla="*/ 1586468 w 3027537"/>
              <a:gd name="connsiteY42" fmla="*/ 1596161 h 1822338"/>
              <a:gd name="connsiteX43" fmla="*/ 1573544 w 3027537"/>
              <a:gd name="connsiteY43" fmla="*/ 1596161 h 1822338"/>
              <a:gd name="connsiteX44" fmla="*/ 1573544 w 3027537"/>
              <a:gd name="connsiteY44" fmla="*/ 1628472 h 1822338"/>
              <a:gd name="connsiteX45" fmla="*/ 1418451 w 3027537"/>
              <a:gd name="connsiteY45" fmla="*/ 1628472 h 1822338"/>
              <a:gd name="connsiteX46" fmla="*/ 1418451 w 3027537"/>
              <a:gd name="connsiteY46" fmla="*/ 1644628 h 1822338"/>
              <a:gd name="connsiteX47" fmla="*/ 1308594 w 3027537"/>
              <a:gd name="connsiteY47" fmla="*/ 1644628 h 1822338"/>
              <a:gd name="connsiteX48" fmla="*/ 1308594 w 3027537"/>
              <a:gd name="connsiteY48" fmla="*/ 1657552 h 1822338"/>
              <a:gd name="connsiteX49" fmla="*/ 1256896 w 3027537"/>
              <a:gd name="connsiteY49" fmla="*/ 1657552 h 1822338"/>
              <a:gd name="connsiteX50" fmla="*/ 1256896 w 3027537"/>
              <a:gd name="connsiteY50" fmla="*/ 1673707 h 1822338"/>
              <a:gd name="connsiteX51" fmla="*/ 1192274 w 3027537"/>
              <a:gd name="connsiteY51" fmla="*/ 1673707 h 1822338"/>
              <a:gd name="connsiteX52" fmla="*/ 1192274 w 3027537"/>
              <a:gd name="connsiteY52" fmla="*/ 1683401 h 1822338"/>
              <a:gd name="connsiteX53" fmla="*/ 1153501 w 3027537"/>
              <a:gd name="connsiteY53" fmla="*/ 1683401 h 1822338"/>
              <a:gd name="connsiteX54" fmla="*/ 1153501 w 3027537"/>
              <a:gd name="connsiteY54" fmla="*/ 1696325 h 1822338"/>
              <a:gd name="connsiteX55" fmla="*/ 1043644 w 3027537"/>
              <a:gd name="connsiteY55" fmla="*/ 1696325 h 1822338"/>
              <a:gd name="connsiteX56" fmla="*/ 1043644 w 3027537"/>
              <a:gd name="connsiteY56" fmla="*/ 1709249 h 1822338"/>
              <a:gd name="connsiteX57" fmla="*/ 1011333 w 3027537"/>
              <a:gd name="connsiteY57" fmla="*/ 1709249 h 1822338"/>
              <a:gd name="connsiteX58" fmla="*/ 1011333 w 3027537"/>
              <a:gd name="connsiteY58" fmla="*/ 1715712 h 1822338"/>
              <a:gd name="connsiteX59" fmla="*/ 911169 w 3027537"/>
              <a:gd name="connsiteY59" fmla="*/ 1715712 h 1822338"/>
              <a:gd name="connsiteX60" fmla="*/ 911169 w 3027537"/>
              <a:gd name="connsiteY60" fmla="*/ 1728636 h 1822338"/>
              <a:gd name="connsiteX61" fmla="*/ 872396 w 3027537"/>
              <a:gd name="connsiteY61" fmla="*/ 1728636 h 1822338"/>
              <a:gd name="connsiteX62" fmla="*/ 872396 w 3027537"/>
              <a:gd name="connsiteY62" fmla="*/ 1738329 h 1822338"/>
              <a:gd name="connsiteX63" fmla="*/ 736690 w 3027537"/>
              <a:gd name="connsiteY63" fmla="*/ 1738329 h 1822338"/>
              <a:gd name="connsiteX64" fmla="*/ 736690 w 3027537"/>
              <a:gd name="connsiteY64" fmla="*/ 1760947 h 1822338"/>
              <a:gd name="connsiteX65" fmla="*/ 707610 w 3027537"/>
              <a:gd name="connsiteY65" fmla="*/ 1760947 h 1822338"/>
              <a:gd name="connsiteX66" fmla="*/ 707610 w 3027537"/>
              <a:gd name="connsiteY66" fmla="*/ 1777102 h 1822338"/>
              <a:gd name="connsiteX67" fmla="*/ 636526 w 3027537"/>
              <a:gd name="connsiteY67" fmla="*/ 1777102 h 1822338"/>
              <a:gd name="connsiteX68" fmla="*/ 636526 w 3027537"/>
              <a:gd name="connsiteY68" fmla="*/ 1783565 h 1822338"/>
              <a:gd name="connsiteX69" fmla="*/ 578030 w 3027537"/>
              <a:gd name="connsiteY69" fmla="*/ 1793090 h 1822338"/>
              <a:gd name="connsiteX70" fmla="*/ 552517 w 3027537"/>
              <a:gd name="connsiteY70" fmla="*/ 1793203 h 1822338"/>
              <a:gd name="connsiteX71" fmla="*/ 500035 w 3027537"/>
              <a:gd name="connsiteY71" fmla="*/ 1793203 h 1822338"/>
              <a:gd name="connsiteX72" fmla="*/ 455585 w 3027537"/>
              <a:gd name="connsiteY72" fmla="*/ 1802951 h 1822338"/>
              <a:gd name="connsiteX73" fmla="*/ 378038 w 3027537"/>
              <a:gd name="connsiteY73" fmla="*/ 1802951 h 1822338"/>
              <a:gd name="connsiteX74" fmla="*/ 378038 w 3027537"/>
              <a:gd name="connsiteY74" fmla="*/ 1822338 h 1822338"/>
              <a:gd name="connsiteX75" fmla="*/ 0 w 3027537"/>
              <a:gd name="connsiteY75" fmla="*/ 1822338 h 1822338"/>
              <a:gd name="connsiteX76" fmla="*/ 0 w 3027537"/>
              <a:gd name="connsiteY76" fmla="*/ 1777102 h 1822338"/>
              <a:gd name="connsiteX77" fmla="*/ 12925 w 3027537"/>
              <a:gd name="connsiteY77" fmla="*/ 1777102 h 1822338"/>
              <a:gd name="connsiteX78" fmla="*/ 12925 w 3027537"/>
              <a:gd name="connsiteY78" fmla="*/ 1760947 h 1822338"/>
              <a:gd name="connsiteX79" fmla="*/ 80778 w 3027537"/>
              <a:gd name="connsiteY79" fmla="*/ 1760947 h 1822338"/>
              <a:gd name="connsiteX80" fmla="*/ 80778 w 3027537"/>
              <a:gd name="connsiteY80" fmla="*/ 1744792 h 1822338"/>
              <a:gd name="connsiteX81" fmla="*/ 138937 w 3027537"/>
              <a:gd name="connsiteY81" fmla="*/ 1744792 h 1822338"/>
              <a:gd name="connsiteX82" fmla="*/ 138937 w 3027537"/>
              <a:gd name="connsiteY82" fmla="*/ 1728636 h 1822338"/>
              <a:gd name="connsiteX83" fmla="*/ 352190 w 3027537"/>
              <a:gd name="connsiteY83" fmla="*/ 1728636 h 1822338"/>
              <a:gd name="connsiteX84" fmla="*/ 352190 w 3027537"/>
              <a:gd name="connsiteY84" fmla="*/ 1712481 h 1822338"/>
              <a:gd name="connsiteX85" fmla="*/ 352190 w 3027537"/>
              <a:gd name="connsiteY85" fmla="*/ 1712481 h 1822338"/>
              <a:gd name="connsiteX86" fmla="*/ 371577 w 3027537"/>
              <a:gd name="connsiteY86" fmla="*/ 1693094 h 1822338"/>
              <a:gd name="connsiteX87" fmla="*/ 500820 w 3027537"/>
              <a:gd name="connsiteY87" fmla="*/ 1693094 h 1822338"/>
              <a:gd name="connsiteX88" fmla="*/ 500820 w 3027537"/>
              <a:gd name="connsiteY88" fmla="*/ 1676939 h 1822338"/>
              <a:gd name="connsiteX89" fmla="*/ 513744 w 3027537"/>
              <a:gd name="connsiteY89" fmla="*/ 1676939 h 1822338"/>
              <a:gd name="connsiteX90" fmla="*/ 513744 w 3027537"/>
              <a:gd name="connsiteY90" fmla="*/ 1660783 h 1822338"/>
              <a:gd name="connsiteX91" fmla="*/ 591291 w 3027537"/>
              <a:gd name="connsiteY91" fmla="*/ 1660783 h 1822338"/>
              <a:gd name="connsiteX92" fmla="*/ 591291 w 3027537"/>
              <a:gd name="connsiteY92" fmla="*/ 1644628 h 1822338"/>
              <a:gd name="connsiteX93" fmla="*/ 636526 w 3027537"/>
              <a:gd name="connsiteY93" fmla="*/ 1644628 h 1822338"/>
              <a:gd name="connsiteX94" fmla="*/ 636526 w 3027537"/>
              <a:gd name="connsiteY94" fmla="*/ 1625241 h 1822338"/>
              <a:gd name="connsiteX95" fmla="*/ 691455 w 3027537"/>
              <a:gd name="connsiteY95" fmla="*/ 1625241 h 1822338"/>
              <a:gd name="connsiteX96" fmla="*/ 691455 w 3027537"/>
              <a:gd name="connsiteY96" fmla="*/ 1625241 h 1822338"/>
              <a:gd name="connsiteX97" fmla="*/ 707610 w 3027537"/>
              <a:gd name="connsiteY97" fmla="*/ 1609086 h 1822338"/>
              <a:gd name="connsiteX98" fmla="*/ 707610 w 3027537"/>
              <a:gd name="connsiteY98" fmla="*/ 1586468 h 1822338"/>
              <a:gd name="connsiteX99" fmla="*/ 736690 w 3027537"/>
              <a:gd name="connsiteY99" fmla="*/ 1586468 h 1822338"/>
              <a:gd name="connsiteX100" fmla="*/ 736690 w 3027537"/>
              <a:gd name="connsiteY100" fmla="*/ 1550926 h 1822338"/>
              <a:gd name="connsiteX101" fmla="*/ 875627 w 3027537"/>
              <a:gd name="connsiteY101" fmla="*/ 1550926 h 1822338"/>
              <a:gd name="connsiteX102" fmla="*/ 875627 w 3027537"/>
              <a:gd name="connsiteY102" fmla="*/ 1534770 h 1822338"/>
              <a:gd name="connsiteX103" fmla="*/ 914400 w 3027537"/>
              <a:gd name="connsiteY103" fmla="*/ 1534770 h 1822338"/>
              <a:gd name="connsiteX104" fmla="*/ 914400 w 3027537"/>
              <a:gd name="connsiteY104" fmla="*/ 1515384 h 1822338"/>
              <a:gd name="connsiteX105" fmla="*/ 1004871 w 3027537"/>
              <a:gd name="connsiteY105" fmla="*/ 1515384 h 1822338"/>
              <a:gd name="connsiteX106" fmla="*/ 1004871 w 3027537"/>
              <a:gd name="connsiteY106" fmla="*/ 1492766 h 1822338"/>
              <a:gd name="connsiteX107" fmla="*/ 1033951 w 3027537"/>
              <a:gd name="connsiteY107" fmla="*/ 1492766 h 1822338"/>
              <a:gd name="connsiteX108" fmla="*/ 1046875 w 3027537"/>
              <a:gd name="connsiteY108" fmla="*/ 1479842 h 1822338"/>
              <a:gd name="connsiteX109" fmla="*/ 1169657 w 3027537"/>
              <a:gd name="connsiteY109" fmla="*/ 1479842 h 1822338"/>
              <a:gd name="connsiteX110" fmla="*/ 1169657 w 3027537"/>
              <a:gd name="connsiteY110" fmla="*/ 1453993 h 1822338"/>
              <a:gd name="connsiteX111" fmla="*/ 1192274 w 3027537"/>
              <a:gd name="connsiteY111" fmla="*/ 1453993 h 1822338"/>
              <a:gd name="connsiteX112" fmla="*/ 1192274 w 3027537"/>
              <a:gd name="connsiteY112" fmla="*/ 1453993 h 1822338"/>
              <a:gd name="connsiteX113" fmla="*/ 1192274 w 3027537"/>
              <a:gd name="connsiteY113" fmla="*/ 1453993 h 1822338"/>
              <a:gd name="connsiteX114" fmla="*/ 1192274 w 3027537"/>
              <a:gd name="connsiteY114" fmla="*/ 1453993 h 1822338"/>
              <a:gd name="connsiteX115" fmla="*/ 1192274 w 3027537"/>
              <a:gd name="connsiteY115" fmla="*/ 1431375 h 1822338"/>
              <a:gd name="connsiteX116" fmla="*/ 1256896 w 3027537"/>
              <a:gd name="connsiteY116" fmla="*/ 1431375 h 1822338"/>
              <a:gd name="connsiteX117" fmla="*/ 1256896 w 3027537"/>
              <a:gd name="connsiteY117" fmla="*/ 1431375 h 1822338"/>
              <a:gd name="connsiteX118" fmla="*/ 1256896 w 3027537"/>
              <a:gd name="connsiteY118" fmla="*/ 1431375 h 1822338"/>
              <a:gd name="connsiteX119" fmla="*/ 1256896 w 3027537"/>
              <a:gd name="connsiteY119" fmla="*/ 1408758 h 1822338"/>
              <a:gd name="connsiteX120" fmla="*/ 1311825 w 3027537"/>
              <a:gd name="connsiteY120" fmla="*/ 1408758 h 1822338"/>
              <a:gd name="connsiteX121" fmla="*/ 1311825 w 3027537"/>
              <a:gd name="connsiteY121" fmla="*/ 1379678 h 1822338"/>
              <a:gd name="connsiteX122" fmla="*/ 1421682 w 3027537"/>
              <a:gd name="connsiteY122" fmla="*/ 1379678 h 1822338"/>
              <a:gd name="connsiteX123" fmla="*/ 1421682 w 3027537"/>
              <a:gd name="connsiteY123" fmla="*/ 1360291 h 1822338"/>
              <a:gd name="connsiteX124" fmla="*/ 1567081 w 3027537"/>
              <a:gd name="connsiteY124" fmla="*/ 1360291 h 1822338"/>
              <a:gd name="connsiteX125" fmla="*/ 1567081 w 3027537"/>
              <a:gd name="connsiteY125" fmla="*/ 1315056 h 1822338"/>
              <a:gd name="connsiteX126" fmla="*/ 1580006 w 3027537"/>
              <a:gd name="connsiteY126" fmla="*/ 1315056 h 1822338"/>
              <a:gd name="connsiteX127" fmla="*/ 1580006 w 3027537"/>
              <a:gd name="connsiteY127" fmla="*/ 1273052 h 1822338"/>
              <a:gd name="connsiteX128" fmla="*/ 1592930 w 3027537"/>
              <a:gd name="connsiteY128" fmla="*/ 1273052 h 1822338"/>
              <a:gd name="connsiteX129" fmla="*/ 1592930 w 3027537"/>
              <a:gd name="connsiteY129" fmla="*/ 1240741 h 1822338"/>
              <a:gd name="connsiteX130" fmla="*/ 1748023 w 3027537"/>
              <a:gd name="connsiteY130" fmla="*/ 1240741 h 1822338"/>
              <a:gd name="connsiteX131" fmla="*/ 1748023 w 3027537"/>
              <a:gd name="connsiteY131" fmla="*/ 1211661 h 1822338"/>
              <a:gd name="connsiteX132" fmla="*/ 1903115 w 3027537"/>
              <a:gd name="connsiteY132" fmla="*/ 1211661 h 1822338"/>
              <a:gd name="connsiteX133" fmla="*/ 1903115 w 3027537"/>
              <a:gd name="connsiteY133" fmla="*/ 1169657 h 1822338"/>
              <a:gd name="connsiteX134" fmla="*/ 2006510 w 3027537"/>
              <a:gd name="connsiteY134" fmla="*/ 1169657 h 1822338"/>
              <a:gd name="connsiteX135" fmla="*/ 2006510 w 3027537"/>
              <a:gd name="connsiteY135" fmla="*/ 1124421 h 1822338"/>
              <a:gd name="connsiteX136" fmla="*/ 2067901 w 3027537"/>
              <a:gd name="connsiteY136" fmla="*/ 1124421 h 1822338"/>
              <a:gd name="connsiteX137" fmla="*/ 2067901 w 3027537"/>
              <a:gd name="connsiteY137" fmla="*/ 1079186 h 1822338"/>
              <a:gd name="connsiteX138" fmla="*/ 2084057 w 3027537"/>
              <a:gd name="connsiteY138" fmla="*/ 1079186 h 1822338"/>
              <a:gd name="connsiteX139" fmla="*/ 2084057 w 3027537"/>
              <a:gd name="connsiteY139" fmla="*/ 1043644 h 1822338"/>
              <a:gd name="connsiteX140" fmla="*/ 2148679 w 3027537"/>
              <a:gd name="connsiteY140" fmla="*/ 1043644 h 1822338"/>
              <a:gd name="connsiteX141" fmla="*/ 2148679 w 3027537"/>
              <a:gd name="connsiteY141" fmla="*/ 985484 h 1822338"/>
              <a:gd name="connsiteX142" fmla="*/ 2200376 w 3027537"/>
              <a:gd name="connsiteY142" fmla="*/ 985484 h 1822338"/>
              <a:gd name="connsiteX143" fmla="*/ 2200376 w 3027537"/>
              <a:gd name="connsiteY143" fmla="*/ 933787 h 1822338"/>
              <a:gd name="connsiteX144" fmla="*/ 2200376 w 3027537"/>
              <a:gd name="connsiteY144" fmla="*/ 933787 h 1822338"/>
              <a:gd name="connsiteX145" fmla="*/ 2200376 w 3027537"/>
              <a:gd name="connsiteY145" fmla="*/ 933787 h 1822338"/>
              <a:gd name="connsiteX146" fmla="*/ 2200376 w 3027537"/>
              <a:gd name="connsiteY146" fmla="*/ 933787 h 1822338"/>
              <a:gd name="connsiteX147" fmla="*/ 2200376 w 3027537"/>
              <a:gd name="connsiteY147" fmla="*/ 933787 h 1822338"/>
              <a:gd name="connsiteX148" fmla="*/ 2200376 w 3027537"/>
              <a:gd name="connsiteY148" fmla="*/ 933787 h 1822338"/>
              <a:gd name="connsiteX149" fmla="*/ 2216532 w 3027537"/>
              <a:gd name="connsiteY149" fmla="*/ 933787 h 1822338"/>
              <a:gd name="connsiteX150" fmla="*/ 2216532 w 3027537"/>
              <a:gd name="connsiteY150" fmla="*/ 888551 h 1822338"/>
              <a:gd name="connsiteX151" fmla="*/ 2245611 w 3027537"/>
              <a:gd name="connsiteY151" fmla="*/ 888551 h 1822338"/>
              <a:gd name="connsiteX152" fmla="*/ 2245611 w 3027537"/>
              <a:gd name="connsiteY152" fmla="*/ 827160 h 1822338"/>
              <a:gd name="connsiteX153" fmla="*/ 2274691 w 3027537"/>
              <a:gd name="connsiteY153" fmla="*/ 827160 h 1822338"/>
              <a:gd name="connsiteX154" fmla="*/ 2274691 w 3027537"/>
              <a:gd name="connsiteY154" fmla="*/ 714072 h 1822338"/>
              <a:gd name="connsiteX155" fmla="*/ 2287616 w 3027537"/>
              <a:gd name="connsiteY155" fmla="*/ 714072 h 1822338"/>
              <a:gd name="connsiteX156" fmla="*/ 2287616 w 3027537"/>
              <a:gd name="connsiteY156" fmla="*/ 652681 h 1822338"/>
              <a:gd name="connsiteX157" fmla="*/ 2374855 w 3027537"/>
              <a:gd name="connsiteY157" fmla="*/ 652681 h 1822338"/>
              <a:gd name="connsiteX158" fmla="*/ 2374855 w 3027537"/>
              <a:gd name="connsiteY158" fmla="*/ 581597 h 1822338"/>
              <a:gd name="connsiteX159" fmla="*/ 2494406 w 3027537"/>
              <a:gd name="connsiteY159" fmla="*/ 581597 h 1822338"/>
              <a:gd name="connsiteX160" fmla="*/ 2494406 w 3027537"/>
              <a:gd name="connsiteY160" fmla="*/ 494358 h 1822338"/>
              <a:gd name="connsiteX161" fmla="*/ 2562259 w 3027537"/>
              <a:gd name="connsiteY161" fmla="*/ 494358 h 1822338"/>
              <a:gd name="connsiteX162" fmla="*/ 2562259 w 3027537"/>
              <a:gd name="connsiteY162" fmla="*/ 394194 h 1822338"/>
              <a:gd name="connsiteX163" fmla="*/ 2791667 w 3027537"/>
              <a:gd name="connsiteY163" fmla="*/ 387731 h 1822338"/>
              <a:gd name="connsiteX0" fmla="*/ 2791667 w 3027537"/>
              <a:gd name="connsiteY0" fmla="*/ 387731 h 1822338"/>
              <a:gd name="connsiteX1" fmla="*/ 2791667 w 3027537"/>
              <a:gd name="connsiteY1" fmla="*/ 193866 h 1822338"/>
              <a:gd name="connsiteX2" fmla="*/ 2791667 w 3027537"/>
              <a:gd name="connsiteY2" fmla="*/ 193866 h 1822338"/>
              <a:gd name="connsiteX3" fmla="*/ 2791667 w 3027537"/>
              <a:gd name="connsiteY3" fmla="*/ 193866 h 1822338"/>
              <a:gd name="connsiteX4" fmla="*/ 2814284 w 3027537"/>
              <a:gd name="connsiteY4" fmla="*/ 193866 h 1822338"/>
              <a:gd name="connsiteX5" fmla="*/ 2814284 w 3027537"/>
              <a:gd name="connsiteY5" fmla="*/ 0 h 1822338"/>
              <a:gd name="connsiteX6" fmla="*/ 3027537 w 3027537"/>
              <a:gd name="connsiteY6" fmla="*/ 0 h 1822338"/>
              <a:gd name="connsiteX7" fmla="*/ 3027537 w 3027537"/>
              <a:gd name="connsiteY7" fmla="*/ 1024257 h 1822338"/>
              <a:gd name="connsiteX8" fmla="*/ 2817515 w 3027537"/>
              <a:gd name="connsiteY8" fmla="*/ 1024257 h 1822338"/>
              <a:gd name="connsiteX9" fmla="*/ 2817515 w 3027537"/>
              <a:gd name="connsiteY9" fmla="*/ 1085648 h 1822338"/>
              <a:gd name="connsiteX10" fmla="*/ 2817515 w 3027537"/>
              <a:gd name="connsiteY10" fmla="*/ 1085648 h 1822338"/>
              <a:gd name="connsiteX11" fmla="*/ 2788436 w 3027537"/>
              <a:gd name="connsiteY11" fmla="*/ 1085648 h 1822338"/>
              <a:gd name="connsiteX12" fmla="*/ 2788436 w 3027537"/>
              <a:gd name="connsiteY12" fmla="*/ 1140577 h 1822338"/>
              <a:gd name="connsiteX13" fmla="*/ 2568721 w 3027537"/>
              <a:gd name="connsiteY13" fmla="*/ 1140577 h 1822338"/>
              <a:gd name="connsiteX14" fmla="*/ 2568721 w 3027537"/>
              <a:gd name="connsiteY14" fmla="*/ 1185812 h 1822338"/>
              <a:gd name="connsiteX15" fmla="*/ 2491175 w 3027537"/>
              <a:gd name="connsiteY15" fmla="*/ 1185812 h 1822338"/>
              <a:gd name="connsiteX16" fmla="*/ 2491175 w 3027537"/>
              <a:gd name="connsiteY16" fmla="*/ 1221354 h 1822338"/>
              <a:gd name="connsiteX17" fmla="*/ 2368393 w 3027537"/>
              <a:gd name="connsiteY17" fmla="*/ 1221354 h 1822338"/>
              <a:gd name="connsiteX18" fmla="*/ 2368393 w 3027537"/>
              <a:gd name="connsiteY18" fmla="*/ 1256896 h 1822338"/>
              <a:gd name="connsiteX19" fmla="*/ 2287616 w 3027537"/>
              <a:gd name="connsiteY19" fmla="*/ 1256896 h 1822338"/>
              <a:gd name="connsiteX20" fmla="*/ 2287616 w 3027537"/>
              <a:gd name="connsiteY20" fmla="*/ 1295669 h 1822338"/>
              <a:gd name="connsiteX21" fmla="*/ 2271460 w 3027537"/>
              <a:gd name="connsiteY21" fmla="*/ 1295669 h 1822338"/>
              <a:gd name="connsiteX22" fmla="*/ 2271460 w 3027537"/>
              <a:gd name="connsiteY22" fmla="*/ 1350598 h 1822338"/>
              <a:gd name="connsiteX23" fmla="*/ 2242380 w 3027537"/>
              <a:gd name="connsiteY23" fmla="*/ 1350598 h 1822338"/>
              <a:gd name="connsiteX24" fmla="*/ 2242380 w 3027537"/>
              <a:gd name="connsiteY24" fmla="*/ 1386140 h 1822338"/>
              <a:gd name="connsiteX25" fmla="*/ 2213301 w 3027537"/>
              <a:gd name="connsiteY25" fmla="*/ 1386140 h 1822338"/>
              <a:gd name="connsiteX26" fmla="*/ 2213301 w 3027537"/>
              <a:gd name="connsiteY26" fmla="*/ 1386140 h 1822338"/>
              <a:gd name="connsiteX27" fmla="*/ 2200376 w 3027537"/>
              <a:gd name="connsiteY27" fmla="*/ 1399065 h 1822338"/>
              <a:gd name="connsiteX28" fmla="*/ 2200376 w 3027537"/>
              <a:gd name="connsiteY28" fmla="*/ 1431375 h 1822338"/>
              <a:gd name="connsiteX29" fmla="*/ 2148679 w 3027537"/>
              <a:gd name="connsiteY29" fmla="*/ 1431375 h 1822338"/>
              <a:gd name="connsiteX30" fmla="*/ 2148679 w 3027537"/>
              <a:gd name="connsiteY30" fmla="*/ 1463686 h 1822338"/>
              <a:gd name="connsiteX31" fmla="*/ 2080826 w 3027537"/>
              <a:gd name="connsiteY31" fmla="*/ 1463686 h 1822338"/>
              <a:gd name="connsiteX32" fmla="*/ 2080826 w 3027537"/>
              <a:gd name="connsiteY32" fmla="*/ 1492766 h 1822338"/>
              <a:gd name="connsiteX33" fmla="*/ 2061439 w 3027537"/>
              <a:gd name="connsiteY33" fmla="*/ 1492766 h 1822338"/>
              <a:gd name="connsiteX34" fmla="*/ 2061439 w 3027537"/>
              <a:gd name="connsiteY34" fmla="*/ 1512153 h 1822338"/>
              <a:gd name="connsiteX35" fmla="*/ 2009742 w 3027537"/>
              <a:gd name="connsiteY35" fmla="*/ 1512153 h 1822338"/>
              <a:gd name="connsiteX36" fmla="*/ 2009742 w 3027537"/>
              <a:gd name="connsiteY36" fmla="*/ 1528308 h 1822338"/>
              <a:gd name="connsiteX37" fmla="*/ 1912809 w 3027537"/>
              <a:gd name="connsiteY37" fmla="*/ 1528308 h 1822338"/>
              <a:gd name="connsiteX38" fmla="*/ 1912809 w 3027537"/>
              <a:gd name="connsiteY38" fmla="*/ 1544464 h 1822338"/>
              <a:gd name="connsiteX39" fmla="*/ 1757716 w 3027537"/>
              <a:gd name="connsiteY39" fmla="*/ 1544464 h 1822338"/>
              <a:gd name="connsiteX40" fmla="*/ 1757716 w 3027537"/>
              <a:gd name="connsiteY40" fmla="*/ 1563850 h 1822338"/>
              <a:gd name="connsiteX41" fmla="*/ 1586468 w 3027537"/>
              <a:gd name="connsiteY41" fmla="*/ 1563850 h 1822338"/>
              <a:gd name="connsiteX42" fmla="*/ 1586468 w 3027537"/>
              <a:gd name="connsiteY42" fmla="*/ 1596161 h 1822338"/>
              <a:gd name="connsiteX43" fmla="*/ 1573544 w 3027537"/>
              <a:gd name="connsiteY43" fmla="*/ 1596161 h 1822338"/>
              <a:gd name="connsiteX44" fmla="*/ 1573544 w 3027537"/>
              <a:gd name="connsiteY44" fmla="*/ 1628472 h 1822338"/>
              <a:gd name="connsiteX45" fmla="*/ 1418451 w 3027537"/>
              <a:gd name="connsiteY45" fmla="*/ 1628472 h 1822338"/>
              <a:gd name="connsiteX46" fmla="*/ 1418451 w 3027537"/>
              <a:gd name="connsiteY46" fmla="*/ 1644628 h 1822338"/>
              <a:gd name="connsiteX47" fmla="*/ 1308594 w 3027537"/>
              <a:gd name="connsiteY47" fmla="*/ 1644628 h 1822338"/>
              <a:gd name="connsiteX48" fmla="*/ 1308594 w 3027537"/>
              <a:gd name="connsiteY48" fmla="*/ 1657552 h 1822338"/>
              <a:gd name="connsiteX49" fmla="*/ 1256896 w 3027537"/>
              <a:gd name="connsiteY49" fmla="*/ 1657552 h 1822338"/>
              <a:gd name="connsiteX50" fmla="*/ 1256896 w 3027537"/>
              <a:gd name="connsiteY50" fmla="*/ 1673707 h 1822338"/>
              <a:gd name="connsiteX51" fmla="*/ 1192274 w 3027537"/>
              <a:gd name="connsiteY51" fmla="*/ 1673707 h 1822338"/>
              <a:gd name="connsiteX52" fmla="*/ 1192274 w 3027537"/>
              <a:gd name="connsiteY52" fmla="*/ 1683401 h 1822338"/>
              <a:gd name="connsiteX53" fmla="*/ 1153501 w 3027537"/>
              <a:gd name="connsiteY53" fmla="*/ 1683401 h 1822338"/>
              <a:gd name="connsiteX54" fmla="*/ 1153501 w 3027537"/>
              <a:gd name="connsiteY54" fmla="*/ 1696325 h 1822338"/>
              <a:gd name="connsiteX55" fmla="*/ 1043644 w 3027537"/>
              <a:gd name="connsiteY55" fmla="*/ 1696325 h 1822338"/>
              <a:gd name="connsiteX56" fmla="*/ 1043644 w 3027537"/>
              <a:gd name="connsiteY56" fmla="*/ 1709249 h 1822338"/>
              <a:gd name="connsiteX57" fmla="*/ 1011333 w 3027537"/>
              <a:gd name="connsiteY57" fmla="*/ 1709249 h 1822338"/>
              <a:gd name="connsiteX58" fmla="*/ 1011333 w 3027537"/>
              <a:gd name="connsiteY58" fmla="*/ 1715712 h 1822338"/>
              <a:gd name="connsiteX59" fmla="*/ 911169 w 3027537"/>
              <a:gd name="connsiteY59" fmla="*/ 1715712 h 1822338"/>
              <a:gd name="connsiteX60" fmla="*/ 911169 w 3027537"/>
              <a:gd name="connsiteY60" fmla="*/ 1728636 h 1822338"/>
              <a:gd name="connsiteX61" fmla="*/ 872396 w 3027537"/>
              <a:gd name="connsiteY61" fmla="*/ 1728636 h 1822338"/>
              <a:gd name="connsiteX62" fmla="*/ 872396 w 3027537"/>
              <a:gd name="connsiteY62" fmla="*/ 1738329 h 1822338"/>
              <a:gd name="connsiteX63" fmla="*/ 736690 w 3027537"/>
              <a:gd name="connsiteY63" fmla="*/ 1738329 h 1822338"/>
              <a:gd name="connsiteX64" fmla="*/ 736690 w 3027537"/>
              <a:gd name="connsiteY64" fmla="*/ 1760947 h 1822338"/>
              <a:gd name="connsiteX65" fmla="*/ 707610 w 3027537"/>
              <a:gd name="connsiteY65" fmla="*/ 1760947 h 1822338"/>
              <a:gd name="connsiteX66" fmla="*/ 707610 w 3027537"/>
              <a:gd name="connsiteY66" fmla="*/ 1777102 h 1822338"/>
              <a:gd name="connsiteX67" fmla="*/ 636526 w 3027537"/>
              <a:gd name="connsiteY67" fmla="*/ 1777102 h 1822338"/>
              <a:gd name="connsiteX68" fmla="*/ 636526 w 3027537"/>
              <a:gd name="connsiteY68" fmla="*/ 1783565 h 1822338"/>
              <a:gd name="connsiteX69" fmla="*/ 578030 w 3027537"/>
              <a:gd name="connsiteY69" fmla="*/ 1793090 h 1822338"/>
              <a:gd name="connsiteX70" fmla="*/ 552517 w 3027537"/>
              <a:gd name="connsiteY70" fmla="*/ 1793203 h 1822338"/>
              <a:gd name="connsiteX71" fmla="*/ 500035 w 3027537"/>
              <a:gd name="connsiteY71" fmla="*/ 1793203 h 1822338"/>
              <a:gd name="connsiteX72" fmla="*/ 500035 w 3027537"/>
              <a:gd name="connsiteY72" fmla="*/ 1806126 h 1822338"/>
              <a:gd name="connsiteX73" fmla="*/ 378038 w 3027537"/>
              <a:gd name="connsiteY73" fmla="*/ 1802951 h 1822338"/>
              <a:gd name="connsiteX74" fmla="*/ 378038 w 3027537"/>
              <a:gd name="connsiteY74" fmla="*/ 1822338 h 1822338"/>
              <a:gd name="connsiteX75" fmla="*/ 0 w 3027537"/>
              <a:gd name="connsiteY75" fmla="*/ 1822338 h 1822338"/>
              <a:gd name="connsiteX76" fmla="*/ 0 w 3027537"/>
              <a:gd name="connsiteY76" fmla="*/ 1777102 h 1822338"/>
              <a:gd name="connsiteX77" fmla="*/ 12925 w 3027537"/>
              <a:gd name="connsiteY77" fmla="*/ 1777102 h 1822338"/>
              <a:gd name="connsiteX78" fmla="*/ 12925 w 3027537"/>
              <a:gd name="connsiteY78" fmla="*/ 1760947 h 1822338"/>
              <a:gd name="connsiteX79" fmla="*/ 80778 w 3027537"/>
              <a:gd name="connsiteY79" fmla="*/ 1760947 h 1822338"/>
              <a:gd name="connsiteX80" fmla="*/ 80778 w 3027537"/>
              <a:gd name="connsiteY80" fmla="*/ 1744792 h 1822338"/>
              <a:gd name="connsiteX81" fmla="*/ 138937 w 3027537"/>
              <a:gd name="connsiteY81" fmla="*/ 1744792 h 1822338"/>
              <a:gd name="connsiteX82" fmla="*/ 138937 w 3027537"/>
              <a:gd name="connsiteY82" fmla="*/ 1728636 h 1822338"/>
              <a:gd name="connsiteX83" fmla="*/ 352190 w 3027537"/>
              <a:gd name="connsiteY83" fmla="*/ 1728636 h 1822338"/>
              <a:gd name="connsiteX84" fmla="*/ 352190 w 3027537"/>
              <a:gd name="connsiteY84" fmla="*/ 1712481 h 1822338"/>
              <a:gd name="connsiteX85" fmla="*/ 352190 w 3027537"/>
              <a:gd name="connsiteY85" fmla="*/ 1712481 h 1822338"/>
              <a:gd name="connsiteX86" fmla="*/ 371577 w 3027537"/>
              <a:gd name="connsiteY86" fmla="*/ 1693094 h 1822338"/>
              <a:gd name="connsiteX87" fmla="*/ 500820 w 3027537"/>
              <a:gd name="connsiteY87" fmla="*/ 1693094 h 1822338"/>
              <a:gd name="connsiteX88" fmla="*/ 500820 w 3027537"/>
              <a:gd name="connsiteY88" fmla="*/ 1676939 h 1822338"/>
              <a:gd name="connsiteX89" fmla="*/ 513744 w 3027537"/>
              <a:gd name="connsiteY89" fmla="*/ 1676939 h 1822338"/>
              <a:gd name="connsiteX90" fmla="*/ 513744 w 3027537"/>
              <a:gd name="connsiteY90" fmla="*/ 1660783 h 1822338"/>
              <a:gd name="connsiteX91" fmla="*/ 591291 w 3027537"/>
              <a:gd name="connsiteY91" fmla="*/ 1660783 h 1822338"/>
              <a:gd name="connsiteX92" fmla="*/ 591291 w 3027537"/>
              <a:gd name="connsiteY92" fmla="*/ 1644628 h 1822338"/>
              <a:gd name="connsiteX93" fmla="*/ 636526 w 3027537"/>
              <a:gd name="connsiteY93" fmla="*/ 1644628 h 1822338"/>
              <a:gd name="connsiteX94" fmla="*/ 636526 w 3027537"/>
              <a:gd name="connsiteY94" fmla="*/ 1625241 h 1822338"/>
              <a:gd name="connsiteX95" fmla="*/ 691455 w 3027537"/>
              <a:gd name="connsiteY95" fmla="*/ 1625241 h 1822338"/>
              <a:gd name="connsiteX96" fmla="*/ 691455 w 3027537"/>
              <a:gd name="connsiteY96" fmla="*/ 1625241 h 1822338"/>
              <a:gd name="connsiteX97" fmla="*/ 707610 w 3027537"/>
              <a:gd name="connsiteY97" fmla="*/ 1609086 h 1822338"/>
              <a:gd name="connsiteX98" fmla="*/ 707610 w 3027537"/>
              <a:gd name="connsiteY98" fmla="*/ 1586468 h 1822338"/>
              <a:gd name="connsiteX99" fmla="*/ 736690 w 3027537"/>
              <a:gd name="connsiteY99" fmla="*/ 1586468 h 1822338"/>
              <a:gd name="connsiteX100" fmla="*/ 736690 w 3027537"/>
              <a:gd name="connsiteY100" fmla="*/ 1550926 h 1822338"/>
              <a:gd name="connsiteX101" fmla="*/ 875627 w 3027537"/>
              <a:gd name="connsiteY101" fmla="*/ 1550926 h 1822338"/>
              <a:gd name="connsiteX102" fmla="*/ 875627 w 3027537"/>
              <a:gd name="connsiteY102" fmla="*/ 1534770 h 1822338"/>
              <a:gd name="connsiteX103" fmla="*/ 914400 w 3027537"/>
              <a:gd name="connsiteY103" fmla="*/ 1534770 h 1822338"/>
              <a:gd name="connsiteX104" fmla="*/ 914400 w 3027537"/>
              <a:gd name="connsiteY104" fmla="*/ 1515384 h 1822338"/>
              <a:gd name="connsiteX105" fmla="*/ 1004871 w 3027537"/>
              <a:gd name="connsiteY105" fmla="*/ 1515384 h 1822338"/>
              <a:gd name="connsiteX106" fmla="*/ 1004871 w 3027537"/>
              <a:gd name="connsiteY106" fmla="*/ 1492766 h 1822338"/>
              <a:gd name="connsiteX107" fmla="*/ 1033951 w 3027537"/>
              <a:gd name="connsiteY107" fmla="*/ 1492766 h 1822338"/>
              <a:gd name="connsiteX108" fmla="*/ 1046875 w 3027537"/>
              <a:gd name="connsiteY108" fmla="*/ 1479842 h 1822338"/>
              <a:gd name="connsiteX109" fmla="*/ 1169657 w 3027537"/>
              <a:gd name="connsiteY109" fmla="*/ 1479842 h 1822338"/>
              <a:gd name="connsiteX110" fmla="*/ 1169657 w 3027537"/>
              <a:gd name="connsiteY110" fmla="*/ 1453993 h 1822338"/>
              <a:gd name="connsiteX111" fmla="*/ 1192274 w 3027537"/>
              <a:gd name="connsiteY111" fmla="*/ 1453993 h 1822338"/>
              <a:gd name="connsiteX112" fmla="*/ 1192274 w 3027537"/>
              <a:gd name="connsiteY112" fmla="*/ 1453993 h 1822338"/>
              <a:gd name="connsiteX113" fmla="*/ 1192274 w 3027537"/>
              <a:gd name="connsiteY113" fmla="*/ 1453993 h 1822338"/>
              <a:gd name="connsiteX114" fmla="*/ 1192274 w 3027537"/>
              <a:gd name="connsiteY114" fmla="*/ 1453993 h 1822338"/>
              <a:gd name="connsiteX115" fmla="*/ 1192274 w 3027537"/>
              <a:gd name="connsiteY115" fmla="*/ 1431375 h 1822338"/>
              <a:gd name="connsiteX116" fmla="*/ 1256896 w 3027537"/>
              <a:gd name="connsiteY116" fmla="*/ 1431375 h 1822338"/>
              <a:gd name="connsiteX117" fmla="*/ 1256896 w 3027537"/>
              <a:gd name="connsiteY117" fmla="*/ 1431375 h 1822338"/>
              <a:gd name="connsiteX118" fmla="*/ 1256896 w 3027537"/>
              <a:gd name="connsiteY118" fmla="*/ 1431375 h 1822338"/>
              <a:gd name="connsiteX119" fmla="*/ 1256896 w 3027537"/>
              <a:gd name="connsiteY119" fmla="*/ 1408758 h 1822338"/>
              <a:gd name="connsiteX120" fmla="*/ 1311825 w 3027537"/>
              <a:gd name="connsiteY120" fmla="*/ 1408758 h 1822338"/>
              <a:gd name="connsiteX121" fmla="*/ 1311825 w 3027537"/>
              <a:gd name="connsiteY121" fmla="*/ 1379678 h 1822338"/>
              <a:gd name="connsiteX122" fmla="*/ 1421682 w 3027537"/>
              <a:gd name="connsiteY122" fmla="*/ 1379678 h 1822338"/>
              <a:gd name="connsiteX123" fmla="*/ 1421682 w 3027537"/>
              <a:gd name="connsiteY123" fmla="*/ 1360291 h 1822338"/>
              <a:gd name="connsiteX124" fmla="*/ 1567081 w 3027537"/>
              <a:gd name="connsiteY124" fmla="*/ 1360291 h 1822338"/>
              <a:gd name="connsiteX125" fmla="*/ 1567081 w 3027537"/>
              <a:gd name="connsiteY125" fmla="*/ 1315056 h 1822338"/>
              <a:gd name="connsiteX126" fmla="*/ 1580006 w 3027537"/>
              <a:gd name="connsiteY126" fmla="*/ 1315056 h 1822338"/>
              <a:gd name="connsiteX127" fmla="*/ 1580006 w 3027537"/>
              <a:gd name="connsiteY127" fmla="*/ 1273052 h 1822338"/>
              <a:gd name="connsiteX128" fmla="*/ 1592930 w 3027537"/>
              <a:gd name="connsiteY128" fmla="*/ 1273052 h 1822338"/>
              <a:gd name="connsiteX129" fmla="*/ 1592930 w 3027537"/>
              <a:gd name="connsiteY129" fmla="*/ 1240741 h 1822338"/>
              <a:gd name="connsiteX130" fmla="*/ 1748023 w 3027537"/>
              <a:gd name="connsiteY130" fmla="*/ 1240741 h 1822338"/>
              <a:gd name="connsiteX131" fmla="*/ 1748023 w 3027537"/>
              <a:gd name="connsiteY131" fmla="*/ 1211661 h 1822338"/>
              <a:gd name="connsiteX132" fmla="*/ 1903115 w 3027537"/>
              <a:gd name="connsiteY132" fmla="*/ 1211661 h 1822338"/>
              <a:gd name="connsiteX133" fmla="*/ 1903115 w 3027537"/>
              <a:gd name="connsiteY133" fmla="*/ 1169657 h 1822338"/>
              <a:gd name="connsiteX134" fmla="*/ 2006510 w 3027537"/>
              <a:gd name="connsiteY134" fmla="*/ 1169657 h 1822338"/>
              <a:gd name="connsiteX135" fmla="*/ 2006510 w 3027537"/>
              <a:gd name="connsiteY135" fmla="*/ 1124421 h 1822338"/>
              <a:gd name="connsiteX136" fmla="*/ 2067901 w 3027537"/>
              <a:gd name="connsiteY136" fmla="*/ 1124421 h 1822338"/>
              <a:gd name="connsiteX137" fmla="*/ 2067901 w 3027537"/>
              <a:gd name="connsiteY137" fmla="*/ 1079186 h 1822338"/>
              <a:gd name="connsiteX138" fmla="*/ 2084057 w 3027537"/>
              <a:gd name="connsiteY138" fmla="*/ 1079186 h 1822338"/>
              <a:gd name="connsiteX139" fmla="*/ 2084057 w 3027537"/>
              <a:gd name="connsiteY139" fmla="*/ 1043644 h 1822338"/>
              <a:gd name="connsiteX140" fmla="*/ 2148679 w 3027537"/>
              <a:gd name="connsiteY140" fmla="*/ 1043644 h 1822338"/>
              <a:gd name="connsiteX141" fmla="*/ 2148679 w 3027537"/>
              <a:gd name="connsiteY141" fmla="*/ 985484 h 1822338"/>
              <a:gd name="connsiteX142" fmla="*/ 2200376 w 3027537"/>
              <a:gd name="connsiteY142" fmla="*/ 985484 h 1822338"/>
              <a:gd name="connsiteX143" fmla="*/ 2200376 w 3027537"/>
              <a:gd name="connsiteY143" fmla="*/ 933787 h 1822338"/>
              <a:gd name="connsiteX144" fmla="*/ 2200376 w 3027537"/>
              <a:gd name="connsiteY144" fmla="*/ 933787 h 1822338"/>
              <a:gd name="connsiteX145" fmla="*/ 2200376 w 3027537"/>
              <a:gd name="connsiteY145" fmla="*/ 933787 h 1822338"/>
              <a:gd name="connsiteX146" fmla="*/ 2200376 w 3027537"/>
              <a:gd name="connsiteY146" fmla="*/ 933787 h 1822338"/>
              <a:gd name="connsiteX147" fmla="*/ 2200376 w 3027537"/>
              <a:gd name="connsiteY147" fmla="*/ 933787 h 1822338"/>
              <a:gd name="connsiteX148" fmla="*/ 2200376 w 3027537"/>
              <a:gd name="connsiteY148" fmla="*/ 933787 h 1822338"/>
              <a:gd name="connsiteX149" fmla="*/ 2216532 w 3027537"/>
              <a:gd name="connsiteY149" fmla="*/ 933787 h 1822338"/>
              <a:gd name="connsiteX150" fmla="*/ 2216532 w 3027537"/>
              <a:gd name="connsiteY150" fmla="*/ 888551 h 1822338"/>
              <a:gd name="connsiteX151" fmla="*/ 2245611 w 3027537"/>
              <a:gd name="connsiteY151" fmla="*/ 888551 h 1822338"/>
              <a:gd name="connsiteX152" fmla="*/ 2245611 w 3027537"/>
              <a:gd name="connsiteY152" fmla="*/ 827160 h 1822338"/>
              <a:gd name="connsiteX153" fmla="*/ 2274691 w 3027537"/>
              <a:gd name="connsiteY153" fmla="*/ 827160 h 1822338"/>
              <a:gd name="connsiteX154" fmla="*/ 2274691 w 3027537"/>
              <a:gd name="connsiteY154" fmla="*/ 714072 h 1822338"/>
              <a:gd name="connsiteX155" fmla="*/ 2287616 w 3027537"/>
              <a:gd name="connsiteY155" fmla="*/ 714072 h 1822338"/>
              <a:gd name="connsiteX156" fmla="*/ 2287616 w 3027537"/>
              <a:gd name="connsiteY156" fmla="*/ 652681 h 1822338"/>
              <a:gd name="connsiteX157" fmla="*/ 2374855 w 3027537"/>
              <a:gd name="connsiteY157" fmla="*/ 652681 h 1822338"/>
              <a:gd name="connsiteX158" fmla="*/ 2374855 w 3027537"/>
              <a:gd name="connsiteY158" fmla="*/ 581597 h 1822338"/>
              <a:gd name="connsiteX159" fmla="*/ 2494406 w 3027537"/>
              <a:gd name="connsiteY159" fmla="*/ 581597 h 1822338"/>
              <a:gd name="connsiteX160" fmla="*/ 2494406 w 3027537"/>
              <a:gd name="connsiteY160" fmla="*/ 494358 h 1822338"/>
              <a:gd name="connsiteX161" fmla="*/ 2562259 w 3027537"/>
              <a:gd name="connsiteY161" fmla="*/ 494358 h 1822338"/>
              <a:gd name="connsiteX162" fmla="*/ 2562259 w 3027537"/>
              <a:gd name="connsiteY162" fmla="*/ 394194 h 1822338"/>
              <a:gd name="connsiteX163" fmla="*/ 2791667 w 3027537"/>
              <a:gd name="connsiteY163" fmla="*/ 387731 h 1822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Lst>
            <a:rect l="l" t="t" r="r" b="b"/>
            <a:pathLst>
              <a:path w="3027537" h="1822338">
                <a:moveTo>
                  <a:pt x="2791667" y="387731"/>
                </a:moveTo>
                <a:lnTo>
                  <a:pt x="2791667" y="193866"/>
                </a:lnTo>
                <a:lnTo>
                  <a:pt x="2791667" y="193866"/>
                </a:lnTo>
                <a:lnTo>
                  <a:pt x="2791667" y="193866"/>
                </a:lnTo>
                <a:lnTo>
                  <a:pt x="2814284" y="193866"/>
                </a:lnTo>
                <a:lnTo>
                  <a:pt x="2814284" y="0"/>
                </a:lnTo>
                <a:lnTo>
                  <a:pt x="3027537" y="0"/>
                </a:lnTo>
                <a:lnTo>
                  <a:pt x="3027537" y="1024257"/>
                </a:lnTo>
                <a:lnTo>
                  <a:pt x="2817515" y="1024257"/>
                </a:lnTo>
                <a:lnTo>
                  <a:pt x="2817515" y="1085648"/>
                </a:lnTo>
                <a:lnTo>
                  <a:pt x="2817515" y="1085648"/>
                </a:lnTo>
                <a:lnTo>
                  <a:pt x="2788436" y="1085648"/>
                </a:lnTo>
                <a:lnTo>
                  <a:pt x="2788436" y="1140577"/>
                </a:lnTo>
                <a:lnTo>
                  <a:pt x="2568721" y="1140577"/>
                </a:lnTo>
                <a:lnTo>
                  <a:pt x="2568721" y="1185812"/>
                </a:lnTo>
                <a:lnTo>
                  <a:pt x="2491175" y="1185812"/>
                </a:lnTo>
                <a:lnTo>
                  <a:pt x="2491175" y="1221354"/>
                </a:lnTo>
                <a:lnTo>
                  <a:pt x="2368393" y="1221354"/>
                </a:lnTo>
                <a:lnTo>
                  <a:pt x="2368393" y="1256896"/>
                </a:lnTo>
                <a:lnTo>
                  <a:pt x="2287616" y="1256896"/>
                </a:lnTo>
                <a:lnTo>
                  <a:pt x="2287616" y="1295669"/>
                </a:lnTo>
                <a:lnTo>
                  <a:pt x="2271460" y="1295669"/>
                </a:lnTo>
                <a:lnTo>
                  <a:pt x="2271460" y="1350598"/>
                </a:lnTo>
                <a:lnTo>
                  <a:pt x="2242380" y="1350598"/>
                </a:lnTo>
                <a:lnTo>
                  <a:pt x="2242380" y="1386140"/>
                </a:lnTo>
                <a:lnTo>
                  <a:pt x="2213301" y="1386140"/>
                </a:lnTo>
                <a:lnTo>
                  <a:pt x="2213301" y="1386140"/>
                </a:lnTo>
                <a:lnTo>
                  <a:pt x="2200376" y="1399065"/>
                </a:lnTo>
                <a:lnTo>
                  <a:pt x="2200376" y="1431375"/>
                </a:lnTo>
                <a:lnTo>
                  <a:pt x="2148679" y="1431375"/>
                </a:lnTo>
                <a:lnTo>
                  <a:pt x="2148679" y="1463686"/>
                </a:lnTo>
                <a:lnTo>
                  <a:pt x="2080826" y="1463686"/>
                </a:lnTo>
                <a:lnTo>
                  <a:pt x="2080826" y="1492766"/>
                </a:lnTo>
                <a:lnTo>
                  <a:pt x="2061439" y="1492766"/>
                </a:lnTo>
                <a:lnTo>
                  <a:pt x="2061439" y="1512153"/>
                </a:lnTo>
                <a:lnTo>
                  <a:pt x="2009742" y="1512153"/>
                </a:lnTo>
                <a:lnTo>
                  <a:pt x="2009742" y="1528308"/>
                </a:lnTo>
                <a:lnTo>
                  <a:pt x="1912809" y="1528308"/>
                </a:lnTo>
                <a:lnTo>
                  <a:pt x="1912809" y="1544464"/>
                </a:lnTo>
                <a:lnTo>
                  <a:pt x="1757716" y="1544464"/>
                </a:lnTo>
                <a:lnTo>
                  <a:pt x="1757716" y="1563850"/>
                </a:lnTo>
                <a:lnTo>
                  <a:pt x="1586468" y="1563850"/>
                </a:lnTo>
                <a:lnTo>
                  <a:pt x="1586468" y="1596161"/>
                </a:lnTo>
                <a:lnTo>
                  <a:pt x="1573544" y="1596161"/>
                </a:lnTo>
                <a:lnTo>
                  <a:pt x="1573544" y="1628472"/>
                </a:lnTo>
                <a:lnTo>
                  <a:pt x="1418451" y="1628472"/>
                </a:lnTo>
                <a:lnTo>
                  <a:pt x="1418451" y="1644628"/>
                </a:lnTo>
                <a:lnTo>
                  <a:pt x="1308594" y="1644628"/>
                </a:lnTo>
                <a:lnTo>
                  <a:pt x="1308594" y="1657552"/>
                </a:lnTo>
                <a:lnTo>
                  <a:pt x="1256896" y="1657552"/>
                </a:lnTo>
                <a:lnTo>
                  <a:pt x="1256896" y="1673707"/>
                </a:lnTo>
                <a:lnTo>
                  <a:pt x="1192274" y="1673707"/>
                </a:lnTo>
                <a:lnTo>
                  <a:pt x="1192274" y="1683401"/>
                </a:lnTo>
                <a:lnTo>
                  <a:pt x="1153501" y="1683401"/>
                </a:lnTo>
                <a:lnTo>
                  <a:pt x="1153501" y="1696325"/>
                </a:lnTo>
                <a:lnTo>
                  <a:pt x="1043644" y="1696325"/>
                </a:lnTo>
                <a:lnTo>
                  <a:pt x="1043644" y="1709249"/>
                </a:lnTo>
                <a:lnTo>
                  <a:pt x="1011333" y="1709249"/>
                </a:lnTo>
                <a:lnTo>
                  <a:pt x="1011333" y="1715712"/>
                </a:lnTo>
                <a:lnTo>
                  <a:pt x="911169" y="1715712"/>
                </a:lnTo>
                <a:lnTo>
                  <a:pt x="911169" y="1728636"/>
                </a:lnTo>
                <a:lnTo>
                  <a:pt x="872396" y="1728636"/>
                </a:lnTo>
                <a:lnTo>
                  <a:pt x="872396" y="1738329"/>
                </a:lnTo>
                <a:lnTo>
                  <a:pt x="736690" y="1738329"/>
                </a:lnTo>
                <a:lnTo>
                  <a:pt x="736690" y="1760947"/>
                </a:lnTo>
                <a:lnTo>
                  <a:pt x="707610" y="1760947"/>
                </a:lnTo>
                <a:lnTo>
                  <a:pt x="707610" y="1777102"/>
                </a:lnTo>
                <a:lnTo>
                  <a:pt x="636526" y="1777102"/>
                </a:lnTo>
                <a:lnTo>
                  <a:pt x="636526" y="1783565"/>
                </a:lnTo>
                <a:lnTo>
                  <a:pt x="578030" y="1793090"/>
                </a:lnTo>
                <a:lnTo>
                  <a:pt x="552517" y="1793203"/>
                </a:lnTo>
                <a:lnTo>
                  <a:pt x="500035" y="1793203"/>
                </a:lnTo>
                <a:lnTo>
                  <a:pt x="500035" y="1806126"/>
                </a:lnTo>
                <a:lnTo>
                  <a:pt x="378038" y="1802951"/>
                </a:lnTo>
                <a:lnTo>
                  <a:pt x="378038" y="1822338"/>
                </a:lnTo>
                <a:lnTo>
                  <a:pt x="0" y="1822338"/>
                </a:lnTo>
                <a:lnTo>
                  <a:pt x="0" y="1777102"/>
                </a:lnTo>
                <a:lnTo>
                  <a:pt x="12925" y="1777102"/>
                </a:lnTo>
                <a:lnTo>
                  <a:pt x="12925" y="1760947"/>
                </a:lnTo>
                <a:lnTo>
                  <a:pt x="80778" y="1760947"/>
                </a:lnTo>
                <a:lnTo>
                  <a:pt x="80778" y="1744792"/>
                </a:lnTo>
                <a:lnTo>
                  <a:pt x="138937" y="1744792"/>
                </a:lnTo>
                <a:lnTo>
                  <a:pt x="138937" y="1728636"/>
                </a:lnTo>
                <a:lnTo>
                  <a:pt x="352190" y="1728636"/>
                </a:lnTo>
                <a:lnTo>
                  <a:pt x="352190" y="1712481"/>
                </a:lnTo>
                <a:lnTo>
                  <a:pt x="352190" y="1712481"/>
                </a:lnTo>
                <a:lnTo>
                  <a:pt x="371577" y="1693094"/>
                </a:lnTo>
                <a:lnTo>
                  <a:pt x="500820" y="1693094"/>
                </a:lnTo>
                <a:lnTo>
                  <a:pt x="500820" y="1676939"/>
                </a:lnTo>
                <a:lnTo>
                  <a:pt x="513744" y="1676939"/>
                </a:lnTo>
                <a:lnTo>
                  <a:pt x="513744" y="1660783"/>
                </a:lnTo>
                <a:lnTo>
                  <a:pt x="591291" y="1660783"/>
                </a:lnTo>
                <a:lnTo>
                  <a:pt x="591291" y="1644628"/>
                </a:lnTo>
                <a:lnTo>
                  <a:pt x="636526" y="1644628"/>
                </a:lnTo>
                <a:lnTo>
                  <a:pt x="636526" y="1625241"/>
                </a:lnTo>
                <a:lnTo>
                  <a:pt x="691455" y="1625241"/>
                </a:lnTo>
                <a:lnTo>
                  <a:pt x="691455" y="1625241"/>
                </a:lnTo>
                <a:lnTo>
                  <a:pt x="707610" y="1609086"/>
                </a:lnTo>
                <a:lnTo>
                  <a:pt x="707610" y="1586468"/>
                </a:lnTo>
                <a:lnTo>
                  <a:pt x="736690" y="1586468"/>
                </a:lnTo>
                <a:lnTo>
                  <a:pt x="736690" y="1550926"/>
                </a:lnTo>
                <a:lnTo>
                  <a:pt x="875627" y="1550926"/>
                </a:lnTo>
                <a:lnTo>
                  <a:pt x="875627" y="1534770"/>
                </a:lnTo>
                <a:lnTo>
                  <a:pt x="914400" y="1534770"/>
                </a:lnTo>
                <a:lnTo>
                  <a:pt x="914400" y="1515384"/>
                </a:lnTo>
                <a:lnTo>
                  <a:pt x="1004871" y="1515384"/>
                </a:lnTo>
                <a:lnTo>
                  <a:pt x="1004871" y="1492766"/>
                </a:lnTo>
                <a:lnTo>
                  <a:pt x="1033951" y="1492766"/>
                </a:lnTo>
                <a:lnTo>
                  <a:pt x="1046875" y="1479842"/>
                </a:lnTo>
                <a:lnTo>
                  <a:pt x="1169657" y="1479842"/>
                </a:lnTo>
                <a:lnTo>
                  <a:pt x="1169657" y="1453993"/>
                </a:lnTo>
                <a:lnTo>
                  <a:pt x="1192274" y="1453993"/>
                </a:lnTo>
                <a:lnTo>
                  <a:pt x="1192274" y="1453993"/>
                </a:lnTo>
                <a:lnTo>
                  <a:pt x="1192274" y="1453993"/>
                </a:lnTo>
                <a:lnTo>
                  <a:pt x="1192274" y="1453993"/>
                </a:lnTo>
                <a:lnTo>
                  <a:pt x="1192274" y="1431375"/>
                </a:lnTo>
                <a:lnTo>
                  <a:pt x="1256896" y="1431375"/>
                </a:lnTo>
                <a:lnTo>
                  <a:pt x="1256896" y="1431375"/>
                </a:lnTo>
                <a:lnTo>
                  <a:pt x="1256896" y="1431375"/>
                </a:lnTo>
                <a:lnTo>
                  <a:pt x="1256896" y="1408758"/>
                </a:lnTo>
                <a:lnTo>
                  <a:pt x="1311825" y="1408758"/>
                </a:lnTo>
                <a:lnTo>
                  <a:pt x="1311825" y="1379678"/>
                </a:lnTo>
                <a:lnTo>
                  <a:pt x="1421682" y="1379678"/>
                </a:lnTo>
                <a:lnTo>
                  <a:pt x="1421682" y="1360291"/>
                </a:lnTo>
                <a:lnTo>
                  <a:pt x="1567081" y="1360291"/>
                </a:lnTo>
                <a:lnTo>
                  <a:pt x="1567081" y="1315056"/>
                </a:lnTo>
                <a:lnTo>
                  <a:pt x="1580006" y="1315056"/>
                </a:lnTo>
                <a:lnTo>
                  <a:pt x="1580006" y="1273052"/>
                </a:lnTo>
                <a:lnTo>
                  <a:pt x="1592930" y="1273052"/>
                </a:lnTo>
                <a:lnTo>
                  <a:pt x="1592930" y="1240741"/>
                </a:lnTo>
                <a:lnTo>
                  <a:pt x="1748023" y="1240741"/>
                </a:lnTo>
                <a:lnTo>
                  <a:pt x="1748023" y="1211661"/>
                </a:lnTo>
                <a:lnTo>
                  <a:pt x="1903115" y="1211661"/>
                </a:lnTo>
                <a:lnTo>
                  <a:pt x="1903115" y="1169657"/>
                </a:lnTo>
                <a:lnTo>
                  <a:pt x="2006510" y="1169657"/>
                </a:lnTo>
                <a:lnTo>
                  <a:pt x="2006510" y="1124421"/>
                </a:lnTo>
                <a:lnTo>
                  <a:pt x="2067901" y="1124421"/>
                </a:lnTo>
                <a:lnTo>
                  <a:pt x="2067901" y="1079186"/>
                </a:lnTo>
                <a:lnTo>
                  <a:pt x="2084057" y="1079186"/>
                </a:lnTo>
                <a:lnTo>
                  <a:pt x="2084057" y="1043644"/>
                </a:lnTo>
                <a:lnTo>
                  <a:pt x="2148679" y="1043644"/>
                </a:lnTo>
                <a:lnTo>
                  <a:pt x="2148679" y="985484"/>
                </a:lnTo>
                <a:lnTo>
                  <a:pt x="2200376" y="985484"/>
                </a:lnTo>
                <a:lnTo>
                  <a:pt x="2200376" y="933787"/>
                </a:lnTo>
                <a:lnTo>
                  <a:pt x="2200376" y="933787"/>
                </a:lnTo>
                <a:lnTo>
                  <a:pt x="2200376" y="933787"/>
                </a:lnTo>
                <a:lnTo>
                  <a:pt x="2200376" y="933787"/>
                </a:lnTo>
                <a:lnTo>
                  <a:pt x="2200376" y="933787"/>
                </a:lnTo>
                <a:lnTo>
                  <a:pt x="2200376" y="933787"/>
                </a:lnTo>
                <a:lnTo>
                  <a:pt x="2216532" y="933787"/>
                </a:lnTo>
                <a:lnTo>
                  <a:pt x="2216532" y="888551"/>
                </a:lnTo>
                <a:lnTo>
                  <a:pt x="2245611" y="888551"/>
                </a:lnTo>
                <a:lnTo>
                  <a:pt x="2245611" y="827160"/>
                </a:lnTo>
                <a:lnTo>
                  <a:pt x="2274691" y="827160"/>
                </a:lnTo>
                <a:lnTo>
                  <a:pt x="2274691" y="714072"/>
                </a:lnTo>
                <a:lnTo>
                  <a:pt x="2287616" y="714072"/>
                </a:lnTo>
                <a:lnTo>
                  <a:pt x="2287616" y="652681"/>
                </a:lnTo>
                <a:lnTo>
                  <a:pt x="2374855" y="652681"/>
                </a:lnTo>
                <a:lnTo>
                  <a:pt x="2374855" y="581597"/>
                </a:lnTo>
                <a:lnTo>
                  <a:pt x="2494406" y="581597"/>
                </a:lnTo>
                <a:lnTo>
                  <a:pt x="2494406" y="494358"/>
                </a:lnTo>
                <a:lnTo>
                  <a:pt x="2562259" y="494358"/>
                </a:lnTo>
                <a:lnTo>
                  <a:pt x="2562259" y="394194"/>
                </a:lnTo>
                <a:lnTo>
                  <a:pt x="2791667" y="387731"/>
                </a:lnTo>
                <a:close/>
              </a:path>
            </a:pathLst>
          </a:custGeom>
          <a:solidFill>
            <a:srgbClr val="4DA1BB">
              <a:alpha val="25098"/>
            </a:srgbClr>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134" name="Group 133">
            <a:extLst>
              <a:ext uri="{FF2B5EF4-FFF2-40B4-BE49-F238E27FC236}">
                <a16:creationId xmlns:a16="http://schemas.microsoft.com/office/drawing/2014/main" id="{C6F16862-C80C-BFE1-9F28-0FC35938286E}"/>
              </a:ext>
            </a:extLst>
          </p:cNvPr>
          <p:cNvGrpSpPr/>
          <p:nvPr/>
        </p:nvGrpSpPr>
        <p:grpSpPr>
          <a:xfrm>
            <a:off x="2144056" y="3224880"/>
            <a:ext cx="3050154" cy="1302132"/>
            <a:chOff x="2319927" y="2410397"/>
            <a:chExt cx="3050154" cy="1302132"/>
          </a:xfrm>
        </p:grpSpPr>
        <p:sp>
          <p:nvSpPr>
            <p:cNvPr id="127" name="Freeform 126">
              <a:extLst>
                <a:ext uri="{FF2B5EF4-FFF2-40B4-BE49-F238E27FC236}">
                  <a16:creationId xmlns:a16="http://schemas.microsoft.com/office/drawing/2014/main" id="{DD024FDC-B03F-BDB5-5938-84C9BFDDB07D}"/>
                </a:ext>
              </a:extLst>
            </p:cNvPr>
            <p:cNvSpPr/>
            <p:nvPr/>
          </p:nvSpPr>
          <p:spPr bwMode="auto">
            <a:xfrm>
              <a:off x="3929012" y="2410397"/>
              <a:ext cx="1441069" cy="895014"/>
            </a:xfrm>
            <a:custGeom>
              <a:avLst/>
              <a:gdLst>
                <a:gd name="connsiteX0" fmla="*/ 1441069 w 1441069"/>
                <a:gd name="connsiteY0" fmla="*/ 0 h 895014"/>
                <a:gd name="connsiteX1" fmla="*/ 1234278 w 1441069"/>
                <a:gd name="connsiteY1" fmla="*/ 0 h 895014"/>
                <a:gd name="connsiteX2" fmla="*/ 1234278 w 1441069"/>
                <a:gd name="connsiteY2" fmla="*/ 119551 h 895014"/>
                <a:gd name="connsiteX3" fmla="*/ 1201968 w 1441069"/>
                <a:gd name="connsiteY3" fmla="*/ 119551 h 895014"/>
                <a:gd name="connsiteX4" fmla="*/ 1201968 w 1441069"/>
                <a:gd name="connsiteY4" fmla="*/ 248795 h 895014"/>
                <a:gd name="connsiteX5" fmla="*/ 979022 w 1441069"/>
                <a:gd name="connsiteY5" fmla="*/ 248795 h 895014"/>
                <a:gd name="connsiteX6" fmla="*/ 979022 w 1441069"/>
                <a:gd name="connsiteY6" fmla="*/ 323110 h 895014"/>
                <a:gd name="connsiteX7" fmla="*/ 904707 w 1441069"/>
                <a:gd name="connsiteY7" fmla="*/ 323110 h 895014"/>
                <a:gd name="connsiteX8" fmla="*/ 904707 w 1441069"/>
                <a:gd name="connsiteY8" fmla="*/ 390963 h 895014"/>
                <a:gd name="connsiteX9" fmla="*/ 781925 w 1441069"/>
                <a:gd name="connsiteY9" fmla="*/ 390963 h 895014"/>
                <a:gd name="connsiteX10" fmla="*/ 781925 w 1441069"/>
                <a:gd name="connsiteY10" fmla="*/ 442660 h 895014"/>
                <a:gd name="connsiteX11" fmla="*/ 697917 w 1441069"/>
                <a:gd name="connsiteY11" fmla="*/ 442660 h 895014"/>
                <a:gd name="connsiteX12" fmla="*/ 697917 w 1441069"/>
                <a:gd name="connsiteY12" fmla="*/ 484664 h 895014"/>
                <a:gd name="connsiteX13" fmla="*/ 684992 w 1441069"/>
                <a:gd name="connsiteY13" fmla="*/ 484664 h 895014"/>
                <a:gd name="connsiteX14" fmla="*/ 684992 w 1441069"/>
                <a:gd name="connsiteY14" fmla="*/ 578366 h 895014"/>
                <a:gd name="connsiteX15" fmla="*/ 655912 w 1441069"/>
                <a:gd name="connsiteY15" fmla="*/ 578366 h 895014"/>
                <a:gd name="connsiteX16" fmla="*/ 655912 w 1441069"/>
                <a:gd name="connsiteY16" fmla="*/ 620370 h 895014"/>
                <a:gd name="connsiteX17" fmla="*/ 623601 w 1441069"/>
                <a:gd name="connsiteY17" fmla="*/ 620370 h 895014"/>
                <a:gd name="connsiteX18" fmla="*/ 623601 w 1441069"/>
                <a:gd name="connsiteY18" fmla="*/ 655913 h 895014"/>
                <a:gd name="connsiteX19" fmla="*/ 610677 w 1441069"/>
                <a:gd name="connsiteY19" fmla="*/ 655913 h 895014"/>
                <a:gd name="connsiteX20" fmla="*/ 610677 w 1441069"/>
                <a:gd name="connsiteY20" fmla="*/ 697917 h 895014"/>
                <a:gd name="connsiteX21" fmla="*/ 555748 w 1441069"/>
                <a:gd name="connsiteY21" fmla="*/ 697917 h 895014"/>
                <a:gd name="connsiteX22" fmla="*/ 555748 w 1441069"/>
                <a:gd name="connsiteY22" fmla="*/ 736690 h 895014"/>
                <a:gd name="connsiteX23" fmla="*/ 494358 w 1441069"/>
                <a:gd name="connsiteY23" fmla="*/ 736690 h 895014"/>
                <a:gd name="connsiteX24" fmla="*/ 494358 w 1441069"/>
                <a:gd name="connsiteY24" fmla="*/ 736690 h 895014"/>
                <a:gd name="connsiteX25" fmla="*/ 478202 w 1441069"/>
                <a:gd name="connsiteY25" fmla="*/ 752846 h 895014"/>
                <a:gd name="connsiteX26" fmla="*/ 478202 w 1441069"/>
                <a:gd name="connsiteY26" fmla="*/ 801312 h 895014"/>
                <a:gd name="connsiteX27" fmla="*/ 420042 w 1441069"/>
                <a:gd name="connsiteY27" fmla="*/ 801312 h 895014"/>
                <a:gd name="connsiteX28" fmla="*/ 420042 w 1441069"/>
                <a:gd name="connsiteY28" fmla="*/ 840085 h 895014"/>
                <a:gd name="connsiteX29" fmla="*/ 319878 w 1441069"/>
                <a:gd name="connsiteY29" fmla="*/ 840085 h 895014"/>
                <a:gd name="connsiteX30" fmla="*/ 319878 w 1441069"/>
                <a:gd name="connsiteY30" fmla="*/ 840085 h 895014"/>
                <a:gd name="connsiteX31" fmla="*/ 319878 w 1441069"/>
                <a:gd name="connsiteY31" fmla="*/ 862703 h 895014"/>
                <a:gd name="connsiteX32" fmla="*/ 158324 w 1441069"/>
                <a:gd name="connsiteY32" fmla="*/ 862703 h 895014"/>
                <a:gd name="connsiteX33" fmla="*/ 158324 w 1441069"/>
                <a:gd name="connsiteY33" fmla="*/ 895014 h 895014"/>
                <a:gd name="connsiteX34" fmla="*/ 0 w 1441069"/>
                <a:gd name="connsiteY34" fmla="*/ 895014 h 895014"/>
                <a:gd name="connsiteX0" fmla="*/ 1441069 w 1441069"/>
                <a:gd name="connsiteY0" fmla="*/ 0 h 895014"/>
                <a:gd name="connsiteX1" fmla="*/ 1234278 w 1441069"/>
                <a:gd name="connsiteY1" fmla="*/ 0 h 895014"/>
                <a:gd name="connsiteX2" fmla="*/ 1234278 w 1441069"/>
                <a:gd name="connsiteY2" fmla="*/ 119551 h 895014"/>
                <a:gd name="connsiteX3" fmla="*/ 1201968 w 1441069"/>
                <a:gd name="connsiteY3" fmla="*/ 119551 h 895014"/>
                <a:gd name="connsiteX4" fmla="*/ 1201968 w 1441069"/>
                <a:gd name="connsiteY4" fmla="*/ 248795 h 895014"/>
                <a:gd name="connsiteX5" fmla="*/ 979022 w 1441069"/>
                <a:gd name="connsiteY5" fmla="*/ 248795 h 895014"/>
                <a:gd name="connsiteX6" fmla="*/ 979022 w 1441069"/>
                <a:gd name="connsiteY6" fmla="*/ 323110 h 895014"/>
                <a:gd name="connsiteX7" fmla="*/ 904707 w 1441069"/>
                <a:gd name="connsiteY7" fmla="*/ 323110 h 895014"/>
                <a:gd name="connsiteX8" fmla="*/ 904707 w 1441069"/>
                <a:gd name="connsiteY8" fmla="*/ 390963 h 895014"/>
                <a:gd name="connsiteX9" fmla="*/ 781925 w 1441069"/>
                <a:gd name="connsiteY9" fmla="*/ 390963 h 895014"/>
                <a:gd name="connsiteX10" fmla="*/ 781925 w 1441069"/>
                <a:gd name="connsiteY10" fmla="*/ 442660 h 895014"/>
                <a:gd name="connsiteX11" fmla="*/ 697917 w 1441069"/>
                <a:gd name="connsiteY11" fmla="*/ 442660 h 895014"/>
                <a:gd name="connsiteX12" fmla="*/ 697917 w 1441069"/>
                <a:gd name="connsiteY12" fmla="*/ 484664 h 895014"/>
                <a:gd name="connsiteX13" fmla="*/ 684992 w 1441069"/>
                <a:gd name="connsiteY13" fmla="*/ 484664 h 895014"/>
                <a:gd name="connsiteX14" fmla="*/ 684992 w 1441069"/>
                <a:gd name="connsiteY14" fmla="*/ 578366 h 895014"/>
                <a:gd name="connsiteX15" fmla="*/ 655912 w 1441069"/>
                <a:gd name="connsiteY15" fmla="*/ 578366 h 895014"/>
                <a:gd name="connsiteX16" fmla="*/ 655912 w 1441069"/>
                <a:gd name="connsiteY16" fmla="*/ 620370 h 895014"/>
                <a:gd name="connsiteX17" fmla="*/ 623601 w 1441069"/>
                <a:gd name="connsiteY17" fmla="*/ 620370 h 895014"/>
                <a:gd name="connsiteX18" fmla="*/ 623601 w 1441069"/>
                <a:gd name="connsiteY18" fmla="*/ 655913 h 895014"/>
                <a:gd name="connsiteX19" fmla="*/ 610677 w 1441069"/>
                <a:gd name="connsiteY19" fmla="*/ 655913 h 895014"/>
                <a:gd name="connsiteX20" fmla="*/ 610677 w 1441069"/>
                <a:gd name="connsiteY20" fmla="*/ 697917 h 895014"/>
                <a:gd name="connsiteX21" fmla="*/ 555748 w 1441069"/>
                <a:gd name="connsiteY21" fmla="*/ 697917 h 895014"/>
                <a:gd name="connsiteX22" fmla="*/ 555748 w 1441069"/>
                <a:gd name="connsiteY22" fmla="*/ 736690 h 895014"/>
                <a:gd name="connsiteX23" fmla="*/ 494358 w 1441069"/>
                <a:gd name="connsiteY23" fmla="*/ 736690 h 895014"/>
                <a:gd name="connsiteX24" fmla="*/ 494358 w 1441069"/>
                <a:gd name="connsiteY24" fmla="*/ 736690 h 895014"/>
                <a:gd name="connsiteX25" fmla="*/ 474971 w 1441069"/>
                <a:gd name="connsiteY25" fmla="*/ 762540 h 895014"/>
                <a:gd name="connsiteX26" fmla="*/ 478202 w 1441069"/>
                <a:gd name="connsiteY26" fmla="*/ 801312 h 895014"/>
                <a:gd name="connsiteX27" fmla="*/ 420042 w 1441069"/>
                <a:gd name="connsiteY27" fmla="*/ 801312 h 895014"/>
                <a:gd name="connsiteX28" fmla="*/ 420042 w 1441069"/>
                <a:gd name="connsiteY28" fmla="*/ 840085 h 895014"/>
                <a:gd name="connsiteX29" fmla="*/ 319878 w 1441069"/>
                <a:gd name="connsiteY29" fmla="*/ 840085 h 895014"/>
                <a:gd name="connsiteX30" fmla="*/ 319878 w 1441069"/>
                <a:gd name="connsiteY30" fmla="*/ 840085 h 895014"/>
                <a:gd name="connsiteX31" fmla="*/ 319878 w 1441069"/>
                <a:gd name="connsiteY31" fmla="*/ 862703 h 895014"/>
                <a:gd name="connsiteX32" fmla="*/ 158324 w 1441069"/>
                <a:gd name="connsiteY32" fmla="*/ 862703 h 895014"/>
                <a:gd name="connsiteX33" fmla="*/ 158324 w 1441069"/>
                <a:gd name="connsiteY33" fmla="*/ 895014 h 895014"/>
                <a:gd name="connsiteX34" fmla="*/ 0 w 1441069"/>
                <a:gd name="connsiteY34" fmla="*/ 895014 h 895014"/>
                <a:gd name="connsiteX0" fmla="*/ 1441069 w 1441069"/>
                <a:gd name="connsiteY0" fmla="*/ 0 h 895014"/>
                <a:gd name="connsiteX1" fmla="*/ 1234278 w 1441069"/>
                <a:gd name="connsiteY1" fmla="*/ 0 h 895014"/>
                <a:gd name="connsiteX2" fmla="*/ 1234278 w 1441069"/>
                <a:gd name="connsiteY2" fmla="*/ 119551 h 895014"/>
                <a:gd name="connsiteX3" fmla="*/ 1201968 w 1441069"/>
                <a:gd name="connsiteY3" fmla="*/ 119551 h 895014"/>
                <a:gd name="connsiteX4" fmla="*/ 1201968 w 1441069"/>
                <a:gd name="connsiteY4" fmla="*/ 248795 h 895014"/>
                <a:gd name="connsiteX5" fmla="*/ 979022 w 1441069"/>
                <a:gd name="connsiteY5" fmla="*/ 248795 h 895014"/>
                <a:gd name="connsiteX6" fmla="*/ 979022 w 1441069"/>
                <a:gd name="connsiteY6" fmla="*/ 323110 h 895014"/>
                <a:gd name="connsiteX7" fmla="*/ 904707 w 1441069"/>
                <a:gd name="connsiteY7" fmla="*/ 323110 h 895014"/>
                <a:gd name="connsiteX8" fmla="*/ 904707 w 1441069"/>
                <a:gd name="connsiteY8" fmla="*/ 390963 h 895014"/>
                <a:gd name="connsiteX9" fmla="*/ 781925 w 1441069"/>
                <a:gd name="connsiteY9" fmla="*/ 390963 h 895014"/>
                <a:gd name="connsiteX10" fmla="*/ 781925 w 1441069"/>
                <a:gd name="connsiteY10" fmla="*/ 442660 h 895014"/>
                <a:gd name="connsiteX11" fmla="*/ 697917 w 1441069"/>
                <a:gd name="connsiteY11" fmla="*/ 442660 h 895014"/>
                <a:gd name="connsiteX12" fmla="*/ 697917 w 1441069"/>
                <a:gd name="connsiteY12" fmla="*/ 484664 h 895014"/>
                <a:gd name="connsiteX13" fmla="*/ 684992 w 1441069"/>
                <a:gd name="connsiteY13" fmla="*/ 484664 h 895014"/>
                <a:gd name="connsiteX14" fmla="*/ 684992 w 1441069"/>
                <a:gd name="connsiteY14" fmla="*/ 578366 h 895014"/>
                <a:gd name="connsiteX15" fmla="*/ 655912 w 1441069"/>
                <a:gd name="connsiteY15" fmla="*/ 578366 h 895014"/>
                <a:gd name="connsiteX16" fmla="*/ 655912 w 1441069"/>
                <a:gd name="connsiteY16" fmla="*/ 620370 h 895014"/>
                <a:gd name="connsiteX17" fmla="*/ 623601 w 1441069"/>
                <a:gd name="connsiteY17" fmla="*/ 620370 h 895014"/>
                <a:gd name="connsiteX18" fmla="*/ 623601 w 1441069"/>
                <a:gd name="connsiteY18" fmla="*/ 655913 h 895014"/>
                <a:gd name="connsiteX19" fmla="*/ 610677 w 1441069"/>
                <a:gd name="connsiteY19" fmla="*/ 655913 h 895014"/>
                <a:gd name="connsiteX20" fmla="*/ 610677 w 1441069"/>
                <a:gd name="connsiteY20" fmla="*/ 697917 h 895014"/>
                <a:gd name="connsiteX21" fmla="*/ 555748 w 1441069"/>
                <a:gd name="connsiteY21" fmla="*/ 697917 h 895014"/>
                <a:gd name="connsiteX22" fmla="*/ 555748 w 1441069"/>
                <a:gd name="connsiteY22" fmla="*/ 736690 h 895014"/>
                <a:gd name="connsiteX23" fmla="*/ 494358 w 1441069"/>
                <a:gd name="connsiteY23" fmla="*/ 736690 h 895014"/>
                <a:gd name="connsiteX24" fmla="*/ 497589 w 1441069"/>
                <a:gd name="connsiteY24" fmla="*/ 769001 h 895014"/>
                <a:gd name="connsiteX25" fmla="*/ 474971 w 1441069"/>
                <a:gd name="connsiteY25" fmla="*/ 762540 h 895014"/>
                <a:gd name="connsiteX26" fmla="*/ 478202 w 1441069"/>
                <a:gd name="connsiteY26" fmla="*/ 801312 h 895014"/>
                <a:gd name="connsiteX27" fmla="*/ 420042 w 1441069"/>
                <a:gd name="connsiteY27" fmla="*/ 801312 h 895014"/>
                <a:gd name="connsiteX28" fmla="*/ 420042 w 1441069"/>
                <a:gd name="connsiteY28" fmla="*/ 840085 h 895014"/>
                <a:gd name="connsiteX29" fmla="*/ 319878 w 1441069"/>
                <a:gd name="connsiteY29" fmla="*/ 840085 h 895014"/>
                <a:gd name="connsiteX30" fmla="*/ 319878 w 1441069"/>
                <a:gd name="connsiteY30" fmla="*/ 840085 h 895014"/>
                <a:gd name="connsiteX31" fmla="*/ 319878 w 1441069"/>
                <a:gd name="connsiteY31" fmla="*/ 862703 h 895014"/>
                <a:gd name="connsiteX32" fmla="*/ 158324 w 1441069"/>
                <a:gd name="connsiteY32" fmla="*/ 862703 h 895014"/>
                <a:gd name="connsiteX33" fmla="*/ 158324 w 1441069"/>
                <a:gd name="connsiteY33" fmla="*/ 895014 h 895014"/>
                <a:gd name="connsiteX34" fmla="*/ 0 w 1441069"/>
                <a:gd name="connsiteY34" fmla="*/ 895014 h 895014"/>
                <a:gd name="connsiteX0" fmla="*/ 1441069 w 1441069"/>
                <a:gd name="connsiteY0" fmla="*/ 0 h 895014"/>
                <a:gd name="connsiteX1" fmla="*/ 1234278 w 1441069"/>
                <a:gd name="connsiteY1" fmla="*/ 0 h 895014"/>
                <a:gd name="connsiteX2" fmla="*/ 1234278 w 1441069"/>
                <a:gd name="connsiteY2" fmla="*/ 119551 h 895014"/>
                <a:gd name="connsiteX3" fmla="*/ 1201968 w 1441069"/>
                <a:gd name="connsiteY3" fmla="*/ 119551 h 895014"/>
                <a:gd name="connsiteX4" fmla="*/ 1201968 w 1441069"/>
                <a:gd name="connsiteY4" fmla="*/ 248795 h 895014"/>
                <a:gd name="connsiteX5" fmla="*/ 979022 w 1441069"/>
                <a:gd name="connsiteY5" fmla="*/ 248795 h 895014"/>
                <a:gd name="connsiteX6" fmla="*/ 979022 w 1441069"/>
                <a:gd name="connsiteY6" fmla="*/ 323110 h 895014"/>
                <a:gd name="connsiteX7" fmla="*/ 904707 w 1441069"/>
                <a:gd name="connsiteY7" fmla="*/ 323110 h 895014"/>
                <a:gd name="connsiteX8" fmla="*/ 904707 w 1441069"/>
                <a:gd name="connsiteY8" fmla="*/ 390963 h 895014"/>
                <a:gd name="connsiteX9" fmla="*/ 781925 w 1441069"/>
                <a:gd name="connsiteY9" fmla="*/ 390963 h 895014"/>
                <a:gd name="connsiteX10" fmla="*/ 781925 w 1441069"/>
                <a:gd name="connsiteY10" fmla="*/ 442660 h 895014"/>
                <a:gd name="connsiteX11" fmla="*/ 697917 w 1441069"/>
                <a:gd name="connsiteY11" fmla="*/ 442660 h 895014"/>
                <a:gd name="connsiteX12" fmla="*/ 697917 w 1441069"/>
                <a:gd name="connsiteY12" fmla="*/ 484664 h 895014"/>
                <a:gd name="connsiteX13" fmla="*/ 684992 w 1441069"/>
                <a:gd name="connsiteY13" fmla="*/ 484664 h 895014"/>
                <a:gd name="connsiteX14" fmla="*/ 684992 w 1441069"/>
                <a:gd name="connsiteY14" fmla="*/ 578366 h 895014"/>
                <a:gd name="connsiteX15" fmla="*/ 655912 w 1441069"/>
                <a:gd name="connsiteY15" fmla="*/ 578366 h 895014"/>
                <a:gd name="connsiteX16" fmla="*/ 655912 w 1441069"/>
                <a:gd name="connsiteY16" fmla="*/ 620370 h 895014"/>
                <a:gd name="connsiteX17" fmla="*/ 623601 w 1441069"/>
                <a:gd name="connsiteY17" fmla="*/ 620370 h 895014"/>
                <a:gd name="connsiteX18" fmla="*/ 623601 w 1441069"/>
                <a:gd name="connsiteY18" fmla="*/ 655913 h 895014"/>
                <a:gd name="connsiteX19" fmla="*/ 610677 w 1441069"/>
                <a:gd name="connsiteY19" fmla="*/ 655913 h 895014"/>
                <a:gd name="connsiteX20" fmla="*/ 610677 w 1441069"/>
                <a:gd name="connsiteY20" fmla="*/ 697917 h 895014"/>
                <a:gd name="connsiteX21" fmla="*/ 555748 w 1441069"/>
                <a:gd name="connsiteY21" fmla="*/ 697917 h 895014"/>
                <a:gd name="connsiteX22" fmla="*/ 555748 w 1441069"/>
                <a:gd name="connsiteY22" fmla="*/ 736690 h 895014"/>
                <a:gd name="connsiteX23" fmla="*/ 494358 w 1441069"/>
                <a:gd name="connsiteY23" fmla="*/ 736690 h 895014"/>
                <a:gd name="connsiteX24" fmla="*/ 497589 w 1441069"/>
                <a:gd name="connsiteY24" fmla="*/ 769001 h 895014"/>
                <a:gd name="connsiteX25" fmla="*/ 471740 w 1441069"/>
                <a:gd name="connsiteY25" fmla="*/ 772233 h 895014"/>
                <a:gd name="connsiteX26" fmla="*/ 478202 w 1441069"/>
                <a:gd name="connsiteY26" fmla="*/ 801312 h 895014"/>
                <a:gd name="connsiteX27" fmla="*/ 420042 w 1441069"/>
                <a:gd name="connsiteY27" fmla="*/ 801312 h 895014"/>
                <a:gd name="connsiteX28" fmla="*/ 420042 w 1441069"/>
                <a:gd name="connsiteY28" fmla="*/ 840085 h 895014"/>
                <a:gd name="connsiteX29" fmla="*/ 319878 w 1441069"/>
                <a:gd name="connsiteY29" fmla="*/ 840085 h 895014"/>
                <a:gd name="connsiteX30" fmla="*/ 319878 w 1441069"/>
                <a:gd name="connsiteY30" fmla="*/ 840085 h 895014"/>
                <a:gd name="connsiteX31" fmla="*/ 319878 w 1441069"/>
                <a:gd name="connsiteY31" fmla="*/ 862703 h 895014"/>
                <a:gd name="connsiteX32" fmla="*/ 158324 w 1441069"/>
                <a:gd name="connsiteY32" fmla="*/ 862703 h 895014"/>
                <a:gd name="connsiteX33" fmla="*/ 158324 w 1441069"/>
                <a:gd name="connsiteY33" fmla="*/ 895014 h 895014"/>
                <a:gd name="connsiteX34" fmla="*/ 0 w 1441069"/>
                <a:gd name="connsiteY34" fmla="*/ 895014 h 895014"/>
                <a:gd name="connsiteX0" fmla="*/ 1441069 w 1441069"/>
                <a:gd name="connsiteY0" fmla="*/ 0 h 895014"/>
                <a:gd name="connsiteX1" fmla="*/ 1234278 w 1441069"/>
                <a:gd name="connsiteY1" fmla="*/ 0 h 895014"/>
                <a:gd name="connsiteX2" fmla="*/ 1234278 w 1441069"/>
                <a:gd name="connsiteY2" fmla="*/ 119551 h 895014"/>
                <a:gd name="connsiteX3" fmla="*/ 1201968 w 1441069"/>
                <a:gd name="connsiteY3" fmla="*/ 119551 h 895014"/>
                <a:gd name="connsiteX4" fmla="*/ 1201968 w 1441069"/>
                <a:gd name="connsiteY4" fmla="*/ 248795 h 895014"/>
                <a:gd name="connsiteX5" fmla="*/ 979022 w 1441069"/>
                <a:gd name="connsiteY5" fmla="*/ 248795 h 895014"/>
                <a:gd name="connsiteX6" fmla="*/ 979022 w 1441069"/>
                <a:gd name="connsiteY6" fmla="*/ 323110 h 895014"/>
                <a:gd name="connsiteX7" fmla="*/ 904707 w 1441069"/>
                <a:gd name="connsiteY7" fmla="*/ 323110 h 895014"/>
                <a:gd name="connsiteX8" fmla="*/ 904707 w 1441069"/>
                <a:gd name="connsiteY8" fmla="*/ 390963 h 895014"/>
                <a:gd name="connsiteX9" fmla="*/ 781925 w 1441069"/>
                <a:gd name="connsiteY9" fmla="*/ 390963 h 895014"/>
                <a:gd name="connsiteX10" fmla="*/ 781925 w 1441069"/>
                <a:gd name="connsiteY10" fmla="*/ 442660 h 895014"/>
                <a:gd name="connsiteX11" fmla="*/ 697917 w 1441069"/>
                <a:gd name="connsiteY11" fmla="*/ 442660 h 895014"/>
                <a:gd name="connsiteX12" fmla="*/ 697917 w 1441069"/>
                <a:gd name="connsiteY12" fmla="*/ 484664 h 895014"/>
                <a:gd name="connsiteX13" fmla="*/ 684992 w 1441069"/>
                <a:gd name="connsiteY13" fmla="*/ 484664 h 895014"/>
                <a:gd name="connsiteX14" fmla="*/ 684992 w 1441069"/>
                <a:gd name="connsiteY14" fmla="*/ 578366 h 895014"/>
                <a:gd name="connsiteX15" fmla="*/ 655912 w 1441069"/>
                <a:gd name="connsiteY15" fmla="*/ 578366 h 895014"/>
                <a:gd name="connsiteX16" fmla="*/ 655912 w 1441069"/>
                <a:gd name="connsiteY16" fmla="*/ 620370 h 895014"/>
                <a:gd name="connsiteX17" fmla="*/ 623601 w 1441069"/>
                <a:gd name="connsiteY17" fmla="*/ 620370 h 895014"/>
                <a:gd name="connsiteX18" fmla="*/ 623601 w 1441069"/>
                <a:gd name="connsiteY18" fmla="*/ 655913 h 895014"/>
                <a:gd name="connsiteX19" fmla="*/ 610677 w 1441069"/>
                <a:gd name="connsiteY19" fmla="*/ 655913 h 895014"/>
                <a:gd name="connsiteX20" fmla="*/ 610677 w 1441069"/>
                <a:gd name="connsiteY20" fmla="*/ 697917 h 895014"/>
                <a:gd name="connsiteX21" fmla="*/ 555748 w 1441069"/>
                <a:gd name="connsiteY21" fmla="*/ 697917 h 895014"/>
                <a:gd name="connsiteX22" fmla="*/ 555748 w 1441069"/>
                <a:gd name="connsiteY22" fmla="*/ 736690 h 895014"/>
                <a:gd name="connsiteX23" fmla="*/ 494358 w 1441069"/>
                <a:gd name="connsiteY23" fmla="*/ 736690 h 895014"/>
                <a:gd name="connsiteX24" fmla="*/ 497589 w 1441069"/>
                <a:gd name="connsiteY24" fmla="*/ 769001 h 895014"/>
                <a:gd name="connsiteX25" fmla="*/ 474971 w 1441069"/>
                <a:gd name="connsiteY25" fmla="*/ 772233 h 895014"/>
                <a:gd name="connsiteX26" fmla="*/ 478202 w 1441069"/>
                <a:gd name="connsiteY26" fmla="*/ 801312 h 895014"/>
                <a:gd name="connsiteX27" fmla="*/ 420042 w 1441069"/>
                <a:gd name="connsiteY27" fmla="*/ 801312 h 895014"/>
                <a:gd name="connsiteX28" fmla="*/ 420042 w 1441069"/>
                <a:gd name="connsiteY28" fmla="*/ 840085 h 895014"/>
                <a:gd name="connsiteX29" fmla="*/ 319878 w 1441069"/>
                <a:gd name="connsiteY29" fmla="*/ 840085 h 895014"/>
                <a:gd name="connsiteX30" fmla="*/ 319878 w 1441069"/>
                <a:gd name="connsiteY30" fmla="*/ 840085 h 895014"/>
                <a:gd name="connsiteX31" fmla="*/ 319878 w 1441069"/>
                <a:gd name="connsiteY31" fmla="*/ 862703 h 895014"/>
                <a:gd name="connsiteX32" fmla="*/ 158324 w 1441069"/>
                <a:gd name="connsiteY32" fmla="*/ 862703 h 895014"/>
                <a:gd name="connsiteX33" fmla="*/ 158324 w 1441069"/>
                <a:gd name="connsiteY33" fmla="*/ 895014 h 895014"/>
                <a:gd name="connsiteX34" fmla="*/ 0 w 1441069"/>
                <a:gd name="connsiteY34" fmla="*/ 895014 h 895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441069" h="895014">
                  <a:moveTo>
                    <a:pt x="1441069" y="0"/>
                  </a:moveTo>
                  <a:lnTo>
                    <a:pt x="1234278" y="0"/>
                  </a:lnTo>
                  <a:lnTo>
                    <a:pt x="1234278" y="119551"/>
                  </a:lnTo>
                  <a:lnTo>
                    <a:pt x="1201968" y="119551"/>
                  </a:lnTo>
                  <a:lnTo>
                    <a:pt x="1201968" y="248795"/>
                  </a:lnTo>
                  <a:lnTo>
                    <a:pt x="979022" y="248795"/>
                  </a:lnTo>
                  <a:lnTo>
                    <a:pt x="979022" y="323110"/>
                  </a:lnTo>
                  <a:lnTo>
                    <a:pt x="904707" y="323110"/>
                  </a:lnTo>
                  <a:lnTo>
                    <a:pt x="904707" y="390963"/>
                  </a:lnTo>
                  <a:lnTo>
                    <a:pt x="781925" y="390963"/>
                  </a:lnTo>
                  <a:lnTo>
                    <a:pt x="781925" y="442660"/>
                  </a:lnTo>
                  <a:lnTo>
                    <a:pt x="697917" y="442660"/>
                  </a:lnTo>
                  <a:lnTo>
                    <a:pt x="697917" y="484664"/>
                  </a:lnTo>
                  <a:lnTo>
                    <a:pt x="684992" y="484664"/>
                  </a:lnTo>
                  <a:lnTo>
                    <a:pt x="684992" y="578366"/>
                  </a:lnTo>
                  <a:lnTo>
                    <a:pt x="655912" y="578366"/>
                  </a:lnTo>
                  <a:lnTo>
                    <a:pt x="655912" y="620370"/>
                  </a:lnTo>
                  <a:lnTo>
                    <a:pt x="623601" y="620370"/>
                  </a:lnTo>
                  <a:lnTo>
                    <a:pt x="623601" y="655913"/>
                  </a:lnTo>
                  <a:lnTo>
                    <a:pt x="610677" y="655913"/>
                  </a:lnTo>
                  <a:lnTo>
                    <a:pt x="610677" y="697917"/>
                  </a:lnTo>
                  <a:lnTo>
                    <a:pt x="555748" y="697917"/>
                  </a:lnTo>
                  <a:lnTo>
                    <a:pt x="555748" y="736690"/>
                  </a:lnTo>
                  <a:lnTo>
                    <a:pt x="494358" y="736690"/>
                  </a:lnTo>
                  <a:lnTo>
                    <a:pt x="497589" y="769001"/>
                  </a:lnTo>
                  <a:lnTo>
                    <a:pt x="474971" y="772233"/>
                  </a:lnTo>
                  <a:lnTo>
                    <a:pt x="478202" y="801312"/>
                  </a:lnTo>
                  <a:lnTo>
                    <a:pt x="420042" y="801312"/>
                  </a:lnTo>
                  <a:lnTo>
                    <a:pt x="420042" y="840085"/>
                  </a:lnTo>
                  <a:lnTo>
                    <a:pt x="319878" y="840085"/>
                  </a:lnTo>
                  <a:lnTo>
                    <a:pt x="319878" y="840085"/>
                  </a:lnTo>
                  <a:lnTo>
                    <a:pt x="319878" y="862703"/>
                  </a:lnTo>
                  <a:lnTo>
                    <a:pt x="158324" y="862703"/>
                  </a:lnTo>
                  <a:lnTo>
                    <a:pt x="158324" y="895014"/>
                  </a:lnTo>
                  <a:lnTo>
                    <a:pt x="0" y="895014"/>
                  </a:lnTo>
                </a:path>
              </a:pathLst>
            </a:custGeom>
            <a:noFill/>
            <a:ln w="28575">
              <a:solidFill>
                <a:schemeClr val="accent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sp>
          <p:nvSpPr>
            <p:cNvPr id="133" name="Freeform 132">
              <a:extLst>
                <a:ext uri="{FF2B5EF4-FFF2-40B4-BE49-F238E27FC236}">
                  <a16:creationId xmlns:a16="http://schemas.microsoft.com/office/drawing/2014/main" id="{B9461A49-8552-1CC2-C018-B4F2C5A7DECE}"/>
                </a:ext>
              </a:extLst>
            </p:cNvPr>
            <p:cNvSpPr/>
            <p:nvPr/>
          </p:nvSpPr>
          <p:spPr bwMode="auto">
            <a:xfrm>
              <a:off x="2319927" y="3292486"/>
              <a:ext cx="1605854" cy="420043"/>
            </a:xfrm>
            <a:custGeom>
              <a:avLst/>
              <a:gdLst>
                <a:gd name="connsiteX0" fmla="*/ 1605854 w 1605854"/>
                <a:gd name="connsiteY0" fmla="*/ 0 h 420043"/>
                <a:gd name="connsiteX1" fmla="*/ 1605854 w 1605854"/>
                <a:gd name="connsiteY1" fmla="*/ 54929 h 420043"/>
                <a:gd name="connsiteX2" fmla="*/ 1589698 w 1605854"/>
                <a:gd name="connsiteY2" fmla="*/ 54929 h 420043"/>
                <a:gd name="connsiteX3" fmla="*/ 1589698 w 1605854"/>
                <a:gd name="connsiteY3" fmla="*/ 100164 h 420043"/>
                <a:gd name="connsiteX4" fmla="*/ 1441068 w 1605854"/>
                <a:gd name="connsiteY4" fmla="*/ 100164 h 420043"/>
                <a:gd name="connsiteX5" fmla="*/ 1441068 w 1605854"/>
                <a:gd name="connsiteY5" fmla="*/ 119551 h 420043"/>
                <a:gd name="connsiteX6" fmla="*/ 1327980 w 1605854"/>
                <a:gd name="connsiteY6" fmla="*/ 119551 h 420043"/>
                <a:gd name="connsiteX7" fmla="*/ 1327980 w 1605854"/>
                <a:gd name="connsiteY7" fmla="*/ 119551 h 420043"/>
                <a:gd name="connsiteX8" fmla="*/ 1327980 w 1605854"/>
                <a:gd name="connsiteY8" fmla="*/ 138937 h 420043"/>
                <a:gd name="connsiteX9" fmla="*/ 1276282 w 1605854"/>
                <a:gd name="connsiteY9" fmla="*/ 138937 h 420043"/>
                <a:gd name="connsiteX10" fmla="*/ 1276282 w 1605854"/>
                <a:gd name="connsiteY10" fmla="*/ 155093 h 420043"/>
                <a:gd name="connsiteX11" fmla="*/ 1211660 w 1605854"/>
                <a:gd name="connsiteY11" fmla="*/ 155093 h 420043"/>
                <a:gd name="connsiteX12" fmla="*/ 1211660 w 1605854"/>
                <a:gd name="connsiteY12" fmla="*/ 171248 h 420043"/>
                <a:gd name="connsiteX13" fmla="*/ 1192274 w 1605854"/>
                <a:gd name="connsiteY13" fmla="*/ 171248 h 420043"/>
                <a:gd name="connsiteX14" fmla="*/ 1192274 w 1605854"/>
                <a:gd name="connsiteY14" fmla="*/ 187404 h 420043"/>
                <a:gd name="connsiteX15" fmla="*/ 1059799 w 1605854"/>
                <a:gd name="connsiteY15" fmla="*/ 187404 h 420043"/>
                <a:gd name="connsiteX16" fmla="*/ 1059799 w 1605854"/>
                <a:gd name="connsiteY16" fmla="*/ 206790 h 420043"/>
                <a:gd name="connsiteX17" fmla="*/ 1027488 w 1605854"/>
                <a:gd name="connsiteY17" fmla="*/ 206790 h 420043"/>
                <a:gd name="connsiteX18" fmla="*/ 1027488 w 1605854"/>
                <a:gd name="connsiteY18" fmla="*/ 206790 h 420043"/>
                <a:gd name="connsiteX19" fmla="*/ 1027488 w 1605854"/>
                <a:gd name="connsiteY19" fmla="*/ 206790 h 420043"/>
                <a:gd name="connsiteX20" fmla="*/ 1027488 w 1605854"/>
                <a:gd name="connsiteY20" fmla="*/ 206790 h 420043"/>
                <a:gd name="connsiteX21" fmla="*/ 933786 w 1605854"/>
                <a:gd name="connsiteY21" fmla="*/ 206790 h 420043"/>
                <a:gd name="connsiteX22" fmla="*/ 933786 w 1605854"/>
                <a:gd name="connsiteY22" fmla="*/ 239101 h 420043"/>
                <a:gd name="connsiteX23" fmla="*/ 888551 w 1605854"/>
                <a:gd name="connsiteY23" fmla="*/ 239101 h 420043"/>
                <a:gd name="connsiteX24" fmla="*/ 888551 w 1605854"/>
                <a:gd name="connsiteY24" fmla="*/ 252026 h 420043"/>
                <a:gd name="connsiteX25" fmla="*/ 752845 w 1605854"/>
                <a:gd name="connsiteY25" fmla="*/ 252026 h 420043"/>
                <a:gd name="connsiteX26" fmla="*/ 752845 w 1605854"/>
                <a:gd name="connsiteY26" fmla="*/ 252026 h 420043"/>
                <a:gd name="connsiteX27" fmla="*/ 752845 w 1605854"/>
                <a:gd name="connsiteY27" fmla="*/ 274643 h 420043"/>
                <a:gd name="connsiteX28" fmla="*/ 723765 w 1605854"/>
                <a:gd name="connsiteY28" fmla="*/ 274643 h 420043"/>
                <a:gd name="connsiteX29" fmla="*/ 723765 w 1605854"/>
                <a:gd name="connsiteY29" fmla="*/ 306954 h 420043"/>
                <a:gd name="connsiteX30" fmla="*/ 659143 w 1605854"/>
                <a:gd name="connsiteY30" fmla="*/ 306954 h 420043"/>
                <a:gd name="connsiteX31" fmla="*/ 659143 w 1605854"/>
                <a:gd name="connsiteY31" fmla="*/ 316648 h 420043"/>
                <a:gd name="connsiteX32" fmla="*/ 610677 w 1605854"/>
                <a:gd name="connsiteY32" fmla="*/ 316648 h 420043"/>
                <a:gd name="connsiteX33" fmla="*/ 610677 w 1605854"/>
                <a:gd name="connsiteY33" fmla="*/ 316648 h 420043"/>
                <a:gd name="connsiteX34" fmla="*/ 610677 w 1605854"/>
                <a:gd name="connsiteY34" fmla="*/ 336034 h 420043"/>
                <a:gd name="connsiteX35" fmla="*/ 523437 w 1605854"/>
                <a:gd name="connsiteY35" fmla="*/ 336034 h 420043"/>
                <a:gd name="connsiteX36" fmla="*/ 523437 w 1605854"/>
                <a:gd name="connsiteY36" fmla="*/ 336034 h 420043"/>
                <a:gd name="connsiteX37" fmla="*/ 523437 w 1605854"/>
                <a:gd name="connsiteY37" fmla="*/ 336034 h 420043"/>
                <a:gd name="connsiteX38" fmla="*/ 523437 w 1605854"/>
                <a:gd name="connsiteY38" fmla="*/ 361883 h 420043"/>
                <a:gd name="connsiteX39" fmla="*/ 394193 w 1605854"/>
                <a:gd name="connsiteY39" fmla="*/ 361883 h 420043"/>
                <a:gd name="connsiteX40" fmla="*/ 394193 w 1605854"/>
                <a:gd name="connsiteY40" fmla="*/ 361883 h 420043"/>
                <a:gd name="connsiteX41" fmla="*/ 394193 w 1605854"/>
                <a:gd name="connsiteY41" fmla="*/ 387732 h 420043"/>
                <a:gd name="connsiteX42" fmla="*/ 158323 w 1605854"/>
                <a:gd name="connsiteY42" fmla="*/ 387732 h 420043"/>
                <a:gd name="connsiteX43" fmla="*/ 158323 w 1605854"/>
                <a:gd name="connsiteY43" fmla="*/ 390963 h 420043"/>
                <a:gd name="connsiteX44" fmla="*/ 106626 w 1605854"/>
                <a:gd name="connsiteY44" fmla="*/ 390963 h 420043"/>
                <a:gd name="connsiteX45" fmla="*/ 106626 w 1605854"/>
                <a:gd name="connsiteY45" fmla="*/ 403887 h 420043"/>
                <a:gd name="connsiteX46" fmla="*/ 35542 w 1605854"/>
                <a:gd name="connsiteY46" fmla="*/ 403887 h 420043"/>
                <a:gd name="connsiteX47" fmla="*/ 35542 w 1605854"/>
                <a:gd name="connsiteY47" fmla="*/ 420043 h 420043"/>
                <a:gd name="connsiteX48" fmla="*/ 0 w 1605854"/>
                <a:gd name="connsiteY48" fmla="*/ 420043 h 4200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1605854" h="420043">
                  <a:moveTo>
                    <a:pt x="1605854" y="0"/>
                  </a:moveTo>
                  <a:lnTo>
                    <a:pt x="1605854" y="54929"/>
                  </a:lnTo>
                  <a:lnTo>
                    <a:pt x="1589698" y="54929"/>
                  </a:lnTo>
                  <a:lnTo>
                    <a:pt x="1589698" y="100164"/>
                  </a:lnTo>
                  <a:lnTo>
                    <a:pt x="1441068" y="100164"/>
                  </a:lnTo>
                  <a:lnTo>
                    <a:pt x="1441068" y="119551"/>
                  </a:lnTo>
                  <a:lnTo>
                    <a:pt x="1327980" y="119551"/>
                  </a:lnTo>
                  <a:lnTo>
                    <a:pt x="1327980" y="119551"/>
                  </a:lnTo>
                  <a:lnTo>
                    <a:pt x="1327980" y="138937"/>
                  </a:lnTo>
                  <a:lnTo>
                    <a:pt x="1276282" y="138937"/>
                  </a:lnTo>
                  <a:lnTo>
                    <a:pt x="1276282" y="155093"/>
                  </a:lnTo>
                  <a:lnTo>
                    <a:pt x="1211660" y="155093"/>
                  </a:lnTo>
                  <a:lnTo>
                    <a:pt x="1211660" y="171248"/>
                  </a:lnTo>
                  <a:lnTo>
                    <a:pt x="1192274" y="171248"/>
                  </a:lnTo>
                  <a:lnTo>
                    <a:pt x="1192274" y="187404"/>
                  </a:lnTo>
                  <a:lnTo>
                    <a:pt x="1059799" y="187404"/>
                  </a:lnTo>
                  <a:lnTo>
                    <a:pt x="1059799" y="206790"/>
                  </a:lnTo>
                  <a:lnTo>
                    <a:pt x="1027488" y="206790"/>
                  </a:lnTo>
                  <a:lnTo>
                    <a:pt x="1027488" y="206790"/>
                  </a:lnTo>
                  <a:lnTo>
                    <a:pt x="1027488" y="206790"/>
                  </a:lnTo>
                  <a:lnTo>
                    <a:pt x="1027488" y="206790"/>
                  </a:lnTo>
                  <a:lnTo>
                    <a:pt x="933786" y="206790"/>
                  </a:lnTo>
                  <a:lnTo>
                    <a:pt x="933786" y="239101"/>
                  </a:lnTo>
                  <a:lnTo>
                    <a:pt x="888551" y="239101"/>
                  </a:lnTo>
                  <a:lnTo>
                    <a:pt x="888551" y="252026"/>
                  </a:lnTo>
                  <a:lnTo>
                    <a:pt x="752845" y="252026"/>
                  </a:lnTo>
                  <a:lnTo>
                    <a:pt x="752845" y="252026"/>
                  </a:lnTo>
                  <a:lnTo>
                    <a:pt x="752845" y="274643"/>
                  </a:lnTo>
                  <a:lnTo>
                    <a:pt x="723765" y="274643"/>
                  </a:lnTo>
                  <a:lnTo>
                    <a:pt x="723765" y="306954"/>
                  </a:lnTo>
                  <a:lnTo>
                    <a:pt x="659143" y="306954"/>
                  </a:lnTo>
                  <a:lnTo>
                    <a:pt x="659143" y="316648"/>
                  </a:lnTo>
                  <a:lnTo>
                    <a:pt x="610677" y="316648"/>
                  </a:lnTo>
                  <a:lnTo>
                    <a:pt x="610677" y="316648"/>
                  </a:lnTo>
                  <a:lnTo>
                    <a:pt x="610677" y="336034"/>
                  </a:lnTo>
                  <a:lnTo>
                    <a:pt x="523437" y="336034"/>
                  </a:lnTo>
                  <a:lnTo>
                    <a:pt x="523437" y="336034"/>
                  </a:lnTo>
                  <a:lnTo>
                    <a:pt x="523437" y="336034"/>
                  </a:lnTo>
                  <a:lnTo>
                    <a:pt x="523437" y="361883"/>
                  </a:lnTo>
                  <a:lnTo>
                    <a:pt x="394193" y="361883"/>
                  </a:lnTo>
                  <a:lnTo>
                    <a:pt x="394193" y="361883"/>
                  </a:lnTo>
                  <a:lnTo>
                    <a:pt x="394193" y="387732"/>
                  </a:lnTo>
                  <a:lnTo>
                    <a:pt x="158323" y="387732"/>
                  </a:lnTo>
                  <a:lnTo>
                    <a:pt x="158323" y="390963"/>
                  </a:lnTo>
                  <a:lnTo>
                    <a:pt x="106626" y="390963"/>
                  </a:lnTo>
                  <a:lnTo>
                    <a:pt x="106626" y="403887"/>
                  </a:lnTo>
                  <a:lnTo>
                    <a:pt x="35542" y="403887"/>
                  </a:lnTo>
                  <a:lnTo>
                    <a:pt x="35542" y="420043"/>
                  </a:lnTo>
                  <a:lnTo>
                    <a:pt x="0" y="420043"/>
                  </a:lnTo>
                </a:path>
              </a:pathLst>
            </a:custGeom>
            <a:noFill/>
            <a:ln w="28575">
              <a:solidFill>
                <a:schemeClr val="accent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grpSp>
      <p:grpSp>
        <p:nvGrpSpPr>
          <p:cNvPr id="126" name="Group 125">
            <a:extLst>
              <a:ext uri="{FF2B5EF4-FFF2-40B4-BE49-F238E27FC236}">
                <a16:creationId xmlns:a16="http://schemas.microsoft.com/office/drawing/2014/main" id="{D65A423C-67AE-1CF7-3CA2-B8D1829FA658}"/>
              </a:ext>
            </a:extLst>
          </p:cNvPr>
          <p:cNvGrpSpPr/>
          <p:nvPr/>
        </p:nvGrpSpPr>
        <p:grpSpPr>
          <a:xfrm>
            <a:off x="2135887" y="4019729"/>
            <a:ext cx="3051860" cy="519968"/>
            <a:chOff x="2311758" y="3205246"/>
            <a:chExt cx="3051860" cy="519968"/>
          </a:xfrm>
        </p:grpSpPr>
        <p:sp>
          <p:nvSpPr>
            <p:cNvPr id="121" name="Freeform 120">
              <a:extLst>
                <a:ext uri="{FF2B5EF4-FFF2-40B4-BE49-F238E27FC236}">
                  <a16:creationId xmlns:a16="http://schemas.microsoft.com/office/drawing/2014/main" id="{5D2440F4-1CCE-3E21-46F5-2F8CA69D62A8}"/>
                </a:ext>
              </a:extLst>
            </p:cNvPr>
            <p:cNvSpPr/>
            <p:nvPr/>
          </p:nvSpPr>
          <p:spPr bwMode="auto">
            <a:xfrm>
              <a:off x="2311758" y="3593205"/>
              <a:ext cx="891862" cy="132009"/>
            </a:xfrm>
            <a:custGeom>
              <a:avLst/>
              <a:gdLst>
                <a:gd name="connsiteX0" fmla="*/ 0 w 891862"/>
                <a:gd name="connsiteY0" fmla="*/ 132009 h 132009"/>
                <a:gd name="connsiteX1" fmla="*/ 74053 w 891862"/>
                <a:gd name="connsiteY1" fmla="*/ 132009 h 132009"/>
                <a:gd name="connsiteX2" fmla="*/ 74053 w 891862"/>
                <a:gd name="connsiteY2" fmla="*/ 122350 h 132009"/>
                <a:gd name="connsiteX3" fmla="*/ 141667 w 891862"/>
                <a:gd name="connsiteY3" fmla="*/ 122350 h 132009"/>
                <a:gd name="connsiteX4" fmla="*/ 148107 w 891862"/>
                <a:gd name="connsiteY4" fmla="*/ 115910 h 132009"/>
                <a:gd name="connsiteX5" fmla="*/ 231819 w 891862"/>
                <a:gd name="connsiteY5" fmla="*/ 115910 h 132009"/>
                <a:gd name="connsiteX6" fmla="*/ 231819 w 891862"/>
                <a:gd name="connsiteY6" fmla="*/ 103032 h 132009"/>
                <a:gd name="connsiteX7" fmla="*/ 280115 w 891862"/>
                <a:gd name="connsiteY7" fmla="*/ 103032 h 132009"/>
                <a:gd name="connsiteX8" fmla="*/ 280115 w 891862"/>
                <a:gd name="connsiteY8" fmla="*/ 83713 h 132009"/>
                <a:gd name="connsiteX9" fmla="*/ 321972 w 891862"/>
                <a:gd name="connsiteY9" fmla="*/ 83713 h 132009"/>
                <a:gd name="connsiteX10" fmla="*/ 321972 w 891862"/>
                <a:gd name="connsiteY10" fmla="*/ 67615 h 132009"/>
                <a:gd name="connsiteX11" fmla="*/ 489397 w 891862"/>
                <a:gd name="connsiteY11" fmla="*/ 67615 h 132009"/>
                <a:gd name="connsiteX12" fmla="*/ 489397 w 891862"/>
                <a:gd name="connsiteY12" fmla="*/ 57956 h 132009"/>
                <a:gd name="connsiteX13" fmla="*/ 524814 w 891862"/>
                <a:gd name="connsiteY13" fmla="*/ 57956 h 132009"/>
                <a:gd name="connsiteX14" fmla="*/ 524814 w 891862"/>
                <a:gd name="connsiteY14" fmla="*/ 48296 h 132009"/>
                <a:gd name="connsiteX15" fmla="*/ 595648 w 891862"/>
                <a:gd name="connsiteY15" fmla="*/ 48296 h 132009"/>
                <a:gd name="connsiteX16" fmla="*/ 595648 w 891862"/>
                <a:gd name="connsiteY16" fmla="*/ 45077 h 132009"/>
                <a:gd name="connsiteX17" fmla="*/ 666481 w 891862"/>
                <a:gd name="connsiteY17" fmla="*/ 45077 h 132009"/>
                <a:gd name="connsiteX18" fmla="*/ 666481 w 891862"/>
                <a:gd name="connsiteY18" fmla="*/ 35418 h 132009"/>
                <a:gd name="connsiteX19" fmla="*/ 753414 w 891862"/>
                <a:gd name="connsiteY19" fmla="*/ 35418 h 132009"/>
                <a:gd name="connsiteX20" fmla="*/ 753414 w 891862"/>
                <a:gd name="connsiteY20" fmla="*/ 19319 h 132009"/>
                <a:gd name="connsiteX21" fmla="*/ 772732 w 891862"/>
                <a:gd name="connsiteY21" fmla="*/ 19319 h 132009"/>
                <a:gd name="connsiteX22" fmla="*/ 772732 w 891862"/>
                <a:gd name="connsiteY22" fmla="*/ 3220 h 132009"/>
                <a:gd name="connsiteX23" fmla="*/ 808149 w 891862"/>
                <a:gd name="connsiteY23" fmla="*/ 3220 h 132009"/>
                <a:gd name="connsiteX24" fmla="*/ 811369 w 891862"/>
                <a:gd name="connsiteY24" fmla="*/ 0 h 132009"/>
                <a:gd name="connsiteX25" fmla="*/ 891862 w 891862"/>
                <a:gd name="connsiteY25" fmla="*/ 0 h 1320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91862" h="132009">
                  <a:moveTo>
                    <a:pt x="0" y="132009"/>
                  </a:moveTo>
                  <a:lnTo>
                    <a:pt x="74053" y="132009"/>
                  </a:lnTo>
                  <a:lnTo>
                    <a:pt x="74053" y="122350"/>
                  </a:lnTo>
                  <a:lnTo>
                    <a:pt x="141667" y="122350"/>
                  </a:lnTo>
                  <a:lnTo>
                    <a:pt x="148107" y="115910"/>
                  </a:lnTo>
                  <a:lnTo>
                    <a:pt x="231819" y="115910"/>
                  </a:lnTo>
                  <a:lnTo>
                    <a:pt x="231819" y="103032"/>
                  </a:lnTo>
                  <a:lnTo>
                    <a:pt x="280115" y="103032"/>
                  </a:lnTo>
                  <a:lnTo>
                    <a:pt x="280115" y="83713"/>
                  </a:lnTo>
                  <a:lnTo>
                    <a:pt x="321972" y="83713"/>
                  </a:lnTo>
                  <a:lnTo>
                    <a:pt x="321972" y="67615"/>
                  </a:lnTo>
                  <a:lnTo>
                    <a:pt x="489397" y="67615"/>
                  </a:lnTo>
                  <a:lnTo>
                    <a:pt x="489397" y="57956"/>
                  </a:lnTo>
                  <a:lnTo>
                    <a:pt x="524814" y="57956"/>
                  </a:lnTo>
                  <a:lnTo>
                    <a:pt x="524814" y="48296"/>
                  </a:lnTo>
                  <a:lnTo>
                    <a:pt x="595648" y="48296"/>
                  </a:lnTo>
                  <a:lnTo>
                    <a:pt x="595648" y="45077"/>
                  </a:lnTo>
                  <a:lnTo>
                    <a:pt x="666481" y="45077"/>
                  </a:lnTo>
                  <a:lnTo>
                    <a:pt x="666481" y="35418"/>
                  </a:lnTo>
                  <a:lnTo>
                    <a:pt x="753414" y="35418"/>
                  </a:lnTo>
                  <a:lnTo>
                    <a:pt x="753414" y="19319"/>
                  </a:lnTo>
                  <a:lnTo>
                    <a:pt x="772732" y="19319"/>
                  </a:lnTo>
                  <a:lnTo>
                    <a:pt x="772732" y="3220"/>
                  </a:lnTo>
                  <a:lnTo>
                    <a:pt x="808149" y="3220"/>
                  </a:lnTo>
                  <a:lnTo>
                    <a:pt x="811369" y="0"/>
                  </a:lnTo>
                  <a:lnTo>
                    <a:pt x="891862" y="0"/>
                  </a:lnTo>
                </a:path>
              </a:pathLst>
            </a:custGeom>
            <a:noFill/>
            <a:ln w="28575">
              <a:solidFill>
                <a:schemeClr val="accent3"/>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sp>
          <p:nvSpPr>
            <p:cNvPr id="122" name="Freeform 121">
              <a:extLst>
                <a:ext uri="{FF2B5EF4-FFF2-40B4-BE49-F238E27FC236}">
                  <a16:creationId xmlns:a16="http://schemas.microsoft.com/office/drawing/2014/main" id="{2FEE797B-3337-FD7F-22E5-5F5FE726E5F1}"/>
                </a:ext>
              </a:extLst>
            </p:cNvPr>
            <p:cNvSpPr/>
            <p:nvPr/>
          </p:nvSpPr>
          <p:spPr bwMode="auto">
            <a:xfrm>
              <a:off x="3187520" y="3496603"/>
              <a:ext cx="434651" cy="86943"/>
            </a:xfrm>
            <a:custGeom>
              <a:avLst/>
              <a:gdLst>
                <a:gd name="connsiteX0" fmla="*/ 0 w 437882"/>
                <a:gd name="connsiteY0" fmla="*/ 83712 h 83712"/>
                <a:gd name="connsiteX1" fmla="*/ 57955 w 437882"/>
                <a:gd name="connsiteY1" fmla="*/ 83712 h 83712"/>
                <a:gd name="connsiteX2" fmla="*/ 57955 w 437882"/>
                <a:gd name="connsiteY2" fmla="*/ 74053 h 83712"/>
                <a:gd name="connsiteX3" fmla="*/ 57955 w 437882"/>
                <a:gd name="connsiteY3" fmla="*/ 74053 h 83712"/>
                <a:gd name="connsiteX4" fmla="*/ 86933 w 437882"/>
                <a:gd name="connsiteY4" fmla="*/ 74053 h 83712"/>
                <a:gd name="connsiteX5" fmla="*/ 157766 w 437882"/>
                <a:gd name="connsiteY5" fmla="*/ 74053 h 83712"/>
                <a:gd name="connsiteX6" fmla="*/ 157766 w 437882"/>
                <a:gd name="connsiteY6" fmla="*/ 57955 h 83712"/>
                <a:gd name="connsiteX7" fmla="*/ 212502 w 437882"/>
                <a:gd name="connsiteY7" fmla="*/ 57955 h 83712"/>
                <a:gd name="connsiteX8" fmla="*/ 212502 w 437882"/>
                <a:gd name="connsiteY8" fmla="*/ 51515 h 83712"/>
                <a:gd name="connsiteX9" fmla="*/ 251138 w 437882"/>
                <a:gd name="connsiteY9" fmla="*/ 51515 h 83712"/>
                <a:gd name="connsiteX10" fmla="*/ 251138 w 437882"/>
                <a:gd name="connsiteY10" fmla="*/ 28977 h 83712"/>
                <a:gd name="connsiteX11" fmla="*/ 305873 w 437882"/>
                <a:gd name="connsiteY11" fmla="*/ 28977 h 83712"/>
                <a:gd name="connsiteX12" fmla="*/ 305873 w 437882"/>
                <a:gd name="connsiteY12" fmla="*/ 0 h 83712"/>
                <a:gd name="connsiteX13" fmla="*/ 338071 w 437882"/>
                <a:gd name="connsiteY13" fmla="*/ 0 h 83712"/>
                <a:gd name="connsiteX14" fmla="*/ 341290 w 437882"/>
                <a:gd name="connsiteY14" fmla="*/ 0 h 83712"/>
                <a:gd name="connsiteX15" fmla="*/ 437882 w 437882"/>
                <a:gd name="connsiteY15" fmla="*/ 0 h 83712"/>
                <a:gd name="connsiteX0" fmla="*/ 0 w 437882"/>
                <a:gd name="connsiteY0" fmla="*/ 109560 h 109560"/>
                <a:gd name="connsiteX1" fmla="*/ 57955 w 437882"/>
                <a:gd name="connsiteY1" fmla="*/ 109560 h 109560"/>
                <a:gd name="connsiteX2" fmla="*/ 57955 w 437882"/>
                <a:gd name="connsiteY2" fmla="*/ 99901 h 109560"/>
                <a:gd name="connsiteX3" fmla="*/ 57955 w 437882"/>
                <a:gd name="connsiteY3" fmla="*/ 99901 h 109560"/>
                <a:gd name="connsiteX4" fmla="*/ 86933 w 437882"/>
                <a:gd name="connsiteY4" fmla="*/ 99901 h 109560"/>
                <a:gd name="connsiteX5" fmla="*/ 157766 w 437882"/>
                <a:gd name="connsiteY5" fmla="*/ 99901 h 109560"/>
                <a:gd name="connsiteX6" fmla="*/ 157766 w 437882"/>
                <a:gd name="connsiteY6" fmla="*/ 83803 h 109560"/>
                <a:gd name="connsiteX7" fmla="*/ 212502 w 437882"/>
                <a:gd name="connsiteY7" fmla="*/ 83803 h 109560"/>
                <a:gd name="connsiteX8" fmla="*/ 212502 w 437882"/>
                <a:gd name="connsiteY8" fmla="*/ 77363 h 109560"/>
                <a:gd name="connsiteX9" fmla="*/ 251138 w 437882"/>
                <a:gd name="connsiteY9" fmla="*/ 77363 h 109560"/>
                <a:gd name="connsiteX10" fmla="*/ 251138 w 437882"/>
                <a:gd name="connsiteY10" fmla="*/ 54825 h 109560"/>
                <a:gd name="connsiteX11" fmla="*/ 305873 w 437882"/>
                <a:gd name="connsiteY11" fmla="*/ 54825 h 109560"/>
                <a:gd name="connsiteX12" fmla="*/ 305873 w 437882"/>
                <a:gd name="connsiteY12" fmla="*/ 25848 h 109560"/>
                <a:gd name="connsiteX13" fmla="*/ 338071 w 437882"/>
                <a:gd name="connsiteY13" fmla="*/ 25848 h 109560"/>
                <a:gd name="connsiteX14" fmla="*/ 344521 w 437882"/>
                <a:gd name="connsiteY14" fmla="*/ 0 h 109560"/>
                <a:gd name="connsiteX15" fmla="*/ 437882 w 437882"/>
                <a:gd name="connsiteY15" fmla="*/ 25848 h 109560"/>
                <a:gd name="connsiteX0" fmla="*/ 0 w 437882"/>
                <a:gd name="connsiteY0" fmla="*/ 109560 h 109560"/>
                <a:gd name="connsiteX1" fmla="*/ 57955 w 437882"/>
                <a:gd name="connsiteY1" fmla="*/ 109560 h 109560"/>
                <a:gd name="connsiteX2" fmla="*/ 57955 w 437882"/>
                <a:gd name="connsiteY2" fmla="*/ 99901 h 109560"/>
                <a:gd name="connsiteX3" fmla="*/ 57955 w 437882"/>
                <a:gd name="connsiteY3" fmla="*/ 99901 h 109560"/>
                <a:gd name="connsiteX4" fmla="*/ 86933 w 437882"/>
                <a:gd name="connsiteY4" fmla="*/ 99901 h 109560"/>
                <a:gd name="connsiteX5" fmla="*/ 157766 w 437882"/>
                <a:gd name="connsiteY5" fmla="*/ 99901 h 109560"/>
                <a:gd name="connsiteX6" fmla="*/ 157766 w 437882"/>
                <a:gd name="connsiteY6" fmla="*/ 83803 h 109560"/>
                <a:gd name="connsiteX7" fmla="*/ 212502 w 437882"/>
                <a:gd name="connsiteY7" fmla="*/ 83803 h 109560"/>
                <a:gd name="connsiteX8" fmla="*/ 212502 w 437882"/>
                <a:gd name="connsiteY8" fmla="*/ 77363 h 109560"/>
                <a:gd name="connsiteX9" fmla="*/ 251138 w 437882"/>
                <a:gd name="connsiteY9" fmla="*/ 77363 h 109560"/>
                <a:gd name="connsiteX10" fmla="*/ 251138 w 437882"/>
                <a:gd name="connsiteY10" fmla="*/ 54825 h 109560"/>
                <a:gd name="connsiteX11" fmla="*/ 305873 w 437882"/>
                <a:gd name="connsiteY11" fmla="*/ 54825 h 109560"/>
                <a:gd name="connsiteX12" fmla="*/ 305873 w 437882"/>
                <a:gd name="connsiteY12" fmla="*/ 25848 h 109560"/>
                <a:gd name="connsiteX13" fmla="*/ 338071 w 437882"/>
                <a:gd name="connsiteY13" fmla="*/ 35542 h 109560"/>
                <a:gd name="connsiteX14" fmla="*/ 344521 w 437882"/>
                <a:gd name="connsiteY14" fmla="*/ 0 h 109560"/>
                <a:gd name="connsiteX15" fmla="*/ 437882 w 437882"/>
                <a:gd name="connsiteY15" fmla="*/ 25848 h 109560"/>
                <a:gd name="connsiteX0" fmla="*/ 0 w 437882"/>
                <a:gd name="connsiteY0" fmla="*/ 109560 h 109560"/>
                <a:gd name="connsiteX1" fmla="*/ 57955 w 437882"/>
                <a:gd name="connsiteY1" fmla="*/ 109560 h 109560"/>
                <a:gd name="connsiteX2" fmla="*/ 57955 w 437882"/>
                <a:gd name="connsiteY2" fmla="*/ 99901 h 109560"/>
                <a:gd name="connsiteX3" fmla="*/ 57955 w 437882"/>
                <a:gd name="connsiteY3" fmla="*/ 99901 h 109560"/>
                <a:gd name="connsiteX4" fmla="*/ 86933 w 437882"/>
                <a:gd name="connsiteY4" fmla="*/ 99901 h 109560"/>
                <a:gd name="connsiteX5" fmla="*/ 157766 w 437882"/>
                <a:gd name="connsiteY5" fmla="*/ 99901 h 109560"/>
                <a:gd name="connsiteX6" fmla="*/ 157766 w 437882"/>
                <a:gd name="connsiteY6" fmla="*/ 83803 h 109560"/>
                <a:gd name="connsiteX7" fmla="*/ 212502 w 437882"/>
                <a:gd name="connsiteY7" fmla="*/ 83803 h 109560"/>
                <a:gd name="connsiteX8" fmla="*/ 212502 w 437882"/>
                <a:gd name="connsiteY8" fmla="*/ 77363 h 109560"/>
                <a:gd name="connsiteX9" fmla="*/ 251138 w 437882"/>
                <a:gd name="connsiteY9" fmla="*/ 77363 h 109560"/>
                <a:gd name="connsiteX10" fmla="*/ 251138 w 437882"/>
                <a:gd name="connsiteY10" fmla="*/ 54825 h 109560"/>
                <a:gd name="connsiteX11" fmla="*/ 305873 w 437882"/>
                <a:gd name="connsiteY11" fmla="*/ 54825 h 109560"/>
                <a:gd name="connsiteX12" fmla="*/ 309104 w 437882"/>
                <a:gd name="connsiteY12" fmla="*/ 42004 h 109560"/>
                <a:gd name="connsiteX13" fmla="*/ 338071 w 437882"/>
                <a:gd name="connsiteY13" fmla="*/ 35542 h 109560"/>
                <a:gd name="connsiteX14" fmla="*/ 344521 w 437882"/>
                <a:gd name="connsiteY14" fmla="*/ 0 h 109560"/>
                <a:gd name="connsiteX15" fmla="*/ 437882 w 437882"/>
                <a:gd name="connsiteY15" fmla="*/ 25848 h 109560"/>
                <a:gd name="connsiteX0" fmla="*/ 0 w 437882"/>
                <a:gd name="connsiteY0" fmla="*/ 86942 h 86942"/>
                <a:gd name="connsiteX1" fmla="*/ 57955 w 437882"/>
                <a:gd name="connsiteY1" fmla="*/ 86942 h 86942"/>
                <a:gd name="connsiteX2" fmla="*/ 57955 w 437882"/>
                <a:gd name="connsiteY2" fmla="*/ 77283 h 86942"/>
                <a:gd name="connsiteX3" fmla="*/ 57955 w 437882"/>
                <a:gd name="connsiteY3" fmla="*/ 77283 h 86942"/>
                <a:gd name="connsiteX4" fmla="*/ 86933 w 437882"/>
                <a:gd name="connsiteY4" fmla="*/ 77283 h 86942"/>
                <a:gd name="connsiteX5" fmla="*/ 157766 w 437882"/>
                <a:gd name="connsiteY5" fmla="*/ 77283 h 86942"/>
                <a:gd name="connsiteX6" fmla="*/ 157766 w 437882"/>
                <a:gd name="connsiteY6" fmla="*/ 61185 h 86942"/>
                <a:gd name="connsiteX7" fmla="*/ 212502 w 437882"/>
                <a:gd name="connsiteY7" fmla="*/ 61185 h 86942"/>
                <a:gd name="connsiteX8" fmla="*/ 212502 w 437882"/>
                <a:gd name="connsiteY8" fmla="*/ 54745 h 86942"/>
                <a:gd name="connsiteX9" fmla="*/ 251138 w 437882"/>
                <a:gd name="connsiteY9" fmla="*/ 54745 h 86942"/>
                <a:gd name="connsiteX10" fmla="*/ 251138 w 437882"/>
                <a:gd name="connsiteY10" fmla="*/ 32207 h 86942"/>
                <a:gd name="connsiteX11" fmla="*/ 305873 w 437882"/>
                <a:gd name="connsiteY11" fmla="*/ 32207 h 86942"/>
                <a:gd name="connsiteX12" fmla="*/ 309104 w 437882"/>
                <a:gd name="connsiteY12" fmla="*/ 19386 h 86942"/>
                <a:gd name="connsiteX13" fmla="*/ 338071 w 437882"/>
                <a:gd name="connsiteY13" fmla="*/ 12924 h 86942"/>
                <a:gd name="connsiteX14" fmla="*/ 344521 w 437882"/>
                <a:gd name="connsiteY14" fmla="*/ 0 h 86942"/>
                <a:gd name="connsiteX15" fmla="*/ 437882 w 437882"/>
                <a:gd name="connsiteY15" fmla="*/ 3230 h 86942"/>
                <a:gd name="connsiteX0" fmla="*/ 0 w 415265"/>
                <a:gd name="connsiteY0" fmla="*/ 90174 h 90174"/>
                <a:gd name="connsiteX1" fmla="*/ 57955 w 415265"/>
                <a:gd name="connsiteY1" fmla="*/ 90174 h 90174"/>
                <a:gd name="connsiteX2" fmla="*/ 57955 w 415265"/>
                <a:gd name="connsiteY2" fmla="*/ 80515 h 90174"/>
                <a:gd name="connsiteX3" fmla="*/ 57955 w 415265"/>
                <a:gd name="connsiteY3" fmla="*/ 80515 h 90174"/>
                <a:gd name="connsiteX4" fmla="*/ 86933 w 415265"/>
                <a:gd name="connsiteY4" fmla="*/ 80515 h 90174"/>
                <a:gd name="connsiteX5" fmla="*/ 157766 w 415265"/>
                <a:gd name="connsiteY5" fmla="*/ 80515 h 90174"/>
                <a:gd name="connsiteX6" fmla="*/ 157766 w 415265"/>
                <a:gd name="connsiteY6" fmla="*/ 64417 h 90174"/>
                <a:gd name="connsiteX7" fmla="*/ 212502 w 415265"/>
                <a:gd name="connsiteY7" fmla="*/ 64417 h 90174"/>
                <a:gd name="connsiteX8" fmla="*/ 212502 w 415265"/>
                <a:gd name="connsiteY8" fmla="*/ 57977 h 90174"/>
                <a:gd name="connsiteX9" fmla="*/ 251138 w 415265"/>
                <a:gd name="connsiteY9" fmla="*/ 57977 h 90174"/>
                <a:gd name="connsiteX10" fmla="*/ 251138 w 415265"/>
                <a:gd name="connsiteY10" fmla="*/ 35439 h 90174"/>
                <a:gd name="connsiteX11" fmla="*/ 305873 w 415265"/>
                <a:gd name="connsiteY11" fmla="*/ 35439 h 90174"/>
                <a:gd name="connsiteX12" fmla="*/ 309104 w 415265"/>
                <a:gd name="connsiteY12" fmla="*/ 22618 h 90174"/>
                <a:gd name="connsiteX13" fmla="*/ 338071 w 415265"/>
                <a:gd name="connsiteY13" fmla="*/ 16156 h 90174"/>
                <a:gd name="connsiteX14" fmla="*/ 344521 w 415265"/>
                <a:gd name="connsiteY14" fmla="*/ 3232 h 90174"/>
                <a:gd name="connsiteX15" fmla="*/ 415265 w 415265"/>
                <a:gd name="connsiteY15" fmla="*/ 0 h 90174"/>
                <a:gd name="connsiteX0" fmla="*/ 0 w 421727"/>
                <a:gd name="connsiteY0" fmla="*/ 86943 h 86943"/>
                <a:gd name="connsiteX1" fmla="*/ 57955 w 421727"/>
                <a:gd name="connsiteY1" fmla="*/ 86943 h 86943"/>
                <a:gd name="connsiteX2" fmla="*/ 57955 w 421727"/>
                <a:gd name="connsiteY2" fmla="*/ 77284 h 86943"/>
                <a:gd name="connsiteX3" fmla="*/ 57955 w 421727"/>
                <a:gd name="connsiteY3" fmla="*/ 77284 h 86943"/>
                <a:gd name="connsiteX4" fmla="*/ 86933 w 421727"/>
                <a:gd name="connsiteY4" fmla="*/ 77284 h 86943"/>
                <a:gd name="connsiteX5" fmla="*/ 157766 w 421727"/>
                <a:gd name="connsiteY5" fmla="*/ 77284 h 86943"/>
                <a:gd name="connsiteX6" fmla="*/ 157766 w 421727"/>
                <a:gd name="connsiteY6" fmla="*/ 61186 h 86943"/>
                <a:gd name="connsiteX7" fmla="*/ 212502 w 421727"/>
                <a:gd name="connsiteY7" fmla="*/ 61186 h 86943"/>
                <a:gd name="connsiteX8" fmla="*/ 212502 w 421727"/>
                <a:gd name="connsiteY8" fmla="*/ 54746 h 86943"/>
                <a:gd name="connsiteX9" fmla="*/ 251138 w 421727"/>
                <a:gd name="connsiteY9" fmla="*/ 54746 h 86943"/>
                <a:gd name="connsiteX10" fmla="*/ 251138 w 421727"/>
                <a:gd name="connsiteY10" fmla="*/ 32208 h 86943"/>
                <a:gd name="connsiteX11" fmla="*/ 305873 w 421727"/>
                <a:gd name="connsiteY11" fmla="*/ 32208 h 86943"/>
                <a:gd name="connsiteX12" fmla="*/ 309104 w 421727"/>
                <a:gd name="connsiteY12" fmla="*/ 19387 h 86943"/>
                <a:gd name="connsiteX13" fmla="*/ 338071 w 421727"/>
                <a:gd name="connsiteY13" fmla="*/ 12925 h 86943"/>
                <a:gd name="connsiteX14" fmla="*/ 344521 w 421727"/>
                <a:gd name="connsiteY14" fmla="*/ 1 h 86943"/>
                <a:gd name="connsiteX15" fmla="*/ 421727 w 421727"/>
                <a:gd name="connsiteY15" fmla="*/ 0 h 86943"/>
                <a:gd name="connsiteX0" fmla="*/ 0 w 434651"/>
                <a:gd name="connsiteY0" fmla="*/ 86943 h 86943"/>
                <a:gd name="connsiteX1" fmla="*/ 57955 w 434651"/>
                <a:gd name="connsiteY1" fmla="*/ 86943 h 86943"/>
                <a:gd name="connsiteX2" fmla="*/ 57955 w 434651"/>
                <a:gd name="connsiteY2" fmla="*/ 77284 h 86943"/>
                <a:gd name="connsiteX3" fmla="*/ 57955 w 434651"/>
                <a:gd name="connsiteY3" fmla="*/ 77284 h 86943"/>
                <a:gd name="connsiteX4" fmla="*/ 86933 w 434651"/>
                <a:gd name="connsiteY4" fmla="*/ 77284 h 86943"/>
                <a:gd name="connsiteX5" fmla="*/ 157766 w 434651"/>
                <a:gd name="connsiteY5" fmla="*/ 77284 h 86943"/>
                <a:gd name="connsiteX6" fmla="*/ 157766 w 434651"/>
                <a:gd name="connsiteY6" fmla="*/ 61186 h 86943"/>
                <a:gd name="connsiteX7" fmla="*/ 212502 w 434651"/>
                <a:gd name="connsiteY7" fmla="*/ 61186 h 86943"/>
                <a:gd name="connsiteX8" fmla="*/ 212502 w 434651"/>
                <a:gd name="connsiteY8" fmla="*/ 54746 h 86943"/>
                <a:gd name="connsiteX9" fmla="*/ 251138 w 434651"/>
                <a:gd name="connsiteY9" fmla="*/ 54746 h 86943"/>
                <a:gd name="connsiteX10" fmla="*/ 251138 w 434651"/>
                <a:gd name="connsiteY10" fmla="*/ 32208 h 86943"/>
                <a:gd name="connsiteX11" fmla="*/ 305873 w 434651"/>
                <a:gd name="connsiteY11" fmla="*/ 32208 h 86943"/>
                <a:gd name="connsiteX12" fmla="*/ 309104 w 434651"/>
                <a:gd name="connsiteY12" fmla="*/ 19387 h 86943"/>
                <a:gd name="connsiteX13" fmla="*/ 338071 w 434651"/>
                <a:gd name="connsiteY13" fmla="*/ 12925 h 86943"/>
                <a:gd name="connsiteX14" fmla="*/ 344521 w 434651"/>
                <a:gd name="connsiteY14" fmla="*/ 1 h 86943"/>
                <a:gd name="connsiteX15" fmla="*/ 434651 w 434651"/>
                <a:gd name="connsiteY15" fmla="*/ 0 h 86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34651" h="86943">
                  <a:moveTo>
                    <a:pt x="0" y="86943"/>
                  </a:moveTo>
                  <a:lnTo>
                    <a:pt x="57955" y="86943"/>
                  </a:lnTo>
                  <a:lnTo>
                    <a:pt x="57955" y="77284"/>
                  </a:lnTo>
                  <a:lnTo>
                    <a:pt x="57955" y="77284"/>
                  </a:lnTo>
                  <a:lnTo>
                    <a:pt x="86933" y="77284"/>
                  </a:lnTo>
                  <a:lnTo>
                    <a:pt x="157766" y="77284"/>
                  </a:lnTo>
                  <a:lnTo>
                    <a:pt x="157766" y="61186"/>
                  </a:lnTo>
                  <a:lnTo>
                    <a:pt x="212502" y="61186"/>
                  </a:lnTo>
                  <a:lnTo>
                    <a:pt x="212502" y="54746"/>
                  </a:lnTo>
                  <a:lnTo>
                    <a:pt x="251138" y="54746"/>
                  </a:lnTo>
                  <a:lnTo>
                    <a:pt x="251138" y="32208"/>
                  </a:lnTo>
                  <a:lnTo>
                    <a:pt x="305873" y="32208"/>
                  </a:lnTo>
                  <a:lnTo>
                    <a:pt x="309104" y="19387"/>
                  </a:lnTo>
                  <a:lnTo>
                    <a:pt x="338071" y="12925"/>
                  </a:lnTo>
                  <a:lnTo>
                    <a:pt x="344521" y="1"/>
                  </a:lnTo>
                  <a:lnTo>
                    <a:pt x="434651" y="0"/>
                  </a:lnTo>
                </a:path>
              </a:pathLst>
            </a:custGeom>
            <a:noFill/>
            <a:ln w="28575">
              <a:solidFill>
                <a:schemeClr val="accent3"/>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sp>
          <p:nvSpPr>
            <p:cNvPr id="125" name="Freeform 124">
              <a:extLst>
                <a:ext uri="{FF2B5EF4-FFF2-40B4-BE49-F238E27FC236}">
                  <a16:creationId xmlns:a16="http://schemas.microsoft.com/office/drawing/2014/main" id="{4DD4421D-9075-626A-F185-5D7906DFD0A9}"/>
                </a:ext>
              </a:extLst>
            </p:cNvPr>
            <p:cNvSpPr/>
            <p:nvPr/>
          </p:nvSpPr>
          <p:spPr bwMode="auto">
            <a:xfrm>
              <a:off x="3609133" y="3205246"/>
              <a:ext cx="1754485" cy="284337"/>
            </a:xfrm>
            <a:custGeom>
              <a:avLst/>
              <a:gdLst>
                <a:gd name="connsiteX0" fmla="*/ 0 w 1754484"/>
                <a:gd name="connsiteY0" fmla="*/ 300492 h 300492"/>
                <a:gd name="connsiteX1" fmla="*/ 64621 w 1754484"/>
                <a:gd name="connsiteY1" fmla="*/ 300492 h 300492"/>
                <a:gd name="connsiteX2" fmla="*/ 64621 w 1754484"/>
                <a:gd name="connsiteY2" fmla="*/ 290799 h 300492"/>
                <a:gd name="connsiteX3" fmla="*/ 184172 w 1754484"/>
                <a:gd name="connsiteY3" fmla="*/ 290799 h 300492"/>
                <a:gd name="connsiteX4" fmla="*/ 184172 w 1754484"/>
                <a:gd name="connsiteY4" fmla="*/ 281105 h 300492"/>
                <a:gd name="connsiteX5" fmla="*/ 229407 w 1754484"/>
                <a:gd name="connsiteY5" fmla="*/ 281105 h 300492"/>
                <a:gd name="connsiteX6" fmla="*/ 229407 w 1754484"/>
                <a:gd name="connsiteY6" fmla="*/ 264950 h 300492"/>
                <a:gd name="connsiteX7" fmla="*/ 313416 w 1754484"/>
                <a:gd name="connsiteY7" fmla="*/ 264950 h 300492"/>
                <a:gd name="connsiteX8" fmla="*/ 313416 w 1754484"/>
                <a:gd name="connsiteY8" fmla="*/ 261719 h 300492"/>
                <a:gd name="connsiteX9" fmla="*/ 374807 w 1754484"/>
                <a:gd name="connsiteY9" fmla="*/ 261719 h 300492"/>
                <a:gd name="connsiteX10" fmla="*/ 384500 w 1754484"/>
                <a:gd name="connsiteY10" fmla="*/ 252026 h 300492"/>
                <a:gd name="connsiteX11" fmla="*/ 516975 w 1754484"/>
                <a:gd name="connsiteY11" fmla="*/ 252026 h 300492"/>
                <a:gd name="connsiteX12" fmla="*/ 516975 w 1754484"/>
                <a:gd name="connsiteY12" fmla="*/ 239101 h 300492"/>
                <a:gd name="connsiteX13" fmla="*/ 662374 w 1754484"/>
                <a:gd name="connsiteY13" fmla="*/ 239101 h 300492"/>
                <a:gd name="connsiteX14" fmla="*/ 668836 w 1754484"/>
                <a:gd name="connsiteY14" fmla="*/ 232639 h 300492"/>
                <a:gd name="connsiteX15" fmla="*/ 794849 w 1754484"/>
                <a:gd name="connsiteY15" fmla="*/ 232639 h 300492"/>
                <a:gd name="connsiteX16" fmla="*/ 794849 w 1754484"/>
                <a:gd name="connsiteY16" fmla="*/ 210021 h 300492"/>
                <a:gd name="connsiteX17" fmla="*/ 878858 w 1754484"/>
                <a:gd name="connsiteY17" fmla="*/ 210021 h 300492"/>
                <a:gd name="connsiteX18" fmla="*/ 878858 w 1754484"/>
                <a:gd name="connsiteY18" fmla="*/ 174479 h 300492"/>
                <a:gd name="connsiteX19" fmla="*/ 953173 w 1754484"/>
                <a:gd name="connsiteY19" fmla="*/ 174479 h 300492"/>
                <a:gd name="connsiteX20" fmla="*/ 953173 w 1754484"/>
                <a:gd name="connsiteY20" fmla="*/ 158324 h 300492"/>
                <a:gd name="connsiteX21" fmla="*/ 1004870 w 1754484"/>
                <a:gd name="connsiteY21" fmla="*/ 158324 h 300492"/>
                <a:gd name="connsiteX22" fmla="*/ 1004870 w 1754484"/>
                <a:gd name="connsiteY22" fmla="*/ 142168 h 300492"/>
                <a:gd name="connsiteX23" fmla="*/ 1053337 w 1754484"/>
                <a:gd name="connsiteY23" fmla="*/ 142168 h 300492"/>
                <a:gd name="connsiteX24" fmla="*/ 1053337 w 1754484"/>
                <a:gd name="connsiteY24" fmla="*/ 135706 h 300492"/>
                <a:gd name="connsiteX25" fmla="*/ 1069492 w 1754484"/>
                <a:gd name="connsiteY25" fmla="*/ 135706 h 300492"/>
                <a:gd name="connsiteX26" fmla="*/ 1069492 w 1754484"/>
                <a:gd name="connsiteY26" fmla="*/ 119551 h 300492"/>
                <a:gd name="connsiteX27" fmla="*/ 1108265 w 1754484"/>
                <a:gd name="connsiteY27" fmla="*/ 119551 h 300492"/>
                <a:gd name="connsiteX28" fmla="*/ 1108265 w 1754484"/>
                <a:gd name="connsiteY28" fmla="*/ 103395 h 300492"/>
                <a:gd name="connsiteX29" fmla="*/ 1273051 w 1754484"/>
                <a:gd name="connsiteY29" fmla="*/ 103395 h 300492"/>
                <a:gd name="connsiteX30" fmla="*/ 1273051 w 1754484"/>
                <a:gd name="connsiteY30" fmla="*/ 103395 h 300492"/>
                <a:gd name="connsiteX31" fmla="*/ 1273051 w 1754484"/>
                <a:gd name="connsiteY31" fmla="*/ 103395 h 300492"/>
                <a:gd name="connsiteX32" fmla="*/ 1285975 w 1754484"/>
                <a:gd name="connsiteY32" fmla="*/ 90471 h 300492"/>
                <a:gd name="connsiteX33" fmla="*/ 1285975 w 1754484"/>
                <a:gd name="connsiteY33" fmla="*/ 74315 h 300492"/>
                <a:gd name="connsiteX34" fmla="*/ 1360291 w 1754484"/>
                <a:gd name="connsiteY34" fmla="*/ 74315 h 300492"/>
                <a:gd name="connsiteX35" fmla="*/ 1360291 w 1754484"/>
                <a:gd name="connsiteY35" fmla="*/ 61391 h 300492"/>
                <a:gd name="connsiteX36" fmla="*/ 1457224 w 1754484"/>
                <a:gd name="connsiteY36" fmla="*/ 61391 h 300492"/>
                <a:gd name="connsiteX37" fmla="*/ 1457224 w 1754484"/>
                <a:gd name="connsiteY37" fmla="*/ 45236 h 300492"/>
                <a:gd name="connsiteX38" fmla="*/ 1738329 w 1754484"/>
                <a:gd name="connsiteY38" fmla="*/ 45236 h 300492"/>
                <a:gd name="connsiteX39" fmla="*/ 1738329 w 1754484"/>
                <a:gd name="connsiteY39" fmla="*/ 45236 h 300492"/>
                <a:gd name="connsiteX40" fmla="*/ 1754484 w 1754484"/>
                <a:gd name="connsiteY40" fmla="*/ 29081 h 300492"/>
                <a:gd name="connsiteX41" fmla="*/ 1754484 w 1754484"/>
                <a:gd name="connsiteY41" fmla="*/ 0 h 300492"/>
                <a:gd name="connsiteX0" fmla="*/ 0 w 1754484"/>
                <a:gd name="connsiteY0" fmla="*/ 300492 h 300492"/>
                <a:gd name="connsiteX1" fmla="*/ 64621 w 1754484"/>
                <a:gd name="connsiteY1" fmla="*/ 300492 h 300492"/>
                <a:gd name="connsiteX2" fmla="*/ 64621 w 1754484"/>
                <a:gd name="connsiteY2" fmla="*/ 290799 h 300492"/>
                <a:gd name="connsiteX3" fmla="*/ 184172 w 1754484"/>
                <a:gd name="connsiteY3" fmla="*/ 290799 h 300492"/>
                <a:gd name="connsiteX4" fmla="*/ 184172 w 1754484"/>
                <a:gd name="connsiteY4" fmla="*/ 281105 h 300492"/>
                <a:gd name="connsiteX5" fmla="*/ 229407 w 1754484"/>
                <a:gd name="connsiteY5" fmla="*/ 281105 h 300492"/>
                <a:gd name="connsiteX6" fmla="*/ 229407 w 1754484"/>
                <a:gd name="connsiteY6" fmla="*/ 264950 h 300492"/>
                <a:gd name="connsiteX7" fmla="*/ 313416 w 1754484"/>
                <a:gd name="connsiteY7" fmla="*/ 264950 h 300492"/>
                <a:gd name="connsiteX8" fmla="*/ 313416 w 1754484"/>
                <a:gd name="connsiteY8" fmla="*/ 261719 h 300492"/>
                <a:gd name="connsiteX9" fmla="*/ 374807 w 1754484"/>
                <a:gd name="connsiteY9" fmla="*/ 261719 h 300492"/>
                <a:gd name="connsiteX10" fmla="*/ 384500 w 1754484"/>
                <a:gd name="connsiteY10" fmla="*/ 252026 h 300492"/>
                <a:gd name="connsiteX11" fmla="*/ 516975 w 1754484"/>
                <a:gd name="connsiteY11" fmla="*/ 252026 h 300492"/>
                <a:gd name="connsiteX12" fmla="*/ 516975 w 1754484"/>
                <a:gd name="connsiteY12" fmla="*/ 239101 h 300492"/>
                <a:gd name="connsiteX13" fmla="*/ 662374 w 1754484"/>
                <a:gd name="connsiteY13" fmla="*/ 239101 h 300492"/>
                <a:gd name="connsiteX14" fmla="*/ 668836 w 1754484"/>
                <a:gd name="connsiteY14" fmla="*/ 232639 h 300492"/>
                <a:gd name="connsiteX15" fmla="*/ 794849 w 1754484"/>
                <a:gd name="connsiteY15" fmla="*/ 232639 h 300492"/>
                <a:gd name="connsiteX16" fmla="*/ 794849 w 1754484"/>
                <a:gd name="connsiteY16" fmla="*/ 210021 h 300492"/>
                <a:gd name="connsiteX17" fmla="*/ 878858 w 1754484"/>
                <a:gd name="connsiteY17" fmla="*/ 210021 h 300492"/>
                <a:gd name="connsiteX18" fmla="*/ 878858 w 1754484"/>
                <a:gd name="connsiteY18" fmla="*/ 174479 h 300492"/>
                <a:gd name="connsiteX19" fmla="*/ 953173 w 1754484"/>
                <a:gd name="connsiteY19" fmla="*/ 174479 h 300492"/>
                <a:gd name="connsiteX20" fmla="*/ 953173 w 1754484"/>
                <a:gd name="connsiteY20" fmla="*/ 158324 h 300492"/>
                <a:gd name="connsiteX21" fmla="*/ 1004870 w 1754484"/>
                <a:gd name="connsiteY21" fmla="*/ 158324 h 300492"/>
                <a:gd name="connsiteX22" fmla="*/ 1004870 w 1754484"/>
                <a:gd name="connsiteY22" fmla="*/ 142168 h 300492"/>
                <a:gd name="connsiteX23" fmla="*/ 1053337 w 1754484"/>
                <a:gd name="connsiteY23" fmla="*/ 142168 h 300492"/>
                <a:gd name="connsiteX24" fmla="*/ 1053337 w 1754484"/>
                <a:gd name="connsiteY24" fmla="*/ 135706 h 300492"/>
                <a:gd name="connsiteX25" fmla="*/ 1069492 w 1754484"/>
                <a:gd name="connsiteY25" fmla="*/ 135706 h 300492"/>
                <a:gd name="connsiteX26" fmla="*/ 1069492 w 1754484"/>
                <a:gd name="connsiteY26" fmla="*/ 119551 h 300492"/>
                <a:gd name="connsiteX27" fmla="*/ 1108265 w 1754484"/>
                <a:gd name="connsiteY27" fmla="*/ 119551 h 300492"/>
                <a:gd name="connsiteX28" fmla="*/ 1108265 w 1754484"/>
                <a:gd name="connsiteY28" fmla="*/ 103395 h 300492"/>
                <a:gd name="connsiteX29" fmla="*/ 1273051 w 1754484"/>
                <a:gd name="connsiteY29" fmla="*/ 103395 h 300492"/>
                <a:gd name="connsiteX30" fmla="*/ 1273051 w 1754484"/>
                <a:gd name="connsiteY30" fmla="*/ 103395 h 300492"/>
                <a:gd name="connsiteX31" fmla="*/ 1273051 w 1754484"/>
                <a:gd name="connsiteY31" fmla="*/ 103395 h 300492"/>
                <a:gd name="connsiteX32" fmla="*/ 1285975 w 1754484"/>
                <a:gd name="connsiteY32" fmla="*/ 90471 h 300492"/>
                <a:gd name="connsiteX33" fmla="*/ 1285975 w 1754484"/>
                <a:gd name="connsiteY33" fmla="*/ 74315 h 300492"/>
                <a:gd name="connsiteX34" fmla="*/ 1360291 w 1754484"/>
                <a:gd name="connsiteY34" fmla="*/ 74315 h 300492"/>
                <a:gd name="connsiteX35" fmla="*/ 1360291 w 1754484"/>
                <a:gd name="connsiteY35" fmla="*/ 61391 h 300492"/>
                <a:gd name="connsiteX36" fmla="*/ 1457224 w 1754484"/>
                <a:gd name="connsiteY36" fmla="*/ 61391 h 300492"/>
                <a:gd name="connsiteX37" fmla="*/ 1457224 w 1754484"/>
                <a:gd name="connsiteY37" fmla="*/ 45236 h 300492"/>
                <a:gd name="connsiteX38" fmla="*/ 1738329 w 1754484"/>
                <a:gd name="connsiteY38" fmla="*/ 45236 h 300492"/>
                <a:gd name="connsiteX39" fmla="*/ 1738329 w 1754484"/>
                <a:gd name="connsiteY39" fmla="*/ 45236 h 300492"/>
                <a:gd name="connsiteX40" fmla="*/ 1741560 w 1754484"/>
                <a:gd name="connsiteY40" fmla="*/ 25850 h 300492"/>
                <a:gd name="connsiteX41" fmla="*/ 1754484 w 1754484"/>
                <a:gd name="connsiteY41" fmla="*/ 0 h 300492"/>
                <a:gd name="connsiteX0" fmla="*/ 0 w 1757715"/>
                <a:gd name="connsiteY0" fmla="*/ 300492 h 300492"/>
                <a:gd name="connsiteX1" fmla="*/ 64621 w 1757715"/>
                <a:gd name="connsiteY1" fmla="*/ 300492 h 300492"/>
                <a:gd name="connsiteX2" fmla="*/ 64621 w 1757715"/>
                <a:gd name="connsiteY2" fmla="*/ 290799 h 300492"/>
                <a:gd name="connsiteX3" fmla="*/ 184172 w 1757715"/>
                <a:gd name="connsiteY3" fmla="*/ 290799 h 300492"/>
                <a:gd name="connsiteX4" fmla="*/ 184172 w 1757715"/>
                <a:gd name="connsiteY4" fmla="*/ 281105 h 300492"/>
                <a:gd name="connsiteX5" fmla="*/ 229407 w 1757715"/>
                <a:gd name="connsiteY5" fmla="*/ 281105 h 300492"/>
                <a:gd name="connsiteX6" fmla="*/ 229407 w 1757715"/>
                <a:gd name="connsiteY6" fmla="*/ 264950 h 300492"/>
                <a:gd name="connsiteX7" fmla="*/ 313416 w 1757715"/>
                <a:gd name="connsiteY7" fmla="*/ 264950 h 300492"/>
                <a:gd name="connsiteX8" fmla="*/ 313416 w 1757715"/>
                <a:gd name="connsiteY8" fmla="*/ 261719 h 300492"/>
                <a:gd name="connsiteX9" fmla="*/ 374807 w 1757715"/>
                <a:gd name="connsiteY9" fmla="*/ 261719 h 300492"/>
                <a:gd name="connsiteX10" fmla="*/ 384500 w 1757715"/>
                <a:gd name="connsiteY10" fmla="*/ 252026 h 300492"/>
                <a:gd name="connsiteX11" fmla="*/ 516975 w 1757715"/>
                <a:gd name="connsiteY11" fmla="*/ 252026 h 300492"/>
                <a:gd name="connsiteX12" fmla="*/ 516975 w 1757715"/>
                <a:gd name="connsiteY12" fmla="*/ 239101 h 300492"/>
                <a:gd name="connsiteX13" fmla="*/ 662374 w 1757715"/>
                <a:gd name="connsiteY13" fmla="*/ 239101 h 300492"/>
                <a:gd name="connsiteX14" fmla="*/ 668836 w 1757715"/>
                <a:gd name="connsiteY14" fmla="*/ 232639 h 300492"/>
                <a:gd name="connsiteX15" fmla="*/ 794849 w 1757715"/>
                <a:gd name="connsiteY15" fmla="*/ 232639 h 300492"/>
                <a:gd name="connsiteX16" fmla="*/ 794849 w 1757715"/>
                <a:gd name="connsiteY16" fmla="*/ 210021 h 300492"/>
                <a:gd name="connsiteX17" fmla="*/ 878858 w 1757715"/>
                <a:gd name="connsiteY17" fmla="*/ 210021 h 300492"/>
                <a:gd name="connsiteX18" fmla="*/ 878858 w 1757715"/>
                <a:gd name="connsiteY18" fmla="*/ 174479 h 300492"/>
                <a:gd name="connsiteX19" fmla="*/ 953173 w 1757715"/>
                <a:gd name="connsiteY19" fmla="*/ 174479 h 300492"/>
                <a:gd name="connsiteX20" fmla="*/ 953173 w 1757715"/>
                <a:gd name="connsiteY20" fmla="*/ 158324 h 300492"/>
                <a:gd name="connsiteX21" fmla="*/ 1004870 w 1757715"/>
                <a:gd name="connsiteY21" fmla="*/ 158324 h 300492"/>
                <a:gd name="connsiteX22" fmla="*/ 1004870 w 1757715"/>
                <a:gd name="connsiteY22" fmla="*/ 142168 h 300492"/>
                <a:gd name="connsiteX23" fmla="*/ 1053337 w 1757715"/>
                <a:gd name="connsiteY23" fmla="*/ 142168 h 300492"/>
                <a:gd name="connsiteX24" fmla="*/ 1053337 w 1757715"/>
                <a:gd name="connsiteY24" fmla="*/ 135706 h 300492"/>
                <a:gd name="connsiteX25" fmla="*/ 1069492 w 1757715"/>
                <a:gd name="connsiteY25" fmla="*/ 135706 h 300492"/>
                <a:gd name="connsiteX26" fmla="*/ 1069492 w 1757715"/>
                <a:gd name="connsiteY26" fmla="*/ 119551 h 300492"/>
                <a:gd name="connsiteX27" fmla="*/ 1108265 w 1757715"/>
                <a:gd name="connsiteY27" fmla="*/ 119551 h 300492"/>
                <a:gd name="connsiteX28" fmla="*/ 1108265 w 1757715"/>
                <a:gd name="connsiteY28" fmla="*/ 103395 h 300492"/>
                <a:gd name="connsiteX29" fmla="*/ 1273051 w 1757715"/>
                <a:gd name="connsiteY29" fmla="*/ 103395 h 300492"/>
                <a:gd name="connsiteX30" fmla="*/ 1273051 w 1757715"/>
                <a:gd name="connsiteY30" fmla="*/ 103395 h 300492"/>
                <a:gd name="connsiteX31" fmla="*/ 1273051 w 1757715"/>
                <a:gd name="connsiteY31" fmla="*/ 103395 h 300492"/>
                <a:gd name="connsiteX32" fmla="*/ 1285975 w 1757715"/>
                <a:gd name="connsiteY32" fmla="*/ 90471 h 300492"/>
                <a:gd name="connsiteX33" fmla="*/ 1285975 w 1757715"/>
                <a:gd name="connsiteY33" fmla="*/ 74315 h 300492"/>
                <a:gd name="connsiteX34" fmla="*/ 1360291 w 1757715"/>
                <a:gd name="connsiteY34" fmla="*/ 74315 h 300492"/>
                <a:gd name="connsiteX35" fmla="*/ 1360291 w 1757715"/>
                <a:gd name="connsiteY35" fmla="*/ 61391 h 300492"/>
                <a:gd name="connsiteX36" fmla="*/ 1457224 w 1757715"/>
                <a:gd name="connsiteY36" fmla="*/ 61391 h 300492"/>
                <a:gd name="connsiteX37" fmla="*/ 1457224 w 1757715"/>
                <a:gd name="connsiteY37" fmla="*/ 45236 h 300492"/>
                <a:gd name="connsiteX38" fmla="*/ 1738329 w 1757715"/>
                <a:gd name="connsiteY38" fmla="*/ 45236 h 300492"/>
                <a:gd name="connsiteX39" fmla="*/ 1738329 w 1757715"/>
                <a:gd name="connsiteY39" fmla="*/ 45236 h 300492"/>
                <a:gd name="connsiteX40" fmla="*/ 1757715 w 1757715"/>
                <a:gd name="connsiteY40" fmla="*/ 32312 h 300492"/>
                <a:gd name="connsiteX41" fmla="*/ 1754484 w 1757715"/>
                <a:gd name="connsiteY41" fmla="*/ 0 h 300492"/>
                <a:gd name="connsiteX0" fmla="*/ 0 w 1754484"/>
                <a:gd name="connsiteY0" fmla="*/ 300492 h 300492"/>
                <a:gd name="connsiteX1" fmla="*/ 64621 w 1754484"/>
                <a:gd name="connsiteY1" fmla="*/ 300492 h 300492"/>
                <a:gd name="connsiteX2" fmla="*/ 64621 w 1754484"/>
                <a:gd name="connsiteY2" fmla="*/ 290799 h 300492"/>
                <a:gd name="connsiteX3" fmla="*/ 184172 w 1754484"/>
                <a:gd name="connsiteY3" fmla="*/ 290799 h 300492"/>
                <a:gd name="connsiteX4" fmla="*/ 184172 w 1754484"/>
                <a:gd name="connsiteY4" fmla="*/ 281105 h 300492"/>
                <a:gd name="connsiteX5" fmla="*/ 229407 w 1754484"/>
                <a:gd name="connsiteY5" fmla="*/ 281105 h 300492"/>
                <a:gd name="connsiteX6" fmla="*/ 229407 w 1754484"/>
                <a:gd name="connsiteY6" fmla="*/ 264950 h 300492"/>
                <a:gd name="connsiteX7" fmla="*/ 313416 w 1754484"/>
                <a:gd name="connsiteY7" fmla="*/ 264950 h 300492"/>
                <a:gd name="connsiteX8" fmla="*/ 313416 w 1754484"/>
                <a:gd name="connsiteY8" fmla="*/ 261719 h 300492"/>
                <a:gd name="connsiteX9" fmla="*/ 374807 w 1754484"/>
                <a:gd name="connsiteY9" fmla="*/ 261719 h 300492"/>
                <a:gd name="connsiteX10" fmla="*/ 384500 w 1754484"/>
                <a:gd name="connsiteY10" fmla="*/ 252026 h 300492"/>
                <a:gd name="connsiteX11" fmla="*/ 516975 w 1754484"/>
                <a:gd name="connsiteY11" fmla="*/ 252026 h 300492"/>
                <a:gd name="connsiteX12" fmla="*/ 516975 w 1754484"/>
                <a:gd name="connsiteY12" fmla="*/ 239101 h 300492"/>
                <a:gd name="connsiteX13" fmla="*/ 662374 w 1754484"/>
                <a:gd name="connsiteY13" fmla="*/ 239101 h 300492"/>
                <a:gd name="connsiteX14" fmla="*/ 668836 w 1754484"/>
                <a:gd name="connsiteY14" fmla="*/ 232639 h 300492"/>
                <a:gd name="connsiteX15" fmla="*/ 794849 w 1754484"/>
                <a:gd name="connsiteY15" fmla="*/ 232639 h 300492"/>
                <a:gd name="connsiteX16" fmla="*/ 794849 w 1754484"/>
                <a:gd name="connsiteY16" fmla="*/ 210021 h 300492"/>
                <a:gd name="connsiteX17" fmla="*/ 878858 w 1754484"/>
                <a:gd name="connsiteY17" fmla="*/ 210021 h 300492"/>
                <a:gd name="connsiteX18" fmla="*/ 878858 w 1754484"/>
                <a:gd name="connsiteY18" fmla="*/ 174479 h 300492"/>
                <a:gd name="connsiteX19" fmla="*/ 953173 w 1754484"/>
                <a:gd name="connsiteY19" fmla="*/ 174479 h 300492"/>
                <a:gd name="connsiteX20" fmla="*/ 953173 w 1754484"/>
                <a:gd name="connsiteY20" fmla="*/ 158324 h 300492"/>
                <a:gd name="connsiteX21" fmla="*/ 1004870 w 1754484"/>
                <a:gd name="connsiteY21" fmla="*/ 158324 h 300492"/>
                <a:gd name="connsiteX22" fmla="*/ 1004870 w 1754484"/>
                <a:gd name="connsiteY22" fmla="*/ 142168 h 300492"/>
                <a:gd name="connsiteX23" fmla="*/ 1053337 w 1754484"/>
                <a:gd name="connsiteY23" fmla="*/ 142168 h 300492"/>
                <a:gd name="connsiteX24" fmla="*/ 1053337 w 1754484"/>
                <a:gd name="connsiteY24" fmla="*/ 135706 h 300492"/>
                <a:gd name="connsiteX25" fmla="*/ 1069492 w 1754484"/>
                <a:gd name="connsiteY25" fmla="*/ 135706 h 300492"/>
                <a:gd name="connsiteX26" fmla="*/ 1069492 w 1754484"/>
                <a:gd name="connsiteY26" fmla="*/ 119551 h 300492"/>
                <a:gd name="connsiteX27" fmla="*/ 1108265 w 1754484"/>
                <a:gd name="connsiteY27" fmla="*/ 119551 h 300492"/>
                <a:gd name="connsiteX28" fmla="*/ 1108265 w 1754484"/>
                <a:gd name="connsiteY28" fmla="*/ 103395 h 300492"/>
                <a:gd name="connsiteX29" fmla="*/ 1273051 w 1754484"/>
                <a:gd name="connsiteY29" fmla="*/ 103395 h 300492"/>
                <a:gd name="connsiteX30" fmla="*/ 1273051 w 1754484"/>
                <a:gd name="connsiteY30" fmla="*/ 103395 h 300492"/>
                <a:gd name="connsiteX31" fmla="*/ 1273051 w 1754484"/>
                <a:gd name="connsiteY31" fmla="*/ 103395 h 300492"/>
                <a:gd name="connsiteX32" fmla="*/ 1285975 w 1754484"/>
                <a:gd name="connsiteY32" fmla="*/ 90471 h 300492"/>
                <a:gd name="connsiteX33" fmla="*/ 1285975 w 1754484"/>
                <a:gd name="connsiteY33" fmla="*/ 74315 h 300492"/>
                <a:gd name="connsiteX34" fmla="*/ 1360291 w 1754484"/>
                <a:gd name="connsiteY34" fmla="*/ 74315 h 300492"/>
                <a:gd name="connsiteX35" fmla="*/ 1360291 w 1754484"/>
                <a:gd name="connsiteY35" fmla="*/ 61391 h 300492"/>
                <a:gd name="connsiteX36" fmla="*/ 1457224 w 1754484"/>
                <a:gd name="connsiteY36" fmla="*/ 61391 h 300492"/>
                <a:gd name="connsiteX37" fmla="*/ 1457224 w 1754484"/>
                <a:gd name="connsiteY37" fmla="*/ 45236 h 300492"/>
                <a:gd name="connsiteX38" fmla="*/ 1738329 w 1754484"/>
                <a:gd name="connsiteY38" fmla="*/ 45236 h 300492"/>
                <a:gd name="connsiteX39" fmla="*/ 1738329 w 1754484"/>
                <a:gd name="connsiteY39" fmla="*/ 45236 h 300492"/>
                <a:gd name="connsiteX40" fmla="*/ 1718942 w 1754484"/>
                <a:gd name="connsiteY40" fmla="*/ 32312 h 300492"/>
                <a:gd name="connsiteX41" fmla="*/ 1754484 w 1754484"/>
                <a:gd name="connsiteY41" fmla="*/ 0 h 300492"/>
                <a:gd name="connsiteX0" fmla="*/ 0 w 1754484"/>
                <a:gd name="connsiteY0" fmla="*/ 300492 h 300492"/>
                <a:gd name="connsiteX1" fmla="*/ 64621 w 1754484"/>
                <a:gd name="connsiteY1" fmla="*/ 300492 h 300492"/>
                <a:gd name="connsiteX2" fmla="*/ 64621 w 1754484"/>
                <a:gd name="connsiteY2" fmla="*/ 290799 h 300492"/>
                <a:gd name="connsiteX3" fmla="*/ 184172 w 1754484"/>
                <a:gd name="connsiteY3" fmla="*/ 290799 h 300492"/>
                <a:gd name="connsiteX4" fmla="*/ 184172 w 1754484"/>
                <a:gd name="connsiteY4" fmla="*/ 281105 h 300492"/>
                <a:gd name="connsiteX5" fmla="*/ 229407 w 1754484"/>
                <a:gd name="connsiteY5" fmla="*/ 281105 h 300492"/>
                <a:gd name="connsiteX6" fmla="*/ 229407 w 1754484"/>
                <a:gd name="connsiteY6" fmla="*/ 264950 h 300492"/>
                <a:gd name="connsiteX7" fmla="*/ 313416 w 1754484"/>
                <a:gd name="connsiteY7" fmla="*/ 264950 h 300492"/>
                <a:gd name="connsiteX8" fmla="*/ 313416 w 1754484"/>
                <a:gd name="connsiteY8" fmla="*/ 261719 h 300492"/>
                <a:gd name="connsiteX9" fmla="*/ 374807 w 1754484"/>
                <a:gd name="connsiteY9" fmla="*/ 261719 h 300492"/>
                <a:gd name="connsiteX10" fmla="*/ 384500 w 1754484"/>
                <a:gd name="connsiteY10" fmla="*/ 252026 h 300492"/>
                <a:gd name="connsiteX11" fmla="*/ 516975 w 1754484"/>
                <a:gd name="connsiteY11" fmla="*/ 252026 h 300492"/>
                <a:gd name="connsiteX12" fmla="*/ 516975 w 1754484"/>
                <a:gd name="connsiteY12" fmla="*/ 239101 h 300492"/>
                <a:gd name="connsiteX13" fmla="*/ 662374 w 1754484"/>
                <a:gd name="connsiteY13" fmla="*/ 239101 h 300492"/>
                <a:gd name="connsiteX14" fmla="*/ 668836 w 1754484"/>
                <a:gd name="connsiteY14" fmla="*/ 232639 h 300492"/>
                <a:gd name="connsiteX15" fmla="*/ 794849 w 1754484"/>
                <a:gd name="connsiteY15" fmla="*/ 232639 h 300492"/>
                <a:gd name="connsiteX16" fmla="*/ 794849 w 1754484"/>
                <a:gd name="connsiteY16" fmla="*/ 210021 h 300492"/>
                <a:gd name="connsiteX17" fmla="*/ 878858 w 1754484"/>
                <a:gd name="connsiteY17" fmla="*/ 210021 h 300492"/>
                <a:gd name="connsiteX18" fmla="*/ 878858 w 1754484"/>
                <a:gd name="connsiteY18" fmla="*/ 174479 h 300492"/>
                <a:gd name="connsiteX19" fmla="*/ 953173 w 1754484"/>
                <a:gd name="connsiteY19" fmla="*/ 174479 h 300492"/>
                <a:gd name="connsiteX20" fmla="*/ 953173 w 1754484"/>
                <a:gd name="connsiteY20" fmla="*/ 158324 h 300492"/>
                <a:gd name="connsiteX21" fmla="*/ 1004870 w 1754484"/>
                <a:gd name="connsiteY21" fmla="*/ 158324 h 300492"/>
                <a:gd name="connsiteX22" fmla="*/ 1004870 w 1754484"/>
                <a:gd name="connsiteY22" fmla="*/ 142168 h 300492"/>
                <a:gd name="connsiteX23" fmla="*/ 1053337 w 1754484"/>
                <a:gd name="connsiteY23" fmla="*/ 142168 h 300492"/>
                <a:gd name="connsiteX24" fmla="*/ 1053337 w 1754484"/>
                <a:gd name="connsiteY24" fmla="*/ 135706 h 300492"/>
                <a:gd name="connsiteX25" fmla="*/ 1069492 w 1754484"/>
                <a:gd name="connsiteY25" fmla="*/ 135706 h 300492"/>
                <a:gd name="connsiteX26" fmla="*/ 1069492 w 1754484"/>
                <a:gd name="connsiteY26" fmla="*/ 119551 h 300492"/>
                <a:gd name="connsiteX27" fmla="*/ 1108265 w 1754484"/>
                <a:gd name="connsiteY27" fmla="*/ 119551 h 300492"/>
                <a:gd name="connsiteX28" fmla="*/ 1108265 w 1754484"/>
                <a:gd name="connsiteY28" fmla="*/ 103395 h 300492"/>
                <a:gd name="connsiteX29" fmla="*/ 1273051 w 1754484"/>
                <a:gd name="connsiteY29" fmla="*/ 103395 h 300492"/>
                <a:gd name="connsiteX30" fmla="*/ 1273051 w 1754484"/>
                <a:gd name="connsiteY30" fmla="*/ 103395 h 300492"/>
                <a:gd name="connsiteX31" fmla="*/ 1273051 w 1754484"/>
                <a:gd name="connsiteY31" fmla="*/ 103395 h 300492"/>
                <a:gd name="connsiteX32" fmla="*/ 1285975 w 1754484"/>
                <a:gd name="connsiteY32" fmla="*/ 90471 h 300492"/>
                <a:gd name="connsiteX33" fmla="*/ 1285975 w 1754484"/>
                <a:gd name="connsiteY33" fmla="*/ 74315 h 300492"/>
                <a:gd name="connsiteX34" fmla="*/ 1360291 w 1754484"/>
                <a:gd name="connsiteY34" fmla="*/ 74315 h 300492"/>
                <a:gd name="connsiteX35" fmla="*/ 1360291 w 1754484"/>
                <a:gd name="connsiteY35" fmla="*/ 61391 h 300492"/>
                <a:gd name="connsiteX36" fmla="*/ 1457224 w 1754484"/>
                <a:gd name="connsiteY36" fmla="*/ 61391 h 300492"/>
                <a:gd name="connsiteX37" fmla="*/ 1457224 w 1754484"/>
                <a:gd name="connsiteY37" fmla="*/ 45236 h 300492"/>
                <a:gd name="connsiteX38" fmla="*/ 1738329 w 1754484"/>
                <a:gd name="connsiteY38" fmla="*/ 45236 h 300492"/>
                <a:gd name="connsiteX39" fmla="*/ 1709249 w 1754484"/>
                <a:gd name="connsiteY39" fmla="*/ 103395 h 300492"/>
                <a:gd name="connsiteX40" fmla="*/ 1718942 w 1754484"/>
                <a:gd name="connsiteY40" fmla="*/ 32312 h 300492"/>
                <a:gd name="connsiteX41" fmla="*/ 1754484 w 1754484"/>
                <a:gd name="connsiteY41" fmla="*/ 0 h 300492"/>
                <a:gd name="connsiteX0" fmla="*/ 0 w 1754484"/>
                <a:gd name="connsiteY0" fmla="*/ 312191 h 312191"/>
                <a:gd name="connsiteX1" fmla="*/ 64621 w 1754484"/>
                <a:gd name="connsiteY1" fmla="*/ 312191 h 312191"/>
                <a:gd name="connsiteX2" fmla="*/ 64621 w 1754484"/>
                <a:gd name="connsiteY2" fmla="*/ 302498 h 312191"/>
                <a:gd name="connsiteX3" fmla="*/ 184172 w 1754484"/>
                <a:gd name="connsiteY3" fmla="*/ 302498 h 312191"/>
                <a:gd name="connsiteX4" fmla="*/ 184172 w 1754484"/>
                <a:gd name="connsiteY4" fmla="*/ 292804 h 312191"/>
                <a:gd name="connsiteX5" fmla="*/ 229407 w 1754484"/>
                <a:gd name="connsiteY5" fmla="*/ 292804 h 312191"/>
                <a:gd name="connsiteX6" fmla="*/ 229407 w 1754484"/>
                <a:gd name="connsiteY6" fmla="*/ 276649 h 312191"/>
                <a:gd name="connsiteX7" fmla="*/ 313416 w 1754484"/>
                <a:gd name="connsiteY7" fmla="*/ 276649 h 312191"/>
                <a:gd name="connsiteX8" fmla="*/ 313416 w 1754484"/>
                <a:gd name="connsiteY8" fmla="*/ 273418 h 312191"/>
                <a:gd name="connsiteX9" fmla="*/ 374807 w 1754484"/>
                <a:gd name="connsiteY9" fmla="*/ 273418 h 312191"/>
                <a:gd name="connsiteX10" fmla="*/ 384500 w 1754484"/>
                <a:gd name="connsiteY10" fmla="*/ 263725 h 312191"/>
                <a:gd name="connsiteX11" fmla="*/ 516975 w 1754484"/>
                <a:gd name="connsiteY11" fmla="*/ 263725 h 312191"/>
                <a:gd name="connsiteX12" fmla="*/ 516975 w 1754484"/>
                <a:gd name="connsiteY12" fmla="*/ 250800 h 312191"/>
                <a:gd name="connsiteX13" fmla="*/ 662374 w 1754484"/>
                <a:gd name="connsiteY13" fmla="*/ 250800 h 312191"/>
                <a:gd name="connsiteX14" fmla="*/ 668836 w 1754484"/>
                <a:gd name="connsiteY14" fmla="*/ 244338 h 312191"/>
                <a:gd name="connsiteX15" fmla="*/ 794849 w 1754484"/>
                <a:gd name="connsiteY15" fmla="*/ 244338 h 312191"/>
                <a:gd name="connsiteX16" fmla="*/ 794849 w 1754484"/>
                <a:gd name="connsiteY16" fmla="*/ 221720 h 312191"/>
                <a:gd name="connsiteX17" fmla="*/ 878858 w 1754484"/>
                <a:gd name="connsiteY17" fmla="*/ 221720 h 312191"/>
                <a:gd name="connsiteX18" fmla="*/ 878858 w 1754484"/>
                <a:gd name="connsiteY18" fmla="*/ 186178 h 312191"/>
                <a:gd name="connsiteX19" fmla="*/ 953173 w 1754484"/>
                <a:gd name="connsiteY19" fmla="*/ 186178 h 312191"/>
                <a:gd name="connsiteX20" fmla="*/ 953173 w 1754484"/>
                <a:gd name="connsiteY20" fmla="*/ 170023 h 312191"/>
                <a:gd name="connsiteX21" fmla="*/ 1004870 w 1754484"/>
                <a:gd name="connsiteY21" fmla="*/ 170023 h 312191"/>
                <a:gd name="connsiteX22" fmla="*/ 1004870 w 1754484"/>
                <a:gd name="connsiteY22" fmla="*/ 153867 h 312191"/>
                <a:gd name="connsiteX23" fmla="*/ 1053337 w 1754484"/>
                <a:gd name="connsiteY23" fmla="*/ 153867 h 312191"/>
                <a:gd name="connsiteX24" fmla="*/ 1053337 w 1754484"/>
                <a:gd name="connsiteY24" fmla="*/ 147405 h 312191"/>
                <a:gd name="connsiteX25" fmla="*/ 1069492 w 1754484"/>
                <a:gd name="connsiteY25" fmla="*/ 147405 h 312191"/>
                <a:gd name="connsiteX26" fmla="*/ 1069492 w 1754484"/>
                <a:gd name="connsiteY26" fmla="*/ 131250 h 312191"/>
                <a:gd name="connsiteX27" fmla="*/ 1108265 w 1754484"/>
                <a:gd name="connsiteY27" fmla="*/ 131250 h 312191"/>
                <a:gd name="connsiteX28" fmla="*/ 1108265 w 1754484"/>
                <a:gd name="connsiteY28" fmla="*/ 115094 h 312191"/>
                <a:gd name="connsiteX29" fmla="*/ 1273051 w 1754484"/>
                <a:gd name="connsiteY29" fmla="*/ 115094 h 312191"/>
                <a:gd name="connsiteX30" fmla="*/ 1273051 w 1754484"/>
                <a:gd name="connsiteY30" fmla="*/ 115094 h 312191"/>
                <a:gd name="connsiteX31" fmla="*/ 1273051 w 1754484"/>
                <a:gd name="connsiteY31" fmla="*/ 115094 h 312191"/>
                <a:gd name="connsiteX32" fmla="*/ 1285975 w 1754484"/>
                <a:gd name="connsiteY32" fmla="*/ 102170 h 312191"/>
                <a:gd name="connsiteX33" fmla="*/ 1285975 w 1754484"/>
                <a:gd name="connsiteY33" fmla="*/ 86014 h 312191"/>
                <a:gd name="connsiteX34" fmla="*/ 1360291 w 1754484"/>
                <a:gd name="connsiteY34" fmla="*/ 86014 h 312191"/>
                <a:gd name="connsiteX35" fmla="*/ 1360291 w 1754484"/>
                <a:gd name="connsiteY35" fmla="*/ 73090 h 312191"/>
                <a:gd name="connsiteX36" fmla="*/ 1457224 w 1754484"/>
                <a:gd name="connsiteY36" fmla="*/ 73090 h 312191"/>
                <a:gd name="connsiteX37" fmla="*/ 1457224 w 1754484"/>
                <a:gd name="connsiteY37" fmla="*/ 56935 h 312191"/>
                <a:gd name="connsiteX38" fmla="*/ 1738329 w 1754484"/>
                <a:gd name="connsiteY38" fmla="*/ 56935 h 312191"/>
                <a:gd name="connsiteX39" fmla="*/ 1709249 w 1754484"/>
                <a:gd name="connsiteY39" fmla="*/ 115094 h 312191"/>
                <a:gd name="connsiteX40" fmla="*/ 1712480 w 1754484"/>
                <a:gd name="connsiteY40" fmla="*/ 2007 h 312191"/>
                <a:gd name="connsiteX41" fmla="*/ 1754484 w 1754484"/>
                <a:gd name="connsiteY41" fmla="*/ 11699 h 312191"/>
                <a:gd name="connsiteX0" fmla="*/ 0 w 1796489"/>
                <a:gd name="connsiteY0" fmla="*/ 300492 h 300492"/>
                <a:gd name="connsiteX1" fmla="*/ 64621 w 1796489"/>
                <a:gd name="connsiteY1" fmla="*/ 300492 h 300492"/>
                <a:gd name="connsiteX2" fmla="*/ 64621 w 1796489"/>
                <a:gd name="connsiteY2" fmla="*/ 290799 h 300492"/>
                <a:gd name="connsiteX3" fmla="*/ 184172 w 1796489"/>
                <a:gd name="connsiteY3" fmla="*/ 290799 h 300492"/>
                <a:gd name="connsiteX4" fmla="*/ 184172 w 1796489"/>
                <a:gd name="connsiteY4" fmla="*/ 281105 h 300492"/>
                <a:gd name="connsiteX5" fmla="*/ 229407 w 1796489"/>
                <a:gd name="connsiteY5" fmla="*/ 281105 h 300492"/>
                <a:gd name="connsiteX6" fmla="*/ 229407 w 1796489"/>
                <a:gd name="connsiteY6" fmla="*/ 264950 h 300492"/>
                <a:gd name="connsiteX7" fmla="*/ 313416 w 1796489"/>
                <a:gd name="connsiteY7" fmla="*/ 264950 h 300492"/>
                <a:gd name="connsiteX8" fmla="*/ 313416 w 1796489"/>
                <a:gd name="connsiteY8" fmla="*/ 261719 h 300492"/>
                <a:gd name="connsiteX9" fmla="*/ 374807 w 1796489"/>
                <a:gd name="connsiteY9" fmla="*/ 261719 h 300492"/>
                <a:gd name="connsiteX10" fmla="*/ 384500 w 1796489"/>
                <a:gd name="connsiteY10" fmla="*/ 252026 h 300492"/>
                <a:gd name="connsiteX11" fmla="*/ 516975 w 1796489"/>
                <a:gd name="connsiteY11" fmla="*/ 252026 h 300492"/>
                <a:gd name="connsiteX12" fmla="*/ 516975 w 1796489"/>
                <a:gd name="connsiteY12" fmla="*/ 239101 h 300492"/>
                <a:gd name="connsiteX13" fmla="*/ 662374 w 1796489"/>
                <a:gd name="connsiteY13" fmla="*/ 239101 h 300492"/>
                <a:gd name="connsiteX14" fmla="*/ 668836 w 1796489"/>
                <a:gd name="connsiteY14" fmla="*/ 232639 h 300492"/>
                <a:gd name="connsiteX15" fmla="*/ 794849 w 1796489"/>
                <a:gd name="connsiteY15" fmla="*/ 232639 h 300492"/>
                <a:gd name="connsiteX16" fmla="*/ 794849 w 1796489"/>
                <a:gd name="connsiteY16" fmla="*/ 210021 h 300492"/>
                <a:gd name="connsiteX17" fmla="*/ 878858 w 1796489"/>
                <a:gd name="connsiteY17" fmla="*/ 210021 h 300492"/>
                <a:gd name="connsiteX18" fmla="*/ 878858 w 1796489"/>
                <a:gd name="connsiteY18" fmla="*/ 174479 h 300492"/>
                <a:gd name="connsiteX19" fmla="*/ 953173 w 1796489"/>
                <a:gd name="connsiteY19" fmla="*/ 174479 h 300492"/>
                <a:gd name="connsiteX20" fmla="*/ 953173 w 1796489"/>
                <a:gd name="connsiteY20" fmla="*/ 158324 h 300492"/>
                <a:gd name="connsiteX21" fmla="*/ 1004870 w 1796489"/>
                <a:gd name="connsiteY21" fmla="*/ 158324 h 300492"/>
                <a:gd name="connsiteX22" fmla="*/ 1004870 w 1796489"/>
                <a:gd name="connsiteY22" fmla="*/ 142168 h 300492"/>
                <a:gd name="connsiteX23" fmla="*/ 1053337 w 1796489"/>
                <a:gd name="connsiteY23" fmla="*/ 142168 h 300492"/>
                <a:gd name="connsiteX24" fmla="*/ 1053337 w 1796489"/>
                <a:gd name="connsiteY24" fmla="*/ 135706 h 300492"/>
                <a:gd name="connsiteX25" fmla="*/ 1069492 w 1796489"/>
                <a:gd name="connsiteY25" fmla="*/ 135706 h 300492"/>
                <a:gd name="connsiteX26" fmla="*/ 1069492 w 1796489"/>
                <a:gd name="connsiteY26" fmla="*/ 119551 h 300492"/>
                <a:gd name="connsiteX27" fmla="*/ 1108265 w 1796489"/>
                <a:gd name="connsiteY27" fmla="*/ 119551 h 300492"/>
                <a:gd name="connsiteX28" fmla="*/ 1108265 w 1796489"/>
                <a:gd name="connsiteY28" fmla="*/ 103395 h 300492"/>
                <a:gd name="connsiteX29" fmla="*/ 1273051 w 1796489"/>
                <a:gd name="connsiteY29" fmla="*/ 103395 h 300492"/>
                <a:gd name="connsiteX30" fmla="*/ 1273051 w 1796489"/>
                <a:gd name="connsiteY30" fmla="*/ 103395 h 300492"/>
                <a:gd name="connsiteX31" fmla="*/ 1273051 w 1796489"/>
                <a:gd name="connsiteY31" fmla="*/ 103395 h 300492"/>
                <a:gd name="connsiteX32" fmla="*/ 1285975 w 1796489"/>
                <a:gd name="connsiteY32" fmla="*/ 90471 h 300492"/>
                <a:gd name="connsiteX33" fmla="*/ 1285975 w 1796489"/>
                <a:gd name="connsiteY33" fmla="*/ 74315 h 300492"/>
                <a:gd name="connsiteX34" fmla="*/ 1360291 w 1796489"/>
                <a:gd name="connsiteY34" fmla="*/ 74315 h 300492"/>
                <a:gd name="connsiteX35" fmla="*/ 1360291 w 1796489"/>
                <a:gd name="connsiteY35" fmla="*/ 61391 h 300492"/>
                <a:gd name="connsiteX36" fmla="*/ 1457224 w 1796489"/>
                <a:gd name="connsiteY36" fmla="*/ 61391 h 300492"/>
                <a:gd name="connsiteX37" fmla="*/ 1457224 w 1796489"/>
                <a:gd name="connsiteY37" fmla="*/ 45236 h 300492"/>
                <a:gd name="connsiteX38" fmla="*/ 1738329 w 1796489"/>
                <a:gd name="connsiteY38" fmla="*/ 45236 h 300492"/>
                <a:gd name="connsiteX39" fmla="*/ 1709249 w 1796489"/>
                <a:gd name="connsiteY39" fmla="*/ 103395 h 300492"/>
                <a:gd name="connsiteX40" fmla="*/ 1796489 w 1796489"/>
                <a:gd name="connsiteY40" fmla="*/ 58161 h 300492"/>
                <a:gd name="connsiteX41" fmla="*/ 1754484 w 1796489"/>
                <a:gd name="connsiteY41" fmla="*/ 0 h 300492"/>
                <a:gd name="connsiteX0" fmla="*/ 0 w 1796489"/>
                <a:gd name="connsiteY0" fmla="*/ 300492 h 300492"/>
                <a:gd name="connsiteX1" fmla="*/ 64621 w 1796489"/>
                <a:gd name="connsiteY1" fmla="*/ 300492 h 300492"/>
                <a:gd name="connsiteX2" fmla="*/ 64621 w 1796489"/>
                <a:gd name="connsiteY2" fmla="*/ 290799 h 300492"/>
                <a:gd name="connsiteX3" fmla="*/ 184172 w 1796489"/>
                <a:gd name="connsiteY3" fmla="*/ 290799 h 300492"/>
                <a:gd name="connsiteX4" fmla="*/ 184172 w 1796489"/>
                <a:gd name="connsiteY4" fmla="*/ 281105 h 300492"/>
                <a:gd name="connsiteX5" fmla="*/ 229407 w 1796489"/>
                <a:gd name="connsiteY5" fmla="*/ 281105 h 300492"/>
                <a:gd name="connsiteX6" fmla="*/ 229407 w 1796489"/>
                <a:gd name="connsiteY6" fmla="*/ 264950 h 300492"/>
                <a:gd name="connsiteX7" fmla="*/ 313416 w 1796489"/>
                <a:gd name="connsiteY7" fmla="*/ 264950 h 300492"/>
                <a:gd name="connsiteX8" fmla="*/ 313416 w 1796489"/>
                <a:gd name="connsiteY8" fmla="*/ 261719 h 300492"/>
                <a:gd name="connsiteX9" fmla="*/ 374807 w 1796489"/>
                <a:gd name="connsiteY9" fmla="*/ 261719 h 300492"/>
                <a:gd name="connsiteX10" fmla="*/ 384500 w 1796489"/>
                <a:gd name="connsiteY10" fmla="*/ 252026 h 300492"/>
                <a:gd name="connsiteX11" fmla="*/ 516975 w 1796489"/>
                <a:gd name="connsiteY11" fmla="*/ 252026 h 300492"/>
                <a:gd name="connsiteX12" fmla="*/ 516975 w 1796489"/>
                <a:gd name="connsiteY12" fmla="*/ 239101 h 300492"/>
                <a:gd name="connsiteX13" fmla="*/ 662374 w 1796489"/>
                <a:gd name="connsiteY13" fmla="*/ 239101 h 300492"/>
                <a:gd name="connsiteX14" fmla="*/ 668836 w 1796489"/>
                <a:gd name="connsiteY14" fmla="*/ 232639 h 300492"/>
                <a:gd name="connsiteX15" fmla="*/ 794849 w 1796489"/>
                <a:gd name="connsiteY15" fmla="*/ 232639 h 300492"/>
                <a:gd name="connsiteX16" fmla="*/ 794849 w 1796489"/>
                <a:gd name="connsiteY16" fmla="*/ 210021 h 300492"/>
                <a:gd name="connsiteX17" fmla="*/ 878858 w 1796489"/>
                <a:gd name="connsiteY17" fmla="*/ 210021 h 300492"/>
                <a:gd name="connsiteX18" fmla="*/ 878858 w 1796489"/>
                <a:gd name="connsiteY18" fmla="*/ 174479 h 300492"/>
                <a:gd name="connsiteX19" fmla="*/ 953173 w 1796489"/>
                <a:gd name="connsiteY19" fmla="*/ 174479 h 300492"/>
                <a:gd name="connsiteX20" fmla="*/ 953173 w 1796489"/>
                <a:gd name="connsiteY20" fmla="*/ 158324 h 300492"/>
                <a:gd name="connsiteX21" fmla="*/ 1004870 w 1796489"/>
                <a:gd name="connsiteY21" fmla="*/ 158324 h 300492"/>
                <a:gd name="connsiteX22" fmla="*/ 1004870 w 1796489"/>
                <a:gd name="connsiteY22" fmla="*/ 142168 h 300492"/>
                <a:gd name="connsiteX23" fmla="*/ 1053337 w 1796489"/>
                <a:gd name="connsiteY23" fmla="*/ 142168 h 300492"/>
                <a:gd name="connsiteX24" fmla="*/ 1053337 w 1796489"/>
                <a:gd name="connsiteY24" fmla="*/ 135706 h 300492"/>
                <a:gd name="connsiteX25" fmla="*/ 1069492 w 1796489"/>
                <a:gd name="connsiteY25" fmla="*/ 135706 h 300492"/>
                <a:gd name="connsiteX26" fmla="*/ 1069492 w 1796489"/>
                <a:gd name="connsiteY26" fmla="*/ 119551 h 300492"/>
                <a:gd name="connsiteX27" fmla="*/ 1108265 w 1796489"/>
                <a:gd name="connsiteY27" fmla="*/ 119551 h 300492"/>
                <a:gd name="connsiteX28" fmla="*/ 1108265 w 1796489"/>
                <a:gd name="connsiteY28" fmla="*/ 103395 h 300492"/>
                <a:gd name="connsiteX29" fmla="*/ 1273051 w 1796489"/>
                <a:gd name="connsiteY29" fmla="*/ 103395 h 300492"/>
                <a:gd name="connsiteX30" fmla="*/ 1273051 w 1796489"/>
                <a:gd name="connsiteY30" fmla="*/ 103395 h 300492"/>
                <a:gd name="connsiteX31" fmla="*/ 1273051 w 1796489"/>
                <a:gd name="connsiteY31" fmla="*/ 103395 h 300492"/>
                <a:gd name="connsiteX32" fmla="*/ 1285975 w 1796489"/>
                <a:gd name="connsiteY32" fmla="*/ 90471 h 300492"/>
                <a:gd name="connsiteX33" fmla="*/ 1285975 w 1796489"/>
                <a:gd name="connsiteY33" fmla="*/ 74315 h 300492"/>
                <a:gd name="connsiteX34" fmla="*/ 1360291 w 1796489"/>
                <a:gd name="connsiteY34" fmla="*/ 74315 h 300492"/>
                <a:gd name="connsiteX35" fmla="*/ 1360291 w 1796489"/>
                <a:gd name="connsiteY35" fmla="*/ 61391 h 300492"/>
                <a:gd name="connsiteX36" fmla="*/ 1457224 w 1796489"/>
                <a:gd name="connsiteY36" fmla="*/ 61391 h 300492"/>
                <a:gd name="connsiteX37" fmla="*/ 1457224 w 1796489"/>
                <a:gd name="connsiteY37" fmla="*/ 45236 h 300492"/>
                <a:gd name="connsiteX38" fmla="*/ 1664014 w 1796489"/>
                <a:gd name="connsiteY38" fmla="*/ 45236 h 300492"/>
                <a:gd name="connsiteX39" fmla="*/ 1709249 w 1796489"/>
                <a:gd name="connsiteY39" fmla="*/ 103395 h 300492"/>
                <a:gd name="connsiteX40" fmla="*/ 1796489 w 1796489"/>
                <a:gd name="connsiteY40" fmla="*/ 58161 h 300492"/>
                <a:gd name="connsiteX41" fmla="*/ 1754484 w 1796489"/>
                <a:gd name="connsiteY41" fmla="*/ 0 h 300492"/>
                <a:gd name="connsiteX0" fmla="*/ 0 w 1754484"/>
                <a:gd name="connsiteY0" fmla="*/ 300492 h 300492"/>
                <a:gd name="connsiteX1" fmla="*/ 64621 w 1754484"/>
                <a:gd name="connsiteY1" fmla="*/ 300492 h 300492"/>
                <a:gd name="connsiteX2" fmla="*/ 64621 w 1754484"/>
                <a:gd name="connsiteY2" fmla="*/ 290799 h 300492"/>
                <a:gd name="connsiteX3" fmla="*/ 184172 w 1754484"/>
                <a:gd name="connsiteY3" fmla="*/ 290799 h 300492"/>
                <a:gd name="connsiteX4" fmla="*/ 184172 w 1754484"/>
                <a:gd name="connsiteY4" fmla="*/ 281105 h 300492"/>
                <a:gd name="connsiteX5" fmla="*/ 229407 w 1754484"/>
                <a:gd name="connsiteY5" fmla="*/ 281105 h 300492"/>
                <a:gd name="connsiteX6" fmla="*/ 229407 w 1754484"/>
                <a:gd name="connsiteY6" fmla="*/ 264950 h 300492"/>
                <a:gd name="connsiteX7" fmla="*/ 313416 w 1754484"/>
                <a:gd name="connsiteY7" fmla="*/ 264950 h 300492"/>
                <a:gd name="connsiteX8" fmla="*/ 313416 w 1754484"/>
                <a:gd name="connsiteY8" fmla="*/ 261719 h 300492"/>
                <a:gd name="connsiteX9" fmla="*/ 374807 w 1754484"/>
                <a:gd name="connsiteY9" fmla="*/ 261719 h 300492"/>
                <a:gd name="connsiteX10" fmla="*/ 384500 w 1754484"/>
                <a:gd name="connsiteY10" fmla="*/ 252026 h 300492"/>
                <a:gd name="connsiteX11" fmla="*/ 516975 w 1754484"/>
                <a:gd name="connsiteY11" fmla="*/ 252026 h 300492"/>
                <a:gd name="connsiteX12" fmla="*/ 516975 w 1754484"/>
                <a:gd name="connsiteY12" fmla="*/ 239101 h 300492"/>
                <a:gd name="connsiteX13" fmla="*/ 662374 w 1754484"/>
                <a:gd name="connsiteY13" fmla="*/ 239101 h 300492"/>
                <a:gd name="connsiteX14" fmla="*/ 668836 w 1754484"/>
                <a:gd name="connsiteY14" fmla="*/ 232639 h 300492"/>
                <a:gd name="connsiteX15" fmla="*/ 794849 w 1754484"/>
                <a:gd name="connsiteY15" fmla="*/ 232639 h 300492"/>
                <a:gd name="connsiteX16" fmla="*/ 794849 w 1754484"/>
                <a:gd name="connsiteY16" fmla="*/ 210021 h 300492"/>
                <a:gd name="connsiteX17" fmla="*/ 878858 w 1754484"/>
                <a:gd name="connsiteY17" fmla="*/ 210021 h 300492"/>
                <a:gd name="connsiteX18" fmla="*/ 878858 w 1754484"/>
                <a:gd name="connsiteY18" fmla="*/ 174479 h 300492"/>
                <a:gd name="connsiteX19" fmla="*/ 953173 w 1754484"/>
                <a:gd name="connsiteY19" fmla="*/ 174479 h 300492"/>
                <a:gd name="connsiteX20" fmla="*/ 953173 w 1754484"/>
                <a:gd name="connsiteY20" fmla="*/ 158324 h 300492"/>
                <a:gd name="connsiteX21" fmla="*/ 1004870 w 1754484"/>
                <a:gd name="connsiteY21" fmla="*/ 158324 h 300492"/>
                <a:gd name="connsiteX22" fmla="*/ 1004870 w 1754484"/>
                <a:gd name="connsiteY22" fmla="*/ 142168 h 300492"/>
                <a:gd name="connsiteX23" fmla="*/ 1053337 w 1754484"/>
                <a:gd name="connsiteY23" fmla="*/ 142168 h 300492"/>
                <a:gd name="connsiteX24" fmla="*/ 1053337 w 1754484"/>
                <a:gd name="connsiteY24" fmla="*/ 135706 h 300492"/>
                <a:gd name="connsiteX25" fmla="*/ 1069492 w 1754484"/>
                <a:gd name="connsiteY25" fmla="*/ 135706 h 300492"/>
                <a:gd name="connsiteX26" fmla="*/ 1069492 w 1754484"/>
                <a:gd name="connsiteY26" fmla="*/ 119551 h 300492"/>
                <a:gd name="connsiteX27" fmla="*/ 1108265 w 1754484"/>
                <a:gd name="connsiteY27" fmla="*/ 119551 h 300492"/>
                <a:gd name="connsiteX28" fmla="*/ 1108265 w 1754484"/>
                <a:gd name="connsiteY28" fmla="*/ 103395 h 300492"/>
                <a:gd name="connsiteX29" fmla="*/ 1273051 w 1754484"/>
                <a:gd name="connsiteY29" fmla="*/ 103395 h 300492"/>
                <a:gd name="connsiteX30" fmla="*/ 1273051 w 1754484"/>
                <a:gd name="connsiteY30" fmla="*/ 103395 h 300492"/>
                <a:gd name="connsiteX31" fmla="*/ 1273051 w 1754484"/>
                <a:gd name="connsiteY31" fmla="*/ 103395 h 300492"/>
                <a:gd name="connsiteX32" fmla="*/ 1285975 w 1754484"/>
                <a:gd name="connsiteY32" fmla="*/ 90471 h 300492"/>
                <a:gd name="connsiteX33" fmla="*/ 1285975 w 1754484"/>
                <a:gd name="connsiteY33" fmla="*/ 74315 h 300492"/>
                <a:gd name="connsiteX34" fmla="*/ 1360291 w 1754484"/>
                <a:gd name="connsiteY34" fmla="*/ 74315 h 300492"/>
                <a:gd name="connsiteX35" fmla="*/ 1360291 w 1754484"/>
                <a:gd name="connsiteY35" fmla="*/ 61391 h 300492"/>
                <a:gd name="connsiteX36" fmla="*/ 1457224 w 1754484"/>
                <a:gd name="connsiteY36" fmla="*/ 61391 h 300492"/>
                <a:gd name="connsiteX37" fmla="*/ 1457224 w 1754484"/>
                <a:gd name="connsiteY37" fmla="*/ 45236 h 300492"/>
                <a:gd name="connsiteX38" fmla="*/ 1664014 w 1754484"/>
                <a:gd name="connsiteY38" fmla="*/ 45236 h 300492"/>
                <a:gd name="connsiteX39" fmla="*/ 1709249 w 1754484"/>
                <a:gd name="connsiteY39" fmla="*/ 103395 h 300492"/>
                <a:gd name="connsiteX40" fmla="*/ 1738329 w 1754484"/>
                <a:gd name="connsiteY40" fmla="*/ 32312 h 300492"/>
                <a:gd name="connsiteX41" fmla="*/ 1754484 w 1754484"/>
                <a:gd name="connsiteY41" fmla="*/ 0 h 300492"/>
                <a:gd name="connsiteX0" fmla="*/ 0 w 1757715"/>
                <a:gd name="connsiteY0" fmla="*/ 300492 h 300492"/>
                <a:gd name="connsiteX1" fmla="*/ 64621 w 1757715"/>
                <a:gd name="connsiteY1" fmla="*/ 300492 h 300492"/>
                <a:gd name="connsiteX2" fmla="*/ 64621 w 1757715"/>
                <a:gd name="connsiteY2" fmla="*/ 290799 h 300492"/>
                <a:gd name="connsiteX3" fmla="*/ 184172 w 1757715"/>
                <a:gd name="connsiteY3" fmla="*/ 290799 h 300492"/>
                <a:gd name="connsiteX4" fmla="*/ 184172 w 1757715"/>
                <a:gd name="connsiteY4" fmla="*/ 281105 h 300492"/>
                <a:gd name="connsiteX5" fmla="*/ 229407 w 1757715"/>
                <a:gd name="connsiteY5" fmla="*/ 281105 h 300492"/>
                <a:gd name="connsiteX6" fmla="*/ 229407 w 1757715"/>
                <a:gd name="connsiteY6" fmla="*/ 264950 h 300492"/>
                <a:gd name="connsiteX7" fmla="*/ 313416 w 1757715"/>
                <a:gd name="connsiteY7" fmla="*/ 264950 h 300492"/>
                <a:gd name="connsiteX8" fmla="*/ 313416 w 1757715"/>
                <a:gd name="connsiteY8" fmla="*/ 261719 h 300492"/>
                <a:gd name="connsiteX9" fmla="*/ 374807 w 1757715"/>
                <a:gd name="connsiteY9" fmla="*/ 261719 h 300492"/>
                <a:gd name="connsiteX10" fmla="*/ 384500 w 1757715"/>
                <a:gd name="connsiteY10" fmla="*/ 252026 h 300492"/>
                <a:gd name="connsiteX11" fmla="*/ 516975 w 1757715"/>
                <a:gd name="connsiteY11" fmla="*/ 252026 h 300492"/>
                <a:gd name="connsiteX12" fmla="*/ 516975 w 1757715"/>
                <a:gd name="connsiteY12" fmla="*/ 239101 h 300492"/>
                <a:gd name="connsiteX13" fmla="*/ 662374 w 1757715"/>
                <a:gd name="connsiteY13" fmla="*/ 239101 h 300492"/>
                <a:gd name="connsiteX14" fmla="*/ 668836 w 1757715"/>
                <a:gd name="connsiteY14" fmla="*/ 232639 h 300492"/>
                <a:gd name="connsiteX15" fmla="*/ 794849 w 1757715"/>
                <a:gd name="connsiteY15" fmla="*/ 232639 h 300492"/>
                <a:gd name="connsiteX16" fmla="*/ 794849 w 1757715"/>
                <a:gd name="connsiteY16" fmla="*/ 210021 h 300492"/>
                <a:gd name="connsiteX17" fmla="*/ 878858 w 1757715"/>
                <a:gd name="connsiteY17" fmla="*/ 210021 h 300492"/>
                <a:gd name="connsiteX18" fmla="*/ 878858 w 1757715"/>
                <a:gd name="connsiteY18" fmla="*/ 174479 h 300492"/>
                <a:gd name="connsiteX19" fmla="*/ 953173 w 1757715"/>
                <a:gd name="connsiteY19" fmla="*/ 174479 h 300492"/>
                <a:gd name="connsiteX20" fmla="*/ 953173 w 1757715"/>
                <a:gd name="connsiteY20" fmla="*/ 158324 h 300492"/>
                <a:gd name="connsiteX21" fmla="*/ 1004870 w 1757715"/>
                <a:gd name="connsiteY21" fmla="*/ 158324 h 300492"/>
                <a:gd name="connsiteX22" fmla="*/ 1004870 w 1757715"/>
                <a:gd name="connsiteY22" fmla="*/ 142168 h 300492"/>
                <a:gd name="connsiteX23" fmla="*/ 1053337 w 1757715"/>
                <a:gd name="connsiteY23" fmla="*/ 142168 h 300492"/>
                <a:gd name="connsiteX24" fmla="*/ 1053337 w 1757715"/>
                <a:gd name="connsiteY24" fmla="*/ 135706 h 300492"/>
                <a:gd name="connsiteX25" fmla="*/ 1069492 w 1757715"/>
                <a:gd name="connsiteY25" fmla="*/ 135706 h 300492"/>
                <a:gd name="connsiteX26" fmla="*/ 1069492 w 1757715"/>
                <a:gd name="connsiteY26" fmla="*/ 119551 h 300492"/>
                <a:gd name="connsiteX27" fmla="*/ 1108265 w 1757715"/>
                <a:gd name="connsiteY27" fmla="*/ 119551 h 300492"/>
                <a:gd name="connsiteX28" fmla="*/ 1108265 w 1757715"/>
                <a:gd name="connsiteY28" fmla="*/ 103395 h 300492"/>
                <a:gd name="connsiteX29" fmla="*/ 1273051 w 1757715"/>
                <a:gd name="connsiteY29" fmla="*/ 103395 h 300492"/>
                <a:gd name="connsiteX30" fmla="*/ 1273051 w 1757715"/>
                <a:gd name="connsiteY30" fmla="*/ 103395 h 300492"/>
                <a:gd name="connsiteX31" fmla="*/ 1273051 w 1757715"/>
                <a:gd name="connsiteY31" fmla="*/ 103395 h 300492"/>
                <a:gd name="connsiteX32" fmla="*/ 1285975 w 1757715"/>
                <a:gd name="connsiteY32" fmla="*/ 90471 h 300492"/>
                <a:gd name="connsiteX33" fmla="*/ 1285975 w 1757715"/>
                <a:gd name="connsiteY33" fmla="*/ 74315 h 300492"/>
                <a:gd name="connsiteX34" fmla="*/ 1360291 w 1757715"/>
                <a:gd name="connsiteY34" fmla="*/ 74315 h 300492"/>
                <a:gd name="connsiteX35" fmla="*/ 1360291 w 1757715"/>
                <a:gd name="connsiteY35" fmla="*/ 61391 h 300492"/>
                <a:gd name="connsiteX36" fmla="*/ 1457224 w 1757715"/>
                <a:gd name="connsiteY36" fmla="*/ 61391 h 300492"/>
                <a:gd name="connsiteX37" fmla="*/ 1457224 w 1757715"/>
                <a:gd name="connsiteY37" fmla="*/ 45236 h 300492"/>
                <a:gd name="connsiteX38" fmla="*/ 1664014 w 1757715"/>
                <a:gd name="connsiteY38" fmla="*/ 45236 h 300492"/>
                <a:gd name="connsiteX39" fmla="*/ 1757715 w 1757715"/>
                <a:gd name="connsiteY39" fmla="*/ 48467 h 300492"/>
                <a:gd name="connsiteX40" fmla="*/ 1738329 w 1757715"/>
                <a:gd name="connsiteY40" fmla="*/ 32312 h 300492"/>
                <a:gd name="connsiteX41" fmla="*/ 1754484 w 1757715"/>
                <a:gd name="connsiteY41" fmla="*/ 0 h 300492"/>
                <a:gd name="connsiteX0" fmla="*/ 0 w 1754484"/>
                <a:gd name="connsiteY0" fmla="*/ 300492 h 300492"/>
                <a:gd name="connsiteX1" fmla="*/ 64621 w 1754484"/>
                <a:gd name="connsiteY1" fmla="*/ 300492 h 300492"/>
                <a:gd name="connsiteX2" fmla="*/ 64621 w 1754484"/>
                <a:gd name="connsiteY2" fmla="*/ 290799 h 300492"/>
                <a:gd name="connsiteX3" fmla="*/ 184172 w 1754484"/>
                <a:gd name="connsiteY3" fmla="*/ 290799 h 300492"/>
                <a:gd name="connsiteX4" fmla="*/ 184172 w 1754484"/>
                <a:gd name="connsiteY4" fmla="*/ 281105 h 300492"/>
                <a:gd name="connsiteX5" fmla="*/ 229407 w 1754484"/>
                <a:gd name="connsiteY5" fmla="*/ 281105 h 300492"/>
                <a:gd name="connsiteX6" fmla="*/ 229407 w 1754484"/>
                <a:gd name="connsiteY6" fmla="*/ 264950 h 300492"/>
                <a:gd name="connsiteX7" fmla="*/ 313416 w 1754484"/>
                <a:gd name="connsiteY7" fmla="*/ 264950 h 300492"/>
                <a:gd name="connsiteX8" fmla="*/ 313416 w 1754484"/>
                <a:gd name="connsiteY8" fmla="*/ 261719 h 300492"/>
                <a:gd name="connsiteX9" fmla="*/ 374807 w 1754484"/>
                <a:gd name="connsiteY9" fmla="*/ 261719 h 300492"/>
                <a:gd name="connsiteX10" fmla="*/ 384500 w 1754484"/>
                <a:gd name="connsiteY10" fmla="*/ 252026 h 300492"/>
                <a:gd name="connsiteX11" fmla="*/ 516975 w 1754484"/>
                <a:gd name="connsiteY11" fmla="*/ 252026 h 300492"/>
                <a:gd name="connsiteX12" fmla="*/ 516975 w 1754484"/>
                <a:gd name="connsiteY12" fmla="*/ 239101 h 300492"/>
                <a:gd name="connsiteX13" fmla="*/ 662374 w 1754484"/>
                <a:gd name="connsiteY13" fmla="*/ 239101 h 300492"/>
                <a:gd name="connsiteX14" fmla="*/ 668836 w 1754484"/>
                <a:gd name="connsiteY14" fmla="*/ 232639 h 300492"/>
                <a:gd name="connsiteX15" fmla="*/ 794849 w 1754484"/>
                <a:gd name="connsiteY15" fmla="*/ 232639 h 300492"/>
                <a:gd name="connsiteX16" fmla="*/ 794849 w 1754484"/>
                <a:gd name="connsiteY16" fmla="*/ 210021 h 300492"/>
                <a:gd name="connsiteX17" fmla="*/ 878858 w 1754484"/>
                <a:gd name="connsiteY17" fmla="*/ 210021 h 300492"/>
                <a:gd name="connsiteX18" fmla="*/ 878858 w 1754484"/>
                <a:gd name="connsiteY18" fmla="*/ 174479 h 300492"/>
                <a:gd name="connsiteX19" fmla="*/ 953173 w 1754484"/>
                <a:gd name="connsiteY19" fmla="*/ 174479 h 300492"/>
                <a:gd name="connsiteX20" fmla="*/ 953173 w 1754484"/>
                <a:gd name="connsiteY20" fmla="*/ 158324 h 300492"/>
                <a:gd name="connsiteX21" fmla="*/ 1004870 w 1754484"/>
                <a:gd name="connsiteY21" fmla="*/ 158324 h 300492"/>
                <a:gd name="connsiteX22" fmla="*/ 1004870 w 1754484"/>
                <a:gd name="connsiteY22" fmla="*/ 142168 h 300492"/>
                <a:gd name="connsiteX23" fmla="*/ 1053337 w 1754484"/>
                <a:gd name="connsiteY23" fmla="*/ 142168 h 300492"/>
                <a:gd name="connsiteX24" fmla="*/ 1053337 w 1754484"/>
                <a:gd name="connsiteY24" fmla="*/ 135706 h 300492"/>
                <a:gd name="connsiteX25" fmla="*/ 1069492 w 1754484"/>
                <a:gd name="connsiteY25" fmla="*/ 135706 h 300492"/>
                <a:gd name="connsiteX26" fmla="*/ 1069492 w 1754484"/>
                <a:gd name="connsiteY26" fmla="*/ 119551 h 300492"/>
                <a:gd name="connsiteX27" fmla="*/ 1108265 w 1754484"/>
                <a:gd name="connsiteY27" fmla="*/ 119551 h 300492"/>
                <a:gd name="connsiteX28" fmla="*/ 1108265 w 1754484"/>
                <a:gd name="connsiteY28" fmla="*/ 103395 h 300492"/>
                <a:gd name="connsiteX29" fmla="*/ 1273051 w 1754484"/>
                <a:gd name="connsiteY29" fmla="*/ 103395 h 300492"/>
                <a:gd name="connsiteX30" fmla="*/ 1273051 w 1754484"/>
                <a:gd name="connsiteY30" fmla="*/ 103395 h 300492"/>
                <a:gd name="connsiteX31" fmla="*/ 1273051 w 1754484"/>
                <a:gd name="connsiteY31" fmla="*/ 103395 h 300492"/>
                <a:gd name="connsiteX32" fmla="*/ 1285975 w 1754484"/>
                <a:gd name="connsiteY32" fmla="*/ 90471 h 300492"/>
                <a:gd name="connsiteX33" fmla="*/ 1285975 w 1754484"/>
                <a:gd name="connsiteY33" fmla="*/ 74315 h 300492"/>
                <a:gd name="connsiteX34" fmla="*/ 1360291 w 1754484"/>
                <a:gd name="connsiteY34" fmla="*/ 74315 h 300492"/>
                <a:gd name="connsiteX35" fmla="*/ 1360291 w 1754484"/>
                <a:gd name="connsiteY35" fmla="*/ 61391 h 300492"/>
                <a:gd name="connsiteX36" fmla="*/ 1457224 w 1754484"/>
                <a:gd name="connsiteY36" fmla="*/ 61391 h 300492"/>
                <a:gd name="connsiteX37" fmla="*/ 1457224 w 1754484"/>
                <a:gd name="connsiteY37" fmla="*/ 45236 h 300492"/>
                <a:gd name="connsiteX38" fmla="*/ 1664014 w 1754484"/>
                <a:gd name="connsiteY38" fmla="*/ 45236 h 300492"/>
                <a:gd name="connsiteX39" fmla="*/ 1712479 w 1754484"/>
                <a:gd name="connsiteY39" fmla="*/ 90471 h 300492"/>
                <a:gd name="connsiteX40" fmla="*/ 1738329 w 1754484"/>
                <a:gd name="connsiteY40" fmla="*/ 32312 h 300492"/>
                <a:gd name="connsiteX41" fmla="*/ 1754484 w 1754484"/>
                <a:gd name="connsiteY41" fmla="*/ 0 h 300492"/>
                <a:gd name="connsiteX0" fmla="*/ 0 w 1754484"/>
                <a:gd name="connsiteY0" fmla="*/ 300492 h 300492"/>
                <a:gd name="connsiteX1" fmla="*/ 64621 w 1754484"/>
                <a:gd name="connsiteY1" fmla="*/ 300492 h 300492"/>
                <a:gd name="connsiteX2" fmla="*/ 64621 w 1754484"/>
                <a:gd name="connsiteY2" fmla="*/ 290799 h 300492"/>
                <a:gd name="connsiteX3" fmla="*/ 184172 w 1754484"/>
                <a:gd name="connsiteY3" fmla="*/ 290799 h 300492"/>
                <a:gd name="connsiteX4" fmla="*/ 184172 w 1754484"/>
                <a:gd name="connsiteY4" fmla="*/ 281105 h 300492"/>
                <a:gd name="connsiteX5" fmla="*/ 229407 w 1754484"/>
                <a:gd name="connsiteY5" fmla="*/ 281105 h 300492"/>
                <a:gd name="connsiteX6" fmla="*/ 229407 w 1754484"/>
                <a:gd name="connsiteY6" fmla="*/ 264950 h 300492"/>
                <a:gd name="connsiteX7" fmla="*/ 313416 w 1754484"/>
                <a:gd name="connsiteY7" fmla="*/ 264950 h 300492"/>
                <a:gd name="connsiteX8" fmla="*/ 313416 w 1754484"/>
                <a:gd name="connsiteY8" fmla="*/ 261719 h 300492"/>
                <a:gd name="connsiteX9" fmla="*/ 374807 w 1754484"/>
                <a:gd name="connsiteY9" fmla="*/ 261719 h 300492"/>
                <a:gd name="connsiteX10" fmla="*/ 384500 w 1754484"/>
                <a:gd name="connsiteY10" fmla="*/ 252026 h 300492"/>
                <a:gd name="connsiteX11" fmla="*/ 516975 w 1754484"/>
                <a:gd name="connsiteY11" fmla="*/ 252026 h 300492"/>
                <a:gd name="connsiteX12" fmla="*/ 516975 w 1754484"/>
                <a:gd name="connsiteY12" fmla="*/ 239101 h 300492"/>
                <a:gd name="connsiteX13" fmla="*/ 662374 w 1754484"/>
                <a:gd name="connsiteY13" fmla="*/ 239101 h 300492"/>
                <a:gd name="connsiteX14" fmla="*/ 668836 w 1754484"/>
                <a:gd name="connsiteY14" fmla="*/ 232639 h 300492"/>
                <a:gd name="connsiteX15" fmla="*/ 794849 w 1754484"/>
                <a:gd name="connsiteY15" fmla="*/ 232639 h 300492"/>
                <a:gd name="connsiteX16" fmla="*/ 794849 w 1754484"/>
                <a:gd name="connsiteY16" fmla="*/ 210021 h 300492"/>
                <a:gd name="connsiteX17" fmla="*/ 878858 w 1754484"/>
                <a:gd name="connsiteY17" fmla="*/ 210021 h 300492"/>
                <a:gd name="connsiteX18" fmla="*/ 878858 w 1754484"/>
                <a:gd name="connsiteY18" fmla="*/ 174479 h 300492"/>
                <a:gd name="connsiteX19" fmla="*/ 953173 w 1754484"/>
                <a:gd name="connsiteY19" fmla="*/ 174479 h 300492"/>
                <a:gd name="connsiteX20" fmla="*/ 953173 w 1754484"/>
                <a:gd name="connsiteY20" fmla="*/ 158324 h 300492"/>
                <a:gd name="connsiteX21" fmla="*/ 1004870 w 1754484"/>
                <a:gd name="connsiteY21" fmla="*/ 158324 h 300492"/>
                <a:gd name="connsiteX22" fmla="*/ 1004870 w 1754484"/>
                <a:gd name="connsiteY22" fmla="*/ 142168 h 300492"/>
                <a:gd name="connsiteX23" fmla="*/ 1053337 w 1754484"/>
                <a:gd name="connsiteY23" fmla="*/ 142168 h 300492"/>
                <a:gd name="connsiteX24" fmla="*/ 1053337 w 1754484"/>
                <a:gd name="connsiteY24" fmla="*/ 135706 h 300492"/>
                <a:gd name="connsiteX25" fmla="*/ 1069492 w 1754484"/>
                <a:gd name="connsiteY25" fmla="*/ 135706 h 300492"/>
                <a:gd name="connsiteX26" fmla="*/ 1069492 w 1754484"/>
                <a:gd name="connsiteY26" fmla="*/ 119551 h 300492"/>
                <a:gd name="connsiteX27" fmla="*/ 1108265 w 1754484"/>
                <a:gd name="connsiteY27" fmla="*/ 119551 h 300492"/>
                <a:gd name="connsiteX28" fmla="*/ 1108265 w 1754484"/>
                <a:gd name="connsiteY28" fmla="*/ 103395 h 300492"/>
                <a:gd name="connsiteX29" fmla="*/ 1273051 w 1754484"/>
                <a:gd name="connsiteY29" fmla="*/ 103395 h 300492"/>
                <a:gd name="connsiteX30" fmla="*/ 1273051 w 1754484"/>
                <a:gd name="connsiteY30" fmla="*/ 103395 h 300492"/>
                <a:gd name="connsiteX31" fmla="*/ 1273051 w 1754484"/>
                <a:gd name="connsiteY31" fmla="*/ 103395 h 300492"/>
                <a:gd name="connsiteX32" fmla="*/ 1285975 w 1754484"/>
                <a:gd name="connsiteY32" fmla="*/ 90471 h 300492"/>
                <a:gd name="connsiteX33" fmla="*/ 1285975 w 1754484"/>
                <a:gd name="connsiteY33" fmla="*/ 74315 h 300492"/>
                <a:gd name="connsiteX34" fmla="*/ 1360291 w 1754484"/>
                <a:gd name="connsiteY34" fmla="*/ 74315 h 300492"/>
                <a:gd name="connsiteX35" fmla="*/ 1360291 w 1754484"/>
                <a:gd name="connsiteY35" fmla="*/ 61391 h 300492"/>
                <a:gd name="connsiteX36" fmla="*/ 1457224 w 1754484"/>
                <a:gd name="connsiteY36" fmla="*/ 61391 h 300492"/>
                <a:gd name="connsiteX37" fmla="*/ 1457224 w 1754484"/>
                <a:gd name="connsiteY37" fmla="*/ 45236 h 300492"/>
                <a:gd name="connsiteX38" fmla="*/ 1664014 w 1754484"/>
                <a:gd name="connsiteY38" fmla="*/ 45236 h 300492"/>
                <a:gd name="connsiteX39" fmla="*/ 1712479 w 1754484"/>
                <a:gd name="connsiteY39" fmla="*/ 90471 h 300492"/>
                <a:gd name="connsiteX40" fmla="*/ 1735098 w 1754484"/>
                <a:gd name="connsiteY40" fmla="*/ 16157 h 300492"/>
                <a:gd name="connsiteX41" fmla="*/ 1754484 w 1754484"/>
                <a:gd name="connsiteY41" fmla="*/ 0 h 300492"/>
                <a:gd name="connsiteX0" fmla="*/ 0 w 1754484"/>
                <a:gd name="connsiteY0" fmla="*/ 300492 h 300492"/>
                <a:gd name="connsiteX1" fmla="*/ 64621 w 1754484"/>
                <a:gd name="connsiteY1" fmla="*/ 300492 h 300492"/>
                <a:gd name="connsiteX2" fmla="*/ 64621 w 1754484"/>
                <a:gd name="connsiteY2" fmla="*/ 290799 h 300492"/>
                <a:gd name="connsiteX3" fmla="*/ 184172 w 1754484"/>
                <a:gd name="connsiteY3" fmla="*/ 290799 h 300492"/>
                <a:gd name="connsiteX4" fmla="*/ 184172 w 1754484"/>
                <a:gd name="connsiteY4" fmla="*/ 281105 h 300492"/>
                <a:gd name="connsiteX5" fmla="*/ 229407 w 1754484"/>
                <a:gd name="connsiteY5" fmla="*/ 281105 h 300492"/>
                <a:gd name="connsiteX6" fmla="*/ 229407 w 1754484"/>
                <a:gd name="connsiteY6" fmla="*/ 264950 h 300492"/>
                <a:gd name="connsiteX7" fmla="*/ 313416 w 1754484"/>
                <a:gd name="connsiteY7" fmla="*/ 264950 h 300492"/>
                <a:gd name="connsiteX8" fmla="*/ 313416 w 1754484"/>
                <a:gd name="connsiteY8" fmla="*/ 261719 h 300492"/>
                <a:gd name="connsiteX9" fmla="*/ 374807 w 1754484"/>
                <a:gd name="connsiteY9" fmla="*/ 261719 h 300492"/>
                <a:gd name="connsiteX10" fmla="*/ 384500 w 1754484"/>
                <a:gd name="connsiteY10" fmla="*/ 252026 h 300492"/>
                <a:gd name="connsiteX11" fmla="*/ 516975 w 1754484"/>
                <a:gd name="connsiteY11" fmla="*/ 252026 h 300492"/>
                <a:gd name="connsiteX12" fmla="*/ 516975 w 1754484"/>
                <a:gd name="connsiteY12" fmla="*/ 239101 h 300492"/>
                <a:gd name="connsiteX13" fmla="*/ 662374 w 1754484"/>
                <a:gd name="connsiteY13" fmla="*/ 239101 h 300492"/>
                <a:gd name="connsiteX14" fmla="*/ 668836 w 1754484"/>
                <a:gd name="connsiteY14" fmla="*/ 232639 h 300492"/>
                <a:gd name="connsiteX15" fmla="*/ 794849 w 1754484"/>
                <a:gd name="connsiteY15" fmla="*/ 232639 h 300492"/>
                <a:gd name="connsiteX16" fmla="*/ 794849 w 1754484"/>
                <a:gd name="connsiteY16" fmla="*/ 210021 h 300492"/>
                <a:gd name="connsiteX17" fmla="*/ 878858 w 1754484"/>
                <a:gd name="connsiteY17" fmla="*/ 210021 h 300492"/>
                <a:gd name="connsiteX18" fmla="*/ 878858 w 1754484"/>
                <a:gd name="connsiteY18" fmla="*/ 174479 h 300492"/>
                <a:gd name="connsiteX19" fmla="*/ 953173 w 1754484"/>
                <a:gd name="connsiteY19" fmla="*/ 174479 h 300492"/>
                <a:gd name="connsiteX20" fmla="*/ 953173 w 1754484"/>
                <a:gd name="connsiteY20" fmla="*/ 158324 h 300492"/>
                <a:gd name="connsiteX21" fmla="*/ 1004870 w 1754484"/>
                <a:gd name="connsiteY21" fmla="*/ 158324 h 300492"/>
                <a:gd name="connsiteX22" fmla="*/ 1004870 w 1754484"/>
                <a:gd name="connsiteY22" fmla="*/ 142168 h 300492"/>
                <a:gd name="connsiteX23" fmla="*/ 1053337 w 1754484"/>
                <a:gd name="connsiteY23" fmla="*/ 142168 h 300492"/>
                <a:gd name="connsiteX24" fmla="*/ 1053337 w 1754484"/>
                <a:gd name="connsiteY24" fmla="*/ 135706 h 300492"/>
                <a:gd name="connsiteX25" fmla="*/ 1069492 w 1754484"/>
                <a:gd name="connsiteY25" fmla="*/ 135706 h 300492"/>
                <a:gd name="connsiteX26" fmla="*/ 1069492 w 1754484"/>
                <a:gd name="connsiteY26" fmla="*/ 119551 h 300492"/>
                <a:gd name="connsiteX27" fmla="*/ 1108265 w 1754484"/>
                <a:gd name="connsiteY27" fmla="*/ 119551 h 300492"/>
                <a:gd name="connsiteX28" fmla="*/ 1108265 w 1754484"/>
                <a:gd name="connsiteY28" fmla="*/ 103395 h 300492"/>
                <a:gd name="connsiteX29" fmla="*/ 1273051 w 1754484"/>
                <a:gd name="connsiteY29" fmla="*/ 103395 h 300492"/>
                <a:gd name="connsiteX30" fmla="*/ 1273051 w 1754484"/>
                <a:gd name="connsiteY30" fmla="*/ 103395 h 300492"/>
                <a:gd name="connsiteX31" fmla="*/ 1273051 w 1754484"/>
                <a:gd name="connsiteY31" fmla="*/ 103395 h 300492"/>
                <a:gd name="connsiteX32" fmla="*/ 1285975 w 1754484"/>
                <a:gd name="connsiteY32" fmla="*/ 90471 h 300492"/>
                <a:gd name="connsiteX33" fmla="*/ 1285975 w 1754484"/>
                <a:gd name="connsiteY33" fmla="*/ 74315 h 300492"/>
                <a:gd name="connsiteX34" fmla="*/ 1360291 w 1754484"/>
                <a:gd name="connsiteY34" fmla="*/ 74315 h 300492"/>
                <a:gd name="connsiteX35" fmla="*/ 1360291 w 1754484"/>
                <a:gd name="connsiteY35" fmla="*/ 61391 h 300492"/>
                <a:gd name="connsiteX36" fmla="*/ 1457224 w 1754484"/>
                <a:gd name="connsiteY36" fmla="*/ 61391 h 300492"/>
                <a:gd name="connsiteX37" fmla="*/ 1457224 w 1754484"/>
                <a:gd name="connsiteY37" fmla="*/ 45236 h 300492"/>
                <a:gd name="connsiteX38" fmla="*/ 1664014 w 1754484"/>
                <a:gd name="connsiteY38" fmla="*/ 45236 h 300492"/>
                <a:gd name="connsiteX39" fmla="*/ 1754483 w 1754484"/>
                <a:gd name="connsiteY39" fmla="*/ 42004 h 300492"/>
                <a:gd name="connsiteX40" fmla="*/ 1735098 w 1754484"/>
                <a:gd name="connsiteY40" fmla="*/ 16157 h 300492"/>
                <a:gd name="connsiteX41" fmla="*/ 1754484 w 1754484"/>
                <a:gd name="connsiteY41" fmla="*/ 0 h 300492"/>
                <a:gd name="connsiteX0" fmla="*/ 0 w 1754484"/>
                <a:gd name="connsiteY0" fmla="*/ 300492 h 300492"/>
                <a:gd name="connsiteX1" fmla="*/ 64621 w 1754484"/>
                <a:gd name="connsiteY1" fmla="*/ 300492 h 300492"/>
                <a:gd name="connsiteX2" fmla="*/ 64621 w 1754484"/>
                <a:gd name="connsiteY2" fmla="*/ 290799 h 300492"/>
                <a:gd name="connsiteX3" fmla="*/ 184172 w 1754484"/>
                <a:gd name="connsiteY3" fmla="*/ 290799 h 300492"/>
                <a:gd name="connsiteX4" fmla="*/ 184172 w 1754484"/>
                <a:gd name="connsiteY4" fmla="*/ 281105 h 300492"/>
                <a:gd name="connsiteX5" fmla="*/ 229407 w 1754484"/>
                <a:gd name="connsiteY5" fmla="*/ 281105 h 300492"/>
                <a:gd name="connsiteX6" fmla="*/ 229407 w 1754484"/>
                <a:gd name="connsiteY6" fmla="*/ 264950 h 300492"/>
                <a:gd name="connsiteX7" fmla="*/ 313416 w 1754484"/>
                <a:gd name="connsiteY7" fmla="*/ 264950 h 300492"/>
                <a:gd name="connsiteX8" fmla="*/ 313416 w 1754484"/>
                <a:gd name="connsiteY8" fmla="*/ 261719 h 300492"/>
                <a:gd name="connsiteX9" fmla="*/ 374807 w 1754484"/>
                <a:gd name="connsiteY9" fmla="*/ 261719 h 300492"/>
                <a:gd name="connsiteX10" fmla="*/ 384500 w 1754484"/>
                <a:gd name="connsiteY10" fmla="*/ 252026 h 300492"/>
                <a:gd name="connsiteX11" fmla="*/ 516975 w 1754484"/>
                <a:gd name="connsiteY11" fmla="*/ 252026 h 300492"/>
                <a:gd name="connsiteX12" fmla="*/ 516975 w 1754484"/>
                <a:gd name="connsiteY12" fmla="*/ 239101 h 300492"/>
                <a:gd name="connsiteX13" fmla="*/ 662374 w 1754484"/>
                <a:gd name="connsiteY13" fmla="*/ 239101 h 300492"/>
                <a:gd name="connsiteX14" fmla="*/ 668836 w 1754484"/>
                <a:gd name="connsiteY14" fmla="*/ 232639 h 300492"/>
                <a:gd name="connsiteX15" fmla="*/ 794849 w 1754484"/>
                <a:gd name="connsiteY15" fmla="*/ 232639 h 300492"/>
                <a:gd name="connsiteX16" fmla="*/ 794849 w 1754484"/>
                <a:gd name="connsiteY16" fmla="*/ 210021 h 300492"/>
                <a:gd name="connsiteX17" fmla="*/ 878858 w 1754484"/>
                <a:gd name="connsiteY17" fmla="*/ 210021 h 300492"/>
                <a:gd name="connsiteX18" fmla="*/ 878858 w 1754484"/>
                <a:gd name="connsiteY18" fmla="*/ 174479 h 300492"/>
                <a:gd name="connsiteX19" fmla="*/ 953173 w 1754484"/>
                <a:gd name="connsiteY19" fmla="*/ 174479 h 300492"/>
                <a:gd name="connsiteX20" fmla="*/ 953173 w 1754484"/>
                <a:gd name="connsiteY20" fmla="*/ 158324 h 300492"/>
                <a:gd name="connsiteX21" fmla="*/ 1004870 w 1754484"/>
                <a:gd name="connsiteY21" fmla="*/ 158324 h 300492"/>
                <a:gd name="connsiteX22" fmla="*/ 1004870 w 1754484"/>
                <a:gd name="connsiteY22" fmla="*/ 142168 h 300492"/>
                <a:gd name="connsiteX23" fmla="*/ 1053337 w 1754484"/>
                <a:gd name="connsiteY23" fmla="*/ 142168 h 300492"/>
                <a:gd name="connsiteX24" fmla="*/ 1053337 w 1754484"/>
                <a:gd name="connsiteY24" fmla="*/ 135706 h 300492"/>
                <a:gd name="connsiteX25" fmla="*/ 1069492 w 1754484"/>
                <a:gd name="connsiteY25" fmla="*/ 135706 h 300492"/>
                <a:gd name="connsiteX26" fmla="*/ 1069492 w 1754484"/>
                <a:gd name="connsiteY26" fmla="*/ 119551 h 300492"/>
                <a:gd name="connsiteX27" fmla="*/ 1108265 w 1754484"/>
                <a:gd name="connsiteY27" fmla="*/ 119551 h 300492"/>
                <a:gd name="connsiteX28" fmla="*/ 1108265 w 1754484"/>
                <a:gd name="connsiteY28" fmla="*/ 103395 h 300492"/>
                <a:gd name="connsiteX29" fmla="*/ 1273051 w 1754484"/>
                <a:gd name="connsiteY29" fmla="*/ 103395 h 300492"/>
                <a:gd name="connsiteX30" fmla="*/ 1273051 w 1754484"/>
                <a:gd name="connsiteY30" fmla="*/ 103395 h 300492"/>
                <a:gd name="connsiteX31" fmla="*/ 1273051 w 1754484"/>
                <a:gd name="connsiteY31" fmla="*/ 103395 h 300492"/>
                <a:gd name="connsiteX32" fmla="*/ 1285975 w 1754484"/>
                <a:gd name="connsiteY32" fmla="*/ 90471 h 300492"/>
                <a:gd name="connsiteX33" fmla="*/ 1285975 w 1754484"/>
                <a:gd name="connsiteY33" fmla="*/ 74315 h 300492"/>
                <a:gd name="connsiteX34" fmla="*/ 1360291 w 1754484"/>
                <a:gd name="connsiteY34" fmla="*/ 74315 h 300492"/>
                <a:gd name="connsiteX35" fmla="*/ 1360291 w 1754484"/>
                <a:gd name="connsiteY35" fmla="*/ 61391 h 300492"/>
                <a:gd name="connsiteX36" fmla="*/ 1457224 w 1754484"/>
                <a:gd name="connsiteY36" fmla="*/ 61391 h 300492"/>
                <a:gd name="connsiteX37" fmla="*/ 1457224 w 1754484"/>
                <a:gd name="connsiteY37" fmla="*/ 45236 h 300492"/>
                <a:gd name="connsiteX38" fmla="*/ 1664014 w 1754484"/>
                <a:gd name="connsiteY38" fmla="*/ 45236 h 300492"/>
                <a:gd name="connsiteX39" fmla="*/ 1738327 w 1754484"/>
                <a:gd name="connsiteY39" fmla="*/ 48466 h 300492"/>
                <a:gd name="connsiteX40" fmla="*/ 1735098 w 1754484"/>
                <a:gd name="connsiteY40" fmla="*/ 16157 h 300492"/>
                <a:gd name="connsiteX41" fmla="*/ 1754484 w 1754484"/>
                <a:gd name="connsiteY41" fmla="*/ 0 h 300492"/>
                <a:gd name="connsiteX0" fmla="*/ 0 w 1738327"/>
                <a:gd name="connsiteY0" fmla="*/ 284335 h 284335"/>
                <a:gd name="connsiteX1" fmla="*/ 64621 w 1738327"/>
                <a:gd name="connsiteY1" fmla="*/ 284335 h 284335"/>
                <a:gd name="connsiteX2" fmla="*/ 64621 w 1738327"/>
                <a:gd name="connsiteY2" fmla="*/ 274642 h 284335"/>
                <a:gd name="connsiteX3" fmla="*/ 184172 w 1738327"/>
                <a:gd name="connsiteY3" fmla="*/ 274642 h 284335"/>
                <a:gd name="connsiteX4" fmla="*/ 184172 w 1738327"/>
                <a:gd name="connsiteY4" fmla="*/ 264948 h 284335"/>
                <a:gd name="connsiteX5" fmla="*/ 229407 w 1738327"/>
                <a:gd name="connsiteY5" fmla="*/ 264948 h 284335"/>
                <a:gd name="connsiteX6" fmla="*/ 229407 w 1738327"/>
                <a:gd name="connsiteY6" fmla="*/ 248793 h 284335"/>
                <a:gd name="connsiteX7" fmla="*/ 313416 w 1738327"/>
                <a:gd name="connsiteY7" fmla="*/ 248793 h 284335"/>
                <a:gd name="connsiteX8" fmla="*/ 313416 w 1738327"/>
                <a:gd name="connsiteY8" fmla="*/ 245562 h 284335"/>
                <a:gd name="connsiteX9" fmla="*/ 374807 w 1738327"/>
                <a:gd name="connsiteY9" fmla="*/ 245562 h 284335"/>
                <a:gd name="connsiteX10" fmla="*/ 384500 w 1738327"/>
                <a:gd name="connsiteY10" fmla="*/ 235869 h 284335"/>
                <a:gd name="connsiteX11" fmla="*/ 516975 w 1738327"/>
                <a:gd name="connsiteY11" fmla="*/ 235869 h 284335"/>
                <a:gd name="connsiteX12" fmla="*/ 516975 w 1738327"/>
                <a:gd name="connsiteY12" fmla="*/ 222944 h 284335"/>
                <a:gd name="connsiteX13" fmla="*/ 662374 w 1738327"/>
                <a:gd name="connsiteY13" fmla="*/ 222944 h 284335"/>
                <a:gd name="connsiteX14" fmla="*/ 668836 w 1738327"/>
                <a:gd name="connsiteY14" fmla="*/ 216482 h 284335"/>
                <a:gd name="connsiteX15" fmla="*/ 794849 w 1738327"/>
                <a:gd name="connsiteY15" fmla="*/ 216482 h 284335"/>
                <a:gd name="connsiteX16" fmla="*/ 794849 w 1738327"/>
                <a:gd name="connsiteY16" fmla="*/ 193864 h 284335"/>
                <a:gd name="connsiteX17" fmla="*/ 878858 w 1738327"/>
                <a:gd name="connsiteY17" fmla="*/ 193864 h 284335"/>
                <a:gd name="connsiteX18" fmla="*/ 878858 w 1738327"/>
                <a:gd name="connsiteY18" fmla="*/ 158322 h 284335"/>
                <a:gd name="connsiteX19" fmla="*/ 953173 w 1738327"/>
                <a:gd name="connsiteY19" fmla="*/ 158322 h 284335"/>
                <a:gd name="connsiteX20" fmla="*/ 953173 w 1738327"/>
                <a:gd name="connsiteY20" fmla="*/ 142167 h 284335"/>
                <a:gd name="connsiteX21" fmla="*/ 1004870 w 1738327"/>
                <a:gd name="connsiteY21" fmla="*/ 142167 h 284335"/>
                <a:gd name="connsiteX22" fmla="*/ 1004870 w 1738327"/>
                <a:gd name="connsiteY22" fmla="*/ 126011 h 284335"/>
                <a:gd name="connsiteX23" fmla="*/ 1053337 w 1738327"/>
                <a:gd name="connsiteY23" fmla="*/ 126011 h 284335"/>
                <a:gd name="connsiteX24" fmla="*/ 1053337 w 1738327"/>
                <a:gd name="connsiteY24" fmla="*/ 119549 h 284335"/>
                <a:gd name="connsiteX25" fmla="*/ 1069492 w 1738327"/>
                <a:gd name="connsiteY25" fmla="*/ 119549 h 284335"/>
                <a:gd name="connsiteX26" fmla="*/ 1069492 w 1738327"/>
                <a:gd name="connsiteY26" fmla="*/ 103394 h 284335"/>
                <a:gd name="connsiteX27" fmla="*/ 1108265 w 1738327"/>
                <a:gd name="connsiteY27" fmla="*/ 103394 h 284335"/>
                <a:gd name="connsiteX28" fmla="*/ 1108265 w 1738327"/>
                <a:gd name="connsiteY28" fmla="*/ 87238 h 284335"/>
                <a:gd name="connsiteX29" fmla="*/ 1273051 w 1738327"/>
                <a:gd name="connsiteY29" fmla="*/ 87238 h 284335"/>
                <a:gd name="connsiteX30" fmla="*/ 1273051 w 1738327"/>
                <a:gd name="connsiteY30" fmla="*/ 87238 h 284335"/>
                <a:gd name="connsiteX31" fmla="*/ 1273051 w 1738327"/>
                <a:gd name="connsiteY31" fmla="*/ 87238 h 284335"/>
                <a:gd name="connsiteX32" fmla="*/ 1285975 w 1738327"/>
                <a:gd name="connsiteY32" fmla="*/ 74314 h 284335"/>
                <a:gd name="connsiteX33" fmla="*/ 1285975 w 1738327"/>
                <a:gd name="connsiteY33" fmla="*/ 58158 h 284335"/>
                <a:gd name="connsiteX34" fmla="*/ 1360291 w 1738327"/>
                <a:gd name="connsiteY34" fmla="*/ 58158 h 284335"/>
                <a:gd name="connsiteX35" fmla="*/ 1360291 w 1738327"/>
                <a:gd name="connsiteY35" fmla="*/ 45234 h 284335"/>
                <a:gd name="connsiteX36" fmla="*/ 1457224 w 1738327"/>
                <a:gd name="connsiteY36" fmla="*/ 45234 h 284335"/>
                <a:gd name="connsiteX37" fmla="*/ 1457224 w 1738327"/>
                <a:gd name="connsiteY37" fmla="*/ 29079 h 284335"/>
                <a:gd name="connsiteX38" fmla="*/ 1664014 w 1738327"/>
                <a:gd name="connsiteY38" fmla="*/ 29079 h 284335"/>
                <a:gd name="connsiteX39" fmla="*/ 1738327 w 1738327"/>
                <a:gd name="connsiteY39" fmla="*/ 32309 h 284335"/>
                <a:gd name="connsiteX40" fmla="*/ 1735098 w 1738327"/>
                <a:gd name="connsiteY40" fmla="*/ 0 h 284335"/>
                <a:gd name="connsiteX0" fmla="*/ 0 w 1757715"/>
                <a:gd name="connsiteY0" fmla="*/ 290798 h 290798"/>
                <a:gd name="connsiteX1" fmla="*/ 64621 w 1757715"/>
                <a:gd name="connsiteY1" fmla="*/ 290798 h 290798"/>
                <a:gd name="connsiteX2" fmla="*/ 64621 w 1757715"/>
                <a:gd name="connsiteY2" fmla="*/ 281105 h 290798"/>
                <a:gd name="connsiteX3" fmla="*/ 184172 w 1757715"/>
                <a:gd name="connsiteY3" fmla="*/ 281105 h 290798"/>
                <a:gd name="connsiteX4" fmla="*/ 184172 w 1757715"/>
                <a:gd name="connsiteY4" fmla="*/ 271411 h 290798"/>
                <a:gd name="connsiteX5" fmla="*/ 229407 w 1757715"/>
                <a:gd name="connsiteY5" fmla="*/ 271411 h 290798"/>
                <a:gd name="connsiteX6" fmla="*/ 229407 w 1757715"/>
                <a:gd name="connsiteY6" fmla="*/ 255256 h 290798"/>
                <a:gd name="connsiteX7" fmla="*/ 313416 w 1757715"/>
                <a:gd name="connsiteY7" fmla="*/ 255256 h 290798"/>
                <a:gd name="connsiteX8" fmla="*/ 313416 w 1757715"/>
                <a:gd name="connsiteY8" fmla="*/ 252025 h 290798"/>
                <a:gd name="connsiteX9" fmla="*/ 374807 w 1757715"/>
                <a:gd name="connsiteY9" fmla="*/ 252025 h 290798"/>
                <a:gd name="connsiteX10" fmla="*/ 384500 w 1757715"/>
                <a:gd name="connsiteY10" fmla="*/ 242332 h 290798"/>
                <a:gd name="connsiteX11" fmla="*/ 516975 w 1757715"/>
                <a:gd name="connsiteY11" fmla="*/ 242332 h 290798"/>
                <a:gd name="connsiteX12" fmla="*/ 516975 w 1757715"/>
                <a:gd name="connsiteY12" fmla="*/ 229407 h 290798"/>
                <a:gd name="connsiteX13" fmla="*/ 662374 w 1757715"/>
                <a:gd name="connsiteY13" fmla="*/ 229407 h 290798"/>
                <a:gd name="connsiteX14" fmla="*/ 668836 w 1757715"/>
                <a:gd name="connsiteY14" fmla="*/ 222945 h 290798"/>
                <a:gd name="connsiteX15" fmla="*/ 794849 w 1757715"/>
                <a:gd name="connsiteY15" fmla="*/ 222945 h 290798"/>
                <a:gd name="connsiteX16" fmla="*/ 794849 w 1757715"/>
                <a:gd name="connsiteY16" fmla="*/ 200327 h 290798"/>
                <a:gd name="connsiteX17" fmla="*/ 878858 w 1757715"/>
                <a:gd name="connsiteY17" fmla="*/ 200327 h 290798"/>
                <a:gd name="connsiteX18" fmla="*/ 878858 w 1757715"/>
                <a:gd name="connsiteY18" fmla="*/ 164785 h 290798"/>
                <a:gd name="connsiteX19" fmla="*/ 953173 w 1757715"/>
                <a:gd name="connsiteY19" fmla="*/ 164785 h 290798"/>
                <a:gd name="connsiteX20" fmla="*/ 953173 w 1757715"/>
                <a:gd name="connsiteY20" fmla="*/ 148630 h 290798"/>
                <a:gd name="connsiteX21" fmla="*/ 1004870 w 1757715"/>
                <a:gd name="connsiteY21" fmla="*/ 148630 h 290798"/>
                <a:gd name="connsiteX22" fmla="*/ 1004870 w 1757715"/>
                <a:gd name="connsiteY22" fmla="*/ 132474 h 290798"/>
                <a:gd name="connsiteX23" fmla="*/ 1053337 w 1757715"/>
                <a:gd name="connsiteY23" fmla="*/ 132474 h 290798"/>
                <a:gd name="connsiteX24" fmla="*/ 1053337 w 1757715"/>
                <a:gd name="connsiteY24" fmla="*/ 126012 h 290798"/>
                <a:gd name="connsiteX25" fmla="*/ 1069492 w 1757715"/>
                <a:gd name="connsiteY25" fmla="*/ 126012 h 290798"/>
                <a:gd name="connsiteX26" fmla="*/ 1069492 w 1757715"/>
                <a:gd name="connsiteY26" fmla="*/ 109857 h 290798"/>
                <a:gd name="connsiteX27" fmla="*/ 1108265 w 1757715"/>
                <a:gd name="connsiteY27" fmla="*/ 109857 h 290798"/>
                <a:gd name="connsiteX28" fmla="*/ 1108265 w 1757715"/>
                <a:gd name="connsiteY28" fmla="*/ 93701 h 290798"/>
                <a:gd name="connsiteX29" fmla="*/ 1273051 w 1757715"/>
                <a:gd name="connsiteY29" fmla="*/ 93701 h 290798"/>
                <a:gd name="connsiteX30" fmla="*/ 1273051 w 1757715"/>
                <a:gd name="connsiteY30" fmla="*/ 93701 h 290798"/>
                <a:gd name="connsiteX31" fmla="*/ 1273051 w 1757715"/>
                <a:gd name="connsiteY31" fmla="*/ 93701 h 290798"/>
                <a:gd name="connsiteX32" fmla="*/ 1285975 w 1757715"/>
                <a:gd name="connsiteY32" fmla="*/ 80777 h 290798"/>
                <a:gd name="connsiteX33" fmla="*/ 1285975 w 1757715"/>
                <a:gd name="connsiteY33" fmla="*/ 64621 h 290798"/>
                <a:gd name="connsiteX34" fmla="*/ 1360291 w 1757715"/>
                <a:gd name="connsiteY34" fmla="*/ 64621 h 290798"/>
                <a:gd name="connsiteX35" fmla="*/ 1360291 w 1757715"/>
                <a:gd name="connsiteY35" fmla="*/ 51697 h 290798"/>
                <a:gd name="connsiteX36" fmla="*/ 1457224 w 1757715"/>
                <a:gd name="connsiteY36" fmla="*/ 51697 h 290798"/>
                <a:gd name="connsiteX37" fmla="*/ 1457224 w 1757715"/>
                <a:gd name="connsiteY37" fmla="*/ 35542 h 290798"/>
                <a:gd name="connsiteX38" fmla="*/ 1664014 w 1757715"/>
                <a:gd name="connsiteY38" fmla="*/ 35542 h 290798"/>
                <a:gd name="connsiteX39" fmla="*/ 1738327 w 1757715"/>
                <a:gd name="connsiteY39" fmla="*/ 38772 h 290798"/>
                <a:gd name="connsiteX40" fmla="*/ 1757715 w 1757715"/>
                <a:gd name="connsiteY40" fmla="*/ 0 h 290798"/>
                <a:gd name="connsiteX0" fmla="*/ 0 w 1738327"/>
                <a:gd name="connsiteY0" fmla="*/ 345726 h 345726"/>
                <a:gd name="connsiteX1" fmla="*/ 64621 w 1738327"/>
                <a:gd name="connsiteY1" fmla="*/ 345726 h 345726"/>
                <a:gd name="connsiteX2" fmla="*/ 64621 w 1738327"/>
                <a:gd name="connsiteY2" fmla="*/ 336033 h 345726"/>
                <a:gd name="connsiteX3" fmla="*/ 184172 w 1738327"/>
                <a:gd name="connsiteY3" fmla="*/ 336033 h 345726"/>
                <a:gd name="connsiteX4" fmla="*/ 184172 w 1738327"/>
                <a:gd name="connsiteY4" fmla="*/ 326339 h 345726"/>
                <a:gd name="connsiteX5" fmla="*/ 229407 w 1738327"/>
                <a:gd name="connsiteY5" fmla="*/ 326339 h 345726"/>
                <a:gd name="connsiteX6" fmla="*/ 229407 w 1738327"/>
                <a:gd name="connsiteY6" fmla="*/ 310184 h 345726"/>
                <a:gd name="connsiteX7" fmla="*/ 313416 w 1738327"/>
                <a:gd name="connsiteY7" fmla="*/ 310184 h 345726"/>
                <a:gd name="connsiteX8" fmla="*/ 313416 w 1738327"/>
                <a:gd name="connsiteY8" fmla="*/ 306953 h 345726"/>
                <a:gd name="connsiteX9" fmla="*/ 374807 w 1738327"/>
                <a:gd name="connsiteY9" fmla="*/ 306953 h 345726"/>
                <a:gd name="connsiteX10" fmla="*/ 384500 w 1738327"/>
                <a:gd name="connsiteY10" fmla="*/ 297260 h 345726"/>
                <a:gd name="connsiteX11" fmla="*/ 516975 w 1738327"/>
                <a:gd name="connsiteY11" fmla="*/ 297260 h 345726"/>
                <a:gd name="connsiteX12" fmla="*/ 516975 w 1738327"/>
                <a:gd name="connsiteY12" fmla="*/ 284335 h 345726"/>
                <a:gd name="connsiteX13" fmla="*/ 662374 w 1738327"/>
                <a:gd name="connsiteY13" fmla="*/ 284335 h 345726"/>
                <a:gd name="connsiteX14" fmla="*/ 668836 w 1738327"/>
                <a:gd name="connsiteY14" fmla="*/ 277873 h 345726"/>
                <a:gd name="connsiteX15" fmla="*/ 794849 w 1738327"/>
                <a:gd name="connsiteY15" fmla="*/ 277873 h 345726"/>
                <a:gd name="connsiteX16" fmla="*/ 794849 w 1738327"/>
                <a:gd name="connsiteY16" fmla="*/ 255255 h 345726"/>
                <a:gd name="connsiteX17" fmla="*/ 878858 w 1738327"/>
                <a:gd name="connsiteY17" fmla="*/ 255255 h 345726"/>
                <a:gd name="connsiteX18" fmla="*/ 878858 w 1738327"/>
                <a:gd name="connsiteY18" fmla="*/ 219713 h 345726"/>
                <a:gd name="connsiteX19" fmla="*/ 953173 w 1738327"/>
                <a:gd name="connsiteY19" fmla="*/ 219713 h 345726"/>
                <a:gd name="connsiteX20" fmla="*/ 953173 w 1738327"/>
                <a:gd name="connsiteY20" fmla="*/ 203558 h 345726"/>
                <a:gd name="connsiteX21" fmla="*/ 1004870 w 1738327"/>
                <a:gd name="connsiteY21" fmla="*/ 203558 h 345726"/>
                <a:gd name="connsiteX22" fmla="*/ 1004870 w 1738327"/>
                <a:gd name="connsiteY22" fmla="*/ 187402 h 345726"/>
                <a:gd name="connsiteX23" fmla="*/ 1053337 w 1738327"/>
                <a:gd name="connsiteY23" fmla="*/ 187402 h 345726"/>
                <a:gd name="connsiteX24" fmla="*/ 1053337 w 1738327"/>
                <a:gd name="connsiteY24" fmla="*/ 180940 h 345726"/>
                <a:gd name="connsiteX25" fmla="*/ 1069492 w 1738327"/>
                <a:gd name="connsiteY25" fmla="*/ 180940 h 345726"/>
                <a:gd name="connsiteX26" fmla="*/ 1069492 w 1738327"/>
                <a:gd name="connsiteY26" fmla="*/ 164785 h 345726"/>
                <a:gd name="connsiteX27" fmla="*/ 1108265 w 1738327"/>
                <a:gd name="connsiteY27" fmla="*/ 164785 h 345726"/>
                <a:gd name="connsiteX28" fmla="*/ 1108265 w 1738327"/>
                <a:gd name="connsiteY28" fmla="*/ 148629 h 345726"/>
                <a:gd name="connsiteX29" fmla="*/ 1273051 w 1738327"/>
                <a:gd name="connsiteY29" fmla="*/ 148629 h 345726"/>
                <a:gd name="connsiteX30" fmla="*/ 1273051 w 1738327"/>
                <a:gd name="connsiteY30" fmla="*/ 148629 h 345726"/>
                <a:gd name="connsiteX31" fmla="*/ 1273051 w 1738327"/>
                <a:gd name="connsiteY31" fmla="*/ 148629 h 345726"/>
                <a:gd name="connsiteX32" fmla="*/ 1285975 w 1738327"/>
                <a:gd name="connsiteY32" fmla="*/ 135705 h 345726"/>
                <a:gd name="connsiteX33" fmla="*/ 1285975 w 1738327"/>
                <a:gd name="connsiteY33" fmla="*/ 119549 h 345726"/>
                <a:gd name="connsiteX34" fmla="*/ 1360291 w 1738327"/>
                <a:gd name="connsiteY34" fmla="*/ 119549 h 345726"/>
                <a:gd name="connsiteX35" fmla="*/ 1360291 w 1738327"/>
                <a:gd name="connsiteY35" fmla="*/ 106625 h 345726"/>
                <a:gd name="connsiteX36" fmla="*/ 1457224 w 1738327"/>
                <a:gd name="connsiteY36" fmla="*/ 106625 h 345726"/>
                <a:gd name="connsiteX37" fmla="*/ 1457224 w 1738327"/>
                <a:gd name="connsiteY37" fmla="*/ 90470 h 345726"/>
                <a:gd name="connsiteX38" fmla="*/ 1664014 w 1738327"/>
                <a:gd name="connsiteY38" fmla="*/ 90470 h 345726"/>
                <a:gd name="connsiteX39" fmla="*/ 1738327 w 1738327"/>
                <a:gd name="connsiteY39" fmla="*/ 93700 h 345726"/>
                <a:gd name="connsiteX40" fmla="*/ 1735098 w 1738327"/>
                <a:gd name="connsiteY40" fmla="*/ 0 h 345726"/>
                <a:gd name="connsiteX0" fmla="*/ 0 w 1751253"/>
                <a:gd name="connsiteY0" fmla="*/ 294029 h 294029"/>
                <a:gd name="connsiteX1" fmla="*/ 64621 w 1751253"/>
                <a:gd name="connsiteY1" fmla="*/ 294029 h 294029"/>
                <a:gd name="connsiteX2" fmla="*/ 64621 w 1751253"/>
                <a:gd name="connsiteY2" fmla="*/ 284336 h 294029"/>
                <a:gd name="connsiteX3" fmla="*/ 184172 w 1751253"/>
                <a:gd name="connsiteY3" fmla="*/ 284336 h 294029"/>
                <a:gd name="connsiteX4" fmla="*/ 184172 w 1751253"/>
                <a:gd name="connsiteY4" fmla="*/ 274642 h 294029"/>
                <a:gd name="connsiteX5" fmla="*/ 229407 w 1751253"/>
                <a:gd name="connsiteY5" fmla="*/ 274642 h 294029"/>
                <a:gd name="connsiteX6" fmla="*/ 229407 w 1751253"/>
                <a:gd name="connsiteY6" fmla="*/ 258487 h 294029"/>
                <a:gd name="connsiteX7" fmla="*/ 313416 w 1751253"/>
                <a:gd name="connsiteY7" fmla="*/ 258487 h 294029"/>
                <a:gd name="connsiteX8" fmla="*/ 313416 w 1751253"/>
                <a:gd name="connsiteY8" fmla="*/ 255256 h 294029"/>
                <a:gd name="connsiteX9" fmla="*/ 374807 w 1751253"/>
                <a:gd name="connsiteY9" fmla="*/ 255256 h 294029"/>
                <a:gd name="connsiteX10" fmla="*/ 384500 w 1751253"/>
                <a:gd name="connsiteY10" fmla="*/ 245563 h 294029"/>
                <a:gd name="connsiteX11" fmla="*/ 516975 w 1751253"/>
                <a:gd name="connsiteY11" fmla="*/ 245563 h 294029"/>
                <a:gd name="connsiteX12" fmla="*/ 516975 w 1751253"/>
                <a:gd name="connsiteY12" fmla="*/ 232638 h 294029"/>
                <a:gd name="connsiteX13" fmla="*/ 662374 w 1751253"/>
                <a:gd name="connsiteY13" fmla="*/ 232638 h 294029"/>
                <a:gd name="connsiteX14" fmla="*/ 668836 w 1751253"/>
                <a:gd name="connsiteY14" fmla="*/ 226176 h 294029"/>
                <a:gd name="connsiteX15" fmla="*/ 794849 w 1751253"/>
                <a:gd name="connsiteY15" fmla="*/ 226176 h 294029"/>
                <a:gd name="connsiteX16" fmla="*/ 794849 w 1751253"/>
                <a:gd name="connsiteY16" fmla="*/ 203558 h 294029"/>
                <a:gd name="connsiteX17" fmla="*/ 878858 w 1751253"/>
                <a:gd name="connsiteY17" fmla="*/ 203558 h 294029"/>
                <a:gd name="connsiteX18" fmla="*/ 878858 w 1751253"/>
                <a:gd name="connsiteY18" fmla="*/ 168016 h 294029"/>
                <a:gd name="connsiteX19" fmla="*/ 953173 w 1751253"/>
                <a:gd name="connsiteY19" fmla="*/ 168016 h 294029"/>
                <a:gd name="connsiteX20" fmla="*/ 953173 w 1751253"/>
                <a:gd name="connsiteY20" fmla="*/ 151861 h 294029"/>
                <a:gd name="connsiteX21" fmla="*/ 1004870 w 1751253"/>
                <a:gd name="connsiteY21" fmla="*/ 151861 h 294029"/>
                <a:gd name="connsiteX22" fmla="*/ 1004870 w 1751253"/>
                <a:gd name="connsiteY22" fmla="*/ 135705 h 294029"/>
                <a:gd name="connsiteX23" fmla="*/ 1053337 w 1751253"/>
                <a:gd name="connsiteY23" fmla="*/ 135705 h 294029"/>
                <a:gd name="connsiteX24" fmla="*/ 1053337 w 1751253"/>
                <a:gd name="connsiteY24" fmla="*/ 129243 h 294029"/>
                <a:gd name="connsiteX25" fmla="*/ 1069492 w 1751253"/>
                <a:gd name="connsiteY25" fmla="*/ 129243 h 294029"/>
                <a:gd name="connsiteX26" fmla="*/ 1069492 w 1751253"/>
                <a:gd name="connsiteY26" fmla="*/ 113088 h 294029"/>
                <a:gd name="connsiteX27" fmla="*/ 1108265 w 1751253"/>
                <a:gd name="connsiteY27" fmla="*/ 113088 h 294029"/>
                <a:gd name="connsiteX28" fmla="*/ 1108265 w 1751253"/>
                <a:gd name="connsiteY28" fmla="*/ 96932 h 294029"/>
                <a:gd name="connsiteX29" fmla="*/ 1273051 w 1751253"/>
                <a:gd name="connsiteY29" fmla="*/ 96932 h 294029"/>
                <a:gd name="connsiteX30" fmla="*/ 1273051 w 1751253"/>
                <a:gd name="connsiteY30" fmla="*/ 96932 h 294029"/>
                <a:gd name="connsiteX31" fmla="*/ 1273051 w 1751253"/>
                <a:gd name="connsiteY31" fmla="*/ 96932 h 294029"/>
                <a:gd name="connsiteX32" fmla="*/ 1285975 w 1751253"/>
                <a:gd name="connsiteY32" fmla="*/ 84008 h 294029"/>
                <a:gd name="connsiteX33" fmla="*/ 1285975 w 1751253"/>
                <a:gd name="connsiteY33" fmla="*/ 67852 h 294029"/>
                <a:gd name="connsiteX34" fmla="*/ 1360291 w 1751253"/>
                <a:gd name="connsiteY34" fmla="*/ 67852 h 294029"/>
                <a:gd name="connsiteX35" fmla="*/ 1360291 w 1751253"/>
                <a:gd name="connsiteY35" fmla="*/ 54928 h 294029"/>
                <a:gd name="connsiteX36" fmla="*/ 1457224 w 1751253"/>
                <a:gd name="connsiteY36" fmla="*/ 54928 h 294029"/>
                <a:gd name="connsiteX37" fmla="*/ 1457224 w 1751253"/>
                <a:gd name="connsiteY37" fmla="*/ 38773 h 294029"/>
                <a:gd name="connsiteX38" fmla="*/ 1664014 w 1751253"/>
                <a:gd name="connsiteY38" fmla="*/ 38773 h 294029"/>
                <a:gd name="connsiteX39" fmla="*/ 1738327 w 1751253"/>
                <a:gd name="connsiteY39" fmla="*/ 42003 h 294029"/>
                <a:gd name="connsiteX40" fmla="*/ 1751253 w 1751253"/>
                <a:gd name="connsiteY40" fmla="*/ 0 h 294029"/>
                <a:gd name="connsiteX0" fmla="*/ 0 w 1751253"/>
                <a:gd name="connsiteY0" fmla="*/ 294029 h 294029"/>
                <a:gd name="connsiteX1" fmla="*/ 64621 w 1751253"/>
                <a:gd name="connsiteY1" fmla="*/ 294029 h 294029"/>
                <a:gd name="connsiteX2" fmla="*/ 64621 w 1751253"/>
                <a:gd name="connsiteY2" fmla="*/ 284336 h 294029"/>
                <a:gd name="connsiteX3" fmla="*/ 184172 w 1751253"/>
                <a:gd name="connsiteY3" fmla="*/ 284336 h 294029"/>
                <a:gd name="connsiteX4" fmla="*/ 184172 w 1751253"/>
                <a:gd name="connsiteY4" fmla="*/ 274642 h 294029"/>
                <a:gd name="connsiteX5" fmla="*/ 229407 w 1751253"/>
                <a:gd name="connsiteY5" fmla="*/ 274642 h 294029"/>
                <a:gd name="connsiteX6" fmla="*/ 229407 w 1751253"/>
                <a:gd name="connsiteY6" fmla="*/ 258487 h 294029"/>
                <a:gd name="connsiteX7" fmla="*/ 313416 w 1751253"/>
                <a:gd name="connsiteY7" fmla="*/ 258487 h 294029"/>
                <a:gd name="connsiteX8" fmla="*/ 313416 w 1751253"/>
                <a:gd name="connsiteY8" fmla="*/ 255256 h 294029"/>
                <a:gd name="connsiteX9" fmla="*/ 374807 w 1751253"/>
                <a:gd name="connsiteY9" fmla="*/ 255256 h 294029"/>
                <a:gd name="connsiteX10" fmla="*/ 384500 w 1751253"/>
                <a:gd name="connsiteY10" fmla="*/ 245563 h 294029"/>
                <a:gd name="connsiteX11" fmla="*/ 516975 w 1751253"/>
                <a:gd name="connsiteY11" fmla="*/ 245563 h 294029"/>
                <a:gd name="connsiteX12" fmla="*/ 516975 w 1751253"/>
                <a:gd name="connsiteY12" fmla="*/ 232638 h 294029"/>
                <a:gd name="connsiteX13" fmla="*/ 662374 w 1751253"/>
                <a:gd name="connsiteY13" fmla="*/ 232638 h 294029"/>
                <a:gd name="connsiteX14" fmla="*/ 668836 w 1751253"/>
                <a:gd name="connsiteY14" fmla="*/ 226176 h 294029"/>
                <a:gd name="connsiteX15" fmla="*/ 794849 w 1751253"/>
                <a:gd name="connsiteY15" fmla="*/ 226176 h 294029"/>
                <a:gd name="connsiteX16" fmla="*/ 794849 w 1751253"/>
                <a:gd name="connsiteY16" fmla="*/ 203558 h 294029"/>
                <a:gd name="connsiteX17" fmla="*/ 878858 w 1751253"/>
                <a:gd name="connsiteY17" fmla="*/ 203558 h 294029"/>
                <a:gd name="connsiteX18" fmla="*/ 878858 w 1751253"/>
                <a:gd name="connsiteY18" fmla="*/ 168016 h 294029"/>
                <a:gd name="connsiteX19" fmla="*/ 953173 w 1751253"/>
                <a:gd name="connsiteY19" fmla="*/ 168016 h 294029"/>
                <a:gd name="connsiteX20" fmla="*/ 953173 w 1751253"/>
                <a:gd name="connsiteY20" fmla="*/ 151861 h 294029"/>
                <a:gd name="connsiteX21" fmla="*/ 1004870 w 1751253"/>
                <a:gd name="connsiteY21" fmla="*/ 151861 h 294029"/>
                <a:gd name="connsiteX22" fmla="*/ 1004870 w 1751253"/>
                <a:gd name="connsiteY22" fmla="*/ 135705 h 294029"/>
                <a:gd name="connsiteX23" fmla="*/ 1053337 w 1751253"/>
                <a:gd name="connsiteY23" fmla="*/ 135705 h 294029"/>
                <a:gd name="connsiteX24" fmla="*/ 1053337 w 1751253"/>
                <a:gd name="connsiteY24" fmla="*/ 129243 h 294029"/>
                <a:gd name="connsiteX25" fmla="*/ 1069492 w 1751253"/>
                <a:gd name="connsiteY25" fmla="*/ 129243 h 294029"/>
                <a:gd name="connsiteX26" fmla="*/ 1069492 w 1751253"/>
                <a:gd name="connsiteY26" fmla="*/ 113088 h 294029"/>
                <a:gd name="connsiteX27" fmla="*/ 1108265 w 1751253"/>
                <a:gd name="connsiteY27" fmla="*/ 113088 h 294029"/>
                <a:gd name="connsiteX28" fmla="*/ 1108265 w 1751253"/>
                <a:gd name="connsiteY28" fmla="*/ 96932 h 294029"/>
                <a:gd name="connsiteX29" fmla="*/ 1273051 w 1751253"/>
                <a:gd name="connsiteY29" fmla="*/ 96932 h 294029"/>
                <a:gd name="connsiteX30" fmla="*/ 1273051 w 1751253"/>
                <a:gd name="connsiteY30" fmla="*/ 96932 h 294029"/>
                <a:gd name="connsiteX31" fmla="*/ 1273051 w 1751253"/>
                <a:gd name="connsiteY31" fmla="*/ 96932 h 294029"/>
                <a:gd name="connsiteX32" fmla="*/ 1285975 w 1751253"/>
                <a:gd name="connsiteY32" fmla="*/ 84008 h 294029"/>
                <a:gd name="connsiteX33" fmla="*/ 1285975 w 1751253"/>
                <a:gd name="connsiteY33" fmla="*/ 67852 h 294029"/>
                <a:gd name="connsiteX34" fmla="*/ 1360291 w 1751253"/>
                <a:gd name="connsiteY34" fmla="*/ 67852 h 294029"/>
                <a:gd name="connsiteX35" fmla="*/ 1360291 w 1751253"/>
                <a:gd name="connsiteY35" fmla="*/ 54928 h 294029"/>
                <a:gd name="connsiteX36" fmla="*/ 1457224 w 1751253"/>
                <a:gd name="connsiteY36" fmla="*/ 54928 h 294029"/>
                <a:gd name="connsiteX37" fmla="*/ 1457224 w 1751253"/>
                <a:gd name="connsiteY37" fmla="*/ 38773 h 294029"/>
                <a:gd name="connsiteX38" fmla="*/ 1664014 w 1751253"/>
                <a:gd name="connsiteY38" fmla="*/ 38773 h 294029"/>
                <a:gd name="connsiteX39" fmla="*/ 1738327 w 1751253"/>
                <a:gd name="connsiteY39" fmla="*/ 9692 h 294029"/>
                <a:gd name="connsiteX40" fmla="*/ 1751253 w 1751253"/>
                <a:gd name="connsiteY40" fmla="*/ 0 h 294029"/>
                <a:gd name="connsiteX0" fmla="*/ 0 w 1751253"/>
                <a:gd name="connsiteY0" fmla="*/ 294029 h 294029"/>
                <a:gd name="connsiteX1" fmla="*/ 64621 w 1751253"/>
                <a:gd name="connsiteY1" fmla="*/ 294029 h 294029"/>
                <a:gd name="connsiteX2" fmla="*/ 64621 w 1751253"/>
                <a:gd name="connsiteY2" fmla="*/ 284336 h 294029"/>
                <a:gd name="connsiteX3" fmla="*/ 184172 w 1751253"/>
                <a:gd name="connsiteY3" fmla="*/ 284336 h 294029"/>
                <a:gd name="connsiteX4" fmla="*/ 184172 w 1751253"/>
                <a:gd name="connsiteY4" fmla="*/ 274642 h 294029"/>
                <a:gd name="connsiteX5" fmla="*/ 229407 w 1751253"/>
                <a:gd name="connsiteY5" fmla="*/ 274642 h 294029"/>
                <a:gd name="connsiteX6" fmla="*/ 229407 w 1751253"/>
                <a:gd name="connsiteY6" fmla="*/ 258487 h 294029"/>
                <a:gd name="connsiteX7" fmla="*/ 313416 w 1751253"/>
                <a:gd name="connsiteY7" fmla="*/ 258487 h 294029"/>
                <a:gd name="connsiteX8" fmla="*/ 313416 w 1751253"/>
                <a:gd name="connsiteY8" fmla="*/ 255256 h 294029"/>
                <a:gd name="connsiteX9" fmla="*/ 374807 w 1751253"/>
                <a:gd name="connsiteY9" fmla="*/ 255256 h 294029"/>
                <a:gd name="connsiteX10" fmla="*/ 384500 w 1751253"/>
                <a:gd name="connsiteY10" fmla="*/ 245563 h 294029"/>
                <a:gd name="connsiteX11" fmla="*/ 516975 w 1751253"/>
                <a:gd name="connsiteY11" fmla="*/ 245563 h 294029"/>
                <a:gd name="connsiteX12" fmla="*/ 516975 w 1751253"/>
                <a:gd name="connsiteY12" fmla="*/ 232638 h 294029"/>
                <a:gd name="connsiteX13" fmla="*/ 662374 w 1751253"/>
                <a:gd name="connsiteY13" fmla="*/ 232638 h 294029"/>
                <a:gd name="connsiteX14" fmla="*/ 668836 w 1751253"/>
                <a:gd name="connsiteY14" fmla="*/ 226176 h 294029"/>
                <a:gd name="connsiteX15" fmla="*/ 794849 w 1751253"/>
                <a:gd name="connsiteY15" fmla="*/ 226176 h 294029"/>
                <a:gd name="connsiteX16" fmla="*/ 794849 w 1751253"/>
                <a:gd name="connsiteY16" fmla="*/ 203558 h 294029"/>
                <a:gd name="connsiteX17" fmla="*/ 878858 w 1751253"/>
                <a:gd name="connsiteY17" fmla="*/ 203558 h 294029"/>
                <a:gd name="connsiteX18" fmla="*/ 878858 w 1751253"/>
                <a:gd name="connsiteY18" fmla="*/ 168016 h 294029"/>
                <a:gd name="connsiteX19" fmla="*/ 953173 w 1751253"/>
                <a:gd name="connsiteY19" fmla="*/ 168016 h 294029"/>
                <a:gd name="connsiteX20" fmla="*/ 953173 w 1751253"/>
                <a:gd name="connsiteY20" fmla="*/ 151861 h 294029"/>
                <a:gd name="connsiteX21" fmla="*/ 1004870 w 1751253"/>
                <a:gd name="connsiteY21" fmla="*/ 151861 h 294029"/>
                <a:gd name="connsiteX22" fmla="*/ 1004870 w 1751253"/>
                <a:gd name="connsiteY22" fmla="*/ 135705 h 294029"/>
                <a:gd name="connsiteX23" fmla="*/ 1053337 w 1751253"/>
                <a:gd name="connsiteY23" fmla="*/ 135705 h 294029"/>
                <a:gd name="connsiteX24" fmla="*/ 1053337 w 1751253"/>
                <a:gd name="connsiteY24" fmla="*/ 129243 h 294029"/>
                <a:gd name="connsiteX25" fmla="*/ 1069492 w 1751253"/>
                <a:gd name="connsiteY25" fmla="*/ 129243 h 294029"/>
                <a:gd name="connsiteX26" fmla="*/ 1069492 w 1751253"/>
                <a:gd name="connsiteY26" fmla="*/ 113088 h 294029"/>
                <a:gd name="connsiteX27" fmla="*/ 1108265 w 1751253"/>
                <a:gd name="connsiteY27" fmla="*/ 113088 h 294029"/>
                <a:gd name="connsiteX28" fmla="*/ 1108265 w 1751253"/>
                <a:gd name="connsiteY28" fmla="*/ 96932 h 294029"/>
                <a:gd name="connsiteX29" fmla="*/ 1273051 w 1751253"/>
                <a:gd name="connsiteY29" fmla="*/ 96932 h 294029"/>
                <a:gd name="connsiteX30" fmla="*/ 1273051 w 1751253"/>
                <a:gd name="connsiteY30" fmla="*/ 96932 h 294029"/>
                <a:gd name="connsiteX31" fmla="*/ 1273051 w 1751253"/>
                <a:gd name="connsiteY31" fmla="*/ 96932 h 294029"/>
                <a:gd name="connsiteX32" fmla="*/ 1285975 w 1751253"/>
                <a:gd name="connsiteY32" fmla="*/ 84008 h 294029"/>
                <a:gd name="connsiteX33" fmla="*/ 1285975 w 1751253"/>
                <a:gd name="connsiteY33" fmla="*/ 67852 h 294029"/>
                <a:gd name="connsiteX34" fmla="*/ 1360291 w 1751253"/>
                <a:gd name="connsiteY34" fmla="*/ 67852 h 294029"/>
                <a:gd name="connsiteX35" fmla="*/ 1360291 w 1751253"/>
                <a:gd name="connsiteY35" fmla="*/ 54928 h 294029"/>
                <a:gd name="connsiteX36" fmla="*/ 1457224 w 1751253"/>
                <a:gd name="connsiteY36" fmla="*/ 54928 h 294029"/>
                <a:gd name="connsiteX37" fmla="*/ 1457224 w 1751253"/>
                <a:gd name="connsiteY37" fmla="*/ 38773 h 294029"/>
                <a:gd name="connsiteX38" fmla="*/ 1735098 w 1751253"/>
                <a:gd name="connsiteY38" fmla="*/ 38773 h 294029"/>
                <a:gd name="connsiteX39" fmla="*/ 1738327 w 1751253"/>
                <a:gd name="connsiteY39" fmla="*/ 9692 h 294029"/>
                <a:gd name="connsiteX40" fmla="*/ 1751253 w 1751253"/>
                <a:gd name="connsiteY40" fmla="*/ 0 h 294029"/>
                <a:gd name="connsiteX0" fmla="*/ 0 w 1751253"/>
                <a:gd name="connsiteY0" fmla="*/ 294029 h 294029"/>
                <a:gd name="connsiteX1" fmla="*/ 64621 w 1751253"/>
                <a:gd name="connsiteY1" fmla="*/ 294029 h 294029"/>
                <a:gd name="connsiteX2" fmla="*/ 64621 w 1751253"/>
                <a:gd name="connsiteY2" fmla="*/ 284336 h 294029"/>
                <a:gd name="connsiteX3" fmla="*/ 184172 w 1751253"/>
                <a:gd name="connsiteY3" fmla="*/ 284336 h 294029"/>
                <a:gd name="connsiteX4" fmla="*/ 184172 w 1751253"/>
                <a:gd name="connsiteY4" fmla="*/ 274642 h 294029"/>
                <a:gd name="connsiteX5" fmla="*/ 229407 w 1751253"/>
                <a:gd name="connsiteY5" fmla="*/ 274642 h 294029"/>
                <a:gd name="connsiteX6" fmla="*/ 229407 w 1751253"/>
                <a:gd name="connsiteY6" fmla="*/ 258487 h 294029"/>
                <a:gd name="connsiteX7" fmla="*/ 313416 w 1751253"/>
                <a:gd name="connsiteY7" fmla="*/ 258487 h 294029"/>
                <a:gd name="connsiteX8" fmla="*/ 313416 w 1751253"/>
                <a:gd name="connsiteY8" fmla="*/ 255256 h 294029"/>
                <a:gd name="connsiteX9" fmla="*/ 374807 w 1751253"/>
                <a:gd name="connsiteY9" fmla="*/ 255256 h 294029"/>
                <a:gd name="connsiteX10" fmla="*/ 384500 w 1751253"/>
                <a:gd name="connsiteY10" fmla="*/ 245563 h 294029"/>
                <a:gd name="connsiteX11" fmla="*/ 516975 w 1751253"/>
                <a:gd name="connsiteY11" fmla="*/ 245563 h 294029"/>
                <a:gd name="connsiteX12" fmla="*/ 516975 w 1751253"/>
                <a:gd name="connsiteY12" fmla="*/ 232638 h 294029"/>
                <a:gd name="connsiteX13" fmla="*/ 662374 w 1751253"/>
                <a:gd name="connsiteY13" fmla="*/ 232638 h 294029"/>
                <a:gd name="connsiteX14" fmla="*/ 668836 w 1751253"/>
                <a:gd name="connsiteY14" fmla="*/ 226176 h 294029"/>
                <a:gd name="connsiteX15" fmla="*/ 794849 w 1751253"/>
                <a:gd name="connsiteY15" fmla="*/ 226176 h 294029"/>
                <a:gd name="connsiteX16" fmla="*/ 794849 w 1751253"/>
                <a:gd name="connsiteY16" fmla="*/ 203558 h 294029"/>
                <a:gd name="connsiteX17" fmla="*/ 878858 w 1751253"/>
                <a:gd name="connsiteY17" fmla="*/ 203558 h 294029"/>
                <a:gd name="connsiteX18" fmla="*/ 878858 w 1751253"/>
                <a:gd name="connsiteY18" fmla="*/ 168016 h 294029"/>
                <a:gd name="connsiteX19" fmla="*/ 953173 w 1751253"/>
                <a:gd name="connsiteY19" fmla="*/ 168016 h 294029"/>
                <a:gd name="connsiteX20" fmla="*/ 953173 w 1751253"/>
                <a:gd name="connsiteY20" fmla="*/ 151861 h 294029"/>
                <a:gd name="connsiteX21" fmla="*/ 1004870 w 1751253"/>
                <a:gd name="connsiteY21" fmla="*/ 151861 h 294029"/>
                <a:gd name="connsiteX22" fmla="*/ 1004870 w 1751253"/>
                <a:gd name="connsiteY22" fmla="*/ 135705 h 294029"/>
                <a:gd name="connsiteX23" fmla="*/ 1053337 w 1751253"/>
                <a:gd name="connsiteY23" fmla="*/ 135705 h 294029"/>
                <a:gd name="connsiteX24" fmla="*/ 1053337 w 1751253"/>
                <a:gd name="connsiteY24" fmla="*/ 129243 h 294029"/>
                <a:gd name="connsiteX25" fmla="*/ 1069492 w 1751253"/>
                <a:gd name="connsiteY25" fmla="*/ 129243 h 294029"/>
                <a:gd name="connsiteX26" fmla="*/ 1069492 w 1751253"/>
                <a:gd name="connsiteY26" fmla="*/ 113088 h 294029"/>
                <a:gd name="connsiteX27" fmla="*/ 1108265 w 1751253"/>
                <a:gd name="connsiteY27" fmla="*/ 113088 h 294029"/>
                <a:gd name="connsiteX28" fmla="*/ 1108265 w 1751253"/>
                <a:gd name="connsiteY28" fmla="*/ 96932 h 294029"/>
                <a:gd name="connsiteX29" fmla="*/ 1273051 w 1751253"/>
                <a:gd name="connsiteY29" fmla="*/ 96932 h 294029"/>
                <a:gd name="connsiteX30" fmla="*/ 1273051 w 1751253"/>
                <a:gd name="connsiteY30" fmla="*/ 96932 h 294029"/>
                <a:gd name="connsiteX31" fmla="*/ 1273051 w 1751253"/>
                <a:gd name="connsiteY31" fmla="*/ 96932 h 294029"/>
                <a:gd name="connsiteX32" fmla="*/ 1285975 w 1751253"/>
                <a:gd name="connsiteY32" fmla="*/ 84008 h 294029"/>
                <a:gd name="connsiteX33" fmla="*/ 1285975 w 1751253"/>
                <a:gd name="connsiteY33" fmla="*/ 67852 h 294029"/>
                <a:gd name="connsiteX34" fmla="*/ 1360291 w 1751253"/>
                <a:gd name="connsiteY34" fmla="*/ 67852 h 294029"/>
                <a:gd name="connsiteX35" fmla="*/ 1360291 w 1751253"/>
                <a:gd name="connsiteY35" fmla="*/ 54928 h 294029"/>
                <a:gd name="connsiteX36" fmla="*/ 1457224 w 1751253"/>
                <a:gd name="connsiteY36" fmla="*/ 54928 h 294029"/>
                <a:gd name="connsiteX37" fmla="*/ 1457224 w 1751253"/>
                <a:gd name="connsiteY37" fmla="*/ 38773 h 294029"/>
                <a:gd name="connsiteX38" fmla="*/ 1748022 w 1751253"/>
                <a:gd name="connsiteY38" fmla="*/ 38773 h 294029"/>
                <a:gd name="connsiteX39" fmla="*/ 1738327 w 1751253"/>
                <a:gd name="connsiteY39" fmla="*/ 9692 h 294029"/>
                <a:gd name="connsiteX40" fmla="*/ 1751253 w 1751253"/>
                <a:gd name="connsiteY40" fmla="*/ 0 h 294029"/>
                <a:gd name="connsiteX0" fmla="*/ 0 w 1754485"/>
                <a:gd name="connsiteY0" fmla="*/ 284337 h 284337"/>
                <a:gd name="connsiteX1" fmla="*/ 64621 w 1754485"/>
                <a:gd name="connsiteY1" fmla="*/ 284337 h 284337"/>
                <a:gd name="connsiteX2" fmla="*/ 64621 w 1754485"/>
                <a:gd name="connsiteY2" fmla="*/ 274644 h 284337"/>
                <a:gd name="connsiteX3" fmla="*/ 184172 w 1754485"/>
                <a:gd name="connsiteY3" fmla="*/ 274644 h 284337"/>
                <a:gd name="connsiteX4" fmla="*/ 184172 w 1754485"/>
                <a:gd name="connsiteY4" fmla="*/ 264950 h 284337"/>
                <a:gd name="connsiteX5" fmla="*/ 229407 w 1754485"/>
                <a:gd name="connsiteY5" fmla="*/ 264950 h 284337"/>
                <a:gd name="connsiteX6" fmla="*/ 229407 w 1754485"/>
                <a:gd name="connsiteY6" fmla="*/ 248795 h 284337"/>
                <a:gd name="connsiteX7" fmla="*/ 313416 w 1754485"/>
                <a:gd name="connsiteY7" fmla="*/ 248795 h 284337"/>
                <a:gd name="connsiteX8" fmla="*/ 313416 w 1754485"/>
                <a:gd name="connsiteY8" fmla="*/ 245564 h 284337"/>
                <a:gd name="connsiteX9" fmla="*/ 374807 w 1754485"/>
                <a:gd name="connsiteY9" fmla="*/ 245564 h 284337"/>
                <a:gd name="connsiteX10" fmla="*/ 384500 w 1754485"/>
                <a:gd name="connsiteY10" fmla="*/ 235871 h 284337"/>
                <a:gd name="connsiteX11" fmla="*/ 516975 w 1754485"/>
                <a:gd name="connsiteY11" fmla="*/ 235871 h 284337"/>
                <a:gd name="connsiteX12" fmla="*/ 516975 w 1754485"/>
                <a:gd name="connsiteY12" fmla="*/ 222946 h 284337"/>
                <a:gd name="connsiteX13" fmla="*/ 662374 w 1754485"/>
                <a:gd name="connsiteY13" fmla="*/ 222946 h 284337"/>
                <a:gd name="connsiteX14" fmla="*/ 668836 w 1754485"/>
                <a:gd name="connsiteY14" fmla="*/ 216484 h 284337"/>
                <a:gd name="connsiteX15" fmla="*/ 794849 w 1754485"/>
                <a:gd name="connsiteY15" fmla="*/ 216484 h 284337"/>
                <a:gd name="connsiteX16" fmla="*/ 794849 w 1754485"/>
                <a:gd name="connsiteY16" fmla="*/ 193866 h 284337"/>
                <a:gd name="connsiteX17" fmla="*/ 878858 w 1754485"/>
                <a:gd name="connsiteY17" fmla="*/ 193866 h 284337"/>
                <a:gd name="connsiteX18" fmla="*/ 878858 w 1754485"/>
                <a:gd name="connsiteY18" fmla="*/ 158324 h 284337"/>
                <a:gd name="connsiteX19" fmla="*/ 953173 w 1754485"/>
                <a:gd name="connsiteY19" fmla="*/ 158324 h 284337"/>
                <a:gd name="connsiteX20" fmla="*/ 953173 w 1754485"/>
                <a:gd name="connsiteY20" fmla="*/ 142169 h 284337"/>
                <a:gd name="connsiteX21" fmla="*/ 1004870 w 1754485"/>
                <a:gd name="connsiteY21" fmla="*/ 142169 h 284337"/>
                <a:gd name="connsiteX22" fmla="*/ 1004870 w 1754485"/>
                <a:gd name="connsiteY22" fmla="*/ 126013 h 284337"/>
                <a:gd name="connsiteX23" fmla="*/ 1053337 w 1754485"/>
                <a:gd name="connsiteY23" fmla="*/ 126013 h 284337"/>
                <a:gd name="connsiteX24" fmla="*/ 1053337 w 1754485"/>
                <a:gd name="connsiteY24" fmla="*/ 119551 h 284337"/>
                <a:gd name="connsiteX25" fmla="*/ 1069492 w 1754485"/>
                <a:gd name="connsiteY25" fmla="*/ 119551 h 284337"/>
                <a:gd name="connsiteX26" fmla="*/ 1069492 w 1754485"/>
                <a:gd name="connsiteY26" fmla="*/ 103396 h 284337"/>
                <a:gd name="connsiteX27" fmla="*/ 1108265 w 1754485"/>
                <a:gd name="connsiteY27" fmla="*/ 103396 h 284337"/>
                <a:gd name="connsiteX28" fmla="*/ 1108265 w 1754485"/>
                <a:gd name="connsiteY28" fmla="*/ 87240 h 284337"/>
                <a:gd name="connsiteX29" fmla="*/ 1273051 w 1754485"/>
                <a:gd name="connsiteY29" fmla="*/ 87240 h 284337"/>
                <a:gd name="connsiteX30" fmla="*/ 1273051 w 1754485"/>
                <a:gd name="connsiteY30" fmla="*/ 87240 h 284337"/>
                <a:gd name="connsiteX31" fmla="*/ 1273051 w 1754485"/>
                <a:gd name="connsiteY31" fmla="*/ 87240 h 284337"/>
                <a:gd name="connsiteX32" fmla="*/ 1285975 w 1754485"/>
                <a:gd name="connsiteY32" fmla="*/ 74316 h 284337"/>
                <a:gd name="connsiteX33" fmla="*/ 1285975 w 1754485"/>
                <a:gd name="connsiteY33" fmla="*/ 58160 h 284337"/>
                <a:gd name="connsiteX34" fmla="*/ 1360291 w 1754485"/>
                <a:gd name="connsiteY34" fmla="*/ 58160 h 284337"/>
                <a:gd name="connsiteX35" fmla="*/ 1360291 w 1754485"/>
                <a:gd name="connsiteY35" fmla="*/ 45236 h 284337"/>
                <a:gd name="connsiteX36" fmla="*/ 1457224 w 1754485"/>
                <a:gd name="connsiteY36" fmla="*/ 45236 h 284337"/>
                <a:gd name="connsiteX37" fmla="*/ 1457224 w 1754485"/>
                <a:gd name="connsiteY37" fmla="*/ 29081 h 284337"/>
                <a:gd name="connsiteX38" fmla="*/ 1748022 w 1754485"/>
                <a:gd name="connsiteY38" fmla="*/ 29081 h 284337"/>
                <a:gd name="connsiteX39" fmla="*/ 1738327 w 1754485"/>
                <a:gd name="connsiteY39" fmla="*/ 0 h 284337"/>
                <a:gd name="connsiteX40" fmla="*/ 1754485 w 1754485"/>
                <a:gd name="connsiteY40" fmla="*/ 2 h 284337"/>
                <a:gd name="connsiteX0" fmla="*/ 0 w 1754485"/>
                <a:gd name="connsiteY0" fmla="*/ 284337 h 284337"/>
                <a:gd name="connsiteX1" fmla="*/ 64621 w 1754485"/>
                <a:gd name="connsiteY1" fmla="*/ 284337 h 284337"/>
                <a:gd name="connsiteX2" fmla="*/ 64621 w 1754485"/>
                <a:gd name="connsiteY2" fmla="*/ 274644 h 284337"/>
                <a:gd name="connsiteX3" fmla="*/ 184172 w 1754485"/>
                <a:gd name="connsiteY3" fmla="*/ 274644 h 284337"/>
                <a:gd name="connsiteX4" fmla="*/ 184172 w 1754485"/>
                <a:gd name="connsiteY4" fmla="*/ 264950 h 284337"/>
                <a:gd name="connsiteX5" fmla="*/ 229407 w 1754485"/>
                <a:gd name="connsiteY5" fmla="*/ 264950 h 284337"/>
                <a:gd name="connsiteX6" fmla="*/ 229407 w 1754485"/>
                <a:gd name="connsiteY6" fmla="*/ 248795 h 284337"/>
                <a:gd name="connsiteX7" fmla="*/ 313416 w 1754485"/>
                <a:gd name="connsiteY7" fmla="*/ 248795 h 284337"/>
                <a:gd name="connsiteX8" fmla="*/ 313416 w 1754485"/>
                <a:gd name="connsiteY8" fmla="*/ 245564 h 284337"/>
                <a:gd name="connsiteX9" fmla="*/ 374807 w 1754485"/>
                <a:gd name="connsiteY9" fmla="*/ 245564 h 284337"/>
                <a:gd name="connsiteX10" fmla="*/ 384500 w 1754485"/>
                <a:gd name="connsiteY10" fmla="*/ 235871 h 284337"/>
                <a:gd name="connsiteX11" fmla="*/ 516975 w 1754485"/>
                <a:gd name="connsiteY11" fmla="*/ 235871 h 284337"/>
                <a:gd name="connsiteX12" fmla="*/ 516975 w 1754485"/>
                <a:gd name="connsiteY12" fmla="*/ 222946 h 284337"/>
                <a:gd name="connsiteX13" fmla="*/ 662374 w 1754485"/>
                <a:gd name="connsiteY13" fmla="*/ 222946 h 284337"/>
                <a:gd name="connsiteX14" fmla="*/ 668836 w 1754485"/>
                <a:gd name="connsiteY14" fmla="*/ 216484 h 284337"/>
                <a:gd name="connsiteX15" fmla="*/ 794849 w 1754485"/>
                <a:gd name="connsiteY15" fmla="*/ 216484 h 284337"/>
                <a:gd name="connsiteX16" fmla="*/ 794849 w 1754485"/>
                <a:gd name="connsiteY16" fmla="*/ 193866 h 284337"/>
                <a:gd name="connsiteX17" fmla="*/ 878858 w 1754485"/>
                <a:gd name="connsiteY17" fmla="*/ 193866 h 284337"/>
                <a:gd name="connsiteX18" fmla="*/ 878858 w 1754485"/>
                <a:gd name="connsiteY18" fmla="*/ 158324 h 284337"/>
                <a:gd name="connsiteX19" fmla="*/ 953173 w 1754485"/>
                <a:gd name="connsiteY19" fmla="*/ 158324 h 284337"/>
                <a:gd name="connsiteX20" fmla="*/ 953173 w 1754485"/>
                <a:gd name="connsiteY20" fmla="*/ 142169 h 284337"/>
                <a:gd name="connsiteX21" fmla="*/ 1004870 w 1754485"/>
                <a:gd name="connsiteY21" fmla="*/ 142169 h 284337"/>
                <a:gd name="connsiteX22" fmla="*/ 1004870 w 1754485"/>
                <a:gd name="connsiteY22" fmla="*/ 126013 h 284337"/>
                <a:gd name="connsiteX23" fmla="*/ 1053337 w 1754485"/>
                <a:gd name="connsiteY23" fmla="*/ 126013 h 284337"/>
                <a:gd name="connsiteX24" fmla="*/ 1053337 w 1754485"/>
                <a:gd name="connsiteY24" fmla="*/ 119551 h 284337"/>
                <a:gd name="connsiteX25" fmla="*/ 1069492 w 1754485"/>
                <a:gd name="connsiteY25" fmla="*/ 119551 h 284337"/>
                <a:gd name="connsiteX26" fmla="*/ 1069492 w 1754485"/>
                <a:gd name="connsiteY26" fmla="*/ 103396 h 284337"/>
                <a:gd name="connsiteX27" fmla="*/ 1108265 w 1754485"/>
                <a:gd name="connsiteY27" fmla="*/ 103396 h 284337"/>
                <a:gd name="connsiteX28" fmla="*/ 1108265 w 1754485"/>
                <a:gd name="connsiteY28" fmla="*/ 87240 h 284337"/>
                <a:gd name="connsiteX29" fmla="*/ 1273051 w 1754485"/>
                <a:gd name="connsiteY29" fmla="*/ 87240 h 284337"/>
                <a:gd name="connsiteX30" fmla="*/ 1273051 w 1754485"/>
                <a:gd name="connsiteY30" fmla="*/ 87240 h 284337"/>
                <a:gd name="connsiteX31" fmla="*/ 1273051 w 1754485"/>
                <a:gd name="connsiteY31" fmla="*/ 87240 h 284337"/>
                <a:gd name="connsiteX32" fmla="*/ 1285975 w 1754485"/>
                <a:gd name="connsiteY32" fmla="*/ 74316 h 284337"/>
                <a:gd name="connsiteX33" fmla="*/ 1285975 w 1754485"/>
                <a:gd name="connsiteY33" fmla="*/ 58160 h 284337"/>
                <a:gd name="connsiteX34" fmla="*/ 1360291 w 1754485"/>
                <a:gd name="connsiteY34" fmla="*/ 58160 h 284337"/>
                <a:gd name="connsiteX35" fmla="*/ 1360291 w 1754485"/>
                <a:gd name="connsiteY35" fmla="*/ 45236 h 284337"/>
                <a:gd name="connsiteX36" fmla="*/ 1457224 w 1754485"/>
                <a:gd name="connsiteY36" fmla="*/ 45236 h 284337"/>
                <a:gd name="connsiteX37" fmla="*/ 1457224 w 1754485"/>
                <a:gd name="connsiteY37" fmla="*/ 29081 h 284337"/>
                <a:gd name="connsiteX38" fmla="*/ 1735098 w 1754485"/>
                <a:gd name="connsiteY38" fmla="*/ 29081 h 284337"/>
                <a:gd name="connsiteX39" fmla="*/ 1738327 w 1754485"/>
                <a:gd name="connsiteY39" fmla="*/ 0 h 284337"/>
                <a:gd name="connsiteX40" fmla="*/ 1754485 w 1754485"/>
                <a:gd name="connsiteY40" fmla="*/ 2 h 284337"/>
                <a:gd name="connsiteX0" fmla="*/ 0 w 1754485"/>
                <a:gd name="connsiteY0" fmla="*/ 284337 h 284337"/>
                <a:gd name="connsiteX1" fmla="*/ 64621 w 1754485"/>
                <a:gd name="connsiteY1" fmla="*/ 284337 h 284337"/>
                <a:gd name="connsiteX2" fmla="*/ 64621 w 1754485"/>
                <a:gd name="connsiteY2" fmla="*/ 274644 h 284337"/>
                <a:gd name="connsiteX3" fmla="*/ 184172 w 1754485"/>
                <a:gd name="connsiteY3" fmla="*/ 274644 h 284337"/>
                <a:gd name="connsiteX4" fmla="*/ 184172 w 1754485"/>
                <a:gd name="connsiteY4" fmla="*/ 264950 h 284337"/>
                <a:gd name="connsiteX5" fmla="*/ 229407 w 1754485"/>
                <a:gd name="connsiteY5" fmla="*/ 264950 h 284337"/>
                <a:gd name="connsiteX6" fmla="*/ 229407 w 1754485"/>
                <a:gd name="connsiteY6" fmla="*/ 248795 h 284337"/>
                <a:gd name="connsiteX7" fmla="*/ 313416 w 1754485"/>
                <a:gd name="connsiteY7" fmla="*/ 248795 h 284337"/>
                <a:gd name="connsiteX8" fmla="*/ 313416 w 1754485"/>
                <a:gd name="connsiteY8" fmla="*/ 245564 h 284337"/>
                <a:gd name="connsiteX9" fmla="*/ 374807 w 1754485"/>
                <a:gd name="connsiteY9" fmla="*/ 245564 h 284337"/>
                <a:gd name="connsiteX10" fmla="*/ 384500 w 1754485"/>
                <a:gd name="connsiteY10" fmla="*/ 235871 h 284337"/>
                <a:gd name="connsiteX11" fmla="*/ 516975 w 1754485"/>
                <a:gd name="connsiteY11" fmla="*/ 235871 h 284337"/>
                <a:gd name="connsiteX12" fmla="*/ 516975 w 1754485"/>
                <a:gd name="connsiteY12" fmla="*/ 222946 h 284337"/>
                <a:gd name="connsiteX13" fmla="*/ 662374 w 1754485"/>
                <a:gd name="connsiteY13" fmla="*/ 222946 h 284337"/>
                <a:gd name="connsiteX14" fmla="*/ 668836 w 1754485"/>
                <a:gd name="connsiteY14" fmla="*/ 216484 h 284337"/>
                <a:gd name="connsiteX15" fmla="*/ 794849 w 1754485"/>
                <a:gd name="connsiteY15" fmla="*/ 216484 h 284337"/>
                <a:gd name="connsiteX16" fmla="*/ 794849 w 1754485"/>
                <a:gd name="connsiteY16" fmla="*/ 193866 h 284337"/>
                <a:gd name="connsiteX17" fmla="*/ 878858 w 1754485"/>
                <a:gd name="connsiteY17" fmla="*/ 193866 h 284337"/>
                <a:gd name="connsiteX18" fmla="*/ 878858 w 1754485"/>
                <a:gd name="connsiteY18" fmla="*/ 158324 h 284337"/>
                <a:gd name="connsiteX19" fmla="*/ 953173 w 1754485"/>
                <a:gd name="connsiteY19" fmla="*/ 158324 h 284337"/>
                <a:gd name="connsiteX20" fmla="*/ 953173 w 1754485"/>
                <a:gd name="connsiteY20" fmla="*/ 142169 h 284337"/>
                <a:gd name="connsiteX21" fmla="*/ 1004870 w 1754485"/>
                <a:gd name="connsiteY21" fmla="*/ 142169 h 284337"/>
                <a:gd name="connsiteX22" fmla="*/ 1004870 w 1754485"/>
                <a:gd name="connsiteY22" fmla="*/ 126013 h 284337"/>
                <a:gd name="connsiteX23" fmla="*/ 1053337 w 1754485"/>
                <a:gd name="connsiteY23" fmla="*/ 126013 h 284337"/>
                <a:gd name="connsiteX24" fmla="*/ 1053337 w 1754485"/>
                <a:gd name="connsiteY24" fmla="*/ 119551 h 284337"/>
                <a:gd name="connsiteX25" fmla="*/ 1069492 w 1754485"/>
                <a:gd name="connsiteY25" fmla="*/ 119551 h 284337"/>
                <a:gd name="connsiteX26" fmla="*/ 1069492 w 1754485"/>
                <a:gd name="connsiteY26" fmla="*/ 103396 h 284337"/>
                <a:gd name="connsiteX27" fmla="*/ 1108265 w 1754485"/>
                <a:gd name="connsiteY27" fmla="*/ 103396 h 284337"/>
                <a:gd name="connsiteX28" fmla="*/ 1108265 w 1754485"/>
                <a:gd name="connsiteY28" fmla="*/ 87240 h 284337"/>
                <a:gd name="connsiteX29" fmla="*/ 1273051 w 1754485"/>
                <a:gd name="connsiteY29" fmla="*/ 87240 h 284337"/>
                <a:gd name="connsiteX30" fmla="*/ 1273051 w 1754485"/>
                <a:gd name="connsiteY30" fmla="*/ 87240 h 284337"/>
                <a:gd name="connsiteX31" fmla="*/ 1273051 w 1754485"/>
                <a:gd name="connsiteY31" fmla="*/ 87240 h 284337"/>
                <a:gd name="connsiteX32" fmla="*/ 1285975 w 1754485"/>
                <a:gd name="connsiteY32" fmla="*/ 74316 h 284337"/>
                <a:gd name="connsiteX33" fmla="*/ 1285975 w 1754485"/>
                <a:gd name="connsiteY33" fmla="*/ 58160 h 284337"/>
                <a:gd name="connsiteX34" fmla="*/ 1360291 w 1754485"/>
                <a:gd name="connsiteY34" fmla="*/ 58160 h 284337"/>
                <a:gd name="connsiteX35" fmla="*/ 1360291 w 1754485"/>
                <a:gd name="connsiteY35" fmla="*/ 45236 h 284337"/>
                <a:gd name="connsiteX36" fmla="*/ 1457224 w 1754485"/>
                <a:gd name="connsiteY36" fmla="*/ 45236 h 284337"/>
                <a:gd name="connsiteX37" fmla="*/ 1457224 w 1754485"/>
                <a:gd name="connsiteY37" fmla="*/ 29081 h 284337"/>
                <a:gd name="connsiteX38" fmla="*/ 1744791 w 1754485"/>
                <a:gd name="connsiteY38" fmla="*/ 32313 h 284337"/>
                <a:gd name="connsiteX39" fmla="*/ 1738327 w 1754485"/>
                <a:gd name="connsiteY39" fmla="*/ 0 h 284337"/>
                <a:gd name="connsiteX40" fmla="*/ 1754485 w 1754485"/>
                <a:gd name="connsiteY40" fmla="*/ 2 h 284337"/>
                <a:gd name="connsiteX0" fmla="*/ 0 w 1754485"/>
                <a:gd name="connsiteY0" fmla="*/ 284337 h 284337"/>
                <a:gd name="connsiteX1" fmla="*/ 64621 w 1754485"/>
                <a:gd name="connsiteY1" fmla="*/ 284337 h 284337"/>
                <a:gd name="connsiteX2" fmla="*/ 64621 w 1754485"/>
                <a:gd name="connsiteY2" fmla="*/ 274644 h 284337"/>
                <a:gd name="connsiteX3" fmla="*/ 184172 w 1754485"/>
                <a:gd name="connsiteY3" fmla="*/ 274644 h 284337"/>
                <a:gd name="connsiteX4" fmla="*/ 184172 w 1754485"/>
                <a:gd name="connsiteY4" fmla="*/ 264950 h 284337"/>
                <a:gd name="connsiteX5" fmla="*/ 229407 w 1754485"/>
                <a:gd name="connsiteY5" fmla="*/ 264950 h 284337"/>
                <a:gd name="connsiteX6" fmla="*/ 229407 w 1754485"/>
                <a:gd name="connsiteY6" fmla="*/ 248795 h 284337"/>
                <a:gd name="connsiteX7" fmla="*/ 313416 w 1754485"/>
                <a:gd name="connsiteY7" fmla="*/ 248795 h 284337"/>
                <a:gd name="connsiteX8" fmla="*/ 313416 w 1754485"/>
                <a:gd name="connsiteY8" fmla="*/ 245564 h 284337"/>
                <a:gd name="connsiteX9" fmla="*/ 374807 w 1754485"/>
                <a:gd name="connsiteY9" fmla="*/ 245564 h 284337"/>
                <a:gd name="connsiteX10" fmla="*/ 384500 w 1754485"/>
                <a:gd name="connsiteY10" fmla="*/ 235871 h 284337"/>
                <a:gd name="connsiteX11" fmla="*/ 516975 w 1754485"/>
                <a:gd name="connsiteY11" fmla="*/ 235871 h 284337"/>
                <a:gd name="connsiteX12" fmla="*/ 516975 w 1754485"/>
                <a:gd name="connsiteY12" fmla="*/ 222946 h 284337"/>
                <a:gd name="connsiteX13" fmla="*/ 662374 w 1754485"/>
                <a:gd name="connsiteY13" fmla="*/ 222946 h 284337"/>
                <a:gd name="connsiteX14" fmla="*/ 668836 w 1754485"/>
                <a:gd name="connsiteY14" fmla="*/ 216484 h 284337"/>
                <a:gd name="connsiteX15" fmla="*/ 794849 w 1754485"/>
                <a:gd name="connsiteY15" fmla="*/ 216484 h 284337"/>
                <a:gd name="connsiteX16" fmla="*/ 794849 w 1754485"/>
                <a:gd name="connsiteY16" fmla="*/ 193866 h 284337"/>
                <a:gd name="connsiteX17" fmla="*/ 878858 w 1754485"/>
                <a:gd name="connsiteY17" fmla="*/ 193866 h 284337"/>
                <a:gd name="connsiteX18" fmla="*/ 878858 w 1754485"/>
                <a:gd name="connsiteY18" fmla="*/ 158324 h 284337"/>
                <a:gd name="connsiteX19" fmla="*/ 953173 w 1754485"/>
                <a:gd name="connsiteY19" fmla="*/ 158324 h 284337"/>
                <a:gd name="connsiteX20" fmla="*/ 953173 w 1754485"/>
                <a:gd name="connsiteY20" fmla="*/ 142169 h 284337"/>
                <a:gd name="connsiteX21" fmla="*/ 1004870 w 1754485"/>
                <a:gd name="connsiteY21" fmla="*/ 142169 h 284337"/>
                <a:gd name="connsiteX22" fmla="*/ 1004870 w 1754485"/>
                <a:gd name="connsiteY22" fmla="*/ 126013 h 284337"/>
                <a:gd name="connsiteX23" fmla="*/ 1053337 w 1754485"/>
                <a:gd name="connsiteY23" fmla="*/ 126013 h 284337"/>
                <a:gd name="connsiteX24" fmla="*/ 1053337 w 1754485"/>
                <a:gd name="connsiteY24" fmla="*/ 119551 h 284337"/>
                <a:gd name="connsiteX25" fmla="*/ 1069492 w 1754485"/>
                <a:gd name="connsiteY25" fmla="*/ 119551 h 284337"/>
                <a:gd name="connsiteX26" fmla="*/ 1069492 w 1754485"/>
                <a:gd name="connsiteY26" fmla="*/ 103396 h 284337"/>
                <a:gd name="connsiteX27" fmla="*/ 1108265 w 1754485"/>
                <a:gd name="connsiteY27" fmla="*/ 103396 h 284337"/>
                <a:gd name="connsiteX28" fmla="*/ 1108265 w 1754485"/>
                <a:gd name="connsiteY28" fmla="*/ 87240 h 284337"/>
                <a:gd name="connsiteX29" fmla="*/ 1273051 w 1754485"/>
                <a:gd name="connsiteY29" fmla="*/ 87240 h 284337"/>
                <a:gd name="connsiteX30" fmla="*/ 1273051 w 1754485"/>
                <a:gd name="connsiteY30" fmla="*/ 87240 h 284337"/>
                <a:gd name="connsiteX31" fmla="*/ 1273051 w 1754485"/>
                <a:gd name="connsiteY31" fmla="*/ 87240 h 284337"/>
                <a:gd name="connsiteX32" fmla="*/ 1285975 w 1754485"/>
                <a:gd name="connsiteY32" fmla="*/ 74316 h 284337"/>
                <a:gd name="connsiteX33" fmla="*/ 1285975 w 1754485"/>
                <a:gd name="connsiteY33" fmla="*/ 58160 h 284337"/>
                <a:gd name="connsiteX34" fmla="*/ 1360291 w 1754485"/>
                <a:gd name="connsiteY34" fmla="*/ 58160 h 284337"/>
                <a:gd name="connsiteX35" fmla="*/ 1360291 w 1754485"/>
                <a:gd name="connsiteY35" fmla="*/ 45236 h 284337"/>
                <a:gd name="connsiteX36" fmla="*/ 1457224 w 1754485"/>
                <a:gd name="connsiteY36" fmla="*/ 45236 h 284337"/>
                <a:gd name="connsiteX37" fmla="*/ 1457224 w 1754485"/>
                <a:gd name="connsiteY37" fmla="*/ 29081 h 284337"/>
                <a:gd name="connsiteX38" fmla="*/ 1735266 w 1754485"/>
                <a:gd name="connsiteY38" fmla="*/ 32313 h 284337"/>
                <a:gd name="connsiteX39" fmla="*/ 1738327 w 1754485"/>
                <a:gd name="connsiteY39" fmla="*/ 0 h 284337"/>
                <a:gd name="connsiteX40" fmla="*/ 1754485 w 1754485"/>
                <a:gd name="connsiteY40" fmla="*/ 2 h 2843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754485" h="284337">
                  <a:moveTo>
                    <a:pt x="0" y="284337"/>
                  </a:moveTo>
                  <a:lnTo>
                    <a:pt x="64621" y="284337"/>
                  </a:lnTo>
                  <a:lnTo>
                    <a:pt x="64621" y="274644"/>
                  </a:lnTo>
                  <a:lnTo>
                    <a:pt x="184172" y="274644"/>
                  </a:lnTo>
                  <a:lnTo>
                    <a:pt x="184172" y="264950"/>
                  </a:lnTo>
                  <a:lnTo>
                    <a:pt x="229407" y="264950"/>
                  </a:lnTo>
                  <a:lnTo>
                    <a:pt x="229407" y="248795"/>
                  </a:lnTo>
                  <a:lnTo>
                    <a:pt x="313416" y="248795"/>
                  </a:lnTo>
                  <a:lnTo>
                    <a:pt x="313416" y="245564"/>
                  </a:lnTo>
                  <a:lnTo>
                    <a:pt x="374807" y="245564"/>
                  </a:lnTo>
                  <a:lnTo>
                    <a:pt x="384500" y="235871"/>
                  </a:lnTo>
                  <a:lnTo>
                    <a:pt x="516975" y="235871"/>
                  </a:lnTo>
                  <a:lnTo>
                    <a:pt x="516975" y="222946"/>
                  </a:lnTo>
                  <a:lnTo>
                    <a:pt x="662374" y="222946"/>
                  </a:lnTo>
                  <a:lnTo>
                    <a:pt x="668836" y="216484"/>
                  </a:lnTo>
                  <a:lnTo>
                    <a:pt x="794849" y="216484"/>
                  </a:lnTo>
                  <a:lnTo>
                    <a:pt x="794849" y="193866"/>
                  </a:lnTo>
                  <a:lnTo>
                    <a:pt x="878858" y="193866"/>
                  </a:lnTo>
                  <a:lnTo>
                    <a:pt x="878858" y="158324"/>
                  </a:lnTo>
                  <a:lnTo>
                    <a:pt x="953173" y="158324"/>
                  </a:lnTo>
                  <a:lnTo>
                    <a:pt x="953173" y="142169"/>
                  </a:lnTo>
                  <a:lnTo>
                    <a:pt x="1004870" y="142169"/>
                  </a:lnTo>
                  <a:lnTo>
                    <a:pt x="1004870" y="126013"/>
                  </a:lnTo>
                  <a:lnTo>
                    <a:pt x="1053337" y="126013"/>
                  </a:lnTo>
                  <a:lnTo>
                    <a:pt x="1053337" y="119551"/>
                  </a:lnTo>
                  <a:lnTo>
                    <a:pt x="1069492" y="119551"/>
                  </a:lnTo>
                  <a:lnTo>
                    <a:pt x="1069492" y="103396"/>
                  </a:lnTo>
                  <a:lnTo>
                    <a:pt x="1108265" y="103396"/>
                  </a:lnTo>
                  <a:lnTo>
                    <a:pt x="1108265" y="87240"/>
                  </a:lnTo>
                  <a:lnTo>
                    <a:pt x="1273051" y="87240"/>
                  </a:lnTo>
                  <a:lnTo>
                    <a:pt x="1273051" y="87240"/>
                  </a:lnTo>
                  <a:lnTo>
                    <a:pt x="1273051" y="87240"/>
                  </a:lnTo>
                  <a:lnTo>
                    <a:pt x="1285975" y="74316"/>
                  </a:lnTo>
                  <a:lnTo>
                    <a:pt x="1285975" y="58160"/>
                  </a:lnTo>
                  <a:lnTo>
                    <a:pt x="1360291" y="58160"/>
                  </a:lnTo>
                  <a:lnTo>
                    <a:pt x="1360291" y="45236"/>
                  </a:lnTo>
                  <a:lnTo>
                    <a:pt x="1457224" y="45236"/>
                  </a:lnTo>
                  <a:lnTo>
                    <a:pt x="1457224" y="29081"/>
                  </a:lnTo>
                  <a:lnTo>
                    <a:pt x="1735266" y="32313"/>
                  </a:lnTo>
                  <a:lnTo>
                    <a:pt x="1738327" y="0"/>
                  </a:lnTo>
                  <a:lnTo>
                    <a:pt x="1754485" y="2"/>
                  </a:lnTo>
                </a:path>
              </a:pathLst>
            </a:custGeom>
            <a:noFill/>
            <a:ln w="28575">
              <a:solidFill>
                <a:schemeClr val="accent3"/>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grpSp>
      <p:sp>
        <p:nvSpPr>
          <p:cNvPr id="6" name="Title 5">
            <a:extLst>
              <a:ext uri="{FF2B5EF4-FFF2-40B4-BE49-F238E27FC236}">
                <a16:creationId xmlns:a16="http://schemas.microsoft.com/office/drawing/2014/main" id="{9ADC7B3E-D076-C168-EE6B-DACEC1278427}"/>
              </a:ext>
            </a:extLst>
          </p:cNvPr>
          <p:cNvSpPr>
            <a:spLocks noGrp="1"/>
          </p:cNvSpPr>
          <p:nvPr>
            <p:ph type="title"/>
          </p:nvPr>
        </p:nvSpPr>
        <p:spPr/>
        <p:txBody>
          <a:bodyPr/>
          <a:lstStyle/>
          <a:p>
            <a:r>
              <a:rPr lang="en-US" dirty="0"/>
              <a:t>Swiss HIV Cohort Study Participants: </a:t>
            </a:r>
            <a:br>
              <a:rPr lang="en-US" dirty="0"/>
            </a:br>
            <a:r>
              <a:rPr lang="en-US" dirty="0"/>
              <a:t>INSTI Impact on CV Events</a:t>
            </a:r>
          </a:p>
        </p:txBody>
      </p:sp>
      <p:sp>
        <p:nvSpPr>
          <p:cNvPr id="12" name="Content Placeholder 11">
            <a:extLst>
              <a:ext uri="{FF2B5EF4-FFF2-40B4-BE49-F238E27FC236}">
                <a16:creationId xmlns:a16="http://schemas.microsoft.com/office/drawing/2014/main" id="{9A040CDE-C0A3-964E-022E-4E08FB513612}"/>
              </a:ext>
            </a:extLst>
          </p:cNvPr>
          <p:cNvSpPr>
            <a:spLocks noGrp="1"/>
          </p:cNvSpPr>
          <p:nvPr>
            <p:ph idx="1"/>
          </p:nvPr>
        </p:nvSpPr>
        <p:spPr>
          <a:xfrm>
            <a:off x="609759" y="5876404"/>
            <a:ext cx="10877529" cy="385340"/>
          </a:xfrm>
        </p:spPr>
        <p:txBody>
          <a:bodyPr/>
          <a:lstStyle/>
          <a:p>
            <a:pPr>
              <a:spcAft>
                <a:spcPts val="0"/>
              </a:spcAft>
            </a:pPr>
            <a:r>
              <a:rPr lang="en-US" sz="2000" b="1" dirty="0">
                <a:solidFill>
                  <a:schemeClr val="accent3"/>
                </a:solidFill>
              </a:rPr>
              <a:t>No difference observed in adjusted CV event incidence between INSTI-based ART and other ART </a:t>
            </a:r>
          </a:p>
        </p:txBody>
      </p:sp>
      <p:cxnSp>
        <p:nvCxnSpPr>
          <p:cNvPr id="7" name="Straight Connector 6">
            <a:extLst>
              <a:ext uri="{FF2B5EF4-FFF2-40B4-BE49-F238E27FC236}">
                <a16:creationId xmlns:a16="http://schemas.microsoft.com/office/drawing/2014/main" id="{85DF668D-E710-15D6-D22C-FFED15E50A5A}"/>
              </a:ext>
            </a:extLst>
          </p:cNvPr>
          <p:cNvCxnSpPr>
            <a:cxnSpLocks/>
          </p:cNvCxnSpPr>
          <p:nvPr/>
        </p:nvCxnSpPr>
        <p:spPr bwMode="auto">
          <a:xfrm>
            <a:off x="2135099" y="2728398"/>
            <a:ext cx="0" cy="1913206"/>
          </a:xfrm>
          <a:prstGeom prst="line">
            <a:avLst/>
          </a:prstGeom>
          <a:noFill/>
          <a:ln w="28575" cap="flat" cmpd="sng" algn="ctr">
            <a:solidFill>
              <a:schemeClr val="bg1"/>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429AA4ED-D6F1-7719-0264-97FB533A208D}"/>
              </a:ext>
            </a:extLst>
          </p:cNvPr>
          <p:cNvCxnSpPr>
            <a:cxnSpLocks/>
          </p:cNvCxnSpPr>
          <p:nvPr/>
        </p:nvCxnSpPr>
        <p:spPr bwMode="auto">
          <a:xfrm>
            <a:off x="2099930" y="4641604"/>
            <a:ext cx="2964414" cy="0"/>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3B80492D-4FE3-80A6-D6E9-5BBB3055EBCE}"/>
              </a:ext>
            </a:extLst>
          </p:cNvPr>
          <p:cNvCxnSpPr>
            <a:cxnSpLocks/>
          </p:cNvCxnSpPr>
          <p:nvPr/>
        </p:nvCxnSpPr>
        <p:spPr bwMode="auto">
          <a:xfrm flipH="1">
            <a:off x="2067926" y="274246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CC4B8E9B-4CFB-7128-F61E-2E95A6E14FAD}"/>
              </a:ext>
            </a:extLst>
          </p:cNvPr>
          <p:cNvCxnSpPr>
            <a:cxnSpLocks/>
          </p:cNvCxnSpPr>
          <p:nvPr/>
        </p:nvCxnSpPr>
        <p:spPr bwMode="auto">
          <a:xfrm flipH="1">
            <a:off x="2067926" y="312229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7F9753FF-9471-8DFC-1493-9FDBF6ADE900}"/>
              </a:ext>
            </a:extLst>
          </p:cNvPr>
          <p:cNvCxnSpPr>
            <a:cxnSpLocks/>
          </p:cNvCxnSpPr>
          <p:nvPr/>
        </p:nvCxnSpPr>
        <p:spPr bwMode="auto">
          <a:xfrm flipH="1">
            <a:off x="2067926" y="350212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A7E96DF1-9C53-15CB-015A-6E4C18662CCD}"/>
              </a:ext>
            </a:extLst>
          </p:cNvPr>
          <p:cNvCxnSpPr>
            <a:cxnSpLocks/>
          </p:cNvCxnSpPr>
          <p:nvPr/>
        </p:nvCxnSpPr>
        <p:spPr bwMode="auto">
          <a:xfrm flipH="1">
            <a:off x="2067926" y="388195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326A9EBE-6C85-052E-D338-96AD6E71EDBD}"/>
              </a:ext>
            </a:extLst>
          </p:cNvPr>
          <p:cNvCxnSpPr>
            <a:cxnSpLocks/>
          </p:cNvCxnSpPr>
          <p:nvPr/>
        </p:nvCxnSpPr>
        <p:spPr bwMode="auto">
          <a:xfrm flipH="1">
            <a:off x="2067926" y="426177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FC3FEEF5-5478-D239-1CD8-786BC9A1FB20}"/>
              </a:ext>
            </a:extLst>
          </p:cNvPr>
          <p:cNvCxnSpPr>
            <a:cxnSpLocks/>
          </p:cNvCxnSpPr>
          <p:nvPr/>
        </p:nvCxnSpPr>
        <p:spPr bwMode="auto">
          <a:xfrm flipH="1">
            <a:off x="2067926" y="464160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D80FC9FA-CBE0-0111-8646-D373767F9895}"/>
              </a:ext>
            </a:extLst>
          </p:cNvPr>
          <p:cNvCxnSpPr>
            <a:cxnSpLocks/>
          </p:cNvCxnSpPr>
          <p:nvPr/>
        </p:nvCxnSpPr>
        <p:spPr bwMode="auto">
          <a:xfrm>
            <a:off x="2135099" y="464160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4F279B57-50F8-92C7-5AFA-FBF7D0A3853A}"/>
              </a:ext>
            </a:extLst>
          </p:cNvPr>
          <p:cNvCxnSpPr>
            <a:cxnSpLocks/>
          </p:cNvCxnSpPr>
          <p:nvPr/>
        </p:nvCxnSpPr>
        <p:spPr bwMode="auto">
          <a:xfrm>
            <a:off x="2499496" y="464160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495D881E-B3AF-05B8-79CE-408C5E19148E}"/>
              </a:ext>
            </a:extLst>
          </p:cNvPr>
          <p:cNvCxnSpPr>
            <a:cxnSpLocks/>
          </p:cNvCxnSpPr>
          <p:nvPr/>
        </p:nvCxnSpPr>
        <p:spPr bwMode="auto">
          <a:xfrm>
            <a:off x="2863893" y="464160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39307130-E6D8-CC78-A620-E3E595E225FB}"/>
              </a:ext>
            </a:extLst>
          </p:cNvPr>
          <p:cNvCxnSpPr>
            <a:cxnSpLocks/>
          </p:cNvCxnSpPr>
          <p:nvPr/>
        </p:nvCxnSpPr>
        <p:spPr bwMode="auto">
          <a:xfrm>
            <a:off x="3228290" y="464160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22F77C01-449C-FAA4-DAAC-DF9FDAA6D6C3}"/>
              </a:ext>
            </a:extLst>
          </p:cNvPr>
          <p:cNvCxnSpPr>
            <a:cxnSpLocks/>
          </p:cNvCxnSpPr>
          <p:nvPr/>
        </p:nvCxnSpPr>
        <p:spPr bwMode="auto">
          <a:xfrm>
            <a:off x="3592687" y="464160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00C41104-9327-4BC8-A5E2-CFF7862BC0BE}"/>
              </a:ext>
            </a:extLst>
          </p:cNvPr>
          <p:cNvCxnSpPr>
            <a:cxnSpLocks/>
          </p:cNvCxnSpPr>
          <p:nvPr/>
        </p:nvCxnSpPr>
        <p:spPr bwMode="auto">
          <a:xfrm>
            <a:off x="3957084" y="464160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29805097-2516-461F-ED52-FF314BAF2DFD}"/>
              </a:ext>
            </a:extLst>
          </p:cNvPr>
          <p:cNvCxnSpPr>
            <a:cxnSpLocks/>
          </p:cNvCxnSpPr>
          <p:nvPr/>
        </p:nvCxnSpPr>
        <p:spPr bwMode="auto">
          <a:xfrm>
            <a:off x="4321481" y="464160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4C9B7CA0-47BB-F692-639E-325E0A8FE5FA}"/>
              </a:ext>
            </a:extLst>
          </p:cNvPr>
          <p:cNvCxnSpPr>
            <a:cxnSpLocks/>
          </p:cNvCxnSpPr>
          <p:nvPr/>
        </p:nvCxnSpPr>
        <p:spPr bwMode="auto">
          <a:xfrm>
            <a:off x="4685878" y="464160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15E5B826-F5F9-3F5D-78D8-8AE2CBABE095}"/>
              </a:ext>
            </a:extLst>
          </p:cNvPr>
          <p:cNvCxnSpPr>
            <a:cxnSpLocks/>
          </p:cNvCxnSpPr>
          <p:nvPr/>
        </p:nvCxnSpPr>
        <p:spPr bwMode="auto">
          <a:xfrm>
            <a:off x="5050276" y="4641603"/>
            <a:ext cx="0" cy="64008"/>
          </a:xfrm>
          <a:prstGeom prst="line">
            <a:avLst/>
          </a:prstGeom>
          <a:noFill/>
          <a:ln w="28575" cap="flat" cmpd="sng" algn="ctr">
            <a:solidFill>
              <a:schemeClr val="bg1"/>
            </a:solidFill>
            <a:prstDash val="solid"/>
            <a:round/>
            <a:headEnd type="none" w="med" len="med"/>
            <a:tailEnd type="none" w="med" len="med"/>
          </a:ln>
          <a:effectLst/>
        </p:spPr>
      </p:cxnSp>
      <p:sp>
        <p:nvSpPr>
          <p:cNvPr id="31" name="TextBox 30">
            <a:extLst>
              <a:ext uri="{FF2B5EF4-FFF2-40B4-BE49-F238E27FC236}">
                <a16:creationId xmlns:a16="http://schemas.microsoft.com/office/drawing/2014/main" id="{D1916921-4B25-A98E-364C-966EE92C7F32}"/>
              </a:ext>
            </a:extLst>
          </p:cNvPr>
          <p:cNvSpPr txBox="1"/>
          <p:nvPr/>
        </p:nvSpPr>
        <p:spPr bwMode="auto">
          <a:xfrm>
            <a:off x="2131934" y="4886686"/>
            <a:ext cx="291834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Yr Since ART Start</a:t>
            </a:r>
          </a:p>
        </p:txBody>
      </p:sp>
      <p:sp>
        <p:nvSpPr>
          <p:cNvPr id="32" name="TextBox 31">
            <a:extLst>
              <a:ext uri="{FF2B5EF4-FFF2-40B4-BE49-F238E27FC236}">
                <a16:creationId xmlns:a16="http://schemas.microsoft.com/office/drawing/2014/main" id="{71194E3D-AB18-2E03-6BC1-70F43DBF00B7}"/>
              </a:ext>
            </a:extLst>
          </p:cNvPr>
          <p:cNvSpPr txBox="1"/>
          <p:nvPr/>
        </p:nvSpPr>
        <p:spPr bwMode="auto">
          <a:xfrm rot="16200000">
            <a:off x="37702" y="3565822"/>
            <a:ext cx="291834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Cumulative CV Event Incidence</a:t>
            </a:r>
          </a:p>
        </p:txBody>
      </p:sp>
      <p:sp>
        <p:nvSpPr>
          <p:cNvPr id="33" name="TextBox 32">
            <a:extLst>
              <a:ext uri="{FF2B5EF4-FFF2-40B4-BE49-F238E27FC236}">
                <a16:creationId xmlns:a16="http://schemas.microsoft.com/office/drawing/2014/main" id="{90BE354E-8E27-7ECB-410A-68020F0D131C}"/>
              </a:ext>
            </a:extLst>
          </p:cNvPr>
          <p:cNvSpPr txBox="1"/>
          <p:nvPr/>
        </p:nvSpPr>
        <p:spPr bwMode="auto">
          <a:xfrm>
            <a:off x="1697007" y="2308271"/>
            <a:ext cx="378819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Unadjusted Cumulative Incidence</a:t>
            </a:r>
          </a:p>
        </p:txBody>
      </p:sp>
      <p:sp>
        <p:nvSpPr>
          <p:cNvPr id="34" name="TextBox 33">
            <a:extLst>
              <a:ext uri="{FF2B5EF4-FFF2-40B4-BE49-F238E27FC236}">
                <a16:creationId xmlns:a16="http://schemas.microsoft.com/office/drawing/2014/main" id="{164F59B8-A036-7BFF-25AB-0674D1DDB53D}"/>
              </a:ext>
            </a:extLst>
          </p:cNvPr>
          <p:cNvSpPr txBox="1"/>
          <p:nvPr/>
        </p:nvSpPr>
        <p:spPr bwMode="auto">
          <a:xfrm>
            <a:off x="1444203" y="2576874"/>
            <a:ext cx="67524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0.10</a:t>
            </a:r>
          </a:p>
        </p:txBody>
      </p:sp>
      <p:sp>
        <p:nvSpPr>
          <p:cNvPr id="35" name="TextBox 34">
            <a:extLst>
              <a:ext uri="{FF2B5EF4-FFF2-40B4-BE49-F238E27FC236}">
                <a16:creationId xmlns:a16="http://schemas.microsoft.com/office/drawing/2014/main" id="{E79B12C0-948C-F5A7-77EF-26729D799C2F}"/>
              </a:ext>
            </a:extLst>
          </p:cNvPr>
          <p:cNvSpPr txBox="1"/>
          <p:nvPr/>
        </p:nvSpPr>
        <p:spPr bwMode="auto">
          <a:xfrm>
            <a:off x="1444203" y="2953996"/>
            <a:ext cx="67524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0.08</a:t>
            </a:r>
          </a:p>
        </p:txBody>
      </p:sp>
      <p:sp>
        <p:nvSpPr>
          <p:cNvPr id="36" name="TextBox 35">
            <a:extLst>
              <a:ext uri="{FF2B5EF4-FFF2-40B4-BE49-F238E27FC236}">
                <a16:creationId xmlns:a16="http://schemas.microsoft.com/office/drawing/2014/main" id="{A9B6CE93-2954-9E12-5724-DF5BC7843818}"/>
              </a:ext>
            </a:extLst>
          </p:cNvPr>
          <p:cNvSpPr txBox="1"/>
          <p:nvPr/>
        </p:nvSpPr>
        <p:spPr bwMode="auto">
          <a:xfrm>
            <a:off x="1444203" y="3331118"/>
            <a:ext cx="67524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0.06</a:t>
            </a:r>
          </a:p>
        </p:txBody>
      </p:sp>
      <p:sp>
        <p:nvSpPr>
          <p:cNvPr id="37" name="TextBox 36">
            <a:extLst>
              <a:ext uri="{FF2B5EF4-FFF2-40B4-BE49-F238E27FC236}">
                <a16:creationId xmlns:a16="http://schemas.microsoft.com/office/drawing/2014/main" id="{FFE64316-BEC0-855E-5999-6639B55F00D2}"/>
              </a:ext>
            </a:extLst>
          </p:cNvPr>
          <p:cNvSpPr txBox="1"/>
          <p:nvPr/>
        </p:nvSpPr>
        <p:spPr bwMode="auto">
          <a:xfrm>
            <a:off x="1444203" y="3708240"/>
            <a:ext cx="67524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0.04</a:t>
            </a:r>
          </a:p>
        </p:txBody>
      </p:sp>
      <p:sp>
        <p:nvSpPr>
          <p:cNvPr id="38" name="TextBox 37">
            <a:extLst>
              <a:ext uri="{FF2B5EF4-FFF2-40B4-BE49-F238E27FC236}">
                <a16:creationId xmlns:a16="http://schemas.microsoft.com/office/drawing/2014/main" id="{E02B812A-B9E2-6D00-50D9-FBFCCB81892D}"/>
              </a:ext>
            </a:extLst>
          </p:cNvPr>
          <p:cNvSpPr txBox="1"/>
          <p:nvPr/>
        </p:nvSpPr>
        <p:spPr bwMode="auto">
          <a:xfrm>
            <a:off x="1444203" y="4085362"/>
            <a:ext cx="67524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0.02</a:t>
            </a:r>
          </a:p>
        </p:txBody>
      </p:sp>
      <p:sp>
        <p:nvSpPr>
          <p:cNvPr id="39" name="TextBox 38">
            <a:extLst>
              <a:ext uri="{FF2B5EF4-FFF2-40B4-BE49-F238E27FC236}">
                <a16:creationId xmlns:a16="http://schemas.microsoft.com/office/drawing/2014/main" id="{4D9E8CC1-1571-22E7-733F-80B6E80920C9}"/>
              </a:ext>
            </a:extLst>
          </p:cNvPr>
          <p:cNvSpPr txBox="1"/>
          <p:nvPr/>
        </p:nvSpPr>
        <p:spPr bwMode="auto">
          <a:xfrm>
            <a:off x="1444203" y="4462484"/>
            <a:ext cx="67524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40" name="TextBox 39">
            <a:extLst>
              <a:ext uri="{FF2B5EF4-FFF2-40B4-BE49-F238E27FC236}">
                <a16:creationId xmlns:a16="http://schemas.microsoft.com/office/drawing/2014/main" id="{A02DB431-20A7-489A-1B3C-076FE3112C74}"/>
              </a:ext>
            </a:extLst>
          </p:cNvPr>
          <p:cNvSpPr txBox="1"/>
          <p:nvPr/>
        </p:nvSpPr>
        <p:spPr bwMode="auto">
          <a:xfrm>
            <a:off x="4874798" y="4641602"/>
            <a:ext cx="3509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a:t>
            </a:r>
          </a:p>
        </p:txBody>
      </p:sp>
      <p:sp>
        <p:nvSpPr>
          <p:cNvPr id="41" name="TextBox 40">
            <a:extLst>
              <a:ext uri="{FF2B5EF4-FFF2-40B4-BE49-F238E27FC236}">
                <a16:creationId xmlns:a16="http://schemas.microsoft.com/office/drawing/2014/main" id="{A88AB003-224A-5927-CA44-494C71FB1DBA}"/>
              </a:ext>
            </a:extLst>
          </p:cNvPr>
          <p:cNvSpPr txBox="1"/>
          <p:nvPr/>
        </p:nvSpPr>
        <p:spPr bwMode="auto">
          <a:xfrm>
            <a:off x="1959624" y="4641602"/>
            <a:ext cx="3509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42" name="TextBox 41">
            <a:extLst>
              <a:ext uri="{FF2B5EF4-FFF2-40B4-BE49-F238E27FC236}">
                <a16:creationId xmlns:a16="http://schemas.microsoft.com/office/drawing/2014/main" id="{C2E912ED-7127-205B-2093-D5657A242CC2}"/>
              </a:ext>
            </a:extLst>
          </p:cNvPr>
          <p:cNvSpPr txBox="1"/>
          <p:nvPr/>
        </p:nvSpPr>
        <p:spPr bwMode="auto">
          <a:xfrm>
            <a:off x="2324021" y="4641602"/>
            <a:ext cx="3509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a:t>
            </a:r>
          </a:p>
        </p:txBody>
      </p:sp>
      <p:sp>
        <p:nvSpPr>
          <p:cNvPr id="43" name="TextBox 42">
            <a:extLst>
              <a:ext uri="{FF2B5EF4-FFF2-40B4-BE49-F238E27FC236}">
                <a16:creationId xmlns:a16="http://schemas.microsoft.com/office/drawing/2014/main" id="{2406ED6C-8C55-D62E-D08B-3142453E8EDA}"/>
              </a:ext>
            </a:extLst>
          </p:cNvPr>
          <p:cNvSpPr txBox="1"/>
          <p:nvPr/>
        </p:nvSpPr>
        <p:spPr bwMode="auto">
          <a:xfrm>
            <a:off x="2688418" y="4641602"/>
            <a:ext cx="3509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t>
            </a:r>
          </a:p>
        </p:txBody>
      </p:sp>
      <p:sp>
        <p:nvSpPr>
          <p:cNvPr id="44" name="TextBox 43">
            <a:extLst>
              <a:ext uri="{FF2B5EF4-FFF2-40B4-BE49-F238E27FC236}">
                <a16:creationId xmlns:a16="http://schemas.microsoft.com/office/drawing/2014/main" id="{E1E13FC1-6E09-EC06-DB4C-3C4527C221DC}"/>
              </a:ext>
            </a:extLst>
          </p:cNvPr>
          <p:cNvSpPr txBox="1"/>
          <p:nvPr/>
        </p:nvSpPr>
        <p:spPr bwMode="auto">
          <a:xfrm>
            <a:off x="3052815" y="4641602"/>
            <a:ext cx="3509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a:t>
            </a:r>
          </a:p>
        </p:txBody>
      </p:sp>
      <p:sp>
        <p:nvSpPr>
          <p:cNvPr id="45" name="TextBox 44">
            <a:extLst>
              <a:ext uri="{FF2B5EF4-FFF2-40B4-BE49-F238E27FC236}">
                <a16:creationId xmlns:a16="http://schemas.microsoft.com/office/drawing/2014/main" id="{68987541-8E4C-9986-7A66-85DB0E9DD6CC}"/>
              </a:ext>
            </a:extLst>
          </p:cNvPr>
          <p:cNvSpPr txBox="1"/>
          <p:nvPr/>
        </p:nvSpPr>
        <p:spPr bwMode="auto">
          <a:xfrm>
            <a:off x="3417212" y="4641602"/>
            <a:ext cx="3509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a:t>
            </a:r>
          </a:p>
        </p:txBody>
      </p:sp>
      <p:sp>
        <p:nvSpPr>
          <p:cNvPr id="46" name="TextBox 45">
            <a:extLst>
              <a:ext uri="{FF2B5EF4-FFF2-40B4-BE49-F238E27FC236}">
                <a16:creationId xmlns:a16="http://schemas.microsoft.com/office/drawing/2014/main" id="{E179FD2A-6BD3-CF7F-B3FF-990FA04AE8D4}"/>
              </a:ext>
            </a:extLst>
          </p:cNvPr>
          <p:cNvSpPr txBox="1"/>
          <p:nvPr/>
        </p:nvSpPr>
        <p:spPr bwMode="auto">
          <a:xfrm>
            <a:off x="3781609" y="4641602"/>
            <a:ext cx="3509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a:t>
            </a:r>
          </a:p>
        </p:txBody>
      </p:sp>
      <p:sp>
        <p:nvSpPr>
          <p:cNvPr id="47" name="TextBox 46">
            <a:extLst>
              <a:ext uri="{FF2B5EF4-FFF2-40B4-BE49-F238E27FC236}">
                <a16:creationId xmlns:a16="http://schemas.microsoft.com/office/drawing/2014/main" id="{72A58ABD-BB07-9F39-F0BE-E620693F89F1}"/>
              </a:ext>
            </a:extLst>
          </p:cNvPr>
          <p:cNvSpPr txBox="1"/>
          <p:nvPr/>
        </p:nvSpPr>
        <p:spPr bwMode="auto">
          <a:xfrm>
            <a:off x="4146006" y="4641602"/>
            <a:ext cx="3509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48" name="TextBox 47">
            <a:extLst>
              <a:ext uri="{FF2B5EF4-FFF2-40B4-BE49-F238E27FC236}">
                <a16:creationId xmlns:a16="http://schemas.microsoft.com/office/drawing/2014/main" id="{0CC723B7-10A0-9943-1B1F-F9CC104CF87B}"/>
              </a:ext>
            </a:extLst>
          </p:cNvPr>
          <p:cNvSpPr txBox="1"/>
          <p:nvPr/>
        </p:nvSpPr>
        <p:spPr bwMode="auto">
          <a:xfrm>
            <a:off x="4510403" y="4641602"/>
            <a:ext cx="3509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a:t>
            </a:r>
          </a:p>
        </p:txBody>
      </p:sp>
      <p:sp>
        <p:nvSpPr>
          <p:cNvPr id="49" name="TextBox 48">
            <a:extLst>
              <a:ext uri="{FF2B5EF4-FFF2-40B4-BE49-F238E27FC236}">
                <a16:creationId xmlns:a16="http://schemas.microsoft.com/office/drawing/2014/main" id="{41803014-C328-4056-1FC3-F383E8DDF08C}"/>
              </a:ext>
            </a:extLst>
          </p:cNvPr>
          <p:cNvSpPr txBox="1"/>
          <p:nvPr/>
        </p:nvSpPr>
        <p:spPr bwMode="auto">
          <a:xfrm>
            <a:off x="5184456" y="3160307"/>
            <a:ext cx="1058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INSTI</a:t>
            </a:r>
          </a:p>
        </p:txBody>
      </p:sp>
      <p:sp>
        <p:nvSpPr>
          <p:cNvPr id="50" name="TextBox 49">
            <a:extLst>
              <a:ext uri="{FF2B5EF4-FFF2-40B4-BE49-F238E27FC236}">
                <a16:creationId xmlns:a16="http://schemas.microsoft.com/office/drawing/2014/main" id="{494C8DDC-5EEC-A6E4-68FB-6F67D751D102}"/>
              </a:ext>
            </a:extLst>
          </p:cNvPr>
          <p:cNvSpPr txBox="1"/>
          <p:nvPr/>
        </p:nvSpPr>
        <p:spPr bwMode="auto">
          <a:xfrm>
            <a:off x="5184456" y="3947635"/>
            <a:ext cx="1058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Other</a:t>
            </a:r>
          </a:p>
        </p:txBody>
      </p:sp>
      <p:sp>
        <p:nvSpPr>
          <p:cNvPr id="51" name="TextBox 50">
            <a:extLst>
              <a:ext uri="{FF2B5EF4-FFF2-40B4-BE49-F238E27FC236}">
                <a16:creationId xmlns:a16="http://schemas.microsoft.com/office/drawing/2014/main" id="{5129A123-DB84-0999-900E-3DDDC161E208}"/>
              </a:ext>
            </a:extLst>
          </p:cNvPr>
          <p:cNvSpPr txBox="1"/>
          <p:nvPr/>
        </p:nvSpPr>
        <p:spPr bwMode="auto">
          <a:xfrm>
            <a:off x="609759" y="5140562"/>
            <a:ext cx="138412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at Risk, n</a:t>
            </a:r>
            <a:b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INSTI</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Other</a:t>
            </a:r>
          </a:p>
        </p:txBody>
      </p:sp>
      <p:sp>
        <p:nvSpPr>
          <p:cNvPr id="52" name="TextBox 51">
            <a:extLst>
              <a:ext uri="{FF2B5EF4-FFF2-40B4-BE49-F238E27FC236}">
                <a16:creationId xmlns:a16="http://schemas.microsoft.com/office/drawing/2014/main" id="{06EF2136-FC45-5F51-400E-B4404932A77E}"/>
              </a:ext>
            </a:extLst>
          </p:cNvPr>
          <p:cNvSpPr txBox="1"/>
          <p:nvPr/>
        </p:nvSpPr>
        <p:spPr bwMode="auto">
          <a:xfrm>
            <a:off x="1830999" y="5314470"/>
            <a:ext cx="57659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1813</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3549</a:t>
            </a:r>
          </a:p>
        </p:txBody>
      </p:sp>
      <p:sp>
        <p:nvSpPr>
          <p:cNvPr id="53" name="TextBox 52">
            <a:extLst>
              <a:ext uri="{FF2B5EF4-FFF2-40B4-BE49-F238E27FC236}">
                <a16:creationId xmlns:a16="http://schemas.microsoft.com/office/drawing/2014/main" id="{74BD3252-A0DB-9F0A-C8B2-B5AB11CBBD95}"/>
              </a:ext>
            </a:extLst>
          </p:cNvPr>
          <p:cNvSpPr txBox="1"/>
          <p:nvPr/>
        </p:nvSpPr>
        <p:spPr bwMode="auto">
          <a:xfrm>
            <a:off x="2197372" y="5314470"/>
            <a:ext cx="57659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1615</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3161</a:t>
            </a:r>
          </a:p>
        </p:txBody>
      </p:sp>
      <p:sp>
        <p:nvSpPr>
          <p:cNvPr id="54" name="TextBox 53">
            <a:extLst>
              <a:ext uri="{FF2B5EF4-FFF2-40B4-BE49-F238E27FC236}">
                <a16:creationId xmlns:a16="http://schemas.microsoft.com/office/drawing/2014/main" id="{A90B5B14-E1A0-EAE6-60A6-B660101AED72}"/>
              </a:ext>
            </a:extLst>
          </p:cNvPr>
          <p:cNvSpPr txBox="1"/>
          <p:nvPr/>
        </p:nvSpPr>
        <p:spPr bwMode="auto">
          <a:xfrm>
            <a:off x="2563745" y="5314470"/>
            <a:ext cx="57659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1398</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2855</a:t>
            </a:r>
          </a:p>
        </p:txBody>
      </p:sp>
      <p:sp>
        <p:nvSpPr>
          <p:cNvPr id="55" name="TextBox 54">
            <a:extLst>
              <a:ext uri="{FF2B5EF4-FFF2-40B4-BE49-F238E27FC236}">
                <a16:creationId xmlns:a16="http://schemas.microsoft.com/office/drawing/2014/main" id="{C4FC96C6-252E-6307-6DFF-E081B4919E6B}"/>
              </a:ext>
            </a:extLst>
          </p:cNvPr>
          <p:cNvSpPr txBox="1"/>
          <p:nvPr/>
        </p:nvSpPr>
        <p:spPr bwMode="auto">
          <a:xfrm>
            <a:off x="2930118" y="5314470"/>
            <a:ext cx="57659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1165</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2522</a:t>
            </a:r>
          </a:p>
        </p:txBody>
      </p:sp>
      <p:sp>
        <p:nvSpPr>
          <p:cNvPr id="56" name="TextBox 55">
            <a:extLst>
              <a:ext uri="{FF2B5EF4-FFF2-40B4-BE49-F238E27FC236}">
                <a16:creationId xmlns:a16="http://schemas.microsoft.com/office/drawing/2014/main" id="{7C50FE66-FB49-5895-9D27-02945FAE53F2}"/>
              </a:ext>
            </a:extLst>
          </p:cNvPr>
          <p:cNvSpPr txBox="1"/>
          <p:nvPr/>
        </p:nvSpPr>
        <p:spPr bwMode="auto">
          <a:xfrm>
            <a:off x="3296491" y="5314470"/>
            <a:ext cx="57659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945</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2227</a:t>
            </a:r>
          </a:p>
        </p:txBody>
      </p:sp>
      <p:sp>
        <p:nvSpPr>
          <p:cNvPr id="57" name="TextBox 56">
            <a:extLst>
              <a:ext uri="{FF2B5EF4-FFF2-40B4-BE49-F238E27FC236}">
                <a16:creationId xmlns:a16="http://schemas.microsoft.com/office/drawing/2014/main" id="{3EC43674-1907-CB99-96FD-AF4909E42C81}"/>
              </a:ext>
            </a:extLst>
          </p:cNvPr>
          <p:cNvSpPr txBox="1"/>
          <p:nvPr/>
        </p:nvSpPr>
        <p:spPr bwMode="auto">
          <a:xfrm>
            <a:off x="3662864" y="5314470"/>
            <a:ext cx="57659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722</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1933</a:t>
            </a:r>
          </a:p>
        </p:txBody>
      </p:sp>
      <p:sp>
        <p:nvSpPr>
          <p:cNvPr id="58" name="TextBox 57">
            <a:extLst>
              <a:ext uri="{FF2B5EF4-FFF2-40B4-BE49-F238E27FC236}">
                <a16:creationId xmlns:a16="http://schemas.microsoft.com/office/drawing/2014/main" id="{BB914EE5-C8FC-5C6C-4878-6B16D406166F}"/>
              </a:ext>
            </a:extLst>
          </p:cNvPr>
          <p:cNvSpPr txBox="1"/>
          <p:nvPr/>
        </p:nvSpPr>
        <p:spPr bwMode="auto">
          <a:xfrm>
            <a:off x="4029237" y="5314470"/>
            <a:ext cx="57659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504</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1582</a:t>
            </a:r>
          </a:p>
        </p:txBody>
      </p:sp>
      <p:sp>
        <p:nvSpPr>
          <p:cNvPr id="59" name="TextBox 58">
            <a:extLst>
              <a:ext uri="{FF2B5EF4-FFF2-40B4-BE49-F238E27FC236}">
                <a16:creationId xmlns:a16="http://schemas.microsoft.com/office/drawing/2014/main" id="{55098B80-8EAF-5508-5BCD-CE52F13FCFDE}"/>
              </a:ext>
            </a:extLst>
          </p:cNvPr>
          <p:cNvSpPr txBox="1"/>
          <p:nvPr/>
        </p:nvSpPr>
        <p:spPr bwMode="auto">
          <a:xfrm>
            <a:off x="4395610" y="5314470"/>
            <a:ext cx="57659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275</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1261</a:t>
            </a:r>
          </a:p>
        </p:txBody>
      </p:sp>
      <p:sp>
        <p:nvSpPr>
          <p:cNvPr id="60" name="TextBox 59">
            <a:extLst>
              <a:ext uri="{FF2B5EF4-FFF2-40B4-BE49-F238E27FC236}">
                <a16:creationId xmlns:a16="http://schemas.microsoft.com/office/drawing/2014/main" id="{6482A936-2633-AB81-1A8A-4997691C0640}"/>
              </a:ext>
            </a:extLst>
          </p:cNvPr>
          <p:cNvSpPr txBox="1"/>
          <p:nvPr/>
        </p:nvSpPr>
        <p:spPr bwMode="auto">
          <a:xfrm>
            <a:off x="4761979" y="5314470"/>
            <a:ext cx="57659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130</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976</a:t>
            </a:r>
          </a:p>
        </p:txBody>
      </p:sp>
      <p:cxnSp>
        <p:nvCxnSpPr>
          <p:cNvPr id="61" name="Straight Connector 60">
            <a:extLst>
              <a:ext uri="{FF2B5EF4-FFF2-40B4-BE49-F238E27FC236}">
                <a16:creationId xmlns:a16="http://schemas.microsoft.com/office/drawing/2014/main" id="{1781C82B-D5CD-61C1-F8EA-24DC96B7E615}"/>
              </a:ext>
            </a:extLst>
          </p:cNvPr>
          <p:cNvCxnSpPr>
            <a:cxnSpLocks/>
          </p:cNvCxnSpPr>
          <p:nvPr/>
        </p:nvCxnSpPr>
        <p:spPr bwMode="auto">
          <a:xfrm>
            <a:off x="7306152" y="2731171"/>
            <a:ext cx="0" cy="1913206"/>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FEEF5803-2FB1-907E-EA71-1689B7670F2E}"/>
              </a:ext>
            </a:extLst>
          </p:cNvPr>
          <p:cNvCxnSpPr>
            <a:cxnSpLocks/>
          </p:cNvCxnSpPr>
          <p:nvPr/>
        </p:nvCxnSpPr>
        <p:spPr bwMode="auto">
          <a:xfrm>
            <a:off x="7270983" y="4644377"/>
            <a:ext cx="2964414" cy="0"/>
          </a:xfrm>
          <a:prstGeom prst="line">
            <a:avLst/>
          </a:prstGeom>
          <a:noFill/>
          <a:ln w="28575" cap="flat" cmpd="sng" algn="ctr">
            <a:solidFill>
              <a:schemeClr val="bg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154CEEAA-D55B-5467-D00A-A65263D79568}"/>
              </a:ext>
            </a:extLst>
          </p:cNvPr>
          <p:cNvCxnSpPr>
            <a:cxnSpLocks/>
          </p:cNvCxnSpPr>
          <p:nvPr/>
        </p:nvCxnSpPr>
        <p:spPr bwMode="auto">
          <a:xfrm flipH="1">
            <a:off x="7238979" y="274523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64" name="Straight Connector 63">
            <a:extLst>
              <a:ext uri="{FF2B5EF4-FFF2-40B4-BE49-F238E27FC236}">
                <a16:creationId xmlns:a16="http://schemas.microsoft.com/office/drawing/2014/main" id="{35C0E2E9-A738-F293-EE79-BA847A103510}"/>
              </a:ext>
            </a:extLst>
          </p:cNvPr>
          <p:cNvCxnSpPr>
            <a:cxnSpLocks/>
          </p:cNvCxnSpPr>
          <p:nvPr/>
        </p:nvCxnSpPr>
        <p:spPr bwMode="auto">
          <a:xfrm flipH="1">
            <a:off x="7238979" y="312506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65" name="Straight Connector 64">
            <a:extLst>
              <a:ext uri="{FF2B5EF4-FFF2-40B4-BE49-F238E27FC236}">
                <a16:creationId xmlns:a16="http://schemas.microsoft.com/office/drawing/2014/main" id="{E08E8485-5F05-9B4A-6337-06619D653DE5}"/>
              </a:ext>
            </a:extLst>
          </p:cNvPr>
          <p:cNvCxnSpPr>
            <a:cxnSpLocks/>
          </p:cNvCxnSpPr>
          <p:nvPr/>
        </p:nvCxnSpPr>
        <p:spPr bwMode="auto">
          <a:xfrm flipH="1">
            <a:off x="7238979" y="350489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66" name="Straight Connector 65">
            <a:extLst>
              <a:ext uri="{FF2B5EF4-FFF2-40B4-BE49-F238E27FC236}">
                <a16:creationId xmlns:a16="http://schemas.microsoft.com/office/drawing/2014/main" id="{EC4FACCF-BAF5-E99A-6EC4-45A8F2F7E5F5}"/>
              </a:ext>
            </a:extLst>
          </p:cNvPr>
          <p:cNvCxnSpPr>
            <a:cxnSpLocks/>
          </p:cNvCxnSpPr>
          <p:nvPr/>
        </p:nvCxnSpPr>
        <p:spPr bwMode="auto">
          <a:xfrm flipH="1">
            <a:off x="7238979" y="388472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67" name="Straight Connector 66">
            <a:extLst>
              <a:ext uri="{FF2B5EF4-FFF2-40B4-BE49-F238E27FC236}">
                <a16:creationId xmlns:a16="http://schemas.microsoft.com/office/drawing/2014/main" id="{8BA2B8D9-9310-C80F-707E-F277D830304A}"/>
              </a:ext>
            </a:extLst>
          </p:cNvPr>
          <p:cNvCxnSpPr>
            <a:cxnSpLocks/>
          </p:cNvCxnSpPr>
          <p:nvPr/>
        </p:nvCxnSpPr>
        <p:spPr bwMode="auto">
          <a:xfrm flipH="1">
            <a:off x="7238979" y="426455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68" name="Straight Connector 67">
            <a:extLst>
              <a:ext uri="{FF2B5EF4-FFF2-40B4-BE49-F238E27FC236}">
                <a16:creationId xmlns:a16="http://schemas.microsoft.com/office/drawing/2014/main" id="{37B68014-6FBD-1A72-373A-E9B900D796A7}"/>
              </a:ext>
            </a:extLst>
          </p:cNvPr>
          <p:cNvCxnSpPr>
            <a:cxnSpLocks/>
          </p:cNvCxnSpPr>
          <p:nvPr/>
        </p:nvCxnSpPr>
        <p:spPr bwMode="auto">
          <a:xfrm flipH="1">
            <a:off x="7238979" y="464437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69" name="Straight Connector 68">
            <a:extLst>
              <a:ext uri="{FF2B5EF4-FFF2-40B4-BE49-F238E27FC236}">
                <a16:creationId xmlns:a16="http://schemas.microsoft.com/office/drawing/2014/main" id="{E54084FE-50F1-28AB-C67C-31C152D475A0}"/>
              </a:ext>
            </a:extLst>
          </p:cNvPr>
          <p:cNvCxnSpPr>
            <a:cxnSpLocks/>
          </p:cNvCxnSpPr>
          <p:nvPr/>
        </p:nvCxnSpPr>
        <p:spPr bwMode="auto">
          <a:xfrm>
            <a:off x="7306152" y="464437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70" name="Straight Connector 69">
            <a:extLst>
              <a:ext uri="{FF2B5EF4-FFF2-40B4-BE49-F238E27FC236}">
                <a16:creationId xmlns:a16="http://schemas.microsoft.com/office/drawing/2014/main" id="{B7E49328-1316-F60F-A407-7A3E14A25E04}"/>
              </a:ext>
            </a:extLst>
          </p:cNvPr>
          <p:cNvCxnSpPr>
            <a:cxnSpLocks/>
          </p:cNvCxnSpPr>
          <p:nvPr/>
        </p:nvCxnSpPr>
        <p:spPr bwMode="auto">
          <a:xfrm>
            <a:off x="7670549" y="464437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71" name="Straight Connector 70">
            <a:extLst>
              <a:ext uri="{FF2B5EF4-FFF2-40B4-BE49-F238E27FC236}">
                <a16:creationId xmlns:a16="http://schemas.microsoft.com/office/drawing/2014/main" id="{443B8165-6ACF-5225-DB56-2C74C2A8E99A}"/>
              </a:ext>
            </a:extLst>
          </p:cNvPr>
          <p:cNvCxnSpPr>
            <a:cxnSpLocks/>
          </p:cNvCxnSpPr>
          <p:nvPr/>
        </p:nvCxnSpPr>
        <p:spPr bwMode="auto">
          <a:xfrm>
            <a:off x="8034946" y="464437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72" name="Straight Connector 71">
            <a:extLst>
              <a:ext uri="{FF2B5EF4-FFF2-40B4-BE49-F238E27FC236}">
                <a16:creationId xmlns:a16="http://schemas.microsoft.com/office/drawing/2014/main" id="{E1C17CF3-44C2-50EB-6E97-D128C9B436FA}"/>
              </a:ext>
            </a:extLst>
          </p:cNvPr>
          <p:cNvCxnSpPr>
            <a:cxnSpLocks/>
          </p:cNvCxnSpPr>
          <p:nvPr/>
        </p:nvCxnSpPr>
        <p:spPr bwMode="auto">
          <a:xfrm>
            <a:off x="8399343" y="464437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73" name="Straight Connector 72">
            <a:extLst>
              <a:ext uri="{FF2B5EF4-FFF2-40B4-BE49-F238E27FC236}">
                <a16:creationId xmlns:a16="http://schemas.microsoft.com/office/drawing/2014/main" id="{AC734D1E-4C47-16F9-93A4-5D77D0D822DF}"/>
              </a:ext>
            </a:extLst>
          </p:cNvPr>
          <p:cNvCxnSpPr>
            <a:cxnSpLocks/>
          </p:cNvCxnSpPr>
          <p:nvPr/>
        </p:nvCxnSpPr>
        <p:spPr bwMode="auto">
          <a:xfrm>
            <a:off x="8763740" y="464437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74" name="Straight Connector 73">
            <a:extLst>
              <a:ext uri="{FF2B5EF4-FFF2-40B4-BE49-F238E27FC236}">
                <a16:creationId xmlns:a16="http://schemas.microsoft.com/office/drawing/2014/main" id="{AE2B93B2-AEAF-5865-7EDA-2F62D1FE7A22}"/>
              </a:ext>
            </a:extLst>
          </p:cNvPr>
          <p:cNvCxnSpPr>
            <a:cxnSpLocks/>
          </p:cNvCxnSpPr>
          <p:nvPr/>
        </p:nvCxnSpPr>
        <p:spPr bwMode="auto">
          <a:xfrm>
            <a:off x="9128137" y="464437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75" name="Straight Connector 74">
            <a:extLst>
              <a:ext uri="{FF2B5EF4-FFF2-40B4-BE49-F238E27FC236}">
                <a16:creationId xmlns:a16="http://schemas.microsoft.com/office/drawing/2014/main" id="{1DE5791C-6BCA-BFB9-25B0-24C40472EB5E}"/>
              </a:ext>
            </a:extLst>
          </p:cNvPr>
          <p:cNvCxnSpPr>
            <a:cxnSpLocks/>
          </p:cNvCxnSpPr>
          <p:nvPr/>
        </p:nvCxnSpPr>
        <p:spPr bwMode="auto">
          <a:xfrm>
            <a:off x="9492534" y="464437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76" name="Straight Connector 75">
            <a:extLst>
              <a:ext uri="{FF2B5EF4-FFF2-40B4-BE49-F238E27FC236}">
                <a16:creationId xmlns:a16="http://schemas.microsoft.com/office/drawing/2014/main" id="{CBA59035-337C-DD02-C013-18B448FF5E8E}"/>
              </a:ext>
            </a:extLst>
          </p:cNvPr>
          <p:cNvCxnSpPr>
            <a:cxnSpLocks/>
          </p:cNvCxnSpPr>
          <p:nvPr/>
        </p:nvCxnSpPr>
        <p:spPr bwMode="auto">
          <a:xfrm>
            <a:off x="9856931" y="464437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77" name="Straight Connector 76">
            <a:extLst>
              <a:ext uri="{FF2B5EF4-FFF2-40B4-BE49-F238E27FC236}">
                <a16:creationId xmlns:a16="http://schemas.microsoft.com/office/drawing/2014/main" id="{E93596F2-CEF2-9D61-48F0-284BD7CC2FDE}"/>
              </a:ext>
            </a:extLst>
          </p:cNvPr>
          <p:cNvCxnSpPr>
            <a:cxnSpLocks/>
          </p:cNvCxnSpPr>
          <p:nvPr/>
        </p:nvCxnSpPr>
        <p:spPr bwMode="auto">
          <a:xfrm>
            <a:off x="10221329" y="4644376"/>
            <a:ext cx="0" cy="64008"/>
          </a:xfrm>
          <a:prstGeom prst="line">
            <a:avLst/>
          </a:prstGeom>
          <a:noFill/>
          <a:ln w="28575" cap="flat" cmpd="sng" algn="ctr">
            <a:solidFill>
              <a:schemeClr val="bg1"/>
            </a:solidFill>
            <a:prstDash val="solid"/>
            <a:round/>
            <a:headEnd type="none" w="med" len="med"/>
            <a:tailEnd type="none" w="med" len="med"/>
          </a:ln>
          <a:effectLst/>
        </p:spPr>
      </p:cxnSp>
      <p:sp>
        <p:nvSpPr>
          <p:cNvPr id="79" name="TextBox 78">
            <a:extLst>
              <a:ext uri="{FF2B5EF4-FFF2-40B4-BE49-F238E27FC236}">
                <a16:creationId xmlns:a16="http://schemas.microsoft.com/office/drawing/2014/main" id="{8D897C53-1C7C-EB41-9B10-A78CB432887D}"/>
              </a:ext>
            </a:extLst>
          </p:cNvPr>
          <p:cNvSpPr txBox="1"/>
          <p:nvPr/>
        </p:nvSpPr>
        <p:spPr bwMode="auto">
          <a:xfrm rot="16200000">
            <a:off x="5208755" y="3568595"/>
            <a:ext cx="291834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Cumulative CV Event Incidence</a:t>
            </a:r>
          </a:p>
        </p:txBody>
      </p:sp>
      <p:sp>
        <p:nvSpPr>
          <p:cNvPr id="80" name="TextBox 79">
            <a:extLst>
              <a:ext uri="{FF2B5EF4-FFF2-40B4-BE49-F238E27FC236}">
                <a16:creationId xmlns:a16="http://schemas.microsoft.com/office/drawing/2014/main" id="{1D8B44C7-AEEA-B2D4-60F1-AE7919D512AD}"/>
              </a:ext>
            </a:extLst>
          </p:cNvPr>
          <p:cNvSpPr txBox="1"/>
          <p:nvPr/>
        </p:nvSpPr>
        <p:spPr bwMode="auto">
          <a:xfrm>
            <a:off x="6979591" y="2311044"/>
            <a:ext cx="378819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Adjusted Cumulative Incidence</a:t>
            </a:r>
          </a:p>
        </p:txBody>
      </p:sp>
      <p:sp>
        <p:nvSpPr>
          <p:cNvPr id="81" name="TextBox 80">
            <a:extLst>
              <a:ext uri="{FF2B5EF4-FFF2-40B4-BE49-F238E27FC236}">
                <a16:creationId xmlns:a16="http://schemas.microsoft.com/office/drawing/2014/main" id="{096D6786-21C5-B9D5-A68E-82FE8410E598}"/>
              </a:ext>
            </a:extLst>
          </p:cNvPr>
          <p:cNvSpPr txBox="1"/>
          <p:nvPr/>
        </p:nvSpPr>
        <p:spPr bwMode="auto">
          <a:xfrm>
            <a:off x="6615256" y="2579647"/>
            <a:ext cx="67524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0.10</a:t>
            </a:r>
          </a:p>
        </p:txBody>
      </p:sp>
      <p:sp>
        <p:nvSpPr>
          <p:cNvPr id="82" name="TextBox 81">
            <a:extLst>
              <a:ext uri="{FF2B5EF4-FFF2-40B4-BE49-F238E27FC236}">
                <a16:creationId xmlns:a16="http://schemas.microsoft.com/office/drawing/2014/main" id="{868927A2-7809-C80F-259E-93E0ED1A3742}"/>
              </a:ext>
            </a:extLst>
          </p:cNvPr>
          <p:cNvSpPr txBox="1"/>
          <p:nvPr/>
        </p:nvSpPr>
        <p:spPr bwMode="auto">
          <a:xfrm>
            <a:off x="6615256" y="2956769"/>
            <a:ext cx="67524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0.08</a:t>
            </a:r>
          </a:p>
        </p:txBody>
      </p:sp>
      <p:sp>
        <p:nvSpPr>
          <p:cNvPr id="83" name="TextBox 82">
            <a:extLst>
              <a:ext uri="{FF2B5EF4-FFF2-40B4-BE49-F238E27FC236}">
                <a16:creationId xmlns:a16="http://schemas.microsoft.com/office/drawing/2014/main" id="{328C38BA-BC0B-B000-6FBF-20E4137B02E1}"/>
              </a:ext>
            </a:extLst>
          </p:cNvPr>
          <p:cNvSpPr txBox="1"/>
          <p:nvPr/>
        </p:nvSpPr>
        <p:spPr bwMode="auto">
          <a:xfrm>
            <a:off x="6615256" y="3333891"/>
            <a:ext cx="67524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0.06</a:t>
            </a:r>
          </a:p>
        </p:txBody>
      </p:sp>
      <p:sp>
        <p:nvSpPr>
          <p:cNvPr id="84" name="TextBox 83">
            <a:extLst>
              <a:ext uri="{FF2B5EF4-FFF2-40B4-BE49-F238E27FC236}">
                <a16:creationId xmlns:a16="http://schemas.microsoft.com/office/drawing/2014/main" id="{8E40E17D-99BB-3180-AB8A-3A7354DFAF36}"/>
              </a:ext>
            </a:extLst>
          </p:cNvPr>
          <p:cNvSpPr txBox="1"/>
          <p:nvPr/>
        </p:nvSpPr>
        <p:spPr bwMode="auto">
          <a:xfrm>
            <a:off x="6615256" y="3711013"/>
            <a:ext cx="67524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0.04</a:t>
            </a:r>
          </a:p>
        </p:txBody>
      </p:sp>
      <p:sp>
        <p:nvSpPr>
          <p:cNvPr id="85" name="TextBox 84">
            <a:extLst>
              <a:ext uri="{FF2B5EF4-FFF2-40B4-BE49-F238E27FC236}">
                <a16:creationId xmlns:a16="http://schemas.microsoft.com/office/drawing/2014/main" id="{274D705A-FD04-AEB1-AE0B-12523C763720}"/>
              </a:ext>
            </a:extLst>
          </p:cNvPr>
          <p:cNvSpPr txBox="1"/>
          <p:nvPr/>
        </p:nvSpPr>
        <p:spPr bwMode="auto">
          <a:xfrm>
            <a:off x="6615256" y="4088135"/>
            <a:ext cx="67524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0.02</a:t>
            </a:r>
          </a:p>
        </p:txBody>
      </p:sp>
      <p:sp>
        <p:nvSpPr>
          <p:cNvPr id="86" name="TextBox 85">
            <a:extLst>
              <a:ext uri="{FF2B5EF4-FFF2-40B4-BE49-F238E27FC236}">
                <a16:creationId xmlns:a16="http://schemas.microsoft.com/office/drawing/2014/main" id="{B7146F5E-D42C-DA1F-8F86-B72720C62922}"/>
              </a:ext>
            </a:extLst>
          </p:cNvPr>
          <p:cNvSpPr txBox="1"/>
          <p:nvPr/>
        </p:nvSpPr>
        <p:spPr bwMode="auto">
          <a:xfrm>
            <a:off x="6615256" y="4465257"/>
            <a:ext cx="67524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87" name="TextBox 86">
            <a:extLst>
              <a:ext uri="{FF2B5EF4-FFF2-40B4-BE49-F238E27FC236}">
                <a16:creationId xmlns:a16="http://schemas.microsoft.com/office/drawing/2014/main" id="{F3CA17C3-39D5-2829-38F2-476C55581C55}"/>
              </a:ext>
            </a:extLst>
          </p:cNvPr>
          <p:cNvSpPr txBox="1"/>
          <p:nvPr/>
        </p:nvSpPr>
        <p:spPr bwMode="auto">
          <a:xfrm>
            <a:off x="10045851" y="4644375"/>
            <a:ext cx="3509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a:t>
            </a:r>
          </a:p>
        </p:txBody>
      </p:sp>
      <p:sp>
        <p:nvSpPr>
          <p:cNvPr id="88" name="TextBox 87">
            <a:extLst>
              <a:ext uri="{FF2B5EF4-FFF2-40B4-BE49-F238E27FC236}">
                <a16:creationId xmlns:a16="http://schemas.microsoft.com/office/drawing/2014/main" id="{16707F68-37AF-5CFB-5E01-17C9F32034FF}"/>
              </a:ext>
            </a:extLst>
          </p:cNvPr>
          <p:cNvSpPr txBox="1"/>
          <p:nvPr/>
        </p:nvSpPr>
        <p:spPr bwMode="auto">
          <a:xfrm>
            <a:off x="7130677" y="4644375"/>
            <a:ext cx="3509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89" name="TextBox 88">
            <a:extLst>
              <a:ext uri="{FF2B5EF4-FFF2-40B4-BE49-F238E27FC236}">
                <a16:creationId xmlns:a16="http://schemas.microsoft.com/office/drawing/2014/main" id="{95422160-85BC-A1E5-2A75-9D924FB8C93F}"/>
              </a:ext>
            </a:extLst>
          </p:cNvPr>
          <p:cNvSpPr txBox="1"/>
          <p:nvPr/>
        </p:nvSpPr>
        <p:spPr bwMode="auto">
          <a:xfrm>
            <a:off x="7495074" y="4644375"/>
            <a:ext cx="3509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a:t>
            </a:r>
          </a:p>
        </p:txBody>
      </p:sp>
      <p:sp>
        <p:nvSpPr>
          <p:cNvPr id="90" name="TextBox 89">
            <a:extLst>
              <a:ext uri="{FF2B5EF4-FFF2-40B4-BE49-F238E27FC236}">
                <a16:creationId xmlns:a16="http://schemas.microsoft.com/office/drawing/2014/main" id="{E1CE15ED-9E31-181A-F499-8842C1D3E121}"/>
              </a:ext>
            </a:extLst>
          </p:cNvPr>
          <p:cNvSpPr txBox="1"/>
          <p:nvPr/>
        </p:nvSpPr>
        <p:spPr bwMode="auto">
          <a:xfrm>
            <a:off x="7859471" y="4644375"/>
            <a:ext cx="3509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t>
            </a:r>
          </a:p>
        </p:txBody>
      </p:sp>
      <p:sp>
        <p:nvSpPr>
          <p:cNvPr id="91" name="TextBox 90">
            <a:extLst>
              <a:ext uri="{FF2B5EF4-FFF2-40B4-BE49-F238E27FC236}">
                <a16:creationId xmlns:a16="http://schemas.microsoft.com/office/drawing/2014/main" id="{BAA6F3D9-3259-E587-1B17-CA48EAC9D1C0}"/>
              </a:ext>
            </a:extLst>
          </p:cNvPr>
          <p:cNvSpPr txBox="1"/>
          <p:nvPr/>
        </p:nvSpPr>
        <p:spPr bwMode="auto">
          <a:xfrm>
            <a:off x="8223868" y="4644375"/>
            <a:ext cx="3509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a:t>
            </a:r>
          </a:p>
        </p:txBody>
      </p:sp>
      <p:sp>
        <p:nvSpPr>
          <p:cNvPr id="92" name="TextBox 91">
            <a:extLst>
              <a:ext uri="{FF2B5EF4-FFF2-40B4-BE49-F238E27FC236}">
                <a16:creationId xmlns:a16="http://schemas.microsoft.com/office/drawing/2014/main" id="{36D4E0AE-6761-863A-0912-8D505B729FB7}"/>
              </a:ext>
            </a:extLst>
          </p:cNvPr>
          <p:cNvSpPr txBox="1"/>
          <p:nvPr/>
        </p:nvSpPr>
        <p:spPr bwMode="auto">
          <a:xfrm>
            <a:off x="8588265" y="4644375"/>
            <a:ext cx="3509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a:t>
            </a:r>
          </a:p>
        </p:txBody>
      </p:sp>
      <p:sp>
        <p:nvSpPr>
          <p:cNvPr id="93" name="TextBox 92">
            <a:extLst>
              <a:ext uri="{FF2B5EF4-FFF2-40B4-BE49-F238E27FC236}">
                <a16:creationId xmlns:a16="http://schemas.microsoft.com/office/drawing/2014/main" id="{28BA945F-84DF-E68E-2AE3-1F2B48EBE5CB}"/>
              </a:ext>
            </a:extLst>
          </p:cNvPr>
          <p:cNvSpPr txBox="1"/>
          <p:nvPr/>
        </p:nvSpPr>
        <p:spPr bwMode="auto">
          <a:xfrm>
            <a:off x="8952662" y="4644375"/>
            <a:ext cx="3509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a:t>
            </a:r>
          </a:p>
        </p:txBody>
      </p:sp>
      <p:sp>
        <p:nvSpPr>
          <p:cNvPr id="94" name="TextBox 93">
            <a:extLst>
              <a:ext uri="{FF2B5EF4-FFF2-40B4-BE49-F238E27FC236}">
                <a16:creationId xmlns:a16="http://schemas.microsoft.com/office/drawing/2014/main" id="{2A818226-DE40-12DA-CC9B-F46C382C7A2F}"/>
              </a:ext>
            </a:extLst>
          </p:cNvPr>
          <p:cNvSpPr txBox="1"/>
          <p:nvPr/>
        </p:nvSpPr>
        <p:spPr bwMode="auto">
          <a:xfrm>
            <a:off x="9317059" y="4644375"/>
            <a:ext cx="3509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95" name="TextBox 94">
            <a:extLst>
              <a:ext uri="{FF2B5EF4-FFF2-40B4-BE49-F238E27FC236}">
                <a16:creationId xmlns:a16="http://schemas.microsoft.com/office/drawing/2014/main" id="{FB2FBEB8-B1EF-E009-177C-536338D4FD65}"/>
              </a:ext>
            </a:extLst>
          </p:cNvPr>
          <p:cNvSpPr txBox="1"/>
          <p:nvPr/>
        </p:nvSpPr>
        <p:spPr bwMode="auto">
          <a:xfrm>
            <a:off x="9681456" y="4644375"/>
            <a:ext cx="3509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a:t>
            </a:r>
          </a:p>
        </p:txBody>
      </p:sp>
      <p:sp>
        <p:nvSpPr>
          <p:cNvPr id="96" name="TextBox 95">
            <a:extLst>
              <a:ext uri="{FF2B5EF4-FFF2-40B4-BE49-F238E27FC236}">
                <a16:creationId xmlns:a16="http://schemas.microsoft.com/office/drawing/2014/main" id="{8662E7B0-266F-87AF-EBE7-6753C71544CF}"/>
              </a:ext>
            </a:extLst>
          </p:cNvPr>
          <p:cNvSpPr txBox="1"/>
          <p:nvPr/>
        </p:nvSpPr>
        <p:spPr bwMode="auto">
          <a:xfrm>
            <a:off x="10224881" y="3919986"/>
            <a:ext cx="1058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INSTI</a:t>
            </a:r>
          </a:p>
        </p:txBody>
      </p:sp>
      <p:sp>
        <p:nvSpPr>
          <p:cNvPr id="97" name="TextBox 96">
            <a:extLst>
              <a:ext uri="{FF2B5EF4-FFF2-40B4-BE49-F238E27FC236}">
                <a16:creationId xmlns:a16="http://schemas.microsoft.com/office/drawing/2014/main" id="{79E5369D-F871-BC68-4C31-7405DC5960E4}"/>
              </a:ext>
            </a:extLst>
          </p:cNvPr>
          <p:cNvSpPr txBox="1"/>
          <p:nvPr/>
        </p:nvSpPr>
        <p:spPr bwMode="auto">
          <a:xfrm>
            <a:off x="10224881" y="3697585"/>
            <a:ext cx="1058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Other</a:t>
            </a:r>
          </a:p>
        </p:txBody>
      </p:sp>
      <p:sp>
        <p:nvSpPr>
          <p:cNvPr id="78" name="TextBox 77">
            <a:extLst>
              <a:ext uri="{FF2B5EF4-FFF2-40B4-BE49-F238E27FC236}">
                <a16:creationId xmlns:a16="http://schemas.microsoft.com/office/drawing/2014/main" id="{94A0417B-BC84-BB4A-3CDC-193B2D38AE0E}"/>
              </a:ext>
            </a:extLst>
          </p:cNvPr>
          <p:cNvSpPr txBox="1"/>
          <p:nvPr/>
        </p:nvSpPr>
        <p:spPr bwMode="auto">
          <a:xfrm>
            <a:off x="5445318" y="5108580"/>
            <a:ext cx="1531181" cy="523220"/>
          </a:xfrm>
          <a:prstGeom prst="rect">
            <a:avLst/>
          </a:prstGeom>
          <a:solidFill>
            <a:schemeClr val="tx1"/>
          </a:solidFill>
          <a:ln>
            <a:noFill/>
          </a:ln>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Risk Difference </a:t>
            </a:r>
            <a:b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INSTI</a:t>
            </a: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vs </a:t>
            </a:r>
            <a:r>
              <a:rPr kumimoji="0" lang="en-US" sz="14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other</a:t>
            </a: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a:t>
            </a:r>
          </a:p>
        </p:txBody>
      </p:sp>
      <p:sp>
        <p:nvSpPr>
          <p:cNvPr id="109" name="TextBox 108">
            <a:extLst>
              <a:ext uri="{FF2B5EF4-FFF2-40B4-BE49-F238E27FC236}">
                <a16:creationId xmlns:a16="http://schemas.microsoft.com/office/drawing/2014/main" id="{1241C454-DF57-BEFF-2547-C1D86C77CBC2}"/>
              </a:ext>
            </a:extLst>
          </p:cNvPr>
          <p:cNvSpPr txBox="1"/>
          <p:nvPr/>
        </p:nvSpPr>
        <p:spPr bwMode="auto">
          <a:xfrm>
            <a:off x="6759833" y="5135454"/>
            <a:ext cx="99282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-0.2%</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(-0.4 to 0.2)</a:t>
            </a:r>
          </a:p>
        </p:txBody>
      </p:sp>
      <p:sp>
        <p:nvSpPr>
          <p:cNvPr id="110" name="TextBox 109">
            <a:extLst>
              <a:ext uri="{FF2B5EF4-FFF2-40B4-BE49-F238E27FC236}">
                <a16:creationId xmlns:a16="http://schemas.microsoft.com/office/drawing/2014/main" id="{D2D80C60-82AF-3690-9DF8-3CB304987619}"/>
              </a:ext>
            </a:extLst>
          </p:cNvPr>
          <p:cNvSpPr txBox="1"/>
          <p:nvPr/>
        </p:nvSpPr>
        <p:spPr bwMode="auto">
          <a:xfrm>
            <a:off x="7572642" y="5135454"/>
            <a:ext cx="99282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-0.4%</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(-0.7 to 0.1)</a:t>
            </a:r>
          </a:p>
        </p:txBody>
      </p:sp>
      <p:sp>
        <p:nvSpPr>
          <p:cNvPr id="111" name="TextBox 110">
            <a:extLst>
              <a:ext uri="{FF2B5EF4-FFF2-40B4-BE49-F238E27FC236}">
                <a16:creationId xmlns:a16="http://schemas.microsoft.com/office/drawing/2014/main" id="{DABCE42E-B82D-CAF5-54AC-5217E54A4415}"/>
              </a:ext>
            </a:extLst>
          </p:cNvPr>
          <p:cNvSpPr txBox="1"/>
          <p:nvPr/>
        </p:nvSpPr>
        <p:spPr bwMode="auto">
          <a:xfrm>
            <a:off x="8650064" y="5135454"/>
            <a:ext cx="99282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-0.6%</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 to 0.2)</a:t>
            </a:r>
          </a:p>
        </p:txBody>
      </p:sp>
      <p:sp>
        <p:nvSpPr>
          <p:cNvPr id="112" name="TextBox 111">
            <a:extLst>
              <a:ext uri="{FF2B5EF4-FFF2-40B4-BE49-F238E27FC236}">
                <a16:creationId xmlns:a16="http://schemas.microsoft.com/office/drawing/2014/main" id="{7202C3D9-4E9B-1B92-526B-0C6525A39392}"/>
              </a:ext>
            </a:extLst>
          </p:cNvPr>
          <p:cNvSpPr txBox="1"/>
          <p:nvPr/>
        </p:nvSpPr>
        <p:spPr bwMode="auto">
          <a:xfrm>
            <a:off x="9724916" y="5135454"/>
            <a:ext cx="99282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-0.7%</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(-2.2 to 0.9)</a:t>
            </a:r>
          </a:p>
        </p:txBody>
      </p:sp>
      <p:sp>
        <p:nvSpPr>
          <p:cNvPr id="113" name="Freeform 112">
            <a:extLst>
              <a:ext uri="{FF2B5EF4-FFF2-40B4-BE49-F238E27FC236}">
                <a16:creationId xmlns:a16="http://schemas.microsoft.com/office/drawing/2014/main" id="{741297F3-0DBF-0882-6B32-D3085F992948}"/>
              </a:ext>
            </a:extLst>
          </p:cNvPr>
          <p:cNvSpPr/>
          <p:nvPr/>
        </p:nvSpPr>
        <p:spPr bwMode="auto">
          <a:xfrm>
            <a:off x="7254476" y="4905576"/>
            <a:ext cx="419946" cy="209974"/>
          </a:xfrm>
          <a:custGeom>
            <a:avLst/>
            <a:gdLst>
              <a:gd name="connsiteX0" fmla="*/ 419946 w 419946"/>
              <a:gd name="connsiteY0" fmla="*/ 0 h 209974"/>
              <a:gd name="connsiteX1" fmla="*/ 419946 w 419946"/>
              <a:gd name="connsiteY1" fmla="*/ 209974 h 209974"/>
              <a:gd name="connsiteX2" fmla="*/ 0 w 419946"/>
              <a:gd name="connsiteY2" fmla="*/ 209974 h 209974"/>
            </a:gdLst>
            <a:ahLst/>
            <a:cxnLst>
              <a:cxn ang="0">
                <a:pos x="connsiteX0" y="connsiteY0"/>
              </a:cxn>
              <a:cxn ang="0">
                <a:pos x="connsiteX1" y="connsiteY1"/>
              </a:cxn>
              <a:cxn ang="0">
                <a:pos x="connsiteX2" y="connsiteY2"/>
              </a:cxn>
            </a:cxnLst>
            <a:rect l="l" t="t" r="r" b="b"/>
            <a:pathLst>
              <a:path w="419946" h="209974">
                <a:moveTo>
                  <a:pt x="419946" y="0"/>
                </a:moveTo>
                <a:lnTo>
                  <a:pt x="419946" y="209974"/>
                </a:lnTo>
                <a:lnTo>
                  <a:pt x="0" y="209974"/>
                </a:lnTo>
              </a:path>
            </a:pathLst>
          </a:custGeom>
          <a:noFill/>
          <a:ln w="28575">
            <a:solidFill>
              <a:schemeClr val="bg1"/>
            </a:solidFill>
            <a:prstDash val="sysDot"/>
            <a:miter lim="800000"/>
            <a:headEnd type="none"/>
            <a:tailEnd type="ova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cxnSp>
        <p:nvCxnSpPr>
          <p:cNvPr id="115" name="Straight Connector 114">
            <a:extLst>
              <a:ext uri="{FF2B5EF4-FFF2-40B4-BE49-F238E27FC236}">
                <a16:creationId xmlns:a16="http://schemas.microsoft.com/office/drawing/2014/main" id="{0710C08A-C877-118D-2B59-634E5EF442F6}"/>
              </a:ext>
            </a:extLst>
          </p:cNvPr>
          <p:cNvCxnSpPr>
            <a:cxnSpLocks/>
          </p:cNvCxnSpPr>
          <p:nvPr/>
        </p:nvCxnSpPr>
        <p:spPr bwMode="auto">
          <a:xfrm>
            <a:off x="8028502" y="4905576"/>
            <a:ext cx="0" cy="209974"/>
          </a:xfrm>
          <a:prstGeom prst="line">
            <a:avLst/>
          </a:prstGeom>
          <a:noFill/>
          <a:ln w="28575" cap="flat" cmpd="sng" algn="ctr">
            <a:solidFill>
              <a:schemeClr val="bg1"/>
            </a:solidFill>
            <a:prstDash val="sysDot"/>
            <a:round/>
            <a:headEnd type="none" w="med" len="med"/>
            <a:tailEnd type="oval" w="med" len="med"/>
          </a:ln>
          <a:effectLst/>
        </p:spPr>
      </p:cxnSp>
      <p:cxnSp>
        <p:nvCxnSpPr>
          <p:cNvPr id="117" name="Straight Connector 116">
            <a:extLst>
              <a:ext uri="{FF2B5EF4-FFF2-40B4-BE49-F238E27FC236}">
                <a16:creationId xmlns:a16="http://schemas.microsoft.com/office/drawing/2014/main" id="{C5110F8E-EA8A-5EAF-24AA-E7B8D7FDEDC5}"/>
              </a:ext>
            </a:extLst>
          </p:cNvPr>
          <p:cNvCxnSpPr>
            <a:cxnSpLocks/>
          </p:cNvCxnSpPr>
          <p:nvPr/>
        </p:nvCxnSpPr>
        <p:spPr bwMode="auto">
          <a:xfrm>
            <a:off x="9123073" y="4905576"/>
            <a:ext cx="0" cy="209974"/>
          </a:xfrm>
          <a:prstGeom prst="line">
            <a:avLst/>
          </a:prstGeom>
          <a:noFill/>
          <a:ln w="28575" cap="flat" cmpd="sng" algn="ctr">
            <a:solidFill>
              <a:schemeClr val="bg1"/>
            </a:solidFill>
            <a:prstDash val="sysDot"/>
            <a:round/>
            <a:headEnd type="none" w="med" len="med"/>
            <a:tailEnd type="oval" w="med" len="med"/>
          </a:ln>
          <a:effectLst/>
        </p:spPr>
      </p:cxnSp>
      <p:cxnSp>
        <p:nvCxnSpPr>
          <p:cNvPr id="118" name="Straight Connector 117">
            <a:extLst>
              <a:ext uri="{FF2B5EF4-FFF2-40B4-BE49-F238E27FC236}">
                <a16:creationId xmlns:a16="http://schemas.microsoft.com/office/drawing/2014/main" id="{A27A0069-1160-C2DD-8CF4-BC35AEB2160B}"/>
              </a:ext>
            </a:extLst>
          </p:cNvPr>
          <p:cNvCxnSpPr>
            <a:cxnSpLocks/>
          </p:cNvCxnSpPr>
          <p:nvPr/>
        </p:nvCxnSpPr>
        <p:spPr bwMode="auto">
          <a:xfrm>
            <a:off x="10222005" y="4905576"/>
            <a:ext cx="0" cy="209974"/>
          </a:xfrm>
          <a:prstGeom prst="line">
            <a:avLst/>
          </a:prstGeom>
          <a:noFill/>
          <a:ln w="28575" cap="flat" cmpd="sng" algn="ctr">
            <a:solidFill>
              <a:schemeClr val="bg1"/>
            </a:solidFill>
            <a:prstDash val="sysDot"/>
            <a:round/>
            <a:headEnd type="none" w="med" len="med"/>
            <a:tailEnd type="oval" w="med" len="med"/>
          </a:ln>
          <a:effectLst/>
        </p:spPr>
      </p:cxnSp>
      <p:sp>
        <p:nvSpPr>
          <p:cNvPr id="145" name="Freeform 144">
            <a:extLst>
              <a:ext uri="{FF2B5EF4-FFF2-40B4-BE49-F238E27FC236}">
                <a16:creationId xmlns:a16="http://schemas.microsoft.com/office/drawing/2014/main" id="{985C57B6-6457-576B-86A2-0FA757020BD9}"/>
              </a:ext>
            </a:extLst>
          </p:cNvPr>
          <p:cNvSpPr/>
          <p:nvPr/>
        </p:nvSpPr>
        <p:spPr bwMode="auto">
          <a:xfrm>
            <a:off x="7323479" y="3913283"/>
            <a:ext cx="2901950" cy="622300"/>
          </a:xfrm>
          <a:custGeom>
            <a:avLst/>
            <a:gdLst>
              <a:gd name="connsiteX0" fmla="*/ 0 w 2901950"/>
              <a:gd name="connsiteY0" fmla="*/ 622300 h 622300"/>
              <a:gd name="connsiteX1" fmla="*/ 406400 w 2901950"/>
              <a:gd name="connsiteY1" fmla="*/ 552450 h 622300"/>
              <a:gd name="connsiteX2" fmla="*/ 1063625 w 2901950"/>
              <a:gd name="connsiteY2" fmla="*/ 412750 h 622300"/>
              <a:gd name="connsiteX3" fmla="*/ 1930400 w 2901950"/>
              <a:gd name="connsiteY3" fmla="*/ 241300 h 622300"/>
              <a:gd name="connsiteX4" fmla="*/ 2527300 w 2901950"/>
              <a:gd name="connsiteY4" fmla="*/ 107950 h 622300"/>
              <a:gd name="connsiteX5" fmla="*/ 2901950 w 2901950"/>
              <a:gd name="connsiteY5" fmla="*/ 0 h 622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01950" h="622300">
                <a:moveTo>
                  <a:pt x="0" y="622300"/>
                </a:moveTo>
                <a:cubicBezTo>
                  <a:pt x="114564" y="604837"/>
                  <a:pt x="229129" y="587375"/>
                  <a:pt x="406400" y="552450"/>
                </a:cubicBezTo>
                <a:cubicBezTo>
                  <a:pt x="583671" y="517525"/>
                  <a:pt x="1063625" y="412750"/>
                  <a:pt x="1063625" y="412750"/>
                </a:cubicBezTo>
                <a:lnTo>
                  <a:pt x="1930400" y="241300"/>
                </a:lnTo>
                <a:cubicBezTo>
                  <a:pt x="2174346" y="190500"/>
                  <a:pt x="2365375" y="148167"/>
                  <a:pt x="2527300" y="107950"/>
                </a:cubicBezTo>
                <a:cubicBezTo>
                  <a:pt x="2689225" y="67733"/>
                  <a:pt x="2795587" y="33866"/>
                  <a:pt x="2901950" y="0"/>
                </a:cubicBezTo>
              </a:path>
            </a:pathLst>
          </a:custGeom>
          <a:noFill/>
          <a:ln w="28575">
            <a:solidFill>
              <a:schemeClr val="accent3"/>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sp>
        <p:nvSpPr>
          <p:cNvPr id="2" name="TextBox 1">
            <a:extLst>
              <a:ext uri="{FF2B5EF4-FFF2-40B4-BE49-F238E27FC236}">
                <a16:creationId xmlns:a16="http://schemas.microsoft.com/office/drawing/2014/main" id="{20414A51-0364-0CBF-D973-33BE05B871FF}"/>
              </a:ext>
            </a:extLst>
          </p:cNvPr>
          <p:cNvSpPr txBox="1"/>
          <p:nvPr/>
        </p:nvSpPr>
        <p:spPr bwMode="auto">
          <a:xfrm>
            <a:off x="7253496" y="5537850"/>
            <a:ext cx="296154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Yr Since ART Start</a:t>
            </a:r>
          </a:p>
        </p:txBody>
      </p:sp>
      <p:sp>
        <p:nvSpPr>
          <p:cNvPr id="3" name="TextBox 2">
            <a:extLst>
              <a:ext uri="{FF2B5EF4-FFF2-40B4-BE49-F238E27FC236}">
                <a16:creationId xmlns:a16="http://schemas.microsoft.com/office/drawing/2014/main" id="{894F3D6A-C370-6952-D905-132DCE258BB6}"/>
              </a:ext>
            </a:extLst>
          </p:cNvPr>
          <p:cNvSpPr txBox="1"/>
          <p:nvPr/>
        </p:nvSpPr>
        <p:spPr bwMode="auto">
          <a:xfrm>
            <a:off x="405405" y="6384900"/>
            <a:ext cx="243053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Surial. Clin Infect Dis. 2023;77:729.</a:t>
            </a:r>
          </a:p>
        </p:txBody>
      </p:sp>
      <p:sp>
        <p:nvSpPr>
          <p:cNvPr id="4" name="Content Placeholder 11">
            <a:extLst>
              <a:ext uri="{FF2B5EF4-FFF2-40B4-BE49-F238E27FC236}">
                <a16:creationId xmlns:a16="http://schemas.microsoft.com/office/drawing/2014/main" id="{9581B296-5F41-C43D-EAD5-4324DD1A2276}"/>
              </a:ext>
            </a:extLst>
          </p:cNvPr>
          <p:cNvSpPr txBox="1">
            <a:spLocks/>
          </p:cNvSpPr>
          <p:nvPr/>
        </p:nvSpPr>
        <p:spPr bwMode="auto">
          <a:xfrm>
            <a:off x="609759" y="1489708"/>
            <a:ext cx="10877529" cy="385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a:spcAft>
                <a:spcPts val="0"/>
              </a:spcAft>
            </a:pPr>
            <a:r>
              <a:rPr lang="en-US" sz="2000" b="0" kern="0" dirty="0"/>
              <a:t>Longitudinal emulated target trial of ART-naive Swiss HIV Cohort Study participants (N = 5362)</a:t>
            </a:r>
          </a:p>
          <a:p>
            <a:pPr lvl="1">
              <a:spcAft>
                <a:spcPts val="0"/>
              </a:spcAft>
            </a:pPr>
            <a:r>
              <a:rPr lang="en-US" sz="1800" b="0" kern="0" dirty="0"/>
              <a:t>ABC: 23% INSTI, 12% other; TAF: 40% INSTI, 1.4% other</a:t>
            </a:r>
          </a:p>
        </p:txBody>
      </p:sp>
    </p:spTree>
    <p:extLst>
      <p:ext uri="{BB962C8B-B14F-4D97-AF65-F5344CB8AC3E}">
        <p14:creationId xmlns:p14="http://schemas.microsoft.com/office/powerpoint/2010/main" val="976621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3DA9D2B-32B8-4C5A-B77C-79C1917FDCA2}"/>
              </a:ext>
            </a:extLst>
          </p:cNvPr>
          <p:cNvSpPr>
            <a:spLocks noGrp="1"/>
          </p:cNvSpPr>
          <p:nvPr>
            <p:ph type="title"/>
          </p:nvPr>
        </p:nvSpPr>
        <p:spPr/>
        <p:txBody>
          <a:bodyPr/>
          <a:lstStyle/>
          <a:p>
            <a:r>
              <a:rPr lang="en-US" dirty="0"/>
              <a:t>Multivariate Analysis of Weight Gain After ART Start</a:t>
            </a:r>
          </a:p>
        </p:txBody>
      </p:sp>
      <p:sp>
        <p:nvSpPr>
          <p:cNvPr id="15" name="Content Placeholder 14">
            <a:extLst>
              <a:ext uri="{FF2B5EF4-FFF2-40B4-BE49-F238E27FC236}">
                <a16:creationId xmlns:a16="http://schemas.microsoft.com/office/drawing/2014/main" id="{8214CEF2-BAC1-4C3E-9FC1-B15281B28777}"/>
              </a:ext>
            </a:extLst>
          </p:cNvPr>
          <p:cNvSpPr>
            <a:spLocks noGrp="1"/>
          </p:cNvSpPr>
          <p:nvPr>
            <p:ph idx="1"/>
          </p:nvPr>
        </p:nvSpPr>
        <p:spPr/>
        <p:txBody>
          <a:bodyPr/>
          <a:lstStyle/>
          <a:p>
            <a:pPr>
              <a:spcAft>
                <a:spcPts val="0"/>
              </a:spcAft>
            </a:pPr>
            <a:r>
              <a:rPr lang="en-US" sz="2200" dirty="0"/>
              <a:t>Pooled analysis of </a:t>
            </a:r>
            <a:r>
              <a:rPr lang="en-US" sz="2200" b="1" dirty="0"/>
              <a:t>8 phase III RCTs </a:t>
            </a:r>
            <a:r>
              <a:rPr lang="en-US" sz="2200" dirty="0"/>
              <a:t>of first-line ART during 2003-2015 (N = 5680)</a:t>
            </a:r>
            <a:endParaRPr lang="en-US" sz="2200" b="1" dirty="0">
              <a:solidFill>
                <a:schemeClr val="accent3"/>
              </a:solidFill>
            </a:endParaRPr>
          </a:p>
          <a:p>
            <a:pPr lvl="1">
              <a:spcAft>
                <a:spcPts val="0"/>
              </a:spcAft>
            </a:pPr>
            <a:r>
              <a:rPr lang="en-US" sz="2000" dirty="0"/>
              <a:t>Baseline factors associated with weight gain: lower CD4+ cell count, higher HIV-1 RNA level, </a:t>
            </a:r>
            <a:br>
              <a:rPr lang="en-US" sz="2000" dirty="0"/>
            </a:br>
            <a:r>
              <a:rPr lang="en-US" sz="2000" dirty="0"/>
              <a:t>no IDU, female sex, Black race, symptomatic HIV, younger age (&lt;50 vs ≥50 yr), and higher BMI</a:t>
            </a:r>
          </a:p>
        </p:txBody>
      </p:sp>
      <p:sp>
        <p:nvSpPr>
          <p:cNvPr id="135" name="Text Box 11">
            <a:extLst>
              <a:ext uri="{FF2B5EF4-FFF2-40B4-BE49-F238E27FC236}">
                <a16:creationId xmlns:a16="http://schemas.microsoft.com/office/drawing/2014/main" id="{C54B92E3-2F5B-4A6C-9D7D-F929F761864E}"/>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Sax. Clin Infect Dis. 2020;71:1379.</a:t>
            </a:r>
          </a:p>
        </p:txBody>
      </p:sp>
      <p:sp>
        <p:nvSpPr>
          <p:cNvPr id="24" name="Rectangle 23">
            <a:extLst>
              <a:ext uri="{FF2B5EF4-FFF2-40B4-BE49-F238E27FC236}">
                <a16:creationId xmlns:a16="http://schemas.microsoft.com/office/drawing/2014/main" id="{DF9F6414-D1F2-4D41-A258-0097E65B566B}"/>
              </a:ext>
            </a:extLst>
          </p:cNvPr>
          <p:cNvSpPr/>
          <p:nvPr/>
        </p:nvSpPr>
        <p:spPr>
          <a:xfrm>
            <a:off x="609759" y="5899640"/>
            <a:ext cx="10214312" cy="307777"/>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*Color-coded to match respective comparators, denoting </a:t>
            </a:r>
            <a:r>
              <a:rPr kumimoji="0" lang="en-GB"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a:t>
            </a:r>
            <a:r>
              <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≤.05 vs NNRTI (first panel), EVG/COBI (second panel), or ZDV (third panel).</a:t>
            </a:r>
          </a:p>
        </p:txBody>
      </p:sp>
      <p:sp>
        <p:nvSpPr>
          <p:cNvPr id="191" name="TextBox 190">
            <a:extLst>
              <a:ext uri="{FF2B5EF4-FFF2-40B4-BE49-F238E27FC236}">
                <a16:creationId xmlns:a16="http://schemas.microsoft.com/office/drawing/2014/main" id="{4196A67A-2B61-4D33-B0A1-6CFDB0C27E53}"/>
              </a:ext>
            </a:extLst>
          </p:cNvPr>
          <p:cNvSpPr txBox="1"/>
          <p:nvPr/>
        </p:nvSpPr>
        <p:spPr bwMode="auto">
          <a:xfrm>
            <a:off x="9251066" y="2654073"/>
            <a:ext cx="48282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TAF</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ABC</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TDF</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ZDV</a:t>
            </a:r>
          </a:p>
        </p:txBody>
      </p:sp>
      <p:grpSp>
        <p:nvGrpSpPr>
          <p:cNvPr id="2" name="Group 1">
            <a:extLst>
              <a:ext uri="{FF2B5EF4-FFF2-40B4-BE49-F238E27FC236}">
                <a16:creationId xmlns:a16="http://schemas.microsoft.com/office/drawing/2014/main" id="{267C5443-60D6-BB8E-55AF-864D1710A5D6}"/>
              </a:ext>
            </a:extLst>
          </p:cNvPr>
          <p:cNvGrpSpPr/>
          <p:nvPr/>
        </p:nvGrpSpPr>
        <p:grpSpPr>
          <a:xfrm>
            <a:off x="602579" y="2745127"/>
            <a:ext cx="11170321" cy="3136473"/>
            <a:chOff x="611367" y="2775486"/>
            <a:chExt cx="11170321" cy="3136473"/>
          </a:xfrm>
        </p:grpSpPr>
        <p:grpSp>
          <p:nvGrpSpPr>
            <p:cNvPr id="511" name="Group 510">
              <a:extLst>
                <a:ext uri="{FF2B5EF4-FFF2-40B4-BE49-F238E27FC236}">
                  <a16:creationId xmlns:a16="http://schemas.microsoft.com/office/drawing/2014/main" id="{40A95230-50BE-4831-88F2-7D32CFD6DFA2}"/>
                </a:ext>
              </a:extLst>
            </p:cNvPr>
            <p:cNvGrpSpPr/>
            <p:nvPr/>
          </p:nvGrpSpPr>
          <p:grpSpPr>
            <a:xfrm>
              <a:off x="9384386" y="4785973"/>
              <a:ext cx="109728" cy="381751"/>
              <a:chOff x="7774199" y="4041724"/>
              <a:chExt cx="109728" cy="381751"/>
            </a:xfrm>
          </p:grpSpPr>
          <p:cxnSp>
            <p:nvCxnSpPr>
              <p:cNvPr id="512" name="Straight Connector 511">
                <a:extLst>
                  <a:ext uri="{FF2B5EF4-FFF2-40B4-BE49-F238E27FC236}">
                    <a16:creationId xmlns:a16="http://schemas.microsoft.com/office/drawing/2014/main" id="{5ABA04BB-B47E-4613-858A-FB9DAAAD09B8}"/>
                  </a:ext>
                </a:extLst>
              </p:cNvPr>
              <p:cNvCxnSpPr>
                <a:cxnSpLocks/>
              </p:cNvCxnSpPr>
              <p:nvPr/>
            </p:nvCxnSpPr>
            <p:spPr bwMode="auto">
              <a:xfrm>
                <a:off x="7829063" y="4041724"/>
                <a:ext cx="0" cy="378985"/>
              </a:xfrm>
              <a:prstGeom prst="line">
                <a:avLst/>
              </a:prstGeom>
              <a:noFill/>
              <a:ln w="28575" cap="flat" cmpd="sng" algn="ctr">
                <a:solidFill>
                  <a:schemeClr val="accent4"/>
                </a:solidFill>
                <a:prstDash val="solid"/>
                <a:round/>
                <a:headEnd type="none" w="med" len="med"/>
                <a:tailEnd type="none" w="med" len="med"/>
              </a:ln>
              <a:effectLst/>
            </p:spPr>
          </p:cxnSp>
          <p:cxnSp>
            <p:nvCxnSpPr>
              <p:cNvPr id="513" name="Straight Connector 512">
                <a:extLst>
                  <a:ext uri="{FF2B5EF4-FFF2-40B4-BE49-F238E27FC236}">
                    <a16:creationId xmlns:a16="http://schemas.microsoft.com/office/drawing/2014/main" id="{F0A059C7-365B-4B94-8DCA-EE761C3D5E12}"/>
                  </a:ext>
                </a:extLst>
              </p:cNvPr>
              <p:cNvCxnSpPr/>
              <p:nvPr/>
            </p:nvCxnSpPr>
            <p:spPr bwMode="auto">
              <a:xfrm>
                <a:off x="7774199" y="4043066"/>
                <a:ext cx="109728" cy="0"/>
              </a:xfrm>
              <a:prstGeom prst="line">
                <a:avLst/>
              </a:prstGeom>
              <a:noFill/>
              <a:ln w="28575" cap="flat" cmpd="sng" algn="ctr">
                <a:solidFill>
                  <a:schemeClr val="accent4"/>
                </a:solidFill>
                <a:prstDash val="solid"/>
                <a:round/>
                <a:headEnd type="none" w="med" len="med"/>
                <a:tailEnd type="none" w="med" len="med"/>
              </a:ln>
              <a:effectLst/>
            </p:spPr>
          </p:cxnSp>
          <p:cxnSp>
            <p:nvCxnSpPr>
              <p:cNvPr id="514" name="Straight Connector 513">
                <a:extLst>
                  <a:ext uri="{FF2B5EF4-FFF2-40B4-BE49-F238E27FC236}">
                    <a16:creationId xmlns:a16="http://schemas.microsoft.com/office/drawing/2014/main" id="{80897005-38E3-4FC8-9F23-D04633E85C5F}"/>
                  </a:ext>
                </a:extLst>
              </p:cNvPr>
              <p:cNvCxnSpPr>
                <a:cxnSpLocks/>
              </p:cNvCxnSpPr>
              <p:nvPr/>
            </p:nvCxnSpPr>
            <p:spPr bwMode="auto">
              <a:xfrm>
                <a:off x="7774199" y="4423475"/>
                <a:ext cx="109728" cy="0"/>
              </a:xfrm>
              <a:prstGeom prst="line">
                <a:avLst/>
              </a:prstGeom>
              <a:noFill/>
              <a:ln w="28575" cap="flat" cmpd="sng" algn="ctr">
                <a:solidFill>
                  <a:schemeClr val="accent4"/>
                </a:solidFill>
                <a:prstDash val="solid"/>
                <a:round/>
                <a:headEnd type="none" w="med" len="med"/>
                <a:tailEnd type="none" w="med" len="med"/>
              </a:ln>
              <a:effectLst/>
            </p:spPr>
          </p:cxnSp>
        </p:grpSp>
        <p:grpSp>
          <p:nvGrpSpPr>
            <p:cNvPr id="520" name="Group 519">
              <a:extLst>
                <a:ext uri="{FF2B5EF4-FFF2-40B4-BE49-F238E27FC236}">
                  <a16:creationId xmlns:a16="http://schemas.microsoft.com/office/drawing/2014/main" id="{C299AB0A-5BDB-457F-BCE0-0E5B3A9BA40A}"/>
                </a:ext>
              </a:extLst>
            </p:cNvPr>
            <p:cNvGrpSpPr/>
            <p:nvPr/>
          </p:nvGrpSpPr>
          <p:grpSpPr>
            <a:xfrm>
              <a:off x="9697373" y="4690258"/>
              <a:ext cx="109728" cy="500000"/>
              <a:chOff x="7774199" y="4041724"/>
              <a:chExt cx="109728" cy="500000"/>
            </a:xfrm>
          </p:grpSpPr>
          <p:cxnSp>
            <p:nvCxnSpPr>
              <p:cNvPr id="521" name="Straight Connector 520">
                <a:extLst>
                  <a:ext uri="{FF2B5EF4-FFF2-40B4-BE49-F238E27FC236}">
                    <a16:creationId xmlns:a16="http://schemas.microsoft.com/office/drawing/2014/main" id="{C4EDCFDB-FE94-49ED-BB35-A812653F0F38}"/>
                  </a:ext>
                </a:extLst>
              </p:cNvPr>
              <p:cNvCxnSpPr>
                <a:cxnSpLocks/>
              </p:cNvCxnSpPr>
              <p:nvPr/>
            </p:nvCxnSpPr>
            <p:spPr bwMode="auto">
              <a:xfrm>
                <a:off x="7829063" y="4041724"/>
                <a:ext cx="0" cy="500000"/>
              </a:xfrm>
              <a:prstGeom prst="line">
                <a:avLst/>
              </a:prstGeom>
              <a:noFill/>
              <a:ln w="28575" cap="flat" cmpd="sng" algn="ctr">
                <a:solidFill>
                  <a:schemeClr val="accent4"/>
                </a:solidFill>
                <a:prstDash val="solid"/>
                <a:round/>
                <a:headEnd type="none" w="med" len="med"/>
                <a:tailEnd type="none" w="med" len="med"/>
              </a:ln>
              <a:effectLst/>
            </p:spPr>
          </p:cxnSp>
          <p:cxnSp>
            <p:nvCxnSpPr>
              <p:cNvPr id="522" name="Straight Connector 521">
                <a:extLst>
                  <a:ext uri="{FF2B5EF4-FFF2-40B4-BE49-F238E27FC236}">
                    <a16:creationId xmlns:a16="http://schemas.microsoft.com/office/drawing/2014/main" id="{1CBEE13E-2F95-46E9-8EF3-D14BDE8517A8}"/>
                  </a:ext>
                </a:extLst>
              </p:cNvPr>
              <p:cNvCxnSpPr/>
              <p:nvPr/>
            </p:nvCxnSpPr>
            <p:spPr bwMode="auto">
              <a:xfrm>
                <a:off x="7774199" y="4043066"/>
                <a:ext cx="109728" cy="0"/>
              </a:xfrm>
              <a:prstGeom prst="line">
                <a:avLst/>
              </a:prstGeom>
              <a:noFill/>
              <a:ln w="28575" cap="flat" cmpd="sng" algn="ctr">
                <a:solidFill>
                  <a:schemeClr val="accent4"/>
                </a:solidFill>
                <a:prstDash val="solid"/>
                <a:round/>
                <a:headEnd type="none" w="med" len="med"/>
                <a:tailEnd type="none" w="med" len="med"/>
              </a:ln>
              <a:effectLst/>
            </p:spPr>
          </p:cxnSp>
          <p:cxnSp>
            <p:nvCxnSpPr>
              <p:cNvPr id="523" name="Straight Connector 522">
                <a:extLst>
                  <a:ext uri="{FF2B5EF4-FFF2-40B4-BE49-F238E27FC236}">
                    <a16:creationId xmlns:a16="http://schemas.microsoft.com/office/drawing/2014/main" id="{659DF595-8EC5-41D1-BFF0-D103B90CC80E}"/>
                  </a:ext>
                </a:extLst>
              </p:cNvPr>
              <p:cNvCxnSpPr>
                <a:cxnSpLocks/>
              </p:cNvCxnSpPr>
              <p:nvPr/>
            </p:nvCxnSpPr>
            <p:spPr bwMode="auto">
              <a:xfrm>
                <a:off x="7774199" y="4541724"/>
                <a:ext cx="109728" cy="0"/>
              </a:xfrm>
              <a:prstGeom prst="line">
                <a:avLst/>
              </a:prstGeom>
              <a:noFill/>
              <a:ln w="28575" cap="flat" cmpd="sng" algn="ctr">
                <a:solidFill>
                  <a:schemeClr val="accent4"/>
                </a:solidFill>
                <a:prstDash val="solid"/>
                <a:round/>
                <a:headEnd type="none" w="med" len="med"/>
                <a:tailEnd type="none" w="med" len="med"/>
              </a:ln>
              <a:effectLst/>
            </p:spPr>
          </p:cxnSp>
        </p:grpSp>
        <p:grpSp>
          <p:nvGrpSpPr>
            <p:cNvPr id="44" name="Group 43">
              <a:extLst>
                <a:ext uri="{FF2B5EF4-FFF2-40B4-BE49-F238E27FC236}">
                  <a16:creationId xmlns:a16="http://schemas.microsoft.com/office/drawing/2014/main" id="{D6C005FE-F20B-4182-9C79-F59618994BFE}"/>
                </a:ext>
              </a:extLst>
            </p:cNvPr>
            <p:cNvGrpSpPr/>
            <p:nvPr/>
          </p:nvGrpSpPr>
          <p:grpSpPr>
            <a:xfrm>
              <a:off x="11028700" y="3989653"/>
              <a:ext cx="109728" cy="500841"/>
              <a:chOff x="11028700" y="3875353"/>
              <a:chExt cx="109728" cy="500841"/>
            </a:xfrm>
          </p:grpSpPr>
          <p:cxnSp>
            <p:nvCxnSpPr>
              <p:cNvPr id="578" name="Straight Connector 577">
                <a:extLst>
                  <a:ext uri="{FF2B5EF4-FFF2-40B4-BE49-F238E27FC236}">
                    <a16:creationId xmlns:a16="http://schemas.microsoft.com/office/drawing/2014/main" id="{1810E50E-ADEC-46E1-8E7D-029EA28EB8FF}"/>
                  </a:ext>
                </a:extLst>
              </p:cNvPr>
              <p:cNvCxnSpPr>
                <a:cxnSpLocks/>
              </p:cNvCxnSpPr>
              <p:nvPr/>
            </p:nvCxnSpPr>
            <p:spPr bwMode="auto">
              <a:xfrm>
                <a:off x="11083564" y="3875353"/>
                <a:ext cx="0" cy="486190"/>
              </a:xfrm>
              <a:prstGeom prst="line">
                <a:avLst/>
              </a:prstGeom>
              <a:noFill/>
              <a:ln w="28575" cap="flat" cmpd="sng" algn="ctr">
                <a:solidFill>
                  <a:schemeClr val="accent1"/>
                </a:solidFill>
                <a:prstDash val="solid"/>
                <a:round/>
                <a:headEnd type="none" w="med" len="med"/>
                <a:tailEnd type="none" w="med" len="med"/>
              </a:ln>
              <a:effectLst/>
            </p:spPr>
          </p:cxnSp>
          <p:cxnSp>
            <p:nvCxnSpPr>
              <p:cNvPr id="579" name="Straight Connector 578">
                <a:extLst>
                  <a:ext uri="{FF2B5EF4-FFF2-40B4-BE49-F238E27FC236}">
                    <a16:creationId xmlns:a16="http://schemas.microsoft.com/office/drawing/2014/main" id="{F0057EAC-132E-486E-9CA2-7A88D7CA9B4A}"/>
                  </a:ext>
                </a:extLst>
              </p:cNvPr>
              <p:cNvCxnSpPr/>
              <p:nvPr/>
            </p:nvCxnSpPr>
            <p:spPr bwMode="auto">
              <a:xfrm>
                <a:off x="11028700" y="3876695"/>
                <a:ext cx="109728" cy="0"/>
              </a:xfrm>
              <a:prstGeom prst="line">
                <a:avLst/>
              </a:prstGeom>
              <a:noFill/>
              <a:ln w="28575" cap="flat" cmpd="sng" algn="ctr">
                <a:solidFill>
                  <a:schemeClr val="accent1"/>
                </a:solidFill>
                <a:prstDash val="solid"/>
                <a:round/>
                <a:headEnd type="none" w="med" len="med"/>
                <a:tailEnd type="none" w="med" len="med"/>
              </a:ln>
              <a:effectLst/>
            </p:spPr>
          </p:cxnSp>
          <p:cxnSp>
            <p:nvCxnSpPr>
              <p:cNvPr id="580" name="Straight Connector 579">
                <a:extLst>
                  <a:ext uri="{FF2B5EF4-FFF2-40B4-BE49-F238E27FC236}">
                    <a16:creationId xmlns:a16="http://schemas.microsoft.com/office/drawing/2014/main" id="{4FB64948-924E-4C3A-B9C1-89AAF0C928E3}"/>
                  </a:ext>
                </a:extLst>
              </p:cNvPr>
              <p:cNvCxnSpPr>
                <a:cxnSpLocks/>
              </p:cNvCxnSpPr>
              <p:nvPr/>
            </p:nvCxnSpPr>
            <p:spPr bwMode="auto">
              <a:xfrm>
                <a:off x="11028700" y="4376194"/>
                <a:ext cx="10972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552" name="Group 551">
              <a:extLst>
                <a:ext uri="{FF2B5EF4-FFF2-40B4-BE49-F238E27FC236}">
                  <a16:creationId xmlns:a16="http://schemas.microsoft.com/office/drawing/2014/main" id="{6D324CE9-F28D-4EAC-AC8B-84CBE4AF3B48}"/>
                </a:ext>
              </a:extLst>
            </p:cNvPr>
            <p:cNvGrpSpPr/>
            <p:nvPr/>
          </p:nvGrpSpPr>
          <p:grpSpPr>
            <a:xfrm>
              <a:off x="5666458" y="4429596"/>
              <a:ext cx="109728" cy="191162"/>
              <a:chOff x="7673852" y="3840387"/>
              <a:chExt cx="109728" cy="191162"/>
            </a:xfrm>
          </p:grpSpPr>
          <p:cxnSp>
            <p:nvCxnSpPr>
              <p:cNvPr id="553" name="Straight Connector 552">
                <a:extLst>
                  <a:ext uri="{FF2B5EF4-FFF2-40B4-BE49-F238E27FC236}">
                    <a16:creationId xmlns:a16="http://schemas.microsoft.com/office/drawing/2014/main" id="{489F0BC9-AC80-48E7-A557-82B18D0F3D19}"/>
                  </a:ext>
                </a:extLst>
              </p:cNvPr>
              <p:cNvCxnSpPr>
                <a:cxnSpLocks/>
              </p:cNvCxnSpPr>
              <p:nvPr/>
            </p:nvCxnSpPr>
            <p:spPr bwMode="auto">
              <a:xfrm>
                <a:off x="7728716" y="3840387"/>
                <a:ext cx="0" cy="191162"/>
              </a:xfrm>
              <a:prstGeom prst="line">
                <a:avLst/>
              </a:prstGeom>
              <a:noFill/>
              <a:ln w="28575" cap="flat" cmpd="sng" algn="ctr">
                <a:solidFill>
                  <a:schemeClr val="accent1"/>
                </a:solidFill>
                <a:prstDash val="solid"/>
                <a:round/>
                <a:headEnd type="none" w="med" len="med"/>
                <a:tailEnd type="none" w="med" len="med"/>
              </a:ln>
              <a:effectLst/>
            </p:spPr>
          </p:cxnSp>
          <p:cxnSp>
            <p:nvCxnSpPr>
              <p:cNvPr id="557" name="Straight Connector 556">
                <a:extLst>
                  <a:ext uri="{FF2B5EF4-FFF2-40B4-BE49-F238E27FC236}">
                    <a16:creationId xmlns:a16="http://schemas.microsoft.com/office/drawing/2014/main" id="{C614B901-C275-4413-A896-C70E9CC68567}"/>
                  </a:ext>
                </a:extLst>
              </p:cNvPr>
              <p:cNvCxnSpPr/>
              <p:nvPr/>
            </p:nvCxnSpPr>
            <p:spPr bwMode="auto">
              <a:xfrm>
                <a:off x="7673852" y="3840387"/>
                <a:ext cx="109728" cy="0"/>
              </a:xfrm>
              <a:prstGeom prst="line">
                <a:avLst/>
              </a:prstGeom>
              <a:noFill/>
              <a:ln w="28575" cap="flat" cmpd="sng" algn="ctr">
                <a:solidFill>
                  <a:schemeClr val="accent1"/>
                </a:solidFill>
                <a:prstDash val="solid"/>
                <a:round/>
                <a:headEnd type="none" w="med" len="med"/>
                <a:tailEnd type="none" w="med" len="med"/>
              </a:ln>
              <a:effectLst/>
            </p:spPr>
          </p:cxnSp>
          <p:cxnSp>
            <p:nvCxnSpPr>
              <p:cNvPr id="558" name="Straight Connector 557">
                <a:extLst>
                  <a:ext uri="{FF2B5EF4-FFF2-40B4-BE49-F238E27FC236}">
                    <a16:creationId xmlns:a16="http://schemas.microsoft.com/office/drawing/2014/main" id="{1D852E61-D7ED-440C-BE7B-7FB795D397FC}"/>
                  </a:ext>
                </a:extLst>
              </p:cNvPr>
              <p:cNvCxnSpPr>
                <a:cxnSpLocks/>
              </p:cNvCxnSpPr>
              <p:nvPr/>
            </p:nvCxnSpPr>
            <p:spPr bwMode="auto">
              <a:xfrm>
                <a:off x="7673852" y="4031549"/>
                <a:ext cx="10972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51" name="Group 50">
              <a:extLst>
                <a:ext uri="{FF2B5EF4-FFF2-40B4-BE49-F238E27FC236}">
                  <a16:creationId xmlns:a16="http://schemas.microsoft.com/office/drawing/2014/main" id="{9348C4BD-EADC-489F-8BFD-4768617AFD22}"/>
                </a:ext>
              </a:extLst>
            </p:cNvPr>
            <p:cNvGrpSpPr/>
            <p:nvPr/>
          </p:nvGrpSpPr>
          <p:grpSpPr>
            <a:xfrm>
              <a:off x="1612012" y="4448963"/>
              <a:ext cx="109728" cy="377092"/>
              <a:chOff x="3469726" y="4324885"/>
              <a:chExt cx="109728" cy="377092"/>
            </a:xfrm>
          </p:grpSpPr>
          <p:cxnSp>
            <p:nvCxnSpPr>
              <p:cNvPr id="40" name="Straight Connector 39">
                <a:extLst>
                  <a:ext uri="{FF2B5EF4-FFF2-40B4-BE49-F238E27FC236}">
                    <a16:creationId xmlns:a16="http://schemas.microsoft.com/office/drawing/2014/main" id="{7DF411FF-9A87-4AE1-BE3B-BB5444F37E1B}"/>
                  </a:ext>
                </a:extLst>
              </p:cNvPr>
              <p:cNvCxnSpPr>
                <a:cxnSpLocks/>
              </p:cNvCxnSpPr>
              <p:nvPr/>
            </p:nvCxnSpPr>
            <p:spPr bwMode="auto">
              <a:xfrm>
                <a:off x="3524590" y="4324885"/>
                <a:ext cx="0" cy="377092"/>
              </a:xfrm>
              <a:prstGeom prst="line">
                <a:avLst/>
              </a:prstGeom>
              <a:noFill/>
              <a:ln w="28575" cap="flat" cmpd="sng" algn="ctr">
                <a:solidFill>
                  <a:schemeClr val="accent3"/>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84A9BF79-7D9F-4F39-83BD-587CBC88D8B2}"/>
                  </a:ext>
                </a:extLst>
              </p:cNvPr>
              <p:cNvCxnSpPr/>
              <p:nvPr/>
            </p:nvCxnSpPr>
            <p:spPr bwMode="auto">
              <a:xfrm>
                <a:off x="3469726" y="4324885"/>
                <a:ext cx="109728" cy="0"/>
              </a:xfrm>
              <a:prstGeom prst="line">
                <a:avLst/>
              </a:prstGeom>
              <a:noFill/>
              <a:ln w="28575" cap="flat" cmpd="sng" algn="ctr">
                <a:solidFill>
                  <a:schemeClr val="accent3"/>
                </a:solidFill>
                <a:prstDash val="solid"/>
                <a:round/>
                <a:headEnd type="none" w="med" len="med"/>
                <a:tailEnd type="none" w="med" len="med"/>
              </a:ln>
              <a:effectLst/>
            </p:spPr>
          </p:cxnSp>
          <p:cxnSp>
            <p:nvCxnSpPr>
              <p:cNvPr id="119" name="Straight Connector 118">
                <a:extLst>
                  <a:ext uri="{FF2B5EF4-FFF2-40B4-BE49-F238E27FC236}">
                    <a16:creationId xmlns:a16="http://schemas.microsoft.com/office/drawing/2014/main" id="{F707E903-1902-4A3E-93E9-9D57B04778C4}"/>
                  </a:ext>
                </a:extLst>
              </p:cNvPr>
              <p:cNvCxnSpPr/>
              <p:nvPr/>
            </p:nvCxnSpPr>
            <p:spPr bwMode="auto">
              <a:xfrm>
                <a:off x="3469726" y="4695560"/>
                <a:ext cx="109728"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543" name="Group 542">
              <a:extLst>
                <a:ext uri="{FF2B5EF4-FFF2-40B4-BE49-F238E27FC236}">
                  <a16:creationId xmlns:a16="http://schemas.microsoft.com/office/drawing/2014/main" id="{79C8F77A-D596-478C-BDD4-05BE56D28D1F}"/>
                </a:ext>
              </a:extLst>
            </p:cNvPr>
            <p:cNvGrpSpPr/>
            <p:nvPr/>
          </p:nvGrpSpPr>
          <p:grpSpPr>
            <a:xfrm>
              <a:off x="1613009" y="4445204"/>
              <a:ext cx="109728" cy="470473"/>
              <a:chOff x="3469726" y="4324885"/>
              <a:chExt cx="109728" cy="470473"/>
            </a:xfrm>
          </p:grpSpPr>
          <p:cxnSp>
            <p:nvCxnSpPr>
              <p:cNvPr id="544" name="Straight Connector 543">
                <a:extLst>
                  <a:ext uri="{FF2B5EF4-FFF2-40B4-BE49-F238E27FC236}">
                    <a16:creationId xmlns:a16="http://schemas.microsoft.com/office/drawing/2014/main" id="{26AE919A-CC7B-48BA-9A2D-589EEA56BA7B}"/>
                  </a:ext>
                </a:extLst>
              </p:cNvPr>
              <p:cNvCxnSpPr>
                <a:cxnSpLocks/>
                <a:endCxn id="87" idx="4"/>
              </p:cNvCxnSpPr>
              <p:nvPr/>
            </p:nvCxnSpPr>
            <p:spPr bwMode="auto">
              <a:xfrm>
                <a:off x="3524590" y="4439185"/>
                <a:ext cx="292" cy="356173"/>
              </a:xfrm>
              <a:prstGeom prst="line">
                <a:avLst/>
              </a:prstGeom>
              <a:noFill/>
              <a:ln w="28575" cap="flat" cmpd="sng" algn="ctr">
                <a:solidFill>
                  <a:schemeClr val="accent1"/>
                </a:solidFill>
                <a:prstDash val="solid"/>
                <a:round/>
                <a:headEnd type="none" w="med" len="med"/>
                <a:tailEnd type="none" w="med" len="med"/>
              </a:ln>
              <a:effectLst/>
            </p:spPr>
          </p:cxnSp>
          <p:cxnSp>
            <p:nvCxnSpPr>
              <p:cNvPr id="545" name="Straight Connector 544">
                <a:extLst>
                  <a:ext uri="{FF2B5EF4-FFF2-40B4-BE49-F238E27FC236}">
                    <a16:creationId xmlns:a16="http://schemas.microsoft.com/office/drawing/2014/main" id="{7EF2425D-767F-4B5E-BB5E-2F4ECBD40D2E}"/>
                  </a:ext>
                </a:extLst>
              </p:cNvPr>
              <p:cNvCxnSpPr/>
              <p:nvPr/>
            </p:nvCxnSpPr>
            <p:spPr bwMode="auto">
              <a:xfrm>
                <a:off x="3469726" y="4324885"/>
                <a:ext cx="10972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127" name="Group 126">
              <a:extLst>
                <a:ext uri="{FF2B5EF4-FFF2-40B4-BE49-F238E27FC236}">
                  <a16:creationId xmlns:a16="http://schemas.microsoft.com/office/drawing/2014/main" id="{8F3F96E2-8CF4-452C-982B-1D688AAC73DF}"/>
                </a:ext>
              </a:extLst>
            </p:cNvPr>
            <p:cNvGrpSpPr/>
            <p:nvPr/>
          </p:nvGrpSpPr>
          <p:grpSpPr>
            <a:xfrm>
              <a:off x="1952011" y="4321868"/>
              <a:ext cx="109728" cy="427937"/>
              <a:chOff x="3469726" y="4230025"/>
              <a:chExt cx="109728" cy="427937"/>
            </a:xfrm>
          </p:grpSpPr>
          <p:cxnSp>
            <p:nvCxnSpPr>
              <p:cNvPr id="128" name="Straight Connector 127">
                <a:extLst>
                  <a:ext uri="{FF2B5EF4-FFF2-40B4-BE49-F238E27FC236}">
                    <a16:creationId xmlns:a16="http://schemas.microsoft.com/office/drawing/2014/main" id="{D938BACC-1C0F-44E6-8EE4-F3CBA2328298}"/>
                  </a:ext>
                </a:extLst>
              </p:cNvPr>
              <p:cNvCxnSpPr>
                <a:cxnSpLocks/>
              </p:cNvCxnSpPr>
              <p:nvPr/>
            </p:nvCxnSpPr>
            <p:spPr bwMode="auto">
              <a:xfrm>
                <a:off x="3524590" y="4230025"/>
                <a:ext cx="0" cy="427937"/>
              </a:xfrm>
              <a:prstGeom prst="line">
                <a:avLst/>
              </a:prstGeom>
              <a:noFill/>
              <a:ln w="28575" cap="flat" cmpd="sng" algn="ctr">
                <a:solidFill>
                  <a:schemeClr val="accent3"/>
                </a:solidFill>
                <a:prstDash val="solid"/>
                <a:round/>
                <a:headEnd type="none" w="med" len="med"/>
                <a:tailEnd type="none" w="med" len="med"/>
              </a:ln>
              <a:effectLst/>
            </p:spPr>
          </p:cxnSp>
          <p:cxnSp>
            <p:nvCxnSpPr>
              <p:cNvPr id="129" name="Straight Connector 128">
                <a:extLst>
                  <a:ext uri="{FF2B5EF4-FFF2-40B4-BE49-F238E27FC236}">
                    <a16:creationId xmlns:a16="http://schemas.microsoft.com/office/drawing/2014/main" id="{25D5E201-D2A3-476C-9DC2-7F5F061FD5F8}"/>
                  </a:ext>
                </a:extLst>
              </p:cNvPr>
              <p:cNvCxnSpPr/>
              <p:nvPr/>
            </p:nvCxnSpPr>
            <p:spPr bwMode="auto">
              <a:xfrm>
                <a:off x="3469726" y="4230025"/>
                <a:ext cx="109728" cy="0"/>
              </a:xfrm>
              <a:prstGeom prst="line">
                <a:avLst/>
              </a:prstGeom>
              <a:noFill/>
              <a:ln w="28575" cap="flat" cmpd="sng" algn="ctr">
                <a:solidFill>
                  <a:schemeClr val="accent3"/>
                </a:solidFill>
                <a:prstDash val="solid"/>
                <a:round/>
                <a:headEnd type="none" w="med" len="med"/>
                <a:tailEnd type="none" w="med" len="med"/>
              </a:ln>
              <a:effectLst/>
            </p:spPr>
          </p:cxnSp>
          <p:cxnSp>
            <p:nvCxnSpPr>
              <p:cNvPr id="130" name="Straight Connector 129">
                <a:extLst>
                  <a:ext uri="{FF2B5EF4-FFF2-40B4-BE49-F238E27FC236}">
                    <a16:creationId xmlns:a16="http://schemas.microsoft.com/office/drawing/2014/main" id="{2977251E-DEB8-4868-8B84-1E0BDFD8A230}"/>
                  </a:ext>
                </a:extLst>
              </p:cNvPr>
              <p:cNvCxnSpPr/>
              <p:nvPr/>
            </p:nvCxnSpPr>
            <p:spPr bwMode="auto">
              <a:xfrm>
                <a:off x="3469726" y="4657962"/>
                <a:ext cx="109728" cy="0"/>
              </a:xfrm>
              <a:prstGeom prst="line">
                <a:avLst/>
              </a:prstGeom>
              <a:noFill/>
              <a:ln w="28575" cap="flat" cmpd="sng" algn="ctr">
                <a:solidFill>
                  <a:schemeClr val="accent3"/>
                </a:solidFill>
                <a:prstDash val="solid"/>
                <a:round/>
                <a:headEnd type="none" w="med" len="med"/>
                <a:tailEnd type="none" w="med" len="med"/>
              </a:ln>
              <a:effectLst/>
            </p:spPr>
          </p:cxnSp>
        </p:grpSp>
        <p:sp>
          <p:nvSpPr>
            <p:cNvPr id="108" name="TextBox 107">
              <a:extLst>
                <a:ext uri="{FF2B5EF4-FFF2-40B4-BE49-F238E27FC236}">
                  <a16:creationId xmlns:a16="http://schemas.microsoft.com/office/drawing/2014/main" id="{6963318E-F4A2-4BD7-8E21-E7120FC9605D}"/>
                </a:ext>
              </a:extLst>
            </p:cNvPr>
            <p:cNvSpPr txBox="1"/>
            <p:nvPr/>
          </p:nvSpPr>
          <p:spPr bwMode="auto">
            <a:xfrm>
              <a:off x="1879841" y="3995226"/>
              <a:ext cx="251462" cy="395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5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a:t>
              </a:r>
              <a:r>
                <a:rPr kumimoji="0" lang="en-US" sz="1800" b="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t>
              </a:r>
            </a:p>
          </p:txBody>
        </p:sp>
        <p:grpSp>
          <p:nvGrpSpPr>
            <p:cNvPr id="165" name="Group 164">
              <a:extLst>
                <a:ext uri="{FF2B5EF4-FFF2-40B4-BE49-F238E27FC236}">
                  <a16:creationId xmlns:a16="http://schemas.microsoft.com/office/drawing/2014/main" id="{C480A83E-ABBD-4FDA-9E6A-E91E3464DBDC}"/>
                </a:ext>
              </a:extLst>
            </p:cNvPr>
            <p:cNvGrpSpPr/>
            <p:nvPr/>
          </p:nvGrpSpPr>
          <p:grpSpPr>
            <a:xfrm>
              <a:off x="1612012" y="5009665"/>
              <a:ext cx="109728" cy="192574"/>
              <a:chOff x="3469726" y="4509403"/>
              <a:chExt cx="109728" cy="192574"/>
            </a:xfrm>
          </p:grpSpPr>
          <p:cxnSp>
            <p:nvCxnSpPr>
              <p:cNvPr id="166" name="Straight Connector 165">
                <a:extLst>
                  <a:ext uri="{FF2B5EF4-FFF2-40B4-BE49-F238E27FC236}">
                    <a16:creationId xmlns:a16="http://schemas.microsoft.com/office/drawing/2014/main" id="{EB8054B7-082C-40E4-99EF-11CDCA66149B}"/>
                  </a:ext>
                </a:extLst>
              </p:cNvPr>
              <p:cNvCxnSpPr>
                <a:cxnSpLocks/>
              </p:cNvCxnSpPr>
              <p:nvPr/>
            </p:nvCxnSpPr>
            <p:spPr bwMode="auto">
              <a:xfrm>
                <a:off x="3524590" y="4509403"/>
                <a:ext cx="0" cy="192574"/>
              </a:xfrm>
              <a:prstGeom prst="line">
                <a:avLst/>
              </a:prstGeom>
              <a:noFill/>
              <a:ln w="28575" cap="flat" cmpd="sng" algn="ctr">
                <a:solidFill>
                  <a:schemeClr val="accent4"/>
                </a:solidFill>
                <a:prstDash val="solid"/>
                <a:round/>
                <a:headEnd type="none" w="med" len="med"/>
                <a:tailEnd type="none" w="med" len="med"/>
              </a:ln>
              <a:effectLst/>
            </p:spPr>
          </p:cxnSp>
          <p:cxnSp>
            <p:nvCxnSpPr>
              <p:cNvPr id="167" name="Straight Connector 166">
                <a:extLst>
                  <a:ext uri="{FF2B5EF4-FFF2-40B4-BE49-F238E27FC236}">
                    <a16:creationId xmlns:a16="http://schemas.microsoft.com/office/drawing/2014/main" id="{3C543E84-E9BB-4147-926A-56E5658D504D}"/>
                  </a:ext>
                </a:extLst>
              </p:cNvPr>
              <p:cNvCxnSpPr/>
              <p:nvPr/>
            </p:nvCxnSpPr>
            <p:spPr bwMode="auto">
              <a:xfrm>
                <a:off x="3469726" y="4509403"/>
                <a:ext cx="109728" cy="0"/>
              </a:xfrm>
              <a:prstGeom prst="line">
                <a:avLst/>
              </a:prstGeom>
              <a:noFill/>
              <a:ln w="28575" cap="flat" cmpd="sng" algn="ctr">
                <a:solidFill>
                  <a:schemeClr val="accent4"/>
                </a:solidFill>
                <a:prstDash val="solid"/>
                <a:round/>
                <a:headEnd type="none" w="med" len="med"/>
                <a:tailEnd type="none" w="med" len="med"/>
              </a:ln>
              <a:effectLst/>
            </p:spPr>
          </p:cxnSp>
          <p:cxnSp>
            <p:nvCxnSpPr>
              <p:cNvPr id="168" name="Straight Connector 167">
                <a:extLst>
                  <a:ext uri="{FF2B5EF4-FFF2-40B4-BE49-F238E27FC236}">
                    <a16:creationId xmlns:a16="http://schemas.microsoft.com/office/drawing/2014/main" id="{F8C1BE33-C4DF-4364-ABAE-800A6396A622}"/>
                  </a:ext>
                </a:extLst>
              </p:cNvPr>
              <p:cNvCxnSpPr/>
              <p:nvPr/>
            </p:nvCxnSpPr>
            <p:spPr bwMode="auto">
              <a:xfrm>
                <a:off x="3469726" y="4695560"/>
                <a:ext cx="109728" cy="0"/>
              </a:xfrm>
              <a:prstGeom prst="line">
                <a:avLst/>
              </a:prstGeom>
              <a:noFill/>
              <a:ln w="28575" cap="flat" cmpd="sng" algn="ctr">
                <a:solidFill>
                  <a:schemeClr val="accent4"/>
                </a:solidFill>
                <a:prstDash val="solid"/>
                <a:round/>
                <a:headEnd type="none" w="med" len="med"/>
                <a:tailEnd type="none" w="med" len="med"/>
              </a:ln>
              <a:effectLst/>
            </p:spPr>
          </p:cxnSp>
        </p:grpSp>
        <p:grpSp>
          <p:nvGrpSpPr>
            <p:cNvPr id="208" name="Group 207">
              <a:extLst>
                <a:ext uri="{FF2B5EF4-FFF2-40B4-BE49-F238E27FC236}">
                  <a16:creationId xmlns:a16="http://schemas.microsoft.com/office/drawing/2014/main" id="{B5170D0E-16FB-4645-A512-07165A05C73D}"/>
                </a:ext>
              </a:extLst>
            </p:cNvPr>
            <p:cNvGrpSpPr/>
            <p:nvPr/>
          </p:nvGrpSpPr>
          <p:grpSpPr>
            <a:xfrm>
              <a:off x="1952011" y="4746297"/>
              <a:ext cx="109728" cy="236884"/>
              <a:chOff x="3469726" y="4509403"/>
              <a:chExt cx="109728" cy="236884"/>
            </a:xfrm>
          </p:grpSpPr>
          <p:cxnSp>
            <p:nvCxnSpPr>
              <p:cNvPr id="209" name="Straight Connector 208">
                <a:extLst>
                  <a:ext uri="{FF2B5EF4-FFF2-40B4-BE49-F238E27FC236}">
                    <a16:creationId xmlns:a16="http://schemas.microsoft.com/office/drawing/2014/main" id="{46D79729-998D-4B05-AAA1-D1B100F3BD44}"/>
                  </a:ext>
                </a:extLst>
              </p:cNvPr>
              <p:cNvCxnSpPr>
                <a:cxnSpLocks/>
              </p:cNvCxnSpPr>
              <p:nvPr/>
            </p:nvCxnSpPr>
            <p:spPr bwMode="auto">
              <a:xfrm>
                <a:off x="3524590" y="4509403"/>
                <a:ext cx="0" cy="236884"/>
              </a:xfrm>
              <a:prstGeom prst="line">
                <a:avLst/>
              </a:prstGeom>
              <a:noFill/>
              <a:ln w="28575" cap="flat" cmpd="sng" algn="ctr">
                <a:solidFill>
                  <a:schemeClr val="accent4"/>
                </a:solidFill>
                <a:prstDash val="solid"/>
                <a:round/>
                <a:headEnd type="none" w="med" len="med"/>
                <a:tailEnd type="none" w="med" len="med"/>
              </a:ln>
              <a:effectLst/>
            </p:spPr>
          </p:cxnSp>
          <p:cxnSp>
            <p:nvCxnSpPr>
              <p:cNvPr id="210" name="Straight Connector 209">
                <a:extLst>
                  <a:ext uri="{FF2B5EF4-FFF2-40B4-BE49-F238E27FC236}">
                    <a16:creationId xmlns:a16="http://schemas.microsoft.com/office/drawing/2014/main" id="{37EDD975-FBF2-4DBB-AC01-05884D1E2481}"/>
                  </a:ext>
                </a:extLst>
              </p:cNvPr>
              <p:cNvCxnSpPr/>
              <p:nvPr/>
            </p:nvCxnSpPr>
            <p:spPr bwMode="auto">
              <a:xfrm>
                <a:off x="3469726" y="4509403"/>
                <a:ext cx="109728" cy="0"/>
              </a:xfrm>
              <a:prstGeom prst="line">
                <a:avLst/>
              </a:prstGeom>
              <a:noFill/>
              <a:ln w="28575" cap="flat" cmpd="sng" algn="ctr">
                <a:solidFill>
                  <a:schemeClr val="accent4"/>
                </a:solidFill>
                <a:prstDash val="solid"/>
                <a:round/>
                <a:headEnd type="none" w="med" len="med"/>
                <a:tailEnd type="none" w="med" len="med"/>
              </a:ln>
              <a:effectLst/>
            </p:spPr>
          </p:cxnSp>
          <p:cxnSp>
            <p:nvCxnSpPr>
              <p:cNvPr id="211" name="Straight Connector 210">
                <a:extLst>
                  <a:ext uri="{FF2B5EF4-FFF2-40B4-BE49-F238E27FC236}">
                    <a16:creationId xmlns:a16="http://schemas.microsoft.com/office/drawing/2014/main" id="{F1D0D62A-1A3C-4DA6-95AF-7FC40903D213}"/>
                  </a:ext>
                </a:extLst>
              </p:cNvPr>
              <p:cNvCxnSpPr/>
              <p:nvPr/>
            </p:nvCxnSpPr>
            <p:spPr bwMode="auto">
              <a:xfrm>
                <a:off x="3469726" y="4746287"/>
                <a:ext cx="109728" cy="0"/>
              </a:xfrm>
              <a:prstGeom prst="line">
                <a:avLst/>
              </a:prstGeom>
              <a:noFill/>
              <a:ln w="28575" cap="flat" cmpd="sng" algn="ctr">
                <a:solidFill>
                  <a:schemeClr val="accent4"/>
                </a:solidFill>
                <a:prstDash val="solid"/>
                <a:round/>
                <a:headEnd type="none" w="med" len="med"/>
                <a:tailEnd type="none" w="med" len="med"/>
              </a:ln>
              <a:effectLst/>
            </p:spPr>
          </p:cxnSp>
        </p:grpSp>
        <p:grpSp>
          <p:nvGrpSpPr>
            <p:cNvPr id="212" name="Group 211">
              <a:extLst>
                <a:ext uri="{FF2B5EF4-FFF2-40B4-BE49-F238E27FC236}">
                  <a16:creationId xmlns:a16="http://schemas.microsoft.com/office/drawing/2014/main" id="{5B962439-DE6E-4B5B-A7C5-F900ADD02249}"/>
                </a:ext>
              </a:extLst>
            </p:cNvPr>
            <p:cNvGrpSpPr/>
            <p:nvPr/>
          </p:nvGrpSpPr>
          <p:grpSpPr>
            <a:xfrm>
              <a:off x="3265178" y="4320506"/>
              <a:ext cx="109728" cy="236884"/>
              <a:chOff x="3469726" y="4509403"/>
              <a:chExt cx="109728" cy="236884"/>
            </a:xfrm>
          </p:grpSpPr>
          <p:cxnSp>
            <p:nvCxnSpPr>
              <p:cNvPr id="213" name="Straight Connector 212">
                <a:extLst>
                  <a:ext uri="{FF2B5EF4-FFF2-40B4-BE49-F238E27FC236}">
                    <a16:creationId xmlns:a16="http://schemas.microsoft.com/office/drawing/2014/main" id="{EF3DF34A-74FB-4D15-9E49-5ACCACFB5445}"/>
                  </a:ext>
                </a:extLst>
              </p:cNvPr>
              <p:cNvCxnSpPr>
                <a:cxnSpLocks/>
              </p:cNvCxnSpPr>
              <p:nvPr/>
            </p:nvCxnSpPr>
            <p:spPr bwMode="auto">
              <a:xfrm>
                <a:off x="3524590" y="4509403"/>
                <a:ext cx="0" cy="236884"/>
              </a:xfrm>
              <a:prstGeom prst="line">
                <a:avLst/>
              </a:prstGeom>
              <a:noFill/>
              <a:ln w="28575" cap="flat" cmpd="sng" algn="ctr">
                <a:solidFill>
                  <a:schemeClr val="accent4"/>
                </a:solidFill>
                <a:prstDash val="solid"/>
                <a:round/>
                <a:headEnd type="none" w="med" len="med"/>
                <a:tailEnd type="none" w="med" len="med"/>
              </a:ln>
              <a:effectLst/>
            </p:spPr>
          </p:cxnSp>
          <p:cxnSp>
            <p:nvCxnSpPr>
              <p:cNvPr id="214" name="Straight Connector 213">
                <a:extLst>
                  <a:ext uri="{FF2B5EF4-FFF2-40B4-BE49-F238E27FC236}">
                    <a16:creationId xmlns:a16="http://schemas.microsoft.com/office/drawing/2014/main" id="{C8669A4B-366C-47F6-831A-5912C1508AC7}"/>
                  </a:ext>
                </a:extLst>
              </p:cNvPr>
              <p:cNvCxnSpPr/>
              <p:nvPr/>
            </p:nvCxnSpPr>
            <p:spPr bwMode="auto">
              <a:xfrm>
                <a:off x="3469726" y="4509403"/>
                <a:ext cx="109728" cy="0"/>
              </a:xfrm>
              <a:prstGeom prst="line">
                <a:avLst/>
              </a:prstGeom>
              <a:noFill/>
              <a:ln w="28575" cap="flat" cmpd="sng" algn="ctr">
                <a:solidFill>
                  <a:schemeClr val="accent4"/>
                </a:solidFill>
                <a:prstDash val="solid"/>
                <a:round/>
                <a:headEnd type="none" w="med" len="med"/>
                <a:tailEnd type="none" w="med" len="med"/>
              </a:ln>
              <a:effectLst/>
            </p:spPr>
          </p:cxnSp>
          <p:cxnSp>
            <p:nvCxnSpPr>
              <p:cNvPr id="215" name="Straight Connector 214">
                <a:extLst>
                  <a:ext uri="{FF2B5EF4-FFF2-40B4-BE49-F238E27FC236}">
                    <a16:creationId xmlns:a16="http://schemas.microsoft.com/office/drawing/2014/main" id="{469F7460-DACE-40BD-AD28-953DD7C38FDA}"/>
                  </a:ext>
                </a:extLst>
              </p:cNvPr>
              <p:cNvCxnSpPr/>
              <p:nvPr/>
            </p:nvCxnSpPr>
            <p:spPr bwMode="auto">
              <a:xfrm>
                <a:off x="3469726" y="4746287"/>
                <a:ext cx="109728" cy="0"/>
              </a:xfrm>
              <a:prstGeom prst="line">
                <a:avLst/>
              </a:prstGeom>
              <a:noFill/>
              <a:ln w="28575" cap="flat" cmpd="sng" algn="ctr">
                <a:solidFill>
                  <a:schemeClr val="accent4"/>
                </a:solidFill>
                <a:prstDash val="solid"/>
                <a:round/>
                <a:headEnd type="none" w="med" len="med"/>
                <a:tailEnd type="none" w="med" len="med"/>
              </a:ln>
              <a:effectLst/>
            </p:spPr>
          </p:cxnSp>
        </p:grpSp>
        <p:grpSp>
          <p:nvGrpSpPr>
            <p:cNvPr id="220" name="Group 219">
              <a:extLst>
                <a:ext uri="{FF2B5EF4-FFF2-40B4-BE49-F238E27FC236}">
                  <a16:creationId xmlns:a16="http://schemas.microsoft.com/office/drawing/2014/main" id="{71DE223F-D541-474B-A3B6-2B7935931E4F}"/>
                </a:ext>
              </a:extLst>
            </p:cNvPr>
            <p:cNvGrpSpPr/>
            <p:nvPr/>
          </p:nvGrpSpPr>
          <p:grpSpPr>
            <a:xfrm>
              <a:off x="3921819" y="4010565"/>
              <a:ext cx="109728" cy="379581"/>
              <a:chOff x="3469726" y="4509403"/>
              <a:chExt cx="109728" cy="379581"/>
            </a:xfrm>
          </p:grpSpPr>
          <p:cxnSp>
            <p:nvCxnSpPr>
              <p:cNvPr id="221" name="Straight Connector 220">
                <a:extLst>
                  <a:ext uri="{FF2B5EF4-FFF2-40B4-BE49-F238E27FC236}">
                    <a16:creationId xmlns:a16="http://schemas.microsoft.com/office/drawing/2014/main" id="{8BF88376-2427-468A-A201-C87389A81866}"/>
                  </a:ext>
                </a:extLst>
              </p:cNvPr>
              <p:cNvCxnSpPr>
                <a:cxnSpLocks/>
              </p:cNvCxnSpPr>
              <p:nvPr/>
            </p:nvCxnSpPr>
            <p:spPr bwMode="auto">
              <a:xfrm>
                <a:off x="3524590" y="4509403"/>
                <a:ext cx="0" cy="379581"/>
              </a:xfrm>
              <a:prstGeom prst="line">
                <a:avLst/>
              </a:prstGeom>
              <a:noFill/>
              <a:ln w="28575" cap="flat" cmpd="sng" algn="ctr">
                <a:solidFill>
                  <a:schemeClr val="accent4"/>
                </a:solidFill>
                <a:prstDash val="solid"/>
                <a:round/>
                <a:headEnd type="none" w="med" len="med"/>
                <a:tailEnd type="none" w="med" len="med"/>
              </a:ln>
              <a:effectLst/>
            </p:spPr>
          </p:cxnSp>
          <p:cxnSp>
            <p:nvCxnSpPr>
              <p:cNvPr id="222" name="Straight Connector 221">
                <a:extLst>
                  <a:ext uri="{FF2B5EF4-FFF2-40B4-BE49-F238E27FC236}">
                    <a16:creationId xmlns:a16="http://schemas.microsoft.com/office/drawing/2014/main" id="{10005656-B78E-4E81-881D-C70368E4A873}"/>
                  </a:ext>
                </a:extLst>
              </p:cNvPr>
              <p:cNvCxnSpPr/>
              <p:nvPr/>
            </p:nvCxnSpPr>
            <p:spPr bwMode="auto">
              <a:xfrm>
                <a:off x="3469726" y="4509403"/>
                <a:ext cx="109728" cy="0"/>
              </a:xfrm>
              <a:prstGeom prst="line">
                <a:avLst/>
              </a:prstGeom>
              <a:noFill/>
              <a:ln w="28575" cap="flat" cmpd="sng" algn="ctr">
                <a:solidFill>
                  <a:schemeClr val="accent4"/>
                </a:solidFill>
                <a:prstDash val="solid"/>
                <a:round/>
                <a:headEnd type="none" w="med" len="med"/>
                <a:tailEnd type="none" w="med" len="med"/>
              </a:ln>
              <a:effectLst/>
            </p:spPr>
          </p:cxnSp>
          <p:cxnSp>
            <p:nvCxnSpPr>
              <p:cNvPr id="223" name="Straight Connector 222">
                <a:extLst>
                  <a:ext uri="{FF2B5EF4-FFF2-40B4-BE49-F238E27FC236}">
                    <a16:creationId xmlns:a16="http://schemas.microsoft.com/office/drawing/2014/main" id="{97BACF6F-54AA-4772-8380-A907A79D3C7D}"/>
                  </a:ext>
                </a:extLst>
              </p:cNvPr>
              <p:cNvCxnSpPr/>
              <p:nvPr/>
            </p:nvCxnSpPr>
            <p:spPr bwMode="auto">
              <a:xfrm>
                <a:off x="3469726" y="4888984"/>
                <a:ext cx="109728" cy="0"/>
              </a:xfrm>
              <a:prstGeom prst="line">
                <a:avLst/>
              </a:prstGeom>
              <a:noFill/>
              <a:ln w="28575" cap="flat" cmpd="sng" algn="ctr">
                <a:solidFill>
                  <a:schemeClr val="accent4"/>
                </a:solidFill>
                <a:prstDash val="solid"/>
                <a:round/>
                <a:headEnd type="none" w="med" len="med"/>
                <a:tailEnd type="none" w="med" len="med"/>
              </a:ln>
              <a:effectLst/>
            </p:spPr>
          </p:cxnSp>
        </p:grpSp>
        <p:grpSp>
          <p:nvGrpSpPr>
            <p:cNvPr id="216" name="Group 215">
              <a:extLst>
                <a:ext uri="{FF2B5EF4-FFF2-40B4-BE49-F238E27FC236}">
                  <a16:creationId xmlns:a16="http://schemas.microsoft.com/office/drawing/2014/main" id="{1E0E16D5-8175-41C6-B852-CDD133EEA1DB}"/>
                </a:ext>
              </a:extLst>
            </p:cNvPr>
            <p:cNvGrpSpPr/>
            <p:nvPr/>
          </p:nvGrpSpPr>
          <p:grpSpPr>
            <a:xfrm>
              <a:off x="3607947" y="4010565"/>
              <a:ext cx="109728" cy="379581"/>
              <a:chOff x="3469726" y="4509403"/>
              <a:chExt cx="109728" cy="379581"/>
            </a:xfrm>
          </p:grpSpPr>
          <p:cxnSp>
            <p:nvCxnSpPr>
              <p:cNvPr id="217" name="Straight Connector 216">
                <a:extLst>
                  <a:ext uri="{FF2B5EF4-FFF2-40B4-BE49-F238E27FC236}">
                    <a16:creationId xmlns:a16="http://schemas.microsoft.com/office/drawing/2014/main" id="{77FA9511-69B3-4C3D-B828-77F7A407407D}"/>
                  </a:ext>
                </a:extLst>
              </p:cNvPr>
              <p:cNvCxnSpPr>
                <a:cxnSpLocks/>
              </p:cNvCxnSpPr>
              <p:nvPr/>
            </p:nvCxnSpPr>
            <p:spPr bwMode="auto">
              <a:xfrm>
                <a:off x="3524590" y="4509403"/>
                <a:ext cx="0" cy="379581"/>
              </a:xfrm>
              <a:prstGeom prst="line">
                <a:avLst/>
              </a:prstGeom>
              <a:noFill/>
              <a:ln w="28575" cap="flat" cmpd="sng" algn="ctr">
                <a:solidFill>
                  <a:schemeClr val="accent4"/>
                </a:solidFill>
                <a:prstDash val="solid"/>
                <a:round/>
                <a:headEnd type="none" w="med" len="med"/>
                <a:tailEnd type="none" w="med" len="med"/>
              </a:ln>
              <a:effectLst/>
            </p:spPr>
          </p:cxnSp>
          <p:cxnSp>
            <p:nvCxnSpPr>
              <p:cNvPr id="218" name="Straight Connector 217">
                <a:extLst>
                  <a:ext uri="{FF2B5EF4-FFF2-40B4-BE49-F238E27FC236}">
                    <a16:creationId xmlns:a16="http://schemas.microsoft.com/office/drawing/2014/main" id="{01F0D143-92D3-429A-A833-BCCE2B37E184}"/>
                  </a:ext>
                </a:extLst>
              </p:cNvPr>
              <p:cNvCxnSpPr/>
              <p:nvPr/>
            </p:nvCxnSpPr>
            <p:spPr bwMode="auto">
              <a:xfrm>
                <a:off x="3469726" y="4509403"/>
                <a:ext cx="109728" cy="0"/>
              </a:xfrm>
              <a:prstGeom prst="line">
                <a:avLst/>
              </a:prstGeom>
              <a:noFill/>
              <a:ln w="28575" cap="flat" cmpd="sng" algn="ctr">
                <a:solidFill>
                  <a:schemeClr val="accent4"/>
                </a:solidFill>
                <a:prstDash val="solid"/>
                <a:round/>
                <a:headEnd type="none" w="med" len="med"/>
                <a:tailEnd type="none" w="med" len="med"/>
              </a:ln>
              <a:effectLst/>
            </p:spPr>
          </p:cxnSp>
          <p:cxnSp>
            <p:nvCxnSpPr>
              <p:cNvPr id="219" name="Straight Connector 218">
                <a:extLst>
                  <a:ext uri="{FF2B5EF4-FFF2-40B4-BE49-F238E27FC236}">
                    <a16:creationId xmlns:a16="http://schemas.microsoft.com/office/drawing/2014/main" id="{0070D06A-05CD-4136-BA6D-EBB31BB47FD6}"/>
                  </a:ext>
                </a:extLst>
              </p:cNvPr>
              <p:cNvCxnSpPr/>
              <p:nvPr/>
            </p:nvCxnSpPr>
            <p:spPr bwMode="auto">
              <a:xfrm>
                <a:off x="3469726" y="4888984"/>
                <a:ext cx="109728" cy="0"/>
              </a:xfrm>
              <a:prstGeom prst="line">
                <a:avLst/>
              </a:prstGeom>
              <a:noFill/>
              <a:ln w="28575" cap="flat" cmpd="sng" algn="ctr">
                <a:solidFill>
                  <a:schemeClr val="accent4"/>
                </a:solidFill>
                <a:prstDash val="solid"/>
                <a:round/>
                <a:headEnd type="none" w="med" len="med"/>
                <a:tailEnd type="none" w="med" len="med"/>
              </a:ln>
              <a:effectLst/>
            </p:spPr>
          </p:cxnSp>
        </p:grpSp>
        <p:sp>
          <p:nvSpPr>
            <p:cNvPr id="22" name="Freeform: Shape 21">
              <a:extLst>
                <a:ext uri="{FF2B5EF4-FFF2-40B4-BE49-F238E27FC236}">
                  <a16:creationId xmlns:a16="http://schemas.microsoft.com/office/drawing/2014/main" id="{D0389198-5C53-4B72-AB51-2A9378157E57}"/>
                </a:ext>
              </a:extLst>
            </p:cNvPr>
            <p:cNvSpPr/>
            <p:nvPr/>
          </p:nvSpPr>
          <p:spPr bwMode="auto">
            <a:xfrm>
              <a:off x="1671638" y="4195763"/>
              <a:ext cx="2338387" cy="890587"/>
            </a:xfrm>
            <a:custGeom>
              <a:avLst/>
              <a:gdLst>
                <a:gd name="connsiteX0" fmla="*/ 0 w 2338387"/>
                <a:gd name="connsiteY0" fmla="*/ 890587 h 890587"/>
                <a:gd name="connsiteX1" fmla="*/ 338137 w 2338387"/>
                <a:gd name="connsiteY1" fmla="*/ 661987 h 890587"/>
                <a:gd name="connsiteX2" fmla="*/ 657225 w 2338387"/>
                <a:gd name="connsiteY2" fmla="*/ 461962 h 890587"/>
                <a:gd name="connsiteX3" fmla="*/ 1000125 w 2338387"/>
                <a:gd name="connsiteY3" fmla="*/ 461962 h 890587"/>
                <a:gd name="connsiteX4" fmla="*/ 1328737 w 2338387"/>
                <a:gd name="connsiteY4" fmla="*/ 261937 h 890587"/>
                <a:gd name="connsiteX5" fmla="*/ 1666875 w 2338387"/>
                <a:gd name="connsiteY5" fmla="*/ 176212 h 890587"/>
                <a:gd name="connsiteX6" fmla="*/ 2000250 w 2338387"/>
                <a:gd name="connsiteY6" fmla="*/ 0 h 890587"/>
                <a:gd name="connsiteX7" fmla="*/ 2338387 w 2338387"/>
                <a:gd name="connsiteY7" fmla="*/ 14287 h 890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38387" h="890587">
                  <a:moveTo>
                    <a:pt x="0" y="890587"/>
                  </a:moveTo>
                  <a:lnTo>
                    <a:pt x="338137" y="661987"/>
                  </a:lnTo>
                  <a:lnTo>
                    <a:pt x="657225" y="461962"/>
                  </a:lnTo>
                  <a:lnTo>
                    <a:pt x="1000125" y="461962"/>
                  </a:lnTo>
                  <a:lnTo>
                    <a:pt x="1328737" y="261937"/>
                  </a:lnTo>
                  <a:lnTo>
                    <a:pt x="1666875" y="176212"/>
                  </a:lnTo>
                  <a:lnTo>
                    <a:pt x="2000250" y="0"/>
                  </a:lnTo>
                  <a:lnTo>
                    <a:pt x="2338387" y="14287"/>
                  </a:lnTo>
                </a:path>
              </a:pathLst>
            </a:custGeom>
            <a:noFill/>
            <a:ln w="28575">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1" name="Freeform: Shape 20">
              <a:extLst>
                <a:ext uri="{FF2B5EF4-FFF2-40B4-BE49-F238E27FC236}">
                  <a16:creationId xmlns:a16="http://schemas.microsoft.com/office/drawing/2014/main" id="{6195AD33-6586-485D-866D-73E9156CF586}"/>
                </a:ext>
              </a:extLst>
            </p:cNvPr>
            <p:cNvSpPr/>
            <p:nvPr/>
          </p:nvSpPr>
          <p:spPr bwMode="auto">
            <a:xfrm>
              <a:off x="1676400" y="3471863"/>
              <a:ext cx="2343150" cy="1262062"/>
            </a:xfrm>
            <a:custGeom>
              <a:avLst/>
              <a:gdLst>
                <a:gd name="connsiteX0" fmla="*/ 0 w 2343150"/>
                <a:gd name="connsiteY0" fmla="*/ 1262062 h 1262062"/>
                <a:gd name="connsiteX1" fmla="*/ 314325 w 2343150"/>
                <a:gd name="connsiteY1" fmla="*/ 938212 h 1262062"/>
                <a:gd name="connsiteX2" fmla="*/ 661988 w 2343150"/>
                <a:gd name="connsiteY2" fmla="*/ 595312 h 1262062"/>
                <a:gd name="connsiteX3" fmla="*/ 976313 w 2343150"/>
                <a:gd name="connsiteY3" fmla="*/ 542925 h 1262062"/>
                <a:gd name="connsiteX4" fmla="*/ 1323975 w 2343150"/>
                <a:gd name="connsiteY4" fmla="*/ 419100 h 1262062"/>
                <a:gd name="connsiteX5" fmla="*/ 1671638 w 2343150"/>
                <a:gd name="connsiteY5" fmla="*/ 276225 h 1262062"/>
                <a:gd name="connsiteX6" fmla="*/ 1990725 w 2343150"/>
                <a:gd name="connsiteY6" fmla="*/ 0 h 1262062"/>
                <a:gd name="connsiteX7" fmla="*/ 2343150 w 2343150"/>
                <a:gd name="connsiteY7" fmla="*/ 0 h 12620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43150" h="1262062">
                  <a:moveTo>
                    <a:pt x="0" y="1262062"/>
                  </a:moveTo>
                  <a:lnTo>
                    <a:pt x="314325" y="938212"/>
                  </a:lnTo>
                  <a:lnTo>
                    <a:pt x="661988" y="595312"/>
                  </a:lnTo>
                  <a:lnTo>
                    <a:pt x="976313" y="542925"/>
                  </a:lnTo>
                  <a:lnTo>
                    <a:pt x="1323975" y="419100"/>
                  </a:lnTo>
                  <a:lnTo>
                    <a:pt x="1671638" y="276225"/>
                  </a:lnTo>
                  <a:lnTo>
                    <a:pt x="1990725" y="0"/>
                  </a:lnTo>
                  <a:lnTo>
                    <a:pt x="2343150" y="0"/>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29" name="Group 28">
              <a:extLst>
                <a:ext uri="{FF2B5EF4-FFF2-40B4-BE49-F238E27FC236}">
                  <a16:creationId xmlns:a16="http://schemas.microsoft.com/office/drawing/2014/main" id="{B0319D95-8D18-4C6D-99D2-AE8D35C7E405}"/>
                </a:ext>
              </a:extLst>
            </p:cNvPr>
            <p:cNvGrpSpPr/>
            <p:nvPr/>
          </p:nvGrpSpPr>
          <p:grpSpPr>
            <a:xfrm>
              <a:off x="1616593" y="3417425"/>
              <a:ext cx="2411819" cy="1383952"/>
              <a:chOff x="1616593" y="3303125"/>
              <a:chExt cx="2411819" cy="1383952"/>
            </a:xfrm>
          </p:grpSpPr>
          <p:sp>
            <p:nvSpPr>
              <p:cNvPr id="87" name="Oval 86">
                <a:extLst>
                  <a:ext uri="{FF2B5EF4-FFF2-40B4-BE49-F238E27FC236}">
                    <a16:creationId xmlns:a16="http://schemas.microsoft.com/office/drawing/2014/main" id="{EBA3F6D9-EED1-4181-8EF9-DB50A51AAD23}"/>
                  </a:ext>
                </a:extLst>
              </p:cNvPr>
              <p:cNvSpPr/>
              <p:nvPr/>
            </p:nvSpPr>
            <p:spPr bwMode="auto">
              <a:xfrm>
                <a:off x="1616593" y="4583934"/>
                <a:ext cx="103143" cy="103143"/>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8" name="Oval 87">
                <a:extLst>
                  <a:ext uri="{FF2B5EF4-FFF2-40B4-BE49-F238E27FC236}">
                    <a16:creationId xmlns:a16="http://schemas.microsoft.com/office/drawing/2014/main" id="{770C8A6E-1039-4996-A564-9C9D542545EE}"/>
                  </a:ext>
                </a:extLst>
              </p:cNvPr>
              <p:cNvSpPr/>
              <p:nvPr/>
            </p:nvSpPr>
            <p:spPr bwMode="auto">
              <a:xfrm>
                <a:off x="1954652" y="4231520"/>
                <a:ext cx="103143" cy="103143"/>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9" name="Oval 88">
                <a:extLst>
                  <a:ext uri="{FF2B5EF4-FFF2-40B4-BE49-F238E27FC236}">
                    <a16:creationId xmlns:a16="http://schemas.microsoft.com/office/drawing/2014/main" id="{066690E3-2937-493E-9187-334AE0123760}"/>
                  </a:ext>
                </a:extLst>
              </p:cNvPr>
              <p:cNvSpPr/>
              <p:nvPr/>
            </p:nvSpPr>
            <p:spPr bwMode="auto">
              <a:xfrm>
                <a:off x="2275999" y="3895968"/>
                <a:ext cx="103143" cy="103143"/>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90" name="Oval 89">
                <a:extLst>
                  <a:ext uri="{FF2B5EF4-FFF2-40B4-BE49-F238E27FC236}">
                    <a16:creationId xmlns:a16="http://schemas.microsoft.com/office/drawing/2014/main" id="{F947913E-B739-409E-A62F-BAB045857A8F}"/>
                  </a:ext>
                </a:extLst>
              </p:cNvPr>
              <p:cNvSpPr/>
              <p:nvPr/>
            </p:nvSpPr>
            <p:spPr bwMode="auto">
              <a:xfrm>
                <a:off x="2616398" y="3849865"/>
                <a:ext cx="103143" cy="103143"/>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91" name="Oval 90">
                <a:extLst>
                  <a:ext uri="{FF2B5EF4-FFF2-40B4-BE49-F238E27FC236}">
                    <a16:creationId xmlns:a16="http://schemas.microsoft.com/office/drawing/2014/main" id="{CC9F05A1-581E-4FD7-96D8-B61172708CBF}"/>
                  </a:ext>
                </a:extLst>
              </p:cNvPr>
              <p:cNvSpPr/>
              <p:nvPr/>
            </p:nvSpPr>
            <p:spPr bwMode="auto">
              <a:xfrm>
                <a:off x="2967692" y="3712737"/>
                <a:ext cx="103143" cy="103143"/>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92" name="Oval 91">
                <a:extLst>
                  <a:ext uri="{FF2B5EF4-FFF2-40B4-BE49-F238E27FC236}">
                    <a16:creationId xmlns:a16="http://schemas.microsoft.com/office/drawing/2014/main" id="{7DE4953F-03CC-464C-A00E-3AB32A63B9F7}"/>
                  </a:ext>
                </a:extLst>
              </p:cNvPr>
              <p:cNvSpPr/>
              <p:nvPr/>
            </p:nvSpPr>
            <p:spPr bwMode="auto">
              <a:xfrm>
                <a:off x="3267012" y="3566783"/>
                <a:ext cx="103143" cy="103143"/>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93" name="Oval 92">
                <a:extLst>
                  <a:ext uri="{FF2B5EF4-FFF2-40B4-BE49-F238E27FC236}">
                    <a16:creationId xmlns:a16="http://schemas.microsoft.com/office/drawing/2014/main" id="{D0A12F49-544C-4BCD-A5A2-53BBF174193A}"/>
                  </a:ext>
                </a:extLst>
              </p:cNvPr>
              <p:cNvSpPr/>
              <p:nvPr/>
            </p:nvSpPr>
            <p:spPr bwMode="auto">
              <a:xfrm>
                <a:off x="3615598" y="3317607"/>
                <a:ext cx="103143" cy="103143"/>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94" name="Oval 93">
                <a:extLst>
                  <a:ext uri="{FF2B5EF4-FFF2-40B4-BE49-F238E27FC236}">
                    <a16:creationId xmlns:a16="http://schemas.microsoft.com/office/drawing/2014/main" id="{6FEA11A3-DAA9-47EA-9A24-9EB8E51F0805}"/>
                  </a:ext>
                </a:extLst>
              </p:cNvPr>
              <p:cNvSpPr/>
              <p:nvPr/>
            </p:nvSpPr>
            <p:spPr bwMode="auto">
              <a:xfrm>
                <a:off x="3925269" y="3303125"/>
                <a:ext cx="103143" cy="103143"/>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67" name="Group 466">
              <a:extLst>
                <a:ext uri="{FF2B5EF4-FFF2-40B4-BE49-F238E27FC236}">
                  <a16:creationId xmlns:a16="http://schemas.microsoft.com/office/drawing/2014/main" id="{5C520E5F-B5C2-4773-889F-E29B8B79159D}"/>
                </a:ext>
              </a:extLst>
            </p:cNvPr>
            <p:cNvGrpSpPr/>
            <p:nvPr/>
          </p:nvGrpSpPr>
          <p:grpSpPr>
            <a:xfrm>
              <a:off x="9384386" y="4424638"/>
              <a:ext cx="109728" cy="191162"/>
              <a:chOff x="7774199" y="4177520"/>
              <a:chExt cx="109728" cy="191162"/>
            </a:xfrm>
          </p:grpSpPr>
          <p:cxnSp>
            <p:nvCxnSpPr>
              <p:cNvPr id="464" name="Straight Connector 463">
                <a:extLst>
                  <a:ext uri="{FF2B5EF4-FFF2-40B4-BE49-F238E27FC236}">
                    <a16:creationId xmlns:a16="http://schemas.microsoft.com/office/drawing/2014/main" id="{93331D05-F6DD-4E24-BA70-772A02373022}"/>
                  </a:ext>
                </a:extLst>
              </p:cNvPr>
              <p:cNvCxnSpPr>
                <a:cxnSpLocks/>
              </p:cNvCxnSpPr>
              <p:nvPr/>
            </p:nvCxnSpPr>
            <p:spPr bwMode="auto">
              <a:xfrm>
                <a:off x="7829063" y="4177520"/>
                <a:ext cx="0" cy="191162"/>
              </a:xfrm>
              <a:prstGeom prst="line">
                <a:avLst/>
              </a:prstGeom>
              <a:noFill/>
              <a:ln w="28575" cap="flat" cmpd="sng" algn="ctr">
                <a:solidFill>
                  <a:schemeClr val="accent3"/>
                </a:solidFill>
                <a:prstDash val="solid"/>
                <a:round/>
                <a:headEnd type="none" w="med" len="med"/>
                <a:tailEnd type="none" w="med" len="med"/>
              </a:ln>
              <a:effectLst/>
            </p:spPr>
          </p:cxnSp>
          <p:cxnSp>
            <p:nvCxnSpPr>
              <p:cNvPr id="465" name="Straight Connector 464">
                <a:extLst>
                  <a:ext uri="{FF2B5EF4-FFF2-40B4-BE49-F238E27FC236}">
                    <a16:creationId xmlns:a16="http://schemas.microsoft.com/office/drawing/2014/main" id="{FDCAFDBB-D0F2-4BA6-8E24-6CB7851A6225}"/>
                  </a:ext>
                </a:extLst>
              </p:cNvPr>
              <p:cNvCxnSpPr/>
              <p:nvPr/>
            </p:nvCxnSpPr>
            <p:spPr bwMode="auto">
              <a:xfrm>
                <a:off x="7774199" y="4177520"/>
                <a:ext cx="109728" cy="0"/>
              </a:xfrm>
              <a:prstGeom prst="line">
                <a:avLst/>
              </a:prstGeom>
              <a:noFill/>
              <a:ln w="28575" cap="flat" cmpd="sng" algn="ctr">
                <a:solidFill>
                  <a:schemeClr val="accent3"/>
                </a:solidFill>
                <a:prstDash val="solid"/>
                <a:round/>
                <a:headEnd type="none" w="med" len="med"/>
                <a:tailEnd type="none" w="med" len="med"/>
              </a:ln>
              <a:effectLst/>
            </p:spPr>
          </p:cxnSp>
          <p:cxnSp>
            <p:nvCxnSpPr>
              <p:cNvPr id="466" name="Straight Connector 465">
                <a:extLst>
                  <a:ext uri="{FF2B5EF4-FFF2-40B4-BE49-F238E27FC236}">
                    <a16:creationId xmlns:a16="http://schemas.microsoft.com/office/drawing/2014/main" id="{589E5E11-D4A7-4110-9167-3D5C6D4D5E30}"/>
                  </a:ext>
                </a:extLst>
              </p:cNvPr>
              <p:cNvCxnSpPr>
                <a:cxnSpLocks/>
              </p:cNvCxnSpPr>
              <p:nvPr/>
            </p:nvCxnSpPr>
            <p:spPr bwMode="auto">
              <a:xfrm>
                <a:off x="7774199" y="4368682"/>
                <a:ext cx="109728"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468" name="Group 467">
              <a:extLst>
                <a:ext uri="{FF2B5EF4-FFF2-40B4-BE49-F238E27FC236}">
                  <a16:creationId xmlns:a16="http://schemas.microsoft.com/office/drawing/2014/main" id="{8B3B577F-75E3-4BC9-8A38-6C8EFDA3347D}"/>
                </a:ext>
              </a:extLst>
            </p:cNvPr>
            <p:cNvGrpSpPr/>
            <p:nvPr/>
          </p:nvGrpSpPr>
          <p:grpSpPr>
            <a:xfrm>
              <a:off x="9697373" y="4116657"/>
              <a:ext cx="109728" cy="191162"/>
              <a:chOff x="7774199" y="4177520"/>
              <a:chExt cx="109728" cy="191162"/>
            </a:xfrm>
          </p:grpSpPr>
          <p:cxnSp>
            <p:nvCxnSpPr>
              <p:cNvPr id="469" name="Straight Connector 468">
                <a:extLst>
                  <a:ext uri="{FF2B5EF4-FFF2-40B4-BE49-F238E27FC236}">
                    <a16:creationId xmlns:a16="http://schemas.microsoft.com/office/drawing/2014/main" id="{584654DE-409A-4497-975C-CD45AA1504CB}"/>
                  </a:ext>
                </a:extLst>
              </p:cNvPr>
              <p:cNvCxnSpPr>
                <a:cxnSpLocks/>
              </p:cNvCxnSpPr>
              <p:nvPr/>
            </p:nvCxnSpPr>
            <p:spPr bwMode="auto">
              <a:xfrm>
                <a:off x="7829063" y="4177520"/>
                <a:ext cx="0" cy="191162"/>
              </a:xfrm>
              <a:prstGeom prst="line">
                <a:avLst/>
              </a:prstGeom>
              <a:noFill/>
              <a:ln w="28575" cap="flat" cmpd="sng" algn="ctr">
                <a:solidFill>
                  <a:schemeClr val="accent3"/>
                </a:solidFill>
                <a:prstDash val="solid"/>
                <a:round/>
                <a:headEnd type="none" w="med" len="med"/>
                <a:tailEnd type="none" w="med" len="med"/>
              </a:ln>
              <a:effectLst/>
            </p:spPr>
          </p:cxnSp>
          <p:cxnSp>
            <p:nvCxnSpPr>
              <p:cNvPr id="470" name="Straight Connector 469">
                <a:extLst>
                  <a:ext uri="{FF2B5EF4-FFF2-40B4-BE49-F238E27FC236}">
                    <a16:creationId xmlns:a16="http://schemas.microsoft.com/office/drawing/2014/main" id="{50C021C8-C97A-4ACC-8444-08B626E819B4}"/>
                  </a:ext>
                </a:extLst>
              </p:cNvPr>
              <p:cNvCxnSpPr/>
              <p:nvPr/>
            </p:nvCxnSpPr>
            <p:spPr bwMode="auto">
              <a:xfrm>
                <a:off x="7774199" y="4191809"/>
                <a:ext cx="109728" cy="0"/>
              </a:xfrm>
              <a:prstGeom prst="line">
                <a:avLst/>
              </a:prstGeom>
              <a:noFill/>
              <a:ln w="28575" cap="flat" cmpd="sng" algn="ctr">
                <a:solidFill>
                  <a:schemeClr val="accent3"/>
                </a:solidFill>
                <a:prstDash val="solid"/>
                <a:round/>
                <a:headEnd type="none" w="med" len="med"/>
                <a:tailEnd type="none" w="med" len="med"/>
              </a:ln>
              <a:effectLst/>
            </p:spPr>
          </p:cxnSp>
          <p:cxnSp>
            <p:nvCxnSpPr>
              <p:cNvPr id="471" name="Straight Connector 470">
                <a:extLst>
                  <a:ext uri="{FF2B5EF4-FFF2-40B4-BE49-F238E27FC236}">
                    <a16:creationId xmlns:a16="http://schemas.microsoft.com/office/drawing/2014/main" id="{B6FA58B4-95EE-449B-BB43-BC4977100EC8}"/>
                  </a:ext>
                </a:extLst>
              </p:cNvPr>
              <p:cNvCxnSpPr>
                <a:cxnSpLocks/>
              </p:cNvCxnSpPr>
              <p:nvPr/>
            </p:nvCxnSpPr>
            <p:spPr bwMode="auto">
              <a:xfrm>
                <a:off x="7774199" y="4368682"/>
                <a:ext cx="109728"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472" name="Group 471">
              <a:extLst>
                <a:ext uri="{FF2B5EF4-FFF2-40B4-BE49-F238E27FC236}">
                  <a16:creationId xmlns:a16="http://schemas.microsoft.com/office/drawing/2014/main" id="{0338ED8A-239A-4C2F-912A-B276E7856247}"/>
                </a:ext>
              </a:extLst>
            </p:cNvPr>
            <p:cNvGrpSpPr/>
            <p:nvPr/>
          </p:nvGrpSpPr>
          <p:grpSpPr>
            <a:xfrm>
              <a:off x="10050247" y="4031069"/>
              <a:ext cx="109728" cy="191162"/>
              <a:chOff x="7774199" y="4177520"/>
              <a:chExt cx="109728" cy="191162"/>
            </a:xfrm>
          </p:grpSpPr>
          <p:cxnSp>
            <p:nvCxnSpPr>
              <p:cNvPr id="473" name="Straight Connector 472">
                <a:extLst>
                  <a:ext uri="{FF2B5EF4-FFF2-40B4-BE49-F238E27FC236}">
                    <a16:creationId xmlns:a16="http://schemas.microsoft.com/office/drawing/2014/main" id="{773DFBD7-B039-4529-9953-ED70E627B1EC}"/>
                  </a:ext>
                </a:extLst>
              </p:cNvPr>
              <p:cNvCxnSpPr>
                <a:cxnSpLocks/>
              </p:cNvCxnSpPr>
              <p:nvPr/>
            </p:nvCxnSpPr>
            <p:spPr bwMode="auto">
              <a:xfrm>
                <a:off x="7829063" y="4177520"/>
                <a:ext cx="0" cy="191162"/>
              </a:xfrm>
              <a:prstGeom prst="line">
                <a:avLst/>
              </a:prstGeom>
              <a:noFill/>
              <a:ln w="28575" cap="flat" cmpd="sng" algn="ctr">
                <a:solidFill>
                  <a:schemeClr val="accent3"/>
                </a:solidFill>
                <a:prstDash val="solid"/>
                <a:round/>
                <a:headEnd type="none" w="med" len="med"/>
                <a:tailEnd type="none" w="med" len="med"/>
              </a:ln>
              <a:effectLst/>
            </p:spPr>
          </p:cxnSp>
          <p:cxnSp>
            <p:nvCxnSpPr>
              <p:cNvPr id="474" name="Straight Connector 473">
                <a:extLst>
                  <a:ext uri="{FF2B5EF4-FFF2-40B4-BE49-F238E27FC236}">
                    <a16:creationId xmlns:a16="http://schemas.microsoft.com/office/drawing/2014/main" id="{449F2032-8E54-4BFB-82A4-6873AD52ABC2}"/>
                  </a:ext>
                </a:extLst>
              </p:cNvPr>
              <p:cNvCxnSpPr/>
              <p:nvPr/>
            </p:nvCxnSpPr>
            <p:spPr bwMode="auto">
              <a:xfrm>
                <a:off x="7774199" y="4191809"/>
                <a:ext cx="109728" cy="0"/>
              </a:xfrm>
              <a:prstGeom prst="line">
                <a:avLst/>
              </a:prstGeom>
              <a:noFill/>
              <a:ln w="28575" cap="flat" cmpd="sng" algn="ctr">
                <a:solidFill>
                  <a:schemeClr val="accent3"/>
                </a:solidFill>
                <a:prstDash val="solid"/>
                <a:round/>
                <a:headEnd type="none" w="med" len="med"/>
                <a:tailEnd type="none" w="med" len="med"/>
              </a:ln>
              <a:effectLst/>
            </p:spPr>
          </p:cxnSp>
          <p:cxnSp>
            <p:nvCxnSpPr>
              <p:cNvPr id="475" name="Straight Connector 474">
                <a:extLst>
                  <a:ext uri="{FF2B5EF4-FFF2-40B4-BE49-F238E27FC236}">
                    <a16:creationId xmlns:a16="http://schemas.microsoft.com/office/drawing/2014/main" id="{12CB9EAD-FC22-4714-802E-2CE8ADB33CB3}"/>
                  </a:ext>
                </a:extLst>
              </p:cNvPr>
              <p:cNvCxnSpPr>
                <a:cxnSpLocks/>
              </p:cNvCxnSpPr>
              <p:nvPr/>
            </p:nvCxnSpPr>
            <p:spPr bwMode="auto">
              <a:xfrm>
                <a:off x="7774199" y="4368682"/>
                <a:ext cx="109728"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476" name="Group 475">
              <a:extLst>
                <a:ext uri="{FF2B5EF4-FFF2-40B4-BE49-F238E27FC236}">
                  <a16:creationId xmlns:a16="http://schemas.microsoft.com/office/drawing/2014/main" id="{95E0C53E-BB24-49D9-BCDE-34E82E2AB5A5}"/>
                </a:ext>
              </a:extLst>
            </p:cNvPr>
            <p:cNvGrpSpPr/>
            <p:nvPr/>
          </p:nvGrpSpPr>
          <p:grpSpPr>
            <a:xfrm>
              <a:off x="10377535" y="3930180"/>
              <a:ext cx="109728" cy="191162"/>
              <a:chOff x="7774199" y="4177520"/>
              <a:chExt cx="109728" cy="191162"/>
            </a:xfrm>
          </p:grpSpPr>
          <p:cxnSp>
            <p:nvCxnSpPr>
              <p:cNvPr id="477" name="Straight Connector 476">
                <a:extLst>
                  <a:ext uri="{FF2B5EF4-FFF2-40B4-BE49-F238E27FC236}">
                    <a16:creationId xmlns:a16="http://schemas.microsoft.com/office/drawing/2014/main" id="{FB888C1A-30A2-4A47-B2F9-0D00C494FD7E}"/>
                  </a:ext>
                </a:extLst>
              </p:cNvPr>
              <p:cNvCxnSpPr>
                <a:cxnSpLocks/>
              </p:cNvCxnSpPr>
              <p:nvPr/>
            </p:nvCxnSpPr>
            <p:spPr bwMode="auto">
              <a:xfrm>
                <a:off x="7829063" y="4177520"/>
                <a:ext cx="0" cy="191162"/>
              </a:xfrm>
              <a:prstGeom prst="line">
                <a:avLst/>
              </a:prstGeom>
              <a:noFill/>
              <a:ln w="28575" cap="flat" cmpd="sng" algn="ctr">
                <a:solidFill>
                  <a:schemeClr val="accent3"/>
                </a:solidFill>
                <a:prstDash val="solid"/>
                <a:round/>
                <a:headEnd type="none" w="med" len="med"/>
                <a:tailEnd type="none" w="med" len="med"/>
              </a:ln>
              <a:effectLst/>
            </p:spPr>
          </p:cxnSp>
          <p:cxnSp>
            <p:nvCxnSpPr>
              <p:cNvPr id="478" name="Straight Connector 477">
                <a:extLst>
                  <a:ext uri="{FF2B5EF4-FFF2-40B4-BE49-F238E27FC236}">
                    <a16:creationId xmlns:a16="http://schemas.microsoft.com/office/drawing/2014/main" id="{173C1338-ED1E-461A-AA66-E7CDD98BA0EC}"/>
                  </a:ext>
                </a:extLst>
              </p:cNvPr>
              <p:cNvCxnSpPr/>
              <p:nvPr/>
            </p:nvCxnSpPr>
            <p:spPr bwMode="auto">
              <a:xfrm>
                <a:off x="7774199" y="4191809"/>
                <a:ext cx="109728" cy="0"/>
              </a:xfrm>
              <a:prstGeom prst="line">
                <a:avLst/>
              </a:prstGeom>
              <a:noFill/>
              <a:ln w="28575" cap="flat" cmpd="sng" algn="ctr">
                <a:solidFill>
                  <a:schemeClr val="accent3"/>
                </a:solidFill>
                <a:prstDash val="solid"/>
                <a:round/>
                <a:headEnd type="none" w="med" len="med"/>
                <a:tailEnd type="none" w="med" len="med"/>
              </a:ln>
              <a:effectLst/>
            </p:spPr>
          </p:cxnSp>
          <p:cxnSp>
            <p:nvCxnSpPr>
              <p:cNvPr id="479" name="Straight Connector 478">
                <a:extLst>
                  <a:ext uri="{FF2B5EF4-FFF2-40B4-BE49-F238E27FC236}">
                    <a16:creationId xmlns:a16="http://schemas.microsoft.com/office/drawing/2014/main" id="{C73E6DFD-7B1F-42D6-A051-B69282EFD2D8}"/>
                  </a:ext>
                </a:extLst>
              </p:cNvPr>
              <p:cNvCxnSpPr>
                <a:cxnSpLocks/>
              </p:cNvCxnSpPr>
              <p:nvPr/>
            </p:nvCxnSpPr>
            <p:spPr bwMode="auto">
              <a:xfrm>
                <a:off x="7774199" y="4368682"/>
                <a:ext cx="109728"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480" name="Group 479">
              <a:extLst>
                <a:ext uri="{FF2B5EF4-FFF2-40B4-BE49-F238E27FC236}">
                  <a16:creationId xmlns:a16="http://schemas.microsoft.com/office/drawing/2014/main" id="{FE90726E-2A90-45C1-8B75-7376B6FC6E07}"/>
                </a:ext>
              </a:extLst>
            </p:cNvPr>
            <p:cNvGrpSpPr/>
            <p:nvPr/>
          </p:nvGrpSpPr>
          <p:grpSpPr>
            <a:xfrm>
              <a:off x="10683212" y="3815380"/>
              <a:ext cx="109728" cy="215689"/>
              <a:chOff x="7774199" y="4177520"/>
              <a:chExt cx="109728" cy="215689"/>
            </a:xfrm>
          </p:grpSpPr>
          <p:cxnSp>
            <p:nvCxnSpPr>
              <p:cNvPr id="481" name="Straight Connector 480">
                <a:extLst>
                  <a:ext uri="{FF2B5EF4-FFF2-40B4-BE49-F238E27FC236}">
                    <a16:creationId xmlns:a16="http://schemas.microsoft.com/office/drawing/2014/main" id="{CFEBFFF0-DACC-4296-8B88-F353A63DEDB4}"/>
                  </a:ext>
                </a:extLst>
              </p:cNvPr>
              <p:cNvCxnSpPr>
                <a:cxnSpLocks/>
              </p:cNvCxnSpPr>
              <p:nvPr/>
            </p:nvCxnSpPr>
            <p:spPr bwMode="auto">
              <a:xfrm>
                <a:off x="7829063" y="4177520"/>
                <a:ext cx="0" cy="215689"/>
              </a:xfrm>
              <a:prstGeom prst="line">
                <a:avLst/>
              </a:prstGeom>
              <a:noFill/>
              <a:ln w="28575" cap="flat" cmpd="sng" algn="ctr">
                <a:solidFill>
                  <a:schemeClr val="accent3"/>
                </a:solidFill>
                <a:prstDash val="solid"/>
                <a:round/>
                <a:headEnd type="none" w="med" len="med"/>
                <a:tailEnd type="none" w="med" len="med"/>
              </a:ln>
              <a:effectLst/>
            </p:spPr>
          </p:cxnSp>
          <p:cxnSp>
            <p:nvCxnSpPr>
              <p:cNvPr id="482" name="Straight Connector 481">
                <a:extLst>
                  <a:ext uri="{FF2B5EF4-FFF2-40B4-BE49-F238E27FC236}">
                    <a16:creationId xmlns:a16="http://schemas.microsoft.com/office/drawing/2014/main" id="{43F2CA6E-C4BD-4EB6-880B-DC852BA146E7}"/>
                  </a:ext>
                </a:extLst>
              </p:cNvPr>
              <p:cNvCxnSpPr/>
              <p:nvPr/>
            </p:nvCxnSpPr>
            <p:spPr bwMode="auto">
              <a:xfrm>
                <a:off x="7774199" y="4191809"/>
                <a:ext cx="109728" cy="0"/>
              </a:xfrm>
              <a:prstGeom prst="line">
                <a:avLst/>
              </a:prstGeom>
              <a:noFill/>
              <a:ln w="28575" cap="flat" cmpd="sng" algn="ctr">
                <a:solidFill>
                  <a:schemeClr val="accent3"/>
                </a:solidFill>
                <a:prstDash val="solid"/>
                <a:round/>
                <a:headEnd type="none" w="med" len="med"/>
                <a:tailEnd type="none" w="med" len="med"/>
              </a:ln>
              <a:effectLst/>
            </p:spPr>
          </p:cxnSp>
          <p:cxnSp>
            <p:nvCxnSpPr>
              <p:cNvPr id="483" name="Straight Connector 482">
                <a:extLst>
                  <a:ext uri="{FF2B5EF4-FFF2-40B4-BE49-F238E27FC236}">
                    <a16:creationId xmlns:a16="http://schemas.microsoft.com/office/drawing/2014/main" id="{71605692-831C-4DE7-916A-078370C4D8B9}"/>
                  </a:ext>
                </a:extLst>
              </p:cNvPr>
              <p:cNvCxnSpPr>
                <a:cxnSpLocks/>
              </p:cNvCxnSpPr>
              <p:nvPr/>
            </p:nvCxnSpPr>
            <p:spPr bwMode="auto">
              <a:xfrm>
                <a:off x="7774199" y="4390622"/>
                <a:ext cx="109728"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485" name="Group 484">
              <a:extLst>
                <a:ext uri="{FF2B5EF4-FFF2-40B4-BE49-F238E27FC236}">
                  <a16:creationId xmlns:a16="http://schemas.microsoft.com/office/drawing/2014/main" id="{FA7797DC-2487-40AA-B08A-540CBC27E6DD}"/>
                </a:ext>
              </a:extLst>
            </p:cNvPr>
            <p:cNvGrpSpPr/>
            <p:nvPr/>
          </p:nvGrpSpPr>
          <p:grpSpPr>
            <a:xfrm>
              <a:off x="11028700" y="3596005"/>
              <a:ext cx="109728" cy="215689"/>
              <a:chOff x="7774199" y="4177520"/>
              <a:chExt cx="109728" cy="215689"/>
            </a:xfrm>
          </p:grpSpPr>
          <p:cxnSp>
            <p:nvCxnSpPr>
              <p:cNvPr id="486" name="Straight Connector 485">
                <a:extLst>
                  <a:ext uri="{FF2B5EF4-FFF2-40B4-BE49-F238E27FC236}">
                    <a16:creationId xmlns:a16="http://schemas.microsoft.com/office/drawing/2014/main" id="{26A10103-00C1-4369-BDC1-B4E20142F789}"/>
                  </a:ext>
                </a:extLst>
              </p:cNvPr>
              <p:cNvCxnSpPr>
                <a:cxnSpLocks/>
              </p:cNvCxnSpPr>
              <p:nvPr/>
            </p:nvCxnSpPr>
            <p:spPr bwMode="auto">
              <a:xfrm>
                <a:off x="7829063" y="4177520"/>
                <a:ext cx="0" cy="215689"/>
              </a:xfrm>
              <a:prstGeom prst="line">
                <a:avLst/>
              </a:prstGeom>
              <a:noFill/>
              <a:ln w="28575" cap="flat" cmpd="sng" algn="ctr">
                <a:solidFill>
                  <a:schemeClr val="accent3"/>
                </a:solidFill>
                <a:prstDash val="solid"/>
                <a:round/>
                <a:headEnd type="none" w="med" len="med"/>
                <a:tailEnd type="none" w="med" len="med"/>
              </a:ln>
              <a:effectLst/>
            </p:spPr>
          </p:cxnSp>
          <p:cxnSp>
            <p:nvCxnSpPr>
              <p:cNvPr id="487" name="Straight Connector 486">
                <a:extLst>
                  <a:ext uri="{FF2B5EF4-FFF2-40B4-BE49-F238E27FC236}">
                    <a16:creationId xmlns:a16="http://schemas.microsoft.com/office/drawing/2014/main" id="{EDB3BA96-27BA-452D-BC9E-77505C03A734}"/>
                  </a:ext>
                </a:extLst>
              </p:cNvPr>
              <p:cNvCxnSpPr/>
              <p:nvPr/>
            </p:nvCxnSpPr>
            <p:spPr bwMode="auto">
              <a:xfrm>
                <a:off x="7774199" y="4191809"/>
                <a:ext cx="109728" cy="0"/>
              </a:xfrm>
              <a:prstGeom prst="line">
                <a:avLst/>
              </a:prstGeom>
              <a:noFill/>
              <a:ln w="28575" cap="flat" cmpd="sng" algn="ctr">
                <a:solidFill>
                  <a:schemeClr val="accent3"/>
                </a:solidFill>
                <a:prstDash val="solid"/>
                <a:round/>
                <a:headEnd type="none" w="med" len="med"/>
                <a:tailEnd type="none" w="med" len="med"/>
              </a:ln>
              <a:effectLst/>
            </p:spPr>
          </p:cxnSp>
          <p:cxnSp>
            <p:nvCxnSpPr>
              <p:cNvPr id="488" name="Straight Connector 487">
                <a:extLst>
                  <a:ext uri="{FF2B5EF4-FFF2-40B4-BE49-F238E27FC236}">
                    <a16:creationId xmlns:a16="http://schemas.microsoft.com/office/drawing/2014/main" id="{FEBA1E27-DF4B-4074-84AC-069432A35515}"/>
                  </a:ext>
                </a:extLst>
              </p:cNvPr>
              <p:cNvCxnSpPr>
                <a:cxnSpLocks/>
              </p:cNvCxnSpPr>
              <p:nvPr/>
            </p:nvCxnSpPr>
            <p:spPr bwMode="auto">
              <a:xfrm>
                <a:off x="7774199" y="4390622"/>
                <a:ext cx="109728"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489" name="Group 488">
              <a:extLst>
                <a:ext uri="{FF2B5EF4-FFF2-40B4-BE49-F238E27FC236}">
                  <a16:creationId xmlns:a16="http://schemas.microsoft.com/office/drawing/2014/main" id="{FC36A471-4124-44FF-A201-61DFEEF9BE2A}"/>
                </a:ext>
              </a:extLst>
            </p:cNvPr>
            <p:cNvGrpSpPr/>
            <p:nvPr/>
          </p:nvGrpSpPr>
          <p:grpSpPr>
            <a:xfrm>
              <a:off x="11374188" y="3577766"/>
              <a:ext cx="109728" cy="246443"/>
              <a:chOff x="7774199" y="4177520"/>
              <a:chExt cx="109728" cy="246443"/>
            </a:xfrm>
          </p:grpSpPr>
          <p:cxnSp>
            <p:nvCxnSpPr>
              <p:cNvPr id="490" name="Straight Connector 489">
                <a:extLst>
                  <a:ext uri="{FF2B5EF4-FFF2-40B4-BE49-F238E27FC236}">
                    <a16:creationId xmlns:a16="http://schemas.microsoft.com/office/drawing/2014/main" id="{5D997F5E-6AF9-418A-96FB-0A6704D2B716}"/>
                  </a:ext>
                </a:extLst>
              </p:cNvPr>
              <p:cNvCxnSpPr>
                <a:cxnSpLocks/>
              </p:cNvCxnSpPr>
              <p:nvPr/>
            </p:nvCxnSpPr>
            <p:spPr bwMode="auto">
              <a:xfrm>
                <a:off x="7829063" y="4177520"/>
                <a:ext cx="0" cy="233928"/>
              </a:xfrm>
              <a:prstGeom prst="line">
                <a:avLst/>
              </a:prstGeom>
              <a:noFill/>
              <a:ln w="28575" cap="flat" cmpd="sng" algn="ctr">
                <a:solidFill>
                  <a:schemeClr val="accent3"/>
                </a:solidFill>
                <a:prstDash val="solid"/>
                <a:round/>
                <a:headEnd type="none" w="med" len="med"/>
                <a:tailEnd type="none" w="med" len="med"/>
              </a:ln>
              <a:effectLst/>
            </p:spPr>
          </p:cxnSp>
          <p:cxnSp>
            <p:nvCxnSpPr>
              <p:cNvPr id="491" name="Straight Connector 490">
                <a:extLst>
                  <a:ext uri="{FF2B5EF4-FFF2-40B4-BE49-F238E27FC236}">
                    <a16:creationId xmlns:a16="http://schemas.microsoft.com/office/drawing/2014/main" id="{CAEDD4C1-F219-4703-BAE0-2124AE5C75A9}"/>
                  </a:ext>
                </a:extLst>
              </p:cNvPr>
              <p:cNvCxnSpPr/>
              <p:nvPr/>
            </p:nvCxnSpPr>
            <p:spPr bwMode="auto">
              <a:xfrm>
                <a:off x="7774199" y="4191809"/>
                <a:ext cx="109728" cy="0"/>
              </a:xfrm>
              <a:prstGeom prst="line">
                <a:avLst/>
              </a:prstGeom>
              <a:noFill/>
              <a:ln w="28575" cap="flat" cmpd="sng" algn="ctr">
                <a:solidFill>
                  <a:schemeClr val="accent3"/>
                </a:solidFill>
                <a:prstDash val="solid"/>
                <a:round/>
                <a:headEnd type="none" w="med" len="med"/>
                <a:tailEnd type="none" w="med" len="med"/>
              </a:ln>
              <a:effectLst/>
            </p:spPr>
          </p:cxnSp>
          <p:cxnSp>
            <p:nvCxnSpPr>
              <p:cNvPr id="492" name="Straight Connector 491">
                <a:extLst>
                  <a:ext uri="{FF2B5EF4-FFF2-40B4-BE49-F238E27FC236}">
                    <a16:creationId xmlns:a16="http://schemas.microsoft.com/office/drawing/2014/main" id="{11ABED78-F8A8-4F1C-87EF-3C2C30FEF28E}"/>
                  </a:ext>
                </a:extLst>
              </p:cNvPr>
              <p:cNvCxnSpPr>
                <a:cxnSpLocks/>
              </p:cNvCxnSpPr>
              <p:nvPr/>
            </p:nvCxnSpPr>
            <p:spPr bwMode="auto">
              <a:xfrm>
                <a:off x="7774199" y="4423963"/>
                <a:ext cx="109728"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498" name="Group 497">
              <a:extLst>
                <a:ext uri="{FF2B5EF4-FFF2-40B4-BE49-F238E27FC236}">
                  <a16:creationId xmlns:a16="http://schemas.microsoft.com/office/drawing/2014/main" id="{9406CF73-0E99-430A-9033-C4FA011C55DC}"/>
                </a:ext>
              </a:extLst>
            </p:cNvPr>
            <p:cNvGrpSpPr/>
            <p:nvPr/>
          </p:nvGrpSpPr>
          <p:grpSpPr>
            <a:xfrm>
              <a:off x="9051501" y="4776019"/>
              <a:ext cx="109728" cy="191162"/>
              <a:chOff x="7774199" y="4177520"/>
              <a:chExt cx="109728" cy="191162"/>
            </a:xfrm>
          </p:grpSpPr>
          <p:cxnSp>
            <p:nvCxnSpPr>
              <p:cNvPr id="499" name="Straight Connector 498">
                <a:extLst>
                  <a:ext uri="{FF2B5EF4-FFF2-40B4-BE49-F238E27FC236}">
                    <a16:creationId xmlns:a16="http://schemas.microsoft.com/office/drawing/2014/main" id="{6AAD03CA-B9E3-4A8E-BF74-95DE753D168B}"/>
                  </a:ext>
                </a:extLst>
              </p:cNvPr>
              <p:cNvCxnSpPr>
                <a:cxnSpLocks/>
              </p:cNvCxnSpPr>
              <p:nvPr/>
            </p:nvCxnSpPr>
            <p:spPr bwMode="auto">
              <a:xfrm>
                <a:off x="7829063" y="4177520"/>
                <a:ext cx="0" cy="191162"/>
              </a:xfrm>
              <a:prstGeom prst="line">
                <a:avLst/>
              </a:prstGeom>
              <a:noFill/>
              <a:ln w="28575" cap="flat" cmpd="sng" algn="ctr">
                <a:solidFill>
                  <a:schemeClr val="accent3"/>
                </a:solidFill>
                <a:prstDash val="solid"/>
                <a:round/>
                <a:headEnd type="none" w="med" len="med"/>
                <a:tailEnd type="none" w="med" len="med"/>
              </a:ln>
              <a:effectLst/>
            </p:spPr>
          </p:cxnSp>
          <p:cxnSp>
            <p:nvCxnSpPr>
              <p:cNvPr id="500" name="Straight Connector 499">
                <a:extLst>
                  <a:ext uri="{FF2B5EF4-FFF2-40B4-BE49-F238E27FC236}">
                    <a16:creationId xmlns:a16="http://schemas.microsoft.com/office/drawing/2014/main" id="{0A1DD831-9B30-4149-8E78-626F224D7980}"/>
                  </a:ext>
                </a:extLst>
              </p:cNvPr>
              <p:cNvCxnSpPr/>
              <p:nvPr/>
            </p:nvCxnSpPr>
            <p:spPr bwMode="auto">
              <a:xfrm>
                <a:off x="7774199" y="4177520"/>
                <a:ext cx="109728" cy="0"/>
              </a:xfrm>
              <a:prstGeom prst="line">
                <a:avLst/>
              </a:prstGeom>
              <a:noFill/>
              <a:ln w="28575" cap="flat" cmpd="sng" algn="ctr">
                <a:solidFill>
                  <a:schemeClr val="accent3"/>
                </a:solidFill>
                <a:prstDash val="solid"/>
                <a:round/>
                <a:headEnd type="none" w="med" len="med"/>
                <a:tailEnd type="none" w="med" len="med"/>
              </a:ln>
              <a:effectLst/>
            </p:spPr>
          </p:cxnSp>
          <p:cxnSp>
            <p:nvCxnSpPr>
              <p:cNvPr id="501" name="Straight Connector 500">
                <a:extLst>
                  <a:ext uri="{FF2B5EF4-FFF2-40B4-BE49-F238E27FC236}">
                    <a16:creationId xmlns:a16="http://schemas.microsoft.com/office/drawing/2014/main" id="{2C4CE065-053E-4B33-A6D1-6D713D333A48}"/>
                  </a:ext>
                </a:extLst>
              </p:cNvPr>
              <p:cNvCxnSpPr>
                <a:cxnSpLocks/>
              </p:cNvCxnSpPr>
              <p:nvPr/>
            </p:nvCxnSpPr>
            <p:spPr bwMode="auto">
              <a:xfrm>
                <a:off x="7774199" y="4368682"/>
                <a:ext cx="109728"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502" name="Group 501">
              <a:extLst>
                <a:ext uri="{FF2B5EF4-FFF2-40B4-BE49-F238E27FC236}">
                  <a16:creationId xmlns:a16="http://schemas.microsoft.com/office/drawing/2014/main" id="{6EA9A14E-2E44-47AF-AD5C-2585A76AE2BB}"/>
                </a:ext>
              </a:extLst>
            </p:cNvPr>
            <p:cNvGrpSpPr/>
            <p:nvPr/>
          </p:nvGrpSpPr>
          <p:grpSpPr>
            <a:xfrm>
              <a:off x="9051501" y="5003912"/>
              <a:ext cx="109728" cy="191162"/>
              <a:chOff x="7774199" y="4177520"/>
              <a:chExt cx="109728" cy="191162"/>
            </a:xfrm>
          </p:grpSpPr>
          <p:cxnSp>
            <p:nvCxnSpPr>
              <p:cNvPr id="503" name="Straight Connector 502">
                <a:extLst>
                  <a:ext uri="{FF2B5EF4-FFF2-40B4-BE49-F238E27FC236}">
                    <a16:creationId xmlns:a16="http://schemas.microsoft.com/office/drawing/2014/main" id="{7EA11A9F-866B-4A86-9FBE-F3A6FEE6AB21}"/>
                  </a:ext>
                </a:extLst>
              </p:cNvPr>
              <p:cNvCxnSpPr>
                <a:cxnSpLocks/>
              </p:cNvCxnSpPr>
              <p:nvPr/>
            </p:nvCxnSpPr>
            <p:spPr bwMode="auto">
              <a:xfrm>
                <a:off x="7829063" y="4177520"/>
                <a:ext cx="0" cy="191162"/>
              </a:xfrm>
              <a:prstGeom prst="line">
                <a:avLst/>
              </a:prstGeom>
              <a:noFill/>
              <a:ln w="28575" cap="flat" cmpd="sng" algn="ctr">
                <a:solidFill>
                  <a:schemeClr val="accent5"/>
                </a:solidFill>
                <a:prstDash val="solid"/>
                <a:round/>
                <a:headEnd type="none" w="med" len="med"/>
                <a:tailEnd type="none" w="med" len="med"/>
              </a:ln>
              <a:effectLst/>
            </p:spPr>
          </p:cxnSp>
          <p:cxnSp>
            <p:nvCxnSpPr>
              <p:cNvPr id="504" name="Straight Connector 503">
                <a:extLst>
                  <a:ext uri="{FF2B5EF4-FFF2-40B4-BE49-F238E27FC236}">
                    <a16:creationId xmlns:a16="http://schemas.microsoft.com/office/drawing/2014/main" id="{BCA21869-034D-4EC4-AC55-9AC4E33DA1F9}"/>
                  </a:ext>
                </a:extLst>
              </p:cNvPr>
              <p:cNvCxnSpPr/>
              <p:nvPr/>
            </p:nvCxnSpPr>
            <p:spPr bwMode="auto">
              <a:xfrm>
                <a:off x="7774199" y="4177520"/>
                <a:ext cx="109728" cy="0"/>
              </a:xfrm>
              <a:prstGeom prst="line">
                <a:avLst/>
              </a:prstGeom>
              <a:noFill/>
              <a:ln w="28575" cap="flat" cmpd="sng" algn="ctr">
                <a:solidFill>
                  <a:schemeClr val="accent5"/>
                </a:solidFill>
                <a:prstDash val="solid"/>
                <a:round/>
                <a:headEnd type="none" w="med" len="med"/>
                <a:tailEnd type="none" w="med" len="med"/>
              </a:ln>
              <a:effectLst/>
            </p:spPr>
          </p:cxnSp>
          <p:cxnSp>
            <p:nvCxnSpPr>
              <p:cNvPr id="505" name="Straight Connector 504">
                <a:extLst>
                  <a:ext uri="{FF2B5EF4-FFF2-40B4-BE49-F238E27FC236}">
                    <a16:creationId xmlns:a16="http://schemas.microsoft.com/office/drawing/2014/main" id="{31EC25C1-399D-4EBC-8538-164F4CC54A5B}"/>
                  </a:ext>
                </a:extLst>
              </p:cNvPr>
              <p:cNvCxnSpPr>
                <a:cxnSpLocks/>
              </p:cNvCxnSpPr>
              <p:nvPr/>
            </p:nvCxnSpPr>
            <p:spPr bwMode="auto">
              <a:xfrm>
                <a:off x="7774199" y="4368682"/>
                <a:ext cx="109728" cy="0"/>
              </a:xfrm>
              <a:prstGeom prst="line">
                <a:avLst/>
              </a:prstGeom>
              <a:noFill/>
              <a:ln w="28575" cap="flat" cmpd="sng" algn="ctr">
                <a:solidFill>
                  <a:schemeClr val="accent5"/>
                </a:solidFill>
                <a:prstDash val="solid"/>
                <a:round/>
                <a:headEnd type="none" w="med" len="med"/>
                <a:tailEnd type="none" w="med" len="med"/>
              </a:ln>
              <a:effectLst/>
            </p:spPr>
          </p:cxnSp>
        </p:grpSp>
        <p:grpSp>
          <p:nvGrpSpPr>
            <p:cNvPr id="506" name="Group 505">
              <a:extLst>
                <a:ext uri="{FF2B5EF4-FFF2-40B4-BE49-F238E27FC236}">
                  <a16:creationId xmlns:a16="http://schemas.microsoft.com/office/drawing/2014/main" id="{B54BF040-E829-42CC-9ECA-DE39561A95C4}"/>
                </a:ext>
              </a:extLst>
            </p:cNvPr>
            <p:cNvGrpSpPr/>
            <p:nvPr/>
          </p:nvGrpSpPr>
          <p:grpSpPr>
            <a:xfrm>
              <a:off x="9384386" y="4715682"/>
              <a:ext cx="109728" cy="326958"/>
              <a:chOff x="7774199" y="4041724"/>
              <a:chExt cx="109728" cy="326958"/>
            </a:xfrm>
          </p:grpSpPr>
          <p:cxnSp>
            <p:nvCxnSpPr>
              <p:cNvPr id="507" name="Straight Connector 506">
                <a:extLst>
                  <a:ext uri="{FF2B5EF4-FFF2-40B4-BE49-F238E27FC236}">
                    <a16:creationId xmlns:a16="http://schemas.microsoft.com/office/drawing/2014/main" id="{E48FA954-49B5-4735-88D8-D9886BE07607}"/>
                  </a:ext>
                </a:extLst>
              </p:cNvPr>
              <p:cNvCxnSpPr>
                <a:cxnSpLocks/>
              </p:cNvCxnSpPr>
              <p:nvPr/>
            </p:nvCxnSpPr>
            <p:spPr bwMode="auto">
              <a:xfrm>
                <a:off x="7829063" y="4041724"/>
                <a:ext cx="0" cy="326958"/>
              </a:xfrm>
              <a:prstGeom prst="line">
                <a:avLst/>
              </a:prstGeom>
              <a:noFill/>
              <a:ln w="28575" cap="flat" cmpd="sng" algn="ctr">
                <a:solidFill>
                  <a:schemeClr val="accent1"/>
                </a:solidFill>
                <a:prstDash val="solid"/>
                <a:round/>
                <a:headEnd type="none" w="med" len="med"/>
                <a:tailEnd type="none" w="med" len="med"/>
              </a:ln>
              <a:effectLst/>
            </p:spPr>
          </p:cxnSp>
          <p:cxnSp>
            <p:nvCxnSpPr>
              <p:cNvPr id="508" name="Straight Connector 507">
                <a:extLst>
                  <a:ext uri="{FF2B5EF4-FFF2-40B4-BE49-F238E27FC236}">
                    <a16:creationId xmlns:a16="http://schemas.microsoft.com/office/drawing/2014/main" id="{830D9C3E-7554-4B55-BC1D-900FD9C91329}"/>
                  </a:ext>
                </a:extLst>
              </p:cNvPr>
              <p:cNvCxnSpPr/>
              <p:nvPr/>
            </p:nvCxnSpPr>
            <p:spPr bwMode="auto">
              <a:xfrm>
                <a:off x="7774199" y="4043066"/>
                <a:ext cx="109728" cy="0"/>
              </a:xfrm>
              <a:prstGeom prst="line">
                <a:avLst/>
              </a:prstGeom>
              <a:noFill/>
              <a:ln w="28575" cap="flat" cmpd="sng" algn="ctr">
                <a:solidFill>
                  <a:schemeClr val="accent1"/>
                </a:solidFill>
                <a:prstDash val="solid"/>
                <a:round/>
                <a:headEnd type="none" w="med" len="med"/>
                <a:tailEnd type="none" w="med" len="med"/>
              </a:ln>
              <a:effectLst/>
            </p:spPr>
          </p:cxnSp>
          <p:cxnSp>
            <p:nvCxnSpPr>
              <p:cNvPr id="509" name="Straight Connector 508">
                <a:extLst>
                  <a:ext uri="{FF2B5EF4-FFF2-40B4-BE49-F238E27FC236}">
                    <a16:creationId xmlns:a16="http://schemas.microsoft.com/office/drawing/2014/main" id="{54FC8030-816C-4625-AE24-ED67B0338178}"/>
                  </a:ext>
                </a:extLst>
              </p:cNvPr>
              <p:cNvCxnSpPr>
                <a:cxnSpLocks/>
              </p:cNvCxnSpPr>
              <p:nvPr/>
            </p:nvCxnSpPr>
            <p:spPr bwMode="auto">
              <a:xfrm>
                <a:off x="7774199" y="4368682"/>
                <a:ext cx="10972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516" name="Group 515">
              <a:extLst>
                <a:ext uri="{FF2B5EF4-FFF2-40B4-BE49-F238E27FC236}">
                  <a16:creationId xmlns:a16="http://schemas.microsoft.com/office/drawing/2014/main" id="{F82B9752-0BDA-428F-B418-5769B90581C8}"/>
                </a:ext>
              </a:extLst>
            </p:cNvPr>
            <p:cNvGrpSpPr/>
            <p:nvPr/>
          </p:nvGrpSpPr>
          <p:grpSpPr>
            <a:xfrm>
              <a:off x="9697373" y="4357310"/>
              <a:ext cx="109728" cy="381751"/>
              <a:chOff x="7774199" y="4041724"/>
              <a:chExt cx="109728" cy="381751"/>
            </a:xfrm>
          </p:grpSpPr>
          <p:cxnSp>
            <p:nvCxnSpPr>
              <p:cNvPr id="517" name="Straight Connector 516">
                <a:extLst>
                  <a:ext uri="{FF2B5EF4-FFF2-40B4-BE49-F238E27FC236}">
                    <a16:creationId xmlns:a16="http://schemas.microsoft.com/office/drawing/2014/main" id="{4715365B-744F-44FC-828F-5C8D385D5F2E}"/>
                  </a:ext>
                </a:extLst>
              </p:cNvPr>
              <p:cNvCxnSpPr>
                <a:cxnSpLocks/>
              </p:cNvCxnSpPr>
              <p:nvPr/>
            </p:nvCxnSpPr>
            <p:spPr bwMode="auto">
              <a:xfrm>
                <a:off x="7829063" y="4041724"/>
                <a:ext cx="0" cy="378985"/>
              </a:xfrm>
              <a:prstGeom prst="line">
                <a:avLst/>
              </a:prstGeom>
              <a:noFill/>
              <a:ln w="28575" cap="flat" cmpd="sng" algn="ctr">
                <a:solidFill>
                  <a:schemeClr val="accent1"/>
                </a:solidFill>
                <a:prstDash val="solid"/>
                <a:round/>
                <a:headEnd type="none" w="med" len="med"/>
                <a:tailEnd type="none" w="med" len="med"/>
              </a:ln>
              <a:effectLst/>
            </p:spPr>
          </p:cxnSp>
          <p:cxnSp>
            <p:nvCxnSpPr>
              <p:cNvPr id="518" name="Straight Connector 517">
                <a:extLst>
                  <a:ext uri="{FF2B5EF4-FFF2-40B4-BE49-F238E27FC236}">
                    <a16:creationId xmlns:a16="http://schemas.microsoft.com/office/drawing/2014/main" id="{9985682E-13C8-4EA7-932A-3423BEF11182}"/>
                  </a:ext>
                </a:extLst>
              </p:cNvPr>
              <p:cNvCxnSpPr/>
              <p:nvPr/>
            </p:nvCxnSpPr>
            <p:spPr bwMode="auto">
              <a:xfrm>
                <a:off x="7774199" y="4043066"/>
                <a:ext cx="109728" cy="0"/>
              </a:xfrm>
              <a:prstGeom prst="line">
                <a:avLst/>
              </a:prstGeom>
              <a:noFill/>
              <a:ln w="28575" cap="flat" cmpd="sng" algn="ctr">
                <a:solidFill>
                  <a:schemeClr val="accent1"/>
                </a:solidFill>
                <a:prstDash val="solid"/>
                <a:round/>
                <a:headEnd type="none" w="med" len="med"/>
                <a:tailEnd type="none" w="med" len="med"/>
              </a:ln>
              <a:effectLst/>
            </p:spPr>
          </p:cxnSp>
          <p:cxnSp>
            <p:nvCxnSpPr>
              <p:cNvPr id="519" name="Straight Connector 518">
                <a:extLst>
                  <a:ext uri="{FF2B5EF4-FFF2-40B4-BE49-F238E27FC236}">
                    <a16:creationId xmlns:a16="http://schemas.microsoft.com/office/drawing/2014/main" id="{4314CACB-1B96-428B-958E-755F2990A33A}"/>
                  </a:ext>
                </a:extLst>
              </p:cNvPr>
              <p:cNvCxnSpPr>
                <a:cxnSpLocks/>
              </p:cNvCxnSpPr>
              <p:nvPr/>
            </p:nvCxnSpPr>
            <p:spPr bwMode="auto">
              <a:xfrm>
                <a:off x="7774199" y="4423475"/>
                <a:ext cx="10972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525" name="Group 524">
              <a:extLst>
                <a:ext uri="{FF2B5EF4-FFF2-40B4-BE49-F238E27FC236}">
                  <a16:creationId xmlns:a16="http://schemas.microsoft.com/office/drawing/2014/main" id="{3D613A6D-B273-499A-B319-F93F7ADDD3EA}"/>
                </a:ext>
              </a:extLst>
            </p:cNvPr>
            <p:cNvGrpSpPr/>
            <p:nvPr/>
          </p:nvGrpSpPr>
          <p:grpSpPr>
            <a:xfrm>
              <a:off x="10050247" y="4281108"/>
              <a:ext cx="109728" cy="452817"/>
              <a:chOff x="7774199" y="4041724"/>
              <a:chExt cx="109728" cy="452817"/>
            </a:xfrm>
          </p:grpSpPr>
          <p:cxnSp>
            <p:nvCxnSpPr>
              <p:cNvPr id="526" name="Straight Connector 525">
                <a:extLst>
                  <a:ext uri="{FF2B5EF4-FFF2-40B4-BE49-F238E27FC236}">
                    <a16:creationId xmlns:a16="http://schemas.microsoft.com/office/drawing/2014/main" id="{48ED88E3-C22D-41CE-AEAF-0139B1B23A3E}"/>
                  </a:ext>
                </a:extLst>
              </p:cNvPr>
              <p:cNvCxnSpPr>
                <a:cxnSpLocks/>
              </p:cNvCxnSpPr>
              <p:nvPr/>
            </p:nvCxnSpPr>
            <p:spPr bwMode="auto">
              <a:xfrm>
                <a:off x="7829063" y="4041724"/>
                <a:ext cx="0" cy="452817"/>
              </a:xfrm>
              <a:prstGeom prst="line">
                <a:avLst/>
              </a:prstGeom>
              <a:noFill/>
              <a:ln w="28575" cap="flat" cmpd="sng" algn="ctr">
                <a:solidFill>
                  <a:schemeClr val="accent1"/>
                </a:solidFill>
                <a:prstDash val="solid"/>
                <a:round/>
                <a:headEnd type="none" w="med" len="med"/>
                <a:tailEnd type="none" w="med" len="med"/>
              </a:ln>
              <a:effectLst/>
            </p:spPr>
          </p:cxnSp>
          <p:cxnSp>
            <p:nvCxnSpPr>
              <p:cNvPr id="527" name="Straight Connector 526">
                <a:extLst>
                  <a:ext uri="{FF2B5EF4-FFF2-40B4-BE49-F238E27FC236}">
                    <a16:creationId xmlns:a16="http://schemas.microsoft.com/office/drawing/2014/main" id="{DDB6170B-43D9-4A15-BE85-B372B7A85235}"/>
                  </a:ext>
                </a:extLst>
              </p:cNvPr>
              <p:cNvCxnSpPr/>
              <p:nvPr/>
            </p:nvCxnSpPr>
            <p:spPr bwMode="auto">
              <a:xfrm>
                <a:off x="7774199" y="4043066"/>
                <a:ext cx="109728" cy="0"/>
              </a:xfrm>
              <a:prstGeom prst="line">
                <a:avLst/>
              </a:prstGeom>
              <a:noFill/>
              <a:ln w="28575" cap="flat" cmpd="sng" algn="ctr">
                <a:solidFill>
                  <a:schemeClr val="accent1"/>
                </a:solidFill>
                <a:prstDash val="solid"/>
                <a:round/>
                <a:headEnd type="none" w="med" len="med"/>
                <a:tailEnd type="none" w="med" len="med"/>
              </a:ln>
              <a:effectLst/>
            </p:spPr>
          </p:cxnSp>
          <p:cxnSp>
            <p:nvCxnSpPr>
              <p:cNvPr id="528" name="Straight Connector 527">
                <a:extLst>
                  <a:ext uri="{FF2B5EF4-FFF2-40B4-BE49-F238E27FC236}">
                    <a16:creationId xmlns:a16="http://schemas.microsoft.com/office/drawing/2014/main" id="{6435F17C-35F6-40A7-AE9C-A9E507E98172}"/>
                  </a:ext>
                </a:extLst>
              </p:cNvPr>
              <p:cNvCxnSpPr>
                <a:cxnSpLocks/>
              </p:cNvCxnSpPr>
              <p:nvPr/>
            </p:nvCxnSpPr>
            <p:spPr bwMode="auto">
              <a:xfrm>
                <a:off x="7774199" y="4488232"/>
                <a:ext cx="10972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530" name="Group 529">
              <a:extLst>
                <a:ext uri="{FF2B5EF4-FFF2-40B4-BE49-F238E27FC236}">
                  <a16:creationId xmlns:a16="http://schemas.microsoft.com/office/drawing/2014/main" id="{9BDAA9DF-ED5F-40A4-B3C7-FED5988C862B}"/>
                </a:ext>
              </a:extLst>
            </p:cNvPr>
            <p:cNvGrpSpPr/>
            <p:nvPr/>
          </p:nvGrpSpPr>
          <p:grpSpPr>
            <a:xfrm>
              <a:off x="10050247" y="4866095"/>
              <a:ext cx="109728" cy="400646"/>
              <a:chOff x="7774199" y="4041724"/>
              <a:chExt cx="109728" cy="400646"/>
            </a:xfrm>
          </p:grpSpPr>
          <p:cxnSp>
            <p:nvCxnSpPr>
              <p:cNvPr id="531" name="Straight Connector 530">
                <a:extLst>
                  <a:ext uri="{FF2B5EF4-FFF2-40B4-BE49-F238E27FC236}">
                    <a16:creationId xmlns:a16="http://schemas.microsoft.com/office/drawing/2014/main" id="{83D8DD95-F15F-41B8-B9D0-839BD8EC5B14}"/>
                  </a:ext>
                </a:extLst>
              </p:cNvPr>
              <p:cNvCxnSpPr>
                <a:cxnSpLocks/>
              </p:cNvCxnSpPr>
              <p:nvPr/>
            </p:nvCxnSpPr>
            <p:spPr bwMode="auto">
              <a:xfrm>
                <a:off x="7829063" y="4041724"/>
                <a:ext cx="0" cy="400646"/>
              </a:xfrm>
              <a:prstGeom prst="line">
                <a:avLst/>
              </a:prstGeom>
              <a:noFill/>
              <a:ln w="28575" cap="flat" cmpd="sng" algn="ctr">
                <a:solidFill>
                  <a:schemeClr val="accent4"/>
                </a:solidFill>
                <a:prstDash val="solid"/>
                <a:round/>
                <a:headEnd type="none" w="med" len="med"/>
                <a:tailEnd type="none" w="med" len="med"/>
              </a:ln>
              <a:effectLst/>
            </p:spPr>
          </p:cxnSp>
          <p:cxnSp>
            <p:nvCxnSpPr>
              <p:cNvPr id="532" name="Straight Connector 531">
                <a:extLst>
                  <a:ext uri="{FF2B5EF4-FFF2-40B4-BE49-F238E27FC236}">
                    <a16:creationId xmlns:a16="http://schemas.microsoft.com/office/drawing/2014/main" id="{78B271D2-12C7-43D5-9996-3B246D52188B}"/>
                  </a:ext>
                </a:extLst>
              </p:cNvPr>
              <p:cNvCxnSpPr/>
              <p:nvPr/>
            </p:nvCxnSpPr>
            <p:spPr bwMode="auto">
              <a:xfrm>
                <a:off x="7774199" y="4043066"/>
                <a:ext cx="109728" cy="0"/>
              </a:xfrm>
              <a:prstGeom prst="line">
                <a:avLst/>
              </a:prstGeom>
              <a:noFill/>
              <a:ln w="28575" cap="flat" cmpd="sng" algn="ctr">
                <a:solidFill>
                  <a:schemeClr val="accent4"/>
                </a:solidFill>
                <a:prstDash val="solid"/>
                <a:round/>
                <a:headEnd type="none" w="med" len="med"/>
                <a:tailEnd type="none" w="med" len="med"/>
              </a:ln>
              <a:effectLst/>
            </p:spPr>
          </p:cxnSp>
          <p:cxnSp>
            <p:nvCxnSpPr>
              <p:cNvPr id="533" name="Straight Connector 532">
                <a:extLst>
                  <a:ext uri="{FF2B5EF4-FFF2-40B4-BE49-F238E27FC236}">
                    <a16:creationId xmlns:a16="http://schemas.microsoft.com/office/drawing/2014/main" id="{604AB197-F3C6-4565-B996-C9D1459BD81D}"/>
                  </a:ext>
                </a:extLst>
              </p:cNvPr>
              <p:cNvCxnSpPr>
                <a:cxnSpLocks/>
              </p:cNvCxnSpPr>
              <p:nvPr/>
            </p:nvCxnSpPr>
            <p:spPr bwMode="auto">
              <a:xfrm>
                <a:off x="7774199" y="4442370"/>
                <a:ext cx="109728" cy="0"/>
              </a:xfrm>
              <a:prstGeom prst="line">
                <a:avLst/>
              </a:prstGeom>
              <a:noFill/>
              <a:ln w="28575" cap="flat" cmpd="sng" algn="ctr">
                <a:solidFill>
                  <a:schemeClr val="accent4"/>
                </a:solidFill>
                <a:prstDash val="solid"/>
                <a:round/>
                <a:headEnd type="none" w="med" len="med"/>
                <a:tailEnd type="none" w="med" len="med"/>
              </a:ln>
              <a:effectLst/>
            </p:spPr>
          </p:cxnSp>
        </p:grpSp>
        <p:grpSp>
          <p:nvGrpSpPr>
            <p:cNvPr id="535" name="Group 534">
              <a:extLst>
                <a:ext uri="{FF2B5EF4-FFF2-40B4-BE49-F238E27FC236}">
                  <a16:creationId xmlns:a16="http://schemas.microsoft.com/office/drawing/2014/main" id="{E8D2A4CF-F035-405E-BCF2-A9253F95681B}"/>
                </a:ext>
              </a:extLst>
            </p:cNvPr>
            <p:cNvGrpSpPr/>
            <p:nvPr/>
          </p:nvGrpSpPr>
          <p:grpSpPr>
            <a:xfrm>
              <a:off x="10377535" y="4522655"/>
              <a:ext cx="109728" cy="590015"/>
              <a:chOff x="7774199" y="4041724"/>
              <a:chExt cx="109728" cy="590015"/>
            </a:xfrm>
          </p:grpSpPr>
          <p:cxnSp>
            <p:nvCxnSpPr>
              <p:cNvPr id="536" name="Straight Connector 535">
                <a:extLst>
                  <a:ext uri="{FF2B5EF4-FFF2-40B4-BE49-F238E27FC236}">
                    <a16:creationId xmlns:a16="http://schemas.microsoft.com/office/drawing/2014/main" id="{1F144FA5-ECDE-4C5A-8746-3601B6DCE2EE}"/>
                  </a:ext>
                </a:extLst>
              </p:cNvPr>
              <p:cNvCxnSpPr>
                <a:cxnSpLocks/>
              </p:cNvCxnSpPr>
              <p:nvPr/>
            </p:nvCxnSpPr>
            <p:spPr bwMode="auto">
              <a:xfrm>
                <a:off x="7829063" y="4041724"/>
                <a:ext cx="0" cy="590015"/>
              </a:xfrm>
              <a:prstGeom prst="line">
                <a:avLst/>
              </a:prstGeom>
              <a:noFill/>
              <a:ln w="28575" cap="flat" cmpd="sng" algn="ctr">
                <a:solidFill>
                  <a:schemeClr val="accent4"/>
                </a:solidFill>
                <a:prstDash val="solid"/>
                <a:round/>
                <a:headEnd type="none" w="med" len="med"/>
                <a:tailEnd type="none" w="med" len="med"/>
              </a:ln>
              <a:effectLst/>
            </p:spPr>
          </p:cxnSp>
          <p:cxnSp>
            <p:nvCxnSpPr>
              <p:cNvPr id="537" name="Straight Connector 536">
                <a:extLst>
                  <a:ext uri="{FF2B5EF4-FFF2-40B4-BE49-F238E27FC236}">
                    <a16:creationId xmlns:a16="http://schemas.microsoft.com/office/drawing/2014/main" id="{028B50E7-EFEA-4084-B02A-48536F598538}"/>
                  </a:ext>
                </a:extLst>
              </p:cNvPr>
              <p:cNvCxnSpPr/>
              <p:nvPr/>
            </p:nvCxnSpPr>
            <p:spPr bwMode="auto">
              <a:xfrm>
                <a:off x="7774199" y="4043066"/>
                <a:ext cx="109728" cy="0"/>
              </a:xfrm>
              <a:prstGeom prst="line">
                <a:avLst/>
              </a:prstGeom>
              <a:noFill/>
              <a:ln w="28575" cap="flat" cmpd="sng" algn="ctr">
                <a:solidFill>
                  <a:schemeClr val="accent4"/>
                </a:solidFill>
                <a:prstDash val="solid"/>
                <a:round/>
                <a:headEnd type="none" w="med" len="med"/>
                <a:tailEnd type="none" w="med" len="med"/>
              </a:ln>
              <a:effectLst/>
            </p:spPr>
          </p:cxnSp>
          <p:cxnSp>
            <p:nvCxnSpPr>
              <p:cNvPr id="538" name="Straight Connector 537">
                <a:extLst>
                  <a:ext uri="{FF2B5EF4-FFF2-40B4-BE49-F238E27FC236}">
                    <a16:creationId xmlns:a16="http://schemas.microsoft.com/office/drawing/2014/main" id="{1EFF46D2-3E4B-415D-AC7D-CE0E5B6FB3EB}"/>
                  </a:ext>
                </a:extLst>
              </p:cNvPr>
              <p:cNvCxnSpPr>
                <a:cxnSpLocks/>
              </p:cNvCxnSpPr>
              <p:nvPr/>
            </p:nvCxnSpPr>
            <p:spPr bwMode="auto">
              <a:xfrm>
                <a:off x="7774199" y="4631739"/>
                <a:ext cx="109728" cy="0"/>
              </a:xfrm>
              <a:prstGeom prst="line">
                <a:avLst/>
              </a:prstGeom>
              <a:noFill/>
              <a:ln w="28575" cap="flat" cmpd="sng" algn="ctr">
                <a:solidFill>
                  <a:schemeClr val="accent4"/>
                </a:solidFill>
                <a:prstDash val="solid"/>
                <a:round/>
                <a:headEnd type="none" w="med" len="med"/>
                <a:tailEnd type="none" w="med" len="med"/>
              </a:ln>
              <a:effectLst/>
            </p:spPr>
          </p:cxnSp>
        </p:grpSp>
        <p:grpSp>
          <p:nvGrpSpPr>
            <p:cNvPr id="539" name="Group 538">
              <a:extLst>
                <a:ext uri="{FF2B5EF4-FFF2-40B4-BE49-F238E27FC236}">
                  <a16:creationId xmlns:a16="http://schemas.microsoft.com/office/drawing/2014/main" id="{4D4BF2CB-CA50-4044-935C-CD1A3000E245}"/>
                </a:ext>
              </a:extLst>
            </p:cNvPr>
            <p:cNvGrpSpPr/>
            <p:nvPr/>
          </p:nvGrpSpPr>
          <p:grpSpPr>
            <a:xfrm>
              <a:off x="10050247" y="4740684"/>
              <a:ext cx="109728" cy="100268"/>
              <a:chOff x="7774199" y="4268414"/>
              <a:chExt cx="109728" cy="100268"/>
            </a:xfrm>
          </p:grpSpPr>
          <p:cxnSp>
            <p:nvCxnSpPr>
              <p:cNvPr id="540" name="Straight Connector 539">
                <a:extLst>
                  <a:ext uri="{FF2B5EF4-FFF2-40B4-BE49-F238E27FC236}">
                    <a16:creationId xmlns:a16="http://schemas.microsoft.com/office/drawing/2014/main" id="{A9E77E05-E15B-4658-AA49-1FE934507373}"/>
                  </a:ext>
                </a:extLst>
              </p:cNvPr>
              <p:cNvCxnSpPr>
                <a:cxnSpLocks/>
              </p:cNvCxnSpPr>
              <p:nvPr/>
            </p:nvCxnSpPr>
            <p:spPr bwMode="auto">
              <a:xfrm>
                <a:off x="7829063" y="4268414"/>
                <a:ext cx="0" cy="100268"/>
              </a:xfrm>
              <a:prstGeom prst="line">
                <a:avLst/>
              </a:prstGeom>
              <a:noFill/>
              <a:ln w="28575" cap="flat" cmpd="sng" algn="ctr">
                <a:solidFill>
                  <a:schemeClr val="accent5"/>
                </a:solidFill>
                <a:prstDash val="solid"/>
                <a:round/>
                <a:headEnd type="none" w="med" len="med"/>
                <a:tailEnd type="none" w="med" len="med"/>
              </a:ln>
              <a:effectLst/>
            </p:spPr>
          </p:cxnSp>
          <p:cxnSp>
            <p:nvCxnSpPr>
              <p:cNvPr id="541" name="Straight Connector 540">
                <a:extLst>
                  <a:ext uri="{FF2B5EF4-FFF2-40B4-BE49-F238E27FC236}">
                    <a16:creationId xmlns:a16="http://schemas.microsoft.com/office/drawing/2014/main" id="{15BE76DE-7E2E-45DC-91F5-0BD784247129}"/>
                  </a:ext>
                </a:extLst>
              </p:cNvPr>
              <p:cNvCxnSpPr/>
              <p:nvPr/>
            </p:nvCxnSpPr>
            <p:spPr bwMode="auto">
              <a:xfrm>
                <a:off x="7774199" y="4276900"/>
                <a:ext cx="109728" cy="0"/>
              </a:xfrm>
              <a:prstGeom prst="line">
                <a:avLst/>
              </a:prstGeom>
              <a:noFill/>
              <a:ln w="28575" cap="flat" cmpd="sng" algn="ctr">
                <a:solidFill>
                  <a:schemeClr val="accent5"/>
                </a:solidFill>
                <a:prstDash val="solid"/>
                <a:round/>
                <a:headEnd type="none" w="med" len="med"/>
                <a:tailEnd type="none" w="med" len="med"/>
              </a:ln>
              <a:effectLst/>
            </p:spPr>
          </p:cxnSp>
          <p:cxnSp>
            <p:nvCxnSpPr>
              <p:cNvPr id="542" name="Straight Connector 541">
                <a:extLst>
                  <a:ext uri="{FF2B5EF4-FFF2-40B4-BE49-F238E27FC236}">
                    <a16:creationId xmlns:a16="http://schemas.microsoft.com/office/drawing/2014/main" id="{B0744907-D65C-4EB9-B9C3-C3220858200F}"/>
                  </a:ext>
                </a:extLst>
              </p:cNvPr>
              <p:cNvCxnSpPr>
                <a:cxnSpLocks/>
              </p:cNvCxnSpPr>
              <p:nvPr/>
            </p:nvCxnSpPr>
            <p:spPr bwMode="auto">
              <a:xfrm>
                <a:off x="7774199" y="4368682"/>
                <a:ext cx="109728" cy="0"/>
              </a:xfrm>
              <a:prstGeom prst="line">
                <a:avLst/>
              </a:prstGeom>
              <a:noFill/>
              <a:ln w="28575" cap="flat" cmpd="sng" algn="ctr">
                <a:solidFill>
                  <a:schemeClr val="accent5"/>
                </a:solidFill>
                <a:prstDash val="solid"/>
                <a:round/>
                <a:headEnd type="none" w="med" len="med"/>
                <a:tailEnd type="none" w="med" len="med"/>
              </a:ln>
              <a:effectLst/>
            </p:spPr>
          </p:cxnSp>
        </p:grpSp>
        <p:grpSp>
          <p:nvGrpSpPr>
            <p:cNvPr id="548" name="Group 547">
              <a:extLst>
                <a:ext uri="{FF2B5EF4-FFF2-40B4-BE49-F238E27FC236}">
                  <a16:creationId xmlns:a16="http://schemas.microsoft.com/office/drawing/2014/main" id="{DBEA3002-EBB9-4E24-90D5-0E3E83FAC95F}"/>
                </a:ext>
              </a:extLst>
            </p:cNvPr>
            <p:cNvGrpSpPr/>
            <p:nvPr/>
          </p:nvGrpSpPr>
          <p:grpSpPr>
            <a:xfrm>
              <a:off x="10377535" y="4602781"/>
              <a:ext cx="109728" cy="145083"/>
              <a:chOff x="7774199" y="4268414"/>
              <a:chExt cx="109728" cy="145083"/>
            </a:xfrm>
          </p:grpSpPr>
          <p:cxnSp>
            <p:nvCxnSpPr>
              <p:cNvPr id="549" name="Straight Connector 548">
                <a:extLst>
                  <a:ext uri="{FF2B5EF4-FFF2-40B4-BE49-F238E27FC236}">
                    <a16:creationId xmlns:a16="http://schemas.microsoft.com/office/drawing/2014/main" id="{CDF62FA8-DF9F-49F8-8A27-E679B5E603BB}"/>
                  </a:ext>
                </a:extLst>
              </p:cNvPr>
              <p:cNvCxnSpPr>
                <a:cxnSpLocks/>
              </p:cNvCxnSpPr>
              <p:nvPr/>
            </p:nvCxnSpPr>
            <p:spPr bwMode="auto">
              <a:xfrm>
                <a:off x="7829063" y="4268414"/>
                <a:ext cx="0" cy="137903"/>
              </a:xfrm>
              <a:prstGeom prst="line">
                <a:avLst/>
              </a:prstGeom>
              <a:noFill/>
              <a:ln w="28575" cap="flat" cmpd="sng" algn="ctr">
                <a:solidFill>
                  <a:schemeClr val="accent5"/>
                </a:solidFill>
                <a:prstDash val="solid"/>
                <a:round/>
                <a:headEnd type="none" w="med" len="med"/>
                <a:tailEnd type="none" w="med" len="med"/>
              </a:ln>
              <a:effectLst/>
            </p:spPr>
          </p:cxnSp>
          <p:cxnSp>
            <p:nvCxnSpPr>
              <p:cNvPr id="550" name="Straight Connector 549">
                <a:extLst>
                  <a:ext uri="{FF2B5EF4-FFF2-40B4-BE49-F238E27FC236}">
                    <a16:creationId xmlns:a16="http://schemas.microsoft.com/office/drawing/2014/main" id="{261E6B3E-7BB6-4E61-9232-9B716406570B}"/>
                  </a:ext>
                </a:extLst>
              </p:cNvPr>
              <p:cNvCxnSpPr/>
              <p:nvPr/>
            </p:nvCxnSpPr>
            <p:spPr bwMode="auto">
              <a:xfrm>
                <a:off x="7774199" y="4276900"/>
                <a:ext cx="109728" cy="0"/>
              </a:xfrm>
              <a:prstGeom prst="line">
                <a:avLst/>
              </a:prstGeom>
              <a:noFill/>
              <a:ln w="28575" cap="flat" cmpd="sng" algn="ctr">
                <a:solidFill>
                  <a:schemeClr val="accent5"/>
                </a:solidFill>
                <a:prstDash val="solid"/>
                <a:round/>
                <a:headEnd type="none" w="med" len="med"/>
                <a:tailEnd type="none" w="med" len="med"/>
              </a:ln>
              <a:effectLst/>
            </p:spPr>
          </p:cxnSp>
          <p:cxnSp>
            <p:nvCxnSpPr>
              <p:cNvPr id="551" name="Straight Connector 550">
                <a:extLst>
                  <a:ext uri="{FF2B5EF4-FFF2-40B4-BE49-F238E27FC236}">
                    <a16:creationId xmlns:a16="http://schemas.microsoft.com/office/drawing/2014/main" id="{D28AC26A-08CC-4EA9-B967-127D058F5275}"/>
                  </a:ext>
                </a:extLst>
              </p:cNvPr>
              <p:cNvCxnSpPr>
                <a:cxnSpLocks/>
              </p:cNvCxnSpPr>
              <p:nvPr/>
            </p:nvCxnSpPr>
            <p:spPr bwMode="auto">
              <a:xfrm>
                <a:off x="7774199" y="4413497"/>
                <a:ext cx="109728" cy="0"/>
              </a:xfrm>
              <a:prstGeom prst="line">
                <a:avLst/>
              </a:prstGeom>
              <a:noFill/>
              <a:ln w="28575" cap="flat" cmpd="sng" algn="ctr">
                <a:solidFill>
                  <a:schemeClr val="accent5"/>
                </a:solidFill>
                <a:prstDash val="solid"/>
                <a:round/>
                <a:headEnd type="none" w="med" len="med"/>
                <a:tailEnd type="none" w="med" len="med"/>
              </a:ln>
              <a:effectLst/>
            </p:spPr>
          </p:cxnSp>
        </p:grpSp>
        <p:grpSp>
          <p:nvGrpSpPr>
            <p:cNvPr id="554" name="Group 553">
              <a:extLst>
                <a:ext uri="{FF2B5EF4-FFF2-40B4-BE49-F238E27FC236}">
                  <a16:creationId xmlns:a16="http://schemas.microsoft.com/office/drawing/2014/main" id="{61BE28A1-C570-4A0C-A85A-4716CBB88D89}"/>
                </a:ext>
              </a:extLst>
            </p:cNvPr>
            <p:cNvGrpSpPr/>
            <p:nvPr/>
          </p:nvGrpSpPr>
          <p:grpSpPr>
            <a:xfrm>
              <a:off x="10377535" y="4189775"/>
              <a:ext cx="109728" cy="337762"/>
              <a:chOff x="7774199" y="4041724"/>
              <a:chExt cx="109728" cy="337762"/>
            </a:xfrm>
          </p:grpSpPr>
          <p:cxnSp>
            <p:nvCxnSpPr>
              <p:cNvPr id="555" name="Straight Connector 554">
                <a:extLst>
                  <a:ext uri="{FF2B5EF4-FFF2-40B4-BE49-F238E27FC236}">
                    <a16:creationId xmlns:a16="http://schemas.microsoft.com/office/drawing/2014/main" id="{22276BC8-4D6B-4CE9-82A7-5A1122E64D27}"/>
                  </a:ext>
                </a:extLst>
              </p:cNvPr>
              <p:cNvCxnSpPr>
                <a:cxnSpLocks/>
              </p:cNvCxnSpPr>
              <p:nvPr/>
            </p:nvCxnSpPr>
            <p:spPr bwMode="auto">
              <a:xfrm>
                <a:off x="7829063" y="4041724"/>
                <a:ext cx="0" cy="337762"/>
              </a:xfrm>
              <a:prstGeom prst="line">
                <a:avLst/>
              </a:prstGeom>
              <a:noFill/>
              <a:ln w="28575" cap="flat" cmpd="sng" algn="ctr">
                <a:solidFill>
                  <a:schemeClr val="accent1"/>
                </a:solidFill>
                <a:prstDash val="solid"/>
                <a:round/>
                <a:headEnd type="none" w="med" len="med"/>
                <a:tailEnd type="none" w="med" len="med"/>
              </a:ln>
              <a:effectLst/>
            </p:spPr>
          </p:cxnSp>
          <p:cxnSp>
            <p:nvCxnSpPr>
              <p:cNvPr id="556" name="Straight Connector 555">
                <a:extLst>
                  <a:ext uri="{FF2B5EF4-FFF2-40B4-BE49-F238E27FC236}">
                    <a16:creationId xmlns:a16="http://schemas.microsoft.com/office/drawing/2014/main" id="{DBE2F8FF-2B2D-4C09-A366-2ED96FECD89E}"/>
                  </a:ext>
                </a:extLst>
              </p:cNvPr>
              <p:cNvCxnSpPr/>
              <p:nvPr/>
            </p:nvCxnSpPr>
            <p:spPr bwMode="auto">
              <a:xfrm>
                <a:off x="7774199" y="4043066"/>
                <a:ext cx="10972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559" name="Group 558">
              <a:extLst>
                <a:ext uri="{FF2B5EF4-FFF2-40B4-BE49-F238E27FC236}">
                  <a16:creationId xmlns:a16="http://schemas.microsoft.com/office/drawing/2014/main" id="{70C36DD1-337A-46B6-876D-DEBEDBCF6D50}"/>
                </a:ext>
              </a:extLst>
            </p:cNvPr>
            <p:cNvGrpSpPr/>
            <p:nvPr/>
          </p:nvGrpSpPr>
          <p:grpSpPr>
            <a:xfrm>
              <a:off x="10683212" y="4063104"/>
              <a:ext cx="109728" cy="500841"/>
              <a:chOff x="7774199" y="4041724"/>
              <a:chExt cx="109728" cy="500841"/>
            </a:xfrm>
          </p:grpSpPr>
          <p:cxnSp>
            <p:nvCxnSpPr>
              <p:cNvPr id="560" name="Straight Connector 559">
                <a:extLst>
                  <a:ext uri="{FF2B5EF4-FFF2-40B4-BE49-F238E27FC236}">
                    <a16:creationId xmlns:a16="http://schemas.microsoft.com/office/drawing/2014/main" id="{3E510CC9-A762-441B-AC07-87B0EB3D90AC}"/>
                  </a:ext>
                </a:extLst>
              </p:cNvPr>
              <p:cNvCxnSpPr>
                <a:cxnSpLocks/>
              </p:cNvCxnSpPr>
              <p:nvPr/>
            </p:nvCxnSpPr>
            <p:spPr bwMode="auto">
              <a:xfrm>
                <a:off x="7829063" y="4041724"/>
                <a:ext cx="0" cy="486190"/>
              </a:xfrm>
              <a:prstGeom prst="line">
                <a:avLst/>
              </a:prstGeom>
              <a:noFill/>
              <a:ln w="28575" cap="flat" cmpd="sng" algn="ctr">
                <a:solidFill>
                  <a:schemeClr val="accent1"/>
                </a:solidFill>
                <a:prstDash val="solid"/>
                <a:round/>
                <a:headEnd type="none" w="med" len="med"/>
                <a:tailEnd type="none" w="med" len="med"/>
              </a:ln>
              <a:effectLst/>
            </p:spPr>
          </p:cxnSp>
          <p:cxnSp>
            <p:nvCxnSpPr>
              <p:cNvPr id="561" name="Straight Connector 560">
                <a:extLst>
                  <a:ext uri="{FF2B5EF4-FFF2-40B4-BE49-F238E27FC236}">
                    <a16:creationId xmlns:a16="http://schemas.microsoft.com/office/drawing/2014/main" id="{F9325C6C-91E5-46C2-8863-50FC5B3D1C61}"/>
                  </a:ext>
                </a:extLst>
              </p:cNvPr>
              <p:cNvCxnSpPr/>
              <p:nvPr/>
            </p:nvCxnSpPr>
            <p:spPr bwMode="auto">
              <a:xfrm>
                <a:off x="7774199" y="4043066"/>
                <a:ext cx="109728" cy="0"/>
              </a:xfrm>
              <a:prstGeom prst="line">
                <a:avLst/>
              </a:prstGeom>
              <a:noFill/>
              <a:ln w="28575" cap="flat" cmpd="sng" algn="ctr">
                <a:solidFill>
                  <a:schemeClr val="accent1"/>
                </a:solidFill>
                <a:prstDash val="solid"/>
                <a:round/>
                <a:headEnd type="none" w="med" len="med"/>
                <a:tailEnd type="none" w="med" len="med"/>
              </a:ln>
              <a:effectLst/>
            </p:spPr>
          </p:cxnSp>
          <p:cxnSp>
            <p:nvCxnSpPr>
              <p:cNvPr id="562" name="Straight Connector 561">
                <a:extLst>
                  <a:ext uri="{FF2B5EF4-FFF2-40B4-BE49-F238E27FC236}">
                    <a16:creationId xmlns:a16="http://schemas.microsoft.com/office/drawing/2014/main" id="{A4616314-CA08-41B8-8E60-9BAF7D89A2A1}"/>
                  </a:ext>
                </a:extLst>
              </p:cNvPr>
              <p:cNvCxnSpPr>
                <a:cxnSpLocks/>
              </p:cNvCxnSpPr>
              <p:nvPr/>
            </p:nvCxnSpPr>
            <p:spPr bwMode="auto">
              <a:xfrm>
                <a:off x="7774199" y="4542565"/>
                <a:ext cx="10972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564" name="Group 563">
              <a:extLst>
                <a:ext uri="{FF2B5EF4-FFF2-40B4-BE49-F238E27FC236}">
                  <a16:creationId xmlns:a16="http://schemas.microsoft.com/office/drawing/2014/main" id="{F652F583-B92C-4277-ADF3-825F133ADE1C}"/>
                </a:ext>
              </a:extLst>
            </p:cNvPr>
            <p:cNvGrpSpPr/>
            <p:nvPr/>
          </p:nvGrpSpPr>
          <p:grpSpPr>
            <a:xfrm>
              <a:off x="10683212" y="4566553"/>
              <a:ext cx="109728" cy="100268"/>
              <a:chOff x="7774199" y="4268414"/>
              <a:chExt cx="109728" cy="100268"/>
            </a:xfrm>
          </p:grpSpPr>
          <p:cxnSp>
            <p:nvCxnSpPr>
              <p:cNvPr id="565" name="Straight Connector 564">
                <a:extLst>
                  <a:ext uri="{FF2B5EF4-FFF2-40B4-BE49-F238E27FC236}">
                    <a16:creationId xmlns:a16="http://schemas.microsoft.com/office/drawing/2014/main" id="{5A14A2EE-33D9-4143-A6FC-1CA42F3F43EC}"/>
                  </a:ext>
                </a:extLst>
              </p:cNvPr>
              <p:cNvCxnSpPr>
                <a:cxnSpLocks/>
              </p:cNvCxnSpPr>
              <p:nvPr/>
            </p:nvCxnSpPr>
            <p:spPr bwMode="auto">
              <a:xfrm>
                <a:off x="7829063" y="4268414"/>
                <a:ext cx="0" cy="100268"/>
              </a:xfrm>
              <a:prstGeom prst="line">
                <a:avLst/>
              </a:prstGeom>
              <a:noFill/>
              <a:ln w="28575" cap="flat" cmpd="sng" algn="ctr">
                <a:solidFill>
                  <a:schemeClr val="accent5"/>
                </a:solidFill>
                <a:prstDash val="solid"/>
                <a:round/>
                <a:headEnd type="none" w="med" len="med"/>
                <a:tailEnd type="none" w="med" len="med"/>
              </a:ln>
              <a:effectLst/>
            </p:spPr>
          </p:cxnSp>
          <p:cxnSp>
            <p:nvCxnSpPr>
              <p:cNvPr id="566" name="Straight Connector 565">
                <a:extLst>
                  <a:ext uri="{FF2B5EF4-FFF2-40B4-BE49-F238E27FC236}">
                    <a16:creationId xmlns:a16="http://schemas.microsoft.com/office/drawing/2014/main" id="{0DF85A37-44B6-4743-9494-381F6469DAB6}"/>
                  </a:ext>
                </a:extLst>
              </p:cNvPr>
              <p:cNvCxnSpPr/>
              <p:nvPr/>
            </p:nvCxnSpPr>
            <p:spPr bwMode="auto">
              <a:xfrm>
                <a:off x="7774199" y="4276900"/>
                <a:ext cx="109728" cy="0"/>
              </a:xfrm>
              <a:prstGeom prst="line">
                <a:avLst/>
              </a:prstGeom>
              <a:noFill/>
              <a:ln w="28575" cap="flat" cmpd="sng" algn="ctr">
                <a:solidFill>
                  <a:schemeClr val="accent5"/>
                </a:solidFill>
                <a:prstDash val="solid"/>
                <a:round/>
                <a:headEnd type="none" w="med" len="med"/>
                <a:tailEnd type="none" w="med" len="med"/>
              </a:ln>
              <a:effectLst/>
            </p:spPr>
          </p:cxnSp>
          <p:cxnSp>
            <p:nvCxnSpPr>
              <p:cNvPr id="567" name="Straight Connector 566">
                <a:extLst>
                  <a:ext uri="{FF2B5EF4-FFF2-40B4-BE49-F238E27FC236}">
                    <a16:creationId xmlns:a16="http://schemas.microsoft.com/office/drawing/2014/main" id="{99828EEE-4108-44A9-8987-1DBAD57B3492}"/>
                  </a:ext>
                </a:extLst>
              </p:cNvPr>
              <p:cNvCxnSpPr>
                <a:cxnSpLocks/>
              </p:cNvCxnSpPr>
              <p:nvPr/>
            </p:nvCxnSpPr>
            <p:spPr bwMode="auto">
              <a:xfrm>
                <a:off x="7774199" y="4368682"/>
                <a:ext cx="109728" cy="0"/>
              </a:xfrm>
              <a:prstGeom prst="line">
                <a:avLst/>
              </a:prstGeom>
              <a:noFill/>
              <a:ln w="28575" cap="flat" cmpd="sng" algn="ctr">
                <a:solidFill>
                  <a:schemeClr val="accent5"/>
                </a:solidFill>
                <a:prstDash val="solid"/>
                <a:round/>
                <a:headEnd type="none" w="med" len="med"/>
                <a:tailEnd type="none" w="med" len="med"/>
              </a:ln>
              <a:effectLst/>
            </p:spPr>
          </p:cxnSp>
        </p:grpSp>
        <p:cxnSp>
          <p:nvCxnSpPr>
            <p:cNvPr id="569" name="Straight Connector 568">
              <a:extLst>
                <a:ext uri="{FF2B5EF4-FFF2-40B4-BE49-F238E27FC236}">
                  <a16:creationId xmlns:a16="http://schemas.microsoft.com/office/drawing/2014/main" id="{0C563220-A42B-4F98-B4F0-4D8CCC5CBAB8}"/>
                </a:ext>
              </a:extLst>
            </p:cNvPr>
            <p:cNvCxnSpPr>
              <a:cxnSpLocks/>
            </p:cNvCxnSpPr>
            <p:nvPr/>
          </p:nvCxnSpPr>
          <p:spPr bwMode="auto">
            <a:xfrm>
              <a:off x="11083564" y="4389334"/>
              <a:ext cx="0" cy="153110"/>
            </a:xfrm>
            <a:prstGeom prst="line">
              <a:avLst/>
            </a:prstGeom>
            <a:noFill/>
            <a:ln w="28575" cap="flat" cmpd="sng" algn="ctr">
              <a:solidFill>
                <a:schemeClr val="accent5"/>
              </a:solidFill>
              <a:prstDash val="solid"/>
              <a:round/>
              <a:headEnd type="none" w="med" len="med"/>
              <a:tailEnd type="none" w="med" len="med"/>
            </a:ln>
            <a:effectLst/>
          </p:spPr>
        </p:cxnSp>
        <p:cxnSp>
          <p:nvCxnSpPr>
            <p:cNvPr id="570" name="Straight Connector 569">
              <a:extLst>
                <a:ext uri="{FF2B5EF4-FFF2-40B4-BE49-F238E27FC236}">
                  <a16:creationId xmlns:a16="http://schemas.microsoft.com/office/drawing/2014/main" id="{3B541719-EE92-4977-9EFA-185ECEBB3242}"/>
                </a:ext>
              </a:extLst>
            </p:cNvPr>
            <p:cNvCxnSpPr/>
            <p:nvPr/>
          </p:nvCxnSpPr>
          <p:spPr bwMode="auto">
            <a:xfrm>
              <a:off x="11028700" y="4397820"/>
              <a:ext cx="109728" cy="0"/>
            </a:xfrm>
            <a:prstGeom prst="line">
              <a:avLst/>
            </a:prstGeom>
            <a:noFill/>
            <a:ln w="28575" cap="flat" cmpd="sng" algn="ctr">
              <a:solidFill>
                <a:schemeClr val="accent5"/>
              </a:solidFill>
              <a:prstDash val="solid"/>
              <a:round/>
              <a:headEnd type="none" w="med" len="med"/>
              <a:tailEnd type="none" w="med" len="med"/>
            </a:ln>
            <a:effectLst/>
          </p:spPr>
        </p:cxnSp>
        <p:cxnSp>
          <p:nvCxnSpPr>
            <p:cNvPr id="571" name="Straight Connector 570">
              <a:extLst>
                <a:ext uri="{FF2B5EF4-FFF2-40B4-BE49-F238E27FC236}">
                  <a16:creationId xmlns:a16="http://schemas.microsoft.com/office/drawing/2014/main" id="{716D0901-6E47-421B-B813-07CD9D4890EF}"/>
                </a:ext>
              </a:extLst>
            </p:cNvPr>
            <p:cNvCxnSpPr>
              <a:cxnSpLocks/>
            </p:cNvCxnSpPr>
            <p:nvPr/>
          </p:nvCxnSpPr>
          <p:spPr bwMode="auto">
            <a:xfrm>
              <a:off x="11028700" y="4552621"/>
              <a:ext cx="109728" cy="0"/>
            </a:xfrm>
            <a:prstGeom prst="line">
              <a:avLst/>
            </a:prstGeom>
            <a:noFill/>
            <a:ln w="28575" cap="flat" cmpd="sng" algn="ctr">
              <a:solidFill>
                <a:schemeClr val="accent5"/>
              </a:solidFill>
              <a:prstDash val="solid"/>
              <a:round/>
              <a:headEnd type="none" w="med" len="med"/>
              <a:tailEnd type="none" w="med" len="med"/>
            </a:ln>
            <a:effectLst/>
          </p:spPr>
        </p:cxnSp>
        <p:grpSp>
          <p:nvGrpSpPr>
            <p:cNvPr id="573" name="Group 572">
              <a:extLst>
                <a:ext uri="{FF2B5EF4-FFF2-40B4-BE49-F238E27FC236}">
                  <a16:creationId xmlns:a16="http://schemas.microsoft.com/office/drawing/2014/main" id="{D2312759-38C4-4EEE-83DF-719030D0D0D5}"/>
                </a:ext>
              </a:extLst>
            </p:cNvPr>
            <p:cNvGrpSpPr/>
            <p:nvPr/>
          </p:nvGrpSpPr>
          <p:grpSpPr>
            <a:xfrm>
              <a:off x="11374188" y="4417519"/>
              <a:ext cx="109728" cy="163287"/>
              <a:chOff x="7774199" y="4268414"/>
              <a:chExt cx="109728" cy="163287"/>
            </a:xfrm>
          </p:grpSpPr>
          <p:cxnSp>
            <p:nvCxnSpPr>
              <p:cNvPr id="574" name="Straight Connector 573">
                <a:extLst>
                  <a:ext uri="{FF2B5EF4-FFF2-40B4-BE49-F238E27FC236}">
                    <a16:creationId xmlns:a16="http://schemas.microsoft.com/office/drawing/2014/main" id="{30BD080E-2696-478F-87F2-6684C19CD226}"/>
                  </a:ext>
                </a:extLst>
              </p:cNvPr>
              <p:cNvCxnSpPr>
                <a:cxnSpLocks/>
              </p:cNvCxnSpPr>
              <p:nvPr/>
            </p:nvCxnSpPr>
            <p:spPr bwMode="auto">
              <a:xfrm>
                <a:off x="7829063" y="4268414"/>
                <a:ext cx="0" cy="153110"/>
              </a:xfrm>
              <a:prstGeom prst="line">
                <a:avLst/>
              </a:prstGeom>
              <a:noFill/>
              <a:ln w="28575" cap="flat" cmpd="sng" algn="ctr">
                <a:solidFill>
                  <a:schemeClr val="accent5"/>
                </a:solidFill>
                <a:prstDash val="solid"/>
                <a:round/>
                <a:headEnd type="none" w="med" len="med"/>
                <a:tailEnd type="none" w="med" len="med"/>
              </a:ln>
              <a:effectLst/>
            </p:spPr>
          </p:cxnSp>
          <p:cxnSp>
            <p:nvCxnSpPr>
              <p:cNvPr id="575" name="Straight Connector 574">
                <a:extLst>
                  <a:ext uri="{FF2B5EF4-FFF2-40B4-BE49-F238E27FC236}">
                    <a16:creationId xmlns:a16="http://schemas.microsoft.com/office/drawing/2014/main" id="{E8054A9A-51AC-40F1-9D10-4C140A55CBDF}"/>
                  </a:ext>
                </a:extLst>
              </p:cNvPr>
              <p:cNvCxnSpPr/>
              <p:nvPr/>
            </p:nvCxnSpPr>
            <p:spPr bwMode="auto">
              <a:xfrm>
                <a:off x="7774199" y="4276900"/>
                <a:ext cx="109728" cy="0"/>
              </a:xfrm>
              <a:prstGeom prst="line">
                <a:avLst/>
              </a:prstGeom>
              <a:noFill/>
              <a:ln w="28575" cap="flat" cmpd="sng" algn="ctr">
                <a:solidFill>
                  <a:schemeClr val="accent5"/>
                </a:solidFill>
                <a:prstDash val="solid"/>
                <a:round/>
                <a:headEnd type="none" w="med" len="med"/>
                <a:tailEnd type="none" w="med" len="med"/>
              </a:ln>
              <a:effectLst/>
            </p:spPr>
          </p:cxnSp>
          <p:cxnSp>
            <p:nvCxnSpPr>
              <p:cNvPr id="576" name="Straight Connector 575">
                <a:extLst>
                  <a:ext uri="{FF2B5EF4-FFF2-40B4-BE49-F238E27FC236}">
                    <a16:creationId xmlns:a16="http://schemas.microsoft.com/office/drawing/2014/main" id="{5B029D18-5EB4-4604-9F05-74E22846F3C3}"/>
                  </a:ext>
                </a:extLst>
              </p:cNvPr>
              <p:cNvCxnSpPr>
                <a:cxnSpLocks/>
              </p:cNvCxnSpPr>
              <p:nvPr/>
            </p:nvCxnSpPr>
            <p:spPr bwMode="auto">
              <a:xfrm>
                <a:off x="7774199" y="4431701"/>
                <a:ext cx="109728" cy="0"/>
              </a:xfrm>
              <a:prstGeom prst="line">
                <a:avLst/>
              </a:prstGeom>
              <a:noFill/>
              <a:ln w="28575" cap="flat" cmpd="sng" algn="ctr">
                <a:solidFill>
                  <a:schemeClr val="accent5"/>
                </a:solidFill>
                <a:prstDash val="solid"/>
                <a:round/>
                <a:headEnd type="none" w="med" len="med"/>
                <a:tailEnd type="none" w="med" len="med"/>
              </a:ln>
              <a:effectLst/>
            </p:spPr>
          </p:cxnSp>
        </p:grpSp>
        <p:grpSp>
          <p:nvGrpSpPr>
            <p:cNvPr id="581" name="Group 580">
              <a:extLst>
                <a:ext uri="{FF2B5EF4-FFF2-40B4-BE49-F238E27FC236}">
                  <a16:creationId xmlns:a16="http://schemas.microsoft.com/office/drawing/2014/main" id="{1F6E6F63-EE96-4046-9ABE-CBCD626E050B}"/>
                </a:ext>
              </a:extLst>
            </p:cNvPr>
            <p:cNvGrpSpPr/>
            <p:nvPr/>
          </p:nvGrpSpPr>
          <p:grpSpPr>
            <a:xfrm>
              <a:off x="11374188" y="3894401"/>
              <a:ext cx="109728" cy="500841"/>
              <a:chOff x="7774199" y="4041724"/>
              <a:chExt cx="109728" cy="500841"/>
            </a:xfrm>
          </p:grpSpPr>
          <p:cxnSp>
            <p:nvCxnSpPr>
              <p:cNvPr id="582" name="Straight Connector 581">
                <a:extLst>
                  <a:ext uri="{FF2B5EF4-FFF2-40B4-BE49-F238E27FC236}">
                    <a16:creationId xmlns:a16="http://schemas.microsoft.com/office/drawing/2014/main" id="{0B10A2A6-0EE4-4683-98E6-DCED144BE890}"/>
                  </a:ext>
                </a:extLst>
              </p:cNvPr>
              <p:cNvCxnSpPr>
                <a:cxnSpLocks/>
              </p:cNvCxnSpPr>
              <p:nvPr/>
            </p:nvCxnSpPr>
            <p:spPr bwMode="auto">
              <a:xfrm>
                <a:off x="7829063" y="4041724"/>
                <a:ext cx="0" cy="486190"/>
              </a:xfrm>
              <a:prstGeom prst="line">
                <a:avLst/>
              </a:prstGeom>
              <a:noFill/>
              <a:ln w="28575" cap="flat" cmpd="sng" algn="ctr">
                <a:solidFill>
                  <a:schemeClr val="accent1"/>
                </a:solidFill>
                <a:prstDash val="solid"/>
                <a:round/>
                <a:headEnd type="none" w="med" len="med"/>
                <a:tailEnd type="none" w="med" len="med"/>
              </a:ln>
              <a:effectLst/>
            </p:spPr>
          </p:cxnSp>
          <p:cxnSp>
            <p:nvCxnSpPr>
              <p:cNvPr id="583" name="Straight Connector 582">
                <a:extLst>
                  <a:ext uri="{FF2B5EF4-FFF2-40B4-BE49-F238E27FC236}">
                    <a16:creationId xmlns:a16="http://schemas.microsoft.com/office/drawing/2014/main" id="{9A4D06F1-8739-426B-B8F1-E845B211F31E}"/>
                  </a:ext>
                </a:extLst>
              </p:cNvPr>
              <p:cNvCxnSpPr/>
              <p:nvPr/>
            </p:nvCxnSpPr>
            <p:spPr bwMode="auto">
              <a:xfrm>
                <a:off x="7774199" y="4043066"/>
                <a:ext cx="109728" cy="0"/>
              </a:xfrm>
              <a:prstGeom prst="line">
                <a:avLst/>
              </a:prstGeom>
              <a:noFill/>
              <a:ln w="28575" cap="flat" cmpd="sng" algn="ctr">
                <a:solidFill>
                  <a:schemeClr val="accent1"/>
                </a:solidFill>
                <a:prstDash val="solid"/>
                <a:round/>
                <a:headEnd type="none" w="med" len="med"/>
                <a:tailEnd type="none" w="med" len="med"/>
              </a:ln>
              <a:effectLst/>
            </p:spPr>
          </p:cxnSp>
          <p:cxnSp>
            <p:nvCxnSpPr>
              <p:cNvPr id="584" name="Straight Connector 583">
                <a:extLst>
                  <a:ext uri="{FF2B5EF4-FFF2-40B4-BE49-F238E27FC236}">
                    <a16:creationId xmlns:a16="http://schemas.microsoft.com/office/drawing/2014/main" id="{B9A638F2-7F41-47F2-B123-12FF1705B768}"/>
                  </a:ext>
                </a:extLst>
              </p:cNvPr>
              <p:cNvCxnSpPr>
                <a:cxnSpLocks/>
              </p:cNvCxnSpPr>
              <p:nvPr/>
            </p:nvCxnSpPr>
            <p:spPr bwMode="auto">
              <a:xfrm>
                <a:off x="7774199" y="4542565"/>
                <a:ext cx="10972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585" name="Group 584">
              <a:extLst>
                <a:ext uri="{FF2B5EF4-FFF2-40B4-BE49-F238E27FC236}">
                  <a16:creationId xmlns:a16="http://schemas.microsoft.com/office/drawing/2014/main" id="{0C14B134-57FB-4EAD-9943-F832967BACB2}"/>
                </a:ext>
              </a:extLst>
            </p:cNvPr>
            <p:cNvGrpSpPr/>
            <p:nvPr/>
          </p:nvGrpSpPr>
          <p:grpSpPr>
            <a:xfrm>
              <a:off x="10683212" y="4707860"/>
              <a:ext cx="109728" cy="556268"/>
              <a:chOff x="7774199" y="4041724"/>
              <a:chExt cx="109728" cy="556268"/>
            </a:xfrm>
          </p:grpSpPr>
          <p:cxnSp>
            <p:nvCxnSpPr>
              <p:cNvPr id="586" name="Straight Connector 585">
                <a:extLst>
                  <a:ext uri="{FF2B5EF4-FFF2-40B4-BE49-F238E27FC236}">
                    <a16:creationId xmlns:a16="http://schemas.microsoft.com/office/drawing/2014/main" id="{7DE1CA71-7A9E-409A-8223-417313F79BE0}"/>
                  </a:ext>
                </a:extLst>
              </p:cNvPr>
              <p:cNvCxnSpPr>
                <a:cxnSpLocks/>
              </p:cNvCxnSpPr>
              <p:nvPr/>
            </p:nvCxnSpPr>
            <p:spPr bwMode="auto">
              <a:xfrm>
                <a:off x="7829063" y="4041724"/>
                <a:ext cx="0" cy="556268"/>
              </a:xfrm>
              <a:prstGeom prst="line">
                <a:avLst/>
              </a:prstGeom>
              <a:noFill/>
              <a:ln w="28575" cap="flat" cmpd="sng" algn="ctr">
                <a:solidFill>
                  <a:schemeClr val="accent4"/>
                </a:solidFill>
                <a:prstDash val="solid"/>
                <a:round/>
                <a:headEnd type="none" w="med" len="med"/>
                <a:tailEnd type="none" w="med" len="med"/>
              </a:ln>
              <a:effectLst/>
            </p:spPr>
          </p:cxnSp>
          <p:cxnSp>
            <p:nvCxnSpPr>
              <p:cNvPr id="587" name="Straight Connector 586">
                <a:extLst>
                  <a:ext uri="{FF2B5EF4-FFF2-40B4-BE49-F238E27FC236}">
                    <a16:creationId xmlns:a16="http://schemas.microsoft.com/office/drawing/2014/main" id="{CF663E48-1831-438D-87C6-30BDDC3CEEFA}"/>
                  </a:ext>
                </a:extLst>
              </p:cNvPr>
              <p:cNvCxnSpPr/>
              <p:nvPr/>
            </p:nvCxnSpPr>
            <p:spPr bwMode="auto">
              <a:xfrm>
                <a:off x="7774199" y="4043066"/>
                <a:ext cx="109728" cy="0"/>
              </a:xfrm>
              <a:prstGeom prst="line">
                <a:avLst/>
              </a:prstGeom>
              <a:noFill/>
              <a:ln w="28575" cap="flat" cmpd="sng" algn="ctr">
                <a:solidFill>
                  <a:schemeClr val="accent4"/>
                </a:solidFill>
                <a:prstDash val="solid"/>
                <a:round/>
                <a:headEnd type="none" w="med" len="med"/>
                <a:tailEnd type="none" w="med" len="med"/>
              </a:ln>
              <a:effectLst/>
            </p:spPr>
          </p:cxnSp>
          <p:cxnSp>
            <p:nvCxnSpPr>
              <p:cNvPr id="588" name="Straight Connector 587">
                <a:extLst>
                  <a:ext uri="{FF2B5EF4-FFF2-40B4-BE49-F238E27FC236}">
                    <a16:creationId xmlns:a16="http://schemas.microsoft.com/office/drawing/2014/main" id="{7007CD46-C4C8-45AA-BE1C-23AE3DC407EC}"/>
                  </a:ext>
                </a:extLst>
              </p:cNvPr>
              <p:cNvCxnSpPr>
                <a:cxnSpLocks/>
              </p:cNvCxnSpPr>
              <p:nvPr/>
            </p:nvCxnSpPr>
            <p:spPr bwMode="auto">
              <a:xfrm>
                <a:off x="7774199" y="4597992"/>
                <a:ext cx="109728" cy="0"/>
              </a:xfrm>
              <a:prstGeom prst="line">
                <a:avLst/>
              </a:prstGeom>
              <a:noFill/>
              <a:ln w="28575" cap="flat" cmpd="sng" algn="ctr">
                <a:solidFill>
                  <a:schemeClr val="accent4"/>
                </a:solidFill>
                <a:prstDash val="solid"/>
                <a:round/>
                <a:headEnd type="none" w="med" len="med"/>
                <a:tailEnd type="none" w="med" len="med"/>
              </a:ln>
              <a:effectLst/>
            </p:spPr>
          </p:cxnSp>
        </p:grpSp>
        <p:grpSp>
          <p:nvGrpSpPr>
            <p:cNvPr id="589" name="Group 588">
              <a:extLst>
                <a:ext uri="{FF2B5EF4-FFF2-40B4-BE49-F238E27FC236}">
                  <a16:creationId xmlns:a16="http://schemas.microsoft.com/office/drawing/2014/main" id="{C7AAEC5F-BB92-41F5-8CD5-CDC2FCAEF238}"/>
                </a:ext>
              </a:extLst>
            </p:cNvPr>
            <p:cNvGrpSpPr/>
            <p:nvPr/>
          </p:nvGrpSpPr>
          <p:grpSpPr>
            <a:xfrm>
              <a:off x="11028700" y="4674113"/>
              <a:ext cx="109728" cy="590015"/>
              <a:chOff x="7774199" y="4041724"/>
              <a:chExt cx="109728" cy="590015"/>
            </a:xfrm>
          </p:grpSpPr>
          <p:cxnSp>
            <p:nvCxnSpPr>
              <p:cNvPr id="590" name="Straight Connector 589">
                <a:extLst>
                  <a:ext uri="{FF2B5EF4-FFF2-40B4-BE49-F238E27FC236}">
                    <a16:creationId xmlns:a16="http://schemas.microsoft.com/office/drawing/2014/main" id="{0A82D083-5B31-45ED-876B-E6FE81F12C81}"/>
                  </a:ext>
                </a:extLst>
              </p:cNvPr>
              <p:cNvCxnSpPr>
                <a:cxnSpLocks/>
              </p:cNvCxnSpPr>
              <p:nvPr/>
            </p:nvCxnSpPr>
            <p:spPr bwMode="auto">
              <a:xfrm>
                <a:off x="7829063" y="4041724"/>
                <a:ext cx="0" cy="590015"/>
              </a:xfrm>
              <a:prstGeom prst="line">
                <a:avLst/>
              </a:prstGeom>
              <a:noFill/>
              <a:ln w="28575" cap="flat" cmpd="sng" algn="ctr">
                <a:solidFill>
                  <a:schemeClr val="accent4"/>
                </a:solidFill>
                <a:prstDash val="solid"/>
                <a:round/>
                <a:headEnd type="none" w="med" len="med"/>
                <a:tailEnd type="none" w="med" len="med"/>
              </a:ln>
              <a:effectLst/>
            </p:spPr>
          </p:cxnSp>
          <p:cxnSp>
            <p:nvCxnSpPr>
              <p:cNvPr id="591" name="Straight Connector 590">
                <a:extLst>
                  <a:ext uri="{FF2B5EF4-FFF2-40B4-BE49-F238E27FC236}">
                    <a16:creationId xmlns:a16="http://schemas.microsoft.com/office/drawing/2014/main" id="{26F64E51-F908-4C59-904D-ECB613333C03}"/>
                  </a:ext>
                </a:extLst>
              </p:cNvPr>
              <p:cNvCxnSpPr/>
              <p:nvPr/>
            </p:nvCxnSpPr>
            <p:spPr bwMode="auto">
              <a:xfrm>
                <a:off x="7774199" y="4043066"/>
                <a:ext cx="109728" cy="0"/>
              </a:xfrm>
              <a:prstGeom prst="line">
                <a:avLst/>
              </a:prstGeom>
              <a:noFill/>
              <a:ln w="28575" cap="flat" cmpd="sng" algn="ctr">
                <a:solidFill>
                  <a:schemeClr val="accent4"/>
                </a:solidFill>
                <a:prstDash val="solid"/>
                <a:round/>
                <a:headEnd type="none" w="med" len="med"/>
                <a:tailEnd type="none" w="med" len="med"/>
              </a:ln>
              <a:effectLst/>
            </p:spPr>
          </p:cxnSp>
          <p:cxnSp>
            <p:nvCxnSpPr>
              <p:cNvPr id="592" name="Straight Connector 591">
                <a:extLst>
                  <a:ext uri="{FF2B5EF4-FFF2-40B4-BE49-F238E27FC236}">
                    <a16:creationId xmlns:a16="http://schemas.microsoft.com/office/drawing/2014/main" id="{1B7D4DAF-6F4B-48C0-B364-2DC3842A6BEE}"/>
                  </a:ext>
                </a:extLst>
              </p:cNvPr>
              <p:cNvCxnSpPr>
                <a:cxnSpLocks/>
              </p:cNvCxnSpPr>
              <p:nvPr/>
            </p:nvCxnSpPr>
            <p:spPr bwMode="auto">
              <a:xfrm>
                <a:off x="7774199" y="4631739"/>
                <a:ext cx="109728" cy="0"/>
              </a:xfrm>
              <a:prstGeom prst="line">
                <a:avLst/>
              </a:prstGeom>
              <a:noFill/>
              <a:ln w="28575" cap="flat" cmpd="sng" algn="ctr">
                <a:solidFill>
                  <a:schemeClr val="accent4"/>
                </a:solidFill>
                <a:prstDash val="solid"/>
                <a:round/>
                <a:headEnd type="none" w="med" len="med"/>
                <a:tailEnd type="none" w="med" len="med"/>
              </a:ln>
              <a:effectLst/>
            </p:spPr>
          </p:cxnSp>
        </p:grpSp>
        <p:sp>
          <p:nvSpPr>
            <p:cNvPr id="425" name="Freeform: Shape 424">
              <a:extLst>
                <a:ext uri="{FF2B5EF4-FFF2-40B4-BE49-F238E27FC236}">
                  <a16:creationId xmlns:a16="http://schemas.microsoft.com/office/drawing/2014/main" id="{834E2B47-B7D3-4615-81B6-95AB1A75CE2C}"/>
                </a:ext>
              </a:extLst>
            </p:cNvPr>
            <p:cNvSpPr/>
            <p:nvPr/>
          </p:nvSpPr>
          <p:spPr bwMode="auto">
            <a:xfrm>
              <a:off x="9110663" y="4471988"/>
              <a:ext cx="2305050" cy="609600"/>
            </a:xfrm>
            <a:custGeom>
              <a:avLst/>
              <a:gdLst>
                <a:gd name="connsiteX0" fmla="*/ 0 w 2305050"/>
                <a:gd name="connsiteY0" fmla="*/ 609600 h 609600"/>
                <a:gd name="connsiteX1" fmla="*/ 338137 w 2305050"/>
                <a:gd name="connsiteY1" fmla="*/ 428625 h 609600"/>
                <a:gd name="connsiteX2" fmla="*/ 666750 w 2305050"/>
                <a:gd name="connsiteY2" fmla="*/ 328612 h 609600"/>
                <a:gd name="connsiteX3" fmla="*/ 966787 w 2305050"/>
                <a:gd name="connsiteY3" fmla="*/ 328612 h 609600"/>
                <a:gd name="connsiteX4" fmla="*/ 1300162 w 2305050"/>
                <a:gd name="connsiteY4" fmla="*/ 223837 h 609600"/>
                <a:gd name="connsiteX5" fmla="*/ 1619250 w 2305050"/>
                <a:gd name="connsiteY5" fmla="*/ 152400 h 609600"/>
                <a:gd name="connsiteX6" fmla="*/ 1962150 w 2305050"/>
                <a:gd name="connsiteY6" fmla="*/ 0 h 609600"/>
                <a:gd name="connsiteX7" fmla="*/ 2305050 w 2305050"/>
                <a:gd name="connsiteY7" fmla="*/ 42862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05050" h="609600">
                  <a:moveTo>
                    <a:pt x="0" y="609600"/>
                  </a:moveTo>
                  <a:lnTo>
                    <a:pt x="338137" y="428625"/>
                  </a:lnTo>
                  <a:lnTo>
                    <a:pt x="666750" y="328612"/>
                  </a:lnTo>
                  <a:lnTo>
                    <a:pt x="966787" y="328612"/>
                  </a:lnTo>
                  <a:lnTo>
                    <a:pt x="1300162" y="223837"/>
                  </a:lnTo>
                  <a:lnTo>
                    <a:pt x="1619250" y="152400"/>
                  </a:lnTo>
                  <a:lnTo>
                    <a:pt x="1962150" y="0"/>
                  </a:lnTo>
                  <a:lnTo>
                    <a:pt x="2305050" y="42862"/>
                  </a:lnTo>
                </a:path>
              </a:pathLst>
            </a:custGeom>
            <a:noFill/>
            <a:ln w="28575">
              <a:solidFill>
                <a:schemeClr val="accent5"/>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55" name="Oval 454">
              <a:extLst>
                <a:ext uri="{FF2B5EF4-FFF2-40B4-BE49-F238E27FC236}">
                  <a16:creationId xmlns:a16="http://schemas.microsoft.com/office/drawing/2014/main" id="{4C8DC302-0AAC-4F78-AE57-511CD6C9E082}"/>
                </a:ext>
              </a:extLst>
            </p:cNvPr>
            <p:cNvSpPr/>
            <p:nvPr/>
          </p:nvSpPr>
          <p:spPr bwMode="auto">
            <a:xfrm>
              <a:off x="9054794" y="5020402"/>
              <a:ext cx="103143" cy="103143"/>
            </a:xfrm>
            <a:prstGeom prst="ellipse">
              <a:avLst/>
            </a:prstGeom>
            <a:solidFill>
              <a:schemeClr val="accent5"/>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56" name="Oval 455">
              <a:extLst>
                <a:ext uri="{FF2B5EF4-FFF2-40B4-BE49-F238E27FC236}">
                  <a16:creationId xmlns:a16="http://schemas.microsoft.com/office/drawing/2014/main" id="{639EDAF8-6CBA-4F46-B1CA-BD40B643DABB}"/>
                </a:ext>
              </a:extLst>
            </p:cNvPr>
            <p:cNvSpPr/>
            <p:nvPr/>
          </p:nvSpPr>
          <p:spPr bwMode="auto">
            <a:xfrm>
              <a:off x="9700666" y="4757085"/>
              <a:ext cx="103143" cy="103143"/>
            </a:xfrm>
            <a:prstGeom prst="ellipse">
              <a:avLst/>
            </a:prstGeom>
            <a:solidFill>
              <a:schemeClr val="accent5"/>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57" name="Oval 456">
              <a:extLst>
                <a:ext uri="{FF2B5EF4-FFF2-40B4-BE49-F238E27FC236}">
                  <a16:creationId xmlns:a16="http://schemas.microsoft.com/office/drawing/2014/main" id="{7DB955FA-03E3-45FC-9DCA-A9C34B394E90}"/>
                </a:ext>
              </a:extLst>
            </p:cNvPr>
            <p:cNvSpPr/>
            <p:nvPr/>
          </p:nvSpPr>
          <p:spPr bwMode="auto">
            <a:xfrm>
              <a:off x="9387679" y="4862482"/>
              <a:ext cx="103143" cy="103143"/>
            </a:xfrm>
            <a:prstGeom prst="ellipse">
              <a:avLst/>
            </a:prstGeom>
            <a:solidFill>
              <a:schemeClr val="accent5"/>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58" name="Oval 457">
              <a:extLst>
                <a:ext uri="{FF2B5EF4-FFF2-40B4-BE49-F238E27FC236}">
                  <a16:creationId xmlns:a16="http://schemas.microsoft.com/office/drawing/2014/main" id="{FEA85D38-B7A6-49BC-81EF-1009EF09AAFD}"/>
                </a:ext>
              </a:extLst>
            </p:cNvPr>
            <p:cNvSpPr/>
            <p:nvPr/>
          </p:nvSpPr>
          <p:spPr bwMode="auto">
            <a:xfrm>
              <a:off x="10053540" y="4739403"/>
              <a:ext cx="103143" cy="103143"/>
            </a:xfrm>
            <a:prstGeom prst="ellipse">
              <a:avLst/>
            </a:prstGeom>
            <a:solidFill>
              <a:schemeClr val="accent5"/>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59" name="Oval 458">
              <a:extLst>
                <a:ext uri="{FF2B5EF4-FFF2-40B4-BE49-F238E27FC236}">
                  <a16:creationId xmlns:a16="http://schemas.microsoft.com/office/drawing/2014/main" id="{4A53A741-86A9-44DD-8F5D-6F2CDA1AEAE1}"/>
                </a:ext>
              </a:extLst>
            </p:cNvPr>
            <p:cNvSpPr/>
            <p:nvPr/>
          </p:nvSpPr>
          <p:spPr bwMode="auto">
            <a:xfrm>
              <a:off x="10380828" y="4634693"/>
              <a:ext cx="103143" cy="103143"/>
            </a:xfrm>
            <a:prstGeom prst="ellipse">
              <a:avLst/>
            </a:prstGeom>
            <a:solidFill>
              <a:schemeClr val="accent5"/>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60" name="Oval 459">
              <a:extLst>
                <a:ext uri="{FF2B5EF4-FFF2-40B4-BE49-F238E27FC236}">
                  <a16:creationId xmlns:a16="http://schemas.microsoft.com/office/drawing/2014/main" id="{E5BC2E34-F70E-4FF7-828A-733E4C56FB66}"/>
                </a:ext>
              </a:extLst>
            </p:cNvPr>
            <p:cNvSpPr/>
            <p:nvPr/>
          </p:nvSpPr>
          <p:spPr bwMode="auto">
            <a:xfrm>
              <a:off x="10686505" y="4575693"/>
              <a:ext cx="103143" cy="103143"/>
            </a:xfrm>
            <a:prstGeom prst="ellipse">
              <a:avLst/>
            </a:prstGeom>
            <a:solidFill>
              <a:schemeClr val="accent5"/>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61" name="Oval 460">
              <a:extLst>
                <a:ext uri="{FF2B5EF4-FFF2-40B4-BE49-F238E27FC236}">
                  <a16:creationId xmlns:a16="http://schemas.microsoft.com/office/drawing/2014/main" id="{A18FE51B-EEE4-43C2-8A35-D7A8CC1E99A1}"/>
                </a:ext>
              </a:extLst>
            </p:cNvPr>
            <p:cNvSpPr/>
            <p:nvPr/>
          </p:nvSpPr>
          <p:spPr bwMode="auto">
            <a:xfrm>
              <a:off x="11031993" y="4424394"/>
              <a:ext cx="103143" cy="103143"/>
            </a:xfrm>
            <a:prstGeom prst="ellipse">
              <a:avLst/>
            </a:prstGeom>
            <a:solidFill>
              <a:schemeClr val="accent5"/>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62" name="Oval 461">
              <a:extLst>
                <a:ext uri="{FF2B5EF4-FFF2-40B4-BE49-F238E27FC236}">
                  <a16:creationId xmlns:a16="http://schemas.microsoft.com/office/drawing/2014/main" id="{30037B82-ECE2-40BE-95FD-89A0061BEA3E}"/>
                </a:ext>
              </a:extLst>
            </p:cNvPr>
            <p:cNvSpPr/>
            <p:nvPr/>
          </p:nvSpPr>
          <p:spPr bwMode="auto">
            <a:xfrm>
              <a:off x="11377481" y="4461648"/>
              <a:ext cx="103143" cy="103143"/>
            </a:xfrm>
            <a:prstGeom prst="ellipse">
              <a:avLst/>
            </a:prstGeom>
            <a:solidFill>
              <a:schemeClr val="accent5"/>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331" name="Group 330">
              <a:extLst>
                <a:ext uri="{FF2B5EF4-FFF2-40B4-BE49-F238E27FC236}">
                  <a16:creationId xmlns:a16="http://schemas.microsoft.com/office/drawing/2014/main" id="{CC4E8A14-E54E-4C73-AC15-2E9594018912}"/>
                </a:ext>
              </a:extLst>
            </p:cNvPr>
            <p:cNvGrpSpPr/>
            <p:nvPr/>
          </p:nvGrpSpPr>
          <p:grpSpPr>
            <a:xfrm>
              <a:off x="7636577" y="4139420"/>
              <a:ext cx="109728" cy="191162"/>
              <a:chOff x="7673852" y="3840387"/>
              <a:chExt cx="109728" cy="191162"/>
            </a:xfrm>
          </p:grpSpPr>
          <p:cxnSp>
            <p:nvCxnSpPr>
              <p:cNvPr id="328" name="Straight Connector 327">
                <a:extLst>
                  <a:ext uri="{FF2B5EF4-FFF2-40B4-BE49-F238E27FC236}">
                    <a16:creationId xmlns:a16="http://schemas.microsoft.com/office/drawing/2014/main" id="{8FBE6F80-1CFB-4AF9-8389-43D579964CF0}"/>
                  </a:ext>
                </a:extLst>
              </p:cNvPr>
              <p:cNvCxnSpPr>
                <a:cxnSpLocks/>
              </p:cNvCxnSpPr>
              <p:nvPr/>
            </p:nvCxnSpPr>
            <p:spPr bwMode="auto">
              <a:xfrm>
                <a:off x="7728716" y="3840387"/>
                <a:ext cx="0" cy="191162"/>
              </a:xfrm>
              <a:prstGeom prst="line">
                <a:avLst/>
              </a:prstGeom>
              <a:noFill/>
              <a:ln w="28575" cap="flat" cmpd="sng" algn="ctr">
                <a:solidFill>
                  <a:schemeClr val="accent4"/>
                </a:solidFill>
                <a:prstDash val="solid"/>
                <a:round/>
                <a:headEnd type="none" w="med" len="med"/>
                <a:tailEnd type="none" w="med" len="med"/>
              </a:ln>
              <a:effectLst/>
            </p:spPr>
          </p:cxnSp>
          <p:cxnSp>
            <p:nvCxnSpPr>
              <p:cNvPr id="329" name="Straight Connector 328">
                <a:extLst>
                  <a:ext uri="{FF2B5EF4-FFF2-40B4-BE49-F238E27FC236}">
                    <a16:creationId xmlns:a16="http://schemas.microsoft.com/office/drawing/2014/main" id="{87A84588-6ACE-443B-839A-94F85A6B3EAB}"/>
                  </a:ext>
                </a:extLst>
              </p:cNvPr>
              <p:cNvCxnSpPr/>
              <p:nvPr/>
            </p:nvCxnSpPr>
            <p:spPr bwMode="auto">
              <a:xfrm>
                <a:off x="7673852" y="3840387"/>
                <a:ext cx="109728" cy="0"/>
              </a:xfrm>
              <a:prstGeom prst="line">
                <a:avLst/>
              </a:prstGeom>
              <a:noFill/>
              <a:ln w="28575" cap="flat" cmpd="sng" algn="ctr">
                <a:solidFill>
                  <a:schemeClr val="accent4"/>
                </a:solidFill>
                <a:prstDash val="solid"/>
                <a:round/>
                <a:headEnd type="none" w="med" len="med"/>
                <a:tailEnd type="none" w="med" len="med"/>
              </a:ln>
              <a:effectLst/>
            </p:spPr>
          </p:cxnSp>
          <p:cxnSp>
            <p:nvCxnSpPr>
              <p:cNvPr id="330" name="Straight Connector 329">
                <a:extLst>
                  <a:ext uri="{FF2B5EF4-FFF2-40B4-BE49-F238E27FC236}">
                    <a16:creationId xmlns:a16="http://schemas.microsoft.com/office/drawing/2014/main" id="{BBD21635-9E1A-4DC1-B36B-5A988FFF50E7}"/>
                  </a:ext>
                </a:extLst>
              </p:cNvPr>
              <p:cNvCxnSpPr>
                <a:cxnSpLocks/>
              </p:cNvCxnSpPr>
              <p:nvPr/>
            </p:nvCxnSpPr>
            <p:spPr bwMode="auto">
              <a:xfrm>
                <a:off x="7673852" y="4031549"/>
                <a:ext cx="109728" cy="0"/>
              </a:xfrm>
              <a:prstGeom prst="line">
                <a:avLst/>
              </a:prstGeom>
              <a:noFill/>
              <a:ln w="28575" cap="flat" cmpd="sng" algn="ctr">
                <a:solidFill>
                  <a:schemeClr val="accent4"/>
                </a:solidFill>
                <a:prstDash val="solid"/>
                <a:round/>
                <a:headEnd type="none" w="med" len="med"/>
                <a:tailEnd type="none" w="med" len="med"/>
              </a:ln>
              <a:effectLst/>
            </p:spPr>
          </p:cxnSp>
        </p:grpSp>
        <p:grpSp>
          <p:nvGrpSpPr>
            <p:cNvPr id="334" name="Group 333">
              <a:extLst>
                <a:ext uri="{FF2B5EF4-FFF2-40B4-BE49-F238E27FC236}">
                  <a16:creationId xmlns:a16="http://schemas.microsoft.com/office/drawing/2014/main" id="{02A9C9C2-2377-4D44-961C-60D2047496C1}"/>
                </a:ext>
              </a:extLst>
            </p:cNvPr>
            <p:cNvGrpSpPr/>
            <p:nvPr/>
          </p:nvGrpSpPr>
          <p:grpSpPr>
            <a:xfrm>
              <a:off x="7293672" y="4116657"/>
              <a:ext cx="109728" cy="191162"/>
              <a:chOff x="7673852" y="3840387"/>
              <a:chExt cx="109728" cy="191162"/>
            </a:xfrm>
          </p:grpSpPr>
          <p:cxnSp>
            <p:nvCxnSpPr>
              <p:cNvPr id="335" name="Straight Connector 334">
                <a:extLst>
                  <a:ext uri="{FF2B5EF4-FFF2-40B4-BE49-F238E27FC236}">
                    <a16:creationId xmlns:a16="http://schemas.microsoft.com/office/drawing/2014/main" id="{C8E5E710-DE90-4D8D-9A3E-DD94FC77A6B8}"/>
                  </a:ext>
                </a:extLst>
              </p:cNvPr>
              <p:cNvCxnSpPr>
                <a:cxnSpLocks/>
              </p:cNvCxnSpPr>
              <p:nvPr/>
            </p:nvCxnSpPr>
            <p:spPr bwMode="auto">
              <a:xfrm>
                <a:off x="7728716" y="3840387"/>
                <a:ext cx="0" cy="191162"/>
              </a:xfrm>
              <a:prstGeom prst="line">
                <a:avLst/>
              </a:prstGeom>
              <a:noFill/>
              <a:ln w="28575" cap="flat" cmpd="sng" algn="ctr">
                <a:solidFill>
                  <a:schemeClr val="accent4"/>
                </a:solidFill>
                <a:prstDash val="solid"/>
                <a:round/>
                <a:headEnd type="none" w="med" len="med"/>
                <a:tailEnd type="none" w="med" len="med"/>
              </a:ln>
              <a:effectLst/>
            </p:spPr>
          </p:cxnSp>
          <p:cxnSp>
            <p:nvCxnSpPr>
              <p:cNvPr id="336" name="Straight Connector 335">
                <a:extLst>
                  <a:ext uri="{FF2B5EF4-FFF2-40B4-BE49-F238E27FC236}">
                    <a16:creationId xmlns:a16="http://schemas.microsoft.com/office/drawing/2014/main" id="{B72DB277-A3B2-4341-B1AC-A9CF2AA13934}"/>
                  </a:ext>
                </a:extLst>
              </p:cNvPr>
              <p:cNvCxnSpPr/>
              <p:nvPr/>
            </p:nvCxnSpPr>
            <p:spPr bwMode="auto">
              <a:xfrm>
                <a:off x="7673852" y="3840387"/>
                <a:ext cx="109728" cy="0"/>
              </a:xfrm>
              <a:prstGeom prst="line">
                <a:avLst/>
              </a:prstGeom>
              <a:noFill/>
              <a:ln w="28575" cap="flat" cmpd="sng" algn="ctr">
                <a:solidFill>
                  <a:schemeClr val="accent4"/>
                </a:solidFill>
                <a:prstDash val="solid"/>
                <a:round/>
                <a:headEnd type="none" w="med" len="med"/>
                <a:tailEnd type="none" w="med" len="med"/>
              </a:ln>
              <a:effectLst/>
            </p:spPr>
          </p:cxnSp>
          <p:cxnSp>
            <p:nvCxnSpPr>
              <p:cNvPr id="337" name="Straight Connector 336">
                <a:extLst>
                  <a:ext uri="{FF2B5EF4-FFF2-40B4-BE49-F238E27FC236}">
                    <a16:creationId xmlns:a16="http://schemas.microsoft.com/office/drawing/2014/main" id="{B5ED2040-4DD1-4054-95DE-80304B9C7D76}"/>
                  </a:ext>
                </a:extLst>
              </p:cNvPr>
              <p:cNvCxnSpPr>
                <a:cxnSpLocks/>
              </p:cNvCxnSpPr>
              <p:nvPr/>
            </p:nvCxnSpPr>
            <p:spPr bwMode="auto">
              <a:xfrm>
                <a:off x="7673852" y="4031549"/>
                <a:ext cx="109728" cy="0"/>
              </a:xfrm>
              <a:prstGeom prst="line">
                <a:avLst/>
              </a:prstGeom>
              <a:noFill/>
              <a:ln w="28575" cap="flat" cmpd="sng" algn="ctr">
                <a:solidFill>
                  <a:schemeClr val="accent4"/>
                </a:solidFill>
                <a:prstDash val="solid"/>
                <a:round/>
                <a:headEnd type="none" w="med" len="med"/>
                <a:tailEnd type="none" w="med" len="med"/>
              </a:ln>
              <a:effectLst/>
            </p:spPr>
          </p:cxnSp>
        </p:grpSp>
        <p:grpSp>
          <p:nvGrpSpPr>
            <p:cNvPr id="338" name="Group 337">
              <a:extLst>
                <a:ext uri="{FF2B5EF4-FFF2-40B4-BE49-F238E27FC236}">
                  <a16:creationId xmlns:a16="http://schemas.microsoft.com/office/drawing/2014/main" id="{B8EA7B70-B7B9-4F9E-AC15-85EB6FE65270}"/>
                </a:ext>
              </a:extLst>
            </p:cNvPr>
            <p:cNvGrpSpPr/>
            <p:nvPr/>
          </p:nvGrpSpPr>
          <p:grpSpPr>
            <a:xfrm>
              <a:off x="6987845" y="4263766"/>
              <a:ext cx="109728" cy="191162"/>
              <a:chOff x="7673852" y="3840387"/>
              <a:chExt cx="109728" cy="191162"/>
            </a:xfrm>
          </p:grpSpPr>
          <p:cxnSp>
            <p:nvCxnSpPr>
              <p:cNvPr id="339" name="Straight Connector 338">
                <a:extLst>
                  <a:ext uri="{FF2B5EF4-FFF2-40B4-BE49-F238E27FC236}">
                    <a16:creationId xmlns:a16="http://schemas.microsoft.com/office/drawing/2014/main" id="{4A2CEF65-B276-4493-B62A-9F43B678B62C}"/>
                  </a:ext>
                </a:extLst>
              </p:cNvPr>
              <p:cNvCxnSpPr>
                <a:cxnSpLocks/>
              </p:cNvCxnSpPr>
              <p:nvPr/>
            </p:nvCxnSpPr>
            <p:spPr bwMode="auto">
              <a:xfrm>
                <a:off x="7728716" y="3840387"/>
                <a:ext cx="0" cy="191162"/>
              </a:xfrm>
              <a:prstGeom prst="line">
                <a:avLst/>
              </a:prstGeom>
              <a:noFill/>
              <a:ln w="28575" cap="flat" cmpd="sng" algn="ctr">
                <a:solidFill>
                  <a:schemeClr val="accent4"/>
                </a:solidFill>
                <a:prstDash val="solid"/>
                <a:round/>
                <a:headEnd type="none" w="med" len="med"/>
                <a:tailEnd type="none" w="med" len="med"/>
              </a:ln>
              <a:effectLst/>
            </p:spPr>
          </p:cxnSp>
          <p:cxnSp>
            <p:nvCxnSpPr>
              <p:cNvPr id="340" name="Straight Connector 339">
                <a:extLst>
                  <a:ext uri="{FF2B5EF4-FFF2-40B4-BE49-F238E27FC236}">
                    <a16:creationId xmlns:a16="http://schemas.microsoft.com/office/drawing/2014/main" id="{0B373A77-E09F-4E61-8882-5D1454CFFE24}"/>
                  </a:ext>
                </a:extLst>
              </p:cNvPr>
              <p:cNvCxnSpPr/>
              <p:nvPr/>
            </p:nvCxnSpPr>
            <p:spPr bwMode="auto">
              <a:xfrm>
                <a:off x="7673852" y="3840387"/>
                <a:ext cx="109728" cy="0"/>
              </a:xfrm>
              <a:prstGeom prst="line">
                <a:avLst/>
              </a:prstGeom>
              <a:noFill/>
              <a:ln w="28575" cap="flat" cmpd="sng" algn="ctr">
                <a:solidFill>
                  <a:schemeClr val="accent4"/>
                </a:solidFill>
                <a:prstDash val="solid"/>
                <a:round/>
                <a:headEnd type="none" w="med" len="med"/>
                <a:tailEnd type="none" w="med" len="med"/>
              </a:ln>
              <a:effectLst/>
            </p:spPr>
          </p:cxnSp>
          <p:cxnSp>
            <p:nvCxnSpPr>
              <p:cNvPr id="341" name="Straight Connector 340">
                <a:extLst>
                  <a:ext uri="{FF2B5EF4-FFF2-40B4-BE49-F238E27FC236}">
                    <a16:creationId xmlns:a16="http://schemas.microsoft.com/office/drawing/2014/main" id="{745A8ECC-EAB6-42E5-8B01-249D62A0EF50}"/>
                  </a:ext>
                </a:extLst>
              </p:cNvPr>
              <p:cNvCxnSpPr>
                <a:cxnSpLocks/>
              </p:cNvCxnSpPr>
              <p:nvPr/>
            </p:nvCxnSpPr>
            <p:spPr bwMode="auto">
              <a:xfrm>
                <a:off x="7673852" y="4031549"/>
                <a:ext cx="109728" cy="0"/>
              </a:xfrm>
              <a:prstGeom prst="line">
                <a:avLst/>
              </a:prstGeom>
              <a:noFill/>
              <a:ln w="28575" cap="flat" cmpd="sng" algn="ctr">
                <a:solidFill>
                  <a:schemeClr val="accent4"/>
                </a:solidFill>
                <a:prstDash val="solid"/>
                <a:round/>
                <a:headEnd type="none" w="med" len="med"/>
                <a:tailEnd type="none" w="med" len="med"/>
              </a:ln>
              <a:effectLst/>
            </p:spPr>
          </p:cxnSp>
        </p:grpSp>
        <p:grpSp>
          <p:nvGrpSpPr>
            <p:cNvPr id="342" name="Group 341">
              <a:extLst>
                <a:ext uri="{FF2B5EF4-FFF2-40B4-BE49-F238E27FC236}">
                  <a16:creationId xmlns:a16="http://schemas.microsoft.com/office/drawing/2014/main" id="{1B48137F-B388-4729-A36D-E45F6BCAD2BA}"/>
                </a:ext>
              </a:extLst>
            </p:cNvPr>
            <p:cNvGrpSpPr/>
            <p:nvPr/>
          </p:nvGrpSpPr>
          <p:grpSpPr>
            <a:xfrm>
              <a:off x="6650510" y="4354562"/>
              <a:ext cx="109728" cy="191162"/>
              <a:chOff x="7673852" y="3840387"/>
              <a:chExt cx="109728" cy="191162"/>
            </a:xfrm>
          </p:grpSpPr>
          <p:cxnSp>
            <p:nvCxnSpPr>
              <p:cNvPr id="343" name="Straight Connector 342">
                <a:extLst>
                  <a:ext uri="{FF2B5EF4-FFF2-40B4-BE49-F238E27FC236}">
                    <a16:creationId xmlns:a16="http://schemas.microsoft.com/office/drawing/2014/main" id="{8F2A1E2B-C5B2-4B14-9C9A-1058D19B50AE}"/>
                  </a:ext>
                </a:extLst>
              </p:cNvPr>
              <p:cNvCxnSpPr>
                <a:cxnSpLocks/>
              </p:cNvCxnSpPr>
              <p:nvPr/>
            </p:nvCxnSpPr>
            <p:spPr bwMode="auto">
              <a:xfrm>
                <a:off x="7728716" y="3840387"/>
                <a:ext cx="0" cy="191162"/>
              </a:xfrm>
              <a:prstGeom prst="line">
                <a:avLst/>
              </a:prstGeom>
              <a:noFill/>
              <a:ln w="28575" cap="flat" cmpd="sng" algn="ctr">
                <a:solidFill>
                  <a:schemeClr val="accent4"/>
                </a:solidFill>
                <a:prstDash val="solid"/>
                <a:round/>
                <a:headEnd type="none" w="med" len="med"/>
                <a:tailEnd type="none" w="med" len="med"/>
              </a:ln>
              <a:effectLst/>
            </p:spPr>
          </p:cxnSp>
          <p:cxnSp>
            <p:nvCxnSpPr>
              <p:cNvPr id="344" name="Straight Connector 343">
                <a:extLst>
                  <a:ext uri="{FF2B5EF4-FFF2-40B4-BE49-F238E27FC236}">
                    <a16:creationId xmlns:a16="http://schemas.microsoft.com/office/drawing/2014/main" id="{5E722BFB-C264-431A-A3D1-CB22D04CFE0E}"/>
                  </a:ext>
                </a:extLst>
              </p:cNvPr>
              <p:cNvCxnSpPr/>
              <p:nvPr/>
            </p:nvCxnSpPr>
            <p:spPr bwMode="auto">
              <a:xfrm>
                <a:off x="7673852" y="3840387"/>
                <a:ext cx="109728" cy="0"/>
              </a:xfrm>
              <a:prstGeom prst="line">
                <a:avLst/>
              </a:prstGeom>
              <a:noFill/>
              <a:ln w="28575" cap="flat" cmpd="sng" algn="ctr">
                <a:solidFill>
                  <a:schemeClr val="accent4"/>
                </a:solidFill>
                <a:prstDash val="solid"/>
                <a:round/>
                <a:headEnd type="none" w="med" len="med"/>
                <a:tailEnd type="none" w="med" len="med"/>
              </a:ln>
              <a:effectLst/>
            </p:spPr>
          </p:cxnSp>
          <p:cxnSp>
            <p:nvCxnSpPr>
              <p:cNvPr id="345" name="Straight Connector 344">
                <a:extLst>
                  <a:ext uri="{FF2B5EF4-FFF2-40B4-BE49-F238E27FC236}">
                    <a16:creationId xmlns:a16="http://schemas.microsoft.com/office/drawing/2014/main" id="{C936972B-4E44-4BF3-B6E0-DFFBDB090642}"/>
                  </a:ext>
                </a:extLst>
              </p:cNvPr>
              <p:cNvCxnSpPr>
                <a:cxnSpLocks/>
              </p:cNvCxnSpPr>
              <p:nvPr/>
            </p:nvCxnSpPr>
            <p:spPr bwMode="auto">
              <a:xfrm>
                <a:off x="7673852" y="4031549"/>
                <a:ext cx="109728" cy="0"/>
              </a:xfrm>
              <a:prstGeom prst="line">
                <a:avLst/>
              </a:prstGeom>
              <a:noFill/>
              <a:ln w="28575" cap="flat" cmpd="sng" algn="ctr">
                <a:solidFill>
                  <a:schemeClr val="accent4"/>
                </a:solidFill>
                <a:prstDash val="solid"/>
                <a:round/>
                <a:headEnd type="none" w="med" len="med"/>
                <a:tailEnd type="none" w="med" len="med"/>
              </a:ln>
              <a:effectLst/>
            </p:spPr>
          </p:cxnSp>
        </p:grpSp>
        <p:grpSp>
          <p:nvGrpSpPr>
            <p:cNvPr id="346" name="Group 345">
              <a:extLst>
                <a:ext uri="{FF2B5EF4-FFF2-40B4-BE49-F238E27FC236}">
                  <a16:creationId xmlns:a16="http://schemas.microsoft.com/office/drawing/2014/main" id="{9D2E8AF4-8331-4914-A3B4-5A03FA916027}"/>
                </a:ext>
              </a:extLst>
            </p:cNvPr>
            <p:cNvGrpSpPr/>
            <p:nvPr/>
          </p:nvGrpSpPr>
          <p:grpSpPr>
            <a:xfrm>
              <a:off x="6313308" y="4450143"/>
              <a:ext cx="109728" cy="191162"/>
              <a:chOff x="7673852" y="3840387"/>
              <a:chExt cx="109728" cy="191162"/>
            </a:xfrm>
          </p:grpSpPr>
          <p:cxnSp>
            <p:nvCxnSpPr>
              <p:cNvPr id="347" name="Straight Connector 346">
                <a:extLst>
                  <a:ext uri="{FF2B5EF4-FFF2-40B4-BE49-F238E27FC236}">
                    <a16:creationId xmlns:a16="http://schemas.microsoft.com/office/drawing/2014/main" id="{30C78594-6DAE-4738-A728-B2736CE3C506}"/>
                  </a:ext>
                </a:extLst>
              </p:cNvPr>
              <p:cNvCxnSpPr>
                <a:cxnSpLocks/>
              </p:cNvCxnSpPr>
              <p:nvPr/>
            </p:nvCxnSpPr>
            <p:spPr bwMode="auto">
              <a:xfrm>
                <a:off x="7728716" y="3840387"/>
                <a:ext cx="0" cy="191162"/>
              </a:xfrm>
              <a:prstGeom prst="line">
                <a:avLst/>
              </a:prstGeom>
              <a:noFill/>
              <a:ln w="28575" cap="flat" cmpd="sng" algn="ctr">
                <a:solidFill>
                  <a:schemeClr val="accent4"/>
                </a:solidFill>
                <a:prstDash val="solid"/>
                <a:round/>
                <a:headEnd type="none" w="med" len="med"/>
                <a:tailEnd type="none" w="med" len="med"/>
              </a:ln>
              <a:effectLst/>
            </p:spPr>
          </p:cxnSp>
          <p:cxnSp>
            <p:nvCxnSpPr>
              <p:cNvPr id="348" name="Straight Connector 347">
                <a:extLst>
                  <a:ext uri="{FF2B5EF4-FFF2-40B4-BE49-F238E27FC236}">
                    <a16:creationId xmlns:a16="http://schemas.microsoft.com/office/drawing/2014/main" id="{B1DDA290-52D4-4D17-B4F7-CA3F6CC32E5F}"/>
                  </a:ext>
                </a:extLst>
              </p:cNvPr>
              <p:cNvCxnSpPr/>
              <p:nvPr/>
            </p:nvCxnSpPr>
            <p:spPr bwMode="auto">
              <a:xfrm>
                <a:off x="7673852" y="3840387"/>
                <a:ext cx="109728" cy="0"/>
              </a:xfrm>
              <a:prstGeom prst="line">
                <a:avLst/>
              </a:prstGeom>
              <a:noFill/>
              <a:ln w="28575" cap="flat" cmpd="sng" algn="ctr">
                <a:solidFill>
                  <a:schemeClr val="accent4"/>
                </a:solidFill>
                <a:prstDash val="solid"/>
                <a:round/>
                <a:headEnd type="none" w="med" len="med"/>
                <a:tailEnd type="none" w="med" len="med"/>
              </a:ln>
              <a:effectLst/>
            </p:spPr>
          </p:cxnSp>
          <p:cxnSp>
            <p:nvCxnSpPr>
              <p:cNvPr id="349" name="Straight Connector 348">
                <a:extLst>
                  <a:ext uri="{FF2B5EF4-FFF2-40B4-BE49-F238E27FC236}">
                    <a16:creationId xmlns:a16="http://schemas.microsoft.com/office/drawing/2014/main" id="{AD32ED22-AE3A-4903-B905-8D290D36E211}"/>
                  </a:ext>
                </a:extLst>
              </p:cNvPr>
              <p:cNvCxnSpPr>
                <a:cxnSpLocks/>
              </p:cNvCxnSpPr>
              <p:nvPr/>
            </p:nvCxnSpPr>
            <p:spPr bwMode="auto">
              <a:xfrm>
                <a:off x="7673852" y="4031549"/>
                <a:ext cx="109728" cy="0"/>
              </a:xfrm>
              <a:prstGeom prst="line">
                <a:avLst/>
              </a:prstGeom>
              <a:noFill/>
              <a:ln w="28575" cap="flat" cmpd="sng" algn="ctr">
                <a:solidFill>
                  <a:schemeClr val="accent4"/>
                </a:solidFill>
                <a:prstDash val="solid"/>
                <a:round/>
                <a:headEnd type="none" w="med" len="med"/>
                <a:tailEnd type="none" w="med" len="med"/>
              </a:ln>
              <a:effectLst/>
            </p:spPr>
          </p:cxnSp>
        </p:grpSp>
        <p:grpSp>
          <p:nvGrpSpPr>
            <p:cNvPr id="350" name="Group 349">
              <a:extLst>
                <a:ext uri="{FF2B5EF4-FFF2-40B4-BE49-F238E27FC236}">
                  <a16:creationId xmlns:a16="http://schemas.microsoft.com/office/drawing/2014/main" id="{A33A3F05-6AF4-4412-A520-61551B3A62C7}"/>
                </a:ext>
              </a:extLst>
            </p:cNvPr>
            <p:cNvGrpSpPr/>
            <p:nvPr/>
          </p:nvGrpSpPr>
          <p:grpSpPr>
            <a:xfrm>
              <a:off x="5324572" y="4850089"/>
              <a:ext cx="109728" cy="134022"/>
              <a:chOff x="7673852" y="3897527"/>
              <a:chExt cx="109728" cy="134022"/>
            </a:xfrm>
          </p:grpSpPr>
          <p:cxnSp>
            <p:nvCxnSpPr>
              <p:cNvPr id="351" name="Straight Connector 350">
                <a:extLst>
                  <a:ext uri="{FF2B5EF4-FFF2-40B4-BE49-F238E27FC236}">
                    <a16:creationId xmlns:a16="http://schemas.microsoft.com/office/drawing/2014/main" id="{DDA3B1C9-5615-40EA-AD45-DC569834AE4A}"/>
                  </a:ext>
                </a:extLst>
              </p:cNvPr>
              <p:cNvCxnSpPr>
                <a:cxnSpLocks/>
              </p:cNvCxnSpPr>
              <p:nvPr/>
            </p:nvCxnSpPr>
            <p:spPr bwMode="auto">
              <a:xfrm flipH="1">
                <a:off x="7719190" y="3898445"/>
                <a:ext cx="1" cy="133104"/>
              </a:xfrm>
              <a:prstGeom prst="line">
                <a:avLst/>
              </a:prstGeom>
              <a:noFill/>
              <a:ln w="28575" cap="flat" cmpd="sng" algn="ctr">
                <a:solidFill>
                  <a:schemeClr val="accent4"/>
                </a:solidFill>
                <a:prstDash val="solid"/>
                <a:round/>
                <a:headEnd type="none" w="med" len="med"/>
                <a:tailEnd type="none" w="med" len="med"/>
              </a:ln>
              <a:effectLst/>
            </p:spPr>
          </p:cxnSp>
          <p:cxnSp>
            <p:nvCxnSpPr>
              <p:cNvPr id="352" name="Straight Connector 351">
                <a:extLst>
                  <a:ext uri="{FF2B5EF4-FFF2-40B4-BE49-F238E27FC236}">
                    <a16:creationId xmlns:a16="http://schemas.microsoft.com/office/drawing/2014/main" id="{DD009406-B322-42E0-BDF5-29986F27C87E}"/>
                  </a:ext>
                </a:extLst>
              </p:cNvPr>
              <p:cNvCxnSpPr/>
              <p:nvPr/>
            </p:nvCxnSpPr>
            <p:spPr bwMode="auto">
              <a:xfrm>
                <a:off x="7673852" y="3897527"/>
                <a:ext cx="109728" cy="0"/>
              </a:xfrm>
              <a:prstGeom prst="line">
                <a:avLst/>
              </a:prstGeom>
              <a:noFill/>
              <a:ln w="28575" cap="flat" cmpd="sng" algn="ctr">
                <a:solidFill>
                  <a:schemeClr val="accent4"/>
                </a:solidFill>
                <a:prstDash val="solid"/>
                <a:round/>
                <a:headEnd type="none" w="med" len="med"/>
                <a:tailEnd type="none" w="med" len="med"/>
              </a:ln>
              <a:effectLst/>
            </p:spPr>
          </p:cxnSp>
          <p:cxnSp>
            <p:nvCxnSpPr>
              <p:cNvPr id="353" name="Straight Connector 352">
                <a:extLst>
                  <a:ext uri="{FF2B5EF4-FFF2-40B4-BE49-F238E27FC236}">
                    <a16:creationId xmlns:a16="http://schemas.microsoft.com/office/drawing/2014/main" id="{2E7E60E8-6057-4827-8BF1-3700F3E7A005}"/>
                  </a:ext>
                </a:extLst>
              </p:cNvPr>
              <p:cNvCxnSpPr>
                <a:cxnSpLocks/>
              </p:cNvCxnSpPr>
              <p:nvPr/>
            </p:nvCxnSpPr>
            <p:spPr bwMode="auto">
              <a:xfrm>
                <a:off x="7673852" y="4031549"/>
                <a:ext cx="109728" cy="0"/>
              </a:xfrm>
              <a:prstGeom prst="line">
                <a:avLst/>
              </a:prstGeom>
              <a:noFill/>
              <a:ln w="28575" cap="flat" cmpd="sng" algn="ctr">
                <a:solidFill>
                  <a:schemeClr val="accent4"/>
                </a:solidFill>
                <a:prstDash val="solid"/>
                <a:round/>
                <a:headEnd type="none" w="med" len="med"/>
                <a:tailEnd type="none" w="med" len="med"/>
              </a:ln>
              <a:effectLst/>
            </p:spPr>
          </p:cxnSp>
        </p:grpSp>
        <p:grpSp>
          <p:nvGrpSpPr>
            <p:cNvPr id="354" name="Group 353">
              <a:extLst>
                <a:ext uri="{FF2B5EF4-FFF2-40B4-BE49-F238E27FC236}">
                  <a16:creationId xmlns:a16="http://schemas.microsoft.com/office/drawing/2014/main" id="{F84E6E88-4BC4-4352-855C-E47ECE76FDE3}"/>
                </a:ext>
              </a:extLst>
            </p:cNvPr>
            <p:cNvGrpSpPr/>
            <p:nvPr/>
          </p:nvGrpSpPr>
          <p:grpSpPr>
            <a:xfrm>
              <a:off x="5969621" y="4463623"/>
              <a:ext cx="109728" cy="191162"/>
              <a:chOff x="7673852" y="3840387"/>
              <a:chExt cx="109728" cy="191162"/>
            </a:xfrm>
          </p:grpSpPr>
          <p:cxnSp>
            <p:nvCxnSpPr>
              <p:cNvPr id="355" name="Straight Connector 354">
                <a:extLst>
                  <a:ext uri="{FF2B5EF4-FFF2-40B4-BE49-F238E27FC236}">
                    <a16:creationId xmlns:a16="http://schemas.microsoft.com/office/drawing/2014/main" id="{3B22822C-0824-45E9-A3B8-B629BE0E11B1}"/>
                  </a:ext>
                </a:extLst>
              </p:cNvPr>
              <p:cNvCxnSpPr>
                <a:cxnSpLocks/>
              </p:cNvCxnSpPr>
              <p:nvPr/>
            </p:nvCxnSpPr>
            <p:spPr bwMode="auto">
              <a:xfrm>
                <a:off x="7728716" y="3840387"/>
                <a:ext cx="0" cy="191162"/>
              </a:xfrm>
              <a:prstGeom prst="line">
                <a:avLst/>
              </a:prstGeom>
              <a:noFill/>
              <a:ln w="28575" cap="flat" cmpd="sng" algn="ctr">
                <a:solidFill>
                  <a:schemeClr val="accent4"/>
                </a:solidFill>
                <a:prstDash val="solid"/>
                <a:round/>
                <a:headEnd type="none" w="med" len="med"/>
                <a:tailEnd type="none" w="med" len="med"/>
              </a:ln>
              <a:effectLst/>
            </p:spPr>
          </p:cxnSp>
          <p:cxnSp>
            <p:nvCxnSpPr>
              <p:cNvPr id="356" name="Straight Connector 355">
                <a:extLst>
                  <a:ext uri="{FF2B5EF4-FFF2-40B4-BE49-F238E27FC236}">
                    <a16:creationId xmlns:a16="http://schemas.microsoft.com/office/drawing/2014/main" id="{069114D5-C301-4EB7-8BEF-2CA04FF13FB4}"/>
                  </a:ext>
                </a:extLst>
              </p:cNvPr>
              <p:cNvCxnSpPr/>
              <p:nvPr/>
            </p:nvCxnSpPr>
            <p:spPr bwMode="auto">
              <a:xfrm>
                <a:off x="7673852" y="3840387"/>
                <a:ext cx="109728" cy="0"/>
              </a:xfrm>
              <a:prstGeom prst="line">
                <a:avLst/>
              </a:prstGeom>
              <a:noFill/>
              <a:ln w="28575" cap="flat" cmpd="sng" algn="ctr">
                <a:solidFill>
                  <a:schemeClr val="accent4"/>
                </a:solidFill>
                <a:prstDash val="solid"/>
                <a:round/>
                <a:headEnd type="none" w="med" len="med"/>
                <a:tailEnd type="none" w="med" len="med"/>
              </a:ln>
              <a:effectLst/>
            </p:spPr>
          </p:cxnSp>
          <p:cxnSp>
            <p:nvCxnSpPr>
              <p:cNvPr id="357" name="Straight Connector 356">
                <a:extLst>
                  <a:ext uri="{FF2B5EF4-FFF2-40B4-BE49-F238E27FC236}">
                    <a16:creationId xmlns:a16="http://schemas.microsoft.com/office/drawing/2014/main" id="{1F7BB776-7A0B-4A84-9AA4-680459E529F3}"/>
                  </a:ext>
                </a:extLst>
              </p:cNvPr>
              <p:cNvCxnSpPr>
                <a:cxnSpLocks/>
              </p:cNvCxnSpPr>
              <p:nvPr/>
            </p:nvCxnSpPr>
            <p:spPr bwMode="auto">
              <a:xfrm>
                <a:off x="7673852" y="4031549"/>
                <a:ext cx="109728" cy="0"/>
              </a:xfrm>
              <a:prstGeom prst="line">
                <a:avLst/>
              </a:prstGeom>
              <a:noFill/>
              <a:ln w="28575" cap="flat" cmpd="sng" algn="ctr">
                <a:solidFill>
                  <a:schemeClr val="accent4"/>
                </a:solidFill>
                <a:prstDash val="solid"/>
                <a:round/>
                <a:headEnd type="none" w="med" len="med"/>
                <a:tailEnd type="none" w="med" len="med"/>
              </a:ln>
              <a:effectLst/>
            </p:spPr>
          </p:cxnSp>
        </p:grpSp>
        <p:grpSp>
          <p:nvGrpSpPr>
            <p:cNvPr id="358" name="Group 357">
              <a:extLst>
                <a:ext uri="{FF2B5EF4-FFF2-40B4-BE49-F238E27FC236}">
                  <a16:creationId xmlns:a16="http://schemas.microsoft.com/office/drawing/2014/main" id="{D0E2596C-5231-4FFF-AA4D-06C08CAC9ECE}"/>
                </a:ext>
              </a:extLst>
            </p:cNvPr>
            <p:cNvGrpSpPr/>
            <p:nvPr/>
          </p:nvGrpSpPr>
          <p:grpSpPr>
            <a:xfrm>
              <a:off x="5666742" y="4621168"/>
              <a:ext cx="109728" cy="191162"/>
              <a:chOff x="7673852" y="3840387"/>
              <a:chExt cx="109728" cy="191162"/>
            </a:xfrm>
          </p:grpSpPr>
          <p:cxnSp>
            <p:nvCxnSpPr>
              <p:cNvPr id="359" name="Straight Connector 358">
                <a:extLst>
                  <a:ext uri="{FF2B5EF4-FFF2-40B4-BE49-F238E27FC236}">
                    <a16:creationId xmlns:a16="http://schemas.microsoft.com/office/drawing/2014/main" id="{CF8DF046-89FD-4CA4-A4C2-C7EF0B52055A}"/>
                  </a:ext>
                </a:extLst>
              </p:cNvPr>
              <p:cNvCxnSpPr>
                <a:cxnSpLocks/>
              </p:cNvCxnSpPr>
              <p:nvPr/>
            </p:nvCxnSpPr>
            <p:spPr bwMode="auto">
              <a:xfrm>
                <a:off x="7728716" y="3840387"/>
                <a:ext cx="0" cy="191162"/>
              </a:xfrm>
              <a:prstGeom prst="line">
                <a:avLst/>
              </a:prstGeom>
              <a:noFill/>
              <a:ln w="28575" cap="flat" cmpd="sng" algn="ctr">
                <a:solidFill>
                  <a:schemeClr val="accent4"/>
                </a:solidFill>
                <a:prstDash val="solid"/>
                <a:round/>
                <a:headEnd type="none" w="med" len="med"/>
                <a:tailEnd type="none" w="med" len="med"/>
              </a:ln>
              <a:effectLst/>
            </p:spPr>
          </p:cxnSp>
          <p:cxnSp>
            <p:nvCxnSpPr>
              <p:cNvPr id="360" name="Straight Connector 359">
                <a:extLst>
                  <a:ext uri="{FF2B5EF4-FFF2-40B4-BE49-F238E27FC236}">
                    <a16:creationId xmlns:a16="http://schemas.microsoft.com/office/drawing/2014/main" id="{1B8B9D1F-41AE-4AEA-8791-9527555479E5}"/>
                  </a:ext>
                </a:extLst>
              </p:cNvPr>
              <p:cNvCxnSpPr/>
              <p:nvPr/>
            </p:nvCxnSpPr>
            <p:spPr bwMode="auto">
              <a:xfrm>
                <a:off x="7673852" y="3840387"/>
                <a:ext cx="109728" cy="0"/>
              </a:xfrm>
              <a:prstGeom prst="line">
                <a:avLst/>
              </a:prstGeom>
              <a:noFill/>
              <a:ln w="28575" cap="flat" cmpd="sng" algn="ctr">
                <a:solidFill>
                  <a:schemeClr val="accent4"/>
                </a:solidFill>
                <a:prstDash val="solid"/>
                <a:round/>
                <a:headEnd type="none" w="med" len="med"/>
                <a:tailEnd type="none" w="med" len="med"/>
              </a:ln>
              <a:effectLst/>
            </p:spPr>
          </p:cxnSp>
          <p:cxnSp>
            <p:nvCxnSpPr>
              <p:cNvPr id="361" name="Straight Connector 360">
                <a:extLst>
                  <a:ext uri="{FF2B5EF4-FFF2-40B4-BE49-F238E27FC236}">
                    <a16:creationId xmlns:a16="http://schemas.microsoft.com/office/drawing/2014/main" id="{F66E3E35-843E-4A15-898A-951DE810CA22}"/>
                  </a:ext>
                </a:extLst>
              </p:cNvPr>
              <p:cNvCxnSpPr>
                <a:cxnSpLocks/>
              </p:cNvCxnSpPr>
              <p:nvPr/>
            </p:nvCxnSpPr>
            <p:spPr bwMode="auto">
              <a:xfrm>
                <a:off x="7673852" y="4031549"/>
                <a:ext cx="109728" cy="0"/>
              </a:xfrm>
              <a:prstGeom prst="line">
                <a:avLst/>
              </a:prstGeom>
              <a:noFill/>
              <a:ln w="28575" cap="flat" cmpd="sng" algn="ctr">
                <a:solidFill>
                  <a:schemeClr val="accent4"/>
                </a:solidFill>
                <a:prstDash val="solid"/>
                <a:round/>
                <a:headEnd type="none" w="med" len="med"/>
                <a:tailEnd type="none" w="med" len="med"/>
              </a:ln>
              <a:effectLst/>
            </p:spPr>
          </p:cxnSp>
        </p:grpSp>
        <p:grpSp>
          <p:nvGrpSpPr>
            <p:cNvPr id="370" name="Group 369">
              <a:extLst>
                <a:ext uri="{FF2B5EF4-FFF2-40B4-BE49-F238E27FC236}">
                  <a16:creationId xmlns:a16="http://schemas.microsoft.com/office/drawing/2014/main" id="{8E4F49ED-B8DD-4443-BD6B-8C456533E7FB}"/>
                </a:ext>
              </a:extLst>
            </p:cNvPr>
            <p:cNvGrpSpPr/>
            <p:nvPr/>
          </p:nvGrpSpPr>
          <p:grpSpPr>
            <a:xfrm>
              <a:off x="7636577" y="3490388"/>
              <a:ext cx="109728" cy="387498"/>
              <a:chOff x="7673852" y="3858758"/>
              <a:chExt cx="109728" cy="387498"/>
            </a:xfrm>
          </p:grpSpPr>
          <p:cxnSp>
            <p:nvCxnSpPr>
              <p:cNvPr id="371" name="Straight Connector 370">
                <a:extLst>
                  <a:ext uri="{FF2B5EF4-FFF2-40B4-BE49-F238E27FC236}">
                    <a16:creationId xmlns:a16="http://schemas.microsoft.com/office/drawing/2014/main" id="{C569A399-971E-4B75-A773-3E378D71CFB1}"/>
                  </a:ext>
                </a:extLst>
              </p:cNvPr>
              <p:cNvCxnSpPr>
                <a:cxnSpLocks/>
              </p:cNvCxnSpPr>
              <p:nvPr/>
            </p:nvCxnSpPr>
            <p:spPr bwMode="auto">
              <a:xfrm>
                <a:off x="7728716" y="3858758"/>
                <a:ext cx="0" cy="385464"/>
              </a:xfrm>
              <a:prstGeom prst="line">
                <a:avLst/>
              </a:prstGeom>
              <a:noFill/>
              <a:ln w="28575" cap="flat" cmpd="sng" algn="ctr">
                <a:solidFill>
                  <a:schemeClr val="accent3"/>
                </a:solidFill>
                <a:prstDash val="solid"/>
                <a:round/>
                <a:headEnd type="none" w="med" len="med"/>
                <a:tailEnd type="none" w="med" len="med"/>
              </a:ln>
              <a:effectLst/>
            </p:spPr>
          </p:cxnSp>
          <p:cxnSp>
            <p:nvCxnSpPr>
              <p:cNvPr id="372" name="Straight Connector 371">
                <a:extLst>
                  <a:ext uri="{FF2B5EF4-FFF2-40B4-BE49-F238E27FC236}">
                    <a16:creationId xmlns:a16="http://schemas.microsoft.com/office/drawing/2014/main" id="{E2DE5C3B-B111-49E1-81ED-6BAFCB006495}"/>
                  </a:ext>
                </a:extLst>
              </p:cNvPr>
              <p:cNvCxnSpPr/>
              <p:nvPr/>
            </p:nvCxnSpPr>
            <p:spPr bwMode="auto">
              <a:xfrm>
                <a:off x="7673852" y="3873728"/>
                <a:ext cx="109728" cy="0"/>
              </a:xfrm>
              <a:prstGeom prst="line">
                <a:avLst/>
              </a:prstGeom>
              <a:noFill/>
              <a:ln w="28575" cap="flat" cmpd="sng" algn="ctr">
                <a:solidFill>
                  <a:schemeClr val="accent3"/>
                </a:solidFill>
                <a:prstDash val="solid"/>
                <a:round/>
                <a:headEnd type="none" w="med" len="med"/>
                <a:tailEnd type="none" w="med" len="med"/>
              </a:ln>
              <a:effectLst/>
            </p:spPr>
          </p:cxnSp>
          <p:cxnSp>
            <p:nvCxnSpPr>
              <p:cNvPr id="373" name="Straight Connector 372">
                <a:extLst>
                  <a:ext uri="{FF2B5EF4-FFF2-40B4-BE49-F238E27FC236}">
                    <a16:creationId xmlns:a16="http://schemas.microsoft.com/office/drawing/2014/main" id="{404C8F84-9DCF-4F06-B177-02AA159903AE}"/>
                  </a:ext>
                </a:extLst>
              </p:cNvPr>
              <p:cNvCxnSpPr>
                <a:cxnSpLocks/>
              </p:cNvCxnSpPr>
              <p:nvPr/>
            </p:nvCxnSpPr>
            <p:spPr bwMode="auto">
              <a:xfrm>
                <a:off x="7673852" y="4246256"/>
                <a:ext cx="109728"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75" name="Group 374">
              <a:extLst>
                <a:ext uri="{FF2B5EF4-FFF2-40B4-BE49-F238E27FC236}">
                  <a16:creationId xmlns:a16="http://schemas.microsoft.com/office/drawing/2014/main" id="{A918B1E4-CE00-44D7-8569-6B76625C534A}"/>
                </a:ext>
              </a:extLst>
            </p:cNvPr>
            <p:cNvGrpSpPr/>
            <p:nvPr/>
          </p:nvGrpSpPr>
          <p:grpSpPr>
            <a:xfrm>
              <a:off x="7293672" y="3475049"/>
              <a:ext cx="109728" cy="544176"/>
              <a:chOff x="7673852" y="3716020"/>
              <a:chExt cx="109728" cy="544176"/>
            </a:xfrm>
          </p:grpSpPr>
          <p:cxnSp>
            <p:nvCxnSpPr>
              <p:cNvPr id="376" name="Straight Connector 375">
                <a:extLst>
                  <a:ext uri="{FF2B5EF4-FFF2-40B4-BE49-F238E27FC236}">
                    <a16:creationId xmlns:a16="http://schemas.microsoft.com/office/drawing/2014/main" id="{0C767E35-E809-440D-B243-4B4705E4B262}"/>
                  </a:ext>
                </a:extLst>
              </p:cNvPr>
              <p:cNvCxnSpPr>
                <a:cxnSpLocks/>
              </p:cNvCxnSpPr>
              <p:nvPr/>
            </p:nvCxnSpPr>
            <p:spPr bwMode="auto">
              <a:xfrm>
                <a:off x="7728716" y="3716020"/>
                <a:ext cx="0" cy="544176"/>
              </a:xfrm>
              <a:prstGeom prst="line">
                <a:avLst/>
              </a:prstGeom>
              <a:noFill/>
              <a:ln w="28575" cap="flat" cmpd="sng" algn="ctr">
                <a:solidFill>
                  <a:schemeClr val="accent3"/>
                </a:solidFill>
                <a:prstDash val="solid"/>
                <a:round/>
                <a:headEnd type="none" w="med" len="med"/>
                <a:tailEnd type="none" w="med" len="med"/>
              </a:ln>
              <a:effectLst/>
            </p:spPr>
          </p:cxnSp>
          <p:cxnSp>
            <p:nvCxnSpPr>
              <p:cNvPr id="377" name="Straight Connector 376">
                <a:extLst>
                  <a:ext uri="{FF2B5EF4-FFF2-40B4-BE49-F238E27FC236}">
                    <a16:creationId xmlns:a16="http://schemas.microsoft.com/office/drawing/2014/main" id="{1095DEF4-EBF7-46F2-A6A0-201E29B2639D}"/>
                  </a:ext>
                </a:extLst>
              </p:cNvPr>
              <p:cNvCxnSpPr/>
              <p:nvPr/>
            </p:nvCxnSpPr>
            <p:spPr bwMode="auto">
              <a:xfrm>
                <a:off x="7673852" y="3731359"/>
                <a:ext cx="109728" cy="0"/>
              </a:xfrm>
              <a:prstGeom prst="line">
                <a:avLst/>
              </a:prstGeom>
              <a:noFill/>
              <a:ln w="28575" cap="flat" cmpd="sng" algn="ctr">
                <a:solidFill>
                  <a:schemeClr val="accent3"/>
                </a:solidFill>
                <a:prstDash val="solid"/>
                <a:round/>
                <a:headEnd type="none" w="med" len="med"/>
                <a:tailEnd type="none" w="med" len="med"/>
              </a:ln>
              <a:effectLst/>
            </p:spPr>
          </p:cxnSp>
          <p:cxnSp>
            <p:nvCxnSpPr>
              <p:cNvPr id="378" name="Straight Connector 377">
                <a:extLst>
                  <a:ext uri="{FF2B5EF4-FFF2-40B4-BE49-F238E27FC236}">
                    <a16:creationId xmlns:a16="http://schemas.microsoft.com/office/drawing/2014/main" id="{AF928B86-B31E-4DF7-9CA9-1A851D15F39E}"/>
                  </a:ext>
                </a:extLst>
              </p:cNvPr>
              <p:cNvCxnSpPr>
                <a:cxnSpLocks/>
              </p:cNvCxnSpPr>
              <p:nvPr/>
            </p:nvCxnSpPr>
            <p:spPr bwMode="auto">
              <a:xfrm>
                <a:off x="7673852" y="4246256"/>
                <a:ext cx="109728"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84" name="Group 383">
              <a:extLst>
                <a:ext uri="{FF2B5EF4-FFF2-40B4-BE49-F238E27FC236}">
                  <a16:creationId xmlns:a16="http://schemas.microsoft.com/office/drawing/2014/main" id="{0FA2606F-064F-42BD-928A-CE90E3F9CF3A}"/>
                </a:ext>
              </a:extLst>
            </p:cNvPr>
            <p:cNvGrpSpPr/>
            <p:nvPr/>
          </p:nvGrpSpPr>
          <p:grpSpPr>
            <a:xfrm>
              <a:off x="6987845" y="3721508"/>
              <a:ext cx="109728" cy="387498"/>
              <a:chOff x="7673852" y="3858758"/>
              <a:chExt cx="109728" cy="387498"/>
            </a:xfrm>
          </p:grpSpPr>
          <p:cxnSp>
            <p:nvCxnSpPr>
              <p:cNvPr id="385" name="Straight Connector 384">
                <a:extLst>
                  <a:ext uri="{FF2B5EF4-FFF2-40B4-BE49-F238E27FC236}">
                    <a16:creationId xmlns:a16="http://schemas.microsoft.com/office/drawing/2014/main" id="{79E41473-DB8F-4759-A183-5AE0A533996C}"/>
                  </a:ext>
                </a:extLst>
              </p:cNvPr>
              <p:cNvCxnSpPr>
                <a:cxnSpLocks/>
              </p:cNvCxnSpPr>
              <p:nvPr/>
            </p:nvCxnSpPr>
            <p:spPr bwMode="auto">
              <a:xfrm>
                <a:off x="7728716" y="3858758"/>
                <a:ext cx="0" cy="385464"/>
              </a:xfrm>
              <a:prstGeom prst="line">
                <a:avLst/>
              </a:prstGeom>
              <a:noFill/>
              <a:ln w="28575" cap="flat" cmpd="sng" algn="ctr">
                <a:solidFill>
                  <a:schemeClr val="accent3"/>
                </a:solidFill>
                <a:prstDash val="solid"/>
                <a:round/>
                <a:headEnd type="none" w="med" len="med"/>
                <a:tailEnd type="none" w="med" len="med"/>
              </a:ln>
              <a:effectLst/>
            </p:spPr>
          </p:cxnSp>
          <p:cxnSp>
            <p:nvCxnSpPr>
              <p:cNvPr id="386" name="Straight Connector 385">
                <a:extLst>
                  <a:ext uri="{FF2B5EF4-FFF2-40B4-BE49-F238E27FC236}">
                    <a16:creationId xmlns:a16="http://schemas.microsoft.com/office/drawing/2014/main" id="{6C94173A-E49E-41A9-B50D-AA970EC5A3A4}"/>
                  </a:ext>
                </a:extLst>
              </p:cNvPr>
              <p:cNvCxnSpPr/>
              <p:nvPr/>
            </p:nvCxnSpPr>
            <p:spPr bwMode="auto">
              <a:xfrm>
                <a:off x="7673852" y="3873728"/>
                <a:ext cx="109728" cy="0"/>
              </a:xfrm>
              <a:prstGeom prst="line">
                <a:avLst/>
              </a:prstGeom>
              <a:noFill/>
              <a:ln w="28575" cap="flat" cmpd="sng" algn="ctr">
                <a:solidFill>
                  <a:schemeClr val="accent3"/>
                </a:solidFill>
                <a:prstDash val="solid"/>
                <a:round/>
                <a:headEnd type="none" w="med" len="med"/>
                <a:tailEnd type="none" w="med" len="med"/>
              </a:ln>
              <a:effectLst/>
            </p:spPr>
          </p:cxnSp>
          <p:cxnSp>
            <p:nvCxnSpPr>
              <p:cNvPr id="387" name="Straight Connector 386">
                <a:extLst>
                  <a:ext uri="{FF2B5EF4-FFF2-40B4-BE49-F238E27FC236}">
                    <a16:creationId xmlns:a16="http://schemas.microsoft.com/office/drawing/2014/main" id="{6018D1C2-E4D8-4AC7-8ED6-EF5E5C75FC72}"/>
                  </a:ext>
                </a:extLst>
              </p:cNvPr>
              <p:cNvCxnSpPr>
                <a:cxnSpLocks/>
              </p:cNvCxnSpPr>
              <p:nvPr/>
            </p:nvCxnSpPr>
            <p:spPr bwMode="auto">
              <a:xfrm>
                <a:off x="7673852" y="4246256"/>
                <a:ext cx="109728"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92" name="Group 391">
              <a:extLst>
                <a:ext uri="{FF2B5EF4-FFF2-40B4-BE49-F238E27FC236}">
                  <a16:creationId xmlns:a16="http://schemas.microsoft.com/office/drawing/2014/main" id="{9A2357FA-A29C-4504-961E-82BC6AAE1D18}"/>
                </a:ext>
              </a:extLst>
            </p:cNvPr>
            <p:cNvGrpSpPr/>
            <p:nvPr/>
          </p:nvGrpSpPr>
          <p:grpSpPr>
            <a:xfrm>
              <a:off x="6650510" y="3818083"/>
              <a:ext cx="109728" cy="387498"/>
              <a:chOff x="7673852" y="3858758"/>
              <a:chExt cx="109728" cy="387498"/>
            </a:xfrm>
          </p:grpSpPr>
          <p:cxnSp>
            <p:nvCxnSpPr>
              <p:cNvPr id="393" name="Straight Connector 392">
                <a:extLst>
                  <a:ext uri="{FF2B5EF4-FFF2-40B4-BE49-F238E27FC236}">
                    <a16:creationId xmlns:a16="http://schemas.microsoft.com/office/drawing/2014/main" id="{C49AD528-6DAF-4228-9C83-998CAC1F8B8C}"/>
                  </a:ext>
                </a:extLst>
              </p:cNvPr>
              <p:cNvCxnSpPr>
                <a:cxnSpLocks/>
              </p:cNvCxnSpPr>
              <p:nvPr/>
            </p:nvCxnSpPr>
            <p:spPr bwMode="auto">
              <a:xfrm>
                <a:off x="7728716" y="3858758"/>
                <a:ext cx="0" cy="385464"/>
              </a:xfrm>
              <a:prstGeom prst="line">
                <a:avLst/>
              </a:prstGeom>
              <a:noFill/>
              <a:ln w="28575" cap="flat" cmpd="sng" algn="ctr">
                <a:solidFill>
                  <a:schemeClr val="accent3"/>
                </a:solidFill>
                <a:prstDash val="solid"/>
                <a:round/>
                <a:headEnd type="none" w="med" len="med"/>
                <a:tailEnd type="none" w="med" len="med"/>
              </a:ln>
              <a:effectLst/>
            </p:spPr>
          </p:cxnSp>
          <p:cxnSp>
            <p:nvCxnSpPr>
              <p:cNvPr id="394" name="Straight Connector 393">
                <a:extLst>
                  <a:ext uri="{FF2B5EF4-FFF2-40B4-BE49-F238E27FC236}">
                    <a16:creationId xmlns:a16="http://schemas.microsoft.com/office/drawing/2014/main" id="{02894F08-A2EE-4ACC-BF56-8C648A34D7BA}"/>
                  </a:ext>
                </a:extLst>
              </p:cNvPr>
              <p:cNvCxnSpPr/>
              <p:nvPr/>
            </p:nvCxnSpPr>
            <p:spPr bwMode="auto">
              <a:xfrm>
                <a:off x="7673852" y="3868965"/>
                <a:ext cx="109728" cy="0"/>
              </a:xfrm>
              <a:prstGeom prst="line">
                <a:avLst/>
              </a:prstGeom>
              <a:noFill/>
              <a:ln w="28575" cap="flat" cmpd="sng" algn="ctr">
                <a:solidFill>
                  <a:schemeClr val="accent3"/>
                </a:solidFill>
                <a:prstDash val="solid"/>
                <a:round/>
                <a:headEnd type="none" w="med" len="med"/>
                <a:tailEnd type="none" w="med" len="med"/>
              </a:ln>
              <a:effectLst/>
            </p:spPr>
          </p:cxnSp>
          <p:cxnSp>
            <p:nvCxnSpPr>
              <p:cNvPr id="395" name="Straight Connector 394">
                <a:extLst>
                  <a:ext uri="{FF2B5EF4-FFF2-40B4-BE49-F238E27FC236}">
                    <a16:creationId xmlns:a16="http://schemas.microsoft.com/office/drawing/2014/main" id="{6F360D69-3DED-4E01-9925-E2F04F744BE0}"/>
                  </a:ext>
                </a:extLst>
              </p:cNvPr>
              <p:cNvCxnSpPr>
                <a:cxnSpLocks/>
              </p:cNvCxnSpPr>
              <p:nvPr/>
            </p:nvCxnSpPr>
            <p:spPr bwMode="auto">
              <a:xfrm>
                <a:off x="7673852" y="4246256"/>
                <a:ext cx="109728"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400" name="Group 399">
              <a:extLst>
                <a:ext uri="{FF2B5EF4-FFF2-40B4-BE49-F238E27FC236}">
                  <a16:creationId xmlns:a16="http://schemas.microsoft.com/office/drawing/2014/main" id="{BEE81721-8456-4916-A19F-7B77BDB4DB30}"/>
                </a:ext>
              </a:extLst>
            </p:cNvPr>
            <p:cNvGrpSpPr/>
            <p:nvPr/>
          </p:nvGrpSpPr>
          <p:grpSpPr>
            <a:xfrm>
              <a:off x="6313308" y="3923162"/>
              <a:ext cx="109728" cy="443064"/>
              <a:chOff x="7673852" y="3868965"/>
              <a:chExt cx="109728" cy="443064"/>
            </a:xfrm>
          </p:grpSpPr>
          <p:cxnSp>
            <p:nvCxnSpPr>
              <p:cNvPr id="401" name="Straight Connector 400">
                <a:extLst>
                  <a:ext uri="{FF2B5EF4-FFF2-40B4-BE49-F238E27FC236}">
                    <a16:creationId xmlns:a16="http://schemas.microsoft.com/office/drawing/2014/main" id="{763496F4-1028-477A-96A8-97FF862011D1}"/>
                  </a:ext>
                </a:extLst>
              </p:cNvPr>
              <p:cNvCxnSpPr>
                <a:cxnSpLocks/>
                <a:endCxn id="313" idx="4"/>
              </p:cNvCxnSpPr>
              <p:nvPr/>
            </p:nvCxnSpPr>
            <p:spPr bwMode="auto">
              <a:xfrm>
                <a:off x="7706784" y="3973058"/>
                <a:ext cx="7644" cy="338971"/>
              </a:xfrm>
              <a:prstGeom prst="line">
                <a:avLst/>
              </a:prstGeom>
              <a:noFill/>
              <a:ln w="28575" cap="flat" cmpd="sng" algn="ctr">
                <a:solidFill>
                  <a:schemeClr val="accent3"/>
                </a:solidFill>
                <a:prstDash val="solid"/>
                <a:round/>
                <a:headEnd type="none" w="med" len="med"/>
                <a:tailEnd type="none" w="med" len="med"/>
              </a:ln>
              <a:effectLst/>
            </p:spPr>
          </p:cxnSp>
          <p:cxnSp>
            <p:nvCxnSpPr>
              <p:cNvPr id="402" name="Straight Connector 401">
                <a:extLst>
                  <a:ext uri="{FF2B5EF4-FFF2-40B4-BE49-F238E27FC236}">
                    <a16:creationId xmlns:a16="http://schemas.microsoft.com/office/drawing/2014/main" id="{C49E444A-52EB-4BE7-A3F5-027C105D75DB}"/>
                  </a:ext>
                </a:extLst>
              </p:cNvPr>
              <p:cNvCxnSpPr/>
              <p:nvPr/>
            </p:nvCxnSpPr>
            <p:spPr bwMode="auto">
              <a:xfrm>
                <a:off x="7673852" y="3868965"/>
                <a:ext cx="109728" cy="0"/>
              </a:xfrm>
              <a:prstGeom prst="line">
                <a:avLst/>
              </a:prstGeom>
              <a:noFill/>
              <a:ln w="28575" cap="flat" cmpd="sng" algn="ctr">
                <a:solidFill>
                  <a:schemeClr val="accent3"/>
                </a:solidFill>
                <a:prstDash val="solid"/>
                <a:round/>
                <a:headEnd type="none" w="med" len="med"/>
                <a:tailEnd type="none" w="med" len="med"/>
              </a:ln>
              <a:effectLst/>
            </p:spPr>
          </p:cxnSp>
          <p:cxnSp>
            <p:nvCxnSpPr>
              <p:cNvPr id="403" name="Straight Connector 402">
                <a:extLst>
                  <a:ext uri="{FF2B5EF4-FFF2-40B4-BE49-F238E27FC236}">
                    <a16:creationId xmlns:a16="http://schemas.microsoft.com/office/drawing/2014/main" id="{895AA5FB-13AF-40B1-AE96-8D24D6839963}"/>
                  </a:ext>
                </a:extLst>
              </p:cNvPr>
              <p:cNvCxnSpPr>
                <a:cxnSpLocks/>
              </p:cNvCxnSpPr>
              <p:nvPr/>
            </p:nvCxnSpPr>
            <p:spPr bwMode="auto">
              <a:xfrm>
                <a:off x="7673852" y="4158041"/>
                <a:ext cx="109728"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409" name="Group 408">
              <a:extLst>
                <a:ext uri="{FF2B5EF4-FFF2-40B4-BE49-F238E27FC236}">
                  <a16:creationId xmlns:a16="http://schemas.microsoft.com/office/drawing/2014/main" id="{1C7F954F-31CD-4E21-B8A9-3B9643B2A238}"/>
                </a:ext>
              </a:extLst>
            </p:cNvPr>
            <p:cNvGrpSpPr/>
            <p:nvPr/>
          </p:nvGrpSpPr>
          <p:grpSpPr>
            <a:xfrm>
              <a:off x="5969621" y="4008546"/>
              <a:ext cx="109728" cy="406269"/>
              <a:chOff x="7673852" y="3858758"/>
              <a:chExt cx="109728" cy="406269"/>
            </a:xfrm>
          </p:grpSpPr>
          <p:cxnSp>
            <p:nvCxnSpPr>
              <p:cNvPr id="410" name="Straight Connector 409">
                <a:extLst>
                  <a:ext uri="{FF2B5EF4-FFF2-40B4-BE49-F238E27FC236}">
                    <a16:creationId xmlns:a16="http://schemas.microsoft.com/office/drawing/2014/main" id="{9504E1E5-DBDB-492D-8546-901B7422D65C}"/>
                  </a:ext>
                </a:extLst>
              </p:cNvPr>
              <p:cNvCxnSpPr>
                <a:cxnSpLocks/>
              </p:cNvCxnSpPr>
              <p:nvPr/>
            </p:nvCxnSpPr>
            <p:spPr bwMode="auto">
              <a:xfrm>
                <a:off x="7725836" y="3858758"/>
                <a:ext cx="0" cy="398980"/>
              </a:xfrm>
              <a:prstGeom prst="line">
                <a:avLst/>
              </a:prstGeom>
              <a:noFill/>
              <a:ln w="28575" cap="flat" cmpd="sng" algn="ctr">
                <a:solidFill>
                  <a:schemeClr val="accent3"/>
                </a:solidFill>
                <a:prstDash val="solid"/>
                <a:round/>
                <a:headEnd type="none" w="med" len="med"/>
                <a:tailEnd type="none" w="med" len="med"/>
              </a:ln>
              <a:effectLst/>
            </p:spPr>
          </p:cxnSp>
          <p:cxnSp>
            <p:nvCxnSpPr>
              <p:cNvPr id="411" name="Straight Connector 410">
                <a:extLst>
                  <a:ext uri="{FF2B5EF4-FFF2-40B4-BE49-F238E27FC236}">
                    <a16:creationId xmlns:a16="http://schemas.microsoft.com/office/drawing/2014/main" id="{5DCB8AA9-A5FA-4265-9D4B-F12120B1F199}"/>
                  </a:ext>
                </a:extLst>
              </p:cNvPr>
              <p:cNvCxnSpPr/>
              <p:nvPr/>
            </p:nvCxnSpPr>
            <p:spPr bwMode="auto">
              <a:xfrm>
                <a:off x="7673852" y="3868965"/>
                <a:ext cx="109728" cy="0"/>
              </a:xfrm>
              <a:prstGeom prst="line">
                <a:avLst/>
              </a:prstGeom>
              <a:noFill/>
              <a:ln w="28575" cap="flat" cmpd="sng" algn="ctr">
                <a:solidFill>
                  <a:schemeClr val="accent3"/>
                </a:solidFill>
                <a:prstDash val="solid"/>
                <a:round/>
                <a:headEnd type="none" w="med" len="med"/>
                <a:tailEnd type="none" w="med" len="med"/>
              </a:ln>
              <a:effectLst/>
            </p:spPr>
          </p:cxnSp>
          <p:cxnSp>
            <p:nvCxnSpPr>
              <p:cNvPr id="412" name="Straight Connector 411">
                <a:extLst>
                  <a:ext uri="{FF2B5EF4-FFF2-40B4-BE49-F238E27FC236}">
                    <a16:creationId xmlns:a16="http://schemas.microsoft.com/office/drawing/2014/main" id="{345093B4-ADD6-4375-BC94-BDDB28543D1F}"/>
                  </a:ext>
                </a:extLst>
              </p:cNvPr>
              <p:cNvCxnSpPr>
                <a:cxnSpLocks/>
              </p:cNvCxnSpPr>
              <p:nvPr/>
            </p:nvCxnSpPr>
            <p:spPr bwMode="auto">
              <a:xfrm>
                <a:off x="7673852" y="4265027"/>
                <a:ext cx="109728"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414" name="Group 413">
              <a:extLst>
                <a:ext uri="{FF2B5EF4-FFF2-40B4-BE49-F238E27FC236}">
                  <a16:creationId xmlns:a16="http://schemas.microsoft.com/office/drawing/2014/main" id="{68AA100F-0566-4767-AC48-44696E424CDA}"/>
                </a:ext>
              </a:extLst>
            </p:cNvPr>
            <p:cNvGrpSpPr/>
            <p:nvPr/>
          </p:nvGrpSpPr>
          <p:grpSpPr>
            <a:xfrm>
              <a:off x="5666742" y="4396598"/>
              <a:ext cx="109728" cy="191162"/>
              <a:chOff x="7673852" y="3840387"/>
              <a:chExt cx="109728" cy="191162"/>
            </a:xfrm>
          </p:grpSpPr>
          <p:cxnSp>
            <p:nvCxnSpPr>
              <p:cNvPr id="415" name="Straight Connector 414">
                <a:extLst>
                  <a:ext uri="{FF2B5EF4-FFF2-40B4-BE49-F238E27FC236}">
                    <a16:creationId xmlns:a16="http://schemas.microsoft.com/office/drawing/2014/main" id="{B8D2C359-92CE-49C9-A046-2CA3EB630E99}"/>
                  </a:ext>
                </a:extLst>
              </p:cNvPr>
              <p:cNvCxnSpPr>
                <a:cxnSpLocks/>
              </p:cNvCxnSpPr>
              <p:nvPr/>
            </p:nvCxnSpPr>
            <p:spPr bwMode="auto">
              <a:xfrm>
                <a:off x="7728716" y="3840387"/>
                <a:ext cx="0" cy="191162"/>
              </a:xfrm>
              <a:prstGeom prst="line">
                <a:avLst/>
              </a:prstGeom>
              <a:noFill/>
              <a:ln w="28575" cap="flat" cmpd="sng" algn="ctr">
                <a:solidFill>
                  <a:schemeClr val="accent3"/>
                </a:solidFill>
                <a:prstDash val="solid"/>
                <a:round/>
                <a:headEnd type="none" w="med" len="med"/>
                <a:tailEnd type="none" w="med" len="med"/>
              </a:ln>
              <a:effectLst/>
            </p:spPr>
          </p:cxnSp>
          <p:cxnSp>
            <p:nvCxnSpPr>
              <p:cNvPr id="416" name="Straight Connector 415">
                <a:extLst>
                  <a:ext uri="{FF2B5EF4-FFF2-40B4-BE49-F238E27FC236}">
                    <a16:creationId xmlns:a16="http://schemas.microsoft.com/office/drawing/2014/main" id="{DF99E84A-A4B4-4AE1-B217-F1CE2FEE08DB}"/>
                  </a:ext>
                </a:extLst>
              </p:cNvPr>
              <p:cNvCxnSpPr/>
              <p:nvPr/>
            </p:nvCxnSpPr>
            <p:spPr bwMode="auto">
              <a:xfrm>
                <a:off x="7673852" y="3840387"/>
                <a:ext cx="109728" cy="0"/>
              </a:xfrm>
              <a:prstGeom prst="line">
                <a:avLst/>
              </a:prstGeom>
              <a:noFill/>
              <a:ln w="28575" cap="flat" cmpd="sng" algn="ctr">
                <a:solidFill>
                  <a:schemeClr val="accent3"/>
                </a:solidFill>
                <a:prstDash val="solid"/>
                <a:round/>
                <a:headEnd type="none" w="med" len="med"/>
                <a:tailEnd type="none" w="med" len="med"/>
              </a:ln>
              <a:effectLst/>
            </p:spPr>
          </p:cxnSp>
          <p:cxnSp>
            <p:nvCxnSpPr>
              <p:cNvPr id="417" name="Straight Connector 416">
                <a:extLst>
                  <a:ext uri="{FF2B5EF4-FFF2-40B4-BE49-F238E27FC236}">
                    <a16:creationId xmlns:a16="http://schemas.microsoft.com/office/drawing/2014/main" id="{EF3B61F8-44FD-4C54-B493-993B3CA4A9A1}"/>
                  </a:ext>
                </a:extLst>
              </p:cNvPr>
              <p:cNvCxnSpPr>
                <a:cxnSpLocks/>
              </p:cNvCxnSpPr>
              <p:nvPr/>
            </p:nvCxnSpPr>
            <p:spPr bwMode="auto">
              <a:xfrm>
                <a:off x="7673852" y="4031549"/>
                <a:ext cx="109728"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418" name="Group 417">
              <a:extLst>
                <a:ext uri="{FF2B5EF4-FFF2-40B4-BE49-F238E27FC236}">
                  <a16:creationId xmlns:a16="http://schemas.microsoft.com/office/drawing/2014/main" id="{484B8212-66DF-465C-83DD-106941AB48CE}"/>
                </a:ext>
              </a:extLst>
            </p:cNvPr>
            <p:cNvGrpSpPr/>
            <p:nvPr/>
          </p:nvGrpSpPr>
          <p:grpSpPr>
            <a:xfrm>
              <a:off x="5320570" y="4725130"/>
              <a:ext cx="109728" cy="191162"/>
              <a:chOff x="7673852" y="3840387"/>
              <a:chExt cx="109728" cy="191162"/>
            </a:xfrm>
          </p:grpSpPr>
          <p:cxnSp>
            <p:nvCxnSpPr>
              <p:cNvPr id="419" name="Straight Connector 418">
                <a:extLst>
                  <a:ext uri="{FF2B5EF4-FFF2-40B4-BE49-F238E27FC236}">
                    <a16:creationId xmlns:a16="http://schemas.microsoft.com/office/drawing/2014/main" id="{3FF4E8A1-E076-47CB-82DB-EF79D5CE6518}"/>
                  </a:ext>
                </a:extLst>
              </p:cNvPr>
              <p:cNvCxnSpPr>
                <a:cxnSpLocks/>
              </p:cNvCxnSpPr>
              <p:nvPr/>
            </p:nvCxnSpPr>
            <p:spPr bwMode="auto">
              <a:xfrm>
                <a:off x="7728716" y="3840387"/>
                <a:ext cx="0" cy="191162"/>
              </a:xfrm>
              <a:prstGeom prst="line">
                <a:avLst/>
              </a:prstGeom>
              <a:noFill/>
              <a:ln w="28575" cap="flat" cmpd="sng" algn="ctr">
                <a:solidFill>
                  <a:schemeClr val="accent1"/>
                </a:solidFill>
                <a:prstDash val="solid"/>
                <a:round/>
                <a:headEnd type="none" w="med" len="med"/>
                <a:tailEnd type="none" w="med" len="med"/>
              </a:ln>
              <a:effectLst/>
            </p:spPr>
          </p:cxnSp>
          <p:cxnSp>
            <p:nvCxnSpPr>
              <p:cNvPr id="420" name="Straight Connector 419">
                <a:extLst>
                  <a:ext uri="{FF2B5EF4-FFF2-40B4-BE49-F238E27FC236}">
                    <a16:creationId xmlns:a16="http://schemas.microsoft.com/office/drawing/2014/main" id="{D10A82E8-AEBB-44E7-8710-C0EC2E21A920}"/>
                  </a:ext>
                </a:extLst>
              </p:cNvPr>
              <p:cNvCxnSpPr/>
              <p:nvPr/>
            </p:nvCxnSpPr>
            <p:spPr bwMode="auto">
              <a:xfrm>
                <a:off x="7673852" y="3840387"/>
                <a:ext cx="109728" cy="0"/>
              </a:xfrm>
              <a:prstGeom prst="line">
                <a:avLst/>
              </a:prstGeom>
              <a:noFill/>
              <a:ln w="28575" cap="flat" cmpd="sng" algn="ctr">
                <a:solidFill>
                  <a:schemeClr val="accent1"/>
                </a:solidFill>
                <a:prstDash val="solid"/>
                <a:round/>
                <a:headEnd type="none" w="med" len="med"/>
                <a:tailEnd type="none" w="med" len="med"/>
              </a:ln>
              <a:effectLst/>
            </p:spPr>
          </p:cxnSp>
          <p:cxnSp>
            <p:nvCxnSpPr>
              <p:cNvPr id="421" name="Straight Connector 420">
                <a:extLst>
                  <a:ext uri="{FF2B5EF4-FFF2-40B4-BE49-F238E27FC236}">
                    <a16:creationId xmlns:a16="http://schemas.microsoft.com/office/drawing/2014/main" id="{054EAED7-6186-4F0D-8449-11CFEE73A934}"/>
                  </a:ext>
                </a:extLst>
              </p:cNvPr>
              <p:cNvCxnSpPr>
                <a:cxnSpLocks/>
              </p:cNvCxnSpPr>
              <p:nvPr/>
            </p:nvCxnSpPr>
            <p:spPr bwMode="auto">
              <a:xfrm>
                <a:off x="7673852" y="4031549"/>
                <a:ext cx="10972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170" name="Group 169">
              <a:extLst>
                <a:ext uri="{FF2B5EF4-FFF2-40B4-BE49-F238E27FC236}">
                  <a16:creationId xmlns:a16="http://schemas.microsoft.com/office/drawing/2014/main" id="{8BD03380-089B-41B2-9C7B-FDCDE4CFFDA6}"/>
                </a:ext>
              </a:extLst>
            </p:cNvPr>
            <p:cNvGrpSpPr/>
            <p:nvPr/>
          </p:nvGrpSpPr>
          <p:grpSpPr>
            <a:xfrm>
              <a:off x="2273311" y="3971018"/>
              <a:ext cx="109728" cy="192574"/>
              <a:chOff x="3469726" y="4509403"/>
              <a:chExt cx="109728" cy="192574"/>
            </a:xfrm>
          </p:grpSpPr>
          <p:cxnSp>
            <p:nvCxnSpPr>
              <p:cNvPr id="171" name="Straight Connector 170">
                <a:extLst>
                  <a:ext uri="{FF2B5EF4-FFF2-40B4-BE49-F238E27FC236}">
                    <a16:creationId xmlns:a16="http://schemas.microsoft.com/office/drawing/2014/main" id="{8B336FC6-FF9B-4812-A6EE-D8CF330E2F64}"/>
                  </a:ext>
                </a:extLst>
              </p:cNvPr>
              <p:cNvCxnSpPr>
                <a:cxnSpLocks/>
              </p:cNvCxnSpPr>
              <p:nvPr/>
            </p:nvCxnSpPr>
            <p:spPr bwMode="auto">
              <a:xfrm>
                <a:off x="3524590" y="4509403"/>
                <a:ext cx="0" cy="192574"/>
              </a:xfrm>
              <a:prstGeom prst="line">
                <a:avLst/>
              </a:prstGeom>
              <a:noFill/>
              <a:ln w="28575" cap="flat" cmpd="sng" algn="ctr">
                <a:solidFill>
                  <a:schemeClr val="accent3"/>
                </a:solidFill>
                <a:prstDash val="solid"/>
                <a:round/>
                <a:headEnd type="none" w="med" len="med"/>
                <a:tailEnd type="none" w="med" len="med"/>
              </a:ln>
              <a:effectLst/>
            </p:spPr>
          </p:cxnSp>
          <p:cxnSp>
            <p:nvCxnSpPr>
              <p:cNvPr id="172" name="Straight Connector 171">
                <a:extLst>
                  <a:ext uri="{FF2B5EF4-FFF2-40B4-BE49-F238E27FC236}">
                    <a16:creationId xmlns:a16="http://schemas.microsoft.com/office/drawing/2014/main" id="{8C36DD51-8A22-4FAF-B745-DB123AEBED7D}"/>
                  </a:ext>
                </a:extLst>
              </p:cNvPr>
              <p:cNvCxnSpPr/>
              <p:nvPr/>
            </p:nvCxnSpPr>
            <p:spPr bwMode="auto">
              <a:xfrm>
                <a:off x="3469726" y="4509403"/>
                <a:ext cx="109728" cy="0"/>
              </a:xfrm>
              <a:prstGeom prst="line">
                <a:avLst/>
              </a:prstGeom>
              <a:noFill/>
              <a:ln w="28575" cap="flat" cmpd="sng" algn="ctr">
                <a:solidFill>
                  <a:schemeClr val="accent3"/>
                </a:solidFill>
                <a:prstDash val="solid"/>
                <a:round/>
                <a:headEnd type="none" w="med" len="med"/>
                <a:tailEnd type="none" w="med" len="med"/>
              </a:ln>
              <a:effectLst/>
            </p:spPr>
          </p:cxnSp>
          <p:cxnSp>
            <p:nvCxnSpPr>
              <p:cNvPr id="173" name="Straight Connector 172">
                <a:extLst>
                  <a:ext uri="{FF2B5EF4-FFF2-40B4-BE49-F238E27FC236}">
                    <a16:creationId xmlns:a16="http://schemas.microsoft.com/office/drawing/2014/main" id="{128D8CCC-84A8-4BB0-B872-E6249453BE6D}"/>
                  </a:ext>
                </a:extLst>
              </p:cNvPr>
              <p:cNvCxnSpPr/>
              <p:nvPr/>
            </p:nvCxnSpPr>
            <p:spPr bwMode="auto">
              <a:xfrm>
                <a:off x="3469726" y="4695560"/>
                <a:ext cx="109728"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74" name="Group 173">
              <a:extLst>
                <a:ext uri="{FF2B5EF4-FFF2-40B4-BE49-F238E27FC236}">
                  <a16:creationId xmlns:a16="http://schemas.microsoft.com/office/drawing/2014/main" id="{188D5B41-F0F2-4560-AB15-A61E949610D2}"/>
                </a:ext>
              </a:extLst>
            </p:cNvPr>
            <p:cNvGrpSpPr/>
            <p:nvPr/>
          </p:nvGrpSpPr>
          <p:grpSpPr>
            <a:xfrm>
              <a:off x="2617766" y="3922938"/>
              <a:ext cx="109728" cy="192574"/>
              <a:chOff x="3469726" y="4509403"/>
              <a:chExt cx="109728" cy="192574"/>
            </a:xfrm>
          </p:grpSpPr>
          <p:cxnSp>
            <p:nvCxnSpPr>
              <p:cNvPr id="175" name="Straight Connector 174">
                <a:extLst>
                  <a:ext uri="{FF2B5EF4-FFF2-40B4-BE49-F238E27FC236}">
                    <a16:creationId xmlns:a16="http://schemas.microsoft.com/office/drawing/2014/main" id="{40455CC9-FEA0-4868-A26E-3504EEEC6E5F}"/>
                  </a:ext>
                </a:extLst>
              </p:cNvPr>
              <p:cNvCxnSpPr>
                <a:cxnSpLocks/>
              </p:cNvCxnSpPr>
              <p:nvPr/>
            </p:nvCxnSpPr>
            <p:spPr bwMode="auto">
              <a:xfrm>
                <a:off x="3524590" y="4509403"/>
                <a:ext cx="0" cy="192574"/>
              </a:xfrm>
              <a:prstGeom prst="line">
                <a:avLst/>
              </a:prstGeom>
              <a:noFill/>
              <a:ln w="28575" cap="flat" cmpd="sng" algn="ctr">
                <a:solidFill>
                  <a:schemeClr val="accent3"/>
                </a:solidFill>
                <a:prstDash val="solid"/>
                <a:round/>
                <a:headEnd type="none" w="med" len="med"/>
                <a:tailEnd type="none" w="med" len="med"/>
              </a:ln>
              <a:effectLst/>
            </p:spPr>
          </p:cxnSp>
          <p:cxnSp>
            <p:nvCxnSpPr>
              <p:cNvPr id="176" name="Straight Connector 175">
                <a:extLst>
                  <a:ext uri="{FF2B5EF4-FFF2-40B4-BE49-F238E27FC236}">
                    <a16:creationId xmlns:a16="http://schemas.microsoft.com/office/drawing/2014/main" id="{5B2AE01C-9EA0-41CF-814B-9B348914CDE2}"/>
                  </a:ext>
                </a:extLst>
              </p:cNvPr>
              <p:cNvCxnSpPr/>
              <p:nvPr/>
            </p:nvCxnSpPr>
            <p:spPr bwMode="auto">
              <a:xfrm>
                <a:off x="3469726" y="4509403"/>
                <a:ext cx="109728" cy="0"/>
              </a:xfrm>
              <a:prstGeom prst="line">
                <a:avLst/>
              </a:prstGeom>
              <a:noFill/>
              <a:ln w="28575" cap="flat" cmpd="sng" algn="ctr">
                <a:solidFill>
                  <a:schemeClr val="accent3"/>
                </a:solidFill>
                <a:prstDash val="solid"/>
                <a:round/>
                <a:headEnd type="none" w="med" len="med"/>
                <a:tailEnd type="none" w="med" len="med"/>
              </a:ln>
              <a:effectLst/>
            </p:spPr>
          </p:cxnSp>
          <p:cxnSp>
            <p:nvCxnSpPr>
              <p:cNvPr id="177" name="Straight Connector 176">
                <a:extLst>
                  <a:ext uri="{FF2B5EF4-FFF2-40B4-BE49-F238E27FC236}">
                    <a16:creationId xmlns:a16="http://schemas.microsoft.com/office/drawing/2014/main" id="{6FC5E88B-5023-4B4C-B0BC-0EE0CA809A64}"/>
                  </a:ext>
                </a:extLst>
              </p:cNvPr>
              <p:cNvCxnSpPr/>
              <p:nvPr/>
            </p:nvCxnSpPr>
            <p:spPr bwMode="auto">
              <a:xfrm>
                <a:off x="3469726" y="4695560"/>
                <a:ext cx="109728"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78" name="Group 177">
              <a:extLst>
                <a:ext uri="{FF2B5EF4-FFF2-40B4-BE49-F238E27FC236}">
                  <a16:creationId xmlns:a16="http://schemas.microsoft.com/office/drawing/2014/main" id="{9181FD5F-A1D2-4D12-93C4-4EFF2D305DA6}"/>
                </a:ext>
              </a:extLst>
            </p:cNvPr>
            <p:cNvGrpSpPr/>
            <p:nvPr/>
          </p:nvGrpSpPr>
          <p:grpSpPr>
            <a:xfrm>
              <a:off x="3921819" y="3374175"/>
              <a:ext cx="109728" cy="236884"/>
              <a:chOff x="3469726" y="4509403"/>
              <a:chExt cx="109728" cy="236884"/>
            </a:xfrm>
          </p:grpSpPr>
          <p:cxnSp>
            <p:nvCxnSpPr>
              <p:cNvPr id="179" name="Straight Connector 178">
                <a:extLst>
                  <a:ext uri="{FF2B5EF4-FFF2-40B4-BE49-F238E27FC236}">
                    <a16:creationId xmlns:a16="http://schemas.microsoft.com/office/drawing/2014/main" id="{12FBBBC5-83B3-4CD9-91EB-C0298221FD62}"/>
                  </a:ext>
                </a:extLst>
              </p:cNvPr>
              <p:cNvCxnSpPr>
                <a:cxnSpLocks/>
              </p:cNvCxnSpPr>
              <p:nvPr/>
            </p:nvCxnSpPr>
            <p:spPr bwMode="auto">
              <a:xfrm>
                <a:off x="3524590" y="4509403"/>
                <a:ext cx="0" cy="236884"/>
              </a:xfrm>
              <a:prstGeom prst="line">
                <a:avLst/>
              </a:prstGeom>
              <a:noFill/>
              <a:ln w="28575" cap="flat" cmpd="sng" algn="ctr">
                <a:solidFill>
                  <a:schemeClr val="accent3"/>
                </a:solidFill>
                <a:prstDash val="solid"/>
                <a:round/>
                <a:headEnd type="none" w="med" len="med"/>
                <a:tailEnd type="none" w="med" len="med"/>
              </a:ln>
              <a:effectLst/>
            </p:spPr>
          </p:cxnSp>
          <p:cxnSp>
            <p:nvCxnSpPr>
              <p:cNvPr id="181" name="Straight Connector 180">
                <a:extLst>
                  <a:ext uri="{FF2B5EF4-FFF2-40B4-BE49-F238E27FC236}">
                    <a16:creationId xmlns:a16="http://schemas.microsoft.com/office/drawing/2014/main" id="{5C43D432-78AB-4E27-BCA6-36B851636E20}"/>
                  </a:ext>
                </a:extLst>
              </p:cNvPr>
              <p:cNvCxnSpPr/>
              <p:nvPr/>
            </p:nvCxnSpPr>
            <p:spPr bwMode="auto">
              <a:xfrm>
                <a:off x="3469726" y="4509403"/>
                <a:ext cx="109728" cy="0"/>
              </a:xfrm>
              <a:prstGeom prst="line">
                <a:avLst/>
              </a:prstGeom>
              <a:noFill/>
              <a:ln w="28575" cap="flat" cmpd="sng" algn="ctr">
                <a:solidFill>
                  <a:schemeClr val="accent3"/>
                </a:solidFill>
                <a:prstDash val="solid"/>
                <a:round/>
                <a:headEnd type="none" w="med" len="med"/>
                <a:tailEnd type="none" w="med" len="med"/>
              </a:ln>
              <a:effectLst/>
            </p:spPr>
          </p:cxnSp>
          <p:cxnSp>
            <p:nvCxnSpPr>
              <p:cNvPr id="195" name="Straight Connector 194">
                <a:extLst>
                  <a:ext uri="{FF2B5EF4-FFF2-40B4-BE49-F238E27FC236}">
                    <a16:creationId xmlns:a16="http://schemas.microsoft.com/office/drawing/2014/main" id="{E3A41E43-B994-4582-83A8-95620A7FC23F}"/>
                  </a:ext>
                </a:extLst>
              </p:cNvPr>
              <p:cNvCxnSpPr/>
              <p:nvPr/>
            </p:nvCxnSpPr>
            <p:spPr bwMode="auto">
              <a:xfrm>
                <a:off x="3469726" y="4746287"/>
                <a:ext cx="109728"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96" name="Group 195">
              <a:extLst>
                <a:ext uri="{FF2B5EF4-FFF2-40B4-BE49-F238E27FC236}">
                  <a16:creationId xmlns:a16="http://schemas.microsoft.com/office/drawing/2014/main" id="{451707BD-7323-4DA9-A3D8-AAB52801FB15}"/>
                </a:ext>
              </a:extLst>
            </p:cNvPr>
            <p:cNvGrpSpPr/>
            <p:nvPr/>
          </p:nvGrpSpPr>
          <p:grpSpPr>
            <a:xfrm>
              <a:off x="3607947" y="3374175"/>
              <a:ext cx="109728" cy="236884"/>
              <a:chOff x="3469726" y="4509403"/>
              <a:chExt cx="109728" cy="236884"/>
            </a:xfrm>
          </p:grpSpPr>
          <p:cxnSp>
            <p:nvCxnSpPr>
              <p:cNvPr id="197" name="Straight Connector 196">
                <a:extLst>
                  <a:ext uri="{FF2B5EF4-FFF2-40B4-BE49-F238E27FC236}">
                    <a16:creationId xmlns:a16="http://schemas.microsoft.com/office/drawing/2014/main" id="{595AA2A7-5A0C-4E4A-83EB-1DC00D441C38}"/>
                  </a:ext>
                </a:extLst>
              </p:cNvPr>
              <p:cNvCxnSpPr>
                <a:cxnSpLocks/>
              </p:cNvCxnSpPr>
              <p:nvPr/>
            </p:nvCxnSpPr>
            <p:spPr bwMode="auto">
              <a:xfrm>
                <a:off x="3524590" y="4509403"/>
                <a:ext cx="0" cy="236884"/>
              </a:xfrm>
              <a:prstGeom prst="line">
                <a:avLst/>
              </a:prstGeom>
              <a:noFill/>
              <a:ln w="28575" cap="flat" cmpd="sng" algn="ctr">
                <a:solidFill>
                  <a:schemeClr val="accent3"/>
                </a:solidFill>
                <a:prstDash val="solid"/>
                <a:round/>
                <a:headEnd type="none" w="med" len="med"/>
                <a:tailEnd type="none" w="med" len="med"/>
              </a:ln>
              <a:effectLst/>
            </p:spPr>
          </p:cxnSp>
          <p:cxnSp>
            <p:nvCxnSpPr>
              <p:cNvPr id="198" name="Straight Connector 197">
                <a:extLst>
                  <a:ext uri="{FF2B5EF4-FFF2-40B4-BE49-F238E27FC236}">
                    <a16:creationId xmlns:a16="http://schemas.microsoft.com/office/drawing/2014/main" id="{121C0BE8-C00A-4B02-B970-9826CC20C318}"/>
                  </a:ext>
                </a:extLst>
              </p:cNvPr>
              <p:cNvCxnSpPr/>
              <p:nvPr/>
            </p:nvCxnSpPr>
            <p:spPr bwMode="auto">
              <a:xfrm>
                <a:off x="3469726" y="4509403"/>
                <a:ext cx="109728" cy="0"/>
              </a:xfrm>
              <a:prstGeom prst="line">
                <a:avLst/>
              </a:prstGeom>
              <a:noFill/>
              <a:ln w="28575" cap="flat" cmpd="sng" algn="ctr">
                <a:solidFill>
                  <a:schemeClr val="accent3"/>
                </a:solidFill>
                <a:prstDash val="solid"/>
                <a:round/>
                <a:headEnd type="none" w="med" len="med"/>
                <a:tailEnd type="none" w="med" len="med"/>
              </a:ln>
              <a:effectLst/>
            </p:spPr>
          </p:cxnSp>
          <p:cxnSp>
            <p:nvCxnSpPr>
              <p:cNvPr id="199" name="Straight Connector 198">
                <a:extLst>
                  <a:ext uri="{FF2B5EF4-FFF2-40B4-BE49-F238E27FC236}">
                    <a16:creationId xmlns:a16="http://schemas.microsoft.com/office/drawing/2014/main" id="{12C8470A-876F-4352-931A-B9D989DD1B8A}"/>
                  </a:ext>
                </a:extLst>
              </p:cNvPr>
              <p:cNvCxnSpPr/>
              <p:nvPr/>
            </p:nvCxnSpPr>
            <p:spPr bwMode="auto">
              <a:xfrm>
                <a:off x="3469726" y="4746287"/>
                <a:ext cx="109728"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200" name="Group 199">
              <a:extLst>
                <a:ext uri="{FF2B5EF4-FFF2-40B4-BE49-F238E27FC236}">
                  <a16:creationId xmlns:a16="http://schemas.microsoft.com/office/drawing/2014/main" id="{AAC13F66-F394-4B12-82D0-37EF804D0A56}"/>
                </a:ext>
              </a:extLst>
            </p:cNvPr>
            <p:cNvGrpSpPr/>
            <p:nvPr/>
          </p:nvGrpSpPr>
          <p:grpSpPr>
            <a:xfrm>
              <a:off x="2958479" y="3731942"/>
              <a:ext cx="109728" cy="236884"/>
              <a:chOff x="3469726" y="4509403"/>
              <a:chExt cx="109728" cy="236884"/>
            </a:xfrm>
          </p:grpSpPr>
          <p:cxnSp>
            <p:nvCxnSpPr>
              <p:cNvPr id="201" name="Straight Connector 200">
                <a:extLst>
                  <a:ext uri="{FF2B5EF4-FFF2-40B4-BE49-F238E27FC236}">
                    <a16:creationId xmlns:a16="http://schemas.microsoft.com/office/drawing/2014/main" id="{D34E8CC2-8CCA-40AE-85B8-B2AFF0B42A7F}"/>
                  </a:ext>
                </a:extLst>
              </p:cNvPr>
              <p:cNvCxnSpPr>
                <a:cxnSpLocks/>
              </p:cNvCxnSpPr>
              <p:nvPr/>
            </p:nvCxnSpPr>
            <p:spPr bwMode="auto">
              <a:xfrm>
                <a:off x="3524590" y="4509403"/>
                <a:ext cx="0" cy="236884"/>
              </a:xfrm>
              <a:prstGeom prst="line">
                <a:avLst/>
              </a:prstGeom>
              <a:noFill/>
              <a:ln w="28575" cap="flat" cmpd="sng" algn="ctr">
                <a:solidFill>
                  <a:schemeClr val="accent3"/>
                </a:solidFill>
                <a:prstDash val="solid"/>
                <a:round/>
                <a:headEnd type="none" w="med" len="med"/>
                <a:tailEnd type="none" w="med" len="med"/>
              </a:ln>
              <a:effectLst/>
            </p:spPr>
          </p:cxnSp>
          <p:cxnSp>
            <p:nvCxnSpPr>
              <p:cNvPr id="202" name="Straight Connector 201">
                <a:extLst>
                  <a:ext uri="{FF2B5EF4-FFF2-40B4-BE49-F238E27FC236}">
                    <a16:creationId xmlns:a16="http://schemas.microsoft.com/office/drawing/2014/main" id="{35D32707-28A5-4C39-BE5C-96E48CAE1892}"/>
                  </a:ext>
                </a:extLst>
              </p:cNvPr>
              <p:cNvCxnSpPr/>
              <p:nvPr/>
            </p:nvCxnSpPr>
            <p:spPr bwMode="auto">
              <a:xfrm>
                <a:off x="3469726" y="4509403"/>
                <a:ext cx="109728" cy="0"/>
              </a:xfrm>
              <a:prstGeom prst="line">
                <a:avLst/>
              </a:prstGeom>
              <a:noFill/>
              <a:ln w="28575" cap="flat" cmpd="sng" algn="ctr">
                <a:solidFill>
                  <a:schemeClr val="accent3"/>
                </a:solidFill>
                <a:prstDash val="solid"/>
                <a:round/>
                <a:headEnd type="none" w="med" len="med"/>
                <a:tailEnd type="none" w="med" len="med"/>
              </a:ln>
              <a:effectLst/>
            </p:spPr>
          </p:cxnSp>
          <p:cxnSp>
            <p:nvCxnSpPr>
              <p:cNvPr id="203" name="Straight Connector 202">
                <a:extLst>
                  <a:ext uri="{FF2B5EF4-FFF2-40B4-BE49-F238E27FC236}">
                    <a16:creationId xmlns:a16="http://schemas.microsoft.com/office/drawing/2014/main" id="{28BF2F9F-24E1-4630-A340-CCA0A88FA84F}"/>
                  </a:ext>
                </a:extLst>
              </p:cNvPr>
              <p:cNvCxnSpPr/>
              <p:nvPr/>
            </p:nvCxnSpPr>
            <p:spPr bwMode="auto">
              <a:xfrm>
                <a:off x="3469726" y="4746287"/>
                <a:ext cx="109728"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204" name="Group 203">
              <a:extLst>
                <a:ext uri="{FF2B5EF4-FFF2-40B4-BE49-F238E27FC236}">
                  <a16:creationId xmlns:a16="http://schemas.microsoft.com/office/drawing/2014/main" id="{09621188-97C3-434F-9033-81238332D38B}"/>
                </a:ext>
              </a:extLst>
            </p:cNvPr>
            <p:cNvGrpSpPr/>
            <p:nvPr/>
          </p:nvGrpSpPr>
          <p:grpSpPr>
            <a:xfrm>
              <a:off x="3265178" y="3617709"/>
              <a:ext cx="109728" cy="236884"/>
              <a:chOff x="3469726" y="4509403"/>
              <a:chExt cx="109728" cy="236884"/>
            </a:xfrm>
          </p:grpSpPr>
          <p:cxnSp>
            <p:nvCxnSpPr>
              <p:cNvPr id="205" name="Straight Connector 204">
                <a:extLst>
                  <a:ext uri="{FF2B5EF4-FFF2-40B4-BE49-F238E27FC236}">
                    <a16:creationId xmlns:a16="http://schemas.microsoft.com/office/drawing/2014/main" id="{2BC40D16-2AA9-489B-A00D-75F127D3B34B}"/>
                  </a:ext>
                </a:extLst>
              </p:cNvPr>
              <p:cNvCxnSpPr>
                <a:cxnSpLocks/>
              </p:cNvCxnSpPr>
              <p:nvPr/>
            </p:nvCxnSpPr>
            <p:spPr bwMode="auto">
              <a:xfrm>
                <a:off x="3524590" y="4509403"/>
                <a:ext cx="0" cy="236884"/>
              </a:xfrm>
              <a:prstGeom prst="line">
                <a:avLst/>
              </a:prstGeom>
              <a:noFill/>
              <a:ln w="28575" cap="flat" cmpd="sng" algn="ctr">
                <a:solidFill>
                  <a:schemeClr val="accent3"/>
                </a:solidFill>
                <a:prstDash val="solid"/>
                <a:round/>
                <a:headEnd type="none" w="med" len="med"/>
                <a:tailEnd type="none" w="med" len="med"/>
              </a:ln>
              <a:effectLst/>
            </p:spPr>
          </p:cxnSp>
          <p:cxnSp>
            <p:nvCxnSpPr>
              <p:cNvPr id="206" name="Straight Connector 205">
                <a:extLst>
                  <a:ext uri="{FF2B5EF4-FFF2-40B4-BE49-F238E27FC236}">
                    <a16:creationId xmlns:a16="http://schemas.microsoft.com/office/drawing/2014/main" id="{83DBB340-975D-40E4-A851-E1D4356D09D1}"/>
                  </a:ext>
                </a:extLst>
              </p:cNvPr>
              <p:cNvCxnSpPr/>
              <p:nvPr/>
            </p:nvCxnSpPr>
            <p:spPr bwMode="auto">
              <a:xfrm>
                <a:off x="3469726" y="4509403"/>
                <a:ext cx="109728" cy="0"/>
              </a:xfrm>
              <a:prstGeom prst="line">
                <a:avLst/>
              </a:prstGeom>
              <a:noFill/>
              <a:ln w="28575" cap="flat" cmpd="sng" algn="ctr">
                <a:solidFill>
                  <a:schemeClr val="accent3"/>
                </a:solidFill>
                <a:prstDash val="solid"/>
                <a:round/>
                <a:headEnd type="none" w="med" len="med"/>
                <a:tailEnd type="none" w="med" len="med"/>
              </a:ln>
              <a:effectLst/>
            </p:spPr>
          </p:cxnSp>
          <p:cxnSp>
            <p:nvCxnSpPr>
              <p:cNvPr id="207" name="Straight Connector 206">
                <a:extLst>
                  <a:ext uri="{FF2B5EF4-FFF2-40B4-BE49-F238E27FC236}">
                    <a16:creationId xmlns:a16="http://schemas.microsoft.com/office/drawing/2014/main" id="{1A6E55D3-B4FD-4B22-9142-5D2F8E49835E}"/>
                  </a:ext>
                </a:extLst>
              </p:cNvPr>
              <p:cNvCxnSpPr/>
              <p:nvPr/>
            </p:nvCxnSpPr>
            <p:spPr bwMode="auto">
              <a:xfrm>
                <a:off x="3469726" y="4746287"/>
                <a:ext cx="109728" cy="0"/>
              </a:xfrm>
              <a:prstGeom prst="line">
                <a:avLst/>
              </a:prstGeom>
              <a:noFill/>
              <a:ln w="28575" cap="flat" cmpd="sng" algn="ctr">
                <a:solidFill>
                  <a:schemeClr val="accent3"/>
                </a:solidFill>
                <a:prstDash val="solid"/>
                <a:round/>
                <a:headEnd type="none" w="med" len="med"/>
                <a:tailEnd type="none" w="med" len="med"/>
              </a:ln>
              <a:effectLst/>
            </p:spPr>
          </p:cxnSp>
        </p:grpSp>
        <p:sp>
          <p:nvSpPr>
            <p:cNvPr id="192" name="TextBox 191">
              <a:extLst>
                <a:ext uri="{FF2B5EF4-FFF2-40B4-BE49-F238E27FC236}">
                  <a16:creationId xmlns:a16="http://schemas.microsoft.com/office/drawing/2014/main" id="{9B4DBA1A-E3B6-4311-91EB-34C79A829E6D}"/>
                </a:ext>
              </a:extLst>
            </p:cNvPr>
            <p:cNvSpPr txBox="1"/>
            <p:nvPr/>
          </p:nvSpPr>
          <p:spPr bwMode="auto">
            <a:xfrm>
              <a:off x="5654279" y="2832703"/>
              <a:ext cx="91185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BIC</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DTG</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EVG/COBI</a:t>
              </a:r>
            </a:p>
          </p:txBody>
        </p:sp>
        <p:sp>
          <p:nvSpPr>
            <p:cNvPr id="193" name="TextBox 192">
              <a:extLst>
                <a:ext uri="{FF2B5EF4-FFF2-40B4-BE49-F238E27FC236}">
                  <a16:creationId xmlns:a16="http://schemas.microsoft.com/office/drawing/2014/main" id="{8FACC820-A32F-436A-B847-F36C7ABFA988}"/>
                </a:ext>
              </a:extLst>
            </p:cNvPr>
            <p:cNvSpPr txBox="1"/>
            <p:nvPr/>
          </p:nvSpPr>
          <p:spPr bwMode="auto">
            <a:xfrm>
              <a:off x="1937565" y="2819055"/>
              <a:ext cx="644600" cy="738664"/>
            </a:xfrm>
            <a:prstGeom prst="rect">
              <a:avLst/>
            </a:prstGeom>
            <a:noFill/>
            <a:ln>
              <a:noFill/>
            </a:ln>
          </p:spPr>
          <p:txBody>
            <a:bodyPr wrap="non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INSTI</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PI</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NNRTI</a:t>
              </a:r>
            </a:p>
          </p:txBody>
        </p:sp>
        <p:cxnSp>
          <p:nvCxnSpPr>
            <p:cNvPr id="5" name="Straight Connector 4">
              <a:extLst>
                <a:ext uri="{FF2B5EF4-FFF2-40B4-BE49-F238E27FC236}">
                  <a16:creationId xmlns:a16="http://schemas.microsoft.com/office/drawing/2014/main" id="{159494C2-05B9-46E1-97E6-E566A63E7431}"/>
                </a:ext>
              </a:extLst>
            </p:cNvPr>
            <p:cNvCxnSpPr/>
            <p:nvPr/>
          </p:nvCxnSpPr>
          <p:spPr bwMode="auto">
            <a:xfrm>
              <a:off x="1676339" y="2957081"/>
              <a:ext cx="261226" cy="0"/>
            </a:xfrm>
            <a:prstGeom prst="line">
              <a:avLst/>
            </a:prstGeom>
            <a:noFill/>
            <a:ln w="28575" cap="flat" cmpd="sng" algn="ctr">
              <a:solidFill>
                <a:schemeClr val="accent3"/>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C61DEBBE-5F50-4C47-A558-8B7BA28DE6FA}"/>
                </a:ext>
              </a:extLst>
            </p:cNvPr>
            <p:cNvCxnSpPr/>
            <p:nvPr/>
          </p:nvCxnSpPr>
          <p:spPr bwMode="auto">
            <a:xfrm>
              <a:off x="1676339" y="3188993"/>
              <a:ext cx="261226" cy="0"/>
            </a:xfrm>
            <a:prstGeom prst="line">
              <a:avLst/>
            </a:prstGeom>
            <a:noFill/>
            <a:ln w="28575" cap="flat" cmpd="sng" algn="ctr">
              <a:solidFill>
                <a:schemeClr val="accent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30D6548A-7DD7-41FF-A46C-1FE8FBEC71C7}"/>
                </a:ext>
              </a:extLst>
            </p:cNvPr>
            <p:cNvCxnSpPr/>
            <p:nvPr/>
          </p:nvCxnSpPr>
          <p:spPr bwMode="auto">
            <a:xfrm>
              <a:off x="1676339" y="3401027"/>
              <a:ext cx="261226" cy="0"/>
            </a:xfrm>
            <a:prstGeom prst="line">
              <a:avLst/>
            </a:prstGeom>
            <a:noFill/>
            <a:ln w="28575" cap="flat" cmpd="sng" algn="ctr">
              <a:solidFill>
                <a:schemeClr val="accent4"/>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7608F9BC-51FA-4F9C-B82F-E339C7139D85}"/>
                </a:ext>
              </a:extLst>
            </p:cNvPr>
            <p:cNvCxnSpPr/>
            <p:nvPr/>
          </p:nvCxnSpPr>
          <p:spPr bwMode="auto">
            <a:xfrm>
              <a:off x="5421602" y="2988147"/>
              <a:ext cx="261226" cy="0"/>
            </a:xfrm>
            <a:prstGeom prst="line">
              <a:avLst/>
            </a:prstGeom>
            <a:noFill/>
            <a:ln w="28575" cap="flat" cmpd="sng" algn="ctr">
              <a:solidFill>
                <a:schemeClr val="accent3"/>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A717E4B6-3105-4A43-9BB4-F8AF90B9A821}"/>
                </a:ext>
              </a:extLst>
            </p:cNvPr>
            <p:cNvCxnSpPr/>
            <p:nvPr/>
          </p:nvCxnSpPr>
          <p:spPr bwMode="auto">
            <a:xfrm>
              <a:off x="5421602" y="3211350"/>
              <a:ext cx="261226" cy="0"/>
            </a:xfrm>
            <a:prstGeom prst="line">
              <a:avLst/>
            </a:prstGeom>
            <a:noFill/>
            <a:ln w="28575" cap="flat" cmpd="sng" algn="ctr">
              <a:solidFill>
                <a:schemeClr val="accent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0AD23CED-0559-42A0-AE17-3462B0B9C4FB}"/>
                </a:ext>
              </a:extLst>
            </p:cNvPr>
            <p:cNvCxnSpPr/>
            <p:nvPr/>
          </p:nvCxnSpPr>
          <p:spPr bwMode="auto">
            <a:xfrm>
              <a:off x="5421602" y="3414675"/>
              <a:ext cx="261226" cy="0"/>
            </a:xfrm>
            <a:prstGeom prst="line">
              <a:avLst/>
            </a:prstGeom>
            <a:noFill/>
            <a:ln w="28575" cap="flat" cmpd="sng" algn="ctr">
              <a:solidFill>
                <a:schemeClr val="accent4"/>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7017488B-1C69-48C6-A0E9-94CB6E89B919}"/>
                </a:ext>
              </a:extLst>
            </p:cNvPr>
            <p:cNvCxnSpPr/>
            <p:nvPr/>
          </p:nvCxnSpPr>
          <p:spPr bwMode="auto">
            <a:xfrm>
              <a:off x="9035291" y="2841334"/>
              <a:ext cx="261226" cy="0"/>
            </a:xfrm>
            <a:prstGeom prst="line">
              <a:avLst/>
            </a:prstGeom>
            <a:noFill/>
            <a:ln w="28575" cap="flat" cmpd="sng" algn="ctr">
              <a:solidFill>
                <a:schemeClr val="accent3"/>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E8798AE8-C5F2-4A47-9EE8-23BDCE90BD55}"/>
                </a:ext>
              </a:extLst>
            </p:cNvPr>
            <p:cNvCxnSpPr/>
            <p:nvPr/>
          </p:nvCxnSpPr>
          <p:spPr bwMode="auto">
            <a:xfrm>
              <a:off x="9035291" y="3055828"/>
              <a:ext cx="261226" cy="0"/>
            </a:xfrm>
            <a:prstGeom prst="line">
              <a:avLst/>
            </a:prstGeom>
            <a:noFill/>
            <a:ln w="28575" cap="flat" cmpd="sng" algn="ctr">
              <a:solidFill>
                <a:schemeClr val="accent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47B10FD3-A373-4181-BD9D-06F4ACAE5367}"/>
                </a:ext>
              </a:extLst>
            </p:cNvPr>
            <p:cNvCxnSpPr/>
            <p:nvPr/>
          </p:nvCxnSpPr>
          <p:spPr bwMode="auto">
            <a:xfrm>
              <a:off x="9035291" y="3267862"/>
              <a:ext cx="261226" cy="0"/>
            </a:xfrm>
            <a:prstGeom prst="line">
              <a:avLst/>
            </a:prstGeom>
            <a:noFill/>
            <a:ln w="28575" cap="flat" cmpd="sng" algn="ctr">
              <a:solidFill>
                <a:schemeClr val="accent5"/>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719A89E0-2955-4693-AFB8-EEFBCB300CC3}"/>
                </a:ext>
              </a:extLst>
            </p:cNvPr>
            <p:cNvCxnSpPr/>
            <p:nvPr/>
          </p:nvCxnSpPr>
          <p:spPr bwMode="auto">
            <a:xfrm>
              <a:off x="9035291" y="3478001"/>
              <a:ext cx="261226" cy="0"/>
            </a:xfrm>
            <a:prstGeom prst="line">
              <a:avLst/>
            </a:prstGeom>
            <a:noFill/>
            <a:ln w="28575" cap="flat" cmpd="sng" algn="ctr">
              <a:solidFill>
                <a:schemeClr val="accent4"/>
              </a:solidFill>
              <a:prstDash val="solid"/>
              <a:round/>
              <a:headEnd type="none" w="med" len="med"/>
              <a:tailEnd type="none" w="med" len="med"/>
            </a:ln>
            <a:effectLst/>
          </p:spPr>
        </p:cxnSp>
        <p:sp>
          <p:nvSpPr>
            <p:cNvPr id="75" name="TextBox 74">
              <a:extLst>
                <a:ext uri="{FF2B5EF4-FFF2-40B4-BE49-F238E27FC236}">
                  <a16:creationId xmlns:a16="http://schemas.microsoft.com/office/drawing/2014/main" id="{7335CB11-19AB-4B2D-B35A-7C7D9AEC2F62}"/>
                </a:ext>
              </a:extLst>
            </p:cNvPr>
            <p:cNvSpPr txBox="1"/>
            <p:nvPr/>
          </p:nvSpPr>
          <p:spPr bwMode="auto">
            <a:xfrm>
              <a:off x="873412" y="4534930"/>
              <a:ext cx="433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a:t>
              </a:r>
            </a:p>
          </p:txBody>
        </p:sp>
        <p:sp>
          <p:nvSpPr>
            <p:cNvPr id="70" name="TextBox 69">
              <a:extLst>
                <a:ext uri="{FF2B5EF4-FFF2-40B4-BE49-F238E27FC236}">
                  <a16:creationId xmlns:a16="http://schemas.microsoft.com/office/drawing/2014/main" id="{DBBE1DB4-E0E4-47C8-9A28-9665A8DC0FEC}"/>
                </a:ext>
              </a:extLst>
            </p:cNvPr>
            <p:cNvSpPr txBox="1"/>
            <p:nvPr/>
          </p:nvSpPr>
          <p:spPr bwMode="auto">
            <a:xfrm>
              <a:off x="873412" y="5088043"/>
              <a:ext cx="433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69" name="TextBox 68">
              <a:extLst>
                <a:ext uri="{FF2B5EF4-FFF2-40B4-BE49-F238E27FC236}">
                  <a16:creationId xmlns:a16="http://schemas.microsoft.com/office/drawing/2014/main" id="{A4349A43-0337-4D18-9403-FB2E02A780A2}"/>
                </a:ext>
              </a:extLst>
            </p:cNvPr>
            <p:cNvSpPr txBox="1"/>
            <p:nvPr/>
          </p:nvSpPr>
          <p:spPr bwMode="auto">
            <a:xfrm>
              <a:off x="873412" y="2875594"/>
              <a:ext cx="433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a:t>
              </a:r>
            </a:p>
          </p:txBody>
        </p:sp>
        <p:sp>
          <p:nvSpPr>
            <p:cNvPr id="71" name="TextBox 70">
              <a:extLst>
                <a:ext uri="{FF2B5EF4-FFF2-40B4-BE49-F238E27FC236}">
                  <a16:creationId xmlns:a16="http://schemas.microsoft.com/office/drawing/2014/main" id="{22E336CF-3FA7-415B-BB13-3FA87778C2F7}"/>
                </a:ext>
              </a:extLst>
            </p:cNvPr>
            <p:cNvSpPr txBox="1"/>
            <p:nvPr/>
          </p:nvSpPr>
          <p:spPr bwMode="auto">
            <a:xfrm>
              <a:off x="873412" y="3428706"/>
              <a:ext cx="433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a:t>
              </a:r>
            </a:p>
          </p:txBody>
        </p:sp>
        <p:sp>
          <p:nvSpPr>
            <p:cNvPr id="57" name="TextBox 56">
              <a:extLst>
                <a:ext uri="{FF2B5EF4-FFF2-40B4-BE49-F238E27FC236}">
                  <a16:creationId xmlns:a16="http://schemas.microsoft.com/office/drawing/2014/main" id="{D6D12450-78F7-496B-83B5-7E8F790EF0B6}"/>
                </a:ext>
              </a:extLst>
            </p:cNvPr>
            <p:cNvSpPr txBox="1"/>
            <p:nvPr/>
          </p:nvSpPr>
          <p:spPr bwMode="auto">
            <a:xfrm rot="16200000">
              <a:off x="-602812" y="3993286"/>
              <a:ext cx="276691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LS Mean Weight </a:t>
              </a:r>
              <a:r>
                <a:rPr kumimoji="0" lang="el-GR"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Δ</a:t>
              </a: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kg (95% CI)</a:t>
              </a:r>
            </a:p>
          </p:txBody>
        </p:sp>
        <p:sp>
          <p:nvSpPr>
            <p:cNvPr id="188" name="TextBox 187">
              <a:extLst>
                <a:ext uri="{FF2B5EF4-FFF2-40B4-BE49-F238E27FC236}">
                  <a16:creationId xmlns:a16="http://schemas.microsoft.com/office/drawing/2014/main" id="{12AEEBA1-477D-47E7-A492-A4DF5EBAD8C0}"/>
                </a:ext>
              </a:extLst>
            </p:cNvPr>
            <p:cNvSpPr txBox="1"/>
            <p:nvPr/>
          </p:nvSpPr>
          <p:spPr bwMode="auto">
            <a:xfrm>
              <a:off x="1330155" y="5569412"/>
              <a:ext cx="301383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Wk</a:t>
              </a:r>
            </a:p>
          </p:txBody>
        </p:sp>
        <p:cxnSp>
          <p:nvCxnSpPr>
            <p:cNvPr id="11" name="Straight Connector 10">
              <a:extLst>
                <a:ext uri="{FF2B5EF4-FFF2-40B4-BE49-F238E27FC236}">
                  <a16:creationId xmlns:a16="http://schemas.microsoft.com/office/drawing/2014/main" id="{45474232-60B8-425F-8AB4-9388FB5A01AF}"/>
                </a:ext>
              </a:extLst>
            </p:cNvPr>
            <p:cNvCxnSpPr>
              <a:cxnSpLocks/>
              <a:stCxn id="70" idx="3"/>
            </p:cNvCxnSpPr>
            <p:nvPr/>
          </p:nvCxnSpPr>
          <p:spPr bwMode="auto">
            <a:xfrm>
              <a:off x="1307245" y="5272709"/>
              <a:ext cx="2689813" cy="0"/>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6F558BCF-35B6-4207-B23A-EF0871A732C8}"/>
                </a:ext>
              </a:extLst>
            </p:cNvPr>
            <p:cNvCxnSpPr>
              <a:cxnSpLocks/>
            </p:cNvCxnSpPr>
            <p:nvPr/>
          </p:nvCxnSpPr>
          <p:spPr bwMode="auto">
            <a:xfrm flipV="1">
              <a:off x="1331843" y="3051907"/>
              <a:ext cx="0" cy="2230741"/>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3B7501DB-2940-472B-ADE9-7D36E0B0E2EE}"/>
                </a:ext>
              </a:extLst>
            </p:cNvPr>
            <p:cNvCxnSpPr/>
            <p:nvPr/>
          </p:nvCxnSpPr>
          <p:spPr bwMode="auto">
            <a:xfrm flipH="1">
              <a:off x="1262269" y="3069931"/>
              <a:ext cx="73152" cy="0"/>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94F41C28-FD19-4BE6-80B6-0D266D7DAA09}"/>
                </a:ext>
              </a:extLst>
            </p:cNvPr>
            <p:cNvCxnSpPr/>
            <p:nvPr/>
          </p:nvCxnSpPr>
          <p:spPr bwMode="auto">
            <a:xfrm flipH="1">
              <a:off x="1262269" y="3620626"/>
              <a:ext cx="73152" cy="0"/>
            </a:xfrm>
            <a:prstGeom prst="line">
              <a:avLst/>
            </a:prstGeom>
            <a:noFill/>
            <a:ln w="28575" cap="flat" cmpd="sng" algn="ctr">
              <a:solidFill>
                <a:schemeClr val="bg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CA189474-B7B9-47A8-8F16-C5E778ED2F7A}"/>
                </a:ext>
              </a:extLst>
            </p:cNvPr>
            <p:cNvCxnSpPr/>
            <p:nvPr/>
          </p:nvCxnSpPr>
          <p:spPr bwMode="auto">
            <a:xfrm flipH="1">
              <a:off x="1262269" y="4171320"/>
              <a:ext cx="73152" cy="0"/>
            </a:xfrm>
            <a:prstGeom prst="line">
              <a:avLst/>
            </a:prstGeom>
            <a:noFill/>
            <a:ln w="28575" cap="flat" cmpd="sng" algn="ctr">
              <a:solidFill>
                <a:schemeClr val="bg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9E2161D4-CC1A-47CD-89D4-C8C87EBE2DBE}"/>
                </a:ext>
              </a:extLst>
            </p:cNvPr>
            <p:cNvCxnSpPr/>
            <p:nvPr/>
          </p:nvCxnSpPr>
          <p:spPr bwMode="auto">
            <a:xfrm flipH="1">
              <a:off x="1262269" y="4722014"/>
              <a:ext cx="73152" cy="0"/>
            </a:xfrm>
            <a:prstGeom prst="line">
              <a:avLst/>
            </a:prstGeom>
            <a:noFill/>
            <a:ln w="28575" cap="flat" cmpd="sng" algn="ctr">
              <a:solidFill>
                <a:schemeClr val="bg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DD514C4C-A33B-4843-A9AF-68F57BEA8495}"/>
                </a:ext>
              </a:extLst>
            </p:cNvPr>
            <p:cNvCxnSpPr/>
            <p:nvPr/>
          </p:nvCxnSpPr>
          <p:spPr bwMode="auto">
            <a:xfrm flipH="1">
              <a:off x="1262269" y="5272709"/>
              <a:ext cx="73152"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4968F12D-325C-4649-A846-DF2B3A8D45C6}"/>
                </a:ext>
              </a:extLst>
            </p:cNvPr>
            <p:cNvCxnSpPr/>
            <p:nvPr/>
          </p:nvCxnSpPr>
          <p:spPr bwMode="auto">
            <a:xfrm>
              <a:off x="1676339" y="5282648"/>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10036E73-6C4A-4E07-9280-4630A9773B84}"/>
                </a:ext>
              </a:extLst>
            </p:cNvPr>
            <p:cNvCxnSpPr/>
            <p:nvPr/>
          </p:nvCxnSpPr>
          <p:spPr bwMode="auto">
            <a:xfrm>
              <a:off x="2006224" y="5282648"/>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2E427F32-B65C-47C3-B7AA-EE31EB6A4EB0}"/>
                </a:ext>
              </a:extLst>
            </p:cNvPr>
            <p:cNvCxnSpPr/>
            <p:nvPr/>
          </p:nvCxnSpPr>
          <p:spPr bwMode="auto">
            <a:xfrm>
              <a:off x="2336109" y="5282648"/>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C307EE69-8A1C-41B2-937A-56CD4EDCDD9D}"/>
                </a:ext>
              </a:extLst>
            </p:cNvPr>
            <p:cNvCxnSpPr/>
            <p:nvPr/>
          </p:nvCxnSpPr>
          <p:spPr bwMode="auto">
            <a:xfrm>
              <a:off x="2665994" y="5282648"/>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FD772EF3-0D1F-4A61-92E9-F53AA55B5DFF}"/>
                </a:ext>
              </a:extLst>
            </p:cNvPr>
            <p:cNvCxnSpPr/>
            <p:nvPr/>
          </p:nvCxnSpPr>
          <p:spPr bwMode="auto">
            <a:xfrm>
              <a:off x="2995879" y="5282648"/>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F83BB2B9-D7D0-43DE-AC8A-EF31162A68A7}"/>
                </a:ext>
              </a:extLst>
            </p:cNvPr>
            <p:cNvCxnSpPr/>
            <p:nvPr/>
          </p:nvCxnSpPr>
          <p:spPr bwMode="auto">
            <a:xfrm>
              <a:off x="3325764" y="5282648"/>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A64FE071-F087-4D6E-8492-F806C769306D}"/>
                </a:ext>
              </a:extLst>
            </p:cNvPr>
            <p:cNvCxnSpPr/>
            <p:nvPr/>
          </p:nvCxnSpPr>
          <p:spPr bwMode="auto">
            <a:xfrm>
              <a:off x="3655649" y="5282648"/>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E5D02B5D-F080-4F0C-8838-1AE9BDD298C7}"/>
                </a:ext>
              </a:extLst>
            </p:cNvPr>
            <p:cNvCxnSpPr/>
            <p:nvPr/>
          </p:nvCxnSpPr>
          <p:spPr bwMode="auto">
            <a:xfrm>
              <a:off x="3985531" y="5282648"/>
              <a:ext cx="0" cy="64008"/>
            </a:xfrm>
            <a:prstGeom prst="line">
              <a:avLst/>
            </a:prstGeom>
            <a:noFill/>
            <a:ln w="28575" cap="flat" cmpd="sng" algn="ctr">
              <a:solidFill>
                <a:schemeClr val="bg1"/>
              </a:solidFill>
              <a:prstDash val="solid"/>
              <a:round/>
              <a:headEnd type="none" w="med" len="med"/>
              <a:tailEnd type="none" w="med" len="med"/>
            </a:ln>
            <a:effectLst/>
          </p:spPr>
        </p:cxnSp>
        <p:sp>
          <p:nvSpPr>
            <p:cNvPr id="20" name="TextBox 19">
              <a:extLst>
                <a:ext uri="{FF2B5EF4-FFF2-40B4-BE49-F238E27FC236}">
                  <a16:creationId xmlns:a16="http://schemas.microsoft.com/office/drawing/2014/main" id="{CF0E5250-8C8A-43C8-A2F9-4094B3B634F0}"/>
                </a:ext>
              </a:extLst>
            </p:cNvPr>
            <p:cNvSpPr txBox="1"/>
            <p:nvPr/>
          </p:nvSpPr>
          <p:spPr bwMode="auto">
            <a:xfrm>
              <a:off x="1469806" y="5290734"/>
              <a:ext cx="433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62" name="TextBox 61">
              <a:extLst>
                <a:ext uri="{FF2B5EF4-FFF2-40B4-BE49-F238E27FC236}">
                  <a16:creationId xmlns:a16="http://schemas.microsoft.com/office/drawing/2014/main" id="{E9E87016-D348-4135-AC41-68EFCEC09BDA}"/>
                </a:ext>
              </a:extLst>
            </p:cNvPr>
            <p:cNvSpPr txBox="1"/>
            <p:nvPr/>
          </p:nvSpPr>
          <p:spPr bwMode="auto">
            <a:xfrm>
              <a:off x="1797014" y="5290734"/>
              <a:ext cx="433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a:t>
              </a:r>
            </a:p>
          </p:txBody>
        </p:sp>
        <p:sp>
          <p:nvSpPr>
            <p:cNvPr id="63" name="TextBox 62">
              <a:extLst>
                <a:ext uri="{FF2B5EF4-FFF2-40B4-BE49-F238E27FC236}">
                  <a16:creationId xmlns:a16="http://schemas.microsoft.com/office/drawing/2014/main" id="{FCF1F86C-7498-42FC-8090-07B00AA2507B}"/>
                </a:ext>
              </a:extLst>
            </p:cNvPr>
            <p:cNvSpPr txBox="1"/>
            <p:nvPr/>
          </p:nvSpPr>
          <p:spPr bwMode="auto">
            <a:xfrm>
              <a:off x="2124222" y="5290734"/>
              <a:ext cx="433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36</a:t>
              </a:r>
            </a:p>
          </p:txBody>
        </p:sp>
        <p:sp>
          <p:nvSpPr>
            <p:cNvPr id="64" name="TextBox 63">
              <a:extLst>
                <a:ext uri="{FF2B5EF4-FFF2-40B4-BE49-F238E27FC236}">
                  <a16:creationId xmlns:a16="http://schemas.microsoft.com/office/drawing/2014/main" id="{9B9A6D05-2FA4-45F2-8FFA-5DD8EE778336}"/>
                </a:ext>
              </a:extLst>
            </p:cNvPr>
            <p:cNvSpPr txBox="1"/>
            <p:nvPr/>
          </p:nvSpPr>
          <p:spPr bwMode="auto">
            <a:xfrm>
              <a:off x="2451430" y="5290734"/>
              <a:ext cx="433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48</a:t>
              </a:r>
            </a:p>
          </p:txBody>
        </p:sp>
        <p:sp>
          <p:nvSpPr>
            <p:cNvPr id="65" name="TextBox 64">
              <a:extLst>
                <a:ext uri="{FF2B5EF4-FFF2-40B4-BE49-F238E27FC236}">
                  <a16:creationId xmlns:a16="http://schemas.microsoft.com/office/drawing/2014/main" id="{4820B172-B1CD-429C-9FD6-3FAE693B6B7B}"/>
                </a:ext>
              </a:extLst>
            </p:cNvPr>
            <p:cNvSpPr txBox="1"/>
            <p:nvPr/>
          </p:nvSpPr>
          <p:spPr bwMode="auto">
            <a:xfrm>
              <a:off x="2778638" y="5290734"/>
              <a:ext cx="433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66" name="TextBox 65">
              <a:extLst>
                <a:ext uri="{FF2B5EF4-FFF2-40B4-BE49-F238E27FC236}">
                  <a16:creationId xmlns:a16="http://schemas.microsoft.com/office/drawing/2014/main" id="{985A8CB3-3E62-41C8-8E12-85DC9FF9273E}"/>
                </a:ext>
              </a:extLst>
            </p:cNvPr>
            <p:cNvSpPr txBox="1"/>
            <p:nvPr/>
          </p:nvSpPr>
          <p:spPr bwMode="auto">
            <a:xfrm>
              <a:off x="3105846" y="5290734"/>
              <a:ext cx="433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72</a:t>
              </a:r>
            </a:p>
          </p:txBody>
        </p:sp>
        <p:sp>
          <p:nvSpPr>
            <p:cNvPr id="67" name="TextBox 66">
              <a:extLst>
                <a:ext uri="{FF2B5EF4-FFF2-40B4-BE49-F238E27FC236}">
                  <a16:creationId xmlns:a16="http://schemas.microsoft.com/office/drawing/2014/main" id="{38FA8690-5A06-432F-BF1D-67C948304B43}"/>
                </a:ext>
              </a:extLst>
            </p:cNvPr>
            <p:cNvSpPr txBox="1"/>
            <p:nvPr/>
          </p:nvSpPr>
          <p:spPr bwMode="auto">
            <a:xfrm>
              <a:off x="3433054" y="5290734"/>
              <a:ext cx="433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84</a:t>
              </a:r>
            </a:p>
          </p:txBody>
        </p:sp>
        <p:sp>
          <p:nvSpPr>
            <p:cNvPr id="68" name="TextBox 67">
              <a:extLst>
                <a:ext uri="{FF2B5EF4-FFF2-40B4-BE49-F238E27FC236}">
                  <a16:creationId xmlns:a16="http://schemas.microsoft.com/office/drawing/2014/main" id="{1552D03A-1FA2-494B-B9A2-E2C72E8ACDA4}"/>
                </a:ext>
              </a:extLst>
            </p:cNvPr>
            <p:cNvSpPr txBox="1"/>
            <p:nvPr/>
          </p:nvSpPr>
          <p:spPr bwMode="auto">
            <a:xfrm>
              <a:off x="3760263" y="5290734"/>
              <a:ext cx="433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96</a:t>
              </a:r>
            </a:p>
          </p:txBody>
        </p:sp>
        <p:sp>
          <p:nvSpPr>
            <p:cNvPr id="74" name="TextBox 73">
              <a:extLst>
                <a:ext uri="{FF2B5EF4-FFF2-40B4-BE49-F238E27FC236}">
                  <a16:creationId xmlns:a16="http://schemas.microsoft.com/office/drawing/2014/main" id="{420392E7-03BB-4395-A9E2-09E6BF077133}"/>
                </a:ext>
              </a:extLst>
            </p:cNvPr>
            <p:cNvSpPr txBox="1"/>
            <p:nvPr/>
          </p:nvSpPr>
          <p:spPr bwMode="auto">
            <a:xfrm>
              <a:off x="873412" y="3981818"/>
              <a:ext cx="433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t>
              </a:r>
            </a:p>
          </p:txBody>
        </p:sp>
        <p:sp>
          <p:nvSpPr>
            <p:cNvPr id="23" name="Freeform: Shape 22">
              <a:extLst>
                <a:ext uri="{FF2B5EF4-FFF2-40B4-BE49-F238E27FC236}">
                  <a16:creationId xmlns:a16="http://schemas.microsoft.com/office/drawing/2014/main" id="{AD5C70B3-D3D6-4E26-8874-4D188ECAFF8B}"/>
                </a:ext>
              </a:extLst>
            </p:cNvPr>
            <p:cNvSpPr/>
            <p:nvPr/>
          </p:nvSpPr>
          <p:spPr bwMode="auto">
            <a:xfrm>
              <a:off x="1685925" y="4076700"/>
              <a:ext cx="2343150" cy="528638"/>
            </a:xfrm>
            <a:custGeom>
              <a:avLst/>
              <a:gdLst>
                <a:gd name="connsiteX0" fmla="*/ 0 w 2343150"/>
                <a:gd name="connsiteY0" fmla="*/ 528638 h 528638"/>
                <a:gd name="connsiteX1" fmla="*/ 314325 w 2343150"/>
                <a:gd name="connsiteY1" fmla="*/ 390525 h 528638"/>
                <a:gd name="connsiteX2" fmla="*/ 657225 w 2343150"/>
                <a:gd name="connsiteY2" fmla="*/ 452438 h 528638"/>
                <a:gd name="connsiteX3" fmla="*/ 985838 w 2343150"/>
                <a:gd name="connsiteY3" fmla="*/ 500063 h 528638"/>
                <a:gd name="connsiteX4" fmla="*/ 1323975 w 2343150"/>
                <a:gd name="connsiteY4" fmla="*/ 233363 h 528638"/>
                <a:gd name="connsiteX5" fmla="*/ 1652588 w 2343150"/>
                <a:gd name="connsiteY5" fmla="*/ 57150 h 528638"/>
                <a:gd name="connsiteX6" fmla="*/ 1976438 w 2343150"/>
                <a:gd name="connsiteY6" fmla="*/ 0 h 528638"/>
                <a:gd name="connsiteX7" fmla="*/ 2343150 w 2343150"/>
                <a:gd name="connsiteY7" fmla="*/ 247650 h 5286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43150" h="528638">
                  <a:moveTo>
                    <a:pt x="0" y="528638"/>
                  </a:moveTo>
                  <a:lnTo>
                    <a:pt x="314325" y="390525"/>
                  </a:lnTo>
                  <a:lnTo>
                    <a:pt x="657225" y="452438"/>
                  </a:lnTo>
                  <a:lnTo>
                    <a:pt x="985838" y="500063"/>
                  </a:lnTo>
                  <a:lnTo>
                    <a:pt x="1323975" y="233363"/>
                  </a:lnTo>
                  <a:lnTo>
                    <a:pt x="1652588" y="57150"/>
                  </a:lnTo>
                  <a:lnTo>
                    <a:pt x="1976438" y="0"/>
                  </a:lnTo>
                  <a:lnTo>
                    <a:pt x="2343150" y="24765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37" name="Group 36">
              <a:extLst>
                <a:ext uri="{FF2B5EF4-FFF2-40B4-BE49-F238E27FC236}">
                  <a16:creationId xmlns:a16="http://schemas.microsoft.com/office/drawing/2014/main" id="{FD10B6AA-4420-4C22-97CD-AAEB5A8E07C9}"/>
                </a:ext>
              </a:extLst>
            </p:cNvPr>
            <p:cNvGrpSpPr/>
            <p:nvPr/>
          </p:nvGrpSpPr>
          <p:grpSpPr>
            <a:xfrm>
              <a:off x="1615303" y="4015737"/>
              <a:ext cx="2413710" cy="641172"/>
              <a:chOff x="1615303" y="3901437"/>
              <a:chExt cx="2413710" cy="641172"/>
            </a:xfrm>
          </p:grpSpPr>
          <p:sp>
            <p:nvSpPr>
              <p:cNvPr id="25" name="Oval 24">
                <a:extLst>
                  <a:ext uri="{FF2B5EF4-FFF2-40B4-BE49-F238E27FC236}">
                    <a16:creationId xmlns:a16="http://schemas.microsoft.com/office/drawing/2014/main" id="{EF241543-1C3F-4474-9440-31DC4EFE7664}"/>
                  </a:ext>
                </a:extLst>
              </p:cNvPr>
              <p:cNvSpPr/>
              <p:nvPr/>
            </p:nvSpPr>
            <p:spPr bwMode="auto">
              <a:xfrm>
                <a:off x="1615303" y="4439466"/>
                <a:ext cx="103143" cy="103143"/>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 name="Oval 79">
                <a:extLst>
                  <a:ext uri="{FF2B5EF4-FFF2-40B4-BE49-F238E27FC236}">
                    <a16:creationId xmlns:a16="http://schemas.microsoft.com/office/drawing/2014/main" id="{7AD6D73A-BC36-48E3-9BB7-3BFE0B4641AD}"/>
                  </a:ext>
                </a:extLst>
              </p:cNvPr>
              <p:cNvSpPr/>
              <p:nvPr/>
            </p:nvSpPr>
            <p:spPr bwMode="auto">
              <a:xfrm>
                <a:off x="1954652" y="4310095"/>
                <a:ext cx="103143" cy="103143"/>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1" name="Oval 80">
                <a:extLst>
                  <a:ext uri="{FF2B5EF4-FFF2-40B4-BE49-F238E27FC236}">
                    <a16:creationId xmlns:a16="http://schemas.microsoft.com/office/drawing/2014/main" id="{3D436D74-AC45-4B03-86BB-4215845E2CC9}"/>
                  </a:ext>
                </a:extLst>
              </p:cNvPr>
              <p:cNvSpPr/>
              <p:nvPr/>
            </p:nvSpPr>
            <p:spPr bwMode="auto">
              <a:xfrm>
                <a:off x="2285525" y="4372785"/>
                <a:ext cx="103143" cy="103143"/>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2" name="Oval 81">
                <a:extLst>
                  <a:ext uri="{FF2B5EF4-FFF2-40B4-BE49-F238E27FC236}">
                    <a16:creationId xmlns:a16="http://schemas.microsoft.com/office/drawing/2014/main" id="{B19B36C9-3503-4C62-93D0-5C9556959C29}"/>
                  </a:ext>
                </a:extLst>
              </p:cNvPr>
              <p:cNvSpPr/>
              <p:nvPr/>
            </p:nvSpPr>
            <p:spPr bwMode="auto">
              <a:xfrm>
                <a:off x="2616398" y="4405919"/>
                <a:ext cx="103143" cy="103143"/>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3" name="Oval 82">
                <a:extLst>
                  <a:ext uri="{FF2B5EF4-FFF2-40B4-BE49-F238E27FC236}">
                    <a16:creationId xmlns:a16="http://schemas.microsoft.com/office/drawing/2014/main" id="{A0526BE3-53BD-4A94-9C08-355765567806}"/>
                  </a:ext>
                </a:extLst>
              </p:cNvPr>
              <p:cNvSpPr/>
              <p:nvPr/>
            </p:nvSpPr>
            <p:spPr bwMode="auto">
              <a:xfrm>
                <a:off x="2958271" y="4131620"/>
                <a:ext cx="103143" cy="103143"/>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 name="Oval 83">
                <a:extLst>
                  <a:ext uri="{FF2B5EF4-FFF2-40B4-BE49-F238E27FC236}">
                    <a16:creationId xmlns:a16="http://schemas.microsoft.com/office/drawing/2014/main" id="{FEEE6CE4-B30E-443B-8F62-DC03DC0E4BD1}"/>
                  </a:ext>
                </a:extLst>
              </p:cNvPr>
              <p:cNvSpPr/>
              <p:nvPr/>
            </p:nvSpPr>
            <p:spPr bwMode="auto">
              <a:xfrm>
                <a:off x="3267012" y="3978320"/>
                <a:ext cx="103143" cy="103143"/>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 name="Oval 84">
                <a:extLst>
                  <a:ext uri="{FF2B5EF4-FFF2-40B4-BE49-F238E27FC236}">
                    <a16:creationId xmlns:a16="http://schemas.microsoft.com/office/drawing/2014/main" id="{ED63C205-8DF7-4ACA-A2D3-079C3A090045}"/>
                  </a:ext>
                </a:extLst>
              </p:cNvPr>
              <p:cNvSpPr/>
              <p:nvPr/>
            </p:nvSpPr>
            <p:spPr bwMode="auto">
              <a:xfrm>
                <a:off x="3608379" y="3901437"/>
                <a:ext cx="103143" cy="103143"/>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6" name="Oval 85">
                <a:extLst>
                  <a:ext uri="{FF2B5EF4-FFF2-40B4-BE49-F238E27FC236}">
                    <a16:creationId xmlns:a16="http://schemas.microsoft.com/office/drawing/2014/main" id="{8A39E056-F02B-4B45-A76B-63479C19CF87}"/>
                  </a:ext>
                </a:extLst>
              </p:cNvPr>
              <p:cNvSpPr/>
              <p:nvPr/>
            </p:nvSpPr>
            <p:spPr bwMode="auto">
              <a:xfrm>
                <a:off x="3925870" y="4145155"/>
                <a:ext cx="103143" cy="103143"/>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38" name="TextBox 37">
              <a:extLst>
                <a:ext uri="{FF2B5EF4-FFF2-40B4-BE49-F238E27FC236}">
                  <a16:creationId xmlns:a16="http://schemas.microsoft.com/office/drawing/2014/main" id="{836EF40B-04E6-43A0-8E86-8A7679F48F68}"/>
                </a:ext>
              </a:extLst>
            </p:cNvPr>
            <p:cNvSpPr txBox="1"/>
            <p:nvPr/>
          </p:nvSpPr>
          <p:spPr bwMode="auto">
            <a:xfrm>
              <a:off x="1541145" y="4209716"/>
              <a:ext cx="251462" cy="395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5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a:t>
              </a:r>
              <a:r>
                <a:rPr kumimoji="0" lang="en-US" sz="1800" b="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09" name="TextBox 108">
              <a:extLst>
                <a:ext uri="{FF2B5EF4-FFF2-40B4-BE49-F238E27FC236}">
                  <a16:creationId xmlns:a16="http://schemas.microsoft.com/office/drawing/2014/main" id="{0E74FBCF-00D4-4135-8EE6-B69F3EE1EFED}"/>
                </a:ext>
              </a:extLst>
            </p:cNvPr>
            <p:cNvSpPr txBox="1"/>
            <p:nvPr/>
          </p:nvSpPr>
          <p:spPr bwMode="auto">
            <a:xfrm>
              <a:off x="2209492" y="3754710"/>
              <a:ext cx="251462" cy="257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5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10" name="TextBox 109">
              <a:extLst>
                <a:ext uri="{FF2B5EF4-FFF2-40B4-BE49-F238E27FC236}">
                  <a16:creationId xmlns:a16="http://schemas.microsoft.com/office/drawing/2014/main" id="{2479E959-3CF5-43BB-B3D1-4AA8E0427081}"/>
                </a:ext>
              </a:extLst>
            </p:cNvPr>
            <p:cNvSpPr txBox="1"/>
            <p:nvPr/>
          </p:nvSpPr>
          <p:spPr bwMode="auto">
            <a:xfrm>
              <a:off x="2532956" y="3693323"/>
              <a:ext cx="251462" cy="257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5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11" name="TextBox 110">
              <a:extLst>
                <a:ext uri="{FF2B5EF4-FFF2-40B4-BE49-F238E27FC236}">
                  <a16:creationId xmlns:a16="http://schemas.microsoft.com/office/drawing/2014/main" id="{DDAD6C51-1F81-4FF2-96D4-3AB780B27BA4}"/>
                </a:ext>
              </a:extLst>
            </p:cNvPr>
            <p:cNvSpPr txBox="1"/>
            <p:nvPr/>
          </p:nvSpPr>
          <p:spPr bwMode="auto">
            <a:xfrm>
              <a:off x="2875610" y="3511788"/>
              <a:ext cx="251462" cy="257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5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12" name="TextBox 111">
              <a:extLst>
                <a:ext uri="{FF2B5EF4-FFF2-40B4-BE49-F238E27FC236}">
                  <a16:creationId xmlns:a16="http://schemas.microsoft.com/office/drawing/2014/main" id="{95F01BE6-E494-41E0-B86F-4CAE38EB53FF}"/>
                </a:ext>
              </a:extLst>
            </p:cNvPr>
            <p:cNvSpPr txBox="1"/>
            <p:nvPr/>
          </p:nvSpPr>
          <p:spPr bwMode="auto">
            <a:xfrm>
              <a:off x="3218264" y="3425655"/>
              <a:ext cx="251462" cy="257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5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13" name="TextBox 112">
              <a:extLst>
                <a:ext uri="{FF2B5EF4-FFF2-40B4-BE49-F238E27FC236}">
                  <a16:creationId xmlns:a16="http://schemas.microsoft.com/office/drawing/2014/main" id="{DBEE2FF5-A19F-4B32-881A-B4D014C3CD10}"/>
                </a:ext>
              </a:extLst>
            </p:cNvPr>
            <p:cNvSpPr txBox="1"/>
            <p:nvPr/>
          </p:nvSpPr>
          <p:spPr bwMode="auto">
            <a:xfrm>
              <a:off x="3850952" y="3154582"/>
              <a:ext cx="251462" cy="257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5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14" name="TextBox 113">
              <a:extLst>
                <a:ext uri="{FF2B5EF4-FFF2-40B4-BE49-F238E27FC236}">
                  <a16:creationId xmlns:a16="http://schemas.microsoft.com/office/drawing/2014/main" id="{1DB55FB2-F358-4F7D-95B4-848CA3F99D12}"/>
                </a:ext>
              </a:extLst>
            </p:cNvPr>
            <p:cNvSpPr txBox="1"/>
            <p:nvPr/>
          </p:nvSpPr>
          <p:spPr bwMode="auto">
            <a:xfrm>
              <a:off x="3537080" y="3178669"/>
              <a:ext cx="251462" cy="257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5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225" name="TextBox 224">
              <a:extLst>
                <a:ext uri="{FF2B5EF4-FFF2-40B4-BE49-F238E27FC236}">
                  <a16:creationId xmlns:a16="http://schemas.microsoft.com/office/drawing/2014/main" id="{2C927B27-3F21-4C8A-9EB4-A0ED63C0B1F1}"/>
                </a:ext>
              </a:extLst>
            </p:cNvPr>
            <p:cNvSpPr txBox="1"/>
            <p:nvPr/>
          </p:nvSpPr>
          <p:spPr bwMode="auto">
            <a:xfrm rot="16200000">
              <a:off x="3186249" y="3997279"/>
              <a:ext cx="276691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LS Mean Weight </a:t>
              </a:r>
              <a:r>
                <a:rPr kumimoji="0" lang="el-GR"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Δ</a:t>
              </a: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kg (95% CI)</a:t>
              </a:r>
            </a:p>
          </p:txBody>
        </p:sp>
        <p:sp>
          <p:nvSpPr>
            <p:cNvPr id="226" name="TextBox 225">
              <a:extLst>
                <a:ext uri="{FF2B5EF4-FFF2-40B4-BE49-F238E27FC236}">
                  <a16:creationId xmlns:a16="http://schemas.microsoft.com/office/drawing/2014/main" id="{0FA3705F-4E51-423A-A6C3-F82E1718F2F4}"/>
                </a:ext>
              </a:extLst>
            </p:cNvPr>
            <p:cNvSpPr txBox="1"/>
            <p:nvPr/>
          </p:nvSpPr>
          <p:spPr bwMode="auto">
            <a:xfrm>
              <a:off x="5029639" y="5573405"/>
              <a:ext cx="301383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Wk</a:t>
              </a:r>
            </a:p>
          </p:txBody>
        </p:sp>
        <p:cxnSp>
          <p:nvCxnSpPr>
            <p:cNvPr id="227" name="Straight Connector 226">
              <a:extLst>
                <a:ext uri="{FF2B5EF4-FFF2-40B4-BE49-F238E27FC236}">
                  <a16:creationId xmlns:a16="http://schemas.microsoft.com/office/drawing/2014/main" id="{D13F7631-5329-457C-91DF-057C0EAA2D1B}"/>
                </a:ext>
              </a:extLst>
            </p:cNvPr>
            <p:cNvCxnSpPr>
              <a:cxnSpLocks/>
              <a:stCxn id="253" idx="3"/>
            </p:cNvCxnSpPr>
            <p:nvPr/>
          </p:nvCxnSpPr>
          <p:spPr bwMode="auto">
            <a:xfrm>
              <a:off x="5006729" y="5276702"/>
              <a:ext cx="2689813" cy="0"/>
            </a:xfrm>
            <a:prstGeom prst="line">
              <a:avLst/>
            </a:prstGeom>
            <a:noFill/>
            <a:ln w="28575" cap="flat" cmpd="sng" algn="ctr">
              <a:solidFill>
                <a:schemeClr val="bg1"/>
              </a:solidFill>
              <a:prstDash val="solid"/>
              <a:round/>
              <a:headEnd type="none" w="med" len="med"/>
              <a:tailEnd type="none" w="med" len="med"/>
            </a:ln>
            <a:effectLst/>
          </p:spPr>
        </p:cxnSp>
        <p:cxnSp>
          <p:nvCxnSpPr>
            <p:cNvPr id="228" name="Straight Connector 227">
              <a:extLst>
                <a:ext uri="{FF2B5EF4-FFF2-40B4-BE49-F238E27FC236}">
                  <a16:creationId xmlns:a16="http://schemas.microsoft.com/office/drawing/2014/main" id="{135C5135-B6B9-4701-BC79-3516CCB79DAD}"/>
                </a:ext>
              </a:extLst>
            </p:cNvPr>
            <p:cNvCxnSpPr>
              <a:cxnSpLocks/>
            </p:cNvCxnSpPr>
            <p:nvPr/>
          </p:nvCxnSpPr>
          <p:spPr bwMode="auto">
            <a:xfrm flipV="1">
              <a:off x="5031327" y="3055900"/>
              <a:ext cx="0" cy="2230741"/>
            </a:xfrm>
            <a:prstGeom prst="line">
              <a:avLst/>
            </a:prstGeom>
            <a:noFill/>
            <a:ln w="28575" cap="flat" cmpd="sng" algn="ctr">
              <a:solidFill>
                <a:schemeClr val="bg1"/>
              </a:solidFill>
              <a:prstDash val="solid"/>
              <a:round/>
              <a:headEnd type="none" w="med" len="med"/>
              <a:tailEnd type="none" w="med" len="med"/>
            </a:ln>
            <a:effectLst/>
          </p:spPr>
        </p:cxnSp>
        <p:cxnSp>
          <p:nvCxnSpPr>
            <p:cNvPr id="229" name="Straight Connector 228">
              <a:extLst>
                <a:ext uri="{FF2B5EF4-FFF2-40B4-BE49-F238E27FC236}">
                  <a16:creationId xmlns:a16="http://schemas.microsoft.com/office/drawing/2014/main" id="{C6C04DAE-A100-4B4E-8233-80DF617A7F8E}"/>
                </a:ext>
              </a:extLst>
            </p:cNvPr>
            <p:cNvCxnSpPr/>
            <p:nvPr/>
          </p:nvCxnSpPr>
          <p:spPr bwMode="auto">
            <a:xfrm flipH="1">
              <a:off x="4961753" y="3073924"/>
              <a:ext cx="73152" cy="0"/>
            </a:xfrm>
            <a:prstGeom prst="line">
              <a:avLst/>
            </a:prstGeom>
            <a:noFill/>
            <a:ln w="28575" cap="flat" cmpd="sng" algn="ctr">
              <a:solidFill>
                <a:schemeClr val="bg1"/>
              </a:solidFill>
              <a:prstDash val="solid"/>
              <a:round/>
              <a:headEnd type="none" w="med" len="med"/>
              <a:tailEnd type="none" w="med" len="med"/>
            </a:ln>
            <a:effectLst/>
          </p:spPr>
        </p:cxnSp>
        <p:cxnSp>
          <p:nvCxnSpPr>
            <p:cNvPr id="230" name="Straight Connector 229">
              <a:extLst>
                <a:ext uri="{FF2B5EF4-FFF2-40B4-BE49-F238E27FC236}">
                  <a16:creationId xmlns:a16="http://schemas.microsoft.com/office/drawing/2014/main" id="{5FAE4B86-B9AF-45BB-B2C3-77E7CBA397B3}"/>
                </a:ext>
              </a:extLst>
            </p:cNvPr>
            <p:cNvCxnSpPr/>
            <p:nvPr/>
          </p:nvCxnSpPr>
          <p:spPr bwMode="auto">
            <a:xfrm flipH="1">
              <a:off x="4961753" y="3441054"/>
              <a:ext cx="73152" cy="0"/>
            </a:xfrm>
            <a:prstGeom prst="line">
              <a:avLst/>
            </a:prstGeom>
            <a:noFill/>
            <a:ln w="28575" cap="flat" cmpd="sng" algn="ctr">
              <a:solidFill>
                <a:schemeClr val="bg1"/>
              </a:solidFill>
              <a:prstDash val="solid"/>
              <a:round/>
              <a:headEnd type="none" w="med" len="med"/>
              <a:tailEnd type="none" w="med" len="med"/>
            </a:ln>
            <a:effectLst/>
          </p:spPr>
        </p:cxnSp>
        <p:cxnSp>
          <p:nvCxnSpPr>
            <p:cNvPr id="231" name="Straight Connector 230">
              <a:extLst>
                <a:ext uri="{FF2B5EF4-FFF2-40B4-BE49-F238E27FC236}">
                  <a16:creationId xmlns:a16="http://schemas.microsoft.com/office/drawing/2014/main" id="{F3D46684-45F1-4440-A611-3C5F87B6A926}"/>
                </a:ext>
              </a:extLst>
            </p:cNvPr>
            <p:cNvCxnSpPr/>
            <p:nvPr/>
          </p:nvCxnSpPr>
          <p:spPr bwMode="auto">
            <a:xfrm flipH="1">
              <a:off x="4961753" y="3808184"/>
              <a:ext cx="73152" cy="0"/>
            </a:xfrm>
            <a:prstGeom prst="line">
              <a:avLst/>
            </a:prstGeom>
            <a:noFill/>
            <a:ln w="28575" cap="flat" cmpd="sng" algn="ctr">
              <a:solidFill>
                <a:schemeClr val="bg1"/>
              </a:solidFill>
              <a:prstDash val="solid"/>
              <a:round/>
              <a:headEnd type="none" w="med" len="med"/>
              <a:tailEnd type="none" w="med" len="med"/>
            </a:ln>
            <a:effectLst/>
          </p:spPr>
        </p:cxnSp>
        <p:cxnSp>
          <p:nvCxnSpPr>
            <p:cNvPr id="232" name="Straight Connector 231">
              <a:extLst>
                <a:ext uri="{FF2B5EF4-FFF2-40B4-BE49-F238E27FC236}">
                  <a16:creationId xmlns:a16="http://schemas.microsoft.com/office/drawing/2014/main" id="{46B2FB42-0A46-48B1-B60F-70A99B4C0068}"/>
                </a:ext>
              </a:extLst>
            </p:cNvPr>
            <p:cNvCxnSpPr/>
            <p:nvPr/>
          </p:nvCxnSpPr>
          <p:spPr bwMode="auto">
            <a:xfrm flipH="1">
              <a:off x="4961753" y="4175314"/>
              <a:ext cx="73152" cy="0"/>
            </a:xfrm>
            <a:prstGeom prst="line">
              <a:avLst/>
            </a:prstGeom>
            <a:noFill/>
            <a:ln w="28575" cap="flat" cmpd="sng" algn="ctr">
              <a:solidFill>
                <a:schemeClr val="bg1"/>
              </a:solidFill>
              <a:prstDash val="solid"/>
              <a:round/>
              <a:headEnd type="none" w="med" len="med"/>
              <a:tailEnd type="none" w="med" len="med"/>
            </a:ln>
            <a:effectLst/>
          </p:spPr>
        </p:cxnSp>
        <p:cxnSp>
          <p:nvCxnSpPr>
            <p:cNvPr id="233" name="Straight Connector 232">
              <a:extLst>
                <a:ext uri="{FF2B5EF4-FFF2-40B4-BE49-F238E27FC236}">
                  <a16:creationId xmlns:a16="http://schemas.microsoft.com/office/drawing/2014/main" id="{A46D699C-E21C-4BA8-A32B-7FB6AF5E8588}"/>
                </a:ext>
              </a:extLst>
            </p:cNvPr>
            <p:cNvCxnSpPr/>
            <p:nvPr/>
          </p:nvCxnSpPr>
          <p:spPr bwMode="auto">
            <a:xfrm flipH="1">
              <a:off x="4961753" y="4542444"/>
              <a:ext cx="73152" cy="0"/>
            </a:xfrm>
            <a:prstGeom prst="line">
              <a:avLst/>
            </a:prstGeom>
            <a:noFill/>
            <a:ln w="28575" cap="flat" cmpd="sng" algn="ctr">
              <a:solidFill>
                <a:schemeClr val="bg1"/>
              </a:solidFill>
              <a:prstDash val="solid"/>
              <a:round/>
              <a:headEnd type="none" w="med" len="med"/>
              <a:tailEnd type="none" w="med" len="med"/>
            </a:ln>
            <a:effectLst/>
          </p:spPr>
        </p:cxnSp>
        <p:cxnSp>
          <p:nvCxnSpPr>
            <p:cNvPr id="234" name="Straight Connector 233">
              <a:extLst>
                <a:ext uri="{FF2B5EF4-FFF2-40B4-BE49-F238E27FC236}">
                  <a16:creationId xmlns:a16="http://schemas.microsoft.com/office/drawing/2014/main" id="{D1EE2E6B-FAE4-49B2-A18E-1395B8226F14}"/>
                </a:ext>
              </a:extLst>
            </p:cNvPr>
            <p:cNvCxnSpPr/>
            <p:nvPr/>
          </p:nvCxnSpPr>
          <p:spPr bwMode="auto">
            <a:xfrm flipH="1">
              <a:off x="4961753" y="4909574"/>
              <a:ext cx="73152" cy="0"/>
            </a:xfrm>
            <a:prstGeom prst="line">
              <a:avLst/>
            </a:prstGeom>
            <a:noFill/>
            <a:ln w="28575" cap="flat" cmpd="sng" algn="ctr">
              <a:solidFill>
                <a:schemeClr val="bg1"/>
              </a:solidFill>
              <a:prstDash val="solid"/>
              <a:round/>
              <a:headEnd type="none" w="med" len="med"/>
              <a:tailEnd type="none" w="med" len="med"/>
            </a:ln>
            <a:effectLst/>
          </p:spPr>
        </p:cxnSp>
        <p:cxnSp>
          <p:nvCxnSpPr>
            <p:cNvPr id="235" name="Straight Connector 234">
              <a:extLst>
                <a:ext uri="{FF2B5EF4-FFF2-40B4-BE49-F238E27FC236}">
                  <a16:creationId xmlns:a16="http://schemas.microsoft.com/office/drawing/2014/main" id="{93DE313B-5A23-4691-B08B-AC574BA10E43}"/>
                </a:ext>
              </a:extLst>
            </p:cNvPr>
            <p:cNvCxnSpPr/>
            <p:nvPr/>
          </p:nvCxnSpPr>
          <p:spPr bwMode="auto">
            <a:xfrm flipH="1">
              <a:off x="4961753" y="5276702"/>
              <a:ext cx="73152" cy="0"/>
            </a:xfrm>
            <a:prstGeom prst="line">
              <a:avLst/>
            </a:prstGeom>
            <a:noFill/>
            <a:ln w="28575" cap="flat" cmpd="sng" algn="ctr">
              <a:solidFill>
                <a:schemeClr val="bg1"/>
              </a:solidFill>
              <a:prstDash val="solid"/>
              <a:round/>
              <a:headEnd type="none" w="med" len="med"/>
              <a:tailEnd type="none" w="med" len="med"/>
            </a:ln>
            <a:effectLst/>
          </p:spPr>
        </p:cxnSp>
        <p:cxnSp>
          <p:nvCxnSpPr>
            <p:cNvPr id="236" name="Straight Connector 235">
              <a:extLst>
                <a:ext uri="{FF2B5EF4-FFF2-40B4-BE49-F238E27FC236}">
                  <a16:creationId xmlns:a16="http://schemas.microsoft.com/office/drawing/2014/main" id="{B84ACCD1-7591-4254-A521-061076EDC4FF}"/>
                </a:ext>
              </a:extLst>
            </p:cNvPr>
            <p:cNvCxnSpPr/>
            <p:nvPr/>
          </p:nvCxnSpPr>
          <p:spPr bwMode="auto">
            <a:xfrm>
              <a:off x="5375823" y="5286641"/>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37" name="Straight Connector 236">
              <a:extLst>
                <a:ext uri="{FF2B5EF4-FFF2-40B4-BE49-F238E27FC236}">
                  <a16:creationId xmlns:a16="http://schemas.microsoft.com/office/drawing/2014/main" id="{2DFD4B50-553C-4AAD-9533-1B2650F2B200}"/>
                </a:ext>
              </a:extLst>
            </p:cNvPr>
            <p:cNvCxnSpPr/>
            <p:nvPr/>
          </p:nvCxnSpPr>
          <p:spPr bwMode="auto">
            <a:xfrm>
              <a:off x="5705708" y="5286641"/>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38" name="Straight Connector 237">
              <a:extLst>
                <a:ext uri="{FF2B5EF4-FFF2-40B4-BE49-F238E27FC236}">
                  <a16:creationId xmlns:a16="http://schemas.microsoft.com/office/drawing/2014/main" id="{3E96F966-C09B-4305-A5B3-9CD266AD25B6}"/>
                </a:ext>
              </a:extLst>
            </p:cNvPr>
            <p:cNvCxnSpPr/>
            <p:nvPr/>
          </p:nvCxnSpPr>
          <p:spPr bwMode="auto">
            <a:xfrm>
              <a:off x="6035593" y="5286641"/>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39" name="Straight Connector 238">
              <a:extLst>
                <a:ext uri="{FF2B5EF4-FFF2-40B4-BE49-F238E27FC236}">
                  <a16:creationId xmlns:a16="http://schemas.microsoft.com/office/drawing/2014/main" id="{A064BF7F-810B-466D-B4A1-C1FDCAE46E08}"/>
                </a:ext>
              </a:extLst>
            </p:cNvPr>
            <p:cNvCxnSpPr/>
            <p:nvPr/>
          </p:nvCxnSpPr>
          <p:spPr bwMode="auto">
            <a:xfrm>
              <a:off x="6365478" y="5286641"/>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40" name="Straight Connector 239">
              <a:extLst>
                <a:ext uri="{FF2B5EF4-FFF2-40B4-BE49-F238E27FC236}">
                  <a16:creationId xmlns:a16="http://schemas.microsoft.com/office/drawing/2014/main" id="{6026FC00-E110-4EC8-B3C1-B0BA625D9520}"/>
                </a:ext>
              </a:extLst>
            </p:cNvPr>
            <p:cNvCxnSpPr/>
            <p:nvPr/>
          </p:nvCxnSpPr>
          <p:spPr bwMode="auto">
            <a:xfrm>
              <a:off x="6695363" y="5286641"/>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41" name="Straight Connector 240">
              <a:extLst>
                <a:ext uri="{FF2B5EF4-FFF2-40B4-BE49-F238E27FC236}">
                  <a16:creationId xmlns:a16="http://schemas.microsoft.com/office/drawing/2014/main" id="{7BBE64AC-25E4-4318-BE2B-E90385A2B406}"/>
                </a:ext>
              </a:extLst>
            </p:cNvPr>
            <p:cNvCxnSpPr/>
            <p:nvPr/>
          </p:nvCxnSpPr>
          <p:spPr bwMode="auto">
            <a:xfrm>
              <a:off x="7025248" y="5286641"/>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42" name="Straight Connector 241">
              <a:extLst>
                <a:ext uri="{FF2B5EF4-FFF2-40B4-BE49-F238E27FC236}">
                  <a16:creationId xmlns:a16="http://schemas.microsoft.com/office/drawing/2014/main" id="{E4CAB829-171C-42F3-A48B-2BE11E688D53}"/>
                </a:ext>
              </a:extLst>
            </p:cNvPr>
            <p:cNvCxnSpPr/>
            <p:nvPr/>
          </p:nvCxnSpPr>
          <p:spPr bwMode="auto">
            <a:xfrm>
              <a:off x="7355133" y="5286641"/>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43" name="Straight Connector 242">
              <a:extLst>
                <a:ext uri="{FF2B5EF4-FFF2-40B4-BE49-F238E27FC236}">
                  <a16:creationId xmlns:a16="http://schemas.microsoft.com/office/drawing/2014/main" id="{A875DC9B-624C-45E6-B642-330486B8E7D2}"/>
                </a:ext>
              </a:extLst>
            </p:cNvPr>
            <p:cNvCxnSpPr/>
            <p:nvPr/>
          </p:nvCxnSpPr>
          <p:spPr bwMode="auto">
            <a:xfrm>
              <a:off x="7685015" y="5286641"/>
              <a:ext cx="0" cy="64008"/>
            </a:xfrm>
            <a:prstGeom prst="line">
              <a:avLst/>
            </a:prstGeom>
            <a:noFill/>
            <a:ln w="28575" cap="flat" cmpd="sng" algn="ctr">
              <a:solidFill>
                <a:schemeClr val="bg1"/>
              </a:solidFill>
              <a:prstDash val="solid"/>
              <a:round/>
              <a:headEnd type="none" w="med" len="med"/>
              <a:tailEnd type="none" w="med" len="med"/>
            </a:ln>
            <a:effectLst/>
          </p:spPr>
        </p:cxnSp>
        <p:sp>
          <p:nvSpPr>
            <p:cNvPr id="244" name="TextBox 243">
              <a:extLst>
                <a:ext uri="{FF2B5EF4-FFF2-40B4-BE49-F238E27FC236}">
                  <a16:creationId xmlns:a16="http://schemas.microsoft.com/office/drawing/2014/main" id="{49AF0B67-598D-4190-8A7C-0EDDA0F42125}"/>
                </a:ext>
              </a:extLst>
            </p:cNvPr>
            <p:cNvSpPr txBox="1"/>
            <p:nvPr/>
          </p:nvSpPr>
          <p:spPr bwMode="auto">
            <a:xfrm>
              <a:off x="5169290" y="5294727"/>
              <a:ext cx="433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245" name="TextBox 244">
              <a:extLst>
                <a:ext uri="{FF2B5EF4-FFF2-40B4-BE49-F238E27FC236}">
                  <a16:creationId xmlns:a16="http://schemas.microsoft.com/office/drawing/2014/main" id="{C0831EDC-4763-47F4-AAE0-D6AA56BB65CF}"/>
                </a:ext>
              </a:extLst>
            </p:cNvPr>
            <p:cNvSpPr txBox="1"/>
            <p:nvPr/>
          </p:nvSpPr>
          <p:spPr bwMode="auto">
            <a:xfrm>
              <a:off x="5496498" y="5294727"/>
              <a:ext cx="433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a:t>
              </a:r>
            </a:p>
          </p:txBody>
        </p:sp>
        <p:sp>
          <p:nvSpPr>
            <p:cNvPr id="246" name="TextBox 245">
              <a:extLst>
                <a:ext uri="{FF2B5EF4-FFF2-40B4-BE49-F238E27FC236}">
                  <a16:creationId xmlns:a16="http://schemas.microsoft.com/office/drawing/2014/main" id="{F0307553-696B-4085-A69B-BF1B587C2932}"/>
                </a:ext>
              </a:extLst>
            </p:cNvPr>
            <p:cNvSpPr txBox="1"/>
            <p:nvPr/>
          </p:nvSpPr>
          <p:spPr bwMode="auto">
            <a:xfrm>
              <a:off x="5823706" y="5294727"/>
              <a:ext cx="433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36</a:t>
              </a:r>
            </a:p>
          </p:txBody>
        </p:sp>
        <p:sp>
          <p:nvSpPr>
            <p:cNvPr id="247" name="TextBox 246">
              <a:extLst>
                <a:ext uri="{FF2B5EF4-FFF2-40B4-BE49-F238E27FC236}">
                  <a16:creationId xmlns:a16="http://schemas.microsoft.com/office/drawing/2014/main" id="{0844240D-4BD8-43ED-9296-D084069106DE}"/>
                </a:ext>
              </a:extLst>
            </p:cNvPr>
            <p:cNvSpPr txBox="1"/>
            <p:nvPr/>
          </p:nvSpPr>
          <p:spPr bwMode="auto">
            <a:xfrm>
              <a:off x="6150914" y="5294727"/>
              <a:ext cx="433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48</a:t>
              </a:r>
            </a:p>
          </p:txBody>
        </p:sp>
        <p:sp>
          <p:nvSpPr>
            <p:cNvPr id="248" name="TextBox 247">
              <a:extLst>
                <a:ext uri="{FF2B5EF4-FFF2-40B4-BE49-F238E27FC236}">
                  <a16:creationId xmlns:a16="http://schemas.microsoft.com/office/drawing/2014/main" id="{458029E6-31A8-4693-A289-ECD0B4091885}"/>
                </a:ext>
              </a:extLst>
            </p:cNvPr>
            <p:cNvSpPr txBox="1"/>
            <p:nvPr/>
          </p:nvSpPr>
          <p:spPr bwMode="auto">
            <a:xfrm>
              <a:off x="6478122" y="5294727"/>
              <a:ext cx="433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249" name="TextBox 248">
              <a:extLst>
                <a:ext uri="{FF2B5EF4-FFF2-40B4-BE49-F238E27FC236}">
                  <a16:creationId xmlns:a16="http://schemas.microsoft.com/office/drawing/2014/main" id="{03C3CB5B-2578-49D0-A38A-0EE145C1C36A}"/>
                </a:ext>
              </a:extLst>
            </p:cNvPr>
            <p:cNvSpPr txBox="1"/>
            <p:nvPr/>
          </p:nvSpPr>
          <p:spPr bwMode="auto">
            <a:xfrm>
              <a:off x="6805330" y="5294727"/>
              <a:ext cx="433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72</a:t>
              </a:r>
            </a:p>
          </p:txBody>
        </p:sp>
        <p:sp>
          <p:nvSpPr>
            <p:cNvPr id="250" name="TextBox 249">
              <a:extLst>
                <a:ext uri="{FF2B5EF4-FFF2-40B4-BE49-F238E27FC236}">
                  <a16:creationId xmlns:a16="http://schemas.microsoft.com/office/drawing/2014/main" id="{9DC84FFF-F4A1-46A5-A2C1-7DC3CB5A3E05}"/>
                </a:ext>
              </a:extLst>
            </p:cNvPr>
            <p:cNvSpPr txBox="1"/>
            <p:nvPr/>
          </p:nvSpPr>
          <p:spPr bwMode="auto">
            <a:xfrm>
              <a:off x="7132538" y="5294727"/>
              <a:ext cx="433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84</a:t>
              </a:r>
            </a:p>
          </p:txBody>
        </p:sp>
        <p:sp>
          <p:nvSpPr>
            <p:cNvPr id="251" name="TextBox 250">
              <a:extLst>
                <a:ext uri="{FF2B5EF4-FFF2-40B4-BE49-F238E27FC236}">
                  <a16:creationId xmlns:a16="http://schemas.microsoft.com/office/drawing/2014/main" id="{37216379-29B9-4456-993E-9BDC6EF4C569}"/>
                </a:ext>
              </a:extLst>
            </p:cNvPr>
            <p:cNvSpPr txBox="1"/>
            <p:nvPr/>
          </p:nvSpPr>
          <p:spPr bwMode="auto">
            <a:xfrm>
              <a:off x="7459747" y="5294727"/>
              <a:ext cx="433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96</a:t>
              </a:r>
            </a:p>
          </p:txBody>
        </p:sp>
        <p:sp>
          <p:nvSpPr>
            <p:cNvPr id="252" name="TextBox 251">
              <a:extLst>
                <a:ext uri="{FF2B5EF4-FFF2-40B4-BE49-F238E27FC236}">
                  <a16:creationId xmlns:a16="http://schemas.microsoft.com/office/drawing/2014/main" id="{2D2C80F9-5F7C-43D4-9AE2-02985DEEAC8D}"/>
                </a:ext>
              </a:extLst>
            </p:cNvPr>
            <p:cNvSpPr txBox="1"/>
            <p:nvPr/>
          </p:nvSpPr>
          <p:spPr bwMode="auto">
            <a:xfrm>
              <a:off x="4572896" y="2879587"/>
              <a:ext cx="433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253" name="TextBox 252">
              <a:extLst>
                <a:ext uri="{FF2B5EF4-FFF2-40B4-BE49-F238E27FC236}">
                  <a16:creationId xmlns:a16="http://schemas.microsoft.com/office/drawing/2014/main" id="{508613EC-45C9-48F6-9B7B-B5F7C30FDB3F}"/>
                </a:ext>
              </a:extLst>
            </p:cNvPr>
            <p:cNvSpPr txBox="1"/>
            <p:nvPr/>
          </p:nvSpPr>
          <p:spPr bwMode="auto">
            <a:xfrm>
              <a:off x="4572896" y="5092036"/>
              <a:ext cx="433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254" name="TextBox 253">
              <a:extLst>
                <a:ext uri="{FF2B5EF4-FFF2-40B4-BE49-F238E27FC236}">
                  <a16:creationId xmlns:a16="http://schemas.microsoft.com/office/drawing/2014/main" id="{80B5DE00-5973-4364-87A4-16449004C232}"/>
                </a:ext>
              </a:extLst>
            </p:cNvPr>
            <p:cNvSpPr txBox="1"/>
            <p:nvPr/>
          </p:nvSpPr>
          <p:spPr bwMode="auto">
            <a:xfrm>
              <a:off x="4572896" y="3248328"/>
              <a:ext cx="433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a:t>
              </a:r>
            </a:p>
          </p:txBody>
        </p:sp>
        <p:sp>
          <p:nvSpPr>
            <p:cNvPr id="255" name="TextBox 254">
              <a:extLst>
                <a:ext uri="{FF2B5EF4-FFF2-40B4-BE49-F238E27FC236}">
                  <a16:creationId xmlns:a16="http://schemas.microsoft.com/office/drawing/2014/main" id="{9701A0D2-7F30-4D3E-9DCC-23CA7B565DDD}"/>
                </a:ext>
              </a:extLst>
            </p:cNvPr>
            <p:cNvSpPr txBox="1"/>
            <p:nvPr/>
          </p:nvSpPr>
          <p:spPr bwMode="auto">
            <a:xfrm>
              <a:off x="4572896" y="3617070"/>
              <a:ext cx="433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a:t>
              </a:r>
            </a:p>
          </p:txBody>
        </p:sp>
        <p:sp>
          <p:nvSpPr>
            <p:cNvPr id="256" name="TextBox 255">
              <a:extLst>
                <a:ext uri="{FF2B5EF4-FFF2-40B4-BE49-F238E27FC236}">
                  <a16:creationId xmlns:a16="http://schemas.microsoft.com/office/drawing/2014/main" id="{3029559E-02C4-45CA-AFAD-E61F90598325}"/>
                </a:ext>
              </a:extLst>
            </p:cNvPr>
            <p:cNvSpPr txBox="1"/>
            <p:nvPr/>
          </p:nvSpPr>
          <p:spPr bwMode="auto">
            <a:xfrm>
              <a:off x="4572896" y="3985812"/>
              <a:ext cx="433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a:t>
              </a:r>
            </a:p>
          </p:txBody>
        </p:sp>
        <p:sp>
          <p:nvSpPr>
            <p:cNvPr id="257" name="TextBox 256">
              <a:extLst>
                <a:ext uri="{FF2B5EF4-FFF2-40B4-BE49-F238E27FC236}">
                  <a16:creationId xmlns:a16="http://schemas.microsoft.com/office/drawing/2014/main" id="{376F3F9A-C083-4EB7-AD0A-4246EB31D508}"/>
                </a:ext>
              </a:extLst>
            </p:cNvPr>
            <p:cNvSpPr txBox="1"/>
            <p:nvPr/>
          </p:nvSpPr>
          <p:spPr bwMode="auto">
            <a:xfrm>
              <a:off x="4572896" y="4354554"/>
              <a:ext cx="433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t>
              </a:r>
            </a:p>
          </p:txBody>
        </p:sp>
        <p:sp>
          <p:nvSpPr>
            <p:cNvPr id="258" name="TextBox 257">
              <a:extLst>
                <a:ext uri="{FF2B5EF4-FFF2-40B4-BE49-F238E27FC236}">
                  <a16:creationId xmlns:a16="http://schemas.microsoft.com/office/drawing/2014/main" id="{8464D148-A343-492E-8B9C-3441F2FE70C4}"/>
                </a:ext>
              </a:extLst>
            </p:cNvPr>
            <p:cNvSpPr txBox="1"/>
            <p:nvPr/>
          </p:nvSpPr>
          <p:spPr bwMode="auto">
            <a:xfrm>
              <a:off x="4572896" y="4723296"/>
              <a:ext cx="433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a:t>
              </a:r>
            </a:p>
          </p:txBody>
        </p:sp>
        <p:sp>
          <p:nvSpPr>
            <p:cNvPr id="260" name="TextBox 259">
              <a:extLst>
                <a:ext uri="{FF2B5EF4-FFF2-40B4-BE49-F238E27FC236}">
                  <a16:creationId xmlns:a16="http://schemas.microsoft.com/office/drawing/2014/main" id="{313E1EC5-B0FE-4B1D-AD77-6064539B4AB2}"/>
                </a:ext>
              </a:extLst>
            </p:cNvPr>
            <p:cNvSpPr txBox="1"/>
            <p:nvPr/>
          </p:nvSpPr>
          <p:spPr bwMode="auto">
            <a:xfrm rot="16200000">
              <a:off x="6834884" y="3989665"/>
              <a:ext cx="276691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LS Mean Weight </a:t>
              </a:r>
              <a:r>
                <a:rPr kumimoji="0" lang="el-GR"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Δ</a:t>
              </a: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kg (95% CI)</a:t>
              </a:r>
            </a:p>
          </p:txBody>
        </p:sp>
        <p:sp>
          <p:nvSpPr>
            <p:cNvPr id="261" name="TextBox 260">
              <a:extLst>
                <a:ext uri="{FF2B5EF4-FFF2-40B4-BE49-F238E27FC236}">
                  <a16:creationId xmlns:a16="http://schemas.microsoft.com/office/drawing/2014/main" id="{76DE1C37-4A32-4F51-8066-0AB2FB7C0175}"/>
                </a:ext>
              </a:extLst>
            </p:cNvPr>
            <p:cNvSpPr txBox="1"/>
            <p:nvPr/>
          </p:nvSpPr>
          <p:spPr bwMode="auto">
            <a:xfrm>
              <a:off x="8767851" y="5565791"/>
              <a:ext cx="301383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Wk</a:t>
              </a:r>
            </a:p>
          </p:txBody>
        </p:sp>
        <p:cxnSp>
          <p:nvCxnSpPr>
            <p:cNvPr id="262" name="Straight Connector 261">
              <a:extLst>
                <a:ext uri="{FF2B5EF4-FFF2-40B4-BE49-F238E27FC236}">
                  <a16:creationId xmlns:a16="http://schemas.microsoft.com/office/drawing/2014/main" id="{9EFAC042-8EBB-4256-9B9E-156F36A3B2B6}"/>
                </a:ext>
              </a:extLst>
            </p:cNvPr>
            <p:cNvCxnSpPr>
              <a:cxnSpLocks/>
              <a:stCxn id="288" idx="3"/>
            </p:cNvCxnSpPr>
            <p:nvPr/>
          </p:nvCxnSpPr>
          <p:spPr bwMode="auto">
            <a:xfrm>
              <a:off x="8744941" y="5269088"/>
              <a:ext cx="2679874" cy="0"/>
            </a:xfrm>
            <a:prstGeom prst="line">
              <a:avLst/>
            </a:prstGeom>
            <a:noFill/>
            <a:ln w="28575" cap="flat" cmpd="sng" algn="ctr">
              <a:solidFill>
                <a:schemeClr val="bg1"/>
              </a:solidFill>
              <a:prstDash val="solid"/>
              <a:round/>
              <a:headEnd type="none" w="med" len="med"/>
              <a:tailEnd type="none" w="med" len="med"/>
            </a:ln>
            <a:effectLst/>
          </p:spPr>
        </p:cxnSp>
        <p:cxnSp>
          <p:nvCxnSpPr>
            <p:cNvPr id="263" name="Straight Connector 262">
              <a:extLst>
                <a:ext uri="{FF2B5EF4-FFF2-40B4-BE49-F238E27FC236}">
                  <a16:creationId xmlns:a16="http://schemas.microsoft.com/office/drawing/2014/main" id="{2456062F-D73B-4764-A750-0058BA45DFB1}"/>
                </a:ext>
              </a:extLst>
            </p:cNvPr>
            <p:cNvCxnSpPr>
              <a:cxnSpLocks/>
            </p:cNvCxnSpPr>
            <p:nvPr/>
          </p:nvCxnSpPr>
          <p:spPr bwMode="auto">
            <a:xfrm flipV="1">
              <a:off x="8769539" y="3048286"/>
              <a:ext cx="0" cy="2230741"/>
            </a:xfrm>
            <a:prstGeom prst="line">
              <a:avLst/>
            </a:prstGeom>
            <a:noFill/>
            <a:ln w="28575" cap="flat" cmpd="sng" algn="ctr">
              <a:solidFill>
                <a:schemeClr val="bg1"/>
              </a:solidFill>
              <a:prstDash val="solid"/>
              <a:round/>
              <a:headEnd type="none" w="med" len="med"/>
              <a:tailEnd type="none" w="med" len="med"/>
            </a:ln>
            <a:effectLst/>
          </p:spPr>
        </p:cxnSp>
        <p:cxnSp>
          <p:nvCxnSpPr>
            <p:cNvPr id="264" name="Straight Connector 263">
              <a:extLst>
                <a:ext uri="{FF2B5EF4-FFF2-40B4-BE49-F238E27FC236}">
                  <a16:creationId xmlns:a16="http://schemas.microsoft.com/office/drawing/2014/main" id="{3C844597-3193-45B4-80B9-1D033DE8263D}"/>
                </a:ext>
              </a:extLst>
            </p:cNvPr>
            <p:cNvCxnSpPr/>
            <p:nvPr/>
          </p:nvCxnSpPr>
          <p:spPr bwMode="auto">
            <a:xfrm flipH="1">
              <a:off x="8699965" y="3066310"/>
              <a:ext cx="73152" cy="0"/>
            </a:xfrm>
            <a:prstGeom prst="line">
              <a:avLst/>
            </a:prstGeom>
            <a:noFill/>
            <a:ln w="28575" cap="flat" cmpd="sng" algn="ctr">
              <a:solidFill>
                <a:schemeClr val="bg1"/>
              </a:solidFill>
              <a:prstDash val="solid"/>
              <a:round/>
              <a:headEnd type="none" w="med" len="med"/>
              <a:tailEnd type="none" w="med" len="med"/>
            </a:ln>
            <a:effectLst/>
          </p:spPr>
        </p:cxnSp>
        <p:cxnSp>
          <p:nvCxnSpPr>
            <p:cNvPr id="265" name="Straight Connector 264">
              <a:extLst>
                <a:ext uri="{FF2B5EF4-FFF2-40B4-BE49-F238E27FC236}">
                  <a16:creationId xmlns:a16="http://schemas.microsoft.com/office/drawing/2014/main" id="{2D46852B-9DF7-49E7-B197-817A8BE88490}"/>
                </a:ext>
              </a:extLst>
            </p:cNvPr>
            <p:cNvCxnSpPr/>
            <p:nvPr/>
          </p:nvCxnSpPr>
          <p:spPr bwMode="auto">
            <a:xfrm flipH="1">
              <a:off x="8699965" y="3433440"/>
              <a:ext cx="73152" cy="0"/>
            </a:xfrm>
            <a:prstGeom prst="line">
              <a:avLst/>
            </a:prstGeom>
            <a:noFill/>
            <a:ln w="28575" cap="flat" cmpd="sng" algn="ctr">
              <a:solidFill>
                <a:schemeClr val="bg1"/>
              </a:solidFill>
              <a:prstDash val="solid"/>
              <a:round/>
              <a:headEnd type="none" w="med" len="med"/>
              <a:tailEnd type="none" w="med" len="med"/>
            </a:ln>
            <a:effectLst/>
          </p:spPr>
        </p:cxnSp>
        <p:cxnSp>
          <p:nvCxnSpPr>
            <p:cNvPr id="266" name="Straight Connector 265">
              <a:extLst>
                <a:ext uri="{FF2B5EF4-FFF2-40B4-BE49-F238E27FC236}">
                  <a16:creationId xmlns:a16="http://schemas.microsoft.com/office/drawing/2014/main" id="{4E7D362C-4C60-4EED-AEC4-D3BE4F693E48}"/>
                </a:ext>
              </a:extLst>
            </p:cNvPr>
            <p:cNvCxnSpPr/>
            <p:nvPr/>
          </p:nvCxnSpPr>
          <p:spPr bwMode="auto">
            <a:xfrm flipH="1">
              <a:off x="8699965" y="3800570"/>
              <a:ext cx="73152" cy="0"/>
            </a:xfrm>
            <a:prstGeom prst="line">
              <a:avLst/>
            </a:prstGeom>
            <a:noFill/>
            <a:ln w="28575" cap="flat" cmpd="sng" algn="ctr">
              <a:solidFill>
                <a:schemeClr val="bg1"/>
              </a:solidFill>
              <a:prstDash val="solid"/>
              <a:round/>
              <a:headEnd type="none" w="med" len="med"/>
              <a:tailEnd type="none" w="med" len="med"/>
            </a:ln>
            <a:effectLst/>
          </p:spPr>
        </p:cxnSp>
        <p:cxnSp>
          <p:nvCxnSpPr>
            <p:cNvPr id="267" name="Straight Connector 266">
              <a:extLst>
                <a:ext uri="{FF2B5EF4-FFF2-40B4-BE49-F238E27FC236}">
                  <a16:creationId xmlns:a16="http://schemas.microsoft.com/office/drawing/2014/main" id="{DA3DBD00-D098-468C-A4FD-274B37B9F780}"/>
                </a:ext>
              </a:extLst>
            </p:cNvPr>
            <p:cNvCxnSpPr/>
            <p:nvPr/>
          </p:nvCxnSpPr>
          <p:spPr bwMode="auto">
            <a:xfrm flipH="1">
              <a:off x="8699965" y="4167700"/>
              <a:ext cx="73152" cy="0"/>
            </a:xfrm>
            <a:prstGeom prst="line">
              <a:avLst/>
            </a:prstGeom>
            <a:noFill/>
            <a:ln w="28575" cap="flat" cmpd="sng" algn="ctr">
              <a:solidFill>
                <a:schemeClr val="bg1"/>
              </a:solidFill>
              <a:prstDash val="solid"/>
              <a:round/>
              <a:headEnd type="none" w="med" len="med"/>
              <a:tailEnd type="none" w="med" len="med"/>
            </a:ln>
            <a:effectLst/>
          </p:spPr>
        </p:cxnSp>
        <p:cxnSp>
          <p:nvCxnSpPr>
            <p:cNvPr id="268" name="Straight Connector 267">
              <a:extLst>
                <a:ext uri="{FF2B5EF4-FFF2-40B4-BE49-F238E27FC236}">
                  <a16:creationId xmlns:a16="http://schemas.microsoft.com/office/drawing/2014/main" id="{8D8CCEA9-943B-4E08-9CDE-C04A04CDF9C5}"/>
                </a:ext>
              </a:extLst>
            </p:cNvPr>
            <p:cNvCxnSpPr/>
            <p:nvPr/>
          </p:nvCxnSpPr>
          <p:spPr bwMode="auto">
            <a:xfrm flipH="1">
              <a:off x="8699965" y="4534830"/>
              <a:ext cx="73152" cy="0"/>
            </a:xfrm>
            <a:prstGeom prst="line">
              <a:avLst/>
            </a:prstGeom>
            <a:noFill/>
            <a:ln w="28575" cap="flat" cmpd="sng" algn="ctr">
              <a:solidFill>
                <a:schemeClr val="bg1"/>
              </a:solidFill>
              <a:prstDash val="solid"/>
              <a:round/>
              <a:headEnd type="none" w="med" len="med"/>
              <a:tailEnd type="none" w="med" len="med"/>
            </a:ln>
            <a:effectLst/>
          </p:spPr>
        </p:cxnSp>
        <p:cxnSp>
          <p:nvCxnSpPr>
            <p:cNvPr id="269" name="Straight Connector 268">
              <a:extLst>
                <a:ext uri="{FF2B5EF4-FFF2-40B4-BE49-F238E27FC236}">
                  <a16:creationId xmlns:a16="http://schemas.microsoft.com/office/drawing/2014/main" id="{9AF41438-0973-48C7-AB20-E8C317D09D4D}"/>
                </a:ext>
              </a:extLst>
            </p:cNvPr>
            <p:cNvCxnSpPr/>
            <p:nvPr/>
          </p:nvCxnSpPr>
          <p:spPr bwMode="auto">
            <a:xfrm flipH="1">
              <a:off x="8699965" y="4901960"/>
              <a:ext cx="73152" cy="0"/>
            </a:xfrm>
            <a:prstGeom prst="line">
              <a:avLst/>
            </a:prstGeom>
            <a:noFill/>
            <a:ln w="28575" cap="flat" cmpd="sng" algn="ctr">
              <a:solidFill>
                <a:schemeClr val="bg1"/>
              </a:solidFill>
              <a:prstDash val="solid"/>
              <a:round/>
              <a:headEnd type="none" w="med" len="med"/>
              <a:tailEnd type="none" w="med" len="med"/>
            </a:ln>
            <a:effectLst/>
          </p:spPr>
        </p:cxnSp>
        <p:cxnSp>
          <p:nvCxnSpPr>
            <p:cNvPr id="270" name="Straight Connector 269">
              <a:extLst>
                <a:ext uri="{FF2B5EF4-FFF2-40B4-BE49-F238E27FC236}">
                  <a16:creationId xmlns:a16="http://schemas.microsoft.com/office/drawing/2014/main" id="{7FF66940-AD01-4BC8-A48D-CD864110EC4E}"/>
                </a:ext>
              </a:extLst>
            </p:cNvPr>
            <p:cNvCxnSpPr/>
            <p:nvPr/>
          </p:nvCxnSpPr>
          <p:spPr bwMode="auto">
            <a:xfrm flipH="1">
              <a:off x="8699965" y="5269088"/>
              <a:ext cx="73152" cy="0"/>
            </a:xfrm>
            <a:prstGeom prst="line">
              <a:avLst/>
            </a:prstGeom>
            <a:noFill/>
            <a:ln w="28575" cap="flat" cmpd="sng" algn="ctr">
              <a:solidFill>
                <a:schemeClr val="bg1"/>
              </a:solidFill>
              <a:prstDash val="solid"/>
              <a:round/>
              <a:headEnd type="none" w="med" len="med"/>
              <a:tailEnd type="none" w="med" len="med"/>
            </a:ln>
            <a:effectLst/>
          </p:spPr>
        </p:cxnSp>
        <p:cxnSp>
          <p:nvCxnSpPr>
            <p:cNvPr id="271" name="Straight Connector 270">
              <a:extLst>
                <a:ext uri="{FF2B5EF4-FFF2-40B4-BE49-F238E27FC236}">
                  <a16:creationId xmlns:a16="http://schemas.microsoft.com/office/drawing/2014/main" id="{9D39F4A9-3E5B-4F4F-8E88-C14E1A4096B0}"/>
                </a:ext>
              </a:extLst>
            </p:cNvPr>
            <p:cNvCxnSpPr/>
            <p:nvPr/>
          </p:nvCxnSpPr>
          <p:spPr bwMode="auto">
            <a:xfrm>
              <a:off x="9114035" y="5279027"/>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72" name="Straight Connector 271">
              <a:extLst>
                <a:ext uri="{FF2B5EF4-FFF2-40B4-BE49-F238E27FC236}">
                  <a16:creationId xmlns:a16="http://schemas.microsoft.com/office/drawing/2014/main" id="{499263ED-DD59-4E75-B07E-97D85B5E2653}"/>
                </a:ext>
              </a:extLst>
            </p:cNvPr>
            <p:cNvCxnSpPr/>
            <p:nvPr/>
          </p:nvCxnSpPr>
          <p:spPr bwMode="auto">
            <a:xfrm>
              <a:off x="9443920" y="5279027"/>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73" name="Straight Connector 272">
              <a:extLst>
                <a:ext uri="{FF2B5EF4-FFF2-40B4-BE49-F238E27FC236}">
                  <a16:creationId xmlns:a16="http://schemas.microsoft.com/office/drawing/2014/main" id="{448CE01E-AEE9-4B7F-BC4E-7B83E70E4ACF}"/>
                </a:ext>
              </a:extLst>
            </p:cNvPr>
            <p:cNvCxnSpPr/>
            <p:nvPr/>
          </p:nvCxnSpPr>
          <p:spPr bwMode="auto">
            <a:xfrm>
              <a:off x="9773805" y="5279027"/>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74" name="Straight Connector 273">
              <a:extLst>
                <a:ext uri="{FF2B5EF4-FFF2-40B4-BE49-F238E27FC236}">
                  <a16:creationId xmlns:a16="http://schemas.microsoft.com/office/drawing/2014/main" id="{40CA46FF-F017-4601-A1AF-401F0EE082ED}"/>
                </a:ext>
              </a:extLst>
            </p:cNvPr>
            <p:cNvCxnSpPr/>
            <p:nvPr/>
          </p:nvCxnSpPr>
          <p:spPr bwMode="auto">
            <a:xfrm>
              <a:off x="10103690" y="5279027"/>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75" name="Straight Connector 274">
              <a:extLst>
                <a:ext uri="{FF2B5EF4-FFF2-40B4-BE49-F238E27FC236}">
                  <a16:creationId xmlns:a16="http://schemas.microsoft.com/office/drawing/2014/main" id="{C2CD13EF-BA93-497F-A9D0-35D6ADE4B4AD}"/>
                </a:ext>
              </a:extLst>
            </p:cNvPr>
            <p:cNvCxnSpPr/>
            <p:nvPr/>
          </p:nvCxnSpPr>
          <p:spPr bwMode="auto">
            <a:xfrm>
              <a:off x="10433575" y="5279027"/>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76" name="Straight Connector 275">
              <a:extLst>
                <a:ext uri="{FF2B5EF4-FFF2-40B4-BE49-F238E27FC236}">
                  <a16:creationId xmlns:a16="http://schemas.microsoft.com/office/drawing/2014/main" id="{AD1B473F-27E9-4B62-9835-EF15F3C10A15}"/>
                </a:ext>
              </a:extLst>
            </p:cNvPr>
            <p:cNvCxnSpPr/>
            <p:nvPr/>
          </p:nvCxnSpPr>
          <p:spPr bwMode="auto">
            <a:xfrm>
              <a:off x="10763460" y="5279027"/>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77" name="Straight Connector 276">
              <a:extLst>
                <a:ext uri="{FF2B5EF4-FFF2-40B4-BE49-F238E27FC236}">
                  <a16:creationId xmlns:a16="http://schemas.microsoft.com/office/drawing/2014/main" id="{2735A1EE-5C1A-4C13-BA50-881A2F3AF00D}"/>
                </a:ext>
              </a:extLst>
            </p:cNvPr>
            <p:cNvCxnSpPr/>
            <p:nvPr/>
          </p:nvCxnSpPr>
          <p:spPr bwMode="auto">
            <a:xfrm>
              <a:off x="11093345" y="5279027"/>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78" name="Straight Connector 277">
              <a:extLst>
                <a:ext uri="{FF2B5EF4-FFF2-40B4-BE49-F238E27FC236}">
                  <a16:creationId xmlns:a16="http://schemas.microsoft.com/office/drawing/2014/main" id="{C915E907-11B5-4976-A95B-F9FBE3F0F4FE}"/>
                </a:ext>
              </a:extLst>
            </p:cNvPr>
            <p:cNvCxnSpPr/>
            <p:nvPr/>
          </p:nvCxnSpPr>
          <p:spPr bwMode="auto">
            <a:xfrm>
              <a:off x="11423227" y="5279027"/>
              <a:ext cx="0" cy="64008"/>
            </a:xfrm>
            <a:prstGeom prst="line">
              <a:avLst/>
            </a:prstGeom>
            <a:noFill/>
            <a:ln w="28575" cap="flat" cmpd="sng" algn="ctr">
              <a:solidFill>
                <a:schemeClr val="bg1"/>
              </a:solidFill>
              <a:prstDash val="solid"/>
              <a:round/>
              <a:headEnd type="none" w="med" len="med"/>
              <a:tailEnd type="none" w="med" len="med"/>
            </a:ln>
            <a:effectLst/>
          </p:spPr>
        </p:cxnSp>
        <p:sp>
          <p:nvSpPr>
            <p:cNvPr id="279" name="TextBox 278">
              <a:extLst>
                <a:ext uri="{FF2B5EF4-FFF2-40B4-BE49-F238E27FC236}">
                  <a16:creationId xmlns:a16="http://schemas.microsoft.com/office/drawing/2014/main" id="{84DCD66F-5E76-4AEF-B54F-B4FB05046F17}"/>
                </a:ext>
              </a:extLst>
            </p:cNvPr>
            <p:cNvSpPr txBox="1"/>
            <p:nvPr/>
          </p:nvSpPr>
          <p:spPr bwMode="auto">
            <a:xfrm>
              <a:off x="8907502" y="5287113"/>
              <a:ext cx="433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280" name="TextBox 279">
              <a:extLst>
                <a:ext uri="{FF2B5EF4-FFF2-40B4-BE49-F238E27FC236}">
                  <a16:creationId xmlns:a16="http://schemas.microsoft.com/office/drawing/2014/main" id="{4EAB81B7-7D3A-4229-88FA-5364765B28C4}"/>
                </a:ext>
              </a:extLst>
            </p:cNvPr>
            <p:cNvSpPr txBox="1"/>
            <p:nvPr/>
          </p:nvSpPr>
          <p:spPr bwMode="auto">
            <a:xfrm>
              <a:off x="9234710" y="5287113"/>
              <a:ext cx="433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a:t>
              </a:r>
            </a:p>
          </p:txBody>
        </p:sp>
        <p:sp>
          <p:nvSpPr>
            <p:cNvPr id="281" name="TextBox 280">
              <a:extLst>
                <a:ext uri="{FF2B5EF4-FFF2-40B4-BE49-F238E27FC236}">
                  <a16:creationId xmlns:a16="http://schemas.microsoft.com/office/drawing/2014/main" id="{6DE0C104-43D8-4649-9C91-B60953570881}"/>
                </a:ext>
              </a:extLst>
            </p:cNvPr>
            <p:cNvSpPr txBox="1"/>
            <p:nvPr/>
          </p:nvSpPr>
          <p:spPr bwMode="auto">
            <a:xfrm>
              <a:off x="9561918" y="5287113"/>
              <a:ext cx="433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36</a:t>
              </a:r>
            </a:p>
          </p:txBody>
        </p:sp>
        <p:sp>
          <p:nvSpPr>
            <p:cNvPr id="282" name="TextBox 281">
              <a:extLst>
                <a:ext uri="{FF2B5EF4-FFF2-40B4-BE49-F238E27FC236}">
                  <a16:creationId xmlns:a16="http://schemas.microsoft.com/office/drawing/2014/main" id="{E789D4F8-107C-41F2-B402-7B4A794D115B}"/>
                </a:ext>
              </a:extLst>
            </p:cNvPr>
            <p:cNvSpPr txBox="1"/>
            <p:nvPr/>
          </p:nvSpPr>
          <p:spPr bwMode="auto">
            <a:xfrm>
              <a:off x="9889126" y="5287113"/>
              <a:ext cx="433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48</a:t>
              </a:r>
            </a:p>
          </p:txBody>
        </p:sp>
        <p:sp>
          <p:nvSpPr>
            <p:cNvPr id="283" name="TextBox 282">
              <a:extLst>
                <a:ext uri="{FF2B5EF4-FFF2-40B4-BE49-F238E27FC236}">
                  <a16:creationId xmlns:a16="http://schemas.microsoft.com/office/drawing/2014/main" id="{093EC628-0C9C-4FF1-A4F1-371D7222BA97}"/>
                </a:ext>
              </a:extLst>
            </p:cNvPr>
            <p:cNvSpPr txBox="1"/>
            <p:nvPr/>
          </p:nvSpPr>
          <p:spPr bwMode="auto">
            <a:xfrm>
              <a:off x="10216334" y="5287113"/>
              <a:ext cx="433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284" name="TextBox 283">
              <a:extLst>
                <a:ext uri="{FF2B5EF4-FFF2-40B4-BE49-F238E27FC236}">
                  <a16:creationId xmlns:a16="http://schemas.microsoft.com/office/drawing/2014/main" id="{CBB245EC-3507-4FBA-BDB4-41569FF0103C}"/>
                </a:ext>
              </a:extLst>
            </p:cNvPr>
            <p:cNvSpPr txBox="1"/>
            <p:nvPr/>
          </p:nvSpPr>
          <p:spPr bwMode="auto">
            <a:xfrm>
              <a:off x="10543542" y="5287113"/>
              <a:ext cx="433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72</a:t>
              </a:r>
            </a:p>
          </p:txBody>
        </p:sp>
        <p:sp>
          <p:nvSpPr>
            <p:cNvPr id="285" name="TextBox 284">
              <a:extLst>
                <a:ext uri="{FF2B5EF4-FFF2-40B4-BE49-F238E27FC236}">
                  <a16:creationId xmlns:a16="http://schemas.microsoft.com/office/drawing/2014/main" id="{0CCCAEEE-AE9E-4194-8E96-40837B09666C}"/>
                </a:ext>
              </a:extLst>
            </p:cNvPr>
            <p:cNvSpPr txBox="1"/>
            <p:nvPr/>
          </p:nvSpPr>
          <p:spPr bwMode="auto">
            <a:xfrm>
              <a:off x="10870750" y="5287113"/>
              <a:ext cx="433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84</a:t>
              </a:r>
            </a:p>
          </p:txBody>
        </p:sp>
        <p:sp>
          <p:nvSpPr>
            <p:cNvPr id="286" name="TextBox 285">
              <a:extLst>
                <a:ext uri="{FF2B5EF4-FFF2-40B4-BE49-F238E27FC236}">
                  <a16:creationId xmlns:a16="http://schemas.microsoft.com/office/drawing/2014/main" id="{F86827D3-687A-40A0-9B73-C42D4C5CA9BF}"/>
                </a:ext>
              </a:extLst>
            </p:cNvPr>
            <p:cNvSpPr txBox="1"/>
            <p:nvPr/>
          </p:nvSpPr>
          <p:spPr bwMode="auto">
            <a:xfrm>
              <a:off x="11197959" y="5287113"/>
              <a:ext cx="433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96</a:t>
              </a:r>
            </a:p>
          </p:txBody>
        </p:sp>
        <p:sp>
          <p:nvSpPr>
            <p:cNvPr id="287" name="TextBox 286">
              <a:extLst>
                <a:ext uri="{FF2B5EF4-FFF2-40B4-BE49-F238E27FC236}">
                  <a16:creationId xmlns:a16="http://schemas.microsoft.com/office/drawing/2014/main" id="{D0FE438E-6820-4FFA-9924-C7DDA1D92616}"/>
                </a:ext>
              </a:extLst>
            </p:cNvPr>
            <p:cNvSpPr txBox="1"/>
            <p:nvPr/>
          </p:nvSpPr>
          <p:spPr bwMode="auto">
            <a:xfrm>
              <a:off x="8311108" y="2871973"/>
              <a:ext cx="433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288" name="TextBox 287">
              <a:extLst>
                <a:ext uri="{FF2B5EF4-FFF2-40B4-BE49-F238E27FC236}">
                  <a16:creationId xmlns:a16="http://schemas.microsoft.com/office/drawing/2014/main" id="{6D632F29-A582-431E-AB1F-25341BD08291}"/>
                </a:ext>
              </a:extLst>
            </p:cNvPr>
            <p:cNvSpPr txBox="1"/>
            <p:nvPr/>
          </p:nvSpPr>
          <p:spPr bwMode="auto">
            <a:xfrm>
              <a:off x="8311108" y="5084422"/>
              <a:ext cx="433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289" name="TextBox 288">
              <a:extLst>
                <a:ext uri="{FF2B5EF4-FFF2-40B4-BE49-F238E27FC236}">
                  <a16:creationId xmlns:a16="http://schemas.microsoft.com/office/drawing/2014/main" id="{244110EC-845D-4397-A2F5-EF3AC3DCCF39}"/>
                </a:ext>
              </a:extLst>
            </p:cNvPr>
            <p:cNvSpPr txBox="1"/>
            <p:nvPr/>
          </p:nvSpPr>
          <p:spPr bwMode="auto">
            <a:xfrm>
              <a:off x="8311108" y="3240714"/>
              <a:ext cx="433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a:t>
              </a:r>
            </a:p>
          </p:txBody>
        </p:sp>
        <p:sp>
          <p:nvSpPr>
            <p:cNvPr id="290" name="TextBox 289">
              <a:extLst>
                <a:ext uri="{FF2B5EF4-FFF2-40B4-BE49-F238E27FC236}">
                  <a16:creationId xmlns:a16="http://schemas.microsoft.com/office/drawing/2014/main" id="{F2641F18-7AA2-42E3-BB69-0790E997B0E5}"/>
                </a:ext>
              </a:extLst>
            </p:cNvPr>
            <p:cNvSpPr txBox="1"/>
            <p:nvPr/>
          </p:nvSpPr>
          <p:spPr bwMode="auto">
            <a:xfrm>
              <a:off x="8311108" y="3609456"/>
              <a:ext cx="433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a:t>
              </a:r>
            </a:p>
          </p:txBody>
        </p:sp>
        <p:sp>
          <p:nvSpPr>
            <p:cNvPr id="291" name="TextBox 290">
              <a:extLst>
                <a:ext uri="{FF2B5EF4-FFF2-40B4-BE49-F238E27FC236}">
                  <a16:creationId xmlns:a16="http://schemas.microsoft.com/office/drawing/2014/main" id="{A3F502E1-E4ED-4040-927A-AAF858851BC5}"/>
                </a:ext>
              </a:extLst>
            </p:cNvPr>
            <p:cNvSpPr txBox="1"/>
            <p:nvPr/>
          </p:nvSpPr>
          <p:spPr bwMode="auto">
            <a:xfrm>
              <a:off x="8311108" y="3978198"/>
              <a:ext cx="433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a:t>
              </a:r>
            </a:p>
          </p:txBody>
        </p:sp>
        <p:sp>
          <p:nvSpPr>
            <p:cNvPr id="292" name="TextBox 291">
              <a:extLst>
                <a:ext uri="{FF2B5EF4-FFF2-40B4-BE49-F238E27FC236}">
                  <a16:creationId xmlns:a16="http://schemas.microsoft.com/office/drawing/2014/main" id="{F722CF62-9392-4535-BF03-0ABC08C0D583}"/>
                </a:ext>
              </a:extLst>
            </p:cNvPr>
            <p:cNvSpPr txBox="1"/>
            <p:nvPr/>
          </p:nvSpPr>
          <p:spPr bwMode="auto">
            <a:xfrm>
              <a:off x="8311108" y="4346940"/>
              <a:ext cx="433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t>
              </a:r>
            </a:p>
          </p:txBody>
        </p:sp>
        <p:sp>
          <p:nvSpPr>
            <p:cNvPr id="293" name="TextBox 292">
              <a:extLst>
                <a:ext uri="{FF2B5EF4-FFF2-40B4-BE49-F238E27FC236}">
                  <a16:creationId xmlns:a16="http://schemas.microsoft.com/office/drawing/2014/main" id="{059B02B4-71F1-4097-BE76-57F36915520F}"/>
                </a:ext>
              </a:extLst>
            </p:cNvPr>
            <p:cNvSpPr txBox="1"/>
            <p:nvPr/>
          </p:nvSpPr>
          <p:spPr bwMode="auto">
            <a:xfrm>
              <a:off x="8311108" y="4715682"/>
              <a:ext cx="433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a:t>
              </a:r>
            </a:p>
          </p:txBody>
        </p:sp>
        <p:sp>
          <p:nvSpPr>
            <p:cNvPr id="118" name="Freeform: Shape 117">
              <a:extLst>
                <a:ext uri="{FF2B5EF4-FFF2-40B4-BE49-F238E27FC236}">
                  <a16:creationId xmlns:a16="http://schemas.microsoft.com/office/drawing/2014/main" id="{3D146210-9EFC-44E3-9E92-72E26296B8BA}"/>
                </a:ext>
              </a:extLst>
            </p:cNvPr>
            <p:cNvSpPr/>
            <p:nvPr/>
          </p:nvSpPr>
          <p:spPr bwMode="auto">
            <a:xfrm>
              <a:off x="5414963" y="4181475"/>
              <a:ext cx="2266950" cy="719138"/>
            </a:xfrm>
            <a:custGeom>
              <a:avLst/>
              <a:gdLst>
                <a:gd name="connsiteX0" fmla="*/ 0 w 2266950"/>
                <a:gd name="connsiteY0" fmla="*/ 719138 h 719138"/>
                <a:gd name="connsiteX1" fmla="*/ 314325 w 2266950"/>
                <a:gd name="connsiteY1" fmla="*/ 519113 h 719138"/>
                <a:gd name="connsiteX2" fmla="*/ 633412 w 2266950"/>
                <a:gd name="connsiteY2" fmla="*/ 357188 h 719138"/>
                <a:gd name="connsiteX3" fmla="*/ 957262 w 2266950"/>
                <a:gd name="connsiteY3" fmla="*/ 347663 h 719138"/>
                <a:gd name="connsiteX4" fmla="*/ 1276350 w 2266950"/>
                <a:gd name="connsiteY4" fmla="*/ 252413 h 719138"/>
                <a:gd name="connsiteX5" fmla="*/ 1604962 w 2266950"/>
                <a:gd name="connsiteY5" fmla="*/ 171450 h 719138"/>
                <a:gd name="connsiteX6" fmla="*/ 1928812 w 2266950"/>
                <a:gd name="connsiteY6" fmla="*/ 0 h 719138"/>
                <a:gd name="connsiteX7" fmla="*/ 2266950 w 2266950"/>
                <a:gd name="connsiteY7" fmla="*/ 52388 h 719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66950" h="719138">
                  <a:moveTo>
                    <a:pt x="0" y="719138"/>
                  </a:moveTo>
                  <a:lnTo>
                    <a:pt x="314325" y="519113"/>
                  </a:lnTo>
                  <a:lnTo>
                    <a:pt x="633412" y="357188"/>
                  </a:lnTo>
                  <a:lnTo>
                    <a:pt x="957262" y="347663"/>
                  </a:lnTo>
                  <a:lnTo>
                    <a:pt x="1276350" y="252413"/>
                  </a:lnTo>
                  <a:lnTo>
                    <a:pt x="1604962" y="171450"/>
                  </a:lnTo>
                  <a:lnTo>
                    <a:pt x="1928812" y="0"/>
                  </a:lnTo>
                  <a:lnTo>
                    <a:pt x="2266950" y="52388"/>
                  </a:lnTo>
                </a:path>
              </a:pathLst>
            </a:custGeom>
            <a:noFill/>
            <a:ln w="28575">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20" name="Freeform: Shape 119">
              <a:extLst>
                <a:ext uri="{FF2B5EF4-FFF2-40B4-BE49-F238E27FC236}">
                  <a16:creationId xmlns:a16="http://schemas.microsoft.com/office/drawing/2014/main" id="{57BEEEF8-5413-485D-A2AE-8A6DC57D55EA}"/>
                </a:ext>
              </a:extLst>
            </p:cNvPr>
            <p:cNvSpPr/>
            <p:nvPr/>
          </p:nvSpPr>
          <p:spPr bwMode="auto">
            <a:xfrm>
              <a:off x="5414963" y="3752850"/>
              <a:ext cx="2247900" cy="1071563"/>
            </a:xfrm>
            <a:custGeom>
              <a:avLst/>
              <a:gdLst>
                <a:gd name="connsiteX0" fmla="*/ 0 w 2247900"/>
                <a:gd name="connsiteY0" fmla="*/ 1071563 h 1071563"/>
                <a:gd name="connsiteX1" fmla="*/ 314325 w 2247900"/>
                <a:gd name="connsiteY1" fmla="*/ 809625 h 1071563"/>
                <a:gd name="connsiteX2" fmla="*/ 638175 w 2247900"/>
                <a:gd name="connsiteY2" fmla="*/ 514350 h 1071563"/>
                <a:gd name="connsiteX3" fmla="*/ 952500 w 2247900"/>
                <a:gd name="connsiteY3" fmla="*/ 447675 h 1071563"/>
                <a:gd name="connsiteX4" fmla="*/ 1281112 w 2247900"/>
                <a:gd name="connsiteY4" fmla="*/ 347663 h 1071563"/>
                <a:gd name="connsiteX5" fmla="*/ 1628775 w 2247900"/>
                <a:gd name="connsiteY5" fmla="*/ 252413 h 1071563"/>
                <a:gd name="connsiteX6" fmla="*/ 1933575 w 2247900"/>
                <a:gd name="connsiteY6" fmla="*/ 57150 h 1071563"/>
                <a:gd name="connsiteX7" fmla="*/ 2247900 w 2247900"/>
                <a:gd name="connsiteY7" fmla="*/ 0 h 1071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47900" h="1071563">
                  <a:moveTo>
                    <a:pt x="0" y="1071563"/>
                  </a:moveTo>
                  <a:lnTo>
                    <a:pt x="314325" y="809625"/>
                  </a:lnTo>
                  <a:lnTo>
                    <a:pt x="638175" y="514350"/>
                  </a:lnTo>
                  <a:lnTo>
                    <a:pt x="952500" y="447675"/>
                  </a:lnTo>
                  <a:lnTo>
                    <a:pt x="1281112" y="347663"/>
                  </a:lnTo>
                  <a:lnTo>
                    <a:pt x="1628775" y="252413"/>
                  </a:lnTo>
                  <a:lnTo>
                    <a:pt x="1933575" y="57150"/>
                  </a:lnTo>
                  <a:lnTo>
                    <a:pt x="2247900" y="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21" name="Freeform: Shape 120">
              <a:extLst>
                <a:ext uri="{FF2B5EF4-FFF2-40B4-BE49-F238E27FC236}">
                  <a16:creationId xmlns:a16="http://schemas.microsoft.com/office/drawing/2014/main" id="{9CD278BB-85A8-4E56-BD40-92CD5DCAC848}"/>
                </a:ext>
              </a:extLst>
            </p:cNvPr>
            <p:cNvSpPr/>
            <p:nvPr/>
          </p:nvSpPr>
          <p:spPr bwMode="auto">
            <a:xfrm>
              <a:off x="5395913" y="3667125"/>
              <a:ext cx="2276475" cy="1143000"/>
            </a:xfrm>
            <a:custGeom>
              <a:avLst/>
              <a:gdLst>
                <a:gd name="connsiteX0" fmla="*/ 0 w 2276475"/>
                <a:gd name="connsiteY0" fmla="*/ 1143000 h 1143000"/>
                <a:gd name="connsiteX1" fmla="*/ 319087 w 2276475"/>
                <a:gd name="connsiteY1" fmla="*/ 833438 h 1143000"/>
                <a:gd name="connsiteX2" fmla="*/ 666750 w 2276475"/>
                <a:gd name="connsiteY2" fmla="*/ 481013 h 1143000"/>
                <a:gd name="connsiteX3" fmla="*/ 990600 w 2276475"/>
                <a:gd name="connsiteY3" fmla="*/ 404813 h 1143000"/>
                <a:gd name="connsiteX4" fmla="*/ 1290637 w 2276475"/>
                <a:gd name="connsiteY4" fmla="*/ 333375 h 1143000"/>
                <a:gd name="connsiteX5" fmla="*/ 1619250 w 2276475"/>
                <a:gd name="connsiteY5" fmla="*/ 238125 h 1143000"/>
                <a:gd name="connsiteX6" fmla="*/ 1947862 w 2276475"/>
                <a:gd name="connsiteY6" fmla="*/ 0 h 1143000"/>
                <a:gd name="connsiteX7" fmla="*/ 2276475 w 2276475"/>
                <a:gd name="connsiteY7" fmla="*/ 28575 h 1143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76475" h="1143000">
                  <a:moveTo>
                    <a:pt x="0" y="1143000"/>
                  </a:moveTo>
                  <a:lnTo>
                    <a:pt x="319087" y="833438"/>
                  </a:lnTo>
                  <a:lnTo>
                    <a:pt x="666750" y="481013"/>
                  </a:lnTo>
                  <a:lnTo>
                    <a:pt x="990600" y="404813"/>
                  </a:lnTo>
                  <a:lnTo>
                    <a:pt x="1290637" y="333375"/>
                  </a:lnTo>
                  <a:lnTo>
                    <a:pt x="1619250" y="238125"/>
                  </a:lnTo>
                  <a:lnTo>
                    <a:pt x="1947862" y="0"/>
                  </a:lnTo>
                  <a:lnTo>
                    <a:pt x="2276475" y="28575"/>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4" name="TextBox 293">
              <a:extLst>
                <a:ext uri="{FF2B5EF4-FFF2-40B4-BE49-F238E27FC236}">
                  <a16:creationId xmlns:a16="http://schemas.microsoft.com/office/drawing/2014/main" id="{B9B02C01-DACB-4BB6-9A56-E4484B28EF65}"/>
                </a:ext>
              </a:extLst>
            </p:cNvPr>
            <p:cNvSpPr txBox="1"/>
            <p:nvPr/>
          </p:nvSpPr>
          <p:spPr bwMode="auto">
            <a:xfrm>
              <a:off x="5898754" y="3741081"/>
              <a:ext cx="251462" cy="395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5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a:t>
              </a:r>
              <a:r>
                <a:rPr kumimoji="0" lang="en-US" sz="1800" b="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95" name="TextBox 294">
              <a:extLst>
                <a:ext uri="{FF2B5EF4-FFF2-40B4-BE49-F238E27FC236}">
                  <a16:creationId xmlns:a16="http://schemas.microsoft.com/office/drawing/2014/main" id="{8BDB165B-93E7-45FC-87BF-A6BABD34A751}"/>
                </a:ext>
              </a:extLst>
            </p:cNvPr>
            <p:cNvSpPr txBox="1"/>
            <p:nvPr/>
          </p:nvSpPr>
          <p:spPr bwMode="auto">
            <a:xfrm>
              <a:off x="6242441" y="3630211"/>
              <a:ext cx="251462" cy="395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5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a:t>
              </a:r>
              <a:r>
                <a:rPr kumimoji="0" lang="en-US" sz="1800" b="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96" name="TextBox 295">
              <a:extLst>
                <a:ext uri="{FF2B5EF4-FFF2-40B4-BE49-F238E27FC236}">
                  <a16:creationId xmlns:a16="http://schemas.microsoft.com/office/drawing/2014/main" id="{17225337-3054-4017-A0BD-5BE7FC1A64AF}"/>
                </a:ext>
              </a:extLst>
            </p:cNvPr>
            <p:cNvSpPr txBox="1"/>
            <p:nvPr/>
          </p:nvSpPr>
          <p:spPr bwMode="auto">
            <a:xfrm>
              <a:off x="6579643" y="3514619"/>
              <a:ext cx="251462" cy="395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5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a:t>
              </a:r>
              <a:r>
                <a:rPr kumimoji="0" lang="en-US" sz="1800" b="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97" name="TextBox 296">
              <a:extLst>
                <a:ext uri="{FF2B5EF4-FFF2-40B4-BE49-F238E27FC236}">
                  <a16:creationId xmlns:a16="http://schemas.microsoft.com/office/drawing/2014/main" id="{061648EC-3F35-4F62-AC64-FE8983523C5E}"/>
                </a:ext>
              </a:extLst>
            </p:cNvPr>
            <p:cNvSpPr txBox="1"/>
            <p:nvPr/>
          </p:nvSpPr>
          <p:spPr bwMode="auto">
            <a:xfrm>
              <a:off x="6916978" y="3428043"/>
              <a:ext cx="251462" cy="395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5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a:t>
              </a:r>
              <a:r>
                <a:rPr kumimoji="0" lang="en-US" sz="1800" b="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98" name="TextBox 297">
              <a:extLst>
                <a:ext uri="{FF2B5EF4-FFF2-40B4-BE49-F238E27FC236}">
                  <a16:creationId xmlns:a16="http://schemas.microsoft.com/office/drawing/2014/main" id="{82A5B9D3-41FB-4DB9-ABD8-E40479318F24}"/>
                </a:ext>
              </a:extLst>
            </p:cNvPr>
            <p:cNvSpPr txBox="1"/>
            <p:nvPr/>
          </p:nvSpPr>
          <p:spPr bwMode="auto">
            <a:xfrm>
              <a:off x="7222805" y="3184906"/>
              <a:ext cx="251462" cy="395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5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a:t>
              </a:r>
              <a:r>
                <a:rPr kumimoji="0" lang="en-US" sz="1800" b="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99" name="TextBox 298">
              <a:extLst>
                <a:ext uri="{FF2B5EF4-FFF2-40B4-BE49-F238E27FC236}">
                  <a16:creationId xmlns:a16="http://schemas.microsoft.com/office/drawing/2014/main" id="{81D5CA73-032E-414F-97B8-CB3A75FD44A1}"/>
                </a:ext>
              </a:extLst>
            </p:cNvPr>
            <p:cNvSpPr txBox="1"/>
            <p:nvPr/>
          </p:nvSpPr>
          <p:spPr bwMode="auto">
            <a:xfrm>
              <a:off x="7565710" y="3212140"/>
              <a:ext cx="251462" cy="395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5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a:t>
              </a:r>
              <a:r>
                <a:rPr kumimoji="0" lang="en-US" sz="1800" b="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300" name="TextBox 299">
              <a:extLst>
                <a:ext uri="{FF2B5EF4-FFF2-40B4-BE49-F238E27FC236}">
                  <a16:creationId xmlns:a16="http://schemas.microsoft.com/office/drawing/2014/main" id="{CBCEA312-2347-404F-AA54-6CA45E068631}"/>
                </a:ext>
              </a:extLst>
            </p:cNvPr>
            <p:cNvSpPr txBox="1"/>
            <p:nvPr/>
          </p:nvSpPr>
          <p:spPr bwMode="auto">
            <a:xfrm>
              <a:off x="5595875" y="4220603"/>
              <a:ext cx="251462" cy="257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5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302" name="Oval 301">
              <a:extLst>
                <a:ext uri="{FF2B5EF4-FFF2-40B4-BE49-F238E27FC236}">
                  <a16:creationId xmlns:a16="http://schemas.microsoft.com/office/drawing/2014/main" id="{C05DCED4-0133-45B7-ADFB-D8EB115EA822}"/>
                </a:ext>
              </a:extLst>
            </p:cNvPr>
            <p:cNvSpPr/>
            <p:nvPr/>
          </p:nvSpPr>
          <p:spPr bwMode="auto">
            <a:xfrm>
              <a:off x="5323863" y="4746078"/>
              <a:ext cx="103143" cy="103143"/>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03" name="Oval 302">
              <a:extLst>
                <a:ext uri="{FF2B5EF4-FFF2-40B4-BE49-F238E27FC236}">
                  <a16:creationId xmlns:a16="http://schemas.microsoft.com/office/drawing/2014/main" id="{EA31AF18-EE2C-4127-8CD1-394F3E81B7F8}"/>
                </a:ext>
              </a:extLst>
            </p:cNvPr>
            <p:cNvSpPr/>
            <p:nvPr/>
          </p:nvSpPr>
          <p:spPr bwMode="auto">
            <a:xfrm>
              <a:off x="5670035" y="4446151"/>
              <a:ext cx="103143" cy="103143"/>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04" name="Oval 303">
              <a:extLst>
                <a:ext uri="{FF2B5EF4-FFF2-40B4-BE49-F238E27FC236}">
                  <a16:creationId xmlns:a16="http://schemas.microsoft.com/office/drawing/2014/main" id="{8FD414D2-EA3E-4D7A-BB87-29D6FDABB124}"/>
                </a:ext>
              </a:extLst>
            </p:cNvPr>
            <p:cNvSpPr/>
            <p:nvPr/>
          </p:nvSpPr>
          <p:spPr bwMode="auto">
            <a:xfrm>
              <a:off x="5972914" y="4109095"/>
              <a:ext cx="103143" cy="103143"/>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05" name="Oval 304">
              <a:extLst>
                <a:ext uri="{FF2B5EF4-FFF2-40B4-BE49-F238E27FC236}">
                  <a16:creationId xmlns:a16="http://schemas.microsoft.com/office/drawing/2014/main" id="{510EBBAA-CB3C-4581-95EC-1CAB2C220F8A}"/>
                </a:ext>
              </a:extLst>
            </p:cNvPr>
            <p:cNvSpPr/>
            <p:nvPr/>
          </p:nvSpPr>
          <p:spPr bwMode="auto">
            <a:xfrm>
              <a:off x="6316601" y="4022440"/>
              <a:ext cx="103143" cy="103143"/>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06" name="Oval 305">
              <a:extLst>
                <a:ext uri="{FF2B5EF4-FFF2-40B4-BE49-F238E27FC236}">
                  <a16:creationId xmlns:a16="http://schemas.microsoft.com/office/drawing/2014/main" id="{8B22851C-36FB-4E80-A53D-06D5C50176DB}"/>
                </a:ext>
              </a:extLst>
            </p:cNvPr>
            <p:cNvSpPr/>
            <p:nvPr/>
          </p:nvSpPr>
          <p:spPr bwMode="auto">
            <a:xfrm>
              <a:off x="6653803" y="3950542"/>
              <a:ext cx="103143" cy="103143"/>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07" name="Oval 306">
              <a:extLst>
                <a:ext uri="{FF2B5EF4-FFF2-40B4-BE49-F238E27FC236}">
                  <a16:creationId xmlns:a16="http://schemas.microsoft.com/office/drawing/2014/main" id="{A19DA0D8-7B1C-4EB6-BBAB-60039C5B7FED}"/>
                </a:ext>
              </a:extLst>
            </p:cNvPr>
            <p:cNvSpPr/>
            <p:nvPr/>
          </p:nvSpPr>
          <p:spPr bwMode="auto">
            <a:xfrm>
              <a:off x="6991138" y="3866412"/>
              <a:ext cx="103143" cy="103143"/>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08" name="Oval 307">
              <a:extLst>
                <a:ext uri="{FF2B5EF4-FFF2-40B4-BE49-F238E27FC236}">
                  <a16:creationId xmlns:a16="http://schemas.microsoft.com/office/drawing/2014/main" id="{43E4E973-FA8C-4D29-846C-8424A4A1854A}"/>
                </a:ext>
              </a:extLst>
            </p:cNvPr>
            <p:cNvSpPr/>
            <p:nvPr/>
          </p:nvSpPr>
          <p:spPr bwMode="auto">
            <a:xfrm>
              <a:off x="7296965" y="3623346"/>
              <a:ext cx="103143" cy="103143"/>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09" name="Oval 308">
              <a:extLst>
                <a:ext uri="{FF2B5EF4-FFF2-40B4-BE49-F238E27FC236}">
                  <a16:creationId xmlns:a16="http://schemas.microsoft.com/office/drawing/2014/main" id="{BC2D3FDD-DC83-45E5-88B6-31172EA431C9}"/>
                </a:ext>
              </a:extLst>
            </p:cNvPr>
            <p:cNvSpPr/>
            <p:nvPr/>
          </p:nvSpPr>
          <p:spPr bwMode="auto">
            <a:xfrm>
              <a:off x="7639870" y="3647310"/>
              <a:ext cx="103143" cy="103143"/>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0" name="Oval 309">
              <a:extLst>
                <a:ext uri="{FF2B5EF4-FFF2-40B4-BE49-F238E27FC236}">
                  <a16:creationId xmlns:a16="http://schemas.microsoft.com/office/drawing/2014/main" id="{E1B1D1CA-B35C-44CD-94AA-9E1EE1E6D4EE}"/>
                </a:ext>
              </a:extLst>
            </p:cNvPr>
            <p:cNvSpPr/>
            <p:nvPr/>
          </p:nvSpPr>
          <p:spPr bwMode="auto">
            <a:xfrm>
              <a:off x="5323863" y="4747864"/>
              <a:ext cx="103143" cy="103143"/>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1" name="Oval 310">
              <a:extLst>
                <a:ext uri="{FF2B5EF4-FFF2-40B4-BE49-F238E27FC236}">
                  <a16:creationId xmlns:a16="http://schemas.microsoft.com/office/drawing/2014/main" id="{B663B2E7-78CC-4FC6-86B8-5FDAB4C5ED2F}"/>
                </a:ext>
              </a:extLst>
            </p:cNvPr>
            <p:cNvSpPr/>
            <p:nvPr/>
          </p:nvSpPr>
          <p:spPr bwMode="auto">
            <a:xfrm>
              <a:off x="5670035" y="4524082"/>
              <a:ext cx="103143" cy="103143"/>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2" name="Oval 311">
              <a:extLst>
                <a:ext uri="{FF2B5EF4-FFF2-40B4-BE49-F238E27FC236}">
                  <a16:creationId xmlns:a16="http://schemas.microsoft.com/office/drawing/2014/main" id="{24D2832B-B55D-44B0-9E49-130378D5D756}"/>
                </a:ext>
              </a:extLst>
            </p:cNvPr>
            <p:cNvSpPr/>
            <p:nvPr/>
          </p:nvSpPr>
          <p:spPr bwMode="auto">
            <a:xfrm>
              <a:off x="5972914" y="4224225"/>
              <a:ext cx="103143" cy="103143"/>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3" name="Oval 312">
              <a:extLst>
                <a:ext uri="{FF2B5EF4-FFF2-40B4-BE49-F238E27FC236}">
                  <a16:creationId xmlns:a16="http://schemas.microsoft.com/office/drawing/2014/main" id="{E1B4835C-B0CC-4D79-9A0E-4AE05564FD1A}"/>
                </a:ext>
              </a:extLst>
            </p:cNvPr>
            <p:cNvSpPr/>
            <p:nvPr/>
          </p:nvSpPr>
          <p:spPr bwMode="auto">
            <a:xfrm>
              <a:off x="6316601" y="4148783"/>
              <a:ext cx="103143" cy="103143"/>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4" name="Oval 313">
              <a:extLst>
                <a:ext uri="{FF2B5EF4-FFF2-40B4-BE49-F238E27FC236}">
                  <a16:creationId xmlns:a16="http://schemas.microsoft.com/office/drawing/2014/main" id="{270415BE-C4B0-447C-8809-336BE16EC542}"/>
                </a:ext>
              </a:extLst>
            </p:cNvPr>
            <p:cNvSpPr/>
            <p:nvPr/>
          </p:nvSpPr>
          <p:spPr bwMode="auto">
            <a:xfrm>
              <a:off x="6653803" y="4047522"/>
              <a:ext cx="103143" cy="103143"/>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5" name="Oval 314">
              <a:extLst>
                <a:ext uri="{FF2B5EF4-FFF2-40B4-BE49-F238E27FC236}">
                  <a16:creationId xmlns:a16="http://schemas.microsoft.com/office/drawing/2014/main" id="{D5FAAFC7-7D0C-47AC-8E48-6BFD71947D47}"/>
                </a:ext>
              </a:extLst>
            </p:cNvPr>
            <p:cNvSpPr/>
            <p:nvPr/>
          </p:nvSpPr>
          <p:spPr bwMode="auto">
            <a:xfrm>
              <a:off x="6991138" y="3964165"/>
              <a:ext cx="103143" cy="103143"/>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6" name="Oval 315">
              <a:extLst>
                <a:ext uri="{FF2B5EF4-FFF2-40B4-BE49-F238E27FC236}">
                  <a16:creationId xmlns:a16="http://schemas.microsoft.com/office/drawing/2014/main" id="{1574820F-41D2-4090-9CCA-234957EF9985}"/>
                </a:ext>
              </a:extLst>
            </p:cNvPr>
            <p:cNvSpPr/>
            <p:nvPr/>
          </p:nvSpPr>
          <p:spPr bwMode="auto">
            <a:xfrm>
              <a:off x="7296965" y="3772709"/>
              <a:ext cx="103143" cy="103143"/>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7" name="Oval 316">
              <a:extLst>
                <a:ext uri="{FF2B5EF4-FFF2-40B4-BE49-F238E27FC236}">
                  <a16:creationId xmlns:a16="http://schemas.microsoft.com/office/drawing/2014/main" id="{3ABEC29A-B7CD-4F51-A5E7-25C06A596A7C}"/>
                </a:ext>
              </a:extLst>
            </p:cNvPr>
            <p:cNvSpPr/>
            <p:nvPr/>
          </p:nvSpPr>
          <p:spPr bwMode="auto">
            <a:xfrm>
              <a:off x="7639870" y="3700657"/>
              <a:ext cx="103143" cy="103143"/>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9" name="Oval 318">
              <a:extLst>
                <a:ext uri="{FF2B5EF4-FFF2-40B4-BE49-F238E27FC236}">
                  <a16:creationId xmlns:a16="http://schemas.microsoft.com/office/drawing/2014/main" id="{B777ADB6-EC9D-44AE-A03D-DC9B8D2E1FA9}"/>
                </a:ext>
              </a:extLst>
            </p:cNvPr>
            <p:cNvSpPr/>
            <p:nvPr/>
          </p:nvSpPr>
          <p:spPr bwMode="auto">
            <a:xfrm>
              <a:off x="5323863" y="4857758"/>
              <a:ext cx="103143" cy="103143"/>
            </a:xfrm>
            <a:prstGeom prst="ellipse">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20" name="Oval 319">
              <a:extLst>
                <a:ext uri="{FF2B5EF4-FFF2-40B4-BE49-F238E27FC236}">
                  <a16:creationId xmlns:a16="http://schemas.microsoft.com/office/drawing/2014/main" id="{AD25D55E-F67E-4796-9960-D586BC54F49B}"/>
                </a:ext>
              </a:extLst>
            </p:cNvPr>
            <p:cNvSpPr/>
            <p:nvPr/>
          </p:nvSpPr>
          <p:spPr bwMode="auto">
            <a:xfrm>
              <a:off x="5670035" y="4658239"/>
              <a:ext cx="103143" cy="103143"/>
            </a:xfrm>
            <a:prstGeom prst="ellipse">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21" name="Oval 320">
              <a:extLst>
                <a:ext uri="{FF2B5EF4-FFF2-40B4-BE49-F238E27FC236}">
                  <a16:creationId xmlns:a16="http://schemas.microsoft.com/office/drawing/2014/main" id="{1E76BCB1-FFB8-4461-BD77-F817C8539BD7}"/>
                </a:ext>
              </a:extLst>
            </p:cNvPr>
            <p:cNvSpPr/>
            <p:nvPr/>
          </p:nvSpPr>
          <p:spPr bwMode="auto">
            <a:xfrm>
              <a:off x="5972914" y="4496078"/>
              <a:ext cx="103143" cy="103143"/>
            </a:xfrm>
            <a:prstGeom prst="ellipse">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22" name="Oval 321">
              <a:extLst>
                <a:ext uri="{FF2B5EF4-FFF2-40B4-BE49-F238E27FC236}">
                  <a16:creationId xmlns:a16="http://schemas.microsoft.com/office/drawing/2014/main" id="{4DBD24BF-D251-4186-9BAC-9486EA13E57D}"/>
                </a:ext>
              </a:extLst>
            </p:cNvPr>
            <p:cNvSpPr/>
            <p:nvPr/>
          </p:nvSpPr>
          <p:spPr bwMode="auto">
            <a:xfrm>
              <a:off x="6316601" y="4482234"/>
              <a:ext cx="103143" cy="103143"/>
            </a:xfrm>
            <a:prstGeom prst="ellipse">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23" name="Oval 322">
              <a:extLst>
                <a:ext uri="{FF2B5EF4-FFF2-40B4-BE49-F238E27FC236}">
                  <a16:creationId xmlns:a16="http://schemas.microsoft.com/office/drawing/2014/main" id="{4A1DEFC8-9F84-4E7D-B10A-AA0C1E5DCBAB}"/>
                </a:ext>
              </a:extLst>
            </p:cNvPr>
            <p:cNvSpPr/>
            <p:nvPr/>
          </p:nvSpPr>
          <p:spPr bwMode="auto">
            <a:xfrm>
              <a:off x="6653803" y="4396551"/>
              <a:ext cx="103143" cy="103143"/>
            </a:xfrm>
            <a:prstGeom prst="ellipse">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24" name="Oval 323">
              <a:extLst>
                <a:ext uri="{FF2B5EF4-FFF2-40B4-BE49-F238E27FC236}">
                  <a16:creationId xmlns:a16="http://schemas.microsoft.com/office/drawing/2014/main" id="{EBAF320C-1DEF-42A2-A0D2-42726E6463DC}"/>
                </a:ext>
              </a:extLst>
            </p:cNvPr>
            <p:cNvSpPr/>
            <p:nvPr/>
          </p:nvSpPr>
          <p:spPr bwMode="auto">
            <a:xfrm>
              <a:off x="6991138" y="4305045"/>
              <a:ext cx="103143" cy="103143"/>
            </a:xfrm>
            <a:prstGeom prst="ellipse">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25" name="Oval 324">
              <a:extLst>
                <a:ext uri="{FF2B5EF4-FFF2-40B4-BE49-F238E27FC236}">
                  <a16:creationId xmlns:a16="http://schemas.microsoft.com/office/drawing/2014/main" id="{4C791FC0-492F-406E-9C43-14E8D48F61AA}"/>
                </a:ext>
              </a:extLst>
            </p:cNvPr>
            <p:cNvSpPr/>
            <p:nvPr/>
          </p:nvSpPr>
          <p:spPr bwMode="auto">
            <a:xfrm>
              <a:off x="7296965" y="4138292"/>
              <a:ext cx="103143" cy="103143"/>
            </a:xfrm>
            <a:prstGeom prst="ellipse">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26" name="Oval 325">
              <a:extLst>
                <a:ext uri="{FF2B5EF4-FFF2-40B4-BE49-F238E27FC236}">
                  <a16:creationId xmlns:a16="http://schemas.microsoft.com/office/drawing/2014/main" id="{32DEC469-EFF1-45E7-AE17-ECCD0799D6FB}"/>
                </a:ext>
              </a:extLst>
            </p:cNvPr>
            <p:cNvSpPr/>
            <p:nvPr/>
          </p:nvSpPr>
          <p:spPr bwMode="auto">
            <a:xfrm>
              <a:off x="7639870" y="4181880"/>
              <a:ext cx="103143" cy="103143"/>
            </a:xfrm>
            <a:prstGeom prst="ellipse">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23" name="Freeform: Shape 422">
              <a:extLst>
                <a:ext uri="{FF2B5EF4-FFF2-40B4-BE49-F238E27FC236}">
                  <a16:creationId xmlns:a16="http://schemas.microsoft.com/office/drawing/2014/main" id="{F48D8A64-CC16-491E-8DF7-013B11313BBA}"/>
                </a:ext>
              </a:extLst>
            </p:cNvPr>
            <p:cNvSpPr/>
            <p:nvPr/>
          </p:nvSpPr>
          <p:spPr bwMode="auto">
            <a:xfrm>
              <a:off x="9110663" y="3690938"/>
              <a:ext cx="2300287" cy="1147762"/>
            </a:xfrm>
            <a:custGeom>
              <a:avLst/>
              <a:gdLst>
                <a:gd name="connsiteX0" fmla="*/ 0 w 2300287"/>
                <a:gd name="connsiteY0" fmla="*/ 1147762 h 1147762"/>
                <a:gd name="connsiteX1" fmla="*/ 328612 w 2300287"/>
                <a:gd name="connsiteY1" fmla="*/ 828675 h 1147762"/>
                <a:gd name="connsiteX2" fmla="*/ 642937 w 2300287"/>
                <a:gd name="connsiteY2" fmla="*/ 528637 h 1147762"/>
                <a:gd name="connsiteX3" fmla="*/ 976312 w 2300287"/>
                <a:gd name="connsiteY3" fmla="*/ 466725 h 1147762"/>
                <a:gd name="connsiteX4" fmla="*/ 1300162 w 2300287"/>
                <a:gd name="connsiteY4" fmla="*/ 333375 h 1147762"/>
                <a:gd name="connsiteX5" fmla="*/ 1633537 w 2300287"/>
                <a:gd name="connsiteY5" fmla="*/ 233362 h 1147762"/>
                <a:gd name="connsiteX6" fmla="*/ 1976437 w 2300287"/>
                <a:gd name="connsiteY6" fmla="*/ 14287 h 1147762"/>
                <a:gd name="connsiteX7" fmla="*/ 2300287 w 2300287"/>
                <a:gd name="connsiteY7" fmla="*/ 0 h 1147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00287" h="1147762">
                  <a:moveTo>
                    <a:pt x="0" y="1147762"/>
                  </a:moveTo>
                  <a:lnTo>
                    <a:pt x="328612" y="828675"/>
                  </a:lnTo>
                  <a:lnTo>
                    <a:pt x="642937" y="528637"/>
                  </a:lnTo>
                  <a:lnTo>
                    <a:pt x="976312" y="466725"/>
                  </a:lnTo>
                  <a:lnTo>
                    <a:pt x="1300162" y="333375"/>
                  </a:lnTo>
                  <a:lnTo>
                    <a:pt x="1633537" y="233362"/>
                  </a:lnTo>
                  <a:lnTo>
                    <a:pt x="1976437" y="14287"/>
                  </a:lnTo>
                  <a:lnTo>
                    <a:pt x="2300287" y="0"/>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24" name="Freeform: Shape 423">
              <a:extLst>
                <a:ext uri="{FF2B5EF4-FFF2-40B4-BE49-F238E27FC236}">
                  <a16:creationId xmlns:a16="http://schemas.microsoft.com/office/drawing/2014/main" id="{5451FDF3-A342-483E-BE58-8052257E6752}"/>
                </a:ext>
              </a:extLst>
            </p:cNvPr>
            <p:cNvSpPr/>
            <p:nvPr/>
          </p:nvSpPr>
          <p:spPr bwMode="auto">
            <a:xfrm>
              <a:off x="9101138" y="4148138"/>
              <a:ext cx="2309812" cy="904875"/>
            </a:xfrm>
            <a:custGeom>
              <a:avLst/>
              <a:gdLst>
                <a:gd name="connsiteX0" fmla="*/ 0 w 2309812"/>
                <a:gd name="connsiteY0" fmla="*/ 904875 h 904875"/>
                <a:gd name="connsiteX1" fmla="*/ 333375 w 2309812"/>
                <a:gd name="connsiteY1" fmla="*/ 719137 h 904875"/>
                <a:gd name="connsiteX2" fmla="*/ 657225 w 2309812"/>
                <a:gd name="connsiteY2" fmla="*/ 385762 h 904875"/>
                <a:gd name="connsiteX3" fmla="*/ 985837 w 2309812"/>
                <a:gd name="connsiteY3" fmla="*/ 357187 h 904875"/>
                <a:gd name="connsiteX4" fmla="*/ 1319212 w 2309812"/>
                <a:gd name="connsiteY4" fmla="*/ 266700 h 904875"/>
                <a:gd name="connsiteX5" fmla="*/ 1652587 w 2309812"/>
                <a:gd name="connsiteY5" fmla="*/ 142875 h 904875"/>
                <a:gd name="connsiteX6" fmla="*/ 1976437 w 2309812"/>
                <a:gd name="connsiteY6" fmla="*/ 80962 h 904875"/>
                <a:gd name="connsiteX7" fmla="*/ 2309812 w 2309812"/>
                <a:gd name="connsiteY7" fmla="*/ 0 h 904875"/>
                <a:gd name="connsiteX0" fmla="*/ 0 w 2309812"/>
                <a:gd name="connsiteY0" fmla="*/ 904875 h 904875"/>
                <a:gd name="connsiteX1" fmla="*/ 333375 w 2309812"/>
                <a:gd name="connsiteY1" fmla="*/ 719137 h 904875"/>
                <a:gd name="connsiteX2" fmla="*/ 657225 w 2309812"/>
                <a:gd name="connsiteY2" fmla="*/ 385762 h 904875"/>
                <a:gd name="connsiteX3" fmla="*/ 985837 w 2309812"/>
                <a:gd name="connsiteY3" fmla="*/ 357187 h 904875"/>
                <a:gd name="connsiteX4" fmla="*/ 1314449 w 2309812"/>
                <a:gd name="connsiteY4" fmla="*/ 295275 h 904875"/>
                <a:gd name="connsiteX5" fmla="*/ 1652587 w 2309812"/>
                <a:gd name="connsiteY5" fmla="*/ 142875 h 904875"/>
                <a:gd name="connsiteX6" fmla="*/ 1976437 w 2309812"/>
                <a:gd name="connsiteY6" fmla="*/ 80962 h 904875"/>
                <a:gd name="connsiteX7" fmla="*/ 2309812 w 2309812"/>
                <a:gd name="connsiteY7" fmla="*/ 0 h 904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09812" h="904875">
                  <a:moveTo>
                    <a:pt x="0" y="904875"/>
                  </a:moveTo>
                  <a:lnTo>
                    <a:pt x="333375" y="719137"/>
                  </a:lnTo>
                  <a:lnTo>
                    <a:pt x="657225" y="385762"/>
                  </a:lnTo>
                  <a:lnTo>
                    <a:pt x="985837" y="357187"/>
                  </a:lnTo>
                  <a:lnTo>
                    <a:pt x="1314449" y="295275"/>
                  </a:lnTo>
                  <a:lnTo>
                    <a:pt x="1652587" y="142875"/>
                  </a:lnTo>
                  <a:lnTo>
                    <a:pt x="1976437" y="80962"/>
                  </a:lnTo>
                  <a:lnTo>
                    <a:pt x="2309812" y="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26" name="Freeform: Shape 425">
              <a:extLst>
                <a:ext uri="{FF2B5EF4-FFF2-40B4-BE49-F238E27FC236}">
                  <a16:creationId xmlns:a16="http://schemas.microsoft.com/office/drawing/2014/main" id="{CAE14AEB-F18B-4CAC-B6D3-60D08DDD10F2}"/>
                </a:ext>
              </a:extLst>
            </p:cNvPr>
            <p:cNvSpPr/>
            <p:nvPr/>
          </p:nvSpPr>
          <p:spPr bwMode="auto">
            <a:xfrm>
              <a:off x="9101138" y="4824413"/>
              <a:ext cx="2333625" cy="357187"/>
            </a:xfrm>
            <a:custGeom>
              <a:avLst/>
              <a:gdLst>
                <a:gd name="connsiteX0" fmla="*/ 0 w 2333625"/>
                <a:gd name="connsiteY0" fmla="*/ 123825 h 357187"/>
                <a:gd name="connsiteX1" fmla="*/ 333375 w 2333625"/>
                <a:gd name="connsiteY1" fmla="*/ 138112 h 357187"/>
                <a:gd name="connsiteX2" fmla="*/ 652462 w 2333625"/>
                <a:gd name="connsiteY2" fmla="*/ 119062 h 357187"/>
                <a:gd name="connsiteX3" fmla="*/ 971550 w 2333625"/>
                <a:gd name="connsiteY3" fmla="*/ 176212 h 357187"/>
                <a:gd name="connsiteX4" fmla="*/ 1314450 w 2333625"/>
                <a:gd name="connsiteY4" fmla="*/ 0 h 357187"/>
                <a:gd name="connsiteX5" fmla="*/ 1647825 w 2333625"/>
                <a:gd name="connsiteY5" fmla="*/ 123825 h 357187"/>
                <a:gd name="connsiteX6" fmla="*/ 1985962 w 2333625"/>
                <a:gd name="connsiteY6" fmla="*/ 357187 h 357187"/>
                <a:gd name="connsiteX7" fmla="*/ 2333625 w 2333625"/>
                <a:gd name="connsiteY7" fmla="*/ 295275 h 357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33625" h="357187">
                  <a:moveTo>
                    <a:pt x="0" y="123825"/>
                  </a:moveTo>
                  <a:lnTo>
                    <a:pt x="333375" y="138112"/>
                  </a:lnTo>
                  <a:lnTo>
                    <a:pt x="652462" y="119062"/>
                  </a:lnTo>
                  <a:lnTo>
                    <a:pt x="971550" y="176212"/>
                  </a:lnTo>
                  <a:lnTo>
                    <a:pt x="1314450" y="0"/>
                  </a:lnTo>
                  <a:lnTo>
                    <a:pt x="1647825" y="123825"/>
                  </a:lnTo>
                  <a:lnTo>
                    <a:pt x="1985962" y="357187"/>
                  </a:lnTo>
                  <a:lnTo>
                    <a:pt x="2333625" y="295275"/>
                  </a:lnTo>
                </a:path>
              </a:pathLst>
            </a:custGeom>
            <a:noFill/>
            <a:ln w="28575">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27" name="Oval 426">
              <a:extLst>
                <a:ext uri="{FF2B5EF4-FFF2-40B4-BE49-F238E27FC236}">
                  <a16:creationId xmlns:a16="http://schemas.microsoft.com/office/drawing/2014/main" id="{57CCEADF-0692-443F-98D0-384387507B08}"/>
                </a:ext>
              </a:extLst>
            </p:cNvPr>
            <p:cNvSpPr/>
            <p:nvPr/>
          </p:nvSpPr>
          <p:spPr bwMode="auto">
            <a:xfrm>
              <a:off x="9054794" y="4905090"/>
              <a:ext cx="103143" cy="103143"/>
            </a:xfrm>
            <a:prstGeom prst="ellipse">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28" name="Oval 427">
              <a:extLst>
                <a:ext uri="{FF2B5EF4-FFF2-40B4-BE49-F238E27FC236}">
                  <a16:creationId xmlns:a16="http://schemas.microsoft.com/office/drawing/2014/main" id="{B4D242BA-4B22-4C0F-9D37-889A6E801069}"/>
                </a:ext>
              </a:extLst>
            </p:cNvPr>
            <p:cNvSpPr/>
            <p:nvPr/>
          </p:nvSpPr>
          <p:spPr bwMode="auto">
            <a:xfrm>
              <a:off x="9387679" y="4919685"/>
              <a:ext cx="103143" cy="103143"/>
            </a:xfrm>
            <a:prstGeom prst="ellipse">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29" name="Oval 428">
              <a:extLst>
                <a:ext uri="{FF2B5EF4-FFF2-40B4-BE49-F238E27FC236}">
                  <a16:creationId xmlns:a16="http://schemas.microsoft.com/office/drawing/2014/main" id="{36AB9D67-93D2-4032-BCC4-A7D86D4477D9}"/>
                </a:ext>
              </a:extLst>
            </p:cNvPr>
            <p:cNvSpPr/>
            <p:nvPr/>
          </p:nvSpPr>
          <p:spPr bwMode="auto">
            <a:xfrm>
              <a:off x="9700666" y="4883971"/>
              <a:ext cx="103143" cy="103143"/>
            </a:xfrm>
            <a:prstGeom prst="ellipse">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30" name="Oval 429">
              <a:extLst>
                <a:ext uri="{FF2B5EF4-FFF2-40B4-BE49-F238E27FC236}">
                  <a16:creationId xmlns:a16="http://schemas.microsoft.com/office/drawing/2014/main" id="{60B23CDC-4E27-4D10-8137-13C0A44B9E17}"/>
                </a:ext>
              </a:extLst>
            </p:cNvPr>
            <p:cNvSpPr/>
            <p:nvPr/>
          </p:nvSpPr>
          <p:spPr bwMode="auto">
            <a:xfrm>
              <a:off x="10053540" y="4946282"/>
              <a:ext cx="103143" cy="103143"/>
            </a:xfrm>
            <a:prstGeom prst="ellipse">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31" name="Oval 430">
              <a:extLst>
                <a:ext uri="{FF2B5EF4-FFF2-40B4-BE49-F238E27FC236}">
                  <a16:creationId xmlns:a16="http://schemas.microsoft.com/office/drawing/2014/main" id="{3576480B-A99E-48D4-B0F0-E4E6D33AE475}"/>
                </a:ext>
              </a:extLst>
            </p:cNvPr>
            <p:cNvSpPr/>
            <p:nvPr/>
          </p:nvSpPr>
          <p:spPr bwMode="auto">
            <a:xfrm>
              <a:off x="10380828" y="4779301"/>
              <a:ext cx="103143" cy="103143"/>
            </a:xfrm>
            <a:prstGeom prst="ellipse">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32" name="Oval 431">
              <a:extLst>
                <a:ext uri="{FF2B5EF4-FFF2-40B4-BE49-F238E27FC236}">
                  <a16:creationId xmlns:a16="http://schemas.microsoft.com/office/drawing/2014/main" id="{52A26037-0686-4B9E-8BE0-C5A3896B298C}"/>
                </a:ext>
              </a:extLst>
            </p:cNvPr>
            <p:cNvSpPr/>
            <p:nvPr/>
          </p:nvSpPr>
          <p:spPr bwMode="auto">
            <a:xfrm>
              <a:off x="10686505" y="4889134"/>
              <a:ext cx="103143" cy="103143"/>
            </a:xfrm>
            <a:prstGeom prst="ellipse">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33" name="Oval 432">
              <a:extLst>
                <a:ext uri="{FF2B5EF4-FFF2-40B4-BE49-F238E27FC236}">
                  <a16:creationId xmlns:a16="http://schemas.microsoft.com/office/drawing/2014/main" id="{52257B0E-767E-4146-8CD4-3286EE954C2F}"/>
                </a:ext>
              </a:extLst>
            </p:cNvPr>
            <p:cNvSpPr/>
            <p:nvPr/>
          </p:nvSpPr>
          <p:spPr bwMode="auto">
            <a:xfrm>
              <a:off x="11031993" y="5117504"/>
              <a:ext cx="103143" cy="103143"/>
            </a:xfrm>
            <a:prstGeom prst="ellipse">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34" name="Oval 433">
              <a:extLst>
                <a:ext uri="{FF2B5EF4-FFF2-40B4-BE49-F238E27FC236}">
                  <a16:creationId xmlns:a16="http://schemas.microsoft.com/office/drawing/2014/main" id="{DD5A3B8F-771A-4750-85D5-41A569BB1ABD}"/>
                </a:ext>
              </a:extLst>
            </p:cNvPr>
            <p:cNvSpPr/>
            <p:nvPr/>
          </p:nvSpPr>
          <p:spPr bwMode="auto">
            <a:xfrm>
              <a:off x="11377481" y="5061099"/>
              <a:ext cx="103143" cy="103143"/>
            </a:xfrm>
            <a:prstGeom prst="ellipse">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36" name="Oval 435">
              <a:extLst>
                <a:ext uri="{FF2B5EF4-FFF2-40B4-BE49-F238E27FC236}">
                  <a16:creationId xmlns:a16="http://schemas.microsoft.com/office/drawing/2014/main" id="{E67173B7-4951-4989-8734-35D87B3F4B00}"/>
                </a:ext>
              </a:extLst>
            </p:cNvPr>
            <p:cNvSpPr/>
            <p:nvPr/>
          </p:nvSpPr>
          <p:spPr bwMode="auto">
            <a:xfrm>
              <a:off x="9054794" y="4775841"/>
              <a:ext cx="103143" cy="103143"/>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37" name="Oval 436">
              <a:extLst>
                <a:ext uri="{FF2B5EF4-FFF2-40B4-BE49-F238E27FC236}">
                  <a16:creationId xmlns:a16="http://schemas.microsoft.com/office/drawing/2014/main" id="{D4735F3D-3615-46D8-9A70-6D43BBFE888B}"/>
                </a:ext>
              </a:extLst>
            </p:cNvPr>
            <p:cNvSpPr/>
            <p:nvPr/>
          </p:nvSpPr>
          <p:spPr bwMode="auto">
            <a:xfrm>
              <a:off x="9387679" y="4471084"/>
              <a:ext cx="103143" cy="103143"/>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38" name="Oval 437">
              <a:extLst>
                <a:ext uri="{FF2B5EF4-FFF2-40B4-BE49-F238E27FC236}">
                  <a16:creationId xmlns:a16="http://schemas.microsoft.com/office/drawing/2014/main" id="{9537C561-A413-4791-862B-45350BB1ABC2}"/>
                </a:ext>
              </a:extLst>
            </p:cNvPr>
            <p:cNvSpPr/>
            <p:nvPr/>
          </p:nvSpPr>
          <p:spPr bwMode="auto">
            <a:xfrm>
              <a:off x="9700666" y="4156506"/>
              <a:ext cx="103143" cy="103143"/>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39" name="Oval 438">
              <a:extLst>
                <a:ext uri="{FF2B5EF4-FFF2-40B4-BE49-F238E27FC236}">
                  <a16:creationId xmlns:a16="http://schemas.microsoft.com/office/drawing/2014/main" id="{D88695B4-B806-4611-AB14-2CC45588D87D}"/>
                </a:ext>
              </a:extLst>
            </p:cNvPr>
            <p:cNvSpPr/>
            <p:nvPr/>
          </p:nvSpPr>
          <p:spPr bwMode="auto">
            <a:xfrm>
              <a:off x="10053540" y="4090829"/>
              <a:ext cx="103143" cy="103143"/>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40" name="Oval 439">
              <a:extLst>
                <a:ext uri="{FF2B5EF4-FFF2-40B4-BE49-F238E27FC236}">
                  <a16:creationId xmlns:a16="http://schemas.microsoft.com/office/drawing/2014/main" id="{7758DBB5-49F2-413C-AEFA-6A7C2CD57154}"/>
                </a:ext>
              </a:extLst>
            </p:cNvPr>
            <p:cNvSpPr/>
            <p:nvPr/>
          </p:nvSpPr>
          <p:spPr bwMode="auto">
            <a:xfrm>
              <a:off x="10380828" y="3971018"/>
              <a:ext cx="103143" cy="103143"/>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41" name="Oval 440">
              <a:extLst>
                <a:ext uri="{FF2B5EF4-FFF2-40B4-BE49-F238E27FC236}">
                  <a16:creationId xmlns:a16="http://schemas.microsoft.com/office/drawing/2014/main" id="{A89490A9-C0B5-40E8-9D25-90328E1C34E9}"/>
                </a:ext>
              </a:extLst>
            </p:cNvPr>
            <p:cNvSpPr/>
            <p:nvPr/>
          </p:nvSpPr>
          <p:spPr bwMode="auto">
            <a:xfrm>
              <a:off x="10686505" y="3870917"/>
              <a:ext cx="103143" cy="103143"/>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42" name="Oval 441">
              <a:extLst>
                <a:ext uri="{FF2B5EF4-FFF2-40B4-BE49-F238E27FC236}">
                  <a16:creationId xmlns:a16="http://schemas.microsoft.com/office/drawing/2014/main" id="{568CC425-626D-4DE0-A929-D2376C962A81}"/>
                </a:ext>
              </a:extLst>
            </p:cNvPr>
            <p:cNvSpPr/>
            <p:nvPr/>
          </p:nvSpPr>
          <p:spPr bwMode="auto">
            <a:xfrm>
              <a:off x="11031993" y="3661656"/>
              <a:ext cx="103143" cy="103143"/>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43" name="Oval 442">
              <a:extLst>
                <a:ext uri="{FF2B5EF4-FFF2-40B4-BE49-F238E27FC236}">
                  <a16:creationId xmlns:a16="http://schemas.microsoft.com/office/drawing/2014/main" id="{CD31402D-93C3-4491-8D1D-22D10C5E9975}"/>
                </a:ext>
              </a:extLst>
            </p:cNvPr>
            <p:cNvSpPr/>
            <p:nvPr/>
          </p:nvSpPr>
          <p:spPr bwMode="auto">
            <a:xfrm>
              <a:off x="11377481" y="3651567"/>
              <a:ext cx="103143" cy="103143"/>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45" name="Oval 444">
              <a:extLst>
                <a:ext uri="{FF2B5EF4-FFF2-40B4-BE49-F238E27FC236}">
                  <a16:creationId xmlns:a16="http://schemas.microsoft.com/office/drawing/2014/main" id="{CC1C4A07-1805-4888-A1B7-C52E43632298}"/>
                </a:ext>
              </a:extLst>
            </p:cNvPr>
            <p:cNvSpPr/>
            <p:nvPr/>
          </p:nvSpPr>
          <p:spPr bwMode="auto">
            <a:xfrm>
              <a:off x="9054794" y="5009138"/>
              <a:ext cx="103143" cy="103143"/>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46" name="Oval 445">
              <a:extLst>
                <a:ext uri="{FF2B5EF4-FFF2-40B4-BE49-F238E27FC236}">
                  <a16:creationId xmlns:a16="http://schemas.microsoft.com/office/drawing/2014/main" id="{527C6B77-0C07-460F-B317-D3E4A9737A68}"/>
                </a:ext>
              </a:extLst>
            </p:cNvPr>
            <p:cNvSpPr/>
            <p:nvPr/>
          </p:nvSpPr>
          <p:spPr bwMode="auto">
            <a:xfrm>
              <a:off x="9387679" y="4813149"/>
              <a:ext cx="103143" cy="103143"/>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47" name="Oval 446">
              <a:extLst>
                <a:ext uri="{FF2B5EF4-FFF2-40B4-BE49-F238E27FC236}">
                  <a16:creationId xmlns:a16="http://schemas.microsoft.com/office/drawing/2014/main" id="{B73CACEF-2274-4C3A-B41A-22572E34BB31}"/>
                </a:ext>
              </a:extLst>
            </p:cNvPr>
            <p:cNvSpPr/>
            <p:nvPr/>
          </p:nvSpPr>
          <p:spPr bwMode="auto">
            <a:xfrm>
              <a:off x="9700666" y="4479069"/>
              <a:ext cx="103143" cy="103143"/>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48" name="Oval 447">
              <a:extLst>
                <a:ext uri="{FF2B5EF4-FFF2-40B4-BE49-F238E27FC236}">
                  <a16:creationId xmlns:a16="http://schemas.microsoft.com/office/drawing/2014/main" id="{A573497B-2438-4408-B044-261C67D942FA}"/>
                </a:ext>
              </a:extLst>
            </p:cNvPr>
            <p:cNvSpPr/>
            <p:nvPr/>
          </p:nvSpPr>
          <p:spPr bwMode="auto">
            <a:xfrm>
              <a:off x="10053540" y="4466250"/>
              <a:ext cx="103143" cy="103143"/>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49" name="Oval 448">
              <a:extLst>
                <a:ext uri="{FF2B5EF4-FFF2-40B4-BE49-F238E27FC236}">
                  <a16:creationId xmlns:a16="http://schemas.microsoft.com/office/drawing/2014/main" id="{6CB5A43A-9C62-4369-A77B-DCB25A214E02}"/>
                </a:ext>
              </a:extLst>
            </p:cNvPr>
            <p:cNvSpPr/>
            <p:nvPr/>
          </p:nvSpPr>
          <p:spPr bwMode="auto">
            <a:xfrm>
              <a:off x="10380828" y="4389716"/>
              <a:ext cx="103143" cy="103143"/>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51" name="Oval 450">
              <a:extLst>
                <a:ext uri="{FF2B5EF4-FFF2-40B4-BE49-F238E27FC236}">
                  <a16:creationId xmlns:a16="http://schemas.microsoft.com/office/drawing/2014/main" id="{90D3F301-700A-4962-8BE1-0A0199A0C930}"/>
                </a:ext>
              </a:extLst>
            </p:cNvPr>
            <p:cNvSpPr/>
            <p:nvPr/>
          </p:nvSpPr>
          <p:spPr bwMode="auto">
            <a:xfrm>
              <a:off x="10686505" y="4250474"/>
              <a:ext cx="103143" cy="103143"/>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52" name="Oval 451">
              <a:extLst>
                <a:ext uri="{FF2B5EF4-FFF2-40B4-BE49-F238E27FC236}">
                  <a16:creationId xmlns:a16="http://schemas.microsoft.com/office/drawing/2014/main" id="{E5D66C91-AD7E-4458-AE0E-4B37BE649A5C}"/>
                </a:ext>
              </a:extLst>
            </p:cNvPr>
            <p:cNvSpPr/>
            <p:nvPr/>
          </p:nvSpPr>
          <p:spPr bwMode="auto">
            <a:xfrm>
              <a:off x="11031993" y="4189409"/>
              <a:ext cx="103143" cy="103143"/>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53" name="Oval 452">
              <a:extLst>
                <a:ext uri="{FF2B5EF4-FFF2-40B4-BE49-F238E27FC236}">
                  <a16:creationId xmlns:a16="http://schemas.microsoft.com/office/drawing/2014/main" id="{23523846-BE4C-4E55-91BD-A46CA6104392}"/>
                </a:ext>
              </a:extLst>
            </p:cNvPr>
            <p:cNvSpPr/>
            <p:nvPr/>
          </p:nvSpPr>
          <p:spPr bwMode="auto">
            <a:xfrm>
              <a:off x="11377481" y="4098883"/>
              <a:ext cx="103143" cy="103143"/>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99" name="TextBox 598">
              <a:extLst>
                <a:ext uri="{FF2B5EF4-FFF2-40B4-BE49-F238E27FC236}">
                  <a16:creationId xmlns:a16="http://schemas.microsoft.com/office/drawing/2014/main" id="{88504BD5-A843-4925-9204-4C6AA74DA412}"/>
                </a:ext>
              </a:extLst>
            </p:cNvPr>
            <p:cNvSpPr txBox="1"/>
            <p:nvPr/>
          </p:nvSpPr>
          <p:spPr bwMode="auto">
            <a:xfrm>
              <a:off x="9626506" y="3898800"/>
              <a:ext cx="251462" cy="395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5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a:t>
              </a:r>
              <a:r>
                <a:rPr kumimoji="0" lang="en-US" sz="1800" b="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00" name="TextBox 599">
              <a:extLst>
                <a:ext uri="{FF2B5EF4-FFF2-40B4-BE49-F238E27FC236}">
                  <a16:creationId xmlns:a16="http://schemas.microsoft.com/office/drawing/2014/main" id="{B1068B5D-D6B0-4C6C-9D29-DC24528E90E8}"/>
                </a:ext>
              </a:extLst>
            </p:cNvPr>
            <p:cNvSpPr txBox="1"/>
            <p:nvPr/>
          </p:nvSpPr>
          <p:spPr bwMode="auto">
            <a:xfrm>
              <a:off x="9979380" y="3804338"/>
              <a:ext cx="251462" cy="395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5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a:t>
              </a:r>
              <a:r>
                <a:rPr kumimoji="0" lang="en-US" sz="1800" b="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01" name="TextBox 600">
              <a:extLst>
                <a:ext uri="{FF2B5EF4-FFF2-40B4-BE49-F238E27FC236}">
                  <a16:creationId xmlns:a16="http://schemas.microsoft.com/office/drawing/2014/main" id="{B78E40D5-1E09-466E-8F07-07A8D2385BCD}"/>
                </a:ext>
              </a:extLst>
            </p:cNvPr>
            <p:cNvSpPr txBox="1"/>
            <p:nvPr/>
          </p:nvSpPr>
          <p:spPr bwMode="auto">
            <a:xfrm>
              <a:off x="10303638" y="3690412"/>
              <a:ext cx="251462" cy="395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5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a:t>
              </a:r>
              <a:r>
                <a:rPr kumimoji="0" lang="en-US" sz="1800" b="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02" name="TextBox 601">
              <a:extLst>
                <a:ext uri="{FF2B5EF4-FFF2-40B4-BE49-F238E27FC236}">
                  <a16:creationId xmlns:a16="http://schemas.microsoft.com/office/drawing/2014/main" id="{BF2E2950-6170-4B77-8972-766FBEA75880}"/>
                </a:ext>
              </a:extLst>
            </p:cNvPr>
            <p:cNvSpPr txBox="1"/>
            <p:nvPr/>
          </p:nvSpPr>
          <p:spPr bwMode="auto">
            <a:xfrm>
              <a:off x="9313519" y="4299260"/>
              <a:ext cx="251462" cy="257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5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603" name="TextBox 602">
              <a:extLst>
                <a:ext uri="{FF2B5EF4-FFF2-40B4-BE49-F238E27FC236}">
                  <a16:creationId xmlns:a16="http://schemas.microsoft.com/office/drawing/2014/main" id="{B93DA93C-4BDC-4A62-B374-99D7FD5AEB7E}"/>
                </a:ext>
              </a:extLst>
            </p:cNvPr>
            <p:cNvSpPr txBox="1"/>
            <p:nvPr/>
          </p:nvSpPr>
          <p:spPr bwMode="auto">
            <a:xfrm>
              <a:off x="10612345" y="3449633"/>
              <a:ext cx="251462" cy="534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5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a:t>
              </a:r>
              <a:r>
                <a:rPr kumimoji="0" lang="en-US" sz="1800" b="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t>
              </a:r>
              <a:r>
                <a:rPr kumimoji="0" lang="en-US" sz="1800" b="0" i="0" u="none" strike="noStrike" kern="1200" cap="none" spc="0" normalizeH="0" baseline="0" noProof="0" dirty="0">
                  <a:ln>
                    <a:noFill/>
                  </a:ln>
                  <a:solidFill>
                    <a:srgbClr val="FDB338"/>
                  </a:solidFill>
                  <a:effectLst/>
                  <a:uLnTx/>
                  <a:uFillTx/>
                  <a:latin typeface="Calibri" panose="020F0502020204030204" pitchFamily="34" charset="0"/>
                  <a:ea typeface="+mn-ea"/>
                  <a:cs typeface="Arial" panose="020B0604020202020204" pitchFamily="34" charset="0"/>
                </a:rPr>
                <a:t>*</a:t>
              </a:r>
            </a:p>
          </p:txBody>
        </p:sp>
        <p:sp>
          <p:nvSpPr>
            <p:cNvPr id="606" name="TextBox 605">
              <a:extLst>
                <a:ext uri="{FF2B5EF4-FFF2-40B4-BE49-F238E27FC236}">
                  <a16:creationId xmlns:a16="http://schemas.microsoft.com/office/drawing/2014/main" id="{50527873-24DB-4525-BD68-4ECB7C7C560B}"/>
                </a:ext>
              </a:extLst>
            </p:cNvPr>
            <p:cNvSpPr txBox="1"/>
            <p:nvPr/>
          </p:nvSpPr>
          <p:spPr bwMode="auto">
            <a:xfrm>
              <a:off x="10957833" y="3220895"/>
              <a:ext cx="251462" cy="534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5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a:t>
              </a:r>
              <a:r>
                <a:rPr kumimoji="0" lang="en-US" sz="1800" b="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t>
              </a:r>
              <a:r>
                <a:rPr kumimoji="0" lang="en-US" sz="1800" b="0" i="0" u="none" strike="noStrike" kern="1200" cap="none" spc="0" normalizeH="0" baseline="0" noProof="0" dirty="0">
                  <a:ln>
                    <a:noFill/>
                  </a:ln>
                  <a:solidFill>
                    <a:srgbClr val="FDB338"/>
                  </a:solidFill>
                  <a:effectLst/>
                  <a:uLnTx/>
                  <a:uFillTx/>
                  <a:latin typeface="Calibri" panose="020F0502020204030204" pitchFamily="34" charset="0"/>
                  <a:ea typeface="+mn-ea"/>
                  <a:cs typeface="Arial" panose="020B0604020202020204" pitchFamily="34" charset="0"/>
                </a:rPr>
                <a:t>*</a:t>
              </a:r>
            </a:p>
          </p:txBody>
        </p:sp>
        <p:sp>
          <p:nvSpPr>
            <p:cNvPr id="607" name="TextBox 606">
              <a:extLst>
                <a:ext uri="{FF2B5EF4-FFF2-40B4-BE49-F238E27FC236}">
                  <a16:creationId xmlns:a16="http://schemas.microsoft.com/office/drawing/2014/main" id="{6C3461F3-CEF8-47A0-B2F8-4BD37B053C16}"/>
                </a:ext>
              </a:extLst>
            </p:cNvPr>
            <p:cNvSpPr txBox="1"/>
            <p:nvPr/>
          </p:nvSpPr>
          <p:spPr bwMode="auto">
            <a:xfrm>
              <a:off x="11303321" y="3199338"/>
              <a:ext cx="251462" cy="534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5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a:t>
              </a:r>
              <a:r>
                <a:rPr kumimoji="0" lang="en-US" sz="1800" b="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t>
              </a:r>
              <a:r>
                <a:rPr kumimoji="0" lang="en-US" sz="1800" b="0" i="0" u="none" strike="noStrike" kern="1200" cap="none" spc="0" normalizeH="0" baseline="0" noProof="0" dirty="0">
                  <a:ln>
                    <a:noFill/>
                  </a:ln>
                  <a:solidFill>
                    <a:srgbClr val="FDB338"/>
                  </a:solidFill>
                  <a:effectLst/>
                  <a:uLnTx/>
                  <a:uFillTx/>
                  <a:latin typeface="Calibri" panose="020F0502020204030204" pitchFamily="34" charset="0"/>
                  <a:ea typeface="+mn-ea"/>
                  <a:cs typeface="Arial" panose="020B0604020202020204" pitchFamily="34" charset="0"/>
                </a:rPr>
                <a:t>*</a:t>
              </a:r>
            </a:p>
          </p:txBody>
        </p:sp>
        <p:grpSp>
          <p:nvGrpSpPr>
            <p:cNvPr id="122" name="Group 121">
              <a:extLst>
                <a:ext uri="{FF2B5EF4-FFF2-40B4-BE49-F238E27FC236}">
                  <a16:creationId xmlns:a16="http://schemas.microsoft.com/office/drawing/2014/main" id="{7CDDA639-B371-4201-B7C9-0A3606C67CD8}"/>
                </a:ext>
              </a:extLst>
            </p:cNvPr>
            <p:cNvGrpSpPr/>
            <p:nvPr/>
          </p:nvGrpSpPr>
          <p:grpSpPr>
            <a:xfrm>
              <a:off x="1952011" y="4245920"/>
              <a:ext cx="109728" cy="471952"/>
              <a:chOff x="3469726" y="4230025"/>
              <a:chExt cx="109728" cy="471952"/>
            </a:xfrm>
          </p:grpSpPr>
          <p:cxnSp>
            <p:nvCxnSpPr>
              <p:cNvPr id="123" name="Straight Connector 122">
                <a:extLst>
                  <a:ext uri="{FF2B5EF4-FFF2-40B4-BE49-F238E27FC236}">
                    <a16:creationId xmlns:a16="http://schemas.microsoft.com/office/drawing/2014/main" id="{9F3EEC6C-DBDE-44D5-8B9C-8C4ED24F1E66}"/>
                  </a:ext>
                </a:extLst>
              </p:cNvPr>
              <p:cNvCxnSpPr>
                <a:cxnSpLocks/>
              </p:cNvCxnSpPr>
              <p:nvPr/>
            </p:nvCxnSpPr>
            <p:spPr bwMode="auto">
              <a:xfrm>
                <a:off x="3524590" y="4230025"/>
                <a:ext cx="0" cy="471952"/>
              </a:xfrm>
              <a:prstGeom prst="line">
                <a:avLst/>
              </a:prstGeom>
              <a:noFill/>
              <a:ln w="28575" cap="flat" cmpd="sng" algn="ctr">
                <a:solidFill>
                  <a:schemeClr val="accent1"/>
                </a:solidFill>
                <a:prstDash val="solid"/>
                <a:round/>
                <a:headEnd type="none" w="med" len="med"/>
                <a:tailEnd type="none" w="med" len="med"/>
              </a:ln>
              <a:effectLst/>
            </p:spPr>
          </p:cxnSp>
          <p:cxnSp>
            <p:nvCxnSpPr>
              <p:cNvPr id="124" name="Straight Connector 123">
                <a:extLst>
                  <a:ext uri="{FF2B5EF4-FFF2-40B4-BE49-F238E27FC236}">
                    <a16:creationId xmlns:a16="http://schemas.microsoft.com/office/drawing/2014/main" id="{77D99E94-B293-46B1-A53E-15D237954325}"/>
                  </a:ext>
                </a:extLst>
              </p:cNvPr>
              <p:cNvCxnSpPr/>
              <p:nvPr/>
            </p:nvCxnSpPr>
            <p:spPr bwMode="auto">
              <a:xfrm>
                <a:off x="3469726" y="4230025"/>
                <a:ext cx="109728" cy="0"/>
              </a:xfrm>
              <a:prstGeom prst="line">
                <a:avLst/>
              </a:prstGeom>
              <a:noFill/>
              <a:ln w="28575" cap="flat" cmpd="sng" algn="ctr">
                <a:solidFill>
                  <a:schemeClr val="accent1"/>
                </a:solidFill>
                <a:prstDash val="solid"/>
                <a:round/>
                <a:headEnd type="none" w="med" len="med"/>
                <a:tailEnd type="none" w="med" len="med"/>
              </a:ln>
              <a:effectLst/>
            </p:spPr>
          </p:cxnSp>
          <p:cxnSp>
            <p:nvCxnSpPr>
              <p:cNvPr id="125" name="Straight Connector 124">
                <a:extLst>
                  <a:ext uri="{FF2B5EF4-FFF2-40B4-BE49-F238E27FC236}">
                    <a16:creationId xmlns:a16="http://schemas.microsoft.com/office/drawing/2014/main" id="{92DD46E8-D5D3-4974-A99C-01605B102115}"/>
                  </a:ext>
                </a:extLst>
              </p:cNvPr>
              <p:cNvCxnSpPr/>
              <p:nvPr/>
            </p:nvCxnSpPr>
            <p:spPr bwMode="auto">
              <a:xfrm>
                <a:off x="3469726" y="4695560"/>
                <a:ext cx="109728" cy="0"/>
              </a:xfrm>
              <a:prstGeom prst="line">
                <a:avLst/>
              </a:prstGeom>
              <a:noFill/>
              <a:ln w="28575" cap="flat" cmpd="sng" algn="ctr">
                <a:solidFill>
                  <a:schemeClr val="accent1"/>
                </a:solidFill>
                <a:prstDash val="solid"/>
                <a:round/>
                <a:headEnd type="none" w="med" len="med"/>
                <a:tailEnd type="none" w="med" len="med"/>
              </a:ln>
              <a:effectLst/>
            </p:spPr>
          </p:cxnSp>
        </p:grpSp>
        <p:sp>
          <p:nvSpPr>
            <p:cNvPr id="95" name="Oval 94">
              <a:extLst>
                <a:ext uri="{FF2B5EF4-FFF2-40B4-BE49-F238E27FC236}">
                  <a16:creationId xmlns:a16="http://schemas.microsoft.com/office/drawing/2014/main" id="{B3C7EE9B-C663-4C80-AB26-163182F29FDC}"/>
                </a:ext>
              </a:extLst>
            </p:cNvPr>
            <p:cNvSpPr/>
            <p:nvPr/>
          </p:nvSpPr>
          <p:spPr bwMode="auto">
            <a:xfrm>
              <a:off x="1614258" y="5038000"/>
              <a:ext cx="103143" cy="103143"/>
            </a:xfrm>
            <a:prstGeom prst="ellipse">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96" name="Oval 95">
              <a:extLst>
                <a:ext uri="{FF2B5EF4-FFF2-40B4-BE49-F238E27FC236}">
                  <a16:creationId xmlns:a16="http://schemas.microsoft.com/office/drawing/2014/main" id="{14538627-55FC-40FE-B6EE-8B4BCFE62735}"/>
                </a:ext>
              </a:extLst>
            </p:cNvPr>
            <p:cNvSpPr/>
            <p:nvPr/>
          </p:nvSpPr>
          <p:spPr bwMode="auto">
            <a:xfrm>
              <a:off x="1947901" y="4804873"/>
              <a:ext cx="103143" cy="103143"/>
            </a:xfrm>
            <a:prstGeom prst="ellipse">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97" name="Oval 96">
              <a:extLst>
                <a:ext uri="{FF2B5EF4-FFF2-40B4-BE49-F238E27FC236}">
                  <a16:creationId xmlns:a16="http://schemas.microsoft.com/office/drawing/2014/main" id="{BB916D6A-4EB1-4753-8883-D53A2F53335F}"/>
                </a:ext>
              </a:extLst>
            </p:cNvPr>
            <p:cNvSpPr/>
            <p:nvPr/>
          </p:nvSpPr>
          <p:spPr bwMode="auto">
            <a:xfrm>
              <a:off x="2275173" y="4618651"/>
              <a:ext cx="103143" cy="103143"/>
            </a:xfrm>
            <a:prstGeom prst="ellipse">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98" name="Oval 97">
              <a:extLst>
                <a:ext uri="{FF2B5EF4-FFF2-40B4-BE49-F238E27FC236}">
                  <a16:creationId xmlns:a16="http://schemas.microsoft.com/office/drawing/2014/main" id="{D50CD568-7EDB-4D04-BE50-538FD4DD1C06}"/>
                </a:ext>
              </a:extLst>
            </p:cNvPr>
            <p:cNvSpPr/>
            <p:nvPr/>
          </p:nvSpPr>
          <p:spPr bwMode="auto">
            <a:xfrm>
              <a:off x="2618900" y="4614729"/>
              <a:ext cx="103143" cy="103143"/>
            </a:xfrm>
            <a:prstGeom prst="ellipse">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99" name="Oval 98">
              <a:extLst>
                <a:ext uri="{FF2B5EF4-FFF2-40B4-BE49-F238E27FC236}">
                  <a16:creationId xmlns:a16="http://schemas.microsoft.com/office/drawing/2014/main" id="{4865A3FA-5EE3-4D29-AB8F-61C41710B22A}"/>
                </a:ext>
              </a:extLst>
            </p:cNvPr>
            <p:cNvSpPr/>
            <p:nvPr/>
          </p:nvSpPr>
          <p:spPr bwMode="auto">
            <a:xfrm>
              <a:off x="2955508" y="4414815"/>
              <a:ext cx="103143" cy="103143"/>
            </a:xfrm>
            <a:prstGeom prst="ellipse">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0" name="Oval 99">
              <a:extLst>
                <a:ext uri="{FF2B5EF4-FFF2-40B4-BE49-F238E27FC236}">
                  <a16:creationId xmlns:a16="http://schemas.microsoft.com/office/drawing/2014/main" id="{12629BF8-827E-4A7F-8736-0B7A85F37778}"/>
                </a:ext>
              </a:extLst>
            </p:cNvPr>
            <p:cNvSpPr/>
            <p:nvPr/>
          </p:nvSpPr>
          <p:spPr bwMode="auto">
            <a:xfrm>
              <a:off x="3268471" y="4323703"/>
              <a:ext cx="103143" cy="103143"/>
            </a:xfrm>
            <a:prstGeom prst="ellipse">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1" name="Oval 100">
              <a:extLst>
                <a:ext uri="{FF2B5EF4-FFF2-40B4-BE49-F238E27FC236}">
                  <a16:creationId xmlns:a16="http://schemas.microsoft.com/office/drawing/2014/main" id="{1D5D8E7D-5CD9-40D1-B7F4-9DA659E65920}"/>
                </a:ext>
              </a:extLst>
            </p:cNvPr>
            <p:cNvSpPr/>
            <p:nvPr/>
          </p:nvSpPr>
          <p:spPr bwMode="auto">
            <a:xfrm>
              <a:off x="3611240" y="4157134"/>
              <a:ext cx="103143" cy="103143"/>
            </a:xfrm>
            <a:prstGeom prst="ellipse">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2" name="Oval 101">
              <a:extLst>
                <a:ext uri="{FF2B5EF4-FFF2-40B4-BE49-F238E27FC236}">
                  <a16:creationId xmlns:a16="http://schemas.microsoft.com/office/drawing/2014/main" id="{015ED0ED-CC1A-4980-BB17-CAF5935040C3}"/>
                </a:ext>
              </a:extLst>
            </p:cNvPr>
            <p:cNvSpPr/>
            <p:nvPr/>
          </p:nvSpPr>
          <p:spPr bwMode="auto">
            <a:xfrm>
              <a:off x="3925112" y="4143594"/>
              <a:ext cx="103143" cy="103143"/>
            </a:xfrm>
            <a:prstGeom prst="ellipse">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132" name="Group 131">
              <a:extLst>
                <a:ext uri="{FF2B5EF4-FFF2-40B4-BE49-F238E27FC236}">
                  <a16:creationId xmlns:a16="http://schemas.microsoft.com/office/drawing/2014/main" id="{D5936489-AAAE-45AF-89A7-C823923F2CE6}"/>
                </a:ext>
              </a:extLst>
            </p:cNvPr>
            <p:cNvGrpSpPr/>
            <p:nvPr/>
          </p:nvGrpSpPr>
          <p:grpSpPr>
            <a:xfrm>
              <a:off x="2273311" y="4237686"/>
              <a:ext cx="109728" cy="562064"/>
              <a:chOff x="3469726" y="4230025"/>
              <a:chExt cx="109728" cy="562064"/>
            </a:xfrm>
          </p:grpSpPr>
          <p:cxnSp>
            <p:nvCxnSpPr>
              <p:cNvPr id="133" name="Straight Connector 132">
                <a:extLst>
                  <a:ext uri="{FF2B5EF4-FFF2-40B4-BE49-F238E27FC236}">
                    <a16:creationId xmlns:a16="http://schemas.microsoft.com/office/drawing/2014/main" id="{FC8FBAA2-53B1-46A2-B6A6-D45360DD1E15}"/>
                  </a:ext>
                </a:extLst>
              </p:cNvPr>
              <p:cNvCxnSpPr>
                <a:cxnSpLocks/>
              </p:cNvCxnSpPr>
              <p:nvPr/>
            </p:nvCxnSpPr>
            <p:spPr bwMode="auto">
              <a:xfrm>
                <a:off x="3524590" y="4230025"/>
                <a:ext cx="0" cy="562064"/>
              </a:xfrm>
              <a:prstGeom prst="line">
                <a:avLst/>
              </a:prstGeom>
              <a:noFill/>
              <a:ln w="28575" cap="flat" cmpd="sng" algn="ctr">
                <a:solidFill>
                  <a:schemeClr val="accent1"/>
                </a:solidFill>
                <a:prstDash val="solid"/>
                <a:round/>
                <a:headEnd type="none" w="med" len="med"/>
                <a:tailEnd type="none" w="med" len="med"/>
              </a:ln>
              <a:effectLst/>
            </p:spPr>
          </p:cxnSp>
          <p:cxnSp>
            <p:nvCxnSpPr>
              <p:cNvPr id="134" name="Straight Connector 133">
                <a:extLst>
                  <a:ext uri="{FF2B5EF4-FFF2-40B4-BE49-F238E27FC236}">
                    <a16:creationId xmlns:a16="http://schemas.microsoft.com/office/drawing/2014/main" id="{2F8ACF0F-5CE5-4DF5-A961-702CC2C68E85}"/>
                  </a:ext>
                </a:extLst>
              </p:cNvPr>
              <p:cNvCxnSpPr/>
              <p:nvPr/>
            </p:nvCxnSpPr>
            <p:spPr bwMode="auto">
              <a:xfrm>
                <a:off x="3469726" y="4230025"/>
                <a:ext cx="109728" cy="0"/>
              </a:xfrm>
              <a:prstGeom prst="line">
                <a:avLst/>
              </a:prstGeom>
              <a:noFill/>
              <a:ln w="28575" cap="flat" cmpd="sng" algn="ctr">
                <a:solidFill>
                  <a:schemeClr val="accent1"/>
                </a:solidFill>
                <a:prstDash val="solid"/>
                <a:round/>
                <a:headEnd type="none" w="med" len="med"/>
                <a:tailEnd type="none" w="med" len="med"/>
              </a:ln>
              <a:effectLst/>
            </p:spPr>
          </p:cxnSp>
          <p:cxnSp>
            <p:nvCxnSpPr>
              <p:cNvPr id="136" name="Straight Connector 135">
                <a:extLst>
                  <a:ext uri="{FF2B5EF4-FFF2-40B4-BE49-F238E27FC236}">
                    <a16:creationId xmlns:a16="http://schemas.microsoft.com/office/drawing/2014/main" id="{1719C84D-0C3C-4AF4-BF01-827671F92C69}"/>
                  </a:ext>
                </a:extLst>
              </p:cNvPr>
              <p:cNvCxnSpPr/>
              <p:nvPr/>
            </p:nvCxnSpPr>
            <p:spPr bwMode="auto">
              <a:xfrm>
                <a:off x="3469726" y="4792089"/>
                <a:ext cx="10972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151" name="Group 150">
              <a:extLst>
                <a:ext uri="{FF2B5EF4-FFF2-40B4-BE49-F238E27FC236}">
                  <a16:creationId xmlns:a16="http://schemas.microsoft.com/office/drawing/2014/main" id="{931DFF30-B241-4604-BEFC-74766034965D}"/>
                </a:ext>
              </a:extLst>
            </p:cNvPr>
            <p:cNvGrpSpPr/>
            <p:nvPr/>
          </p:nvGrpSpPr>
          <p:grpSpPr>
            <a:xfrm>
              <a:off x="3607947" y="3693323"/>
              <a:ext cx="109728" cy="788770"/>
              <a:chOff x="3469726" y="4335540"/>
              <a:chExt cx="109728" cy="788770"/>
            </a:xfrm>
          </p:grpSpPr>
          <p:cxnSp>
            <p:nvCxnSpPr>
              <p:cNvPr id="152" name="Straight Connector 151">
                <a:extLst>
                  <a:ext uri="{FF2B5EF4-FFF2-40B4-BE49-F238E27FC236}">
                    <a16:creationId xmlns:a16="http://schemas.microsoft.com/office/drawing/2014/main" id="{F44C7E60-9A93-4B12-ABA0-95AF48EE364B}"/>
                  </a:ext>
                </a:extLst>
              </p:cNvPr>
              <p:cNvCxnSpPr>
                <a:cxnSpLocks/>
              </p:cNvCxnSpPr>
              <p:nvPr/>
            </p:nvCxnSpPr>
            <p:spPr bwMode="auto">
              <a:xfrm>
                <a:off x="3524590" y="4335540"/>
                <a:ext cx="0" cy="788770"/>
              </a:xfrm>
              <a:prstGeom prst="line">
                <a:avLst/>
              </a:prstGeom>
              <a:noFill/>
              <a:ln w="28575" cap="flat" cmpd="sng" algn="ctr">
                <a:solidFill>
                  <a:schemeClr val="accent1"/>
                </a:solidFill>
                <a:prstDash val="solid"/>
                <a:round/>
                <a:headEnd type="none" w="med" len="med"/>
                <a:tailEnd type="none" w="med" len="med"/>
              </a:ln>
              <a:effectLst/>
            </p:spPr>
          </p:cxnSp>
          <p:cxnSp>
            <p:nvCxnSpPr>
              <p:cNvPr id="153" name="Straight Connector 152">
                <a:extLst>
                  <a:ext uri="{FF2B5EF4-FFF2-40B4-BE49-F238E27FC236}">
                    <a16:creationId xmlns:a16="http://schemas.microsoft.com/office/drawing/2014/main" id="{78B9ACD8-E925-4661-8FA1-601FE82C0FB3}"/>
                  </a:ext>
                </a:extLst>
              </p:cNvPr>
              <p:cNvCxnSpPr/>
              <p:nvPr/>
            </p:nvCxnSpPr>
            <p:spPr bwMode="auto">
              <a:xfrm>
                <a:off x="3469726" y="4335540"/>
                <a:ext cx="109728" cy="0"/>
              </a:xfrm>
              <a:prstGeom prst="line">
                <a:avLst/>
              </a:prstGeom>
              <a:noFill/>
              <a:ln w="28575" cap="flat" cmpd="sng" algn="ctr">
                <a:solidFill>
                  <a:schemeClr val="accent1"/>
                </a:solidFill>
                <a:prstDash val="solid"/>
                <a:round/>
                <a:headEnd type="none" w="med" len="med"/>
                <a:tailEnd type="none" w="med" len="med"/>
              </a:ln>
              <a:effectLst/>
            </p:spPr>
          </p:cxnSp>
          <p:cxnSp>
            <p:nvCxnSpPr>
              <p:cNvPr id="154" name="Straight Connector 153">
                <a:extLst>
                  <a:ext uri="{FF2B5EF4-FFF2-40B4-BE49-F238E27FC236}">
                    <a16:creationId xmlns:a16="http://schemas.microsoft.com/office/drawing/2014/main" id="{6F6E6F3D-3F37-49B7-9907-F6A12E3813DB}"/>
                  </a:ext>
                </a:extLst>
              </p:cNvPr>
              <p:cNvCxnSpPr/>
              <p:nvPr/>
            </p:nvCxnSpPr>
            <p:spPr bwMode="auto">
              <a:xfrm>
                <a:off x="3469726" y="5104910"/>
                <a:ext cx="10972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156" name="Group 155">
              <a:extLst>
                <a:ext uri="{FF2B5EF4-FFF2-40B4-BE49-F238E27FC236}">
                  <a16:creationId xmlns:a16="http://schemas.microsoft.com/office/drawing/2014/main" id="{77E522F9-0DA4-46D7-A369-D868BEEAC367}"/>
                </a:ext>
              </a:extLst>
            </p:cNvPr>
            <p:cNvGrpSpPr/>
            <p:nvPr/>
          </p:nvGrpSpPr>
          <p:grpSpPr>
            <a:xfrm>
              <a:off x="3921819" y="3936197"/>
              <a:ext cx="109728" cy="788770"/>
              <a:chOff x="3469726" y="4335540"/>
              <a:chExt cx="109728" cy="788770"/>
            </a:xfrm>
          </p:grpSpPr>
          <p:cxnSp>
            <p:nvCxnSpPr>
              <p:cNvPr id="157" name="Straight Connector 156">
                <a:extLst>
                  <a:ext uri="{FF2B5EF4-FFF2-40B4-BE49-F238E27FC236}">
                    <a16:creationId xmlns:a16="http://schemas.microsoft.com/office/drawing/2014/main" id="{BC8E7409-0B71-4E5E-90EF-D4ED0D087BF1}"/>
                  </a:ext>
                </a:extLst>
              </p:cNvPr>
              <p:cNvCxnSpPr>
                <a:cxnSpLocks/>
              </p:cNvCxnSpPr>
              <p:nvPr/>
            </p:nvCxnSpPr>
            <p:spPr bwMode="auto">
              <a:xfrm>
                <a:off x="3524590" y="4335540"/>
                <a:ext cx="0" cy="788770"/>
              </a:xfrm>
              <a:prstGeom prst="line">
                <a:avLst/>
              </a:prstGeom>
              <a:noFill/>
              <a:ln w="28575" cap="flat" cmpd="sng" algn="ctr">
                <a:solidFill>
                  <a:schemeClr val="accent1"/>
                </a:solidFill>
                <a:prstDash val="solid"/>
                <a:round/>
                <a:headEnd type="none" w="med" len="med"/>
                <a:tailEnd type="none" w="med" len="med"/>
              </a:ln>
              <a:effectLst/>
            </p:spPr>
          </p:cxnSp>
          <p:cxnSp>
            <p:nvCxnSpPr>
              <p:cNvPr id="158" name="Straight Connector 157">
                <a:extLst>
                  <a:ext uri="{FF2B5EF4-FFF2-40B4-BE49-F238E27FC236}">
                    <a16:creationId xmlns:a16="http://schemas.microsoft.com/office/drawing/2014/main" id="{EE84C6A7-30AC-45F7-B6F6-94E1E90B25B6}"/>
                  </a:ext>
                </a:extLst>
              </p:cNvPr>
              <p:cNvCxnSpPr/>
              <p:nvPr/>
            </p:nvCxnSpPr>
            <p:spPr bwMode="auto">
              <a:xfrm>
                <a:off x="3469726" y="4335540"/>
                <a:ext cx="109728" cy="0"/>
              </a:xfrm>
              <a:prstGeom prst="line">
                <a:avLst/>
              </a:prstGeom>
              <a:noFill/>
              <a:ln w="28575" cap="flat" cmpd="sng" algn="ctr">
                <a:solidFill>
                  <a:schemeClr val="accent1"/>
                </a:solidFill>
                <a:prstDash val="solid"/>
                <a:round/>
                <a:headEnd type="none" w="med" len="med"/>
                <a:tailEnd type="none" w="med" len="med"/>
              </a:ln>
              <a:effectLst/>
            </p:spPr>
          </p:cxnSp>
          <p:cxnSp>
            <p:nvCxnSpPr>
              <p:cNvPr id="159" name="Straight Connector 158">
                <a:extLst>
                  <a:ext uri="{FF2B5EF4-FFF2-40B4-BE49-F238E27FC236}">
                    <a16:creationId xmlns:a16="http://schemas.microsoft.com/office/drawing/2014/main" id="{CE40F8A3-8E62-4E0F-B085-CEFE19B79EF9}"/>
                  </a:ext>
                </a:extLst>
              </p:cNvPr>
              <p:cNvCxnSpPr/>
              <p:nvPr/>
            </p:nvCxnSpPr>
            <p:spPr bwMode="auto">
              <a:xfrm>
                <a:off x="3469726" y="5104910"/>
                <a:ext cx="10972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146" name="Group 145">
              <a:extLst>
                <a:ext uri="{FF2B5EF4-FFF2-40B4-BE49-F238E27FC236}">
                  <a16:creationId xmlns:a16="http://schemas.microsoft.com/office/drawing/2014/main" id="{88059464-2D8D-41D2-AF9A-ADF8FC4832FD}"/>
                </a:ext>
              </a:extLst>
            </p:cNvPr>
            <p:cNvGrpSpPr/>
            <p:nvPr/>
          </p:nvGrpSpPr>
          <p:grpSpPr>
            <a:xfrm>
              <a:off x="2958479" y="3995226"/>
              <a:ext cx="109728" cy="661683"/>
              <a:chOff x="3469726" y="4462627"/>
              <a:chExt cx="109728" cy="661683"/>
            </a:xfrm>
          </p:grpSpPr>
          <p:cxnSp>
            <p:nvCxnSpPr>
              <p:cNvPr id="147" name="Straight Connector 146">
                <a:extLst>
                  <a:ext uri="{FF2B5EF4-FFF2-40B4-BE49-F238E27FC236}">
                    <a16:creationId xmlns:a16="http://schemas.microsoft.com/office/drawing/2014/main" id="{667FCB6B-B1BB-4407-8371-2F6857400748}"/>
                  </a:ext>
                </a:extLst>
              </p:cNvPr>
              <p:cNvCxnSpPr>
                <a:cxnSpLocks/>
              </p:cNvCxnSpPr>
              <p:nvPr/>
            </p:nvCxnSpPr>
            <p:spPr bwMode="auto">
              <a:xfrm>
                <a:off x="3524590" y="4472686"/>
                <a:ext cx="0" cy="651624"/>
              </a:xfrm>
              <a:prstGeom prst="line">
                <a:avLst/>
              </a:prstGeom>
              <a:noFill/>
              <a:ln w="28575" cap="flat" cmpd="sng" algn="ctr">
                <a:solidFill>
                  <a:schemeClr val="accent1"/>
                </a:solidFill>
                <a:prstDash val="solid"/>
                <a:round/>
                <a:headEnd type="none" w="med" len="med"/>
                <a:tailEnd type="none" w="med" len="med"/>
              </a:ln>
              <a:effectLst/>
            </p:spPr>
          </p:cxnSp>
          <p:cxnSp>
            <p:nvCxnSpPr>
              <p:cNvPr id="148" name="Straight Connector 147">
                <a:extLst>
                  <a:ext uri="{FF2B5EF4-FFF2-40B4-BE49-F238E27FC236}">
                    <a16:creationId xmlns:a16="http://schemas.microsoft.com/office/drawing/2014/main" id="{F7D0F402-E67C-4A6B-B97A-54B407E26BC1}"/>
                  </a:ext>
                </a:extLst>
              </p:cNvPr>
              <p:cNvCxnSpPr/>
              <p:nvPr/>
            </p:nvCxnSpPr>
            <p:spPr bwMode="auto">
              <a:xfrm>
                <a:off x="3469726" y="4462627"/>
                <a:ext cx="109728" cy="0"/>
              </a:xfrm>
              <a:prstGeom prst="line">
                <a:avLst/>
              </a:prstGeom>
              <a:noFill/>
              <a:ln w="28575" cap="flat" cmpd="sng" algn="ctr">
                <a:solidFill>
                  <a:schemeClr val="accent1"/>
                </a:solidFill>
                <a:prstDash val="solid"/>
                <a:round/>
                <a:headEnd type="none" w="med" len="med"/>
                <a:tailEnd type="none" w="med" len="med"/>
              </a:ln>
              <a:effectLst/>
            </p:spPr>
          </p:cxnSp>
          <p:cxnSp>
            <p:nvCxnSpPr>
              <p:cNvPr id="149" name="Straight Connector 148">
                <a:extLst>
                  <a:ext uri="{FF2B5EF4-FFF2-40B4-BE49-F238E27FC236}">
                    <a16:creationId xmlns:a16="http://schemas.microsoft.com/office/drawing/2014/main" id="{03F8DA75-2EF5-42F1-80E8-63E519C7092E}"/>
                  </a:ext>
                </a:extLst>
              </p:cNvPr>
              <p:cNvCxnSpPr/>
              <p:nvPr/>
            </p:nvCxnSpPr>
            <p:spPr bwMode="auto">
              <a:xfrm>
                <a:off x="3469726" y="5104910"/>
                <a:ext cx="10972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160" name="Group 159">
              <a:extLst>
                <a:ext uri="{FF2B5EF4-FFF2-40B4-BE49-F238E27FC236}">
                  <a16:creationId xmlns:a16="http://schemas.microsoft.com/office/drawing/2014/main" id="{39FD1839-A744-4C51-BDC3-80A984191A44}"/>
                </a:ext>
              </a:extLst>
            </p:cNvPr>
            <p:cNvGrpSpPr/>
            <p:nvPr/>
          </p:nvGrpSpPr>
          <p:grpSpPr>
            <a:xfrm>
              <a:off x="3265178" y="3859725"/>
              <a:ext cx="109728" cy="640313"/>
              <a:chOff x="3469726" y="4335540"/>
              <a:chExt cx="109728" cy="640313"/>
            </a:xfrm>
          </p:grpSpPr>
          <p:cxnSp>
            <p:nvCxnSpPr>
              <p:cNvPr id="161" name="Straight Connector 160">
                <a:extLst>
                  <a:ext uri="{FF2B5EF4-FFF2-40B4-BE49-F238E27FC236}">
                    <a16:creationId xmlns:a16="http://schemas.microsoft.com/office/drawing/2014/main" id="{9E7CBB6F-FA4F-4627-BEE8-11DA76D4B698}"/>
                  </a:ext>
                </a:extLst>
              </p:cNvPr>
              <p:cNvCxnSpPr>
                <a:cxnSpLocks/>
              </p:cNvCxnSpPr>
              <p:nvPr/>
            </p:nvCxnSpPr>
            <p:spPr bwMode="auto">
              <a:xfrm>
                <a:off x="3524590" y="4335540"/>
                <a:ext cx="0" cy="626081"/>
              </a:xfrm>
              <a:prstGeom prst="line">
                <a:avLst/>
              </a:prstGeom>
              <a:noFill/>
              <a:ln w="28575" cap="flat" cmpd="sng" algn="ctr">
                <a:solidFill>
                  <a:schemeClr val="accent1"/>
                </a:solidFill>
                <a:prstDash val="solid"/>
                <a:round/>
                <a:headEnd type="none" w="med" len="med"/>
                <a:tailEnd type="none" w="med" len="med"/>
              </a:ln>
              <a:effectLst/>
            </p:spPr>
          </p:cxnSp>
          <p:cxnSp>
            <p:nvCxnSpPr>
              <p:cNvPr id="162" name="Straight Connector 161">
                <a:extLst>
                  <a:ext uri="{FF2B5EF4-FFF2-40B4-BE49-F238E27FC236}">
                    <a16:creationId xmlns:a16="http://schemas.microsoft.com/office/drawing/2014/main" id="{8E940013-69EE-4645-B935-4223ADB2C218}"/>
                  </a:ext>
                </a:extLst>
              </p:cNvPr>
              <p:cNvCxnSpPr/>
              <p:nvPr/>
            </p:nvCxnSpPr>
            <p:spPr bwMode="auto">
              <a:xfrm>
                <a:off x="3469726" y="4335540"/>
                <a:ext cx="109728" cy="0"/>
              </a:xfrm>
              <a:prstGeom prst="line">
                <a:avLst/>
              </a:prstGeom>
              <a:noFill/>
              <a:ln w="28575" cap="flat" cmpd="sng" algn="ctr">
                <a:solidFill>
                  <a:schemeClr val="accent1"/>
                </a:solidFill>
                <a:prstDash val="solid"/>
                <a:round/>
                <a:headEnd type="none" w="med" len="med"/>
                <a:tailEnd type="none" w="med" len="med"/>
              </a:ln>
              <a:effectLst/>
            </p:spPr>
          </p:cxnSp>
          <p:cxnSp>
            <p:nvCxnSpPr>
              <p:cNvPr id="163" name="Straight Connector 162">
                <a:extLst>
                  <a:ext uri="{FF2B5EF4-FFF2-40B4-BE49-F238E27FC236}">
                    <a16:creationId xmlns:a16="http://schemas.microsoft.com/office/drawing/2014/main" id="{1C4B6F7E-6896-42C1-B7EE-9DB2524F02AB}"/>
                  </a:ext>
                </a:extLst>
              </p:cNvPr>
              <p:cNvCxnSpPr/>
              <p:nvPr/>
            </p:nvCxnSpPr>
            <p:spPr bwMode="auto">
              <a:xfrm>
                <a:off x="3469726" y="4975853"/>
                <a:ext cx="10972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563" name="Group 562">
              <a:extLst>
                <a:ext uri="{FF2B5EF4-FFF2-40B4-BE49-F238E27FC236}">
                  <a16:creationId xmlns:a16="http://schemas.microsoft.com/office/drawing/2014/main" id="{502AB206-0D54-46E5-9E28-A9997A8428CB}"/>
                </a:ext>
              </a:extLst>
            </p:cNvPr>
            <p:cNvGrpSpPr/>
            <p:nvPr/>
          </p:nvGrpSpPr>
          <p:grpSpPr>
            <a:xfrm>
              <a:off x="5969447" y="4236609"/>
              <a:ext cx="109728" cy="177881"/>
              <a:chOff x="7673852" y="4087146"/>
              <a:chExt cx="109728" cy="177881"/>
            </a:xfrm>
          </p:grpSpPr>
          <p:cxnSp>
            <p:nvCxnSpPr>
              <p:cNvPr id="572" name="Straight Connector 571">
                <a:extLst>
                  <a:ext uri="{FF2B5EF4-FFF2-40B4-BE49-F238E27FC236}">
                    <a16:creationId xmlns:a16="http://schemas.microsoft.com/office/drawing/2014/main" id="{45A7BAE5-F9E6-4951-84E1-CEDC73826138}"/>
                  </a:ext>
                </a:extLst>
              </p:cNvPr>
              <p:cNvCxnSpPr>
                <a:cxnSpLocks/>
              </p:cNvCxnSpPr>
              <p:nvPr/>
            </p:nvCxnSpPr>
            <p:spPr bwMode="auto">
              <a:xfrm>
                <a:off x="7725836" y="4087146"/>
                <a:ext cx="0" cy="170592"/>
              </a:xfrm>
              <a:prstGeom prst="line">
                <a:avLst/>
              </a:prstGeom>
              <a:noFill/>
              <a:ln w="28575" cap="flat" cmpd="sng" algn="ctr">
                <a:solidFill>
                  <a:schemeClr val="accent1"/>
                </a:solidFill>
                <a:prstDash val="solid"/>
                <a:round/>
                <a:headEnd type="none" w="med" len="med"/>
                <a:tailEnd type="none" w="med" len="med"/>
              </a:ln>
              <a:effectLst/>
            </p:spPr>
          </p:cxnSp>
          <p:cxnSp>
            <p:nvCxnSpPr>
              <p:cNvPr id="604" name="Straight Connector 603">
                <a:extLst>
                  <a:ext uri="{FF2B5EF4-FFF2-40B4-BE49-F238E27FC236}">
                    <a16:creationId xmlns:a16="http://schemas.microsoft.com/office/drawing/2014/main" id="{4AD45458-3FEF-44F9-A62B-6145E88B7B9C}"/>
                  </a:ext>
                </a:extLst>
              </p:cNvPr>
              <p:cNvCxnSpPr>
                <a:cxnSpLocks/>
              </p:cNvCxnSpPr>
              <p:nvPr/>
            </p:nvCxnSpPr>
            <p:spPr bwMode="auto">
              <a:xfrm>
                <a:off x="7673852" y="4265027"/>
                <a:ext cx="10972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41" name="Group 40">
              <a:extLst>
                <a:ext uri="{FF2B5EF4-FFF2-40B4-BE49-F238E27FC236}">
                  <a16:creationId xmlns:a16="http://schemas.microsoft.com/office/drawing/2014/main" id="{C96F1961-79F0-4E4E-9E4E-D3936EBBC741}"/>
                </a:ext>
              </a:extLst>
            </p:cNvPr>
            <p:cNvGrpSpPr/>
            <p:nvPr/>
          </p:nvGrpSpPr>
          <p:grpSpPr>
            <a:xfrm>
              <a:off x="6311868" y="4002113"/>
              <a:ext cx="112608" cy="372962"/>
              <a:chOff x="6446784" y="3887813"/>
              <a:chExt cx="112608" cy="372962"/>
            </a:xfrm>
          </p:grpSpPr>
          <p:grpSp>
            <p:nvGrpSpPr>
              <p:cNvPr id="405" name="Group 404">
                <a:extLst>
                  <a:ext uri="{FF2B5EF4-FFF2-40B4-BE49-F238E27FC236}">
                    <a16:creationId xmlns:a16="http://schemas.microsoft.com/office/drawing/2014/main" id="{8EDF9D95-BA97-40A2-998B-D22756FB6D06}"/>
                  </a:ext>
                </a:extLst>
              </p:cNvPr>
              <p:cNvGrpSpPr/>
              <p:nvPr/>
            </p:nvGrpSpPr>
            <p:grpSpPr>
              <a:xfrm>
                <a:off x="6449664" y="3887813"/>
                <a:ext cx="109728" cy="372962"/>
                <a:chOff x="7673852" y="3795610"/>
                <a:chExt cx="109728" cy="372962"/>
              </a:xfrm>
            </p:grpSpPr>
            <p:cxnSp>
              <p:nvCxnSpPr>
                <p:cNvPr id="406" name="Straight Connector 405">
                  <a:extLst>
                    <a:ext uri="{FF2B5EF4-FFF2-40B4-BE49-F238E27FC236}">
                      <a16:creationId xmlns:a16="http://schemas.microsoft.com/office/drawing/2014/main" id="{13A61108-93BE-4A80-B0E5-D43FD54CB446}"/>
                    </a:ext>
                  </a:extLst>
                </p:cNvPr>
                <p:cNvCxnSpPr>
                  <a:cxnSpLocks/>
                </p:cNvCxnSpPr>
                <p:nvPr/>
              </p:nvCxnSpPr>
              <p:spPr bwMode="auto">
                <a:xfrm>
                  <a:off x="7725836" y="3795610"/>
                  <a:ext cx="0" cy="372962"/>
                </a:xfrm>
                <a:prstGeom prst="line">
                  <a:avLst/>
                </a:prstGeom>
                <a:noFill/>
                <a:ln w="28575" cap="flat" cmpd="sng" algn="ctr">
                  <a:solidFill>
                    <a:schemeClr val="accent1"/>
                  </a:solidFill>
                  <a:prstDash val="solid"/>
                  <a:round/>
                  <a:headEnd type="none" w="med" len="med"/>
                  <a:tailEnd type="none" w="med" len="med"/>
                </a:ln>
                <a:effectLst/>
              </p:spPr>
            </p:cxnSp>
            <p:cxnSp>
              <p:nvCxnSpPr>
                <p:cNvPr id="408" name="Straight Connector 407">
                  <a:extLst>
                    <a:ext uri="{FF2B5EF4-FFF2-40B4-BE49-F238E27FC236}">
                      <a16:creationId xmlns:a16="http://schemas.microsoft.com/office/drawing/2014/main" id="{5F73F140-E738-45EF-907E-171194EEE05A}"/>
                    </a:ext>
                  </a:extLst>
                </p:cNvPr>
                <p:cNvCxnSpPr>
                  <a:cxnSpLocks/>
                </p:cNvCxnSpPr>
                <p:nvPr/>
              </p:nvCxnSpPr>
              <p:spPr bwMode="auto">
                <a:xfrm>
                  <a:off x="7673852" y="4158041"/>
                  <a:ext cx="109728" cy="0"/>
                </a:xfrm>
                <a:prstGeom prst="line">
                  <a:avLst/>
                </a:prstGeom>
                <a:noFill/>
                <a:ln w="28575" cap="flat" cmpd="sng" algn="ctr">
                  <a:solidFill>
                    <a:schemeClr val="accent1"/>
                  </a:solidFill>
                  <a:prstDash val="solid"/>
                  <a:round/>
                  <a:headEnd type="none" w="med" len="med"/>
                  <a:tailEnd type="none" w="med" len="med"/>
                </a:ln>
                <a:effectLst/>
              </p:spPr>
            </p:cxnSp>
          </p:grpSp>
          <p:cxnSp>
            <p:nvCxnSpPr>
              <p:cNvPr id="605" name="Straight Connector 604">
                <a:extLst>
                  <a:ext uri="{FF2B5EF4-FFF2-40B4-BE49-F238E27FC236}">
                    <a16:creationId xmlns:a16="http://schemas.microsoft.com/office/drawing/2014/main" id="{49D73366-1612-4E42-86CF-F320DA9A0901}"/>
                  </a:ext>
                </a:extLst>
              </p:cNvPr>
              <p:cNvCxnSpPr>
                <a:cxnSpLocks/>
              </p:cNvCxnSpPr>
              <p:nvPr/>
            </p:nvCxnSpPr>
            <p:spPr bwMode="auto">
              <a:xfrm>
                <a:off x="6446784" y="3901436"/>
                <a:ext cx="10972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96" name="Group 395">
              <a:extLst>
                <a:ext uri="{FF2B5EF4-FFF2-40B4-BE49-F238E27FC236}">
                  <a16:creationId xmlns:a16="http://schemas.microsoft.com/office/drawing/2014/main" id="{6BE012C8-BCE1-481E-B88C-247636C0501A}"/>
                </a:ext>
              </a:extLst>
            </p:cNvPr>
            <p:cNvGrpSpPr/>
            <p:nvPr/>
          </p:nvGrpSpPr>
          <p:grpSpPr>
            <a:xfrm>
              <a:off x="6650510" y="3879728"/>
              <a:ext cx="109728" cy="387498"/>
              <a:chOff x="7673852" y="3858758"/>
              <a:chExt cx="109728" cy="387498"/>
            </a:xfrm>
          </p:grpSpPr>
          <p:cxnSp>
            <p:nvCxnSpPr>
              <p:cNvPr id="397" name="Straight Connector 396">
                <a:extLst>
                  <a:ext uri="{FF2B5EF4-FFF2-40B4-BE49-F238E27FC236}">
                    <a16:creationId xmlns:a16="http://schemas.microsoft.com/office/drawing/2014/main" id="{B256F613-A6EE-43C2-B0CC-043F3914B20B}"/>
                  </a:ext>
                </a:extLst>
              </p:cNvPr>
              <p:cNvCxnSpPr>
                <a:cxnSpLocks/>
              </p:cNvCxnSpPr>
              <p:nvPr/>
            </p:nvCxnSpPr>
            <p:spPr bwMode="auto">
              <a:xfrm>
                <a:off x="7728716" y="3858758"/>
                <a:ext cx="0" cy="385464"/>
              </a:xfrm>
              <a:prstGeom prst="line">
                <a:avLst/>
              </a:prstGeom>
              <a:noFill/>
              <a:ln w="28575" cap="flat" cmpd="sng" algn="ctr">
                <a:solidFill>
                  <a:schemeClr val="accent1"/>
                </a:solidFill>
                <a:prstDash val="solid"/>
                <a:round/>
                <a:headEnd type="none" w="med" len="med"/>
                <a:tailEnd type="none" w="med" len="med"/>
              </a:ln>
              <a:effectLst/>
            </p:spPr>
          </p:cxnSp>
          <p:cxnSp>
            <p:nvCxnSpPr>
              <p:cNvPr id="398" name="Straight Connector 397">
                <a:extLst>
                  <a:ext uri="{FF2B5EF4-FFF2-40B4-BE49-F238E27FC236}">
                    <a16:creationId xmlns:a16="http://schemas.microsoft.com/office/drawing/2014/main" id="{39232D76-CF68-425E-80DB-F3791EB0D19A}"/>
                  </a:ext>
                </a:extLst>
              </p:cNvPr>
              <p:cNvCxnSpPr/>
              <p:nvPr/>
            </p:nvCxnSpPr>
            <p:spPr bwMode="auto">
              <a:xfrm>
                <a:off x="7673852" y="3868965"/>
                <a:ext cx="109728" cy="0"/>
              </a:xfrm>
              <a:prstGeom prst="line">
                <a:avLst/>
              </a:prstGeom>
              <a:noFill/>
              <a:ln w="28575" cap="flat" cmpd="sng" algn="ctr">
                <a:solidFill>
                  <a:schemeClr val="accent1"/>
                </a:solidFill>
                <a:prstDash val="solid"/>
                <a:round/>
                <a:headEnd type="none" w="med" len="med"/>
                <a:tailEnd type="none" w="med" len="med"/>
              </a:ln>
              <a:effectLst/>
            </p:spPr>
          </p:cxnSp>
          <p:cxnSp>
            <p:nvCxnSpPr>
              <p:cNvPr id="399" name="Straight Connector 398">
                <a:extLst>
                  <a:ext uri="{FF2B5EF4-FFF2-40B4-BE49-F238E27FC236}">
                    <a16:creationId xmlns:a16="http://schemas.microsoft.com/office/drawing/2014/main" id="{9A0CADE2-AC53-4F25-AD40-514FFBEF5B2C}"/>
                  </a:ext>
                </a:extLst>
              </p:cNvPr>
              <p:cNvCxnSpPr>
                <a:cxnSpLocks/>
              </p:cNvCxnSpPr>
              <p:nvPr/>
            </p:nvCxnSpPr>
            <p:spPr bwMode="auto">
              <a:xfrm>
                <a:off x="7673852" y="4246256"/>
                <a:ext cx="10972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88" name="Group 387">
              <a:extLst>
                <a:ext uri="{FF2B5EF4-FFF2-40B4-BE49-F238E27FC236}">
                  <a16:creationId xmlns:a16="http://schemas.microsoft.com/office/drawing/2014/main" id="{5746FC20-AEC8-4B37-80EB-7CF19D8A9EBC}"/>
                </a:ext>
              </a:extLst>
            </p:cNvPr>
            <p:cNvGrpSpPr/>
            <p:nvPr/>
          </p:nvGrpSpPr>
          <p:grpSpPr>
            <a:xfrm>
              <a:off x="6987845" y="3780540"/>
              <a:ext cx="109728" cy="387498"/>
              <a:chOff x="7673852" y="3858758"/>
              <a:chExt cx="109728" cy="387498"/>
            </a:xfrm>
          </p:grpSpPr>
          <p:cxnSp>
            <p:nvCxnSpPr>
              <p:cNvPr id="389" name="Straight Connector 388">
                <a:extLst>
                  <a:ext uri="{FF2B5EF4-FFF2-40B4-BE49-F238E27FC236}">
                    <a16:creationId xmlns:a16="http://schemas.microsoft.com/office/drawing/2014/main" id="{84FEFB2B-C7C0-4AD8-BB2B-D441F2B00964}"/>
                  </a:ext>
                </a:extLst>
              </p:cNvPr>
              <p:cNvCxnSpPr>
                <a:cxnSpLocks/>
              </p:cNvCxnSpPr>
              <p:nvPr/>
            </p:nvCxnSpPr>
            <p:spPr bwMode="auto">
              <a:xfrm>
                <a:off x="7728716" y="3858758"/>
                <a:ext cx="0" cy="385464"/>
              </a:xfrm>
              <a:prstGeom prst="line">
                <a:avLst/>
              </a:prstGeom>
              <a:noFill/>
              <a:ln w="28575" cap="flat" cmpd="sng" algn="ctr">
                <a:solidFill>
                  <a:schemeClr val="accent1"/>
                </a:solidFill>
                <a:prstDash val="solid"/>
                <a:round/>
                <a:headEnd type="none" w="med" len="med"/>
                <a:tailEnd type="none" w="med" len="med"/>
              </a:ln>
              <a:effectLst/>
            </p:spPr>
          </p:cxnSp>
          <p:cxnSp>
            <p:nvCxnSpPr>
              <p:cNvPr id="390" name="Straight Connector 389">
                <a:extLst>
                  <a:ext uri="{FF2B5EF4-FFF2-40B4-BE49-F238E27FC236}">
                    <a16:creationId xmlns:a16="http://schemas.microsoft.com/office/drawing/2014/main" id="{CE33717D-62C7-4A8B-B4D1-DC05A0AC85A6}"/>
                  </a:ext>
                </a:extLst>
              </p:cNvPr>
              <p:cNvCxnSpPr/>
              <p:nvPr/>
            </p:nvCxnSpPr>
            <p:spPr bwMode="auto">
              <a:xfrm>
                <a:off x="7673852" y="3868965"/>
                <a:ext cx="109728" cy="0"/>
              </a:xfrm>
              <a:prstGeom prst="line">
                <a:avLst/>
              </a:prstGeom>
              <a:noFill/>
              <a:ln w="28575" cap="flat" cmpd="sng" algn="ctr">
                <a:solidFill>
                  <a:schemeClr val="accent1"/>
                </a:solidFill>
                <a:prstDash val="solid"/>
                <a:round/>
                <a:headEnd type="none" w="med" len="med"/>
                <a:tailEnd type="none" w="med" len="med"/>
              </a:ln>
              <a:effectLst/>
            </p:spPr>
          </p:cxnSp>
          <p:cxnSp>
            <p:nvCxnSpPr>
              <p:cNvPr id="391" name="Straight Connector 390">
                <a:extLst>
                  <a:ext uri="{FF2B5EF4-FFF2-40B4-BE49-F238E27FC236}">
                    <a16:creationId xmlns:a16="http://schemas.microsoft.com/office/drawing/2014/main" id="{85DD07C9-8D1D-4FAD-9D81-D88606A035E5}"/>
                  </a:ext>
                </a:extLst>
              </p:cNvPr>
              <p:cNvCxnSpPr>
                <a:cxnSpLocks/>
              </p:cNvCxnSpPr>
              <p:nvPr/>
            </p:nvCxnSpPr>
            <p:spPr bwMode="auto">
              <a:xfrm>
                <a:off x="7673852" y="4246256"/>
                <a:ext cx="10972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80" name="Group 379">
              <a:extLst>
                <a:ext uri="{FF2B5EF4-FFF2-40B4-BE49-F238E27FC236}">
                  <a16:creationId xmlns:a16="http://schemas.microsoft.com/office/drawing/2014/main" id="{D7DB2821-08F5-4887-8DC4-07B76245A2AA}"/>
                </a:ext>
              </a:extLst>
            </p:cNvPr>
            <p:cNvGrpSpPr/>
            <p:nvPr/>
          </p:nvGrpSpPr>
          <p:grpSpPr>
            <a:xfrm>
              <a:off x="7293672" y="3600228"/>
              <a:ext cx="109728" cy="387498"/>
              <a:chOff x="7673852" y="3858758"/>
              <a:chExt cx="109728" cy="387498"/>
            </a:xfrm>
          </p:grpSpPr>
          <p:cxnSp>
            <p:nvCxnSpPr>
              <p:cNvPr id="381" name="Straight Connector 380">
                <a:extLst>
                  <a:ext uri="{FF2B5EF4-FFF2-40B4-BE49-F238E27FC236}">
                    <a16:creationId xmlns:a16="http://schemas.microsoft.com/office/drawing/2014/main" id="{861B8B06-923D-4CE6-B556-51A8885FDDB4}"/>
                  </a:ext>
                </a:extLst>
              </p:cNvPr>
              <p:cNvCxnSpPr>
                <a:cxnSpLocks/>
              </p:cNvCxnSpPr>
              <p:nvPr/>
            </p:nvCxnSpPr>
            <p:spPr bwMode="auto">
              <a:xfrm>
                <a:off x="7728716" y="3858758"/>
                <a:ext cx="0" cy="385464"/>
              </a:xfrm>
              <a:prstGeom prst="line">
                <a:avLst/>
              </a:prstGeom>
              <a:noFill/>
              <a:ln w="28575" cap="flat" cmpd="sng" algn="ctr">
                <a:solidFill>
                  <a:schemeClr val="accent1"/>
                </a:solidFill>
                <a:prstDash val="solid"/>
                <a:round/>
                <a:headEnd type="none" w="med" len="med"/>
                <a:tailEnd type="none" w="med" len="med"/>
              </a:ln>
              <a:effectLst/>
            </p:spPr>
          </p:cxnSp>
          <p:cxnSp>
            <p:nvCxnSpPr>
              <p:cNvPr id="382" name="Straight Connector 381">
                <a:extLst>
                  <a:ext uri="{FF2B5EF4-FFF2-40B4-BE49-F238E27FC236}">
                    <a16:creationId xmlns:a16="http://schemas.microsoft.com/office/drawing/2014/main" id="{FAC0F61E-38FD-4612-820A-C2010971972B}"/>
                  </a:ext>
                </a:extLst>
              </p:cNvPr>
              <p:cNvCxnSpPr/>
              <p:nvPr/>
            </p:nvCxnSpPr>
            <p:spPr bwMode="auto">
              <a:xfrm>
                <a:off x="7673852" y="3873728"/>
                <a:ext cx="109728" cy="0"/>
              </a:xfrm>
              <a:prstGeom prst="line">
                <a:avLst/>
              </a:prstGeom>
              <a:noFill/>
              <a:ln w="28575" cap="flat" cmpd="sng" algn="ctr">
                <a:solidFill>
                  <a:schemeClr val="accent1"/>
                </a:solidFill>
                <a:prstDash val="solid"/>
                <a:round/>
                <a:headEnd type="none" w="med" len="med"/>
                <a:tailEnd type="none" w="med" len="med"/>
              </a:ln>
              <a:effectLst/>
            </p:spPr>
          </p:cxnSp>
          <p:cxnSp>
            <p:nvCxnSpPr>
              <p:cNvPr id="383" name="Straight Connector 382">
                <a:extLst>
                  <a:ext uri="{FF2B5EF4-FFF2-40B4-BE49-F238E27FC236}">
                    <a16:creationId xmlns:a16="http://schemas.microsoft.com/office/drawing/2014/main" id="{03923D76-9187-4760-8CB7-D3C312EE0F33}"/>
                  </a:ext>
                </a:extLst>
              </p:cNvPr>
              <p:cNvCxnSpPr>
                <a:cxnSpLocks/>
              </p:cNvCxnSpPr>
              <p:nvPr/>
            </p:nvCxnSpPr>
            <p:spPr bwMode="auto">
              <a:xfrm>
                <a:off x="7673852" y="4246256"/>
                <a:ext cx="10972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62" name="Group 361">
              <a:extLst>
                <a:ext uri="{FF2B5EF4-FFF2-40B4-BE49-F238E27FC236}">
                  <a16:creationId xmlns:a16="http://schemas.microsoft.com/office/drawing/2014/main" id="{9E055705-0423-45A2-86BD-AC2DB2071AF0}"/>
                </a:ext>
              </a:extLst>
            </p:cNvPr>
            <p:cNvGrpSpPr/>
            <p:nvPr/>
          </p:nvGrpSpPr>
          <p:grpSpPr>
            <a:xfrm>
              <a:off x="7636577" y="3544576"/>
              <a:ext cx="109728" cy="405869"/>
              <a:chOff x="7673852" y="3840387"/>
              <a:chExt cx="109728" cy="405869"/>
            </a:xfrm>
          </p:grpSpPr>
          <p:cxnSp>
            <p:nvCxnSpPr>
              <p:cNvPr id="363" name="Straight Connector 362">
                <a:extLst>
                  <a:ext uri="{FF2B5EF4-FFF2-40B4-BE49-F238E27FC236}">
                    <a16:creationId xmlns:a16="http://schemas.microsoft.com/office/drawing/2014/main" id="{A6FF194C-2BB7-4729-A199-40E9C5D3F91A}"/>
                  </a:ext>
                </a:extLst>
              </p:cNvPr>
              <p:cNvCxnSpPr>
                <a:cxnSpLocks/>
              </p:cNvCxnSpPr>
              <p:nvPr/>
            </p:nvCxnSpPr>
            <p:spPr bwMode="auto">
              <a:xfrm>
                <a:off x="7728716" y="3840387"/>
                <a:ext cx="0" cy="405869"/>
              </a:xfrm>
              <a:prstGeom prst="line">
                <a:avLst/>
              </a:prstGeom>
              <a:noFill/>
              <a:ln w="28575" cap="flat" cmpd="sng" algn="ctr">
                <a:solidFill>
                  <a:schemeClr val="accent1"/>
                </a:solidFill>
                <a:prstDash val="solid"/>
                <a:round/>
                <a:headEnd type="none" w="med" len="med"/>
                <a:tailEnd type="none" w="med" len="med"/>
              </a:ln>
              <a:effectLst/>
            </p:spPr>
          </p:cxnSp>
          <p:cxnSp>
            <p:nvCxnSpPr>
              <p:cNvPr id="364" name="Straight Connector 363">
                <a:extLst>
                  <a:ext uri="{FF2B5EF4-FFF2-40B4-BE49-F238E27FC236}">
                    <a16:creationId xmlns:a16="http://schemas.microsoft.com/office/drawing/2014/main" id="{87527ADC-5216-4D46-BA29-CB8FF606FD40}"/>
                  </a:ext>
                </a:extLst>
              </p:cNvPr>
              <p:cNvCxnSpPr/>
              <p:nvPr/>
            </p:nvCxnSpPr>
            <p:spPr bwMode="auto">
              <a:xfrm>
                <a:off x="7673852" y="3840387"/>
                <a:ext cx="109728" cy="0"/>
              </a:xfrm>
              <a:prstGeom prst="line">
                <a:avLst/>
              </a:prstGeom>
              <a:noFill/>
              <a:ln w="28575" cap="flat" cmpd="sng" algn="ctr">
                <a:solidFill>
                  <a:schemeClr val="accent1"/>
                </a:solidFill>
                <a:prstDash val="solid"/>
                <a:round/>
                <a:headEnd type="none" w="med" len="med"/>
                <a:tailEnd type="none" w="med" len="med"/>
              </a:ln>
              <a:effectLst/>
            </p:spPr>
          </p:cxnSp>
          <p:cxnSp>
            <p:nvCxnSpPr>
              <p:cNvPr id="365" name="Straight Connector 364">
                <a:extLst>
                  <a:ext uri="{FF2B5EF4-FFF2-40B4-BE49-F238E27FC236}">
                    <a16:creationId xmlns:a16="http://schemas.microsoft.com/office/drawing/2014/main" id="{8456500B-8347-4583-ACF6-6BCBB3192A46}"/>
                  </a:ext>
                </a:extLst>
              </p:cNvPr>
              <p:cNvCxnSpPr>
                <a:cxnSpLocks/>
              </p:cNvCxnSpPr>
              <p:nvPr/>
            </p:nvCxnSpPr>
            <p:spPr bwMode="auto">
              <a:xfrm>
                <a:off x="7673852" y="4246256"/>
                <a:ext cx="10972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594" name="Group 593">
              <a:extLst>
                <a:ext uri="{FF2B5EF4-FFF2-40B4-BE49-F238E27FC236}">
                  <a16:creationId xmlns:a16="http://schemas.microsoft.com/office/drawing/2014/main" id="{C879A4F5-F30D-4CC4-8A02-7196883F3B72}"/>
                </a:ext>
              </a:extLst>
            </p:cNvPr>
            <p:cNvGrpSpPr/>
            <p:nvPr/>
          </p:nvGrpSpPr>
          <p:grpSpPr>
            <a:xfrm>
              <a:off x="11374188" y="4783695"/>
              <a:ext cx="109728" cy="590015"/>
              <a:chOff x="7774199" y="4041724"/>
              <a:chExt cx="109728" cy="590015"/>
            </a:xfrm>
          </p:grpSpPr>
          <p:cxnSp>
            <p:nvCxnSpPr>
              <p:cNvPr id="595" name="Straight Connector 594">
                <a:extLst>
                  <a:ext uri="{FF2B5EF4-FFF2-40B4-BE49-F238E27FC236}">
                    <a16:creationId xmlns:a16="http://schemas.microsoft.com/office/drawing/2014/main" id="{737039BA-89DC-45D1-BF15-874CECD1446A}"/>
                  </a:ext>
                </a:extLst>
              </p:cNvPr>
              <p:cNvCxnSpPr>
                <a:cxnSpLocks/>
              </p:cNvCxnSpPr>
              <p:nvPr/>
            </p:nvCxnSpPr>
            <p:spPr bwMode="auto">
              <a:xfrm>
                <a:off x="7829063" y="4041724"/>
                <a:ext cx="0" cy="590015"/>
              </a:xfrm>
              <a:prstGeom prst="line">
                <a:avLst/>
              </a:prstGeom>
              <a:noFill/>
              <a:ln w="28575" cap="flat" cmpd="sng" algn="ctr">
                <a:solidFill>
                  <a:schemeClr val="accent4"/>
                </a:solidFill>
                <a:prstDash val="solid"/>
                <a:round/>
                <a:headEnd type="none" w="med" len="med"/>
                <a:tailEnd type="none" w="med" len="med"/>
              </a:ln>
              <a:effectLst/>
            </p:spPr>
          </p:cxnSp>
          <p:cxnSp>
            <p:nvCxnSpPr>
              <p:cNvPr id="596" name="Straight Connector 595">
                <a:extLst>
                  <a:ext uri="{FF2B5EF4-FFF2-40B4-BE49-F238E27FC236}">
                    <a16:creationId xmlns:a16="http://schemas.microsoft.com/office/drawing/2014/main" id="{DC252A2D-B056-4989-BF84-D06C7E5BA970}"/>
                  </a:ext>
                </a:extLst>
              </p:cNvPr>
              <p:cNvCxnSpPr/>
              <p:nvPr/>
            </p:nvCxnSpPr>
            <p:spPr bwMode="auto">
              <a:xfrm>
                <a:off x="7774199" y="4043066"/>
                <a:ext cx="109728" cy="0"/>
              </a:xfrm>
              <a:prstGeom prst="line">
                <a:avLst/>
              </a:prstGeom>
              <a:noFill/>
              <a:ln w="28575" cap="flat" cmpd="sng" algn="ctr">
                <a:solidFill>
                  <a:schemeClr val="accent4"/>
                </a:solidFill>
                <a:prstDash val="solid"/>
                <a:round/>
                <a:headEnd type="none" w="med" len="med"/>
                <a:tailEnd type="none" w="med" len="med"/>
              </a:ln>
              <a:effectLst/>
            </p:spPr>
          </p:cxnSp>
          <p:cxnSp>
            <p:nvCxnSpPr>
              <p:cNvPr id="597" name="Straight Connector 596">
                <a:extLst>
                  <a:ext uri="{FF2B5EF4-FFF2-40B4-BE49-F238E27FC236}">
                    <a16:creationId xmlns:a16="http://schemas.microsoft.com/office/drawing/2014/main" id="{CE8EFBB1-2BEF-48CA-AF3D-83281311BC6E}"/>
                  </a:ext>
                </a:extLst>
              </p:cNvPr>
              <p:cNvCxnSpPr>
                <a:cxnSpLocks/>
              </p:cNvCxnSpPr>
              <p:nvPr/>
            </p:nvCxnSpPr>
            <p:spPr bwMode="auto">
              <a:xfrm>
                <a:off x="7774199" y="4631739"/>
                <a:ext cx="109728" cy="0"/>
              </a:xfrm>
              <a:prstGeom prst="line">
                <a:avLst/>
              </a:prstGeom>
              <a:noFill/>
              <a:ln w="28575" cap="flat" cmpd="sng" algn="ctr">
                <a:solidFill>
                  <a:schemeClr val="accent4"/>
                </a:solidFill>
                <a:prstDash val="solid"/>
                <a:round/>
                <a:headEnd type="none" w="med" len="med"/>
                <a:tailEnd type="none" w="med" len="med"/>
              </a:ln>
              <a:effectLst/>
            </p:spPr>
          </p:cxnSp>
        </p:grpSp>
        <p:grpSp>
          <p:nvGrpSpPr>
            <p:cNvPr id="610" name="Group 609">
              <a:extLst>
                <a:ext uri="{FF2B5EF4-FFF2-40B4-BE49-F238E27FC236}">
                  <a16:creationId xmlns:a16="http://schemas.microsoft.com/office/drawing/2014/main" id="{BA4FECB1-87B9-4F9C-9D60-C2BF9309DD4D}"/>
                </a:ext>
              </a:extLst>
            </p:cNvPr>
            <p:cNvGrpSpPr/>
            <p:nvPr/>
          </p:nvGrpSpPr>
          <p:grpSpPr>
            <a:xfrm>
              <a:off x="9701409" y="4759277"/>
              <a:ext cx="109728" cy="108019"/>
              <a:chOff x="7774199" y="4305478"/>
              <a:chExt cx="109728" cy="108019"/>
            </a:xfrm>
          </p:grpSpPr>
          <p:cxnSp>
            <p:nvCxnSpPr>
              <p:cNvPr id="612" name="Straight Connector 611">
                <a:extLst>
                  <a:ext uri="{FF2B5EF4-FFF2-40B4-BE49-F238E27FC236}">
                    <a16:creationId xmlns:a16="http://schemas.microsoft.com/office/drawing/2014/main" id="{E9AA70E6-49F7-4613-B847-4589719FE27C}"/>
                  </a:ext>
                </a:extLst>
              </p:cNvPr>
              <p:cNvCxnSpPr/>
              <p:nvPr/>
            </p:nvCxnSpPr>
            <p:spPr bwMode="auto">
              <a:xfrm>
                <a:off x="7774199" y="4305478"/>
                <a:ext cx="109728" cy="0"/>
              </a:xfrm>
              <a:prstGeom prst="line">
                <a:avLst/>
              </a:prstGeom>
              <a:noFill/>
              <a:ln w="28575" cap="flat" cmpd="sng" algn="ctr">
                <a:solidFill>
                  <a:schemeClr val="accent5"/>
                </a:solidFill>
                <a:prstDash val="solid"/>
                <a:round/>
                <a:headEnd type="none" w="med" len="med"/>
                <a:tailEnd type="none" w="med" len="med"/>
              </a:ln>
              <a:effectLst/>
            </p:spPr>
          </p:cxnSp>
          <p:cxnSp>
            <p:nvCxnSpPr>
              <p:cNvPr id="611" name="Straight Connector 610">
                <a:extLst>
                  <a:ext uri="{FF2B5EF4-FFF2-40B4-BE49-F238E27FC236}">
                    <a16:creationId xmlns:a16="http://schemas.microsoft.com/office/drawing/2014/main" id="{61834AFD-56D0-4BA5-B454-A9B446F7A768}"/>
                  </a:ext>
                </a:extLst>
              </p:cNvPr>
              <p:cNvCxnSpPr>
                <a:cxnSpLocks/>
              </p:cNvCxnSpPr>
              <p:nvPr/>
            </p:nvCxnSpPr>
            <p:spPr bwMode="auto">
              <a:xfrm>
                <a:off x="7829063" y="4319600"/>
                <a:ext cx="0" cy="86717"/>
              </a:xfrm>
              <a:prstGeom prst="line">
                <a:avLst/>
              </a:prstGeom>
              <a:noFill/>
              <a:ln w="28575" cap="flat" cmpd="sng" algn="ctr">
                <a:solidFill>
                  <a:schemeClr val="accent5"/>
                </a:solidFill>
                <a:prstDash val="solid"/>
                <a:round/>
                <a:headEnd type="none" w="med" len="med"/>
                <a:tailEnd type="none" w="med" len="med"/>
              </a:ln>
              <a:effectLst/>
            </p:spPr>
          </p:cxnSp>
          <p:cxnSp>
            <p:nvCxnSpPr>
              <p:cNvPr id="613" name="Straight Connector 612">
                <a:extLst>
                  <a:ext uri="{FF2B5EF4-FFF2-40B4-BE49-F238E27FC236}">
                    <a16:creationId xmlns:a16="http://schemas.microsoft.com/office/drawing/2014/main" id="{B89ED871-8FB0-4212-80BA-25F8DAB3A405}"/>
                  </a:ext>
                </a:extLst>
              </p:cNvPr>
              <p:cNvCxnSpPr>
                <a:cxnSpLocks/>
              </p:cNvCxnSpPr>
              <p:nvPr/>
            </p:nvCxnSpPr>
            <p:spPr bwMode="auto">
              <a:xfrm>
                <a:off x="7774199" y="4413497"/>
                <a:ext cx="109728" cy="0"/>
              </a:xfrm>
              <a:prstGeom prst="line">
                <a:avLst/>
              </a:prstGeom>
              <a:noFill/>
              <a:ln w="28575" cap="flat" cmpd="sng" algn="ctr">
                <a:solidFill>
                  <a:schemeClr val="accent5"/>
                </a:solidFill>
                <a:prstDash val="solid"/>
                <a:round/>
                <a:headEnd type="none" w="med" len="med"/>
                <a:tailEnd type="none" w="med" len="med"/>
              </a:ln>
              <a:effectLst/>
            </p:spPr>
          </p:cxnSp>
        </p:grpSp>
        <p:grpSp>
          <p:nvGrpSpPr>
            <p:cNvPr id="568" name="Group 567">
              <a:extLst>
                <a:ext uri="{FF2B5EF4-FFF2-40B4-BE49-F238E27FC236}">
                  <a16:creationId xmlns:a16="http://schemas.microsoft.com/office/drawing/2014/main" id="{4B5F319A-8C11-498F-8556-35820B3631EC}"/>
                </a:ext>
              </a:extLst>
            </p:cNvPr>
            <p:cNvGrpSpPr/>
            <p:nvPr/>
          </p:nvGrpSpPr>
          <p:grpSpPr>
            <a:xfrm>
              <a:off x="2618729" y="4485043"/>
              <a:ext cx="109728" cy="347472"/>
              <a:chOff x="3469726" y="4230025"/>
              <a:chExt cx="109728" cy="422545"/>
            </a:xfrm>
          </p:grpSpPr>
          <p:cxnSp>
            <p:nvCxnSpPr>
              <p:cNvPr id="577" name="Straight Connector 576">
                <a:extLst>
                  <a:ext uri="{FF2B5EF4-FFF2-40B4-BE49-F238E27FC236}">
                    <a16:creationId xmlns:a16="http://schemas.microsoft.com/office/drawing/2014/main" id="{966BFC98-F7EA-4778-8CD4-350A544D9C1F}"/>
                  </a:ext>
                </a:extLst>
              </p:cNvPr>
              <p:cNvCxnSpPr>
                <a:cxnSpLocks/>
              </p:cNvCxnSpPr>
              <p:nvPr/>
            </p:nvCxnSpPr>
            <p:spPr bwMode="auto">
              <a:xfrm>
                <a:off x="3524590" y="4230025"/>
                <a:ext cx="0" cy="418164"/>
              </a:xfrm>
              <a:prstGeom prst="line">
                <a:avLst/>
              </a:prstGeom>
              <a:noFill/>
              <a:ln w="28575" cap="flat" cmpd="sng" algn="ctr">
                <a:solidFill>
                  <a:schemeClr val="accent4"/>
                </a:solidFill>
                <a:prstDash val="solid"/>
                <a:round/>
                <a:headEnd type="none" w="med" len="med"/>
                <a:tailEnd type="none" w="med" len="med"/>
              </a:ln>
              <a:effectLst/>
            </p:spPr>
          </p:cxnSp>
          <p:cxnSp>
            <p:nvCxnSpPr>
              <p:cNvPr id="593" name="Straight Connector 592">
                <a:extLst>
                  <a:ext uri="{FF2B5EF4-FFF2-40B4-BE49-F238E27FC236}">
                    <a16:creationId xmlns:a16="http://schemas.microsoft.com/office/drawing/2014/main" id="{A3C800A7-2394-4448-80F3-F4A0AF267AAD}"/>
                  </a:ext>
                </a:extLst>
              </p:cNvPr>
              <p:cNvCxnSpPr/>
              <p:nvPr/>
            </p:nvCxnSpPr>
            <p:spPr bwMode="auto">
              <a:xfrm>
                <a:off x="3469726" y="4230025"/>
                <a:ext cx="109728" cy="0"/>
              </a:xfrm>
              <a:prstGeom prst="line">
                <a:avLst/>
              </a:prstGeom>
              <a:noFill/>
              <a:ln w="28575" cap="flat" cmpd="sng" algn="ctr">
                <a:solidFill>
                  <a:schemeClr val="accent4"/>
                </a:solidFill>
                <a:prstDash val="solid"/>
                <a:round/>
                <a:headEnd type="none" w="med" len="med"/>
                <a:tailEnd type="none" w="med" len="med"/>
              </a:ln>
              <a:effectLst/>
            </p:spPr>
          </p:cxnSp>
          <p:cxnSp>
            <p:nvCxnSpPr>
              <p:cNvPr id="598" name="Straight Connector 597">
                <a:extLst>
                  <a:ext uri="{FF2B5EF4-FFF2-40B4-BE49-F238E27FC236}">
                    <a16:creationId xmlns:a16="http://schemas.microsoft.com/office/drawing/2014/main" id="{30A1A8E1-B9CA-4B21-B5DB-F28A44BF0644}"/>
                  </a:ext>
                </a:extLst>
              </p:cNvPr>
              <p:cNvCxnSpPr/>
              <p:nvPr/>
            </p:nvCxnSpPr>
            <p:spPr bwMode="auto">
              <a:xfrm>
                <a:off x="3469726" y="4652570"/>
                <a:ext cx="109728" cy="0"/>
              </a:xfrm>
              <a:prstGeom prst="line">
                <a:avLst/>
              </a:prstGeom>
              <a:noFill/>
              <a:ln w="28575" cap="flat" cmpd="sng" algn="ctr">
                <a:solidFill>
                  <a:schemeClr val="accent4"/>
                </a:solidFill>
                <a:prstDash val="solid"/>
                <a:round/>
                <a:headEnd type="none" w="med" len="med"/>
                <a:tailEnd type="none" w="med" len="med"/>
              </a:ln>
              <a:effectLst/>
            </p:spPr>
          </p:cxnSp>
        </p:grpSp>
        <p:grpSp>
          <p:nvGrpSpPr>
            <p:cNvPr id="608" name="Group 607">
              <a:extLst>
                <a:ext uri="{FF2B5EF4-FFF2-40B4-BE49-F238E27FC236}">
                  <a16:creationId xmlns:a16="http://schemas.microsoft.com/office/drawing/2014/main" id="{58571F58-3CAC-488F-86B1-2C159C8BE50A}"/>
                </a:ext>
              </a:extLst>
            </p:cNvPr>
            <p:cNvGrpSpPr/>
            <p:nvPr/>
          </p:nvGrpSpPr>
          <p:grpSpPr>
            <a:xfrm>
              <a:off x="2619260" y="4265135"/>
              <a:ext cx="109728" cy="649224"/>
              <a:chOff x="3469726" y="4230025"/>
              <a:chExt cx="109728" cy="562064"/>
            </a:xfrm>
          </p:grpSpPr>
          <p:cxnSp>
            <p:nvCxnSpPr>
              <p:cNvPr id="609" name="Straight Connector 608">
                <a:extLst>
                  <a:ext uri="{FF2B5EF4-FFF2-40B4-BE49-F238E27FC236}">
                    <a16:creationId xmlns:a16="http://schemas.microsoft.com/office/drawing/2014/main" id="{7AC5B1E8-B501-41F3-B9F4-B6F4041B53ED}"/>
                  </a:ext>
                </a:extLst>
              </p:cNvPr>
              <p:cNvCxnSpPr>
                <a:cxnSpLocks/>
              </p:cNvCxnSpPr>
              <p:nvPr/>
            </p:nvCxnSpPr>
            <p:spPr bwMode="auto">
              <a:xfrm>
                <a:off x="3524590" y="4230025"/>
                <a:ext cx="0" cy="562064"/>
              </a:xfrm>
              <a:prstGeom prst="line">
                <a:avLst/>
              </a:prstGeom>
              <a:noFill/>
              <a:ln w="28575" cap="flat" cmpd="sng" algn="ctr">
                <a:solidFill>
                  <a:schemeClr val="accent1"/>
                </a:solidFill>
                <a:prstDash val="solid"/>
                <a:round/>
                <a:headEnd type="none" w="med" len="med"/>
                <a:tailEnd type="none" w="med" len="med"/>
              </a:ln>
              <a:effectLst/>
            </p:spPr>
          </p:cxnSp>
          <p:cxnSp>
            <p:nvCxnSpPr>
              <p:cNvPr id="614" name="Straight Connector 613">
                <a:extLst>
                  <a:ext uri="{FF2B5EF4-FFF2-40B4-BE49-F238E27FC236}">
                    <a16:creationId xmlns:a16="http://schemas.microsoft.com/office/drawing/2014/main" id="{9C499E3D-5DC7-400D-9E1A-F5A4D9FB08C2}"/>
                  </a:ext>
                </a:extLst>
              </p:cNvPr>
              <p:cNvCxnSpPr/>
              <p:nvPr/>
            </p:nvCxnSpPr>
            <p:spPr bwMode="auto">
              <a:xfrm>
                <a:off x="3469726" y="4230025"/>
                <a:ext cx="109728" cy="0"/>
              </a:xfrm>
              <a:prstGeom prst="line">
                <a:avLst/>
              </a:prstGeom>
              <a:noFill/>
              <a:ln w="28575" cap="flat" cmpd="sng" algn="ctr">
                <a:solidFill>
                  <a:schemeClr val="accent1"/>
                </a:solidFill>
                <a:prstDash val="solid"/>
                <a:round/>
                <a:headEnd type="none" w="med" len="med"/>
                <a:tailEnd type="none" w="med" len="med"/>
              </a:ln>
              <a:effectLst/>
            </p:spPr>
          </p:cxnSp>
          <p:cxnSp>
            <p:nvCxnSpPr>
              <p:cNvPr id="615" name="Straight Connector 614">
                <a:extLst>
                  <a:ext uri="{FF2B5EF4-FFF2-40B4-BE49-F238E27FC236}">
                    <a16:creationId xmlns:a16="http://schemas.microsoft.com/office/drawing/2014/main" id="{9485E4E9-BBF4-4E5D-8275-C4789103EB3F}"/>
                  </a:ext>
                </a:extLst>
              </p:cNvPr>
              <p:cNvCxnSpPr/>
              <p:nvPr/>
            </p:nvCxnSpPr>
            <p:spPr bwMode="auto">
              <a:xfrm>
                <a:off x="3469726" y="4792089"/>
                <a:ext cx="109728" cy="0"/>
              </a:xfrm>
              <a:prstGeom prst="line">
                <a:avLst/>
              </a:prstGeom>
              <a:noFill/>
              <a:ln w="28575" cap="flat" cmpd="sng" algn="ctr">
                <a:solidFill>
                  <a:schemeClr val="accent1"/>
                </a:solidFill>
                <a:prstDash val="solid"/>
                <a:round/>
                <a:headEnd type="none" w="med" len="med"/>
                <a:tailEnd type="none" w="med" len="med"/>
              </a:ln>
              <a:effectLst/>
            </p:spPr>
          </p:cxnSp>
        </p:grpSp>
      </p:grpSp>
    </p:spTree>
    <p:extLst>
      <p:ext uri="{BB962C8B-B14F-4D97-AF65-F5344CB8AC3E}">
        <p14:creationId xmlns:p14="http://schemas.microsoft.com/office/powerpoint/2010/main" val="22291925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F72AB-508B-A2CF-707E-C75F9B45FE4D}"/>
              </a:ext>
            </a:extLst>
          </p:cNvPr>
          <p:cNvSpPr>
            <a:spLocks noGrp="1"/>
          </p:cNvSpPr>
          <p:nvPr>
            <p:ph type="title"/>
          </p:nvPr>
        </p:nvSpPr>
        <p:spPr/>
        <p:txBody>
          <a:bodyPr/>
          <a:lstStyle/>
          <a:p>
            <a:r>
              <a:rPr lang="en-US" dirty="0"/>
              <a:t>HIV-ASSIST</a:t>
            </a:r>
          </a:p>
        </p:txBody>
      </p:sp>
      <p:sp>
        <p:nvSpPr>
          <p:cNvPr id="3" name="Text Box 11">
            <a:extLst>
              <a:ext uri="{FF2B5EF4-FFF2-40B4-BE49-F238E27FC236}">
                <a16:creationId xmlns:a16="http://schemas.microsoft.com/office/drawing/2014/main" id="{78B4DD06-6FFE-AE58-09CA-54FA2556E5D5}"/>
              </a:ext>
            </a:extLst>
          </p:cNvPr>
          <p:cNvSpPr txBox="1">
            <a:spLocks noChangeArrowheads="1"/>
          </p:cNvSpPr>
          <p:nvPr/>
        </p:nvSpPr>
        <p:spPr bwMode="auto">
          <a:xfrm>
            <a:off x="433386" y="6366222"/>
            <a:ext cx="834693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hivassist.com</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5CB865C4-EBC1-718C-6406-8CD7FAE012C7}"/>
              </a:ext>
            </a:extLst>
          </p:cNvPr>
          <p:cNvPicPr>
            <a:picLocks noChangeAspect="1"/>
          </p:cNvPicPr>
          <p:nvPr/>
        </p:nvPicPr>
        <p:blipFill rotWithShape="1">
          <a:blip r:embed="rId3"/>
          <a:srcRect l="1055"/>
          <a:stretch/>
        </p:blipFill>
        <p:spPr>
          <a:xfrm>
            <a:off x="1379461" y="1212685"/>
            <a:ext cx="9433078" cy="4939318"/>
          </a:xfrm>
          <a:prstGeom prst="rect">
            <a:avLst/>
          </a:prstGeom>
        </p:spPr>
      </p:pic>
    </p:spTree>
    <p:extLst>
      <p:ext uri="{BB962C8B-B14F-4D97-AF65-F5344CB8AC3E}">
        <p14:creationId xmlns:p14="http://schemas.microsoft.com/office/powerpoint/2010/main" val="36355859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1C2D213-60AC-12AB-4E5A-89892FD8F21E}"/>
              </a:ext>
            </a:extLst>
          </p:cNvPr>
          <p:cNvSpPr>
            <a:spLocks noGrp="1"/>
          </p:cNvSpPr>
          <p:nvPr>
            <p:ph type="title"/>
          </p:nvPr>
        </p:nvSpPr>
        <p:spPr/>
        <p:txBody>
          <a:bodyPr/>
          <a:lstStyle/>
          <a:p>
            <a:r>
              <a:rPr lang="en-US" dirty="0"/>
              <a:t>Back to the Case</a:t>
            </a:r>
          </a:p>
        </p:txBody>
      </p:sp>
      <p:sp>
        <p:nvSpPr>
          <p:cNvPr id="4" name="Content Placeholder 3">
            <a:extLst>
              <a:ext uri="{FF2B5EF4-FFF2-40B4-BE49-F238E27FC236}">
                <a16:creationId xmlns:a16="http://schemas.microsoft.com/office/drawing/2014/main" id="{EE74D334-7D97-9A98-9276-D8B374AA7632}"/>
              </a:ext>
            </a:extLst>
          </p:cNvPr>
          <p:cNvSpPr>
            <a:spLocks noGrp="1"/>
          </p:cNvSpPr>
          <p:nvPr>
            <p:ph idx="1"/>
          </p:nvPr>
        </p:nvSpPr>
        <p:spPr/>
        <p:txBody>
          <a:bodyPr/>
          <a:lstStyle/>
          <a:p>
            <a:r>
              <a:rPr lang="en-US" dirty="0"/>
              <a:t>Routine follow-up 2 yr later; still receiving DTG + FTC/TAF </a:t>
            </a:r>
          </a:p>
          <a:p>
            <a:r>
              <a:rPr lang="en-US" dirty="0"/>
              <a:t>HIV-1 RNA &lt;50 c/mL, CD4 cell count maintained &gt;500 cells/mm</a:t>
            </a:r>
            <a:r>
              <a:rPr lang="en-US" baseline="30000" dirty="0"/>
              <a:t>3</a:t>
            </a:r>
          </a:p>
          <a:p>
            <a:r>
              <a:rPr lang="en-US" dirty="0"/>
              <a:t>Weight increased by 5% from baseline</a:t>
            </a:r>
          </a:p>
          <a:p>
            <a:pPr lvl="1"/>
            <a:r>
              <a:rPr lang="en-US" dirty="0"/>
              <a:t>Saw commercial for semaglutide and asks about it</a:t>
            </a:r>
          </a:p>
          <a:p>
            <a:r>
              <a:rPr lang="en-US" dirty="0"/>
              <a:t>Heard about CVD risk with HIV from a friend, but friend is a man</a:t>
            </a:r>
          </a:p>
          <a:p>
            <a:pPr lvl="1"/>
            <a:r>
              <a:rPr lang="en-US" dirty="0"/>
              <a:t>Thinks she may not be at risk because she is a woman</a:t>
            </a:r>
          </a:p>
          <a:p>
            <a:pPr lvl="1"/>
            <a:r>
              <a:rPr lang="en-US" dirty="0"/>
              <a:t>Current ASCVD risk score: 4%</a:t>
            </a:r>
          </a:p>
          <a:p>
            <a:endParaRPr lang="en-US" dirty="0"/>
          </a:p>
        </p:txBody>
      </p:sp>
    </p:spTree>
    <p:extLst>
      <p:ext uri="{BB962C8B-B14F-4D97-AF65-F5344CB8AC3E}">
        <p14:creationId xmlns:p14="http://schemas.microsoft.com/office/powerpoint/2010/main" val="27922864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8DD134-3F63-50C8-672D-854FC06A8999}"/>
              </a:ext>
            </a:extLst>
          </p:cNvPr>
          <p:cNvSpPr>
            <a:spLocks noGrp="1"/>
          </p:cNvSpPr>
          <p:nvPr>
            <p:ph type="title"/>
          </p:nvPr>
        </p:nvSpPr>
        <p:spPr/>
        <p:txBody>
          <a:bodyPr/>
          <a:lstStyle/>
          <a:p>
            <a:r>
              <a:rPr lang="en-US" dirty="0"/>
              <a:t>Why should we care about weight gain</a:t>
            </a:r>
            <a:br>
              <a:rPr lang="en-US" dirty="0"/>
            </a:br>
            <a:r>
              <a:rPr lang="en-US" dirty="0"/>
              <a:t> if she is not obese?</a:t>
            </a:r>
            <a:br>
              <a:rPr lang="en-US" dirty="0"/>
            </a:br>
            <a:r>
              <a:rPr lang="en-US" dirty="0"/>
              <a:t>Why is she gaining, and where is the fat going?</a:t>
            </a:r>
            <a:br>
              <a:rPr lang="en-US" dirty="0"/>
            </a:br>
            <a:endParaRPr lang="en-US" dirty="0"/>
          </a:p>
        </p:txBody>
      </p:sp>
    </p:spTree>
    <p:extLst>
      <p:ext uri="{BB962C8B-B14F-4D97-AF65-F5344CB8AC3E}">
        <p14:creationId xmlns:p14="http://schemas.microsoft.com/office/powerpoint/2010/main" val="35788587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F53CCC-181F-D8A8-BF2C-56AEEAF6D60B}"/>
              </a:ext>
            </a:extLst>
          </p:cNvPr>
          <p:cNvSpPr>
            <a:spLocks noGrp="1"/>
          </p:cNvSpPr>
          <p:nvPr>
            <p:ph type="title"/>
          </p:nvPr>
        </p:nvSpPr>
        <p:spPr/>
        <p:txBody>
          <a:bodyPr/>
          <a:lstStyle/>
          <a:p>
            <a:r>
              <a:rPr lang="en-US" dirty="0"/>
              <a:t>Cardiometabolic Complications of </a:t>
            </a:r>
            <a:br>
              <a:rPr lang="en-US" dirty="0"/>
            </a:br>
            <a:r>
              <a:rPr lang="en-US" dirty="0"/>
              <a:t>ART-Associated Weight Gain</a:t>
            </a:r>
          </a:p>
        </p:txBody>
      </p:sp>
      <p:sp>
        <p:nvSpPr>
          <p:cNvPr id="3" name="Content Placeholder 2">
            <a:extLst>
              <a:ext uri="{FF2B5EF4-FFF2-40B4-BE49-F238E27FC236}">
                <a16:creationId xmlns:a16="http://schemas.microsoft.com/office/drawing/2014/main" id="{0B75CC00-415D-EEB1-EC0F-7FA2FB223FEA}"/>
              </a:ext>
            </a:extLst>
          </p:cNvPr>
          <p:cNvSpPr>
            <a:spLocks noGrp="1"/>
          </p:cNvSpPr>
          <p:nvPr>
            <p:ph idx="1"/>
          </p:nvPr>
        </p:nvSpPr>
        <p:spPr>
          <a:xfrm>
            <a:off x="604675" y="1513047"/>
            <a:ext cx="10877529" cy="4206618"/>
          </a:xfrm>
        </p:spPr>
        <p:txBody>
          <a:bodyPr/>
          <a:lstStyle/>
          <a:p>
            <a:r>
              <a:rPr lang="en-US" sz="2600" dirty="0"/>
              <a:t>Initiating or switching to INSTI-containing regimen increased risk of </a:t>
            </a:r>
            <a:br>
              <a:rPr lang="en-US" sz="2600" dirty="0"/>
            </a:br>
            <a:r>
              <a:rPr lang="en-US" sz="2600" b="1" dirty="0">
                <a:solidFill>
                  <a:srgbClr val="E1471D"/>
                </a:solidFill>
              </a:rPr>
              <a:t>new-onset DM or hyperglycemia</a:t>
            </a:r>
            <a:r>
              <a:rPr lang="en-US" sz="2600" dirty="0"/>
              <a:t> 6 mo later</a:t>
            </a:r>
            <a:r>
              <a:rPr lang="en-US" sz="2600" baseline="30000" dirty="0"/>
              <a:t>1</a:t>
            </a:r>
          </a:p>
          <a:p>
            <a:r>
              <a:rPr lang="en-US" sz="2600" b="1" dirty="0">
                <a:solidFill>
                  <a:srgbClr val="E1471D"/>
                </a:solidFill>
              </a:rPr>
              <a:t>Increase in BMI </a:t>
            </a:r>
            <a:r>
              <a:rPr lang="en-US" sz="2600" dirty="0"/>
              <a:t>associated with initiating DTG + FTC/TAF led to </a:t>
            </a:r>
            <a:br>
              <a:rPr lang="en-US" sz="2600" dirty="0"/>
            </a:br>
            <a:r>
              <a:rPr lang="en-US" sz="2600" b="1" dirty="0">
                <a:solidFill>
                  <a:srgbClr val="E1471D"/>
                </a:solidFill>
              </a:rPr>
              <a:t>increased risk of DM</a:t>
            </a:r>
            <a:r>
              <a:rPr lang="en-US" sz="2600" b="1" baseline="30000" dirty="0">
                <a:solidFill>
                  <a:srgbClr val="E1471D"/>
                </a:solidFill>
              </a:rPr>
              <a:t>2</a:t>
            </a:r>
          </a:p>
          <a:p>
            <a:r>
              <a:rPr lang="en-US" sz="2600" dirty="0"/>
              <a:t>Female, Black, or Hispanic people living with HIV with ≥5% weight gain in first 6 mo on any ART had </a:t>
            </a:r>
            <a:r>
              <a:rPr lang="en-US" sz="2600" b="1" dirty="0">
                <a:solidFill>
                  <a:schemeClr val="accent3"/>
                </a:solidFill>
              </a:rPr>
              <a:t>increased risk of DM</a:t>
            </a:r>
            <a:r>
              <a:rPr lang="en-US" sz="2600" b="1" baseline="30000" dirty="0">
                <a:solidFill>
                  <a:schemeClr val="accent3"/>
                </a:solidFill>
              </a:rPr>
              <a:t>3</a:t>
            </a:r>
          </a:p>
        </p:txBody>
      </p:sp>
      <p:sp>
        <p:nvSpPr>
          <p:cNvPr id="4" name="Text Box 15">
            <a:extLst>
              <a:ext uri="{FF2B5EF4-FFF2-40B4-BE49-F238E27FC236}">
                <a16:creationId xmlns:a16="http://schemas.microsoft.com/office/drawing/2014/main" id="{84642FE2-CC34-531D-10A0-73263EEE7C61}"/>
              </a:ext>
            </a:extLst>
          </p:cNvPr>
          <p:cNvSpPr txBox="1">
            <a:spLocks noChangeArrowheads="1"/>
          </p:cNvSpPr>
          <p:nvPr/>
        </p:nvSpPr>
        <p:spPr bwMode="auto">
          <a:xfrm>
            <a:off x="440096" y="6180241"/>
            <a:ext cx="7853362" cy="461665"/>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1. O’Halloran. Clin Inf Dis. 2022;ciac355. 2. McCann. AIDS. 2021;35:1657. </a:t>
            </a:r>
            <a:b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b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3. McComsey. Infect Dis Ther. 2022;11:1883. </a:t>
            </a:r>
          </a:p>
        </p:txBody>
      </p:sp>
    </p:spTree>
    <p:extLst>
      <p:ext uri="{BB962C8B-B14F-4D97-AF65-F5344CB8AC3E}">
        <p14:creationId xmlns:p14="http://schemas.microsoft.com/office/powerpoint/2010/main" val="1254069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039D7F-E25F-4D1C-954E-3A4DF74BEF70}"/>
              </a:ext>
            </a:extLst>
          </p:cNvPr>
          <p:cNvSpPr>
            <a:spLocks noGrp="1"/>
          </p:cNvSpPr>
          <p:nvPr>
            <p:ph type="title"/>
          </p:nvPr>
        </p:nvSpPr>
        <p:spPr/>
        <p:txBody>
          <a:bodyPr/>
          <a:lstStyle/>
          <a:p>
            <a:r>
              <a:rPr lang="en-US" dirty="0">
                <a:cs typeface="Calibri" panose="020F0502020204030204" pitchFamily="34" charset="0"/>
              </a:rPr>
              <a:t>Effects of Semaglutide on Adipose Tissue in </a:t>
            </a:r>
            <a:br>
              <a:rPr lang="en-US" dirty="0">
                <a:cs typeface="Calibri" panose="020F0502020204030204" pitchFamily="34" charset="0"/>
              </a:rPr>
            </a:br>
            <a:r>
              <a:rPr lang="en-US" dirty="0">
                <a:cs typeface="Calibri" panose="020F0502020204030204" pitchFamily="34" charset="0"/>
              </a:rPr>
              <a:t>HIV-Associated Lipohypertrophy</a:t>
            </a:r>
            <a:endParaRPr lang="en-US" dirty="0"/>
          </a:p>
        </p:txBody>
      </p:sp>
      <p:sp>
        <p:nvSpPr>
          <p:cNvPr id="3" name="Content Placeholder 2">
            <a:extLst>
              <a:ext uri="{FF2B5EF4-FFF2-40B4-BE49-F238E27FC236}">
                <a16:creationId xmlns:a16="http://schemas.microsoft.com/office/drawing/2014/main" id="{B93935FF-41FA-48A0-B06A-33CD8A7737B8}"/>
              </a:ext>
            </a:extLst>
          </p:cNvPr>
          <p:cNvSpPr>
            <a:spLocks noGrp="1"/>
          </p:cNvSpPr>
          <p:nvPr>
            <p:ph idx="1"/>
          </p:nvPr>
        </p:nvSpPr>
        <p:spPr/>
        <p:txBody>
          <a:bodyPr/>
          <a:lstStyle/>
          <a:p>
            <a:pPr>
              <a:spcAft>
                <a:spcPts val="300"/>
              </a:spcAft>
            </a:pPr>
            <a:r>
              <a:rPr lang="en-US" sz="2400" dirty="0"/>
              <a:t>Single-site, randomized, double-blind, placebo-controlled study</a:t>
            </a:r>
          </a:p>
          <a:p>
            <a:pPr>
              <a:spcAft>
                <a:spcPts val="300"/>
              </a:spcAft>
            </a:pPr>
            <a:endParaRPr lang="en-US" sz="2400" dirty="0"/>
          </a:p>
          <a:p>
            <a:pPr>
              <a:spcAft>
                <a:spcPts val="300"/>
              </a:spcAft>
            </a:pPr>
            <a:endParaRPr lang="en-US" sz="2400" dirty="0"/>
          </a:p>
          <a:p>
            <a:pPr>
              <a:spcAft>
                <a:spcPts val="300"/>
              </a:spcAft>
            </a:pPr>
            <a:endParaRPr lang="en-US" sz="2400" dirty="0"/>
          </a:p>
          <a:p>
            <a:pPr>
              <a:spcAft>
                <a:spcPts val="300"/>
              </a:spcAft>
            </a:pPr>
            <a:endParaRPr lang="en-US" sz="2400" dirty="0"/>
          </a:p>
          <a:p>
            <a:pPr>
              <a:spcAft>
                <a:spcPts val="300"/>
              </a:spcAft>
            </a:pPr>
            <a:endParaRPr lang="en-US" sz="2400" dirty="0"/>
          </a:p>
          <a:p>
            <a:pPr>
              <a:spcAft>
                <a:spcPts val="300"/>
              </a:spcAft>
            </a:pPr>
            <a:endParaRPr lang="en-US" sz="2400" dirty="0"/>
          </a:p>
          <a:p>
            <a:pPr>
              <a:spcAft>
                <a:spcPts val="300"/>
              </a:spcAft>
            </a:pPr>
            <a:r>
              <a:rPr lang="en-US" sz="2400" b="1" dirty="0"/>
              <a:t>Primary endpoint: </a:t>
            </a:r>
            <a:r>
              <a:rPr lang="en-US" sz="2400" dirty="0"/>
              <a:t>visceral adipose tissue by CT</a:t>
            </a:r>
          </a:p>
          <a:p>
            <a:pPr>
              <a:spcAft>
                <a:spcPts val="300"/>
              </a:spcAft>
            </a:pPr>
            <a:r>
              <a:rPr lang="en-US" sz="2400" b="1" dirty="0"/>
              <a:t>Secondary endpoints: </a:t>
            </a:r>
            <a:r>
              <a:rPr lang="en-US" sz="2400" dirty="0"/>
              <a:t>weight; SC adipose tissue by CT; DXA-measured total, </a:t>
            </a:r>
            <a:br>
              <a:rPr lang="en-US" sz="2400" dirty="0"/>
            </a:br>
            <a:r>
              <a:rPr lang="en-US" sz="2400" dirty="0"/>
              <a:t>trunk, and limb fat; lean body mass</a:t>
            </a:r>
          </a:p>
          <a:p>
            <a:pPr>
              <a:spcAft>
                <a:spcPts val="300"/>
              </a:spcAft>
            </a:pPr>
            <a:endParaRPr lang="en-US" sz="2400" dirty="0"/>
          </a:p>
          <a:p>
            <a:pPr>
              <a:spcAft>
                <a:spcPts val="300"/>
              </a:spcAft>
            </a:pPr>
            <a:endParaRPr lang="en-US" sz="2400" dirty="0"/>
          </a:p>
          <a:p>
            <a:pPr>
              <a:spcAft>
                <a:spcPts val="300"/>
              </a:spcAft>
            </a:pPr>
            <a:endParaRPr lang="en-US" sz="2400" dirty="0"/>
          </a:p>
          <a:p>
            <a:pPr>
              <a:spcAft>
                <a:spcPts val="300"/>
              </a:spcAft>
            </a:pPr>
            <a:endParaRPr lang="en-US" sz="2400" dirty="0"/>
          </a:p>
          <a:p>
            <a:pPr marL="0" indent="0">
              <a:spcAft>
                <a:spcPts val="300"/>
              </a:spcAft>
              <a:buNone/>
            </a:pPr>
            <a:endParaRPr lang="en-US" sz="2400" dirty="0"/>
          </a:p>
        </p:txBody>
      </p:sp>
      <p:sp>
        <p:nvSpPr>
          <p:cNvPr id="5" name="TextBox 4">
            <a:extLst>
              <a:ext uri="{FF2B5EF4-FFF2-40B4-BE49-F238E27FC236}">
                <a16:creationId xmlns:a16="http://schemas.microsoft.com/office/drawing/2014/main" id="{DF52FCBF-D97A-B145-A0B9-4D2FA432A276}"/>
              </a:ext>
            </a:extLst>
          </p:cNvPr>
          <p:cNvSpPr txBox="1"/>
          <p:nvPr/>
        </p:nvSpPr>
        <p:spPr bwMode="auto">
          <a:xfrm>
            <a:off x="3256319" y="3136195"/>
            <a:ext cx="177081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Lead-in (4 wk)</a:t>
            </a:r>
            <a:b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Assess stability, patient lifestyle</a:t>
            </a:r>
          </a:p>
        </p:txBody>
      </p:sp>
      <p:sp>
        <p:nvSpPr>
          <p:cNvPr id="12" name="Rectangle 24">
            <a:extLst>
              <a:ext uri="{FF2B5EF4-FFF2-40B4-BE49-F238E27FC236}">
                <a16:creationId xmlns:a16="http://schemas.microsoft.com/office/drawing/2014/main" id="{518476C5-514F-474A-B1EA-4CB6E494560F}"/>
              </a:ext>
            </a:extLst>
          </p:cNvPr>
          <p:cNvSpPr>
            <a:spLocks noChangeArrowheads="1"/>
          </p:cNvSpPr>
          <p:nvPr/>
        </p:nvSpPr>
        <p:spPr bwMode="auto">
          <a:xfrm>
            <a:off x="5319973" y="2540705"/>
            <a:ext cx="2247021" cy="1043219"/>
          </a:xfrm>
          <a:prstGeom prst="rect">
            <a:avLst/>
          </a:prstGeom>
          <a:solidFill>
            <a:schemeClr val="accent1"/>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Semaglutide</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0.25 mg QW for 4 wk,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0.5 mg QW for 4 wk</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(n = 54)</a:t>
            </a:r>
          </a:p>
        </p:txBody>
      </p:sp>
      <p:sp>
        <p:nvSpPr>
          <p:cNvPr id="14" name="Line 26">
            <a:extLst>
              <a:ext uri="{FF2B5EF4-FFF2-40B4-BE49-F238E27FC236}">
                <a16:creationId xmlns:a16="http://schemas.microsoft.com/office/drawing/2014/main" id="{E21D3ABA-D42C-3D4A-81E8-08F63998212E}"/>
              </a:ext>
            </a:extLst>
          </p:cNvPr>
          <p:cNvSpPr>
            <a:spLocks noChangeShapeType="1"/>
          </p:cNvSpPr>
          <p:nvPr/>
        </p:nvSpPr>
        <p:spPr bwMode="auto">
          <a:xfrm>
            <a:off x="4843666" y="3638313"/>
            <a:ext cx="319514" cy="424982"/>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5" name="Line 27">
            <a:extLst>
              <a:ext uri="{FF2B5EF4-FFF2-40B4-BE49-F238E27FC236}">
                <a16:creationId xmlns:a16="http://schemas.microsoft.com/office/drawing/2014/main" id="{4FBCE7DF-A697-9D47-B222-4CBACF21EB6D}"/>
              </a:ext>
            </a:extLst>
          </p:cNvPr>
          <p:cNvSpPr>
            <a:spLocks noChangeShapeType="1"/>
          </p:cNvSpPr>
          <p:nvPr/>
        </p:nvSpPr>
        <p:spPr bwMode="auto">
          <a:xfrm flipV="1">
            <a:off x="4843666" y="3099080"/>
            <a:ext cx="319513" cy="38004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6" name="Rectangle 28">
            <a:extLst>
              <a:ext uri="{FF2B5EF4-FFF2-40B4-BE49-F238E27FC236}">
                <a16:creationId xmlns:a16="http://schemas.microsoft.com/office/drawing/2014/main" id="{5CB93E28-95CF-8B4F-AF35-183490C38295}"/>
              </a:ext>
            </a:extLst>
          </p:cNvPr>
          <p:cNvSpPr>
            <a:spLocks noChangeArrowheads="1"/>
          </p:cNvSpPr>
          <p:nvPr/>
        </p:nvSpPr>
        <p:spPr bwMode="auto">
          <a:xfrm>
            <a:off x="5309232" y="3657976"/>
            <a:ext cx="2247021" cy="1043219"/>
          </a:xfrm>
          <a:prstGeom prst="rect">
            <a:avLst/>
          </a:prstGeom>
          <a:solidFill>
            <a:schemeClr val="accent3"/>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Placebo</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0.25 mg QW for 4 wk,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0.5 mg QW for 4 wk</a:t>
            </a:r>
            <a:endPar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(n = 54)</a:t>
            </a:r>
          </a:p>
        </p:txBody>
      </p:sp>
      <p:sp>
        <p:nvSpPr>
          <p:cNvPr id="23" name="Line 33">
            <a:extLst>
              <a:ext uri="{FF2B5EF4-FFF2-40B4-BE49-F238E27FC236}">
                <a16:creationId xmlns:a16="http://schemas.microsoft.com/office/drawing/2014/main" id="{B7CA90DA-7408-0448-BCFE-F1A448E9A952}"/>
              </a:ext>
            </a:extLst>
          </p:cNvPr>
          <p:cNvSpPr>
            <a:spLocks noChangeShapeType="1"/>
          </p:cNvSpPr>
          <p:nvPr/>
        </p:nvSpPr>
        <p:spPr bwMode="auto">
          <a:xfrm flipV="1">
            <a:off x="3207293" y="3551694"/>
            <a:ext cx="225963"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6" name="TextBox 25">
            <a:extLst>
              <a:ext uri="{FF2B5EF4-FFF2-40B4-BE49-F238E27FC236}">
                <a16:creationId xmlns:a16="http://schemas.microsoft.com/office/drawing/2014/main" id="{775584EB-D14A-B84A-B64E-3E0A1B14ED53}"/>
              </a:ext>
            </a:extLst>
          </p:cNvPr>
          <p:cNvSpPr txBox="1"/>
          <p:nvPr/>
        </p:nvSpPr>
        <p:spPr bwMode="auto">
          <a:xfrm>
            <a:off x="5362837" y="2008501"/>
            <a:ext cx="212968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Interventional titration </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 wk)</a:t>
            </a:r>
          </a:p>
        </p:txBody>
      </p:sp>
      <p:sp>
        <p:nvSpPr>
          <p:cNvPr id="30" name="TextBox 29">
            <a:extLst>
              <a:ext uri="{FF2B5EF4-FFF2-40B4-BE49-F238E27FC236}">
                <a16:creationId xmlns:a16="http://schemas.microsoft.com/office/drawing/2014/main" id="{F2F004B6-977C-674D-8F5F-7F5B22B8231D}"/>
              </a:ext>
            </a:extLst>
          </p:cNvPr>
          <p:cNvSpPr txBox="1"/>
          <p:nvPr/>
        </p:nvSpPr>
        <p:spPr bwMode="auto">
          <a:xfrm>
            <a:off x="8114627" y="1986619"/>
            <a:ext cx="198111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Full-dose intervention</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 wk)</a:t>
            </a:r>
          </a:p>
        </p:txBody>
      </p:sp>
      <p:sp>
        <p:nvSpPr>
          <p:cNvPr id="31" name="Line 33">
            <a:extLst>
              <a:ext uri="{FF2B5EF4-FFF2-40B4-BE49-F238E27FC236}">
                <a16:creationId xmlns:a16="http://schemas.microsoft.com/office/drawing/2014/main" id="{BB4E99D7-FE79-864B-A3AF-26F247C76802}"/>
              </a:ext>
            </a:extLst>
          </p:cNvPr>
          <p:cNvSpPr>
            <a:spLocks noChangeShapeType="1"/>
          </p:cNvSpPr>
          <p:nvPr/>
        </p:nvSpPr>
        <p:spPr bwMode="auto">
          <a:xfrm flipV="1">
            <a:off x="7676417" y="3078391"/>
            <a:ext cx="28630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2" name="Line 33">
            <a:extLst>
              <a:ext uri="{FF2B5EF4-FFF2-40B4-BE49-F238E27FC236}">
                <a16:creationId xmlns:a16="http://schemas.microsoft.com/office/drawing/2014/main" id="{96725D01-C96F-1741-B6FC-0D8AE76CD9C3}"/>
              </a:ext>
            </a:extLst>
          </p:cNvPr>
          <p:cNvSpPr>
            <a:spLocks noChangeShapeType="1"/>
          </p:cNvSpPr>
          <p:nvPr/>
        </p:nvSpPr>
        <p:spPr bwMode="auto">
          <a:xfrm flipV="1">
            <a:off x="7665676" y="4167219"/>
            <a:ext cx="28630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 name="Text Box 11">
            <a:extLst>
              <a:ext uri="{FF2B5EF4-FFF2-40B4-BE49-F238E27FC236}">
                <a16:creationId xmlns:a16="http://schemas.microsoft.com/office/drawing/2014/main" id="{3D0BA31B-567A-BE52-5723-11AEB9D9D73E}"/>
              </a:ext>
            </a:extLst>
          </p:cNvPr>
          <p:cNvSpPr txBox="1">
            <a:spLocks noChangeArrowheads="1"/>
          </p:cNvSpPr>
          <p:nvPr/>
        </p:nvSpPr>
        <p:spPr bwMode="auto">
          <a:xfrm>
            <a:off x="414339" y="6357164"/>
            <a:ext cx="91016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McComsey. IDWeek 2023. Abstr 1984. </a:t>
            </a:r>
          </a:p>
        </p:txBody>
      </p:sp>
      <p:sp>
        <p:nvSpPr>
          <p:cNvPr id="8" name="Rectangle 24">
            <a:extLst>
              <a:ext uri="{FF2B5EF4-FFF2-40B4-BE49-F238E27FC236}">
                <a16:creationId xmlns:a16="http://schemas.microsoft.com/office/drawing/2014/main" id="{FD3D5DF4-DD56-EF71-1E5A-9A25822B4F5E}"/>
              </a:ext>
            </a:extLst>
          </p:cNvPr>
          <p:cNvSpPr>
            <a:spLocks noChangeArrowheads="1"/>
          </p:cNvSpPr>
          <p:nvPr/>
        </p:nvSpPr>
        <p:spPr bwMode="auto">
          <a:xfrm>
            <a:off x="7988059" y="2522778"/>
            <a:ext cx="2247021" cy="1043219"/>
          </a:xfrm>
          <a:prstGeom prst="rect">
            <a:avLst/>
          </a:prstGeom>
          <a:solidFill>
            <a:schemeClr val="accent1"/>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Semaglutide</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1.0 mg QW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(n = 54)</a:t>
            </a:r>
          </a:p>
        </p:txBody>
      </p:sp>
      <p:sp>
        <p:nvSpPr>
          <p:cNvPr id="9" name="Rectangle 28">
            <a:extLst>
              <a:ext uri="{FF2B5EF4-FFF2-40B4-BE49-F238E27FC236}">
                <a16:creationId xmlns:a16="http://schemas.microsoft.com/office/drawing/2014/main" id="{EE8A035A-4278-991F-BD59-A3774BDAA6C9}"/>
              </a:ext>
            </a:extLst>
          </p:cNvPr>
          <p:cNvSpPr>
            <a:spLocks noChangeArrowheads="1"/>
          </p:cNvSpPr>
          <p:nvPr/>
        </p:nvSpPr>
        <p:spPr bwMode="auto">
          <a:xfrm>
            <a:off x="7977318" y="3640049"/>
            <a:ext cx="2247021" cy="1043219"/>
          </a:xfrm>
          <a:prstGeom prst="rect">
            <a:avLst/>
          </a:prstGeom>
          <a:solidFill>
            <a:schemeClr val="accent3"/>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Placebo</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1.0 mg QW</a:t>
            </a:r>
            <a:endPar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(n = 54)</a:t>
            </a:r>
          </a:p>
        </p:txBody>
      </p:sp>
      <p:sp>
        <p:nvSpPr>
          <p:cNvPr id="17" name="Line 33">
            <a:extLst>
              <a:ext uri="{FF2B5EF4-FFF2-40B4-BE49-F238E27FC236}">
                <a16:creationId xmlns:a16="http://schemas.microsoft.com/office/drawing/2014/main" id="{0014244B-53D0-6CD9-C375-944DF7050EE7}"/>
              </a:ext>
            </a:extLst>
          </p:cNvPr>
          <p:cNvSpPr>
            <a:spLocks noChangeShapeType="1"/>
          </p:cNvSpPr>
          <p:nvPr/>
        </p:nvSpPr>
        <p:spPr bwMode="auto">
          <a:xfrm flipV="1">
            <a:off x="10343416" y="3036410"/>
            <a:ext cx="28630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8" name="Line 33">
            <a:extLst>
              <a:ext uri="{FF2B5EF4-FFF2-40B4-BE49-F238E27FC236}">
                <a16:creationId xmlns:a16="http://schemas.microsoft.com/office/drawing/2014/main" id="{057A0364-4B11-2691-0D39-B429288ED62C}"/>
              </a:ext>
            </a:extLst>
          </p:cNvPr>
          <p:cNvSpPr>
            <a:spLocks noChangeShapeType="1"/>
          </p:cNvSpPr>
          <p:nvPr/>
        </p:nvSpPr>
        <p:spPr bwMode="auto">
          <a:xfrm flipV="1">
            <a:off x="10332675" y="4125238"/>
            <a:ext cx="28630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9" name="TextBox 18">
            <a:extLst>
              <a:ext uri="{FF2B5EF4-FFF2-40B4-BE49-F238E27FC236}">
                <a16:creationId xmlns:a16="http://schemas.microsoft.com/office/drawing/2014/main" id="{AA25F01F-CBE0-C4A9-C66F-EC2CC3651A30}"/>
              </a:ext>
            </a:extLst>
          </p:cNvPr>
          <p:cNvSpPr txBox="1"/>
          <p:nvPr/>
        </p:nvSpPr>
        <p:spPr bwMode="auto">
          <a:xfrm>
            <a:off x="10384853" y="3191312"/>
            <a:ext cx="148174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Posttreatment observation (24 wk)</a:t>
            </a:r>
            <a:endPar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6" name="Text Box 23">
            <a:extLst>
              <a:ext uri="{FF2B5EF4-FFF2-40B4-BE49-F238E27FC236}">
                <a16:creationId xmlns:a16="http://schemas.microsoft.com/office/drawing/2014/main" id="{978DD892-CBB2-22C3-F95A-CC02586BFF6D}"/>
              </a:ext>
            </a:extLst>
          </p:cNvPr>
          <p:cNvSpPr txBox="1">
            <a:spLocks noChangeArrowheads="1"/>
          </p:cNvSpPr>
          <p:nvPr/>
        </p:nvSpPr>
        <p:spPr bwMode="auto">
          <a:xfrm>
            <a:off x="236096" y="2310683"/>
            <a:ext cx="2971484"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with HIV-1 RNA </a:t>
            </a:r>
            <a:b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&lt;400 c/mL for ≥6 mo on stable ART, BMI ≥25 kg/m</a:t>
            </a:r>
            <a:r>
              <a:rPr kumimoji="0" lang="en-GB" altLang="en-US" sz="16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rPr>
              <a:t>2</a:t>
            </a: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waist circumference &gt;95 cm (males) or &gt;94 cm (females), waist:hip &gt;0.94 (males) or &gt;0.88 (females), with lipohypertrophy and subjective increased abdominal girth after ART initiation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108)</a:t>
            </a:r>
            <a:endPar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7232259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7FC892-FFEF-D947-F36D-21A6DEB41575}"/>
              </a:ext>
            </a:extLst>
          </p:cNvPr>
          <p:cNvSpPr>
            <a:spLocks noGrp="1"/>
          </p:cNvSpPr>
          <p:nvPr>
            <p:ph type="title"/>
          </p:nvPr>
        </p:nvSpPr>
        <p:spPr/>
        <p:txBody>
          <a:bodyPr/>
          <a:lstStyle/>
          <a:p>
            <a:r>
              <a:rPr lang="en-US" dirty="0">
                <a:cs typeface="Calibri" panose="020F0502020204030204" pitchFamily="34" charset="0"/>
              </a:rPr>
              <a:t>Semaglutide vs Placebo:</a:t>
            </a:r>
            <a:r>
              <a:rPr lang="en-US" dirty="0"/>
              <a:t> Changes in </a:t>
            </a:r>
            <a:br>
              <a:rPr lang="en-US" dirty="0"/>
            </a:br>
            <a:r>
              <a:rPr lang="en-US" dirty="0"/>
              <a:t>Weight, BMI, Total Fat, and Total Lean Mass</a:t>
            </a:r>
          </a:p>
        </p:txBody>
      </p:sp>
      <p:sp>
        <p:nvSpPr>
          <p:cNvPr id="3" name="TextBox 2">
            <a:extLst>
              <a:ext uri="{FF2B5EF4-FFF2-40B4-BE49-F238E27FC236}">
                <a16:creationId xmlns:a16="http://schemas.microsoft.com/office/drawing/2014/main" id="{0209E388-AD68-7055-1A50-80884C0C26AE}"/>
              </a:ext>
            </a:extLst>
          </p:cNvPr>
          <p:cNvSpPr txBox="1"/>
          <p:nvPr/>
        </p:nvSpPr>
        <p:spPr bwMode="auto">
          <a:xfrm rot="16200000">
            <a:off x="936986" y="2451948"/>
            <a:ext cx="973636" cy="3080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Weight (kg)</a:t>
            </a:r>
          </a:p>
        </p:txBody>
      </p:sp>
      <p:grpSp>
        <p:nvGrpSpPr>
          <p:cNvPr id="11" name="Group 10">
            <a:extLst>
              <a:ext uri="{FF2B5EF4-FFF2-40B4-BE49-F238E27FC236}">
                <a16:creationId xmlns:a16="http://schemas.microsoft.com/office/drawing/2014/main" id="{3813D2C4-41DA-AEC3-2793-381FF739C147}"/>
              </a:ext>
            </a:extLst>
          </p:cNvPr>
          <p:cNvGrpSpPr/>
          <p:nvPr/>
        </p:nvGrpSpPr>
        <p:grpSpPr>
          <a:xfrm>
            <a:off x="1576715" y="1771530"/>
            <a:ext cx="452421" cy="1638985"/>
            <a:chOff x="1152126" y="1638440"/>
            <a:chExt cx="497251" cy="1957555"/>
          </a:xfrm>
        </p:grpSpPr>
        <p:sp>
          <p:nvSpPr>
            <p:cNvPr id="8" name="TextBox 7">
              <a:extLst>
                <a:ext uri="{FF2B5EF4-FFF2-40B4-BE49-F238E27FC236}">
                  <a16:creationId xmlns:a16="http://schemas.microsoft.com/office/drawing/2014/main" id="{E1150980-6199-7C9B-C684-F1F05B73BC67}"/>
                </a:ext>
              </a:extLst>
            </p:cNvPr>
            <p:cNvSpPr txBox="1"/>
            <p:nvPr/>
          </p:nvSpPr>
          <p:spPr bwMode="auto">
            <a:xfrm>
              <a:off x="1152126" y="1638440"/>
              <a:ext cx="49725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150</a:t>
              </a:r>
            </a:p>
          </p:txBody>
        </p:sp>
        <p:sp>
          <p:nvSpPr>
            <p:cNvPr id="9" name="TextBox 8">
              <a:extLst>
                <a:ext uri="{FF2B5EF4-FFF2-40B4-BE49-F238E27FC236}">
                  <a16:creationId xmlns:a16="http://schemas.microsoft.com/office/drawing/2014/main" id="{8C624B1F-45D2-0AA4-AA2B-D2A4654BBFB2}"/>
                </a:ext>
              </a:extLst>
            </p:cNvPr>
            <p:cNvSpPr txBox="1"/>
            <p:nvPr/>
          </p:nvSpPr>
          <p:spPr bwMode="auto">
            <a:xfrm>
              <a:off x="1152126" y="2450397"/>
              <a:ext cx="49725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100</a:t>
              </a:r>
            </a:p>
          </p:txBody>
        </p:sp>
        <p:sp>
          <p:nvSpPr>
            <p:cNvPr id="10" name="TextBox 9">
              <a:extLst>
                <a:ext uri="{FF2B5EF4-FFF2-40B4-BE49-F238E27FC236}">
                  <a16:creationId xmlns:a16="http://schemas.microsoft.com/office/drawing/2014/main" id="{EAF11987-F8FF-7F22-B1B9-E667634E49CB}"/>
                </a:ext>
              </a:extLst>
            </p:cNvPr>
            <p:cNvSpPr txBox="1"/>
            <p:nvPr/>
          </p:nvSpPr>
          <p:spPr bwMode="auto">
            <a:xfrm>
              <a:off x="1256321" y="3257441"/>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50</a:t>
              </a:r>
            </a:p>
          </p:txBody>
        </p:sp>
      </p:grpSp>
      <p:sp>
        <p:nvSpPr>
          <p:cNvPr id="20" name="Freeform: Shape 19">
            <a:extLst>
              <a:ext uri="{FF2B5EF4-FFF2-40B4-BE49-F238E27FC236}">
                <a16:creationId xmlns:a16="http://schemas.microsoft.com/office/drawing/2014/main" id="{5548639A-32BA-D98F-8E9E-F63F2BFBC07E}"/>
              </a:ext>
            </a:extLst>
          </p:cNvPr>
          <p:cNvSpPr/>
          <p:nvPr/>
        </p:nvSpPr>
        <p:spPr bwMode="auto">
          <a:xfrm>
            <a:off x="2040723" y="1823250"/>
            <a:ext cx="3622498" cy="1535171"/>
          </a:xfrm>
          <a:custGeom>
            <a:avLst/>
            <a:gdLst>
              <a:gd name="connsiteX0" fmla="*/ 0 w 3981450"/>
              <a:gd name="connsiteY0" fmla="*/ 0 h 1833562"/>
              <a:gd name="connsiteX1" fmla="*/ 0 w 3981450"/>
              <a:gd name="connsiteY1" fmla="*/ 1833562 h 1833562"/>
              <a:gd name="connsiteX2" fmla="*/ 3981450 w 3981450"/>
              <a:gd name="connsiteY2" fmla="*/ 1833562 h 1833562"/>
            </a:gdLst>
            <a:ahLst/>
            <a:cxnLst>
              <a:cxn ang="0">
                <a:pos x="connsiteX0" y="connsiteY0"/>
              </a:cxn>
              <a:cxn ang="0">
                <a:pos x="connsiteX1" y="connsiteY1"/>
              </a:cxn>
              <a:cxn ang="0">
                <a:pos x="connsiteX2" y="connsiteY2"/>
              </a:cxn>
            </a:cxnLst>
            <a:rect l="l" t="t" r="r" b="b"/>
            <a:pathLst>
              <a:path w="3981450" h="1833562">
                <a:moveTo>
                  <a:pt x="0" y="0"/>
                </a:moveTo>
                <a:lnTo>
                  <a:pt x="0" y="1833562"/>
                </a:lnTo>
                <a:lnTo>
                  <a:pt x="3981450" y="1833562"/>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grpSp>
        <p:nvGrpSpPr>
          <p:cNvPr id="25" name="Group 24">
            <a:extLst>
              <a:ext uri="{FF2B5EF4-FFF2-40B4-BE49-F238E27FC236}">
                <a16:creationId xmlns:a16="http://schemas.microsoft.com/office/drawing/2014/main" id="{7458EB9E-2DEE-4D33-46F2-B84F1F8CAADD}"/>
              </a:ext>
            </a:extLst>
          </p:cNvPr>
          <p:cNvGrpSpPr/>
          <p:nvPr/>
        </p:nvGrpSpPr>
        <p:grpSpPr>
          <a:xfrm>
            <a:off x="1962727" y="1918169"/>
            <a:ext cx="77997" cy="1363502"/>
            <a:chOff x="1496251" y="1813581"/>
            <a:chExt cx="423862" cy="1628526"/>
          </a:xfrm>
        </p:grpSpPr>
        <p:cxnSp>
          <p:nvCxnSpPr>
            <p:cNvPr id="22" name="Straight Connector 21">
              <a:extLst>
                <a:ext uri="{FF2B5EF4-FFF2-40B4-BE49-F238E27FC236}">
                  <a16:creationId xmlns:a16="http://schemas.microsoft.com/office/drawing/2014/main" id="{C568DA71-E062-8564-288D-32C20F686254}"/>
                </a:ext>
              </a:extLst>
            </p:cNvPr>
            <p:cNvCxnSpPr/>
            <p:nvPr/>
          </p:nvCxnSpPr>
          <p:spPr bwMode="auto">
            <a:xfrm>
              <a:off x="1496251" y="1813581"/>
              <a:ext cx="423862"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15320069-2C26-0EA1-3C4A-3A6EDE4F360B}"/>
                </a:ext>
              </a:extLst>
            </p:cNvPr>
            <p:cNvCxnSpPr/>
            <p:nvPr/>
          </p:nvCxnSpPr>
          <p:spPr bwMode="auto">
            <a:xfrm>
              <a:off x="1496251" y="2629369"/>
              <a:ext cx="423862"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1347F717-894B-FBE2-32B0-3C42829C3E92}"/>
                </a:ext>
              </a:extLst>
            </p:cNvPr>
            <p:cNvCxnSpPr/>
            <p:nvPr/>
          </p:nvCxnSpPr>
          <p:spPr bwMode="auto">
            <a:xfrm>
              <a:off x="1496251" y="3442107"/>
              <a:ext cx="423862" cy="0"/>
            </a:xfrm>
            <a:prstGeom prst="line">
              <a:avLst/>
            </a:prstGeom>
            <a:noFill/>
            <a:ln w="28575" cap="flat" cmpd="sng" algn="ctr">
              <a:solidFill>
                <a:schemeClr val="bg1"/>
              </a:solidFill>
              <a:prstDash val="solid"/>
              <a:round/>
              <a:headEnd type="none" w="med" len="med"/>
              <a:tailEnd type="none" w="med" len="med"/>
            </a:ln>
            <a:effectLst/>
          </p:spPr>
        </p:cxnSp>
      </p:grpSp>
      <p:grpSp>
        <p:nvGrpSpPr>
          <p:cNvPr id="33" name="Group 32">
            <a:extLst>
              <a:ext uri="{FF2B5EF4-FFF2-40B4-BE49-F238E27FC236}">
                <a16:creationId xmlns:a16="http://schemas.microsoft.com/office/drawing/2014/main" id="{045A7CBA-8F0F-7073-90EA-149A7FF17DDB}"/>
              </a:ext>
            </a:extLst>
          </p:cNvPr>
          <p:cNvGrpSpPr/>
          <p:nvPr/>
        </p:nvGrpSpPr>
        <p:grpSpPr>
          <a:xfrm>
            <a:off x="2281296" y="3349912"/>
            <a:ext cx="3364135" cy="508224"/>
            <a:chOff x="1926524" y="3523618"/>
            <a:chExt cx="3697486" cy="607008"/>
          </a:xfrm>
        </p:grpSpPr>
        <p:grpSp>
          <p:nvGrpSpPr>
            <p:cNvPr id="15" name="Group 14">
              <a:extLst>
                <a:ext uri="{FF2B5EF4-FFF2-40B4-BE49-F238E27FC236}">
                  <a16:creationId xmlns:a16="http://schemas.microsoft.com/office/drawing/2014/main" id="{92ABCF93-6804-A62F-1FB5-1A8CD6AA93D5}"/>
                </a:ext>
              </a:extLst>
            </p:cNvPr>
            <p:cNvGrpSpPr/>
            <p:nvPr/>
          </p:nvGrpSpPr>
          <p:grpSpPr>
            <a:xfrm>
              <a:off x="1926524" y="3523618"/>
              <a:ext cx="1437483" cy="601762"/>
              <a:chOff x="1926524" y="3481874"/>
              <a:chExt cx="1437483" cy="601762"/>
            </a:xfrm>
          </p:grpSpPr>
          <p:sp>
            <p:nvSpPr>
              <p:cNvPr id="12" name="TextBox 11">
                <a:extLst>
                  <a:ext uri="{FF2B5EF4-FFF2-40B4-BE49-F238E27FC236}">
                    <a16:creationId xmlns:a16="http://schemas.microsoft.com/office/drawing/2014/main" id="{1D479374-C71D-0714-9DFE-0A19DD72F21D}"/>
                  </a:ext>
                </a:extLst>
              </p:cNvPr>
              <p:cNvSpPr txBox="1"/>
              <p:nvPr/>
            </p:nvSpPr>
            <p:spPr bwMode="auto">
              <a:xfrm>
                <a:off x="1926524" y="3481874"/>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0</a:t>
                </a:r>
              </a:p>
            </p:txBody>
          </p:sp>
          <p:sp>
            <p:nvSpPr>
              <p:cNvPr id="13" name="TextBox 12">
                <a:extLst>
                  <a:ext uri="{FF2B5EF4-FFF2-40B4-BE49-F238E27FC236}">
                    <a16:creationId xmlns:a16="http://schemas.microsoft.com/office/drawing/2014/main" id="{301C81DB-EC34-DAF0-F5F3-8E7E5A3E9A96}"/>
                  </a:ext>
                </a:extLst>
              </p:cNvPr>
              <p:cNvSpPr txBox="1"/>
              <p:nvPr/>
            </p:nvSpPr>
            <p:spPr bwMode="auto">
              <a:xfrm>
                <a:off x="2648747" y="3481874"/>
                <a:ext cx="71526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32 Wk</a:t>
                </a:r>
              </a:p>
            </p:txBody>
          </p:sp>
          <p:sp>
            <p:nvSpPr>
              <p:cNvPr id="14" name="TextBox 13">
                <a:extLst>
                  <a:ext uri="{FF2B5EF4-FFF2-40B4-BE49-F238E27FC236}">
                    <a16:creationId xmlns:a16="http://schemas.microsoft.com/office/drawing/2014/main" id="{4283ECA0-1948-D7BF-5B19-6BD1D0BD4626}"/>
                  </a:ext>
                </a:extLst>
              </p:cNvPr>
              <p:cNvSpPr txBox="1"/>
              <p:nvPr/>
            </p:nvSpPr>
            <p:spPr bwMode="auto">
              <a:xfrm>
                <a:off x="2049600" y="3679277"/>
                <a:ext cx="939415" cy="404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E1471D"/>
                    </a:solidFill>
                    <a:effectLst/>
                    <a:uLnTx/>
                    <a:uFillTx/>
                    <a:latin typeface="Calibri"/>
                    <a:ea typeface="+mn-ea"/>
                    <a:cs typeface="Arial" panose="020B0604020202020204" pitchFamily="34" charset="0"/>
                  </a:rPr>
                  <a:t>Placebo</a:t>
                </a:r>
              </a:p>
            </p:txBody>
          </p:sp>
        </p:grpSp>
        <p:grpSp>
          <p:nvGrpSpPr>
            <p:cNvPr id="16" name="Group 15">
              <a:extLst>
                <a:ext uri="{FF2B5EF4-FFF2-40B4-BE49-F238E27FC236}">
                  <a16:creationId xmlns:a16="http://schemas.microsoft.com/office/drawing/2014/main" id="{422E2AAD-5D82-7A58-E00C-AF3A01FBCEBB}"/>
                </a:ext>
              </a:extLst>
            </p:cNvPr>
            <p:cNvGrpSpPr/>
            <p:nvPr/>
          </p:nvGrpSpPr>
          <p:grpSpPr>
            <a:xfrm>
              <a:off x="4095541" y="3523618"/>
              <a:ext cx="1528469" cy="607008"/>
              <a:chOff x="1835538" y="3481874"/>
              <a:chExt cx="1528469" cy="607008"/>
            </a:xfrm>
          </p:grpSpPr>
          <p:sp>
            <p:nvSpPr>
              <p:cNvPr id="17" name="TextBox 16">
                <a:extLst>
                  <a:ext uri="{FF2B5EF4-FFF2-40B4-BE49-F238E27FC236}">
                    <a16:creationId xmlns:a16="http://schemas.microsoft.com/office/drawing/2014/main" id="{10A01804-43E2-3D9B-4D79-64D46D12B788}"/>
                  </a:ext>
                </a:extLst>
              </p:cNvPr>
              <p:cNvSpPr txBox="1"/>
              <p:nvPr/>
            </p:nvSpPr>
            <p:spPr bwMode="auto">
              <a:xfrm>
                <a:off x="1926524" y="3481874"/>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0</a:t>
                </a:r>
              </a:p>
            </p:txBody>
          </p:sp>
          <p:sp>
            <p:nvSpPr>
              <p:cNvPr id="18" name="TextBox 17">
                <a:extLst>
                  <a:ext uri="{FF2B5EF4-FFF2-40B4-BE49-F238E27FC236}">
                    <a16:creationId xmlns:a16="http://schemas.microsoft.com/office/drawing/2014/main" id="{4F80430F-4317-F5DE-052E-E17DC657DCDA}"/>
                  </a:ext>
                </a:extLst>
              </p:cNvPr>
              <p:cNvSpPr txBox="1"/>
              <p:nvPr/>
            </p:nvSpPr>
            <p:spPr bwMode="auto">
              <a:xfrm>
                <a:off x="2648747" y="3481874"/>
                <a:ext cx="71526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32 Wk</a:t>
                </a:r>
              </a:p>
            </p:txBody>
          </p:sp>
          <p:sp>
            <p:nvSpPr>
              <p:cNvPr id="19" name="TextBox 18">
                <a:extLst>
                  <a:ext uri="{FF2B5EF4-FFF2-40B4-BE49-F238E27FC236}">
                    <a16:creationId xmlns:a16="http://schemas.microsoft.com/office/drawing/2014/main" id="{28DEDF42-634C-6849-048E-4C1FBF4900F5}"/>
                  </a:ext>
                </a:extLst>
              </p:cNvPr>
              <p:cNvSpPr txBox="1"/>
              <p:nvPr/>
            </p:nvSpPr>
            <p:spPr bwMode="auto">
              <a:xfrm>
                <a:off x="1835538" y="3684523"/>
                <a:ext cx="1367543" cy="404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15873"/>
                    </a:solidFill>
                    <a:effectLst/>
                    <a:uLnTx/>
                    <a:uFillTx/>
                    <a:latin typeface="Calibri"/>
                    <a:ea typeface="+mn-ea"/>
                    <a:cs typeface="Arial" panose="020B0604020202020204" pitchFamily="34" charset="0"/>
                  </a:rPr>
                  <a:t>Semaglutide</a:t>
                </a:r>
              </a:p>
            </p:txBody>
          </p:sp>
        </p:grpSp>
        <p:grpSp>
          <p:nvGrpSpPr>
            <p:cNvPr id="29" name="Group 28">
              <a:extLst>
                <a:ext uri="{FF2B5EF4-FFF2-40B4-BE49-F238E27FC236}">
                  <a16:creationId xmlns:a16="http://schemas.microsoft.com/office/drawing/2014/main" id="{0DBF4600-FD99-EAC9-1404-7988509CFFCA}"/>
                </a:ext>
              </a:extLst>
            </p:cNvPr>
            <p:cNvGrpSpPr/>
            <p:nvPr/>
          </p:nvGrpSpPr>
          <p:grpSpPr>
            <a:xfrm>
              <a:off x="2076449" y="3524250"/>
              <a:ext cx="901570" cy="90493"/>
              <a:chOff x="2076449" y="3048109"/>
              <a:chExt cx="901570" cy="485666"/>
            </a:xfrm>
          </p:grpSpPr>
          <p:cxnSp>
            <p:nvCxnSpPr>
              <p:cNvPr id="27" name="Straight Connector 26">
                <a:extLst>
                  <a:ext uri="{FF2B5EF4-FFF2-40B4-BE49-F238E27FC236}">
                    <a16:creationId xmlns:a16="http://schemas.microsoft.com/office/drawing/2014/main" id="{42F2EC64-2A4A-B735-B6C4-7AC75F0441AA}"/>
                  </a:ext>
                </a:extLst>
              </p:cNvPr>
              <p:cNvCxnSpPr/>
              <p:nvPr/>
            </p:nvCxnSpPr>
            <p:spPr bwMode="auto">
              <a:xfrm>
                <a:off x="2076449" y="3048109"/>
                <a:ext cx="0" cy="485666"/>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3F597FDF-E907-03CD-AD58-5CF1FEFB7BD7}"/>
                  </a:ext>
                </a:extLst>
              </p:cNvPr>
              <p:cNvCxnSpPr/>
              <p:nvPr/>
            </p:nvCxnSpPr>
            <p:spPr bwMode="auto">
              <a:xfrm>
                <a:off x="2978019" y="3048109"/>
                <a:ext cx="0" cy="485666"/>
              </a:xfrm>
              <a:prstGeom prst="line">
                <a:avLst/>
              </a:prstGeom>
              <a:noFill/>
              <a:ln w="28575" cap="flat" cmpd="sng" algn="ctr">
                <a:solidFill>
                  <a:schemeClr val="bg1"/>
                </a:solidFill>
                <a:prstDash val="solid"/>
                <a:round/>
                <a:headEnd type="none" w="med" len="med"/>
                <a:tailEnd type="none" w="med" len="med"/>
              </a:ln>
              <a:effectLst/>
            </p:spPr>
          </p:cxnSp>
        </p:grpSp>
        <p:grpSp>
          <p:nvGrpSpPr>
            <p:cNvPr id="30" name="Group 29">
              <a:extLst>
                <a:ext uri="{FF2B5EF4-FFF2-40B4-BE49-F238E27FC236}">
                  <a16:creationId xmlns:a16="http://schemas.microsoft.com/office/drawing/2014/main" id="{3864950F-0AD7-FEDF-24D4-B758AF61CF02}"/>
                </a:ext>
              </a:extLst>
            </p:cNvPr>
            <p:cNvGrpSpPr/>
            <p:nvPr/>
          </p:nvGrpSpPr>
          <p:grpSpPr>
            <a:xfrm>
              <a:off x="4330958" y="3524250"/>
              <a:ext cx="901570" cy="90493"/>
              <a:chOff x="2076449" y="3048109"/>
              <a:chExt cx="901570" cy="485666"/>
            </a:xfrm>
          </p:grpSpPr>
          <p:cxnSp>
            <p:nvCxnSpPr>
              <p:cNvPr id="31" name="Straight Connector 30">
                <a:extLst>
                  <a:ext uri="{FF2B5EF4-FFF2-40B4-BE49-F238E27FC236}">
                    <a16:creationId xmlns:a16="http://schemas.microsoft.com/office/drawing/2014/main" id="{6019A238-8679-3EBE-ADD2-A15987F58E55}"/>
                  </a:ext>
                </a:extLst>
              </p:cNvPr>
              <p:cNvCxnSpPr/>
              <p:nvPr/>
            </p:nvCxnSpPr>
            <p:spPr bwMode="auto">
              <a:xfrm>
                <a:off x="2076449" y="3048109"/>
                <a:ext cx="0" cy="485666"/>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E1684239-D7A3-4DA9-7EAB-92125014FBFC}"/>
                  </a:ext>
                </a:extLst>
              </p:cNvPr>
              <p:cNvCxnSpPr/>
              <p:nvPr/>
            </p:nvCxnSpPr>
            <p:spPr bwMode="auto">
              <a:xfrm>
                <a:off x="2978019" y="3048109"/>
                <a:ext cx="0" cy="485666"/>
              </a:xfrm>
              <a:prstGeom prst="line">
                <a:avLst/>
              </a:prstGeom>
              <a:noFill/>
              <a:ln w="28575" cap="flat" cmpd="sng" algn="ctr">
                <a:solidFill>
                  <a:schemeClr val="bg1"/>
                </a:solidFill>
                <a:prstDash val="solid"/>
                <a:round/>
                <a:headEnd type="none" w="med" len="med"/>
                <a:tailEnd type="none" w="med" len="med"/>
              </a:ln>
              <a:effectLst/>
            </p:spPr>
          </p:cxnSp>
        </p:grpSp>
      </p:grpSp>
      <p:sp>
        <p:nvSpPr>
          <p:cNvPr id="34" name="TextBox 33">
            <a:extLst>
              <a:ext uri="{FF2B5EF4-FFF2-40B4-BE49-F238E27FC236}">
                <a16:creationId xmlns:a16="http://schemas.microsoft.com/office/drawing/2014/main" id="{C498B71B-444C-754E-A5BF-43DC71BAC937}"/>
              </a:ext>
            </a:extLst>
          </p:cNvPr>
          <p:cNvSpPr txBox="1"/>
          <p:nvPr/>
        </p:nvSpPr>
        <p:spPr bwMode="auto">
          <a:xfrm>
            <a:off x="3450340" y="1855149"/>
            <a:ext cx="773288" cy="2834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P</a:t>
            </a: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 .008</a:t>
            </a:r>
          </a:p>
        </p:txBody>
      </p:sp>
      <p:sp>
        <p:nvSpPr>
          <p:cNvPr id="35" name="TextBox 34">
            <a:extLst>
              <a:ext uri="{FF2B5EF4-FFF2-40B4-BE49-F238E27FC236}">
                <a16:creationId xmlns:a16="http://schemas.microsoft.com/office/drawing/2014/main" id="{5A0175F9-8E0B-2539-4FD6-A9A65CD019D2}"/>
              </a:ext>
            </a:extLst>
          </p:cNvPr>
          <p:cNvSpPr txBox="1"/>
          <p:nvPr/>
        </p:nvSpPr>
        <p:spPr bwMode="auto">
          <a:xfrm>
            <a:off x="2467052" y="1661044"/>
            <a:ext cx="678486" cy="2834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P</a:t>
            </a: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 .99</a:t>
            </a:r>
          </a:p>
        </p:txBody>
      </p:sp>
      <p:sp>
        <p:nvSpPr>
          <p:cNvPr id="36" name="TextBox 35">
            <a:extLst>
              <a:ext uri="{FF2B5EF4-FFF2-40B4-BE49-F238E27FC236}">
                <a16:creationId xmlns:a16="http://schemas.microsoft.com/office/drawing/2014/main" id="{A7809672-8AE3-41FA-6754-6EEE4A78B418}"/>
              </a:ext>
            </a:extLst>
          </p:cNvPr>
          <p:cNvSpPr txBox="1"/>
          <p:nvPr/>
        </p:nvSpPr>
        <p:spPr bwMode="auto">
          <a:xfrm>
            <a:off x="4555287" y="1661044"/>
            <a:ext cx="69923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P</a:t>
            </a: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&lt;.01</a:t>
            </a:r>
          </a:p>
        </p:txBody>
      </p:sp>
      <p:grpSp>
        <p:nvGrpSpPr>
          <p:cNvPr id="42" name="Group 41">
            <a:extLst>
              <a:ext uri="{FF2B5EF4-FFF2-40B4-BE49-F238E27FC236}">
                <a16:creationId xmlns:a16="http://schemas.microsoft.com/office/drawing/2014/main" id="{521FAEC1-1BA1-40FF-FD65-ABFAE556A30E}"/>
              </a:ext>
            </a:extLst>
          </p:cNvPr>
          <p:cNvGrpSpPr/>
          <p:nvPr/>
        </p:nvGrpSpPr>
        <p:grpSpPr>
          <a:xfrm>
            <a:off x="2282986" y="1918169"/>
            <a:ext cx="266964" cy="1064652"/>
            <a:chOff x="1928381" y="1813581"/>
            <a:chExt cx="293417" cy="1271588"/>
          </a:xfrm>
        </p:grpSpPr>
        <p:cxnSp>
          <p:nvCxnSpPr>
            <p:cNvPr id="38" name="Straight Connector 37">
              <a:extLst>
                <a:ext uri="{FF2B5EF4-FFF2-40B4-BE49-F238E27FC236}">
                  <a16:creationId xmlns:a16="http://schemas.microsoft.com/office/drawing/2014/main" id="{8D62B2E4-E0DC-1C0F-6371-CE1062BBC7EE}"/>
                </a:ext>
              </a:extLst>
            </p:cNvPr>
            <p:cNvCxnSpPr>
              <a:cxnSpLocks/>
            </p:cNvCxnSpPr>
            <p:nvPr/>
          </p:nvCxnSpPr>
          <p:spPr bwMode="auto">
            <a:xfrm>
              <a:off x="1928381" y="1813581"/>
              <a:ext cx="293417" cy="0"/>
            </a:xfrm>
            <a:prstGeom prst="line">
              <a:avLst/>
            </a:prstGeom>
            <a:noFill/>
            <a:ln w="28575" cap="flat" cmpd="sng" algn="ctr">
              <a:solidFill>
                <a:schemeClr val="accent3"/>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DBD1D520-D150-A1D5-CAE6-335873C65629}"/>
                </a:ext>
              </a:extLst>
            </p:cNvPr>
            <p:cNvCxnSpPr>
              <a:cxnSpLocks/>
            </p:cNvCxnSpPr>
            <p:nvPr/>
          </p:nvCxnSpPr>
          <p:spPr bwMode="auto">
            <a:xfrm>
              <a:off x="1928381" y="3085169"/>
              <a:ext cx="293417" cy="0"/>
            </a:xfrm>
            <a:prstGeom prst="line">
              <a:avLst/>
            </a:prstGeom>
            <a:noFill/>
            <a:ln w="28575" cap="flat" cmpd="sng" algn="ctr">
              <a:solidFill>
                <a:schemeClr val="accent3"/>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853B1EC4-2372-AA8B-010B-CA050076A998}"/>
                </a:ext>
              </a:extLst>
            </p:cNvPr>
            <p:cNvCxnSpPr>
              <a:cxnSpLocks/>
            </p:cNvCxnSpPr>
            <p:nvPr/>
          </p:nvCxnSpPr>
          <p:spPr bwMode="auto">
            <a:xfrm>
              <a:off x="2075089" y="1823106"/>
              <a:ext cx="0" cy="1253469"/>
            </a:xfrm>
            <a:prstGeom prst="line">
              <a:avLst/>
            </a:prstGeom>
            <a:noFill/>
            <a:ln w="28575" cap="flat" cmpd="sng" algn="ctr">
              <a:solidFill>
                <a:schemeClr val="accent3"/>
              </a:solidFill>
              <a:prstDash val="solid"/>
              <a:round/>
              <a:headEnd type="none" w="med" len="med"/>
              <a:tailEnd type="none" w="med" len="med"/>
            </a:ln>
            <a:effectLst/>
          </p:spPr>
        </p:cxnSp>
      </p:grpSp>
      <p:grpSp>
        <p:nvGrpSpPr>
          <p:cNvPr id="43" name="Group 42">
            <a:extLst>
              <a:ext uri="{FF2B5EF4-FFF2-40B4-BE49-F238E27FC236}">
                <a16:creationId xmlns:a16="http://schemas.microsoft.com/office/drawing/2014/main" id="{4E7BADE1-CFF0-859C-7363-B94C30E571BB}"/>
              </a:ext>
            </a:extLst>
          </p:cNvPr>
          <p:cNvGrpSpPr/>
          <p:nvPr/>
        </p:nvGrpSpPr>
        <p:grpSpPr>
          <a:xfrm>
            <a:off x="3104511" y="1918169"/>
            <a:ext cx="266964" cy="1025556"/>
            <a:chOff x="1928381" y="1813581"/>
            <a:chExt cx="293417" cy="1271588"/>
          </a:xfrm>
        </p:grpSpPr>
        <p:cxnSp>
          <p:nvCxnSpPr>
            <p:cNvPr id="44" name="Straight Connector 43">
              <a:extLst>
                <a:ext uri="{FF2B5EF4-FFF2-40B4-BE49-F238E27FC236}">
                  <a16:creationId xmlns:a16="http://schemas.microsoft.com/office/drawing/2014/main" id="{EFD4AE98-089D-B184-49DF-91C9498B146B}"/>
                </a:ext>
              </a:extLst>
            </p:cNvPr>
            <p:cNvCxnSpPr>
              <a:cxnSpLocks/>
            </p:cNvCxnSpPr>
            <p:nvPr/>
          </p:nvCxnSpPr>
          <p:spPr bwMode="auto">
            <a:xfrm>
              <a:off x="1928381" y="1813581"/>
              <a:ext cx="293417" cy="0"/>
            </a:xfrm>
            <a:prstGeom prst="line">
              <a:avLst/>
            </a:prstGeom>
            <a:noFill/>
            <a:ln w="28575" cap="flat" cmpd="sng" algn="ctr">
              <a:solidFill>
                <a:schemeClr val="accent3"/>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2EDDA986-26F7-E2ED-6D4D-98FA0C29FB80}"/>
                </a:ext>
              </a:extLst>
            </p:cNvPr>
            <p:cNvCxnSpPr>
              <a:cxnSpLocks/>
            </p:cNvCxnSpPr>
            <p:nvPr/>
          </p:nvCxnSpPr>
          <p:spPr bwMode="auto">
            <a:xfrm>
              <a:off x="1928381" y="3085169"/>
              <a:ext cx="293417" cy="0"/>
            </a:xfrm>
            <a:prstGeom prst="line">
              <a:avLst/>
            </a:prstGeom>
            <a:noFill/>
            <a:ln w="28575" cap="flat" cmpd="sng" algn="ctr">
              <a:solidFill>
                <a:schemeClr val="accent3"/>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1D87B5F0-C4DC-F4FF-2632-F4E4F4F6D311}"/>
                </a:ext>
              </a:extLst>
            </p:cNvPr>
            <p:cNvCxnSpPr>
              <a:cxnSpLocks/>
            </p:cNvCxnSpPr>
            <p:nvPr/>
          </p:nvCxnSpPr>
          <p:spPr bwMode="auto">
            <a:xfrm>
              <a:off x="2075089" y="1823106"/>
              <a:ext cx="0" cy="1253469"/>
            </a:xfrm>
            <a:prstGeom prst="line">
              <a:avLst/>
            </a:prstGeom>
            <a:noFill/>
            <a:ln w="28575" cap="flat" cmpd="sng" algn="ctr">
              <a:solidFill>
                <a:schemeClr val="accent3"/>
              </a:solidFill>
              <a:prstDash val="solid"/>
              <a:round/>
              <a:headEnd type="none" w="med" len="med"/>
              <a:tailEnd type="none" w="med" len="med"/>
            </a:ln>
            <a:effectLst/>
          </p:spPr>
        </p:cxnSp>
      </p:grpSp>
      <p:grpSp>
        <p:nvGrpSpPr>
          <p:cNvPr id="47" name="Group 46">
            <a:extLst>
              <a:ext uri="{FF2B5EF4-FFF2-40B4-BE49-F238E27FC236}">
                <a16:creationId xmlns:a16="http://schemas.microsoft.com/office/drawing/2014/main" id="{823FFCED-2CB6-6FAE-954E-C025912A06F7}"/>
              </a:ext>
            </a:extLst>
          </p:cNvPr>
          <p:cNvGrpSpPr/>
          <p:nvPr/>
        </p:nvGrpSpPr>
        <p:grpSpPr>
          <a:xfrm>
            <a:off x="4349226" y="2106358"/>
            <a:ext cx="266964" cy="1020698"/>
            <a:chOff x="1928381" y="1813581"/>
            <a:chExt cx="293417" cy="1271588"/>
          </a:xfrm>
        </p:grpSpPr>
        <p:cxnSp>
          <p:nvCxnSpPr>
            <p:cNvPr id="48" name="Straight Connector 47">
              <a:extLst>
                <a:ext uri="{FF2B5EF4-FFF2-40B4-BE49-F238E27FC236}">
                  <a16:creationId xmlns:a16="http://schemas.microsoft.com/office/drawing/2014/main" id="{4D471A5E-2ADD-A8C8-A4AD-4EDF74A613CB}"/>
                </a:ext>
              </a:extLst>
            </p:cNvPr>
            <p:cNvCxnSpPr>
              <a:cxnSpLocks/>
            </p:cNvCxnSpPr>
            <p:nvPr/>
          </p:nvCxnSpPr>
          <p:spPr bwMode="auto">
            <a:xfrm>
              <a:off x="1928381" y="1813581"/>
              <a:ext cx="293417" cy="0"/>
            </a:xfrm>
            <a:prstGeom prst="line">
              <a:avLst/>
            </a:prstGeom>
            <a:noFill/>
            <a:ln w="28575" cap="flat" cmpd="sng" algn="ctr">
              <a:solidFill>
                <a:schemeClr val="accent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ED7D721D-5F91-299C-79EF-03F888AF1927}"/>
                </a:ext>
              </a:extLst>
            </p:cNvPr>
            <p:cNvCxnSpPr>
              <a:cxnSpLocks/>
            </p:cNvCxnSpPr>
            <p:nvPr/>
          </p:nvCxnSpPr>
          <p:spPr bwMode="auto">
            <a:xfrm>
              <a:off x="1928381" y="3085169"/>
              <a:ext cx="293417" cy="0"/>
            </a:xfrm>
            <a:prstGeom prst="line">
              <a:avLst/>
            </a:prstGeom>
            <a:noFill/>
            <a:ln w="28575" cap="flat" cmpd="sng" algn="ctr">
              <a:solidFill>
                <a:schemeClr val="accent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9FA1B133-A56D-1002-69DA-F8699F93DEEC}"/>
                </a:ext>
              </a:extLst>
            </p:cNvPr>
            <p:cNvCxnSpPr>
              <a:cxnSpLocks/>
            </p:cNvCxnSpPr>
            <p:nvPr/>
          </p:nvCxnSpPr>
          <p:spPr bwMode="auto">
            <a:xfrm>
              <a:off x="2075089" y="1823106"/>
              <a:ext cx="0" cy="1253469"/>
            </a:xfrm>
            <a:prstGeom prst="line">
              <a:avLst/>
            </a:prstGeom>
            <a:noFill/>
            <a:ln w="28575" cap="flat" cmpd="sng" algn="ctr">
              <a:solidFill>
                <a:schemeClr val="accent1"/>
              </a:solidFill>
              <a:prstDash val="solid"/>
              <a:round/>
              <a:headEnd type="none" w="med" len="med"/>
              <a:tailEnd type="none" w="med" len="med"/>
            </a:ln>
            <a:effectLst/>
          </p:spPr>
        </p:cxnSp>
      </p:grpSp>
      <p:grpSp>
        <p:nvGrpSpPr>
          <p:cNvPr id="51" name="Group 50">
            <a:extLst>
              <a:ext uri="{FF2B5EF4-FFF2-40B4-BE49-F238E27FC236}">
                <a16:creationId xmlns:a16="http://schemas.microsoft.com/office/drawing/2014/main" id="{6C63583C-BF8C-C8C0-1280-3812C0FD79E1}"/>
              </a:ext>
            </a:extLst>
          </p:cNvPr>
          <p:cNvGrpSpPr/>
          <p:nvPr/>
        </p:nvGrpSpPr>
        <p:grpSpPr>
          <a:xfrm>
            <a:off x="5155761" y="2317695"/>
            <a:ext cx="266964" cy="946405"/>
            <a:chOff x="1928381" y="1813581"/>
            <a:chExt cx="293417" cy="1271588"/>
          </a:xfrm>
        </p:grpSpPr>
        <p:cxnSp>
          <p:nvCxnSpPr>
            <p:cNvPr id="52" name="Straight Connector 51">
              <a:extLst>
                <a:ext uri="{FF2B5EF4-FFF2-40B4-BE49-F238E27FC236}">
                  <a16:creationId xmlns:a16="http://schemas.microsoft.com/office/drawing/2014/main" id="{A35554A3-6130-A155-EC1D-B47B036FEE79}"/>
                </a:ext>
              </a:extLst>
            </p:cNvPr>
            <p:cNvCxnSpPr>
              <a:cxnSpLocks/>
            </p:cNvCxnSpPr>
            <p:nvPr/>
          </p:nvCxnSpPr>
          <p:spPr bwMode="auto">
            <a:xfrm>
              <a:off x="1928381" y="1813581"/>
              <a:ext cx="293417" cy="0"/>
            </a:xfrm>
            <a:prstGeom prst="line">
              <a:avLst/>
            </a:prstGeom>
            <a:noFill/>
            <a:ln w="28575" cap="flat" cmpd="sng" algn="ctr">
              <a:solidFill>
                <a:schemeClr val="accent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1D1D8E63-D242-1A9D-2F76-6551CB069010}"/>
                </a:ext>
              </a:extLst>
            </p:cNvPr>
            <p:cNvCxnSpPr>
              <a:cxnSpLocks/>
            </p:cNvCxnSpPr>
            <p:nvPr/>
          </p:nvCxnSpPr>
          <p:spPr bwMode="auto">
            <a:xfrm>
              <a:off x="1928381" y="3085169"/>
              <a:ext cx="293417" cy="0"/>
            </a:xfrm>
            <a:prstGeom prst="line">
              <a:avLst/>
            </a:prstGeom>
            <a:noFill/>
            <a:ln w="28575" cap="flat" cmpd="sng" algn="ctr">
              <a:solidFill>
                <a:schemeClr val="accent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2D6905A0-DDC8-DFF9-806B-391F8213D24B}"/>
                </a:ext>
              </a:extLst>
            </p:cNvPr>
            <p:cNvCxnSpPr>
              <a:cxnSpLocks/>
            </p:cNvCxnSpPr>
            <p:nvPr/>
          </p:nvCxnSpPr>
          <p:spPr bwMode="auto">
            <a:xfrm>
              <a:off x="2075089" y="1823106"/>
              <a:ext cx="0" cy="1253469"/>
            </a:xfrm>
            <a:prstGeom prst="line">
              <a:avLst/>
            </a:prstGeom>
            <a:noFill/>
            <a:ln w="28575" cap="flat" cmpd="sng" algn="ctr">
              <a:solidFill>
                <a:schemeClr val="accent1"/>
              </a:solidFill>
              <a:prstDash val="solid"/>
              <a:round/>
              <a:headEnd type="none" w="med" len="med"/>
              <a:tailEnd type="none" w="med" len="med"/>
            </a:ln>
            <a:effectLst/>
          </p:spPr>
        </p:cxnSp>
      </p:grpSp>
      <p:grpSp>
        <p:nvGrpSpPr>
          <p:cNvPr id="61" name="Group 60">
            <a:extLst>
              <a:ext uri="{FF2B5EF4-FFF2-40B4-BE49-F238E27FC236}">
                <a16:creationId xmlns:a16="http://schemas.microsoft.com/office/drawing/2014/main" id="{532FB5E9-63E6-D2E2-7C3D-703D0BEEEE05}"/>
              </a:ext>
            </a:extLst>
          </p:cNvPr>
          <p:cNvGrpSpPr/>
          <p:nvPr/>
        </p:nvGrpSpPr>
        <p:grpSpPr>
          <a:xfrm>
            <a:off x="2214048" y="2393456"/>
            <a:ext cx="406515" cy="432593"/>
            <a:chOff x="1852613" y="2381250"/>
            <a:chExt cx="446797" cy="516676"/>
          </a:xfrm>
          <a:solidFill>
            <a:schemeClr val="accent3"/>
          </a:solidFill>
        </p:grpSpPr>
        <p:sp>
          <p:nvSpPr>
            <p:cNvPr id="55" name="Rectangle 54">
              <a:extLst>
                <a:ext uri="{FF2B5EF4-FFF2-40B4-BE49-F238E27FC236}">
                  <a16:creationId xmlns:a16="http://schemas.microsoft.com/office/drawing/2014/main" id="{4DB80226-5060-94FE-7AC2-22B9C32883E8}"/>
                </a:ext>
              </a:extLst>
            </p:cNvPr>
            <p:cNvSpPr/>
            <p:nvPr/>
          </p:nvSpPr>
          <p:spPr bwMode="auto">
            <a:xfrm>
              <a:off x="1852613" y="2381250"/>
              <a:ext cx="446797" cy="516676"/>
            </a:xfrm>
            <a:prstGeom prst="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cxnSp>
          <p:nvCxnSpPr>
            <p:cNvPr id="57" name="Straight Connector 56">
              <a:extLst>
                <a:ext uri="{FF2B5EF4-FFF2-40B4-BE49-F238E27FC236}">
                  <a16:creationId xmlns:a16="http://schemas.microsoft.com/office/drawing/2014/main" id="{F3A7EC27-E4C4-3078-449A-BA136A936497}"/>
                </a:ext>
              </a:extLst>
            </p:cNvPr>
            <p:cNvCxnSpPr>
              <a:cxnSpLocks/>
            </p:cNvCxnSpPr>
            <p:nvPr/>
          </p:nvCxnSpPr>
          <p:spPr bwMode="auto">
            <a:xfrm flipH="1">
              <a:off x="1852613" y="2667000"/>
              <a:ext cx="446797" cy="0"/>
            </a:xfrm>
            <a:prstGeom prst="line">
              <a:avLst/>
            </a:prstGeom>
            <a:grpFill/>
            <a:ln w="28575" cap="flat" cmpd="sng" algn="ctr">
              <a:solidFill>
                <a:schemeClr val="bg1"/>
              </a:solidFill>
              <a:prstDash val="solid"/>
              <a:round/>
              <a:headEnd type="none" w="med" len="med"/>
              <a:tailEnd type="none" w="med" len="med"/>
            </a:ln>
            <a:effectLst/>
          </p:spPr>
        </p:cxnSp>
      </p:grpSp>
      <p:grpSp>
        <p:nvGrpSpPr>
          <p:cNvPr id="62" name="Group 61">
            <a:extLst>
              <a:ext uri="{FF2B5EF4-FFF2-40B4-BE49-F238E27FC236}">
                <a16:creationId xmlns:a16="http://schemas.microsoft.com/office/drawing/2014/main" id="{0BD39ED5-E8E2-432C-F87E-34A601D003AD}"/>
              </a:ext>
            </a:extLst>
          </p:cNvPr>
          <p:cNvGrpSpPr/>
          <p:nvPr/>
        </p:nvGrpSpPr>
        <p:grpSpPr>
          <a:xfrm>
            <a:off x="3034734" y="2397421"/>
            <a:ext cx="406515" cy="432593"/>
            <a:chOff x="1852613" y="2381250"/>
            <a:chExt cx="446797" cy="516676"/>
          </a:xfrm>
          <a:solidFill>
            <a:schemeClr val="accent3"/>
          </a:solidFill>
        </p:grpSpPr>
        <p:sp>
          <p:nvSpPr>
            <p:cNvPr id="63" name="Rectangle 62">
              <a:extLst>
                <a:ext uri="{FF2B5EF4-FFF2-40B4-BE49-F238E27FC236}">
                  <a16:creationId xmlns:a16="http://schemas.microsoft.com/office/drawing/2014/main" id="{D0AB47C3-A001-1C3F-BA02-5DC99B7A2318}"/>
                </a:ext>
              </a:extLst>
            </p:cNvPr>
            <p:cNvSpPr/>
            <p:nvPr/>
          </p:nvSpPr>
          <p:spPr bwMode="auto">
            <a:xfrm>
              <a:off x="1852613" y="2381250"/>
              <a:ext cx="446797" cy="516676"/>
            </a:xfrm>
            <a:prstGeom prst="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cxnSp>
          <p:nvCxnSpPr>
            <p:cNvPr id="64" name="Straight Connector 63">
              <a:extLst>
                <a:ext uri="{FF2B5EF4-FFF2-40B4-BE49-F238E27FC236}">
                  <a16:creationId xmlns:a16="http://schemas.microsoft.com/office/drawing/2014/main" id="{F4DE057B-6C90-FC85-72ED-8E3B926A547C}"/>
                </a:ext>
              </a:extLst>
            </p:cNvPr>
            <p:cNvCxnSpPr>
              <a:cxnSpLocks/>
            </p:cNvCxnSpPr>
            <p:nvPr/>
          </p:nvCxnSpPr>
          <p:spPr bwMode="auto">
            <a:xfrm flipH="1">
              <a:off x="1852613" y="2667000"/>
              <a:ext cx="446797" cy="0"/>
            </a:xfrm>
            <a:prstGeom prst="line">
              <a:avLst/>
            </a:prstGeom>
            <a:grpFill/>
            <a:ln w="28575" cap="flat" cmpd="sng" algn="ctr">
              <a:solidFill>
                <a:schemeClr val="bg1"/>
              </a:solidFill>
              <a:prstDash val="solid"/>
              <a:round/>
              <a:headEnd type="none" w="med" len="med"/>
              <a:tailEnd type="none" w="med" len="med"/>
            </a:ln>
            <a:effectLst/>
          </p:spPr>
        </p:cxnSp>
      </p:grpSp>
      <p:grpSp>
        <p:nvGrpSpPr>
          <p:cNvPr id="65" name="Group 64">
            <a:extLst>
              <a:ext uri="{FF2B5EF4-FFF2-40B4-BE49-F238E27FC236}">
                <a16:creationId xmlns:a16="http://schemas.microsoft.com/office/drawing/2014/main" id="{0685D42E-01E8-841C-9655-6BE0BD3AB1A5}"/>
              </a:ext>
            </a:extLst>
          </p:cNvPr>
          <p:cNvGrpSpPr/>
          <p:nvPr/>
        </p:nvGrpSpPr>
        <p:grpSpPr>
          <a:xfrm>
            <a:off x="4276202" y="2452296"/>
            <a:ext cx="406515" cy="319969"/>
            <a:chOff x="1852613" y="2381250"/>
            <a:chExt cx="446797" cy="516676"/>
          </a:xfrm>
          <a:solidFill>
            <a:schemeClr val="accent1"/>
          </a:solidFill>
        </p:grpSpPr>
        <p:sp>
          <p:nvSpPr>
            <p:cNvPr id="66" name="Rectangle 65">
              <a:extLst>
                <a:ext uri="{FF2B5EF4-FFF2-40B4-BE49-F238E27FC236}">
                  <a16:creationId xmlns:a16="http://schemas.microsoft.com/office/drawing/2014/main" id="{AB684ABC-744C-D043-C4E8-3FECD694FB35}"/>
                </a:ext>
              </a:extLst>
            </p:cNvPr>
            <p:cNvSpPr/>
            <p:nvPr/>
          </p:nvSpPr>
          <p:spPr bwMode="auto">
            <a:xfrm>
              <a:off x="1852613" y="2381250"/>
              <a:ext cx="446797" cy="516676"/>
            </a:xfrm>
            <a:prstGeom prst="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cxnSp>
          <p:nvCxnSpPr>
            <p:cNvPr id="67" name="Straight Connector 66">
              <a:extLst>
                <a:ext uri="{FF2B5EF4-FFF2-40B4-BE49-F238E27FC236}">
                  <a16:creationId xmlns:a16="http://schemas.microsoft.com/office/drawing/2014/main" id="{3ED52672-F1BA-4B09-1174-D2C8AC956DCF}"/>
                </a:ext>
              </a:extLst>
            </p:cNvPr>
            <p:cNvCxnSpPr>
              <a:cxnSpLocks/>
            </p:cNvCxnSpPr>
            <p:nvPr/>
          </p:nvCxnSpPr>
          <p:spPr bwMode="auto">
            <a:xfrm flipH="1">
              <a:off x="1852613" y="2679878"/>
              <a:ext cx="446797" cy="0"/>
            </a:xfrm>
            <a:prstGeom prst="line">
              <a:avLst/>
            </a:prstGeom>
            <a:grpFill/>
            <a:ln w="28575" cap="flat" cmpd="sng" algn="ctr">
              <a:solidFill>
                <a:schemeClr val="bg1"/>
              </a:solidFill>
              <a:prstDash val="solid"/>
              <a:round/>
              <a:headEnd type="none" w="med" len="med"/>
              <a:tailEnd type="none" w="med" len="med"/>
            </a:ln>
            <a:effectLst/>
          </p:spPr>
        </p:cxnSp>
      </p:grpSp>
      <p:grpSp>
        <p:nvGrpSpPr>
          <p:cNvPr id="68" name="Group 67">
            <a:extLst>
              <a:ext uri="{FF2B5EF4-FFF2-40B4-BE49-F238E27FC236}">
                <a16:creationId xmlns:a16="http://schemas.microsoft.com/office/drawing/2014/main" id="{7E7B2BD2-B42F-5AF8-9915-360A4459C996}"/>
              </a:ext>
            </a:extLst>
          </p:cNvPr>
          <p:cNvGrpSpPr/>
          <p:nvPr/>
        </p:nvGrpSpPr>
        <p:grpSpPr>
          <a:xfrm>
            <a:off x="5088683" y="2608778"/>
            <a:ext cx="406515" cy="295072"/>
            <a:chOff x="1852613" y="2381250"/>
            <a:chExt cx="446797" cy="516676"/>
          </a:xfrm>
          <a:solidFill>
            <a:schemeClr val="accent1"/>
          </a:solidFill>
        </p:grpSpPr>
        <p:sp>
          <p:nvSpPr>
            <p:cNvPr id="69" name="Rectangle 68">
              <a:extLst>
                <a:ext uri="{FF2B5EF4-FFF2-40B4-BE49-F238E27FC236}">
                  <a16:creationId xmlns:a16="http://schemas.microsoft.com/office/drawing/2014/main" id="{6DC4F70D-E37A-38C8-7081-4F151CAA6B50}"/>
                </a:ext>
              </a:extLst>
            </p:cNvPr>
            <p:cNvSpPr/>
            <p:nvPr/>
          </p:nvSpPr>
          <p:spPr bwMode="auto">
            <a:xfrm>
              <a:off x="1852613" y="2381250"/>
              <a:ext cx="446797" cy="516676"/>
            </a:xfrm>
            <a:prstGeom prst="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cxnSp>
          <p:nvCxnSpPr>
            <p:cNvPr id="70" name="Straight Connector 69">
              <a:extLst>
                <a:ext uri="{FF2B5EF4-FFF2-40B4-BE49-F238E27FC236}">
                  <a16:creationId xmlns:a16="http://schemas.microsoft.com/office/drawing/2014/main" id="{C673134E-A629-29A4-8C26-D75BA7F02509}"/>
                </a:ext>
              </a:extLst>
            </p:cNvPr>
            <p:cNvCxnSpPr>
              <a:cxnSpLocks/>
            </p:cNvCxnSpPr>
            <p:nvPr/>
          </p:nvCxnSpPr>
          <p:spPr bwMode="auto">
            <a:xfrm flipH="1">
              <a:off x="1852613" y="2575148"/>
              <a:ext cx="446797" cy="0"/>
            </a:xfrm>
            <a:prstGeom prst="line">
              <a:avLst/>
            </a:prstGeom>
            <a:grpFill/>
            <a:ln w="28575" cap="flat" cmpd="sng" algn="ctr">
              <a:solidFill>
                <a:schemeClr val="bg1"/>
              </a:solidFill>
              <a:prstDash val="solid"/>
              <a:round/>
              <a:headEnd type="none" w="med" len="med"/>
              <a:tailEnd type="none" w="med" len="med"/>
            </a:ln>
            <a:effectLst/>
          </p:spPr>
        </p:cxnSp>
      </p:grpSp>
      <p:sp>
        <p:nvSpPr>
          <p:cNvPr id="71" name="TextBox 70">
            <a:extLst>
              <a:ext uri="{FF2B5EF4-FFF2-40B4-BE49-F238E27FC236}">
                <a16:creationId xmlns:a16="http://schemas.microsoft.com/office/drawing/2014/main" id="{ADE02E27-0003-1A3D-F8E2-B2B28AAE9D41}"/>
              </a:ext>
            </a:extLst>
          </p:cNvPr>
          <p:cNvSpPr txBox="1"/>
          <p:nvPr/>
        </p:nvSpPr>
        <p:spPr bwMode="auto">
          <a:xfrm rot="16200000">
            <a:off x="166795" y="4826218"/>
            <a:ext cx="1750037" cy="532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Total Limb Fat + Trunk Fat (g)</a:t>
            </a:r>
          </a:p>
        </p:txBody>
      </p:sp>
      <p:grpSp>
        <p:nvGrpSpPr>
          <p:cNvPr id="72" name="Group 71">
            <a:extLst>
              <a:ext uri="{FF2B5EF4-FFF2-40B4-BE49-F238E27FC236}">
                <a16:creationId xmlns:a16="http://schemas.microsoft.com/office/drawing/2014/main" id="{A68B9AD2-663D-7737-2E05-902F892120B0}"/>
              </a:ext>
            </a:extLst>
          </p:cNvPr>
          <p:cNvGrpSpPr/>
          <p:nvPr/>
        </p:nvGrpSpPr>
        <p:grpSpPr>
          <a:xfrm>
            <a:off x="1340441" y="4303287"/>
            <a:ext cx="688694" cy="1520201"/>
            <a:chOff x="892440" y="1638440"/>
            <a:chExt cx="756937" cy="3757226"/>
          </a:xfrm>
        </p:grpSpPr>
        <p:sp>
          <p:nvSpPr>
            <p:cNvPr id="73" name="TextBox 72">
              <a:extLst>
                <a:ext uri="{FF2B5EF4-FFF2-40B4-BE49-F238E27FC236}">
                  <a16:creationId xmlns:a16="http://schemas.microsoft.com/office/drawing/2014/main" id="{53BA899A-68AE-6A22-C2C3-E7E8C82FE7FB}"/>
                </a:ext>
              </a:extLst>
            </p:cNvPr>
            <p:cNvSpPr txBox="1"/>
            <p:nvPr/>
          </p:nvSpPr>
          <p:spPr bwMode="auto">
            <a:xfrm>
              <a:off x="892440" y="1638440"/>
              <a:ext cx="756937" cy="700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80,000</a:t>
              </a:r>
            </a:p>
          </p:txBody>
        </p:sp>
        <p:sp>
          <p:nvSpPr>
            <p:cNvPr id="74" name="TextBox 73">
              <a:extLst>
                <a:ext uri="{FF2B5EF4-FFF2-40B4-BE49-F238E27FC236}">
                  <a16:creationId xmlns:a16="http://schemas.microsoft.com/office/drawing/2014/main" id="{C7E738FC-FFF3-6A82-A93F-E53A4908BE73}"/>
                </a:ext>
              </a:extLst>
            </p:cNvPr>
            <p:cNvSpPr txBox="1"/>
            <p:nvPr/>
          </p:nvSpPr>
          <p:spPr bwMode="auto">
            <a:xfrm>
              <a:off x="892440" y="2400111"/>
              <a:ext cx="756937" cy="700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60,000</a:t>
              </a:r>
            </a:p>
          </p:txBody>
        </p:sp>
        <p:sp>
          <p:nvSpPr>
            <p:cNvPr id="75" name="TextBox 74">
              <a:extLst>
                <a:ext uri="{FF2B5EF4-FFF2-40B4-BE49-F238E27FC236}">
                  <a16:creationId xmlns:a16="http://schemas.microsoft.com/office/drawing/2014/main" id="{5F7C48FB-F939-4DC9-DA1C-E5FD09422DAA}"/>
                </a:ext>
              </a:extLst>
            </p:cNvPr>
            <p:cNvSpPr txBox="1"/>
            <p:nvPr/>
          </p:nvSpPr>
          <p:spPr bwMode="auto">
            <a:xfrm>
              <a:off x="892440" y="3161781"/>
              <a:ext cx="756937" cy="700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40,000</a:t>
              </a:r>
            </a:p>
          </p:txBody>
        </p:sp>
        <p:sp>
          <p:nvSpPr>
            <p:cNvPr id="100" name="TextBox 99">
              <a:extLst>
                <a:ext uri="{FF2B5EF4-FFF2-40B4-BE49-F238E27FC236}">
                  <a16:creationId xmlns:a16="http://schemas.microsoft.com/office/drawing/2014/main" id="{3038E564-B25D-C3DC-F806-D702D89C26B2}"/>
                </a:ext>
              </a:extLst>
            </p:cNvPr>
            <p:cNvSpPr txBox="1"/>
            <p:nvPr/>
          </p:nvSpPr>
          <p:spPr bwMode="auto">
            <a:xfrm>
              <a:off x="892440" y="3936426"/>
              <a:ext cx="756937" cy="700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20,000</a:t>
              </a:r>
            </a:p>
          </p:txBody>
        </p:sp>
        <p:sp>
          <p:nvSpPr>
            <p:cNvPr id="101" name="TextBox 100">
              <a:extLst>
                <a:ext uri="{FF2B5EF4-FFF2-40B4-BE49-F238E27FC236}">
                  <a16:creationId xmlns:a16="http://schemas.microsoft.com/office/drawing/2014/main" id="{695841A0-FA2E-32B3-6D6D-73D46848BFA1}"/>
                </a:ext>
              </a:extLst>
            </p:cNvPr>
            <p:cNvSpPr txBox="1"/>
            <p:nvPr/>
          </p:nvSpPr>
          <p:spPr bwMode="auto">
            <a:xfrm>
              <a:off x="1360516" y="4695090"/>
              <a:ext cx="288861" cy="700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0</a:t>
              </a:r>
            </a:p>
          </p:txBody>
        </p:sp>
      </p:grpSp>
      <p:sp>
        <p:nvSpPr>
          <p:cNvPr id="76" name="Freeform: Shape 75">
            <a:extLst>
              <a:ext uri="{FF2B5EF4-FFF2-40B4-BE49-F238E27FC236}">
                <a16:creationId xmlns:a16="http://schemas.microsoft.com/office/drawing/2014/main" id="{DC34E3FD-5273-5E02-288D-A39BDF43E2DF}"/>
              </a:ext>
            </a:extLst>
          </p:cNvPr>
          <p:cNvSpPr/>
          <p:nvPr/>
        </p:nvSpPr>
        <p:spPr bwMode="auto">
          <a:xfrm>
            <a:off x="2040723" y="4308642"/>
            <a:ext cx="3622498" cy="1457209"/>
          </a:xfrm>
          <a:custGeom>
            <a:avLst/>
            <a:gdLst>
              <a:gd name="connsiteX0" fmla="*/ 0 w 3981450"/>
              <a:gd name="connsiteY0" fmla="*/ 0 h 1833562"/>
              <a:gd name="connsiteX1" fmla="*/ 0 w 3981450"/>
              <a:gd name="connsiteY1" fmla="*/ 1833562 h 1833562"/>
              <a:gd name="connsiteX2" fmla="*/ 3981450 w 3981450"/>
              <a:gd name="connsiteY2" fmla="*/ 1833562 h 1833562"/>
            </a:gdLst>
            <a:ahLst/>
            <a:cxnLst>
              <a:cxn ang="0">
                <a:pos x="connsiteX0" y="connsiteY0"/>
              </a:cxn>
              <a:cxn ang="0">
                <a:pos x="connsiteX1" y="connsiteY1"/>
              </a:cxn>
              <a:cxn ang="0">
                <a:pos x="connsiteX2" y="connsiteY2"/>
              </a:cxn>
            </a:cxnLst>
            <a:rect l="l" t="t" r="r" b="b"/>
            <a:pathLst>
              <a:path w="3981450" h="1833562">
                <a:moveTo>
                  <a:pt x="0" y="0"/>
                </a:moveTo>
                <a:lnTo>
                  <a:pt x="0" y="1833562"/>
                </a:lnTo>
                <a:lnTo>
                  <a:pt x="3981450" y="1833562"/>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grpSp>
        <p:nvGrpSpPr>
          <p:cNvPr id="77" name="Group 76">
            <a:extLst>
              <a:ext uri="{FF2B5EF4-FFF2-40B4-BE49-F238E27FC236}">
                <a16:creationId xmlns:a16="http://schemas.microsoft.com/office/drawing/2014/main" id="{4969292E-3E18-9752-F428-84B769F0A9E6}"/>
              </a:ext>
            </a:extLst>
          </p:cNvPr>
          <p:cNvGrpSpPr/>
          <p:nvPr/>
        </p:nvGrpSpPr>
        <p:grpSpPr>
          <a:xfrm>
            <a:off x="1962727" y="4469358"/>
            <a:ext cx="77997" cy="1221563"/>
            <a:chOff x="1496251" y="1813581"/>
            <a:chExt cx="423862" cy="3296314"/>
          </a:xfrm>
        </p:grpSpPr>
        <p:cxnSp>
          <p:nvCxnSpPr>
            <p:cNvPr id="78" name="Straight Connector 77">
              <a:extLst>
                <a:ext uri="{FF2B5EF4-FFF2-40B4-BE49-F238E27FC236}">
                  <a16:creationId xmlns:a16="http://schemas.microsoft.com/office/drawing/2014/main" id="{F7E9C694-3392-22D1-8A78-92B6F85F770C}"/>
                </a:ext>
              </a:extLst>
            </p:cNvPr>
            <p:cNvCxnSpPr/>
            <p:nvPr/>
          </p:nvCxnSpPr>
          <p:spPr bwMode="auto">
            <a:xfrm>
              <a:off x="1496251" y="1813581"/>
              <a:ext cx="423862" cy="0"/>
            </a:xfrm>
            <a:prstGeom prst="line">
              <a:avLst/>
            </a:prstGeom>
            <a:noFill/>
            <a:ln w="28575" cap="flat" cmpd="sng" algn="ctr">
              <a:solidFill>
                <a:schemeClr val="bg1"/>
              </a:solidFill>
              <a:prstDash val="solid"/>
              <a:round/>
              <a:headEnd type="none" w="med" len="med"/>
              <a:tailEnd type="none" w="med" len="med"/>
            </a:ln>
            <a:effectLst/>
          </p:spPr>
        </p:cxnSp>
        <p:cxnSp>
          <p:nvCxnSpPr>
            <p:cNvPr id="79" name="Straight Connector 78">
              <a:extLst>
                <a:ext uri="{FF2B5EF4-FFF2-40B4-BE49-F238E27FC236}">
                  <a16:creationId xmlns:a16="http://schemas.microsoft.com/office/drawing/2014/main" id="{616DA6AE-BD4A-662A-B3C8-06B17AF0B9C0}"/>
                </a:ext>
              </a:extLst>
            </p:cNvPr>
            <p:cNvCxnSpPr/>
            <p:nvPr/>
          </p:nvCxnSpPr>
          <p:spPr bwMode="auto">
            <a:xfrm>
              <a:off x="1496251" y="2629369"/>
              <a:ext cx="423862" cy="0"/>
            </a:xfrm>
            <a:prstGeom prst="line">
              <a:avLst/>
            </a:prstGeom>
            <a:noFill/>
            <a:ln w="28575" cap="flat" cmpd="sng" algn="ctr">
              <a:solidFill>
                <a:schemeClr val="bg1"/>
              </a:solidFill>
              <a:prstDash val="solid"/>
              <a:round/>
              <a:headEnd type="none" w="med" len="med"/>
              <a:tailEnd type="none" w="med" len="med"/>
            </a:ln>
            <a:effectLst/>
          </p:spPr>
        </p:cxnSp>
        <p:cxnSp>
          <p:nvCxnSpPr>
            <p:cNvPr id="80" name="Straight Connector 79">
              <a:extLst>
                <a:ext uri="{FF2B5EF4-FFF2-40B4-BE49-F238E27FC236}">
                  <a16:creationId xmlns:a16="http://schemas.microsoft.com/office/drawing/2014/main" id="{8DA6DBC4-E889-A2DC-266B-CBFFD475BC60}"/>
                </a:ext>
              </a:extLst>
            </p:cNvPr>
            <p:cNvCxnSpPr/>
            <p:nvPr/>
          </p:nvCxnSpPr>
          <p:spPr bwMode="auto">
            <a:xfrm>
              <a:off x="1496251" y="3442107"/>
              <a:ext cx="423862" cy="0"/>
            </a:xfrm>
            <a:prstGeom prst="line">
              <a:avLst/>
            </a:prstGeom>
            <a:noFill/>
            <a:ln w="28575" cap="flat" cmpd="sng" algn="ctr">
              <a:solidFill>
                <a:schemeClr val="bg1"/>
              </a:solidFill>
              <a:prstDash val="solid"/>
              <a:round/>
              <a:headEnd type="none" w="med" len="med"/>
              <a:tailEnd type="none" w="med" len="med"/>
            </a:ln>
            <a:effectLst/>
          </p:spPr>
        </p:cxnSp>
        <p:cxnSp>
          <p:nvCxnSpPr>
            <p:cNvPr id="102" name="Straight Connector 101">
              <a:extLst>
                <a:ext uri="{FF2B5EF4-FFF2-40B4-BE49-F238E27FC236}">
                  <a16:creationId xmlns:a16="http://schemas.microsoft.com/office/drawing/2014/main" id="{C4608C81-D15E-6770-716D-7B15BCF35E01}"/>
                </a:ext>
              </a:extLst>
            </p:cNvPr>
            <p:cNvCxnSpPr/>
            <p:nvPr/>
          </p:nvCxnSpPr>
          <p:spPr bwMode="auto">
            <a:xfrm>
              <a:off x="1496251" y="4297157"/>
              <a:ext cx="423862" cy="0"/>
            </a:xfrm>
            <a:prstGeom prst="line">
              <a:avLst/>
            </a:prstGeom>
            <a:noFill/>
            <a:ln w="28575" cap="flat" cmpd="sng" algn="ctr">
              <a:solidFill>
                <a:schemeClr val="bg1"/>
              </a:solidFill>
              <a:prstDash val="solid"/>
              <a:round/>
              <a:headEnd type="none" w="med" len="med"/>
              <a:tailEnd type="none" w="med" len="med"/>
            </a:ln>
            <a:effectLst/>
          </p:spPr>
        </p:cxnSp>
        <p:cxnSp>
          <p:nvCxnSpPr>
            <p:cNvPr id="103" name="Straight Connector 102">
              <a:extLst>
                <a:ext uri="{FF2B5EF4-FFF2-40B4-BE49-F238E27FC236}">
                  <a16:creationId xmlns:a16="http://schemas.microsoft.com/office/drawing/2014/main" id="{87FE8DDA-E37E-4039-13FD-91BEF47505DF}"/>
                </a:ext>
              </a:extLst>
            </p:cNvPr>
            <p:cNvCxnSpPr/>
            <p:nvPr/>
          </p:nvCxnSpPr>
          <p:spPr bwMode="auto">
            <a:xfrm>
              <a:off x="1496251" y="5109895"/>
              <a:ext cx="423862" cy="0"/>
            </a:xfrm>
            <a:prstGeom prst="line">
              <a:avLst/>
            </a:prstGeom>
            <a:noFill/>
            <a:ln w="28575" cap="flat" cmpd="sng" algn="ctr">
              <a:solidFill>
                <a:schemeClr val="bg1"/>
              </a:solidFill>
              <a:prstDash val="solid"/>
              <a:round/>
              <a:headEnd type="none" w="med" len="med"/>
              <a:tailEnd type="none" w="med" len="med"/>
            </a:ln>
            <a:effectLst/>
          </p:spPr>
        </p:cxnSp>
      </p:grpSp>
      <p:grpSp>
        <p:nvGrpSpPr>
          <p:cNvPr id="81" name="Group 80">
            <a:extLst>
              <a:ext uri="{FF2B5EF4-FFF2-40B4-BE49-F238E27FC236}">
                <a16:creationId xmlns:a16="http://schemas.microsoft.com/office/drawing/2014/main" id="{3FD89DE1-56C6-4614-C2DC-C00A021C224B}"/>
              </a:ext>
            </a:extLst>
          </p:cNvPr>
          <p:cNvGrpSpPr/>
          <p:nvPr/>
        </p:nvGrpSpPr>
        <p:grpSpPr>
          <a:xfrm>
            <a:off x="2281296" y="5757340"/>
            <a:ext cx="3364135" cy="527073"/>
            <a:chOff x="1926524" y="3523618"/>
            <a:chExt cx="3697486" cy="629521"/>
          </a:xfrm>
        </p:grpSpPr>
        <p:grpSp>
          <p:nvGrpSpPr>
            <p:cNvPr id="82" name="Group 81">
              <a:extLst>
                <a:ext uri="{FF2B5EF4-FFF2-40B4-BE49-F238E27FC236}">
                  <a16:creationId xmlns:a16="http://schemas.microsoft.com/office/drawing/2014/main" id="{609F409E-2605-7F96-D9E2-21F165DA37BD}"/>
                </a:ext>
              </a:extLst>
            </p:cNvPr>
            <p:cNvGrpSpPr/>
            <p:nvPr/>
          </p:nvGrpSpPr>
          <p:grpSpPr>
            <a:xfrm>
              <a:off x="1926524" y="3523618"/>
              <a:ext cx="1437483" cy="624274"/>
              <a:chOff x="1926524" y="3481874"/>
              <a:chExt cx="1437483" cy="624274"/>
            </a:xfrm>
          </p:grpSpPr>
          <p:sp>
            <p:nvSpPr>
              <p:cNvPr id="93" name="TextBox 92">
                <a:extLst>
                  <a:ext uri="{FF2B5EF4-FFF2-40B4-BE49-F238E27FC236}">
                    <a16:creationId xmlns:a16="http://schemas.microsoft.com/office/drawing/2014/main" id="{6463DB08-CC43-185D-5B17-E5568BADF139}"/>
                  </a:ext>
                </a:extLst>
              </p:cNvPr>
              <p:cNvSpPr txBox="1"/>
              <p:nvPr/>
            </p:nvSpPr>
            <p:spPr bwMode="auto">
              <a:xfrm>
                <a:off x="1926524" y="3481874"/>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0</a:t>
                </a:r>
              </a:p>
            </p:txBody>
          </p:sp>
          <p:sp>
            <p:nvSpPr>
              <p:cNvPr id="94" name="TextBox 93">
                <a:extLst>
                  <a:ext uri="{FF2B5EF4-FFF2-40B4-BE49-F238E27FC236}">
                    <a16:creationId xmlns:a16="http://schemas.microsoft.com/office/drawing/2014/main" id="{C060630F-6932-FA3B-1ADC-EDADE6F177C1}"/>
                  </a:ext>
                </a:extLst>
              </p:cNvPr>
              <p:cNvSpPr txBox="1"/>
              <p:nvPr/>
            </p:nvSpPr>
            <p:spPr bwMode="auto">
              <a:xfrm>
                <a:off x="2648747" y="3481874"/>
                <a:ext cx="71526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32 Wk</a:t>
                </a:r>
              </a:p>
            </p:txBody>
          </p:sp>
          <p:sp>
            <p:nvSpPr>
              <p:cNvPr id="95" name="TextBox 94">
                <a:extLst>
                  <a:ext uri="{FF2B5EF4-FFF2-40B4-BE49-F238E27FC236}">
                    <a16:creationId xmlns:a16="http://schemas.microsoft.com/office/drawing/2014/main" id="{321E3D41-33C0-6030-2916-A85D247620A2}"/>
                  </a:ext>
                </a:extLst>
              </p:cNvPr>
              <p:cNvSpPr txBox="1"/>
              <p:nvPr/>
            </p:nvSpPr>
            <p:spPr bwMode="auto">
              <a:xfrm>
                <a:off x="2049600" y="3701789"/>
                <a:ext cx="939415" cy="404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E1471D"/>
                    </a:solidFill>
                    <a:effectLst/>
                    <a:uLnTx/>
                    <a:uFillTx/>
                    <a:latin typeface="Calibri"/>
                    <a:ea typeface="+mn-ea"/>
                    <a:cs typeface="Arial" panose="020B0604020202020204" pitchFamily="34" charset="0"/>
                  </a:rPr>
                  <a:t>Placebo</a:t>
                </a:r>
              </a:p>
            </p:txBody>
          </p:sp>
        </p:grpSp>
        <p:grpSp>
          <p:nvGrpSpPr>
            <p:cNvPr id="83" name="Group 82">
              <a:extLst>
                <a:ext uri="{FF2B5EF4-FFF2-40B4-BE49-F238E27FC236}">
                  <a16:creationId xmlns:a16="http://schemas.microsoft.com/office/drawing/2014/main" id="{BCE2FD46-E81F-7A31-67C4-38DB48786ADA}"/>
                </a:ext>
              </a:extLst>
            </p:cNvPr>
            <p:cNvGrpSpPr/>
            <p:nvPr/>
          </p:nvGrpSpPr>
          <p:grpSpPr>
            <a:xfrm>
              <a:off x="4095541" y="3523618"/>
              <a:ext cx="1528469" cy="629521"/>
              <a:chOff x="1835538" y="3481874"/>
              <a:chExt cx="1528469" cy="629521"/>
            </a:xfrm>
          </p:grpSpPr>
          <p:sp>
            <p:nvSpPr>
              <p:cNvPr id="90" name="TextBox 89">
                <a:extLst>
                  <a:ext uri="{FF2B5EF4-FFF2-40B4-BE49-F238E27FC236}">
                    <a16:creationId xmlns:a16="http://schemas.microsoft.com/office/drawing/2014/main" id="{3C0EEA25-C6E2-8360-248D-3D3AE1D142BF}"/>
                  </a:ext>
                </a:extLst>
              </p:cNvPr>
              <p:cNvSpPr txBox="1"/>
              <p:nvPr/>
            </p:nvSpPr>
            <p:spPr bwMode="auto">
              <a:xfrm>
                <a:off x="1926524" y="3481874"/>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0</a:t>
                </a:r>
              </a:p>
            </p:txBody>
          </p:sp>
          <p:sp>
            <p:nvSpPr>
              <p:cNvPr id="91" name="TextBox 90">
                <a:extLst>
                  <a:ext uri="{FF2B5EF4-FFF2-40B4-BE49-F238E27FC236}">
                    <a16:creationId xmlns:a16="http://schemas.microsoft.com/office/drawing/2014/main" id="{B0E9AB14-76CA-AC99-6760-DB2A82367289}"/>
                  </a:ext>
                </a:extLst>
              </p:cNvPr>
              <p:cNvSpPr txBox="1"/>
              <p:nvPr/>
            </p:nvSpPr>
            <p:spPr bwMode="auto">
              <a:xfrm>
                <a:off x="2648747" y="3481874"/>
                <a:ext cx="71526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32 Wk</a:t>
                </a:r>
              </a:p>
            </p:txBody>
          </p:sp>
          <p:sp>
            <p:nvSpPr>
              <p:cNvPr id="92" name="TextBox 91">
                <a:extLst>
                  <a:ext uri="{FF2B5EF4-FFF2-40B4-BE49-F238E27FC236}">
                    <a16:creationId xmlns:a16="http://schemas.microsoft.com/office/drawing/2014/main" id="{F133CF1D-25F2-3520-2B72-2467EC32DB3F}"/>
                  </a:ext>
                </a:extLst>
              </p:cNvPr>
              <p:cNvSpPr txBox="1"/>
              <p:nvPr/>
            </p:nvSpPr>
            <p:spPr bwMode="auto">
              <a:xfrm>
                <a:off x="1835538" y="3707036"/>
                <a:ext cx="1367543" cy="404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15873"/>
                    </a:solidFill>
                    <a:effectLst/>
                    <a:uLnTx/>
                    <a:uFillTx/>
                    <a:latin typeface="Calibri"/>
                    <a:ea typeface="+mn-ea"/>
                    <a:cs typeface="Arial" panose="020B0604020202020204" pitchFamily="34" charset="0"/>
                  </a:rPr>
                  <a:t>Semaglutide</a:t>
                </a:r>
              </a:p>
            </p:txBody>
          </p:sp>
        </p:grpSp>
        <p:grpSp>
          <p:nvGrpSpPr>
            <p:cNvPr id="84" name="Group 83">
              <a:extLst>
                <a:ext uri="{FF2B5EF4-FFF2-40B4-BE49-F238E27FC236}">
                  <a16:creationId xmlns:a16="http://schemas.microsoft.com/office/drawing/2014/main" id="{7AEB73E1-AF07-CE7D-B6EA-AD17392651B1}"/>
                </a:ext>
              </a:extLst>
            </p:cNvPr>
            <p:cNvGrpSpPr/>
            <p:nvPr/>
          </p:nvGrpSpPr>
          <p:grpSpPr>
            <a:xfrm>
              <a:off x="2076449" y="3524250"/>
              <a:ext cx="901570" cy="90493"/>
              <a:chOff x="2076449" y="3048109"/>
              <a:chExt cx="901570" cy="485666"/>
            </a:xfrm>
          </p:grpSpPr>
          <p:cxnSp>
            <p:nvCxnSpPr>
              <p:cNvPr id="88" name="Straight Connector 87">
                <a:extLst>
                  <a:ext uri="{FF2B5EF4-FFF2-40B4-BE49-F238E27FC236}">
                    <a16:creationId xmlns:a16="http://schemas.microsoft.com/office/drawing/2014/main" id="{30D2230A-E7A9-E535-5048-ADFCB5503C60}"/>
                  </a:ext>
                </a:extLst>
              </p:cNvPr>
              <p:cNvCxnSpPr/>
              <p:nvPr/>
            </p:nvCxnSpPr>
            <p:spPr bwMode="auto">
              <a:xfrm>
                <a:off x="2076449" y="3048109"/>
                <a:ext cx="0" cy="485666"/>
              </a:xfrm>
              <a:prstGeom prst="line">
                <a:avLst/>
              </a:prstGeom>
              <a:noFill/>
              <a:ln w="28575" cap="flat" cmpd="sng" algn="ctr">
                <a:solidFill>
                  <a:schemeClr val="bg1"/>
                </a:solidFill>
                <a:prstDash val="solid"/>
                <a:round/>
                <a:headEnd type="none" w="med" len="med"/>
                <a:tailEnd type="none" w="med" len="med"/>
              </a:ln>
              <a:effectLst/>
            </p:spPr>
          </p:cxnSp>
          <p:cxnSp>
            <p:nvCxnSpPr>
              <p:cNvPr id="89" name="Straight Connector 88">
                <a:extLst>
                  <a:ext uri="{FF2B5EF4-FFF2-40B4-BE49-F238E27FC236}">
                    <a16:creationId xmlns:a16="http://schemas.microsoft.com/office/drawing/2014/main" id="{18FB892F-D30F-3F02-927E-B2344BBFC4E7}"/>
                  </a:ext>
                </a:extLst>
              </p:cNvPr>
              <p:cNvCxnSpPr/>
              <p:nvPr/>
            </p:nvCxnSpPr>
            <p:spPr bwMode="auto">
              <a:xfrm>
                <a:off x="2978019" y="3048109"/>
                <a:ext cx="0" cy="485666"/>
              </a:xfrm>
              <a:prstGeom prst="line">
                <a:avLst/>
              </a:prstGeom>
              <a:noFill/>
              <a:ln w="28575" cap="flat" cmpd="sng" algn="ctr">
                <a:solidFill>
                  <a:schemeClr val="bg1"/>
                </a:solidFill>
                <a:prstDash val="solid"/>
                <a:round/>
                <a:headEnd type="none" w="med" len="med"/>
                <a:tailEnd type="none" w="med" len="med"/>
              </a:ln>
              <a:effectLst/>
            </p:spPr>
          </p:cxnSp>
        </p:grpSp>
        <p:grpSp>
          <p:nvGrpSpPr>
            <p:cNvPr id="85" name="Group 84">
              <a:extLst>
                <a:ext uri="{FF2B5EF4-FFF2-40B4-BE49-F238E27FC236}">
                  <a16:creationId xmlns:a16="http://schemas.microsoft.com/office/drawing/2014/main" id="{1557A4EE-1833-C25F-CF98-999E568FED4A}"/>
                </a:ext>
              </a:extLst>
            </p:cNvPr>
            <p:cNvGrpSpPr/>
            <p:nvPr/>
          </p:nvGrpSpPr>
          <p:grpSpPr>
            <a:xfrm>
              <a:off x="4330958" y="3524250"/>
              <a:ext cx="901570" cy="90493"/>
              <a:chOff x="2076449" y="3048109"/>
              <a:chExt cx="901570" cy="485666"/>
            </a:xfrm>
          </p:grpSpPr>
          <p:cxnSp>
            <p:nvCxnSpPr>
              <p:cNvPr id="86" name="Straight Connector 85">
                <a:extLst>
                  <a:ext uri="{FF2B5EF4-FFF2-40B4-BE49-F238E27FC236}">
                    <a16:creationId xmlns:a16="http://schemas.microsoft.com/office/drawing/2014/main" id="{ADF504E4-94C0-0D9A-CD99-E6994B2597A1}"/>
                  </a:ext>
                </a:extLst>
              </p:cNvPr>
              <p:cNvCxnSpPr/>
              <p:nvPr/>
            </p:nvCxnSpPr>
            <p:spPr bwMode="auto">
              <a:xfrm>
                <a:off x="2076449" y="3048109"/>
                <a:ext cx="0" cy="485666"/>
              </a:xfrm>
              <a:prstGeom prst="line">
                <a:avLst/>
              </a:prstGeom>
              <a:noFill/>
              <a:ln w="28575" cap="flat" cmpd="sng" algn="ctr">
                <a:solidFill>
                  <a:schemeClr val="bg1"/>
                </a:solidFill>
                <a:prstDash val="solid"/>
                <a:round/>
                <a:headEnd type="none" w="med" len="med"/>
                <a:tailEnd type="none" w="med" len="med"/>
              </a:ln>
              <a:effectLst/>
            </p:spPr>
          </p:cxnSp>
          <p:cxnSp>
            <p:nvCxnSpPr>
              <p:cNvPr id="87" name="Straight Connector 86">
                <a:extLst>
                  <a:ext uri="{FF2B5EF4-FFF2-40B4-BE49-F238E27FC236}">
                    <a16:creationId xmlns:a16="http://schemas.microsoft.com/office/drawing/2014/main" id="{A90EDBCF-D3EE-ACAE-C91A-448E294F60FE}"/>
                  </a:ext>
                </a:extLst>
              </p:cNvPr>
              <p:cNvCxnSpPr/>
              <p:nvPr/>
            </p:nvCxnSpPr>
            <p:spPr bwMode="auto">
              <a:xfrm>
                <a:off x="2978019" y="3048109"/>
                <a:ext cx="0" cy="485666"/>
              </a:xfrm>
              <a:prstGeom prst="line">
                <a:avLst/>
              </a:prstGeom>
              <a:noFill/>
              <a:ln w="28575" cap="flat" cmpd="sng" algn="ctr">
                <a:solidFill>
                  <a:schemeClr val="bg1"/>
                </a:solidFill>
                <a:prstDash val="solid"/>
                <a:round/>
                <a:headEnd type="none" w="med" len="med"/>
                <a:tailEnd type="none" w="med" len="med"/>
              </a:ln>
              <a:effectLst/>
            </p:spPr>
          </p:cxnSp>
        </p:grpSp>
      </p:grpSp>
      <p:sp>
        <p:nvSpPr>
          <p:cNvPr id="104" name="TextBox 103">
            <a:extLst>
              <a:ext uri="{FF2B5EF4-FFF2-40B4-BE49-F238E27FC236}">
                <a16:creationId xmlns:a16="http://schemas.microsoft.com/office/drawing/2014/main" id="{1A2B267E-4FE0-0204-D4A7-457DFCC4E31E}"/>
              </a:ext>
            </a:extLst>
          </p:cNvPr>
          <p:cNvSpPr txBox="1"/>
          <p:nvPr/>
        </p:nvSpPr>
        <p:spPr bwMode="auto">
          <a:xfrm>
            <a:off x="3450340" y="4467421"/>
            <a:ext cx="773288" cy="2834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P</a:t>
            </a: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 .023</a:t>
            </a:r>
          </a:p>
        </p:txBody>
      </p:sp>
      <p:sp>
        <p:nvSpPr>
          <p:cNvPr id="105" name="TextBox 104">
            <a:extLst>
              <a:ext uri="{FF2B5EF4-FFF2-40B4-BE49-F238E27FC236}">
                <a16:creationId xmlns:a16="http://schemas.microsoft.com/office/drawing/2014/main" id="{F4808367-1F56-1383-0527-509AAA4F05E5}"/>
              </a:ext>
            </a:extLst>
          </p:cNvPr>
          <p:cNvSpPr txBox="1"/>
          <p:nvPr/>
        </p:nvSpPr>
        <p:spPr bwMode="auto">
          <a:xfrm>
            <a:off x="4555287" y="4334792"/>
            <a:ext cx="69923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P</a:t>
            </a: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&lt;.01</a:t>
            </a:r>
          </a:p>
        </p:txBody>
      </p:sp>
      <p:sp>
        <p:nvSpPr>
          <p:cNvPr id="106" name="TextBox 105">
            <a:extLst>
              <a:ext uri="{FF2B5EF4-FFF2-40B4-BE49-F238E27FC236}">
                <a16:creationId xmlns:a16="http://schemas.microsoft.com/office/drawing/2014/main" id="{ECE5C075-6636-4B2F-AA2F-29484A81DF67}"/>
              </a:ext>
            </a:extLst>
          </p:cNvPr>
          <p:cNvSpPr txBox="1"/>
          <p:nvPr/>
        </p:nvSpPr>
        <p:spPr bwMode="auto">
          <a:xfrm>
            <a:off x="2495333" y="4285495"/>
            <a:ext cx="678486" cy="2834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P</a:t>
            </a: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 .84</a:t>
            </a:r>
          </a:p>
        </p:txBody>
      </p:sp>
      <p:grpSp>
        <p:nvGrpSpPr>
          <p:cNvPr id="107" name="Group 106">
            <a:extLst>
              <a:ext uri="{FF2B5EF4-FFF2-40B4-BE49-F238E27FC236}">
                <a16:creationId xmlns:a16="http://schemas.microsoft.com/office/drawing/2014/main" id="{826BF8C3-F436-9BB7-EECF-1E6ACAF28A27}"/>
              </a:ext>
            </a:extLst>
          </p:cNvPr>
          <p:cNvGrpSpPr/>
          <p:nvPr/>
        </p:nvGrpSpPr>
        <p:grpSpPr>
          <a:xfrm>
            <a:off x="2282986" y="4558483"/>
            <a:ext cx="266964" cy="840960"/>
            <a:chOff x="1928381" y="1813581"/>
            <a:chExt cx="293417" cy="1271588"/>
          </a:xfrm>
        </p:grpSpPr>
        <p:cxnSp>
          <p:nvCxnSpPr>
            <p:cNvPr id="108" name="Straight Connector 107">
              <a:extLst>
                <a:ext uri="{FF2B5EF4-FFF2-40B4-BE49-F238E27FC236}">
                  <a16:creationId xmlns:a16="http://schemas.microsoft.com/office/drawing/2014/main" id="{438CAF41-61CB-637B-7906-77D4940946C9}"/>
                </a:ext>
              </a:extLst>
            </p:cNvPr>
            <p:cNvCxnSpPr>
              <a:cxnSpLocks/>
            </p:cNvCxnSpPr>
            <p:nvPr/>
          </p:nvCxnSpPr>
          <p:spPr bwMode="auto">
            <a:xfrm>
              <a:off x="1928381" y="1813581"/>
              <a:ext cx="293417" cy="0"/>
            </a:xfrm>
            <a:prstGeom prst="line">
              <a:avLst/>
            </a:prstGeom>
            <a:noFill/>
            <a:ln w="28575" cap="flat" cmpd="sng" algn="ctr">
              <a:solidFill>
                <a:schemeClr val="accent3"/>
              </a:solidFill>
              <a:prstDash val="solid"/>
              <a:round/>
              <a:headEnd type="none" w="med" len="med"/>
              <a:tailEnd type="none" w="med" len="med"/>
            </a:ln>
            <a:effectLst/>
          </p:spPr>
        </p:cxnSp>
        <p:cxnSp>
          <p:nvCxnSpPr>
            <p:cNvPr id="109" name="Straight Connector 108">
              <a:extLst>
                <a:ext uri="{FF2B5EF4-FFF2-40B4-BE49-F238E27FC236}">
                  <a16:creationId xmlns:a16="http://schemas.microsoft.com/office/drawing/2014/main" id="{BC1E04E1-8E23-4AAF-9840-9D250E157B42}"/>
                </a:ext>
              </a:extLst>
            </p:cNvPr>
            <p:cNvCxnSpPr>
              <a:cxnSpLocks/>
            </p:cNvCxnSpPr>
            <p:nvPr/>
          </p:nvCxnSpPr>
          <p:spPr bwMode="auto">
            <a:xfrm>
              <a:off x="1928381" y="3085169"/>
              <a:ext cx="293417" cy="0"/>
            </a:xfrm>
            <a:prstGeom prst="line">
              <a:avLst/>
            </a:prstGeom>
            <a:noFill/>
            <a:ln w="28575" cap="flat" cmpd="sng" algn="ctr">
              <a:solidFill>
                <a:schemeClr val="accent3"/>
              </a:solidFill>
              <a:prstDash val="solid"/>
              <a:round/>
              <a:headEnd type="none" w="med" len="med"/>
              <a:tailEnd type="none" w="med" len="med"/>
            </a:ln>
            <a:effectLst/>
          </p:spPr>
        </p:cxnSp>
        <p:cxnSp>
          <p:nvCxnSpPr>
            <p:cNvPr id="110" name="Straight Connector 109">
              <a:extLst>
                <a:ext uri="{FF2B5EF4-FFF2-40B4-BE49-F238E27FC236}">
                  <a16:creationId xmlns:a16="http://schemas.microsoft.com/office/drawing/2014/main" id="{2359A49B-F579-BFBD-CC0D-2057716D45E6}"/>
                </a:ext>
              </a:extLst>
            </p:cNvPr>
            <p:cNvCxnSpPr>
              <a:cxnSpLocks/>
            </p:cNvCxnSpPr>
            <p:nvPr/>
          </p:nvCxnSpPr>
          <p:spPr bwMode="auto">
            <a:xfrm>
              <a:off x="2075089" y="1823106"/>
              <a:ext cx="0" cy="1253469"/>
            </a:xfrm>
            <a:prstGeom prst="line">
              <a:avLst/>
            </a:prstGeom>
            <a:noFill/>
            <a:ln w="28575" cap="flat" cmpd="sng" algn="ctr">
              <a:solidFill>
                <a:schemeClr val="accent3"/>
              </a:solidFill>
              <a:prstDash val="solid"/>
              <a:round/>
              <a:headEnd type="none" w="med" len="med"/>
              <a:tailEnd type="none" w="med" len="med"/>
            </a:ln>
            <a:effectLst/>
          </p:spPr>
        </p:cxnSp>
      </p:grpSp>
      <p:grpSp>
        <p:nvGrpSpPr>
          <p:cNvPr id="111" name="Group 110">
            <a:extLst>
              <a:ext uri="{FF2B5EF4-FFF2-40B4-BE49-F238E27FC236}">
                <a16:creationId xmlns:a16="http://schemas.microsoft.com/office/drawing/2014/main" id="{9B73D1C5-CBE8-CDAD-726F-E7E2E65100E5}"/>
              </a:ext>
            </a:extLst>
          </p:cNvPr>
          <p:cNvGrpSpPr/>
          <p:nvPr/>
        </p:nvGrpSpPr>
        <p:grpSpPr>
          <a:xfrm>
            <a:off x="3104511" y="4682093"/>
            <a:ext cx="266964" cy="703627"/>
            <a:chOff x="1928381" y="1813581"/>
            <a:chExt cx="293417" cy="1271588"/>
          </a:xfrm>
        </p:grpSpPr>
        <p:cxnSp>
          <p:nvCxnSpPr>
            <p:cNvPr id="112" name="Straight Connector 111">
              <a:extLst>
                <a:ext uri="{FF2B5EF4-FFF2-40B4-BE49-F238E27FC236}">
                  <a16:creationId xmlns:a16="http://schemas.microsoft.com/office/drawing/2014/main" id="{4E316F2D-91B8-030D-D4E9-04AFEF93FF02}"/>
                </a:ext>
              </a:extLst>
            </p:cNvPr>
            <p:cNvCxnSpPr>
              <a:cxnSpLocks/>
            </p:cNvCxnSpPr>
            <p:nvPr/>
          </p:nvCxnSpPr>
          <p:spPr bwMode="auto">
            <a:xfrm>
              <a:off x="1928381" y="1813581"/>
              <a:ext cx="293417" cy="0"/>
            </a:xfrm>
            <a:prstGeom prst="line">
              <a:avLst/>
            </a:prstGeom>
            <a:noFill/>
            <a:ln w="28575" cap="flat" cmpd="sng" algn="ctr">
              <a:solidFill>
                <a:schemeClr val="accent3"/>
              </a:solidFill>
              <a:prstDash val="solid"/>
              <a:round/>
              <a:headEnd type="none" w="med" len="med"/>
              <a:tailEnd type="none" w="med" len="med"/>
            </a:ln>
            <a:effectLst/>
          </p:spPr>
        </p:cxnSp>
        <p:cxnSp>
          <p:nvCxnSpPr>
            <p:cNvPr id="113" name="Straight Connector 112">
              <a:extLst>
                <a:ext uri="{FF2B5EF4-FFF2-40B4-BE49-F238E27FC236}">
                  <a16:creationId xmlns:a16="http://schemas.microsoft.com/office/drawing/2014/main" id="{08C05BDE-B9BE-D678-F195-956A4C25BBC0}"/>
                </a:ext>
              </a:extLst>
            </p:cNvPr>
            <p:cNvCxnSpPr>
              <a:cxnSpLocks/>
            </p:cNvCxnSpPr>
            <p:nvPr/>
          </p:nvCxnSpPr>
          <p:spPr bwMode="auto">
            <a:xfrm>
              <a:off x="1928381" y="3085169"/>
              <a:ext cx="293417" cy="0"/>
            </a:xfrm>
            <a:prstGeom prst="line">
              <a:avLst/>
            </a:prstGeom>
            <a:noFill/>
            <a:ln w="28575" cap="flat" cmpd="sng" algn="ctr">
              <a:solidFill>
                <a:schemeClr val="accent3"/>
              </a:solidFill>
              <a:prstDash val="solid"/>
              <a:round/>
              <a:headEnd type="none" w="med" len="med"/>
              <a:tailEnd type="none" w="med" len="med"/>
            </a:ln>
            <a:effectLst/>
          </p:spPr>
        </p:cxnSp>
        <p:cxnSp>
          <p:nvCxnSpPr>
            <p:cNvPr id="114" name="Straight Connector 113">
              <a:extLst>
                <a:ext uri="{FF2B5EF4-FFF2-40B4-BE49-F238E27FC236}">
                  <a16:creationId xmlns:a16="http://schemas.microsoft.com/office/drawing/2014/main" id="{C402301B-3F11-5433-BB41-9B6DB569E607}"/>
                </a:ext>
              </a:extLst>
            </p:cNvPr>
            <p:cNvCxnSpPr>
              <a:cxnSpLocks/>
            </p:cNvCxnSpPr>
            <p:nvPr/>
          </p:nvCxnSpPr>
          <p:spPr bwMode="auto">
            <a:xfrm>
              <a:off x="2075089" y="1823106"/>
              <a:ext cx="0" cy="1253469"/>
            </a:xfrm>
            <a:prstGeom prst="line">
              <a:avLst/>
            </a:prstGeom>
            <a:noFill/>
            <a:ln w="28575" cap="flat" cmpd="sng" algn="ctr">
              <a:solidFill>
                <a:schemeClr val="accent3"/>
              </a:solidFill>
              <a:prstDash val="solid"/>
              <a:round/>
              <a:headEnd type="none" w="med" len="med"/>
              <a:tailEnd type="none" w="med" len="med"/>
            </a:ln>
            <a:effectLst/>
          </p:spPr>
        </p:cxnSp>
      </p:grpSp>
      <p:grpSp>
        <p:nvGrpSpPr>
          <p:cNvPr id="115" name="Group 114">
            <a:extLst>
              <a:ext uri="{FF2B5EF4-FFF2-40B4-BE49-F238E27FC236}">
                <a16:creationId xmlns:a16="http://schemas.microsoft.com/office/drawing/2014/main" id="{E284845D-9889-A779-3D96-E877D32FE09C}"/>
              </a:ext>
            </a:extLst>
          </p:cNvPr>
          <p:cNvGrpSpPr/>
          <p:nvPr/>
        </p:nvGrpSpPr>
        <p:grpSpPr>
          <a:xfrm>
            <a:off x="4349226" y="4829630"/>
            <a:ext cx="266964" cy="603300"/>
            <a:chOff x="1928381" y="1813581"/>
            <a:chExt cx="293417" cy="1271588"/>
          </a:xfrm>
        </p:grpSpPr>
        <p:cxnSp>
          <p:nvCxnSpPr>
            <p:cNvPr id="116" name="Straight Connector 115">
              <a:extLst>
                <a:ext uri="{FF2B5EF4-FFF2-40B4-BE49-F238E27FC236}">
                  <a16:creationId xmlns:a16="http://schemas.microsoft.com/office/drawing/2014/main" id="{81E37CF4-CFAB-DFC8-033F-3372E811BB45}"/>
                </a:ext>
              </a:extLst>
            </p:cNvPr>
            <p:cNvCxnSpPr>
              <a:cxnSpLocks/>
            </p:cNvCxnSpPr>
            <p:nvPr/>
          </p:nvCxnSpPr>
          <p:spPr bwMode="auto">
            <a:xfrm>
              <a:off x="1928381" y="1813581"/>
              <a:ext cx="293417" cy="0"/>
            </a:xfrm>
            <a:prstGeom prst="line">
              <a:avLst/>
            </a:prstGeom>
            <a:noFill/>
            <a:ln w="28575" cap="flat" cmpd="sng" algn="ctr">
              <a:solidFill>
                <a:schemeClr val="accent1"/>
              </a:solidFill>
              <a:prstDash val="solid"/>
              <a:round/>
              <a:headEnd type="none" w="med" len="med"/>
              <a:tailEnd type="none" w="med" len="med"/>
            </a:ln>
            <a:effectLst/>
          </p:spPr>
        </p:cxnSp>
        <p:cxnSp>
          <p:nvCxnSpPr>
            <p:cNvPr id="117" name="Straight Connector 116">
              <a:extLst>
                <a:ext uri="{FF2B5EF4-FFF2-40B4-BE49-F238E27FC236}">
                  <a16:creationId xmlns:a16="http://schemas.microsoft.com/office/drawing/2014/main" id="{36B14B0F-17D9-1975-88F6-3A125D8E5813}"/>
                </a:ext>
              </a:extLst>
            </p:cNvPr>
            <p:cNvCxnSpPr>
              <a:cxnSpLocks/>
            </p:cNvCxnSpPr>
            <p:nvPr/>
          </p:nvCxnSpPr>
          <p:spPr bwMode="auto">
            <a:xfrm>
              <a:off x="1928381" y="3085169"/>
              <a:ext cx="293417" cy="0"/>
            </a:xfrm>
            <a:prstGeom prst="line">
              <a:avLst/>
            </a:prstGeom>
            <a:noFill/>
            <a:ln w="28575" cap="flat" cmpd="sng" algn="ctr">
              <a:solidFill>
                <a:schemeClr val="accent1"/>
              </a:solidFill>
              <a:prstDash val="solid"/>
              <a:round/>
              <a:headEnd type="none" w="med" len="med"/>
              <a:tailEnd type="none" w="med" len="med"/>
            </a:ln>
            <a:effectLst/>
          </p:spPr>
        </p:cxnSp>
        <p:cxnSp>
          <p:nvCxnSpPr>
            <p:cNvPr id="118" name="Straight Connector 117">
              <a:extLst>
                <a:ext uri="{FF2B5EF4-FFF2-40B4-BE49-F238E27FC236}">
                  <a16:creationId xmlns:a16="http://schemas.microsoft.com/office/drawing/2014/main" id="{6141AA6E-9DA9-E323-EABC-6AF4095A888A}"/>
                </a:ext>
              </a:extLst>
            </p:cNvPr>
            <p:cNvCxnSpPr>
              <a:cxnSpLocks/>
            </p:cNvCxnSpPr>
            <p:nvPr/>
          </p:nvCxnSpPr>
          <p:spPr bwMode="auto">
            <a:xfrm>
              <a:off x="2075089" y="1823106"/>
              <a:ext cx="0" cy="1253469"/>
            </a:xfrm>
            <a:prstGeom prst="line">
              <a:avLst/>
            </a:prstGeom>
            <a:noFill/>
            <a:ln w="28575" cap="flat" cmpd="sng" algn="ctr">
              <a:solidFill>
                <a:schemeClr val="accent1"/>
              </a:solidFill>
              <a:prstDash val="solid"/>
              <a:round/>
              <a:headEnd type="none" w="med" len="med"/>
              <a:tailEnd type="none" w="med" len="med"/>
            </a:ln>
            <a:effectLst/>
          </p:spPr>
        </p:cxnSp>
      </p:grpSp>
      <p:grpSp>
        <p:nvGrpSpPr>
          <p:cNvPr id="119" name="Group 118">
            <a:extLst>
              <a:ext uri="{FF2B5EF4-FFF2-40B4-BE49-F238E27FC236}">
                <a16:creationId xmlns:a16="http://schemas.microsoft.com/office/drawing/2014/main" id="{CAEF9D81-1FA5-646C-9FB6-E6FAD6DC5F76}"/>
              </a:ext>
            </a:extLst>
          </p:cNvPr>
          <p:cNvGrpSpPr/>
          <p:nvPr/>
        </p:nvGrpSpPr>
        <p:grpSpPr>
          <a:xfrm>
            <a:off x="5155761" y="4917353"/>
            <a:ext cx="266964" cy="622675"/>
            <a:chOff x="1928381" y="1813581"/>
            <a:chExt cx="293417" cy="1271588"/>
          </a:xfrm>
        </p:grpSpPr>
        <p:cxnSp>
          <p:nvCxnSpPr>
            <p:cNvPr id="120" name="Straight Connector 119">
              <a:extLst>
                <a:ext uri="{FF2B5EF4-FFF2-40B4-BE49-F238E27FC236}">
                  <a16:creationId xmlns:a16="http://schemas.microsoft.com/office/drawing/2014/main" id="{DDE13FCE-0FE0-E0AE-60B6-E04E9D5A7717}"/>
                </a:ext>
              </a:extLst>
            </p:cNvPr>
            <p:cNvCxnSpPr>
              <a:cxnSpLocks/>
            </p:cNvCxnSpPr>
            <p:nvPr/>
          </p:nvCxnSpPr>
          <p:spPr bwMode="auto">
            <a:xfrm>
              <a:off x="1928381" y="1813581"/>
              <a:ext cx="293417" cy="0"/>
            </a:xfrm>
            <a:prstGeom prst="line">
              <a:avLst/>
            </a:prstGeom>
            <a:noFill/>
            <a:ln w="28575" cap="flat" cmpd="sng" algn="ctr">
              <a:solidFill>
                <a:schemeClr val="accent1"/>
              </a:solidFill>
              <a:prstDash val="solid"/>
              <a:round/>
              <a:headEnd type="none" w="med" len="med"/>
              <a:tailEnd type="none" w="med" len="med"/>
            </a:ln>
            <a:effectLst/>
          </p:spPr>
        </p:cxnSp>
        <p:cxnSp>
          <p:nvCxnSpPr>
            <p:cNvPr id="121" name="Straight Connector 120">
              <a:extLst>
                <a:ext uri="{FF2B5EF4-FFF2-40B4-BE49-F238E27FC236}">
                  <a16:creationId xmlns:a16="http://schemas.microsoft.com/office/drawing/2014/main" id="{1625A74B-E047-EEF9-D1FE-91CE24567BBB}"/>
                </a:ext>
              </a:extLst>
            </p:cNvPr>
            <p:cNvCxnSpPr>
              <a:cxnSpLocks/>
            </p:cNvCxnSpPr>
            <p:nvPr/>
          </p:nvCxnSpPr>
          <p:spPr bwMode="auto">
            <a:xfrm>
              <a:off x="1928381" y="3085169"/>
              <a:ext cx="293417" cy="0"/>
            </a:xfrm>
            <a:prstGeom prst="line">
              <a:avLst/>
            </a:prstGeom>
            <a:noFill/>
            <a:ln w="28575" cap="flat" cmpd="sng" algn="ctr">
              <a:solidFill>
                <a:schemeClr val="accent1"/>
              </a:solidFill>
              <a:prstDash val="solid"/>
              <a:round/>
              <a:headEnd type="none" w="med" len="med"/>
              <a:tailEnd type="none" w="med" len="med"/>
            </a:ln>
            <a:effectLst/>
          </p:spPr>
        </p:cxnSp>
        <p:cxnSp>
          <p:nvCxnSpPr>
            <p:cNvPr id="122" name="Straight Connector 121">
              <a:extLst>
                <a:ext uri="{FF2B5EF4-FFF2-40B4-BE49-F238E27FC236}">
                  <a16:creationId xmlns:a16="http://schemas.microsoft.com/office/drawing/2014/main" id="{E69F4800-33A0-30DF-B132-E3A27ABDCA16}"/>
                </a:ext>
              </a:extLst>
            </p:cNvPr>
            <p:cNvCxnSpPr>
              <a:cxnSpLocks/>
            </p:cNvCxnSpPr>
            <p:nvPr/>
          </p:nvCxnSpPr>
          <p:spPr bwMode="auto">
            <a:xfrm>
              <a:off x="2075089" y="1823106"/>
              <a:ext cx="0" cy="1253469"/>
            </a:xfrm>
            <a:prstGeom prst="line">
              <a:avLst/>
            </a:prstGeom>
            <a:noFill/>
            <a:ln w="28575" cap="flat" cmpd="sng" algn="ctr">
              <a:solidFill>
                <a:schemeClr val="accent1"/>
              </a:solidFill>
              <a:prstDash val="solid"/>
              <a:round/>
              <a:headEnd type="none" w="med" len="med"/>
              <a:tailEnd type="none" w="med" len="med"/>
            </a:ln>
            <a:effectLst/>
          </p:spPr>
        </p:cxnSp>
      </p:grpSp>
      <p:grpSp>
        <p:nvGrpSpPr>
          <p:cNvPr id="123" name="Group 122">
            <a:extLst>
              <a:ext uri="{FF2B5EF4-FFF2-40B4-BE49-F238E27FC236}">
                <a16:creationId xmlns:a16="http://schemas.microsoft.com/office/drawing/2014/main" id="{0E40F486-416A-141D-7682-C2B2946DABA4}"/>
              </a:ext>
            </a:extLst>
          </p:cNvPr>
          <p:cNvGrpSpPr/>
          <p:nvPr/>
        </p:nvGrpSpPr>
        <p:grpSpPr>
          <a:xfrm>
            <a:off x="4276202" y="5068582"/>
            <a:ext cx="406515" cy="207643"/>
            <a:chOff x="1852613" y="2381250"/>
            <a:chExt cx="446797" cy="516676"/>
          </a:xfrm>
          <a:solidFill>
            <a:schemeClr val="accent1"/>
          </a:solidFill>
        </p:grpSpPr>
        <p:sp>
          <p:nvSpPr>
            <p:cNvPr id="124" name="Rectangle 123">
              <a:extLst>
                <a:ext uri="{FF2B5EF4-FFF2-40B4-BE49-F238E27FC236}">
                  <a16:creationId xmlns:a16="http://schemas.microsoft.com/office/drawing/2014/main" id="{6D592E52-D7B2-5A83-F17A-E82A746840AA}"/>
                </a:ext>
              </a:extLst>
            </p:cNvPr>
            <p:cNvSpPr/>
            <p:nvPr/>
          </p:nvSpPr>
          <p:spPr bwMode="auto">
            <a:xfrm>
              <a:off x="1852613" y="2381250"/>
              <a:ext cx="446797" cy="516676"/>
            </a:xfrm>
            <a:prstGeom prst="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cxnSp>
          <p:nvCxnSpPr>
            <p:cNvPr id="125" name="Straight Connector 124">
              <a:extLst>
                <a:ext uri="{FF2B5EF4-FFF2-40B4-BE49-F238E27FC236}">
                  <a16:creationId xmlns:a16="http://schemas.microsoft.com/office/drawing/2014/main" id="{1197D2AC-3663-465C-4EC4-C6C9FFC5C1B3}"/>
                </a:ext>
              </a:extLst>
            </p:cNvPr>
            <p:cNvCxnSpPr>
              <a:cxnSpLocks/>
            </p:cNvCxnSpPr>
            <p:nvPr/>
          </p:nvCxnSpPr>
          <p:spPr bwMode="auto">
            <a:xfrm flipH="1">
              <a:off x="1852613" y="2679878"/>
              <a:ext cx="446797" cy="0"/>
            </a:xfrm>
            <a:prstGeom prst="line">
              <a:avLst/>
            </a:prstGeom>
            <a:grpFill/>
            <a:ln w="28575" cap="flat" cmpd="sng" algn="ctr">
              <a:solidFill>
                <a:schemeClr val="bg1"/>
              </a:solidFill>
              <a:prstDash val="solid"/>
              <a:round/>
              <a:headEnd type="none" w="med" len="med"/>
              <a:tailEnd type="none" w="med" len="med"/>
            </a:ln>
            <a:effectLst/>
          </p:spPr>
        </p:cxnSp>
      </p:grpSp>
      <p:grpSp>
        <p:nvGrpSpPr>
          <p:cNvPr id="126" name="Group 125">
            <a:extLst>
              <a:ext uri="{FF2B5EF4-FFF2-40B4-BE49-F238E27FC236}">
                <a16:creationId xmlns:a16="http://schemas.microsoft.com/office/drawing/2014/main" id="{0730F82F-8609-B806-6F17-A111CFAD9A10}"/>
              </a:ext>
            </a:extLst>
          </p:cNvPr>
          <p:cNvGrpSpPr/>
          <p:nvPr/>
        </p:nvGrpSpPr>
        <p:grpSpPr>
          <a:xfrm>
            <a:off x="5088683" y="5164576"/>
            <a:ext cx="406515" cy="165977"/>
            <a:chOff x="1852613" y="2381250"/>
            <a:chExt cx="446797" cy="516676"/>
          </a:xfrm>
          <a:solidFill>
            <a:schemeClr val="accent1"/>
          </a:solidFill>
        </p:grpSpPr>
        <p:sp>
          <p:nvSpPr>
            <p:cNvPr id="127" name="Rectangle 126">
              <a:extLst>
                <a:ext uri="{FF2B5EF4-FFF2-40B4-BE49-F238E27FC236}">
                  <a16:creationId xmlns:a16="http://schemas.microsoft.com/office/drawing/2014/main" id="{6E2B7C60-2D6B-4E79-A21C-E2A096CF3A57}"/>
                </a:ext>
              </a:extLst>
            </p:cNvPr>
            <p:cNvSpPr/>
            <p:nvPr/>
          </p:nvSpPr>
          <p:spPr bwMode="auto">
            <a:xfrm>
              <a:off x="1852613" y="2381250"/>
              <a:ext cx="446797" cy="516676"/>
            </a:xfrm>
            <a:prstGeom prst="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cxnSp>
          <p:nvCxnSpPr>
            <p:cNvPr id="128" name="Straight Connector 127">
              <a:extLst>
                <a:ext uri="{FF2B5EF4-FFF2-40B4-BE49-F238E27FC236}">
                  <a16:creationId xmlns:a16="http://schemas.microsoft.com/office/drawing/2014/main" id="{9316C252-DEF8-941F-1CB2-74813FFC0474}"/>
                </a:ext>
              </a:extLst>
            </p:cNvPr>
            <p:cNvCxnSpPr>
              <a:cxnSpLocks/>
            </p:cNvCxnSpPr>
            <p:nvPr/>
          </p:nvCxnSpPr>
          <p:spPr bwMode="auto">
            <a:xfrm flipH="1">
              <a:off x="1852613" y="2575148"/>
              <a:ext cx="446797" cy="0"/>
            </a:xfrm>
            <a:prstGeom prst="line">
              <a:avLst/>
            </a:prstGeom>
            <a:grpFill/>
            <a:ln w="28575" cap="flat" cmpd="sng" algn="ctr">
              <a:solidFill>
                <a:schemeClr val="bg1"/>
              </a:solidFill>
              <a:prstDash val="solid"/>
              <a:round/>
              <a:headEnd type="none" w="med" len="med"/>
              <a:tailEnd type="none" w="med" len="med"/>
            </a:ln>
            <a:effectLst/>
          </p:spPr>
        </p:cxnSp>
      </p:grpSp>
      <p:grpSp>
        <p:nvGrpSpPr>
          <p:cNvPr id="129" name="Group 128">
            <a:extLst>
              <a:ext uri="{FF2B5EF4-FFF2-40B4-BE49-F238E27FC236}">
                <a16:creationId xmlns:a16="http://schemas.microsoft.com/office/drawing/2014/main" id="{095AC924-C986-C489-54FE-17EAD792F3FC}"/>
              </a:ext>
            </a:extLst>
          </p:cNvPr>
          <p:cNvGrpSpPr/>
          <p:nvPr/>
        </p:nvGrpSpPr>
        <p:grpSpPr>
          <a:xfrm>
            <a:off x="2214048" y="4929315"/>
            <a:ext cx="406515" cy="336113"/>
            <a:chOff x="1852613" y="2381250"/>
            <a:chExt cx="446797" cy="516676"/>
          </a:xfrm>
          <a:solidFill>
            <a:schemeClr val="accent3"/>
          </a:solidFill>
        </p:grpSpPr>
        <p:sp>
          <p:nvSpPr>
            <p:cNvPr id="130" name="Rectangle 129">
              <a:extLst>
                <a:ext uri="{FF2B5EF4-FFF2-40B4-BE49-F238E27FC236}">
                  <a16:creationId xmlns:a16="http://schemas.microsoft.com/office/drawing/2014/main" id="{A220384A-B90C-F45F-3202-41B8AC2FB5EF}"/>
                </a:ext>
              </a:extLst>
            </p:cNvPr>
            <p:cNvSpPr/>
            <p:nvPr/>
          </p:nvSpPr>
          <p:spPr bwMode="auto">
            <a:xfrm>
              <a:off x="1852613" y="2381250"/>
              <a:ext cx="446797" cy="516676"/>
            </a:xfrm>
            <a:prstGeom prst="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cxnSp>
          <p:nvCxnSpPr>
            <p:cNvPr id="131" name="Straight Connector 130">
              <a:extLst>
                <a:ext uri="{FF2B5EF4-FFF2-40B4-BE49-F238E27FC236}">
                  <a16:creationId xmlns:a16="http://schemas.microsoft.com/office/drawing/2014/main" id="{EBDFEF49-5D87-010F-EF7A-6897CF568D71}"/>
                </a:ext>
              </a:extLst>
            </p:cNvPr>
            <p:cNvCxnSpPr>
              <a:cxnSpLocks/>
            </p:cNvCxnSpPr>
            <p:nvPr/>
          </p:nvCxnSpPr>
          <p:spPr bwMode="auto">
            <a:xfrm flipH="1">
              <a:off x="1852613" y="2691521"/>
              <a:ext cx="446797" cy="0"/>
            </a:xfrm>
            <a:prstGeom prst="line">
              <a:avLst/>
            </a:prstGeom>
            <a:grpFill/>
            <a:ln w="28575" cap="flat" cmpd="sng" algn="ctr">
              <a:solidFill>
                <a:schemeClr val="bg1"/>
              </a:solidFill>
              <a:prstDash val="solid"/>
              <a:round/>
              <a:headEnd type="none" w="med" len="med"/>
              <a:tailEnd type="none" w="med" len="med"/>
            </a:ln>
            <a:effectLst/>
          </p:spPr>
        </p:cxnSp>
      </p:grpSp>
      <p:grpSp>
        <p:nvGrpSpPr>
          <p:cNvPr id="132" name="Group 131">
            <a:extLst>
              <a:ext uri="{FF2B5EF4-FFF2-40B4-BE49-F238E27FC236}">
                <a16:creationId xmlns:a16="http://schemas.microsoft.com/office/drawing/2014/main" id="{F2B96835-3791-0968-E61D-443E79DB73F0}"/>
              </a:ext>
            </a:extLst>
          </p:cNvPr>
          <p:cNvGrpSpPr/>
          <p:nvPr/>
        </p:nvGrpSpPr>
        <p:grpSpPr>
          <a:xfrm>
            <a:off x="3034734" y="4977165"/>
            <a:ext cx="406515" cy="296691"/>
            <a:chOff x="1852613" y="2381250"/>
            <a:chExt cx="446797" cy="516676"/>
          </a:xfrm>
          <a:solidFill>
            <a:schemeClr val="accent3"/>
          </a:solidFill>
        </p:grpSpPr>
        <p:sp>
          <p:nvSpPr>
            <p:cNvPr id="133" name="Rectangle 132">
              <a:extLst>
                <a:ext uri="{FF2B5EF4-FFF2-40B4-BE49-F238E27FC236}">
                  <a16:creationId xmlns:a16="http://schemas.microsoft.com/office/drawing/2014/main" id="{2AB0F38D-FF69-F7BC-9D6C-014B43790378}"/>
                </a:ext>
              </a:extLst>
            </p:cNvPr>
            <p:cNvSpPr/>
            <p:nvPr/>
          </p:nvSpPr>
          <p:spPr bwMode="auto">
            <a:xfrm>
              <a:off x="1852613" y="2381250"/>
              <a:ext cx="446797" cy="516676"/>
            </a:xfrm>
            <a:prstGeom prst="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cxnSp>
          <p:nvCxnSpPr>
            <p:cNvPr id="134" name="Straight Connector 133">
              <a:extLst>
                <a:ext uri="{FF2B5EF4-FFF2-40B4-BE49-F238E27FC236}">
                  <a16:creationId xmlns:a16="http://schemas.microsoft.com/office/drawing/2014/main" id="{68A2DBA6-5E3A-80AC-2787-9512FAA5982E}"/>
                </a:ext>
              </a:extLst>
            </p:cNvPr>
            <p:cNvCxnSpPr>
              <a:cxnSpLocks/>
            </p:cNvCxnSpPr>
            <p:nvPr/>
          </p:nvCxnSpPr>
          <p:spPr bwMode="auto">
            <a:xfrm flipH="1">
              <a:off x="1852613" y="2667000"/>
              <a:ext cx="446797" cy="0"/>
            </a:xfrm>
            <a:prstGeom prst="line">
              <a:avLst/>
            </a:prstGeom>
            <a:grpFill/>
            <a:ln w="28575" cap="flat" cmpd="sng" algn="ctr">
              <a:solidFill>
                <a:schemeClr val="bg1"/>
              </a:solidFill>
              <a:prstDash val="solid"/>
              <a:round/>
              <a:headEnd type="none" w="med" len="med"/>
              <a:tailEnd type="none" w="med" len="med"/>
            </a:ln>
            <a:effectLst/>
          </p:spPr>
        </p:cxnSp>
      </p:grpSp>
      <p:sp>
        <p:nvSpPr>
          <p:cNvPr id="138" name="TextBox 137">
            <a:extLst>
              <a:ext uri="{FF2B5EF4-FFF2-40B4-BE49-F238E27FC236}">
                <a16:creationId xmlns:a16="http://schemas.microsoft.com/office/drawing/2014/main" id="{95D17307-62DE-5392-9E30-6C3D1510FB96}"/>
              </a:ext>
            </a:extLst>
          </p:cNvPr>
          <p:cNvSpPr txBox="1"/>
          <p:nvPr/>
        </p:nvSpPr>
        <p:spPr bwMode="auto">
          <a:xfrm rot="16200000">
            <a:off x="5710158" y="2472319"/>
            <a:ext cx="14714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BMI (kg/m</a:t>
            </a:r>
            <a:r>
              <a:rPr kumimoji="0" lang="en-US" sz="1600" b="1" i="0" u="none" strike="noStrike" kern="1200" cap="none" spc="0" normalizeH="0" baseline="30000" noProof="0" dirty="0">
                <a:ln>
                  <a:noFill/>
                </a:ln>
                <a:solidFill>
                  <a:srgbClr val="000000"/>
                </a:solidFill>
                <a:effectLst/>
                <a:uLnTx/>
                <a:uFillTx/>
                <a:latin typeface="Calibri"/>
                <a:ea typeface="+mn-ea"/>
                <a:cs typeface="Arial" panose="020B0604020202020204" pitchFamily="34" charset="0"/>
              </a:rPr>
              <a:t>2</a:t>
            </a:r>
            <a:r>
              <a:rPr kumimoji="0" lang="en-US" sz="16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a:t>
            </a:r>
          </a:p>
        </p:txBody>
      </p:sp>
      <p:grpSp>
        <p:nvGrpSpPr>
          <p:cNvPr id="139" name="Group 138">
            <a:extLst>
              <a:ext uri="{FF2B5EF4-FFF2-40B4-BE49-F238E27FC236}">
                <a16:creationId xmlns:a16="http://schemas.microsoft.com/office/drawing/2014/main" id="{AE925FFD-5943-7AA8-0417-C4BF59B9E867}"/>
              </a:ext>
            </a:extLst>
          </p:cNvPr>
          <p:cNvGrpSpPr/>
          <p:nvPr/>
        </p:nvGrpSpPr>
        <p:grpSpPr>
          <a:xfrm>
            <a:off x="6693595" y="1771531"/>
            <a:ext cx="357620" cy="1647123"/>
            <a:chOff x="1256321" y="1638440"/>
            <a:chExt cx="393056" cy="2931125"/>
          </a:xfrm>
        </p:grpSpPr>
        <p:sp>
          <p:nvSpPr>
            <p:cNvPr id="140" name="TextBox 139">
              <a:extLst>
                <a:ext uri="{FF2B5EF4-FFF2-40B4-BE49-F238E27FC236}">
                  <a16:creationId xmlns:a16="http://schemas.microsoft.com/office/drawing/2014/main" id="{9D05AE54-E819-15E3-F574-C9684DCE4929}"/>
                </a:ext>
              </a:extLst>
            </p:cNvPr>
            <p:cNvSpPr txBox="1"/>
            <p:nvPr/>
          </p:nvSpPr>
          <p:spPr bwMode="auto">
            <a:xfrm>
              <a:off x="1256321" y="1638440"/>
              <a:ext cx="393056" cy="504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50</a:t>
              </a:r>
            </a:p>
          </p:txBody>
        </p:sp>
        <p:sp>
          <p:nvSpPr>
            <p:cNvPr id="141" name="TextBox 140">
              <a:extLst>
                <a:ext uri="{FF2B5EF4-FFF2-40B4-BE49-F238E27FC236}">
                  <a16:creationId xmlns:a16="http://schemas.microsoft.com/office/drawing/2014/main" id="{F0A6FC63-3A31-0417-D23D-7F14496D5A7F}"/>
                </a:ext>
              </a:extLst>
            </p:cNvPr>
            <p:cNvSpPr txBox="1"/>
            <p:nvPr/>
          </p:nvSpPr>
          <p:spPr bwMode="auto">
            <a:xfrm>
              <a:off x="1256321" y="2450397"/>
              <a:ext cx="393056" cy="504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40</a:t>
              </a:r>
            </a:p>
          </p:txBody>
        </p:sp>
        <p:sp>
          <p:nvSpPr>
            <p:cNvPr id="142" name="TextBox 141">
              <a:extLst>
                <a:ext uri="{FF2B5EF4-FFF2-40B4-BE49-F238E27FC236}">
                  <a16:creationId xmlns:a16="http://schemas.microsoft.com/office/drawing/2014/main" id="{B65EC780-D782-B279-F261-3A091DD8D868}"/>
                </a:ext>
              </a:extLst>
            </p:cNvPr>
            <p:cNvSpPr txBox="1"/>
            <p:nvPr/>
          </p:nvSpPr>
          <p:spPr bwMode="auto">
            <a:xfrm>
              <a:off x="1256321" y="3257442"/>
              <a:ext cx="393056" cy="504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30</a:t>
              </a:r>
            </a:p>
          </p:txBody>
        </p:sp>
        <p:sp>
          <p:nvSpPr>
            <p:cNvPr id="163" name="TextBox 162">
              <a:extLst>
                <a:ext uri="{FF2B5EF4-FFF2-40B4-BE49-F238E27FC236}">
                  <a16:creationId xmlns:a16="http://schemas.microsoft.com/office/drawing/2014/main" id="{71F05200-B09C-721D-9DD3-18E13AB4A6AE}"/>
                </a:ext>
              </a:extLst>
            </p:cNvPr>
            <p:cNvSpPr txBox="1"/>
            <p:nvPr/>
          </p:nvSpPr>
          <p:spPr bwMode="auto">
            <a:xfrm>
              <a:off x="1256321" y="4065139"/>
              <a:ext cx="393056" cy="504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20</a:t>
              </a:r>
            </a:p>
          </p:txBody>
        </p:sp>
      </p:grpSp>
      <p:sp>
        <p:nvSpPr>
          <p:cNvPr id="143" name="Freeform: Shape 142">
            <a:extLst>
              <a:ext uri="{FF2B5EF4-FFF2-40B4-BE49-F238E27FC236}">
                <a16:creationId xmlns:a16="http://schemas.microsoft.com/office/drawing/2014/main" id="{B8D74FE0-2E21-3844-B28F-F2697CF1254C}"/>
              </a:ext>
            </a:extLst>
          </p:cNvPr>
          <p:cNvSpPr/>
          <p:nvPr/>
        </p:nvSpPr>
        <p:spPr bwMode="auto">
          <a:xfrm>
            <a:off x="7062802" y="1823250"/>
            <a:ext cx="3622498" cy="1535171"/>
          </a:xfrm>
          <a:custGeom>
            <a:avLst/>
            <a:gdLst>
              <a:gd name="connsiteX0" fmla="*/ 0 w 3981450"/>
              <a:gd name="connsiteY0" fmla="*/ 0 h 1833562"/>
              <a:gd name="connsiteX1" fmla="*/ 0 w 3981450"/>
              <a:gd name="connsiteY1" fmla="*/ 1833562 h 1833562"/>
              <a:gd name="connsiteX2" fmla="*/ 3981450 w 3981450"/>
              <a:gd name="connsiteY2" fmla="*/ 1833562 h 1833562"/>
            </a:gdLst>
            <a:ahLst/>
            <a:cxnLst>
              <a:cxn ang="0">
                <a:pos x="connsiteX0" y="connsiteY0"/>
              </a:cxn>
              <a:cxn ang="0">
                <a:pos x="connsiteX1" y="connsiteY1"/>
              </a:cxn>
              <a:cxn ang="0">
                <a:pos x="connsiteX2" y="connsiteY2"/>
              </a:cxn>
            </a:cxnLst>
            <a:rect l="l" t="t" r="r" b="b"/>
            <a:pathLst>
              <a:path w="3981450" h="1833562">
                <a:moveTo>
                  <a:pt x="0" y="0"/>
                </a:moveTo>
                <a:lnTo>
                  <a:pt x="0" y="1833562"/>
                </a:lnTo>
                <a:lnTo>
                  <a:pt x="3981450" y="1833562"/>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grpSp>
        <p:nvGrpSpPr>
          <p:cNvPr id="144" name="Group 143">
            <a:extLst>
              <a:ext uri="{FF2B5EF4-FFF2-40B4-BE49-F238E27FC236}">
                <a16:creationId xmlns:a16="http://schemas.microsoft.com/office/drawing/2014/main" id="{3DCD4A5F-F822-1BC8-495B-378D43B3FB61}"/>
              </a:ext>
            </a:extLst>
          </p:cNvPr>
          <p:cNvGrpSpPr/>
          <p:nvPr/>
        </p:nvGrpSpPr>
        <p:grpSpPr>
          <a:xfrm>
            <a:off x="6984806" y="1918169"/>
            <a:ext cx="90502" cy="1359514"/>
            <a:chOff x="1496251" y="1813581"/>
            <a:chExt cx="423862" cy="2427085"/>
          </a:xfrm>
        </p:grpSpPr>
        <p:cxnSp>
          <p:nvCxnSpPr>
            <p:cNvPr id="145" name="Straight Connector 144">
              <a:extLst>
                <a:ext uri="{FF2B5EF4-FFF2-40B4-BE49-F238E27FC236}">
                  <a16:creationId xmlns:a16="http://schemas.microsoft.com/office/drawing/2014/main" id="{121A02D9-64DE-2BAD-47AC-4465B7309859}"/>
                </a:ext>
              </a:extLst>
            </p:cNvPr>
            <p:cNvCxnSpPr/>
            <p:nvPr/>
          </p:nvCxnSpPr>
          <p:spPr bwMode="auto">
            <a:xfrm>
              <a:off x="1496251" y="1813581"/>
              <a:ext cx="423862" cy="0"/>
            </a:xfrm>
            <a:prstGeom prst="line">
              <a:avLst/>
            </a:prstGeom>
            <a:noFill/>
            <a:ln w="28575" cap="flat" cmpd="sng" algn="ctr">
              <a:solidFill>
                <a:schemeClr val="bg1"/>
              </a:solidFill>
              <a:prstDash val="solid"/>
              <a:round/>
              <a:headEnd type="none" w="med" len="med"/>
              <a:tailEnd type="none" w="med" len="med"/>
            </a:ln>
            <a:effectLst/>
          </p:spPr>
        </p:cxnSp>
        <p:cxnSp>
          <p:nvCxnSpPr>
            <p:cNvPr id="146" name="Straight Connector 145">
              <a:extLst>
                <a:ext uri="{FF2B5EF4-FFF2-40B4-BE49-F238E27FC236}">
                  <a16:creationId xmlns:a16="http://schemas.microsoft.com/office/drawing/2014/main" id="{C1C17314-7EE0-1E21-CFF2-98BEDCF78288}"/>
                </a:ext>
              </a:extLst>
            </p:cNvPr>
            <p:cNvCxnSpPr/>
            <p:nvPr/>
          </p:nvCxnSpPr>
          <p:spPr bwMode="auto">
            <a:xfrm>
              <a:off x="1496251" y="2629369"/>
              <a:ext cx="423862" cy="0"/>
            </a:xfrm>
            <a:prstGeom prst="line">
              <a:avLst/>
            </a:prstGeom>
            <a:noFill/>
            <a:ln w="28575" cap="flat" cmpd="sng" algn="ctr">
              <a:solidFill>
                <a:schemeClr val="bg1"/>
              </a:solidFill>
              <a:prstDash val="solid"/>
              <a:round/>
              <a:headEnd type="none" w="med" len="med"/>
              <a:tailEnd type="none" w="med" len="med"/>
            </a:ln>
            <a:effectLst/>
          </p:spPr>
        </p:cxnSp>
        <p:cxnSp>
          <p:nvCxnSpPr>
            <p:cNvPr id="147" name="Straight Connector 146">
              <a:extLst>
                <a:ext uri="{FF2B5EF4-FFF2-40B4-BE49-F238E27FC236}">
                  <a16:creationId xmlns:a16="http://schemas.microsoft.com/office/drawing/2014/main" id="{BE2B6A1B-634C-5B18-4AB8-432165B0C34A}"/>
                </a:ext>
              </a:extLst>
            </p:cNvPr>
            <p:cNvCxnSpPr/>
            <p:nvPr/>
          </p:nvCxnSpPr>
          <p:spPr bwMode="auto">
            <a:xfrm>
              <a:off x="1496251" y="3442107"/>
              <a:ext cx="423862" cy="0"/>
            </a:xfrm>
            <a:prstGeom prst="line">
              <a:avLst/>
            </a:prstGeom>
            <a:noFill/>
            <a:ln w="28575" cap="flat" cmpd="sng" algn="ctr">
              <a:solidFill>
                <a:schemeClr val="bg1"/>
              </a:solidFill>
              <a:prstDash val="solid"/>
              <a:round/>
              <a:headEnd type="none" w="med" len="med"/>
              <a:tailEnd type="none" w="med" len="med"/>
            </a:ln>
            <a:effectLst/>
          </p:spPr>
        </p:cxnSp>
        <p:cxnSp>
          <p:nvCxnSpPr>
            <p:cNvPr id="164" name="Straight Connector 163">
              <a:extLst>
                <a:ext uri="{FF2B5EF4-FFF2-40B4-BE49-F238E27FC236}">
                  <a16:creationId xmlns:a16="http://schemas.microsoft.com/office/drawing/2014/main" id="{5262BCE7-0A7B-4E14-8D48-62A95C966383}"/>
                </a:ext>
              </a:extLst>
            </p:cNvPr>
            <p:cNvCxnSpPr/>
            <p:nvPr/>
          </p:nvCxnSpPr>
          <p:spPr bwMode="auto">
            <a:xfrm>
              <a:off x="1496251" y="4240666"/>
              <a:ext cx="423862" cy="0"/>
            </a:xfrm>
            <a:prstGeom prst="line">
              <a:avLst/>
            </a:prstGeom>
            <a:noFill/>
            <a:ln w="28575" cap="flat" cmpd="sng" algn="ctr">
              <a:solidFill>
                <a:schemeClr val="bg1"/>
              </a:solidFill>
              <a:prstDash val="solid"/>
              <a:round/>
              <a:headEnd type="none" w="med" len="med"/>
              <a:tailEnd type="none" w="med" len="med"/>
            </a:ln>
            <a:effectLst/>
          </p:spPr>
        </p:cxnSp>
      </p:grpSp>
      <p:grpSp>
        <p:nvGrpSpPr>
          <p:cNvPr id="148" name="Group 147">
            <a:extLst>
              <a:ext uri="{FF2B5EF4-FFF2-40B4-BE49-F238E27FC236}">
                <a16:creationId xmlns:a16="http://schemas.microsoft.com/office/drawing/2014/main" id="{68610253-6F9C-60A0-5AEE-AC57ECD74555}"/>
              </a:ext>
            </a:extLst>
          </p:cNvPr>
          <p:cNvGrpSpPr/>
          <p:nvPr/>
        </p:nvGrpSpPr>
        <p:grpSpPr>
          <a:xfrm>
            <a:off x="7303375" y="3349909"/>
            <a:ext cx="3364135" cy="527073"/>
            <a:chOff x="1926524" y="3523618"/>
            <a:chExt cx="3697486" cy="629521"/>
          </a:xfrm>
        </p:grpSpPr>
        <p:grpSp>
          <p:nvGrpSpPr>
            <p:cNvPr id="149" name="Group 148">
              <a:extLst>
                <a:ext uri="{FF2B5EF4-FFF2-40B4-BE49-F238E27FC236}">
                  <a16:creationId xmlns:a16="http://schemas.microsoft.com/office/drawing/2014/main" id="{2FF7AB4A-98CD-1ED0-A1AD-EE357F9F5599}"/>
                </a:ext>
              </a:extLst>
            </p:cNvPr>
            <p:cNvGrpSpPr/>
            <p:nvPr/>
          </p:nvGrpSpPr>
          <p:grpSpPr>
            <a:xfrm>
              <a:off x="1926524" y="3523618"/>
              <a:ext cx="1437483" cy="624274"/>
              <a:chOff x="1926524" y="3481874"/>
              <a:chExt cx="1437483" cy="624274"/>
            </a:xfrm>
          </p:grpSpPr>
          <p:sp>
            <p:nvSpPr>
              <p:cNvPr id="160" name="TextBox 159">
                <a:extLst>
                  <a:ext uri="{FF2B5EF4-FFF2-40B4-BE49-F238E27FC236}">
                    <a16:creationId xmlns:a16="http://schemas.microsoft.com/office/drawing/2014/main" id="{9114D048-F104-4B7C-8A8D-6B18D2BC5774}"/>
                  </a:ext>
                </a:extLst>
              </p:cNvPr>
              <p:cNvSpPr txBox="1"/>
              <p:nvPr/>
            </p:nvSpPr>
            <p:spPr bwMode="auto">
              <a:xfrm>
                <a:off x="1926524" y="3481874"/>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0</a:t>
                </a:r>
              </a:p>
            </p:txBody>
          </p:sp>
          <p:sp>
            <p:nvSpPr>
              <p:cNvPr id="161" name="TextBox 160">
                <a:extLst>
                  <a:ext uri="{FF2B5EF4-FFF2-40B4-BE49-F238E27FC236}">
                    <a16:creationId xmlns:a16="http://schemas.microsoft.com/office/drawing/2014/main" id="{74C0402B-5558-FE7A-C6F7-8A039AE83DD1}"/>
                  </a:ext>
                </a:extLst>
              </p:cNvPr>
              <p:cNvSpPr txBox="1"/>
              <p:nvPr/>
            </p:nvSpPr>
            <p:spPr bwMode="auto">
              <a:xfrm>
                <a:off x="2648747" y="3481874"/>
                <a:ext cx="71526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32 Wk</a:t>
                </a:r>
              </a:p>
            </p:txBody>
          </p:sp>
          <p:sp>
            <p:nvSpPr>
              <p:cNvPr id="162" name="TextBox 161">
                <a:extLst>
                  <a:ext uri="{FF2B5EF4-FFF2-40B4-BE49-F238E27FC236}">
                    <a16:creationId xmlns:a16="http://schemas.microsoft.com/office/drawing/2014/main" id="{E5A6A32C-D5C2-5283-6F21-F964BD0CC3B2}"/>
                  </a:ext>
                </a:extLst>
              </p:cNvPr>
              <p:cNvSpPr txBox="1"/>
              <p:nvPr/>
            </p:nvSpPr>
            <p:spPr bwMode="auto">
              <a:xfrm>
                <a:off x="2049600" y="3701789"/>
                <a:ext cx="939415" cy="404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E1471D"/>
                    </a:solidFill>
                    <a:effectLst/>
                    <a:uLnTx/>
                    <a:uFillTx/>
                    <a:latin typeface="Calibri"/>
                    <a:ea typeface="+mn-ea"/>
                    <a:cs typeface="Arial" panose="020B0604020202020204" pitchFamily="34" charset="0"/>
                  </a:rPr>
                  <a:t>Placebo</a:t>
                </a:r>
              </a:p>
            </p:txBody>
          </p:sp>
        </p:grpSp>
        <p:grpSp>
          <p:nvGrpSpPr>
            <p:cNvPr id="150" name="Group 149">
              <a:extLst>
                <a:ext uri="{FF2B5EF4-FFF2-40B4-BE49-F238E27FC236}">
                  <a16:creationId xmlns:a16="http://schemas.microsoft.com/office/drawing/2014/main" id="{9860ED91-083E-A43C-5873-7CD0F9A83CE8}"/>
                </a:ext>
              </a:extLst>
            </p:cNvPr>
            <p:cNvGrpSpPr/>
            <p:nvPr/>
          </p:nvGrpSpPr>
          <p:grpSpPr>
            <a:xfrm>
              <a:off x="4095541" y="3523618"/>
              <a:ext cx="1528469" cy="629521"/>
              <a:chOff x="1835538" y="3481874"/>
              <a:chExt cx="1528469" cy="629521"/>
            </a:xfrm>
          </p:grpSpPr>
          <p:sp>
            <p:nvSpPr>
              <p:cNvPr id="157" name="TextBox 156">
                <a:extLst>
                  <a:ext uri="{FF2B5EF4-FFF2-40B4-BE49-F238E27FC236}">
                    <a16:creationId xmlns:a16="http://schemas.microsoft.com/office/drawing/2014/main" id="{E231FF85-3221-40F3-81FD-EA2B70E98E23}"/>
                  </a:ext>
                </a:extLst>
              </p:cNvPr>
              <p:cNvSpPr txBox="1"/>
              <p:nvPr/>
            </p:nvSpPr>
            <p:spPr bwMode="auto">
              <a:xfrm>
                <a:off x="1926524" y="3481874"/>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0</a:t>
                </a:r>
              </a:p>
            </p:txBody>
          </p:sp>
          <p:sp>
            <p:nvSpPr>
              <p:cNvPr id="158" name="TextBox 157">
                <a:extLst>
                  <a:ext uri="{FF2B5EF4-FFF2-40B4-BE49-F238E27FC236}">
                    <a16:creationId xmlns:a16="http://schemas.microsoft.com/office/drawing/2014/main" id="{173E2C2A-BAD9-ED9B-CB7E-D563ECFB49E0}"/>
                  </a:ext>
                </a:extLst>
              </p:cNvPr>
              <p:cNvSpPr txBox="1"/>
              <p:nvPr/>
            </p:nvSpPr>
            <p:spPr bwMode="auto">
              <a:xfrm>
                <a:off x="2648747" y="3481874"/>
                <a:ext cx="71526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32 Wk</a:t>
                </a:r>
              </a:p>
            </p:txBody>
          </p:sp>
          <p:sp>
            <p:nvSpPr>
              <p:cNvPr id="159" name="TextBox 158">
                <a:extLst>
                  <a:ext uri="{FF2B5EF4-FFF2-40B4-BE49-F238E27FC236}">
                    <a16:creationId xmlns:a16="http://schemas.microsoft.com/office/drawing/2014/main" id="{1F2BB6B8-F3B5-8AB3-9028-6A02779089C9}"/>
                  </a:ext>
                </a:extLst>
              </p:cNvPr>
              <p:cNvSpPr txBox="1"/>
              <p:nvPr/>
            </p:nvSpPr>
            <p:spPr bwMode="auto">
              <a:xfrm>
                <a:off x="1835538" y="3707036"/>
                <a:ext cx="1367543" cy="404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15873"/>
                    </a:solidFill>
                    <a:effectLst/>
                    <a:uLnTx/>
                    <a:uFillTx/>
                    <a:latin typeface="Calibri"/>
                    <a:ea typeface="+mn-ea"/>
                    <a:cs typeface="Arial" panose="020B0604020202020204" pitchFamily="34" charset="0"/>
                  </a:rPr>
                  <a:t>Semaglutide</a:t>
                </a:r>
              </a:p>
            </p:txBody>
          </p:sp>
        </p:grpSp>
        <p:grpSp>
          <p:nvGrpSpPr>
            <p:cNvPr id="151" name="Group 150">
              <a:extLst>
                <a:ext uri="{FF2B5EF4-FFF2-40B4-BE49-F238E27FC236}">
                  <a16:creationId xmlns:a16="http://schemas.microsoft.com/office/drawing/2014/main" id="{7491C43A-F94A-A0BF-265A-AC14D376A88E}"/>
                </a:ext>
              </a:extLst>
            </p:cNvPr>
            <p:cNvGrpSpPr/>
            <p:nvPr/>
          </p:nvGrpSpPr>
          <p:grpSpPr>
            <a:xfrm>
              <a:off x="2076449" y="3524250"/>
              <a:ext cx="901570" cy="90493"/>
              <a:chOff x="2076449" y="3048109"/>
              <a:chExt cx="901570" cy="485666"/>
            </a:xfrm>
          </p:grpSpPr>
          <p:cxnSp>
            <p:nvCxnSpPr>
              <p:cNvPr id="155" name="Straight Connector 154">
                <a:extLst>
                  <a:ext uri="{FF2B5EF4-FFF2-40B4-BE49-F238E27FC236}">
                    <a16:creationId xmlns:a16="http://schemas.microsoft.com/office/drawing/2014/main" id="{1AEAE7B3-C9DB-AE37-B74B-6EC962B5E63B}"/>
                  </a:ext>
                </a:extLst>
              </p:cNvPr>
              <p:cNvCxnSpPr/>
              <p:nvPr/>
            </p:nvCxnSpPr>
            <p:spPr bwMode="auto">
              <a:xfrm>
                <a:off x="2076449" y="3048109"/>
                <a:ext cx="0" cy="485666"/>
              </a:xfrm>
              <a:prstGeom prst="line">
                <a:avLst/>
              </a:prstGeom>
              <a:noFill/>
              <a:ln w="28575" cap="flat" cmpd="sng" algn="ctr">
                <a:solidFill>
                  <a:schemeClr val="bg1"/>
                </a:solidFill>
                <a:prstDash val="solid"/>
                <a:round/>
                <a:headEnd type="none" w="med" len="med"/>
                <a:tailEnd type="none" w="med" len="med"/>
              </a:ln>
              <a:effectLst/>
            </p:spPr>
          </p:cxnSp>
          <p:cxnSp>
            <p:nvCxnSpPr>
              <p:cNvPr id="156" name="Straight Connector 155">
                <a:extLst>
                  <a:ext uri="{FF2B5EF4-FFF2-40B4-BE49-F238E27FC236}">
                    <a16:creationId xmlns:a16="http://schemas.microsoft.com/office/drawing/2014/main" id="{E317BD8C-0301-E80D-5E95-885E78D3E3D3}"/>
                  </a:ext>
                </a:extLst>
              </p:cNvPr>
              <p:cNvCxnSpPr/>
              <p:nvPr/>
            </p:nvCxnSpPr>
            <p:spPr bwMode="auto">
              <a:xfrm>
                <a:off x="2978019" y="3048109"/>
                <a:ext cx="0" cy="485666"/>
              </a:xfrm>
              <a:prstGeom prst="line">
                <a:avLst/>
              </a:prstGeom>
              <a:noFill/>
              <a:ln w="28575" cap="flat" cmpd="sng" algn="ctr">
                <a:solidFill>
                  <a:schemeClr val="bg1"/>
                </a:solidFill>
                <a:prstDash val="solid"/>
                <a:round/>
                <a:headEnd type="none" w="med" len="med"/>
                <a:tailEnd type="none" w="med" len="med"/>
              </a:ln>
              <a:effectLst/>
            </p:spPr>
          </p:cxnSp>
        </p:grpSp>
        <p:grpSp>
          <p:nvGrpSpPr>
            <p:cNvPr id="152" name="Group 151">
              <a:extLst>
                <a:ext uri="{FF2B5EF4-FFF2-40B4-BE49-F238E27FC236}">
                  <a16:creationId xmlns:a16="http://schemas.microsoft.com/office/drawing/2014/main" id="{71F4F358-DA91-5604-DFD7-EB7C67D8EEEA}"/>
                </a:ext>
              </a:extLst>
            </p:cNvPr>
            <p:cNvGrpSpPr/>
            <p:nvPr/>
          </p:nvGrpSpPr>
          <p:grpSpPr>
            <a:xfrm>
              <a:off x="4330958" y="3524250"/>
              <a:ext cx="901570" cy="90493"/>
              <a:chOff x="2076449" y="3048109"/>
              <a:chExt cx="901570" cy="485666"/>
            </a:xfrm>
          </p:grpSpPr>
          <p:cxnSp>
            <p:nvCxnSpPr>
              <p:cNvPr id="153" name="Straight Connector 152">
                <a:extLst>
                  <a:ext uri="{FF2B5EF4-FFF2-40B4-BE49-F238E27FC236}">
                    <a16:creationId xmlns:a16="http://schemas.microsoft.com/office/drawing/2014/main" id="{2209225E-9AC0-3C84-91FF-F09CCCA1992A}"/>
                  </a:ext>
                </a:extLst>
              </p:cNvPr>
              <p:cNvCxnSpPr/>
              <p:nvPr/>
            </p:nvCxnSpPr>
            <p:spPr bwMode="auto">
              <a:xfrm>
                <a:off x="2076449" y="3048109"/>
                <a:ext cx="0" cy="485666"/>
              </a:xfrm>
              <a:prstGeom prst="line">
                <a:avLst/>
              </a:prstGeom>
              <a:noFill/>
              <a:ln w="28575" cap="flat" cmpd="sng" algn="ctr">
                <a:solidFill>
                  <a:schemeClr val="bg1"/>
                </a:solidFill>
                <a:prstDash val="solid"/>
                <a:round/>
                <a:headEnd type="none" w="med" len="med"/>
                <a:tailEnd type="none" w="med" len="med"/>
              </a:ln>
              <a:effectLst/>
            </p:spPr>
          </p:cxnSp>
          <p:cxnSp>
            <p:nvCxnSpPr>
              <p:cNvPr id="154" name="Straight Connector 153">
                <a:extLst>
                  <a:ext uri="{FF2B5EF4-FFF2-40B4-BE49-F238E27FC236}">
                    <a16:creationId xmlns:a16="http://schemas.microsoft.com/office/drawing/2014/main" id="{C7DD114F-461A-8FA4-34DB-E72F3BD051BF}"/>
                  </a:ext>
                </a:extLst>
              </p:cNvPr>
              <p:cNvCxnSpPr/>
              <p:nvPr/>
            </p:nvCxnSpPr>
            <p:spPr bwMode="auto">
              <a:xfrm>
                <a:off x="2978019" y="3048109"/>
                <a:ext cx="0" cy="485666"/>
              </a:xfrm>
              <a:prstGeom prst="line">
                <a:avLst/>
              </a:prstGeom>
              <a:noFill/>
              <a:ln w="28575" cap="flat" cmpd="sng" algn="ctr">
                <a:solidFill>
                  <a:schemeClr val="bg1"/>
                </a:solidFill>
                <a:prstDash val="solid"/>
                <a:round/>
                <a:headEnd type="none" w="med" len="med"/>
                <a:tailEnd type="none" w="med" len="med"/>
              </a:ln>
              <a:effectLst/>
            </p:spPr>
          </p:cxnSp>
        </p:grpSp>
      </p:grpSp>
      <p:sp>
        <p:nvSpPr>
          <p:cNvPr id="165" name="TextBox 164">
            <a:extLst>
              <a:ext uri="{FF2B5EF4-FFF2-40B4-BE49-F238E27FC236}">
                <a16:creationId xmlns:a16="http://schemas.microsoft.com/office/drawing/2014/main" id="{27334FCB-80AC-D433-450D-57FDEF3DF099}"/>
              </a:ext>
            </a:extLst>
          </p:cNvPr>
          <p:cNvSpPr txBox="1"/>
          <p:nvPr/>
        </p:nvSpPr>
        <p:spPr bwMode="auto">
          <a:xfrm>
            <a:off x="8482892" y="1841323"/>
            <a:ext cx="773288" cy="2834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P</a:t>
            </a: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 .020</a:t>
            </a:r>
          </a:p>
        </p:txBody>
      </p:sp>
      <p:sp>
        <p:nvSpPr>
          <p:cNvPr id="166" name="TextBox 165">
            <a:extLst>
              <a:ext uri="{FF2B5EF4-FFF2-40B4-BE49-F238E27FC236}">
                <a16:creationId xmlns:a16="http://schemas.microsoft.com/office/drawing/2014/main" id="{F6030A5E-D4C0-A62C-BA7E-03B68D1DD81E}"/>
              </a:ext>
            </a:extLst>
          </p:cNvPr>
          <p:cNvSpPr txBox="1"/>
          <p:nvPr/>
        </p:nvSpPr>
        <p:spPr bwMode="auto">
          <a:xfrm>
            <a:off x="7518459" y="1661044"/>
            <a:ext cx="678486" cy="2834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P</a:t>
            </a: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 .85</a:t>
            </a:r>
          </a:p>
        </p:txBody>
      </p:sp>
      <p:sp>
        <p:nvSpPr>
          <p:cNvPr id="167" name="TextBox 166">
            <a:extLst>
              <a:ext uri="{FF2B5EF4-FFF2-40B4-BE49-F238E27FC236}">
                <a16:creationId xmlns:a16="http://schemas.microsoft.com/office/drawing/2014/main" id="{152F8BA1-152D-1924-2AA7-87F8C62BC827}"/>
              </a:ext>
            </a:extLst>
          </p:cNvPr>
          <p:cNvSpPr txBox="1"/>
          <p:nvPr/>
        </p:nvSpPr>
        <p:spPr bwMode="auto">
          <a:xfrm>
            <a:off x="9578412" y="1661044"/>
            <a:ext cx="69923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P</a:t>
            </a: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&lt;.01</a:t>
            </a:r>
          </a:p>
        </p:txBody>
      </p:sp>
      <p:grpSp>
        <p:nvGrpSpPr>
          <p:cNvPr id="168" name="Group 167">
            <a:extLst>
              <a:ext uri="{FF2B5EF4-FFF2-40B4-BE49-F238E27FC236}">
                <a16:creationId xmlns:a16="http://schemas.microsoft.com/office/drawing/2014/main" id="{50B4F0B3-252D-5BCB-228A-2780D6EBA58C}"/>
              </a:ext>
            </a:extLst>
          </p:cNvPr>
          <p:cNvGrpSpPr/>
          <p:nvPr/>
        </p:nvGrpSpPr>
        <p:grpSpPr>
          <a:xfrm>
            <a:off x="7304529" y="2032884"/>
            <a:ext cx="266964" cy="1002055"/>
            <a:chOff x="1928381" y="1813581"/>
            <a:chExt cx="293417" cy="1271588"/>
          </a:xfrm>
        </p:grpSpPr>
        <p:cxnSp>
          <p:nvCxnSpPr>
            <p:cNvPr id="169" name="Straight Connector 168">
              <a:extLst>
                <a:ext uri="{FF2B5EF4-FFF2-40B4-BE49-F238E27FC236}">
                  <a16:creationId xmlns:a16="http://schemas.microsoft.com/office/drawing/2014/main" id="{5660648C-C73C-D3EC-3A0B-3DA875975C64}"/>
                </a:ext>
              </a:extLst>
            </p:cNvPr>
            <p:cNvCxnSpPr>
              <a:cxnSpLocks/>
            </p:cNvCxnSpPr>
            <p:nvPr/>
          </p:nvCxnSpPr>
          <p:spPr bwMode="auto">
            <a:xfrm>
              <a:off x="1928381" y="1813581"/>
              <a:ext cx="293417" cy="0"/>
            </a:xfrm>
            <a:prstGeom prst="line">
              <a:avLst/>
            </a:prstGeom>
            <a:noFill/>
            <a:ln w="28575" cap="flat" cmpd="sng" algn="ctr">
              <a:solidFill>
                <a:schemeClr val="accent3"/>
              </a:solidFill>
              <a:prstDash val="solid"/>
              <a:round/>
              <a:headEnd type="none" w="med" len="med"/>
              <a:tailEnd type="none" w="med" len="med"/>
            </a:ln>
            <a:effectLst/>
          </p:spPr>
        </p:cxnSp>
        <p:cxnSp>
          <p:nvCxnSpPr>
            <p:cNvPr id="170" name="Straight Connector 169">
              <a:extLst>
                <a:ext uri="{FF2B5EF4-FFF2-40B4-BE49-F238E27FC236}">
                  <a16:creationId xmlns:a16="http://schemas.microsoft.com/office/drawing/2014/main" id="{53949FD3-F5BD-B4EA-F71E-D67573194AC4}"/>
                </a:ext>
              </a:extLst>
            </p:cNvPr>
            <p:cNvCxnSpPr>
              <a:cxnSpLocks/>
            </p:cNvCxnSpPr>
            <p:nvPr/>
          </p:nvCxnSpPr>
          <p:spPr bwMode="auto">
            <a:xfrm>
              <a:off x="1928381" y="3085169"/>
              <a:ext cx="293417" cy="0"/>
            </a:xfrm>
            <a:prstGeom prst="line">
              <a:avLst/>
            </a:prstGeom>
            <a:noFill/>
            <a:ln w="28575" cap="flat" cmpd="sng" algn="ctr">
              <a:solidFill>
                <a:schemeClr val="accent3"/>
              </a:solidFill>
              <a:prstDash val="solid"/>
              <a:round/>
              <a:headEnd type="none" w="med" len="med"/>
              <a:tailEnd type="none" w="med" len="med"/>
            </a:ln>
            <a:effectLst/>
          </p:spPr>
        </p:cxnSp>
        <p:cxnSp>
          <p:nvCxnSpPr>
            <p:cNvPr id="171" name="Straight Connector 170">
              <a:extLst>
                <a:ext uri="{FF2B5EF4-FFF2-40B4-BE49-F238E27FC236}">
                  <a16:creationId xmlns:a16="http://schemas.microsoft.com/office/drawing/2014/main" id="{32DB490D-02D5-2348-3CF7-645C3F974EFD}"/>
                </a:ext>
              </a:extLst>
            </p:cNvPr>
            <p:cNvCxnSpPr>
              <a:cxnSpLocks/>
            </p:cNvCxnSpPr>
            <p:nvPr/>
          </p:nvCxnSpPr>
          <p:spPr bwMode="auto">
            <a:xfrm>
              <a:off x="2075089" y="1823106"/>
              <a:ext cx="0" cy="1253469"/>
            </a:xfrm>
            <a:prstGeom prst="line">
              <a:avLst/>
            </a:prstGeom>
            <a:noFill/>
            <a:ln w="28575" cap="flat" cmpd="sng" algn="ctr">
              <a:solidFill>
                <a:schemeClr val="accent3"/>
              </a:solidFill>
              <a:prstDash val="solid"/>
              <a:round/>
              <a:headEnd type="none" w="med" len="med"/>
              <a:tailEnd type="none" w="med" len="med"/>
            </a:ln>
            <a:effectLst/>
          </p:spPr>
        </p:cxnSp>
      </p:grpSp>
      <p:grpSp>
        <p:nvGrpSpPr>
          <p:cNvPr id="172" name="Group 171">
            <a:extLst>
              <a:ext uri="{FF2B5EF4-FFF2-40B4-BE49-F238E27FC236}">
                <a16:creationId xmlns:a16="http://schemas.microsoft.com/office/drawing/2014/main" id="{BF057409-6163-EDA2-9A39-644162AAD6DA}"/>
              </a:ext>
            </a:extLst>
          </p:cNvPr>
          <p:cNvGrpSpPr/>
          <p:nvPr/>
        </p:nvGrpSpPr>
        <p:grpSpPr>
          <a:xfrm>
            <a:off x="8126054" y="1990351"/>
            <a:ext cx="266964" cy="1071298"/>
            <a:chOff x="1928381" y="1813581"/>
            <a:chExt cx="293417" cy="1271588"/>
          </a:xfrm>
        </p:grpSpPr>
        <p:cxnSp>
          <p:nvCxnSpPr>
            <p:cNvPr id="173" name="Straight Connector 172">
              <a:extLst>
                <a:ext uri="{FF2B5EF4-FFF2-40B4-BE49-F238E27FC236}">
                  <a16:creationId xmlns:a16="http://schemas.microsoft.com/office/drawing/2014/main" id="{99625DEC-8FC0-8F55-E4C6-C8C10AB9EBF9}"/>
                </a:ext>
              </a:extLst>
            </p:cNvPr>
            <p:cNvCxnSpPr>
              <a:cxnSpLocks/>
            </p:cNvCxnSpPr>
            <p:nvPr/>
          </p:nvCxnSpPr>
          <p:spPr bwMode="auto">
            <a:xfrm>
              <a:off x="1928381" y="1813581"/>
              <a:ext cx="293417" cy="0"/>
            </a:xfrm>
            <a:prstGeom prst="line">
              <a:avLst/>
            </a:prstGeom>
            <a:noFill/>
            <a:ln w="28575" cap="flat" cmpd="sng" algn="ctr">
              <a:solidFill>
                <a:schemeClr val="accent3"/>
              </a:solidFill>
              <a:prstDash val="solid"/>
              <a:round/>
              <a:headEnd type="none" w="med" len="med"/>
              <a:tailEnd type="none" w="med" len="med"/>
            </a:ln>
            <a:effectLst/>
          </p:spPr>
        </p:cxnSp>
        <p:cxnSp>
          <p:nvCxnSpPr>
            <p:cNvPr id="174" name="Straight Connector 173">
              <a:extLst>
                <a:ext uri="{FF2B5EF4-FFF2-40B4-BE49-F238E27FC236}">
                  <a16:creationId xmlns:a16="http://schemas.microsoft.com/office/drawing/2014/main" id="{01AB2AD8-5A17-992B-41A1-0EA1AB2B9A75}"/>
                </a:ext>
              </a:extLst>
            </p:cNvPr>
            <p:cNvCxnSpPr>
              <a:cxnSpLocks/>
            </p:cNvCxnSpPr>
            <p:nvPr/>
          </p:nvCxnSpPr>
          <p:spPr bwMode="auto">
            <a:xfrm>
              <a:off x="1928381" y="3085169"/>
              <a:ext cx="293417" cy="0"/>
            </a:xfrm>
            <a:prstGeom prst="line">
              <a:avLst/>
            </a:prstGeom>
            <a:noFill/>
            <a:ln w="28575" cap="flat" cmpd="sng" algn="ctr">
              <a:solidFill>
                <a:schemeClr val="accent3"/>
              </a:solidFill>
              <a:prstDash val="solid"/>
              <a:round/>
              <a:headEnd type="none" w="med" len="med"/>
              <a:tailEnd type="none" w="med" len="med"/>
            </a:ln>
            <a:effectLst/>
          </p:spPr>
        </p:cxnSp>
        <p:cxnSp>
          <p:nvCxnSpPr>
            <p:cNvPr id="175" name="Straight Connector 174">
              <a:extLst>
                <a:ext uri="{FF2B5EF4-FFF2-40B4-BE49-F238E27FC236}">
                  <a16:creationId xmlns:a16="http://schemas.microsoft.com/office/drawing/2014/main" id="{461E9408-245E-9C3D-7075-6C85D97FB449}"/>
                </a:ext>
              </a:extLst>
            </p:cNvPr>
            <p:cNvCxnSpPr>
              <a:cxnSpLocks/>
            </p:cNvCxnSpPr>
            <p:nvPr/>
          </p:nvCxnSpPr>
          <p:spPr bwMode="auto">
            <a:xfrm>
              <a:off x="2075089" y="1823106"/>
              <a:ext cx="0" cy="1253469"/>
            </a:xfrm>
            <a:prstGeom prst="line">
              <a:avLst/>
            </a:prstGeom>
            <a:noFill/>
            <a:ln w="28575" cap="flat" cmpd="sng" algn="ctr">
              <a:solidFill>
                <a:schemeClr val="accent3"/>
              </a:solidFill>
              <a:prstDash val="solid"/>
              <a:round/>
              <a:headEnd type="none" w="med" len="med"/>
              <a:tailEnd type="none" w="med" len="med"/>
            </a:ln>
            <a:effectLst/>
          </p:spPr>
        </p:cxnSp>
      </p:grpSp>
      <p:grpSp>
        <p:nvGrpSpPr>
          <p:cNvPr id="176" name="Group 175">
            <a:extLst>
              <a:ext uri="{FF2B5EF4-FFF2-40B4-BE49-F238E27FC236}">
                <a16:creationId xmlns:a16="http://schemas.microsoft.com/office/drawing/2014/main" id="{608F0E28-7ADD-EAB5-6FA1-90AB77FD606C}"/>
              </a:ext>
            </a:extLst>
          </p:cNvPr>
          <p:cNvGrpSpPr/>
          <p:nvPr/>
        </p:nvGrpSpPr>
        <p:grpSpPr>
          <a:xfrm>
            <a:off x="9370770" y="2139217"/>
            <a:ext cx="266964" cy="950104"/>
            <a:chOff x="1928381" y="1813581"/>
            <a:chExt cx="293417" cy="1271588"/>
          </a:xfrm>
        </p:grpSpPr>
        <p:cxnSp>
          <p:nvCxnSpPr>
            <p:cNvPr id="177" name="Straight Connector 176">
              <a:extLst>
                <a:ext uri="{FF2B5EF4-FFF2-40B4-BE49-F238E27FC236}">
                  <a16:creationId xmlns:a16="http://schemas.microsoft.com/office/drawing/2014/main" id="{C27BFC0F-CEDA-B49F-57DA-FE3969D689DD}"/>
                </a:ext>
              </a:extLst>
            </p:cNvPr>
            <p:cNvCxnSpPr>
              <a:cxnSpLocks/>
            </p:cNvCxnSpPr>
            <p:nvPr/>
          </p:nvCxnSpPr>
          <p:spPr bwMode="auto">
            <a:xfrm>
              <a:off x="1928381" y="1813581"/>
              <a:ext cx="293417" cy="0"/>
            </a:xfrm>
            <a:prstGeom prst="line">
              <a:avLst/>
            </a:prstGeom>
            <a:noFill/>
            <a:ln w="28575" cap="flat" cmpd="sng" algn="ctr">
              <a:solidFill>
                <a:schemeClr val="accent1"/>
              </a:solidFill>
              <a:prstDash val="solid"/>
              <a:round/>
              <a:headEnd type="none" w="med" len="med"/>
              <a:tailEnd type="none" w="med" len="med"/>
            </a:ln>
            <a:effectLst/>
          </p:spPr>
        </p:cxnSp>
        <p:cxnSp>
          <p:nvCxnSpPr>
            <p:cNvPr id="178" name="Straight Connector 177">
              <a:extLst>
                <a:ext uri="{FF2B5EF4-FFF2-40B4-BE49-F238E27FC236}">
                  <a16:creationId xmlns:a16="http://schemas.microsoft.com/office/drawing/2014/main" id="{43D2A6A2-66BF-2CE0-FED3-FBF8A9B21FC8}"/>
                </a:ext>
              </a:extLst>
            </p:cNvPr>
            <p:cNvCxnSpPr>
              <a:cxnSpLocks/>
            </p:cNvCxnSpPr>
            <p:nvPr/>
          </p:nvCxnSpPr>
          <p:spPr bwMode="auto">
            <a:xfrm>
              <a:off x="1928381" y="3085169"/>
              <a:ext cx="293417" cy="0"/>
            </a:xfrm>
            <a:prstGeom prst="line">
              <a:avLst/>
            </a:prstGeom>
            <a:noFill/>
            <a:ln w="28575" cap="flat" cmpd="sng" algn="ctr">
              <a:solidFill>
                <a:schemeClr val="accent1"/>
              </a:solidFill>
              <a:prstDash val="solid"/>
              <a:round/>
              <a:headEnd type="none" w="med" len="med"/>
              <a:tailEnd type="none" w="med" len="med"/>
            </a:ln>
            <a:effectLst/>
          </p:spPr>
        </p:cxnSp>
        <p:cxnSp>
          <p:nvCxnSpPr>
            <p:cNvPr id="179" name="Straight Connector 178">
              <a:extLst>
                <a:ext uri="{FF2B5EF4-FFF2-40B4-BE49-F238E27FC236}">
                  <a16:creationId xmlns:a16="http://schemas.microsoft.com/office/drawing/2014/main" id="{40314A0C-1C53-4206-1A84-D1F3E9AD6498}"/>
                </a:ext>
              </a:extLst>
            </p:cNvPr>
            <p:cNvCxnSpPr>
              <a:cxnSpLocks/>
            </p:cNvCxnSpPr>
            <p:nvPr/>
          </p:nvCxnSpPr>
          <p:spPr bwMode="auto">
            <a:xfrm>
              <a:off x="2075089" y="1823106"/>
              <a:ext cx="0" cy="1253469"/>
            </a:xfrm>
            <a:prstGeom prst="line">
              <a:avLst/>
            </a:prstGeom>
            <a:noFill/>
            <a:ln w="28575" cap="flat" cmpd="sng" algn="ctr">
              <a:solidFill>
                <a:schemeClr val="accent1"/>
              </a:solidFill>
              <a:prstDash val="solid"/>
              <a:round/>
              <a:headEnd type="none" w="med" len="med"/>
              <a:tailEnd type="none" w="med" len="med"/>
            </a:ln>
            <a:effectLst/>
          </p:spPr>
        </p:cxnSp>
      </p:grpSp>
      <p:grpSp>
        <p:nvGrpSpPr>
          <p:cNvPr id="180" name="Group 179">
            <a:extLst>
              <a:ext uri="{FF2B5EF4-FFF2-40B4-BE49-F238E27FC236}">
                <a16:creationId xmlns:a16="http://schemas.microsoft.com/office/drawing/2014/main" id="{D020FA93-EDC9-5F81-0D36-A73D66C811CD}"/>
              </a:ext>
            </a:extLst>
          </p:cNvPr>
          <p:cNvGrpSpPr/>
          <p:nvPr/>
        </p:nvGrpSpPr>
        <p:grpSpPr>
          <a:xfrm>
            <a:off x="10177304" y="2226941"/>
            <a:ext cx="266964" cy="1007959"/>
            <a:chOff x="1928381" y="1813581"/>
            <a:chExt cx="293417" cy="1271588"/>
          </a:xfrm>
        </p:grpSpPr>
        <p:cxnSp>
          <p:nvCxnSpPr>
            <p:cNvPr id="181" name="Straight Connector 180">
              <a:extLst>
                <a:ext uri="{FF2B5EF4-FFF2-40B4-BE49-F238E27FC236}">
                  <a16:creationId xmlns:a16="http://schemas.microsoft.com/office/drawing/2014/main" id="{92E4E320-6948-5259-572F-4BF5AD46C8D3}"/>
                </a:ext>
              </a:extLst>
            </p:cNvPr>
            <p:cNvCxnSpPr>
              <a:cxnSpLocks/>
            </p:cNvCxnSpPr>
            <p:nvPr/>
          </p:nvCxnSpPr>
          <p:spPr bwMode="auto">
            <a:xfrm>
              <a:off x="1928381" y="1813581"/>
              <a:ext cx="293417" cy="0"/>
            </a:xfrm>
            <a:prstGeom prst="line">
              <a:avLst/>
            </a:prstGeom>
            <a:noFill/>
            <a:ln w="28575" cap="flat" cmpd="sng" algn="ctr">
              <a:solidFill>
                <a:schemeClr val="accent1"/>
              </a:solidFill>
              <a:prstDash val="solid"/>
              <a:round/>
              <a:headEnd type="none" w="med" len="med"/>
              <a:tailEnd type="none" w="med" len="med"/>
            </a:ln>
            <a:effectLst/>
          </p:spPr>
        </p:cxnSp>
        <p:cxnSp>
          <p:nvCxnSpPr>
            <p:cNvPr id="182" name="Straight Connector 181">
              <a:extLst>
                <a:ext uri="{FF2B5EF4-FFF2-40B4-BE49-F238E27FC236}">
                  <a16:creationId xmlns:a16="http://schemas.microsoft.com/office/drawing/2014/main" id="{7E3A3A97-E1D0-CAEB-8784-5E0F0BDCC32D}"/>
                </a:ext>
              </a:extLst>
            </p:cNvPr>
            <p:cNvCxnSpPr>
              <a:cxnSpLocks/>
            </p:cNvCxnSpPr>
            <p:nvPr/>
          </p:nvCxnSpPr>
          <p:spPr bwMode="auto">
            <a:xfrm>
              <a:off x="1928381" y="3085169"/>
              <a:ext cx="293417" cy="0"/>
            </a:xfrm>
            <a:prstGeom prst="line">
              <a:avLst/>
            </a:prstGeom>
            <a:noFill/>
            <a:ln w="28575" cap="flat" cmpd="sng" algn="ctr">
              <a:solidFill>
                <a:schemeClr val="accent1"/>
              </a:solidFill>
              <a:prstDash val="solid"/>
              <a:round/>
              <a:headEnd type="none" w="med" len="med"/>
              <a:tailEnd type="none" w="med" len="med"/>
            </a:ln>
            <a:effectLst/>
          </p:spPr>
        </p:cxnSp>
        <p:cxnSp>
          <p:nvCxnSpPr>
            <p:cNvPr id="183" name="Straight Connector 182">
              <a:extLst>
                <a:ext uri="{FF2B5EF4-FFF2-40B4-BE49-F238E27FC236}">
                  <a16:creationId xmlns:a16="http://schemas.microsoft.com/office/drawing/2014/main" id="{1A002D7E-E865-8D6F-2513-26E92F6986A2}"/>
                </a:ext>
              </a:extLst>
            </p:cNvPr>
            <p:cNvCxnSpPr>
              <a:cxnSpLocks/>
            </p:cNvCxnSpPr>
            <p:nvPr/>
          </p:nvCxnSpPr>
          <p:spPr bwMode="auto">
            <a:xfrm>
              <a:off x="2075089" y="1823106"/>
              <a:ext cx="0" cy="1253469"/>
            </a:xfrm>
            <a:prstGeom prst="line">
              <a:avLst/>
            </a:prstGeom>
            <a:noFill/>
            <a:ln w="28575" cap="flat" cmpd="sng" algn="ctr">
              <a:solidFill>
                <a:schemeClr val="accent1"/>
              </a:solidFill>
              <a:prstDash val="solid"/>
              <a:round/>
              <a:headEnd type="none" w="med" len="med"/>
              <a:tailEnd type="none" w="med" len="med"/>
            </a:ln>
            <a:effectLst/>
          </p:spPr>
        </p:cxnSp>
      </p:grpSp>
      <p:grpSp>
        <p:nvGrpSpPr>
          <p:cNvPr id="184" name="Group 183">
            <a:extLst>
              <a:ext uri="{FF2B5EF4-FFF2-40B4-BE49-F238E27FC236}">
                <a16:creationId xmlns:a16="http://schemas.microsoft.com/office/drawing/2014/main" id="{B513B008-779F-F986-E418-A48F68855EC2}"/>
              </a:ext>
            </a:extLst>
          </p:cNvPr>
          <p:cNvGrpSpPr/>
          <p:nvPr/>
        </p:nvGrpSpPr>
        <p:grpSpPr>
          <a:xfrm>
            <a:off x="7235592" y="2386439"/>
            <a:ext cx="406515" cy="439610"/>
            <a:chOff x="1852613" y="2381250"/>
            <a:chExt cx="446797" cy="516676"/>
          </a:xfrm>
          <a:solidFill>
            <a:schemeClr val="accent3"/>
          </a:solidFill>
        </p:grpSpPr>
        <p:sp>
          <p:nvSpPr>
            <p:cNvPr id="185" name="Rectangle 184">
              <a:extLst>
                <a:ext uri="{FF2B5EF4-FFF2-40B4-BE49-F238E27FC236}">
                  <a16:creationId xmlns:a16="http://schemas.microsoft.com/office/drawing/2014/main" id="{8D1BDDAA-A34C-B963-141E-E3DBDEAC10E7}"/>
                </a:ext>
              </a:extLst>
            </p:cNvPr>
            <p:cNvSpPr/>
            <p:nvPr/>
          </p:nvSpPr>
          <p:spPr bwMode="auto">
            <a:xfrm>
              <a:off x="1852613" y="2381250"/>
              <a:ext cx="446797" cy="516676"/>
            </a:xfrm>
            <a:prstGeom prst="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cxnSp>
          <p:nvCxnSpPr>
            <p:cNvPr id="186" name="Straight Connector 185">
              <a:extLst>
                <a:ext uri="{FF2B5EF4-FFF2-40B4-BE49-F238E27FC236}">
                  <a16:creationId xmlns:a16="http://schemas.microsoft.com/office/drawing/2014/main" id="{81253E09-6A17-19B1-28E3-7EA5C4FD91C2}"/>
                </a:ext>
              </a:extLst>
            </p:cNvPr>
            <p:cNvCxnSpPr>
              <a:cxnSpLocks/>
            </p:cNvCxnSpPr>
            <p:nvPr/>
          </p:nvCxnSpPr>
          <p:spPr bwMode="auto">
            <a:xfrm flipH="1">
              <a:off x="1852613" y="2681138"/>
              <a:ext cx="446797" cy="0"/>
            </a:xfrm>
            <a:prstGeom prst="line">
              <a:avLst/>
            </a:prstGeom>
            <a:grpFill/>
            <a:ln w="28575" cap="flat" cmpd="sng" algn="ctr">
              <a:solidFill>
                <a:schemeClr val="bg1"/>
              </a:solidFill>
              <a:prstDash val="solid"/>
              <a:round/>
              <a:headEnd type="none" w="med" len="med"/>
              <a:tailEnd type="none" w="med" len="med"/>
            </a:ln>
            <a:effectLst/>
          </p:spPr>
        </p:cxnSp>
      </p:grpSp>
      <p:grpSp>
        <p:nvGrpSpPr>
          <p:cNvPr id="187" name="Group 186">
            <a:extLst>
              <a:ext uri="{FF2B5EF4-FFF2-40B4-BE49-F238E27FC236}">
                <a16:creationId xmlns:a16="http://schemas.microsoft.com/office/drawing/2014/main" id="{5B18B67F-6415-D96A-7FB5-A6E425247ACD}"/>
              </a:ext>
            </a:extLst>
          </p:cNvPr>
          <p:cNvGrpSpPr/>
          <p:nvPr/>
        </p:nvGrpSpPr>
        <p:grpSpPr>
          <a:xfrm>
            <a:off x="8056277" y="2397421"/>
            <a:ext cx="406515" cy="448904"/>
            <a:chOff x="1852613" y="2381250"/>
            <a:chExt cx="446797" cy="516676"/>
          </a:xfrm>
          <a:solidFill>
            <a:schemeClr val="accent3"/>
          </a:solidFill>
        </p:grpSpPr>
        <p:sp>
          <p:nvSpPr>
            <p:cNvPr id="188" name="Rectangle 187">
              <a:extLst>
                <a:ext uri="{FF2B5EF4-FFF2-40B4-BE49-F238E27FC236}">
                  <a16:creationId xmlns:a16="http://schemas.microsoft.com/office/drawing/2014/main" id="{7E374BBA-28FC-A04F-72CD-4D1C7964CEE3}"/>
                </a:ext>
              </a:extLst>
            </p:cNvPr>
            <p:cNvSpPr/>
            <p:nvPr/>
          </p:nvSpPr>
          <p:spPr bwMode="auto">
            <a:xfrm>
              <a:off x="1852613" y="2381250"/>
              <a:ext cx="446797" cy="516676"/>
            </a:xfrm>
            <a:prstGeom prst="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cxnSp>
          <p:nvCxnSpPr>
            <p:cNvPr id="189" name="Straight Connector 188">
              <a:extLst>
                <a:ext uri="{FF2B5EF4-FFF2-40B4-BE49-F238E27FC236}">
                  <a16:creationId xmlns:a16="http://schemas.microsoft.com/office/drawing/2014/main" id="{4A3D73DD-67A1-28E5-9CE4-70B0F64ED119}"/>
                </a:ext>
              </a:extLst>
            </p:cNvPr>
            <p:cNvCxnSpPr>
              <a:cxnSpLocks/>
            </p:cNvCxnSpPr>
            <p:nvPr/>
          </p:nvCxnSpPr>
          <p:spPr bwMode="auto">
            <a:xfrm flipH="1">
              <a:off x="1852613" y="2667000"/>
              <a:ext cx="446797" cy="0"/>
            </a:xfrm>
            <a:prstGeom prst="line">
              <a:avLst/>
            </a:prstGeom>
            <a:grpFill/>
            <a:ln w="28575" cap="flat" cmpd="sng" algn="ctr">
              <a:solidFill>
                <a:schemeClr val="bg1"/>
              </a:solidFill>
              <a:prstDash val="solid"/>
              <a:round/>
              <a:headEnd type="none" w="med" len="med"/>
              <a:tailEnd type="none" w="med" len="med"/>
            </a:ln>
            <a:effectLst/>
          </p:spPr>
        </p:cxnSp>
      </p:grpSp>
      <p:grpSp>
        <p:nvGrpSpPr>
          <p:cNvPr id="190" name="Group 189">
            <a:extLst>
              <a:ext uri="{FF2B5EF4-FFF2-40B4-BE49-F238E27FC236}">
                <a16:creationId xmlns:a16="http://schemas.microsoft.com/office/drawing/2014/main" id="{90C38D68-3B7D-228C-7C7E-661524B7C7B2}"/>
              </a:ext>
            </a:extLst>
          </p:cNvPr>
          <p:cNvGrpSpPr/>
          <p:nvPr/>
        </p:nvGrpSpPr>
        <p:grpSpPr>
          <a:xfrm>
            <a:off x="9297745" y="2547465"/>
            <a:ext cx="406515" cy="346709"/>
            <a:chOff x="1852613" y="2381250"/>
            <a:chExt cx="446797" cy="516676"/>
          </a:xfrm>
          <a:solidFill>
            <a:schemeClr val="accent1"/>
          </a:solidFill>
        </p:grpSpPr>
        <p:sp>
          <p:nvSpPr>
            <p:cNvPr id="191" name="Rectangle 190">
              <a:extLst>
                <a:ext uri="{FF2B5EF4-FFF2-40B4-BE49-F238E27FC236}">
                  <a16:creationId xmlns:a16="http://schemas.microsoft.com/office/drawing/2014/main" id="{E5C4DF4F-7ADB-49EC-960B-9AC0981E49C5}"/>
                </a:ext>
              </a:extLst>
            </p:cNvPr>
            <p:cNvSpPr/>
            <p:nvPr/>
          </p:nvSpPr>
          <p:spPr bwMode="auto">
            <a:xfrm>
              <a:off x="1852613" y="2381250"/>
              <a:ext cx="446797" cy="516676"/>
            </a:xfrm>
            <a:prstGeom prst="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cxnSp>
          <p:nvCxnSpPr>
            <p:cNvPr id="192" name="Straight Connector 191">
              <a:extLst>
                <a:ext uri="{FF2B5EF4-FFF2-40B4-BE49-F238E27FC236}">
                  <a16:creationId xmlns:a16="http://schemas.microsoft.com/office/drawing/2014/main" id="{DF86A6B6-C7B3-F22A-EDB8-503126D4289F}"/>
                </a:ext>
              </a:extLst>
            </p:cNvPr>
            <p:cNvCxnSpPr>
              <a:cxnSpLocks/>
            </p:cNvCxnSpPr>
            <p:nvPr/>
          </p:nvCxnSpPr>
          <p:spPr bwMode="auto">
            <a:xfrm flipH="1">
              <a:off x="1852613" y="2604321"/>
              <a:ext cx="446797" cy="0"/>
            </a:xfrm>
            <a:prstGeom prst="line">
              <a:avLst/>
            </a:prstGeom>
            <a:grpFill/>
            <a:ln w="28575" cap="flat" cmpd="sng" algn="ctr">
              <a:solidFill>
                <a:schemeClr val="bg1"/>
              </a:solidFill>
              <a:prstDash val="solid"/>
              <a:round/>
              <a:headEnd type="none" w="med" len="med"/>
              <a:tailEnd type="none" w="med" len="med"/>
            </a:ln>
            <a:effectLst/>
          </p:spPr>
        </p:cxnSp>
      </p:grpSp>
      <p:grpSp>
        <p:nvGrpSpPr>
          <p:cNvPr id="193" name="Group 192">
            <a:extLst>
              <a:ext uri="{FF2B5EF4-FFF2-40B4-BE49-F238E27FC236}">
                <a16:creationId xmlns:a16="http://schemas.microsoft.com/office/drawing/2014/main" id="{3017FB4E-B61E-F1A4-0A78-AA0565A483A7}"/>
              </a:ext>
            </a:extLst>
          </p:cNvPr>
          <p:cNvGrpSpPr/>
          <p:nvPr/>
        </p:nvGrpSpPr>
        <p:grpSpPr>
          <a:xfrm>
            <a:off x="10110226" y="2637552"/>
            <a:ext cx="406515" cy="328397"/>
            <a:chOff x="1852613" y="2381250"/>
            <a:chExt cx="446797" cy="516676"/>
          </a:xfrm>
          <a:solidFill>
            <a:schemeClr val="accent1"/>
          </a:solidFill>
        </p:grpSpPr>
        <p:sp>
          <p:nvSpPr>
            <p:cNvPr id="194" name="Rectangle 193">
              <a:extLst>
                <a:ext uri="{FF2B5EF4-FFF2-40B4-BE49-F238E27FC236}">
                  <a16:creationId xmlns:a16="http://schemas.microsoft.com/office/drawing/2014/main" id="{6A5D0FDB-0E1E-0BF6-4314-AC9EE4448C50}"/>
                </a:ext>
              </a:extLst>
            </p:cNvPr>
            <p:cNvSpPr/>
            <p:nvPr/>
          </p:nvSpPr>
          <p:spPr bwMode="auto">
            <a:xfrm>
              <a:off x="1852613" y="2381250"/>
              <a:ext cx="446797" cy="516676"/>
            </a:xfrm>
            <a:prstGeom prst="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cxnSp>
          <p:nvCxnSpPr>
            <p:cNvPr id="195" name="Straight Connector 194">
              <a:extLst>
                <a:ext uri="{FF2B5EF4-FFF2-40B4-BE49-F238E27FC236}">
                  <a16:creationId xmlns:a16="http://schemas.microsoft.com/office/drawing/2014/main" id="{3F7F8219-FF51-0066-1E25-07623967387E}"/>
                </a:ext>
              </a:extLst>
            </p:cNvPr>
            <p:cNvCxnSpPr>
              <a:cxnSpLocks/>
            </p:cNvCxnSpPr>
            <p:nvPr/>
          </p:nvCxnSpPr>
          <p:spPr bwMode="auto">
            <a:xfrm flipH="1">
              <a:off x="1852613" y="2686182"/>
              <a:ext cx="446797" cy="0"/>
            </a:xfrm>
            <a:prstGeom prst="line">
              <a:avLst/>
            </a:prstGeom>
            <a:grpFill/>
            <a:ln w="28575" cap="flat" cmpd="sng" algn="ctr">
              <a:solidFill>
                <a:schemeClr val="bg1"/>
              </a:solidFill>
              <a:prstDash val="solid"/>
              <a:round/>
              <a:headEnd type="none" w="med" len="med"/>
              <a:tailEnd type="none" w="med" len="med"/>
            </a:ln>
            <a:effectLst/>
          </p:spPr>
        </p:cxnSp>
      </p:grpSp>
      <p:grpSp>
        <p:nvGrpSpPr>
          <p:cNvPr id="196" name="Group 195">
            <a:extLst>
              <a:ext uri="{FF2B5EF4-FFF2-40B4-BE49-F238E27FC236}">
                <a16:creationId xmlns:a16="http://schemas.microsoft.com/office/drawing/2014/main" id="{69F29FD8-D53B-5636-BA4F-710A883C81CB}"/>
              </a:ext>
            </a:extLst>
          </p:cNvPr>
          <p:cNvGrpSpPr/>
          <p:nvPr/>
        </p:nvGrpSpPr>
        <p:grpSpPr>
          <a:xfrm>
            <a:off x="6267718" y="4191637"/>
            <a:ext cx="783497" cy="1631763"/>
            <a:chOff x="788244" y="1638440"/>
            <a:chExt cx="861133" cy="3699260"/>
          </a:xfrm>
        </p:grpSpPr>
        <p:sp>
          <p:nvSpPr>
            <p:cNvPr id="197" name="TextBox 196">
              <a:extLst>
                <a:ext uri="{FF2B5EF4-FFF2-40B4-BE49-F238E27FC236}">
                  <a16:creationId xmlns:a16="http://schemas.microsoft.com/office/drawing/2014/main" id="{9AE561E8-B1BA-B576-B5C2-7CD3F177073C}"/>
                </a:ext>
              </a:extLst>
            </p:cNvPr>
            <p:cNvSpPr txBox="1"/>
            <p:nvPr/>
          </p:nvSpPr>
          <p:spPr bwMode="auto">
            <a:xfrm>
              <a:off x="788244" y="1638440"/>
              <a:ext cx="861133" cy="642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100,000</a:t>
              </a:r>
            </a:p>
          </p:txBody>
        </p:sp>
        <p:sp>
          <p:nvSpPr>
            <p:cNvPr id="198" name="TextBox 197">
              <a:extLst>
                <a:ext uri="{FF2B5EF4-FFF2-40B4-BE49-F238E27FC236}">
                  <a16:creationId xmlns:a16="http://schemas.microsoft.com/office/drawing/2014/main" id="{1077F461-95C2-C5F7-BC1E-337F4D836B77}"/>
                </a:ext>
              </a:extLst>
            </p:cNvPr>
            <p:cNvSpPr txBox="1"/>
            <p:nvPr/>
          </p:nvSpPr>
          <p:spPr bwMode="auto">
            <a:xfrm>
              <a:off x="892440" y="2400111"/>
              <a:ext cx="756937" cy="642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80,000</a:t>
              </a:r>
            </a:p>
          </p:txBody>
        </p:sp>
        <p:sp>
          <p:nvSpPr>
            <p:cNvPr id="199" name="TextBox 198">
              <a:extLst>
                <a:ext uri="{FF2B5EF4-FFF2-40B4-BE49-F238E27FC236}">
                  <a16:creationId xmlns:a16="http://schemas.microsoft.com/office/drawing/2014/main" id="{64577E43-BA89-B8DF-A9B4-45BFFF023EDF}"/>
                </a:ext>
              </a:extLst>
            </p:cNvPr>
            <p:cNvSpPr txBox="1"/>
            <p:nvPr/>
          </p:nvSpPr>
          <p:spPr bwMode="auto">
            <a:xfrm>
              <a:off x="892440" y="3161782"/>
              <a:ext cx="756937" cy="642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60,000</a:t>
              </a:r>
            </a:p>
          </p:txBody>
        </p:sp>
        <p:sp>
          <p:nvSpPr>
            <p:cNvPr id="200" name="TextBox 199">
              <a:extLst>
                <a:ext uri="{FF2B5EF4-FFF2-40B4-BE49-F238E27FC236}">
                  <a16:creationId xmlns:a16="http://schemas.microsoft.com/office/drawing/2014/main" id="{61F72234-9F23-DF73-4867-0D2028967488}"/>
                </a:ext>
              </a:extLst>
            </p:cNvPr>
            <p:cNvSpPr txBox="1"/>
            <p:nvPr/>
          </p:nvSpPr>
          <p:spPr bwMode="auto">
            <a:xfrm>
              <a:off x="892440" y="3936427"/>
              <a:ext cx="756937" cy="642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40,000</a:t>
              </a:r>
            </a:p>
          </p:txBody>
        </p:sp>
        <p:sp>
          <p:nvSpPr>
            <p:cNvPr id="201" name="TextBox 200">
              <a:extLst>
                <a:ext uri="{FF2B5EF4-FFF2-40B4-BE49-F238E27FC236}">
                  <a16:creationId xmlns:a16="http://schemas.microsoft.com/office/drawing/2014/main" id="{892EC2E5-BBA0-D2DF-C19E-80B9C8084B2E}"/>
                </a:ext>
              </a:extLst>
            </p:cNvPr>
            <p:cNvSpPr txBox="1"/>
            <p:nvPr/>
          </p:nvSpPr>
          <p:spPr bwMode="auto">
            <a:xfrm>
              <a:off x="892440" y="4695091"/>
              <a:ext cx="756937" cy="642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20,000</a:t>
              </a:r>
            </a:p>
          </p:txBody>
        </p:sp>
      </p:grpSp>
      <p:sp>
        <p:nvSpPr>
          <p:cNvPr id="202" name="Freeform: Shape 201">
            <a:extLst>
              <a:ext uri="{FF2B5EF4-FFF2-40B4-BE49-F238E27FC236}">
                <a16:creationId xmlns:a16="http://schemas.microsoft.com/office/drawing/2014/main" id="{49AFF47E-390A-DFA0-7B9D-DBFD21E7177C}"/>
              </a:ext>
            </a:extLst>
          </p:cNvPr>
          <p:cNvSpPr/>
          <p:nvPr/>
        </p:nvSpPr>
        <p:spPr bwMode="auto">
          <a:xfrm>
            <a:off x="7062802" y="4275374"/>
            <a:ext cx="3622498" cy="1490478"/>
          </a:xfrm>
          <a:custGeom>
            <a:avLst/>
            <a:gdLst>
              <a:gd name="connsiteX0" fmla="*/ 0 w 3981450"/>
              <a:gd name="connsiteY0" fmla="*/ 0 h 1833562"/>
              <a:gd name="connsiteX1" fmla="*/ 0 w 3981450"/>
              <a:gd name="connsiteY1" fmla="*/ 1833562 h 1833562"/>
              <a:gd name="connsiteX2" fmla="*/ 3981450 w 3981450"/>
              <a:gd name="connsiteY2" fmla="*/ 1833562 h 1833562"/>
            </a:gdLst>
            <a:ahLst/>
            <a:cxnLst>
              <a:cxn ang="0">
                <a:pos x="connsiteX0" y="connsiteY0"/>
              </a:cxn>
              <a:cxn ang="0">
                <a:pos x="connsiteX1" y="connsiteY1"/>
              </a:cxn>
              <a:cxn ang="0">
                <a:pos x="connsiteX2" y="connsiteY2"/>
              </a:cxn>
            </a:cxnLst>
            <a:rect l="l" t="t" r="r" b="b"/>
            <a:pathLst>
              <a:path w="3981450" h="1833562">
                <a:moveTo>
                  <a:pt x="0" y="0"/>
                </a:moveTo>
                <a:lnTo>
                  <a:pt x="0" y="1833562"/>
                </a:lnTo>
                <a:lnTo>
                  <a:pt x="3981450" y="1833562"/>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grpSp>
        <p:nvGrpSpPr>
          <p:cNvPr id="203" name="Group 202">
            <a:extLst>
              <a:ext uri="{FF2B5EF4-FFF2-40B4-BE49-F238E27FC236}">
                <a16:creationId xmlns:a16="http://schemas.microsoft.com/office/drawing/2014/main" id="{D6069E78-3462-B73B-A4D0-D5C8E2541337}"/>
              </a:ext>
            </a:extLst>
          </p:cNvPr>
          <p:cNvGrpSpPr/>
          <p:nvPr/>
        </p:nvGrpSpPr>
        <p:grpSpPr>
          <a:xfrm>
            <a:off x="6984806" y="4352146"/>
            <a:ext cx="90502" cy="1338775"/>
            <a:chOff x="1496251" y="1813581"/>
            <a:chExt cx="423862" cy="3296314"/>
          </a:xfrm>
        </p:grpSpPr>
        <p:cxnSp>
          <p:nvCxnSpPr>
            <p:cNvPr id="204" name="Straight Connector 203">
              <a:extLst>
                <a:ext uri="{FF2B5EF4-FFF2-40B4-BE49-F238E27FC236}">
                  <a16:creationId xmlns:a16="http://schemas.microsoft.com/office/drawing/2014/main" id="{5C4631B0-582A-F60E-E629-1EB0C28C013A}"/>
                </a:ext>
              </a:extLst>
            </p:cNvPr>
            <p:cNvCxnSpPr/>
            <p:nvPr/>
          </p:nvCxnSpPr>
          <p:spPr bwMode="auto">
            <a:xfrm>
              <a:off x="1496251" y="1813581"/>
              <a:ext cx="423862" cy="0"/>
            </a:xfrm>
            <a:prstGeom prst="line">
              <a:avLst/>
            </a:prstGeom>
            <a:noFill/>
            <a:ln w="28575" cap="flat" cmpd="sng" algn="ctr">
              <a:solidFill>
                <a:schemeClr val="bg1"/>
              </a:solidFill>
              <a:prstDash val="solid"/>
              <a:round/>
              <a:headEnd type="none" w="med" len="med"/>
              <a:tailEnd type="none" w="med" len="med"/>
            </a:ln>
            <a:effectLst/>
          </p:spPr>
        </p:cxnSp>
        <p:cxnSp>
          <p:nvCxnSpPr>
            <p:cNvPr id="205" name="Straight Connector 204">
              <a:extLst>
                <a:ext uri="{FF2B5EF4-FFF2-40B4-BE49-F238E27FC236}">
                  <a16:creationId xmlns:a16="http://schemas.microsoft.com/office/drawing/2014/main" id="{EE6553C1-EF21-F6B1-EE28-4CA1E86C710E}"/>
                </a:ext>
              </a:extLst>
            </p:cNvPr>
            <p:cNvCxnSpPr/>
            <p:nvPr/>
          </p:nvCxnSpPr>
          <p:spPr bwMode="auto">
            <a:xfrm>
              <a:off x="1496251" y="2629369"/>
              <a:ext cx="423862" cy="0"/>
            </a:xfrm>
            <a:prstGeom prst="line">
              <a:avLst/>
            </a:prstGeom>
            <a:noFill/>
            <a:ln w="28575" cap="flat" cmpd="sng" algn="ctr">
              <a:solidFill>
                <a:schemeClr val="bg1"/>
              </a:solidFill>
              <a:prstDash val="solid"/>
              <a:round/>
              <a:headEnd type="none" w="med" len="med"/>
              <a:tailEnd type="none" w="med" len="med"/>
            </a:ln>
            <a:effectLst/>
          </p:spPr>
        </p:cxnSp>
        <p:cxnSp>
          <p:nvCxnSpPr>
            <p:cNvPr id="206" name="Straight Connector 205">
              <a:extLst>
                <a:ext uri="{FF2B5EF4-FFF2-40B4-BE49-F238E27FC236}">
                  <a16:creationId xmlns:a16="http://schemas.microsoft.com/office/drawing/2014/main" id="{E56009D2-801F-2D2D-EB03-ED8322544280}"/>
                </a:ext>
              </a:extLst>
            </p:cNvPr>
            <p:cNvCxnSpPr/>
            <p:nvPr/>
          </p:nvCxnSpPr>
          <p:spPr bwMode="auto">
            <a:xfrm>
              <a:off x="1496251" y="3442107"/>
              <a:ext cx="423862" cy="0"/>
            </a:xfrm>
            <a:prstGeom prst="line">
              <a:avLst/>
            </a:prstGeom>
            <a:noFill/>
            <a:ln w="28575" cap="flat" cmpd="sng" algn="ctr">
              <a:solidFill>
                <a:schemeClr val="bg1"/>
              </a:solidFill>
              <a:prstDash val="solid"/>
              <a:round/>
              <a:headEnd type="none" w="med" len="med"/>
              <a:tailEnd type="none" w="med" len="med"/>
            </a:ln>
            <a:effectLst/>
          </p:spPr>
        </p:cxnSp>
        <p:cxnSp>
          <p:nvCxnSpPr>
            <p:cNvPr id="207" name="Straight Connector 206">
              <a:extLst>
                <a:ext uri="{FF2B5EF4-FFF2-40B4-BE49-F238E27FC236}">
                  <a16:creationId xmlns:a16="http://schemas.microsoft.com/office/drawing/2014/main" id="{56A02B37-BAFE-C5B5-A04B-0E0ECDF01506}"/>
                </a:ext>
              </a:extLst>
            </p:cNvPr>
            <p:cNvCxnSpPr/>
            <p:nvPr/>
          </p:nvCxnSpPr>
          <p:spPr bwMode="auto">
            <a:xfrm>
              <a:off x="1496251" y="4297157"/>
              <a:ext cx="423862" cy="0"/>
            </a:xfrm>
            <a:prstGeom prst="line">
              <a:avLst/>
            </a:prstGeom>
            <a:noFill/>
            <a:ln w="28575" cap="flat" cmpd="sng" algn="ctr">
              <a:solidFill>
                <a:schemeClr val="bg1"/>
              </a:solidFill>
              <a:prstDash val="solid"/>
              <a:round/>
              <a:headEnd type="none" w="med" len="med"/>
              <a:tailEnd type="none" w="med" len="med"/>
            </a:ln>
            <a:effectLst/>
          </p:spPr>
        </p:cxnSp>
        <p:cxnSp>
          <p:nvCxnSpPr>
            <p:cNvPr id="208" name="Straight Connector 207">
              <a:extLst>
                <a:ext uri="{FF2B5EF4-FFF2-40B4-BE49-F238E27FC236}">
                  <a16:creationId xmlns:a16="http://schemas.microsoft.com/office/drawing/2014/main" id="{1FF07BE5-7E5C-9700-8A43-69817EB10830}"/>
                </a:ext>
              </a:extLst>
            </p:cNvPr>
            <p:cNvCxnSpPr/>
            <p:nvPr/>
          </p:nvCxnSpPr>
          <p:spPr bwMode="auto">
            <a:xfrm>
              <a:off x="1496251" y="5109895"/>
              <a:ext cx="423862" cy="0"/>
            </a:xfrm>
            <a:prstGeom prst="line">
              <a:avLst/>
            </a:prstGeom>
            <a:noFill/>
            <a:ln w="28575" cap="flat" cmpd="sng" algn="ctr">
              <a:solidFill>
                <a:schemeClr val="bg1"/>
              </a:solidFill>
              <a:prstDash val="solid"/>
              <a:round/>
              <a:headEnd type="none" w="med" len="med"/>
              <a:tailEnd type="none" w="med" len="med"/>
            </a:ln>
            <a:effectLst/>
          </p:spPr>
        </p:cxnSp>
      </p:grpSp>
      <p:grpSp>
        <p:nvGrpSpPr>
          <p:cNvPr id="209" name="Group 208">
            <a:extLst>
              <a:ext uri="{FF2B5EF4-FFF2-40B4-BE49-F238E27FC236}">
                <a16:creationId xmlns:a16="http://schemas.microsoft.com/office/drawing/2014/main" id="{D14FE10E-C19A-E060-1B14-1B43EC7082F8}"/>
              </a:ext>
            </a:extLst>
          </p:cNvPr>
          <p:cNvGrpSpPr/>
          <p:nvPr/>
        </p:nvGrpSpPr>
        <p:grpSpPr>
          <a:xfrm>
            <a:off x="7303375" y="5757340"/>
            <a:ext cx="3364135" cy="527073"/>
            <a:chOff x="1926524" y="3523618"/>
            <a:chExt cx="3697486" cy="629521"/>
          </a:xfrm>
        </p:grpSpPr>
        <p:grpSp>
          <p:nvGrpSpPr>
            <p:cNvPr id="210" name="Group 209">
              <a:extLst>
                <a:ext uri="{FF2B5EF4-FFF2-40B4-BE49-F238E27FC236}">
                  <a16:creationId xmlns:a16="http://schemas.microsoft.com/office/drawing/2014/main" id="{BEF50400-1B1D-8AAC-1557-D0F761A4DA2B}"/>
                </a:ext>
              </a:extLst>
            </p:cNvPr>
            <p:cNvGrpSpPr/>
            <p:nvPr/>
          </p:nvGrpSpPr>
          <p:grpSpPr>
            <a:xfrm>
              <a:off x="1926524" y="3523618"/>
              <a:ext cx="1437483" cy="624274"/>
              <a:chOff x="1926524" y="3481874"/>
              <a:chExt cx="1437483" cy="624274"/>
            </a:xfrm>
          </p:grpSpPr>
          <p:sp>
            <p:nvSpPr>
              <p:cNvPr id="221" name="TextBox 220">
                <a:extLst>
                  <a:ext uri="{FF2B5EF4-FFF2-40B4-BE49-F238E27FC236}">
                    <a16:creationId xmlns:a16="http://schemas.microsoft.com/office/drawing/2014/main" id="{128A6CC4-FEE3-F02E-083E-81D8858FDE2E}"/>
                  </a:ext>
                </a:extLst>
              </p:cNvPr>
              <p:cNvSpPr txBox="1"/>
              <p:nvPr/>
            </p:nvSpPr>
            <p:spPr bwMode="auto">
              <a:xfrm>
                <a:off x="1926524" y="3481874"/>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0</a:t>
                </a:r>
              </a:p>
            </p:txBody>
          </p:sp>
          <p:sp>
            <p:nvSpPr>
              <p:cNvPr id="222" name="TextBox 221">
                <a:extLst>
                  <a:ext uri="{FF2B5EF4-FFF2-40B4-BE49-F238E27FC236}">
                    <a16:creationId xmlns:a16="http://schemas.microsoft.com/office/drawing/2014/main" id="{DF6F132E-5DC7-434C-FEB6-E411FE976E3F}"/>
                  </a:ext>
                </a:extLst>
              </p:cNvPr>
              <p:cNvSpPr txBox="1"/>
              <p:nvPr/>
            </p:nvSpPr>
            <p:spPr bwMode="auto">
              <a:xfrm>
                <a:off x="2648747" y="3481874"/>
                <a:ext cx="71526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32 Wk</a:t>
                </a:r>
              </a:p>
            </p:txBody>
          </p:sp>
          <p:sp>
            <p:nvSpPr>
              <p:cNvPr id="223" name="TextBox 222">
                <a:extLst>
                  <a:ext uri="{FF2B5EF4-FFF2-40B4-BE49-F238E27FC236}">
                    <a16:creationId xmlns:a16="http://schemas.microsoft.com/office/drawing/2014/main" id="{BA77FE06-6F16-136A-B350-36B11B89E950}"/>
                  </a:ext>
                </a:extLst>
              </p:cNvPr>
              <p:cNvSpPr txBox="1"/>
              <p:nvPr/>
            </p:nvSpPr>
            <p:spPr bwMode="auto">
              <a:xfrm>
                <a:off x="2049600" y="3701789"/>
                <a:ext cx="939415" cy="404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E1471D"/>
                    </a:solidFill>
                    <a:effectLst/>
                    <a:uLnTx/>
                    <a:uFillTx/>
                    <a:latin typeface="Calibri"/>
                    <a:ea typeface="+mn-ea"/>
                    <a:cs typeface="Arial" panose="020B0604020202020204" pitchFamily="34" charset="0"/>
                  </a:rPr>
                  <a:t>Placebo</a:t>
                </a:r>
              </a:p>
            </p:txBody>
          </p:sp>
        </p:grpSp>
        <p:grpSp>
          <p:nvGrpSpPr>
            <p:cNvPr id="211" name="Group 210">
              <a:extLst>
                <a:ext uri="{FF2B5EF4-FFF2-40B4-BE49-F238E27FC236}">
                  <a16:creationId xmlns:a16="http://schemas.microsoft.com/office/drawing/2014/main" id="{F14CAA2A-F816-A78D-1141-C03C9F26995A}"/>
                </a:ext>
              </a:extLst>
            </p:cNvPr>
            <p:cNvGrpSpPr/>
            <p:nvPr/>
          </p:nvGrpSpPr>
          <p:grpSpPr>
            <a:xfrm>
              <a:off x="4095541" y="3523618"/>
              <a:ext cx="1528469" cy="629521"/>
              <a:chOff x="1835538" y="3481874"/>
              <a:chExt cx="1528469" cy="629521"/>
            </a:xfrm>
          </p:grpSpPr>
          <p:sp>
            <p:nvSpPr>
              <p:cNvPr id="218" name="TextBox 217">
                <a:extLst>
                  <a:ext uri="{FF2B5EF4-FFF2-40B4-BE49-F238E27FC236}">
                    <a16:creationId xmlns:a16="http://schemas.microsoft.com/office/drawing/2014/main" id="{DF03F671-F18B-6E98-488A-AFD42DAEF56A}"/>
                  </a:ext>
                </a:extLst>
              </p:cNvPr>
              <p:cNvSpPr txBox="1"/>
              <p:nvPr/>
            </p:nvSpPr>
            <p:spPr bwMode="auto">
              <a:xfrm>
                <a:off x="1926524" y="3481874"/>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0</a:t>
                </a:r>
              </a:p>
            </p:txBody>
          </p:sp>
          <p:sp>
            <p:nvSpPr>
              <p:cNvPr id="219" name="TextBox 218">
                <a:extLst>
                  <a:ext uri="{FF2B5EF4-FFF2-40B4-BE49-F238E27FC236}">
                    <a16:creationId xmlns:a16="http://schemas.microsoft.com/office/drawing/2014/main" id="{0F2467B4-DA15-FCFB-0455-22CC3E22ACC1}"/>
                  </a:ext>
                </a:extLst>
              </p:cNvPr>
              <p:cNvSpPr txBox="1"/>
              <p:nvPr/>
            </p:nvSpPr>
            <p:spPr bwMode="auto">
              <a:xfrm>
                <a:off x="2648747" y="3481874"/>
                <a:ext cx="71526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32 Wk</a:t>
                </a:r>
              </a:p>
            </p:txBody>
          </p:sp>
          <p:sp>
            <p:nvSpPr>
              <p:cNvPr id="220" name="TextBox 219">
                <a:extLst>
                  <a:ext uri="{FF2B5EF4-FFF2-40B4-BE49-F238E27FC236}">
                    <a16:creationId xmlns:a16="http://schemas.microsoft.com/office/drawing/2014/main" id="{54641C77-8247-992E-6840-2009CF24B0B7}"/>
                  </a:ext>
                </a:extLst>
              </p:cNvPr>
              <p:cNvSpPr txBox="1"/>
              <p:nvPr/>
            </p:nvSpPr>
            <p:spPr bwMode="auto">
              <a:xfrm>
                <a:off x="1835538" y="3707036"/>
                <a:ext cx="1367543" cy="404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15873"/>
                    </a:solidFill>
                    <a:effectLst/>
                    <a:uLnTx/>
                    <a:uFillTx/>
                    <a:latin typeface="Calibri"/>
                    <a:ea typeface="+mn-ea"/>
                    <a:cs typeface="Arial" panose="020B0604020202020204" pitchFamily="34" charset="0"/>
                  </a:rPr>
                  <a:t>Semaglutide</a:t>
                </a:r>
              </a:p>
            </p:txBody>
          </p:sp>
        </p:grpSp>
        <p:grpSp>
          <p:nvGrpSpPr>
            <p:cNvPr id="212" name="Group 211">
              <a:extLst>
                <a:ext uri="{FF2B5EF4-FFF2-40B4-BE49-F238E27FC236}">
                  <a16:creationId xmlns:a16="http://schemas.microsoft.com/office/drawing/2014/main" id="{B60D650D-6D7A-8D85-7C43-495AE48F923A}"/>
                </a:ext>
              </a:extLst>
            </p:cNvPr>
            <p:cNvGrpSpPr/>
            <p:nvPr/>
          </p:nvGrpSpPr>
          <p:grpSpPr>
            <a:xfrm>
              <a:off x="2076449" y="3524250"/>
              <a:ext cx="901570" cy="90493"/>
              <a:chOff x="2076449" y="3048109"/>
              <a:chExt cx="901570" cy="485666"/>
            </a:xfrm>
          </p:grpSpPr>
          <p:cxnSp>
            <p:nvCxnSpPr>
              <p:cNvPr id="216" name="Straight Connector 215">
                <a:extLst>
                  <a:ext uri="{FF2B5EF4-FFF2-40B4-BE49-F238E27FC236}">
                    <a16:creationId xmlns:a16="http://schemas.microsoft.com/office/drawing/2014/main" id="{5347818E-5247-5F6C-688D-04A51020ADFE}"/>
                  </a:ext>
                </a:extLst>
              </p:cNvPr>
              <p:cNvCxnSpPr/>
              <p:nvPr/>
            </p:nvCxnSpPr>
            <p:spPr bwMode="auto">
              <a:xfrm>
                <a:off x="2076449" y="3048109"/>
                <a:ext cx="0" cy="485666"/>
              </a:xfrm>
              <a:prstGeom prst="line">
                <a:avLst/>
              </a:prstGeom>
              <a:noFill/>
              <a:ln w="28575" cap="flat" cmpd="sng" algn="ctr">
                <a:solidFill>
                  <a:schemeClr val="bg1"/>
                </a:solidFill>
                <a:prstDash val="solid"/>
                <a:round/>
                <a:headEnd type="none" w="med" len="med"/>
                <a:tailEnd type="none" w="med" len="med"/>
              </a:ln>
              <a:effectLst/>
            </p:spPr>
          </p:cxnSp>
          <p:cxnSp>
            <p:nvCxnSpPr>
              <p:cNvPr id="217" name="Straight Connector 216">
                <a:extLst>
                  <a:ext uri="{FF2B5EF4-FFF2-40B4-BE49-F238E27FC236}">
                    <a16:creationId xmlns:a16="http://schemas.microsoft.com/office/drawing/2014/main" id="{DBB585B8-2618-7279-1CBB-C3237DFE6C69}"/>
                  </a:ext>
                </a:extLst>
              </p:cNvPr>
              <p:cNvCxnSpPr/>
              <p:nvPr/>
            </p:nvCxnSpPr>
            <p:spPr bwMode="auto">
              <a:xfrm>
                <a:off x="2978019" y="3048109"/>
                <a:ext cx="0" cy="485666"/>
              </a:xfrm>
              <a:prstGeom prst="line">
                <a:avLst/>
              </a:prstGeom>
              <a:noFill/>
              <a:ln w="28575" cap="flat" cmpd="sng" algn="ctr">
                <a:solidFill>
                  <a:schemeClr val="bg1"/>
                </a:solidFill>
                <a:prstDash val="solid"/>
                <a:round/>
                <a:headEnd type="none" w="med" len="med"/>
                <a:tailEnd type="none" w="med" len="med"/>
              </a:ln>
              <a:effectLst/>
            </p:spPr>
          </p:cxnSp>
        </p:grpSp>
        <p:grpSp>
          <p:nvGrpSpPr>
            <p:cNvPr id="213" name="Group 212">
              <a:extLst>
                <a:ext uri="{FF2B5EF4-FFF2-40B4-BE49-F238E27FC236}">
                  <a16:creationId xmlns:a16="http://schemas.microsoft.com/office/drawing/2014/main" id="{673FE91B-A9E1-FCFB-4CF0-FF50CB3FDC31}"/>
                </a:ext>
              </a:extLst>
            </p:cNvPr>
            <p:cNvGrpSpPr/>
            <p:nvPr/>
          </p:nvGrpSpPr>
          <p:grpSpPr>
            <a:xfrm>
              <a:off x="4330958" y="3524250"/>
              <a:ext cx="901570" cy="90493"/>
              <a:chOff x="2076449" y="3048109"/>
              <a:chExt cx="901570" cy="485666"/>
            </a:xfrm>
          </p:grpSpPr>
          <p:cxnSp>
            <p:nvCxnSpPr>
              <p:cNvPr id="214" name="Straight Connector 213">
                <a:extLst>
                  <a:ext uri="{FF2B5EF4-FFF2-40B4-BE49-F238E27FC236}">
                    <a16:creationId xmlns:a16="http://schemas.microsoft.com/office/drawing/2014/main" id="{D74E0103-A08A-99B4-91EA-CBF99E357966}"/>
                  </a:ext>
                </a:extLst>
              </p:cNvPr>
              <p:cNvCxnSpPr/>
              <p:nvPr/>
            </p:nvCxnSpPr>
            <p:spPr bwMode="auto">
              <a:xfrm>
                <a:off x="2076449" y="3048109"/>
                <a:ext cx="0" cy="485666"/>
              </a:xfrm>
              <a:prstGeom prst="line">
                <a:avLst/>
              </a:prstGeom>
              <a:noFill/>
              <a:ln w="28575" cap="flat" cmpd="sng" algn="ctr">
                <a:solidFill>
                  <a:schemeClr val="bg1"/>
                </a:solidFill>
                <a:prstDash val="solid"/>
                <a:round/>
                <a:headEnd type="none" w="med" len="med"/>
                <a:tailEnd type="none" w="med" len="med"/>
              </a:ln>
              <a:effectLst/>
            </p:spPr>
          </p:cxnSp>
          <p:cxnSp>
            <p:nvCxnSpPr>
              <p:cNvPr id="215" name="Straight Connector 214">
                <a:extLst>
                  <a:ext uri="{FF2B5EF4-FFF2-40B4-BE49-F238E27FC236}">
                    <a16:creationId xmlns:a16="http://schemas.microsoft.com/office/drawing/2014/main" id="{C416E12F-B30C-FDE9-38A4-A082B3751337}"/>
                  </a:ext>
                </a:extLst>
              </p:cNvPr>
              <p:cNvCxnSpPr/>
              <p:nvPr/>
            </p:nvCxnSpPr>
            <p:spPr bwMode="auto">
              <a:xfrm>
                <a:off x="2978019" y="3048109"/>
                <a:ext cx="0" cy="485666"/>
              </a:xfrm>
              <a:prstGeom prst="line">
                <a:avLst/>
              </a:prstGeom>
              <a:noFill/>
              <a:ln w="28575" cap="flat" cmpd="sng" algn="ctr">
                <a:solidFill>
                  <a:schemeClr val="bg1"/>
                </a:solidFill>
                <a:prstDash val="solid"/>
                <a:round/>
                <a:headEnd type="none" w="med" len="med"/>
                <a:tailEnd type="none" w="med" len="med"/>
              </a:ln>
              <a:effectLst/>
            </p:spPr>
          </p:cxnSp>
        </p:grpSp>
      </p:grpSp>
      <p:sp>
        <p:nvSpPr>
          <p:cNvPr id="224" name="TextBox 223">
            <a:extLst>
              <a:ext uri="{FF2B5EF4-FFF2-40B4-BE49-F238E27FC236}">
                <a16:creationId xmlns:a16="http://schemas.microsoft.com/office/drawing/2014/main" id="{AB8645AC-D67C-5FE0-3D31-7BA64BFC5776}"/>
              </a:ext>
            </a:extLst>
          </p:cNvPr>
          <p:cNvSpPr txBox="1"/>
          <p:nvPr/>
        </p:nvSpPr>
        <p:spPr bwMode="auto">
          <a:xfrm rot="16200000">
            <a:off x="5207465" y="4868563"/>
            <a:ext cx="180902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Total Lean Mass (g)</a:t>
            </a:r>
          </a:p>
        </p:txBody>
      </p:sp>
      <p:sp>
        <p:nvSpPr>
          <p:cNvPr id="225" name="TextBox 224">
            <a:extLst>
              <a:ext uri="{FF2B5EF4-FFF2-40B4-BE49-F238E27FC236}">
                <a16:creationId xmlns:a16="http://schemas.microsoft.com/office/drawing/2014/main" id="{AD05F086-DA07-32AA-B7B9-712E6F0F76B6}"/>
              </a:ext>
            </a:extLst>
          </p:cNvPr>
          <p:cNvSpPr txBox="1"/>
          <p:nvPr/>
        </p:nvSpPr>
        <p:spPr bwMode="auto">
          <a:xfrm>
            <a:off x="8482892" y="4388180"/>
            <a:ext cx="773288" cy="2834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P</a:t>
            </a: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 .680</a:t>
            </a:r>
          </a:p>
        </p:txBody>
      </p:sp>
      <p:sp>
        <p:nvSpPr>
          <p:cNvPr id="226" name="TextBox 225">
            <a:extLst>
              <a:ext uri="{FF2B5EF4-FFF2-40B4-BE49-F238E27FC236}">
                <a16:creationId xmlns:a16="http://schemas.microsoft.com/office/drawing/2014/main" id="{E072F2F3-4F27-D02F-683C-F0EB610148B0}"/>
              </a:ext>
            </a:extLst>
          </p:cNvPr>
          <p:cNvSpPr txBox="1"/>
          <p:nvPr/>
        </p:nvSpPr>
        <p:spPr bwMode="auto">
          <a:xfrm>
            <a:off x="7527886" y="4169781"/>
            <a:ext cx="678486" cy="2834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P</a:t>
            </a: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 .21</a:t>
            </a:r>
          </a:p>
        </p:txBody>
      </p:sp>
      <p:sp>
        <p:nvSpPr>
          <p:cNvPr id="227" name="TextBox 226">
            <a:extLst>
              <a:ext uri="{FF2B5EF4-FFF2-40B4-BE49-F238E27FC236}">
                <a16:creationId xmlns:a16="http://schemas.microsoft.com/office/drawing/2014/main" id="{22D83950-D476-0C06-8893-142EEC8E9AF6}"/>
              </a:ext>
            </a:extLst>
          </p:cNvPr>
          <p:cNvSpPr txBox="1"/>
          <p:nvPr/>
        </p:nvSpPr>
        <p:spPr bwMode="auto">
          <a:xfrm>
            <a:off x="9587839" y="4169781"/>
            <a:ext cx="69923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P</a:t>
            </a: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&lt;.01</a:t>
            </a:r>
          </a:p>
        </p:txBody>
      </p:sp>
      <p:grpSp>
        <p:nvGrpSpPr>
          <p:cNvPr id="228" name="Group 227">
            <a:extLst>
              <a:ext uri="{FF2B5EF4-FFF2-40B4-BE49-F238E27FC236}">
                <a16:creationId xmlns:a16="http://schemas.microsoft.com/office/drawing/2014/main" id="{0C3E3001-716E-6A52-4714-3C7F4188C9D5}"/>
              </a:ext>
            </a:extLst>
          </p:cNvPr>
          <p:cNvGrpSpPr/>
          <p:nvPr/>
        </p:nvGrpSpPr>
        <p:grpSpPr>
          <a:xfrm>
            <a:off x="7304529" y="4558483"/>
            <a:ext cx="266964" cy="902112"/>
            <a:chOff x="1928381" y="1813581"/>
            <a:chExt cx="293417" cy="1271588"/>
          </a:xfrm>
        </p:grpSpPr>
        <p:cxnSp>
          <p:nvCxnSpPr>
            <p:cNvPr id="229" name="Straight Connector 228">
              <a:extLst>
                <a:ext uri="{FF2B5EF4-FFF2-40B4-BE49-F238E27FC236}">
                  <a16:creationId xmlns:a16="http://schemas.microsoft.com/office/drawing/2014/main" id="{F6AC812E-2FBA-4335-1B9E-8DF9D5571334}"/>
                </a:ext>
              </a:extLst>
            </p:cNvPr>
            <p:cNvCxnSpPr>
              <a:cxnSpLocks/>
            </p:cNvCxnSpPr>
            <p:nvPr/>
          </p:nvCxnSpPr>
          <p:spPr bwMode="auto">
            <a:xfrm>
              <a:off x="1928381" y="1813581"/>
              <a:ext cx="293417" cy="0"/>
            </a:xfrm>
            <a:prstGeom prst="line">
              <a:avLst/>
            </a:prstGeom>
            <a:noFill/>
            <a:ln w="28575" cap="flat" cmpd="sng" algn="ctr">
              <a:solidFill>
                <a:schemeClr val="accent3"/>
              </a:solidFill>
              <a:prstDash val="solid"/>
              <a:round/>
              <a:headEnd type="none" w="med" len="med"/>
              <a:tailEnd type="none" w="med" len="med"/>
            </a:ln>
            <a:effectLst/>
          </p:spPr>
        </p:cxnSp>
        <p:cxnSp>
          <p:nvCxnSpPr>
            <p:cNvPr id="230" name="Straight Connector 229">
              <a:extLst>
                <a:ext uri="{FF2B5EF4-FFF2-40B4-BE49-F238E27FC236}">
                  <a16:creationId xmlns:a16="http://schemas.microsoft.com/office/drawing/2014/main" id="{DBD6F5F5-DEFD-FEB9-CA2F-9339E46D4429}"/>
                </a:ext>
              </a:extLst>
            </p:cNvPr>
            <p:cNvCxnSpPr>
              <a:cxnSpLocks/>
            </p:cNvCxnSpPr>
            <p:nvPr/>
          </p:nvCxnSpPr>
          <p:spPr bwMode="auto">
            <a:xfrm>
              <a:off x="1928381" y="3085169"/>
              <a:ext cx="293417" cy="0"/>
            </a:xfrm>
            <a:prstGeom prst="line">
              <a:avLst/>
            </a:prstGeom>
            <a:noFill/>
            <a:ln w="28575" cap="flat" cmpd="sng" algn="ctr">
              <a:solidFill>
                <a:schemeClr val="accent3"/>
              </a:solidFill>
              <a:prstDash val="solid"/>
              <a:round/>
              <a:headEnd type="none" w="med" len="med"/>
              <a:tailEnd type="none" w="med" len="med"/>
            </a:ln>
            <a:effectLst/>
          </p:spPr>
        </p:cxnSp>
        <p:cxnSp>
          <p:nvCxnSpPr>
            <p:cNvPr id="231" name="Straight Connector 230">
              <a:extLst>
                <a:ext uri="{FF2B5EF4-FFF2-40B4-BE49-F238E27FC236}">
                  <a16:creationId xmlns:a16="http://schemas.microsoft.com/office/drawing/2014/main" id="{1AEEAEBE-B164-5280-9391-8CAF4727B010}"/>
                </a:ext>
              </a:extLst>
            </p:cNvPr>
            <p:cNvCxnSpPr>
              <a:cxnSpLocks/>
            </p:cNvCxnSpPr>
            <p:nvPr/>
          </p:nvCxnSpPr>
          <p:spPr bwMode="auto">
            <a:xfrm>
              <a:off x="2075089" y="1823106"/>
              <a:ext cx="0" cy="1253469"/>
            </a:xfrm>
            <a:prstGeom prst="line">
              <a:avLst/>
            </a:prstGeom>
            <a:noFill/>
            <a:ln w="28575" cap="flat" cmpd="sng" algn="ctr">
              <a:solidFill>
                <a:schemeClr val="accent3"/>
              </a:solidFill>
              <a:prstDash val="solid"/>
              <a:round/>
              <a:headEnd type="none" w="med" len="med"/>
              <a:tailEnd type="none" w="med" len="med"/>
            </a:ln>
            <a:effectLst/>
          </p:spPr>
        </p:cxnSp>
      </p:grpSp>
      <p:grpSp>
        <p:nvGrpSpPr>
          <p:cNvPr id="232" name="Group 231">
            <a:extLst>
              <a:ext uri="{FF2B5EF4-FFF2-40B4-BE49-F238E27FC236}">
                <a16:creationId xmlns:a16="http://schemas.microsoft.com/office/drawing/2014/main" id="{AB0089C0-1A8A-00EE-3FE3-ED3E3B9D3144}"/>
              </a:ext>
            </a:extLst>
          </p:cNvPr>
          <p:cNvGrpSpPr/>
          <p:nvPr/>
        </p:nvGrpSpPr>
        <p:grpSpPr>
          <a:xfrm>
            <a:off x="8126054" y="4638231"/>
            <a:ext cx="266964" cy="844849"/>
            <a:chOff x="1928381" y="1813581"/>
            <a:chExt cx="293417" cy="1271588"/>
          </a:xfrm>
        </p:grpSpPr>
        <p:cxnSp>
          <p:nvCxnSpPr>
            <p:cNvPr id="233" name="Straight Connector 232">
              <a:extLst>
                <a:ext uri="{FF2B5EF4-FFF2-40B4-BE49-F238E27FC236}">
                  <a16:creationId xmlns:a16="http://schemas.microsoft.com/office/drawing/2014/main" id="{382B6F26-E62F-0044-B5A5-B84282018B72}"/>
                </a:ext>
              </a:extLst>
            </p:cNvPr>
            <p:cNvCxnSpPr>
              <a:cxnSpLocks/>
            </p:cNvCxnSpPr>
            <p:nvPr/>
          </p:nvCxnSpPr>
          <p:spPr bwMode="auto">
            <a:xfrm>
              <a:off x="1928381" y="1813581"/>
              <a:ext cx="293417" cy="0"/>
            </a:xfrm>
            <a:prstGeom prst="line">
              <a:avLst/>
            </a:prstGeom>
            <a:noFill/>
            <a:ln w="28575" cap="flat" cmpd="sng" algn="ctr">
              <a:solidFill>
                <a:schemeClr val="accent3"/>
              </a:solidFill>
              <a:prstDash val="solid"/>
              <a:round/>
              <a:headEnd type="none" w="med" len="med"/>
              <a:tailEnd type="none" w="med" len="med"/>
            </a:ln>
            <a:effectLst/>
          </p:spPr>
        </p:cxnSp>
        <p:cxnSp>
          <p:nvCxnSpPr>
            <p:cNvPr id="234" name="Straight Connector 233">
              <a:extLst>
                <a:ext uri="{FF2B5EF4-FFF2-40B4-BE49-F238E27FC236}">
                  <a16:creationId xmlns:a16="http://schemas.microsoft.com/office/drawing/2014/main" id="{E9E6D4D7-71B8-1A7B-EB2C-1F167097FCC1}"/>
                </a:ext>
              </a:extLst>
            </p:cNvPr>
            <p:cNvCxnSpPr>
              <a:cxnSpLocks/>
            </p:cNvCxnSpPr>
            <p:nvPr/>
          </p:nvCxnSpPr>
          <p:spPr bwMode="auto">
            <a:xfrm>
              <a:off x="1928381" y="3085169"/>
              <a:ext cx="293417" cy="0"/>
            </a:xfrm>
            <a:prstGeom prst="line">
              <a:avLst/>
            </a:prstGeom>
            <a:noFill/>
            <a:ln w="28575" cap="flat" cmpd="sng" algn="ctr">
              <a:solidFill>
                <a:schemeClr val="accent3"/>
              </a:solidFill>
              <a:prstDash val="solid"/>
              <a:round/>
              <a:headEnd type="none" w="med" len="med"/>
              <a:tailEnd type="none" w="med" len="med"/>
            </a:ln>
            <a:effectLst/>
          </p:spPr>
        </p:cxnSp>
        <p:cxnSp>
          <p:nvCxnSpPr>
            <p:cNvPr id="235" name="Straight Connector 234">
              <a:extLst>
                <a:ext uri="{FF2B5EF4-FFF2-40B4-BE49-F238E27FC236}">
                  <a16:creationId xmlns:a16="http://schemas.microsoft.com/office/drawing/2014/main" id="{6C1117D7-5061-69BB-8386-48AA63E91728}"/>
                </a:ext>
              </a:extLst>
            </p:cNvPr>
            <p:cNvCxnSpPr>
              <a:cxnSpLocks/>
            </p:cNvCxnSpPr>
            <p:nvPr/>
          </p:nvCxnSpPr>
          <p:spPr bwMode="auto">
            <a:xfrm>
              <a:off x="2075089" y="1823106"/>
              <a:ext cx="0" cy="1253469"/>
            </a:xfrm>
            <a:prstGeom prst="line">
              <a:avLst/>
            </a:prstGeom>
            <a:noFill/>
            <a:ln w="28575" cap="flat" cmpd="sng" algn="ctr">
              <a:solidFill>
                <a:schemeClr val="accent3"/>
              </a:solidFill>
              <a:prstDash val="solid"/>
              <a:round/>
              <a:headEnd type="none" w="med" len="med"/>
              <a:tailEnd type="none" w="med" len="med"/>
            </a:ln>
            <a:effectLst/>
          </p:spPr>
        </p:cxnSp>
      </p:grpSp>
      <p:grpSp>
        <p:nvGrpSpPr>
          <p:cNvPr id="236" name="Group 235">
            <a:extLst>
              <a:ext uri="{FF2B5EF4-FFF2-40B4-BE49-F238E27FC236}">
                <a16:creationId xmlns:a16="http://schemas.microsoft.com/office/drawing/2014/main" id="{A6B54830-03A1-09CA-A1B5-A82FC659EAAF}"/>
              </a:ext>
            </a:extLst>
          </p:cNvPr>
          <p:cNvGrpSpPr/>
          <p:nvPr/>
        </p:nvGrpSpPr>
        <p:grpSpPr>
          <a:xfrm>
            <a:off x="9370770" y="4574432"/>
            <a:ext cx="266964" cy="806531"/>
            <a:chOff x="1928381" y="1813581"/>
            <a:chExt cx="293417" cy="1271588"/>
          </a:xfrm>
        </p:grpSpPr>
        <p:cxnSp>
          <p:nvCxnSpPr>
            <p:cNvPr id="237" name="Straight Connector 236">
              <a:extLst>
                <a:ext uri="{FF2B5EF4-FFF2-40B4-BE49-F238E27FC236}">
                  <a16:creationId xmlns:a16="http://schemas.microsoft.com/office/drawing/2014/main" id="{4FA9D18F-28CB-B332-A52E-049DEA9401D3}"/>
                </a:ext>
              </a:extLst>
            </p:cNvPr>
            <p:cNvCxnSpPr>
              <a:cxnSpLocks/>
            </p:cNvCxnSpPr>
            <p:nvPr/>
          </p:nvCxnSpPr>
          <p:spPr bwMode="auto">
            <a:xfrm>
              <a:off x="1928381" y="1813581"/>
              <a:ext cx="293417" cy="0"/>
            </a:xfrm>
            <a:prstGeom prst="line">
              <a:avLst/>
            </a:prstGeom>
            <a:noFill/>
            <a:ln w="28575" cap="flat" cmpd="sng" algn="ctr">
              <a:solidFill>
                <a:schemeClr val="accent1"/>
              </a:solidFill>
              <a:prstDash val="solid"/>
              <a:round/>
              <a:headEnd type="none" w="med" len="med"/>
              <a:tailEnd type="none" w="med" len="med"/>
            </a:ln>
            <a:effectLst/>
          </p:spPr>
        </p:cxnSp>
        <p:cxnSp>
          <p:nvCxnSpPr>
            <p:cNvPr id="238" name="Straight Connector 237">
              <a:extLst>
                <a:ext uri="{FF2B5EF4-FFF2-40B4-BE49-F238E27FC236}">
                  <a16:creationId xmlns:a16="http://schemas.microsoft.com/office/drawing/2014/main" id="{DC28905F-E72A-B12C-908E-0A4F4D71AABA}"/>
                </a:ext>
              </a:extLst>
            </p:cNvPr>
            <p:cNvCxnSpPr>
              <a:cxnSpLocks/>
            </p:cNvCxnSpPr>
            <p:nvPr/>
          </p:nvCxnSpPr>
          <p:spPr bwMode="auto">
            <a:xfrm>
              <a:off x="1928381" y="3085169"/>
              <a:ext cx="293417" cy="0"/>
            </a:xfrm>
            <a:prstGeom prst="line">
              <a:avLst/>
            </a:prstGeom>
            <a:noFill/>
            <a:ln w="28575" cap="flat" cmpd="sng" algn="ctr">
              <a:solidFill>
                <a:schemeClr val="accent1"/>
              </a:solidFill>
              <a:prstDash val="solid"/>
              <a:round/>
              <a:headEnd type="none" w="med" len="med"/>
              <a:tailEnd type="none" w="med" len="med"/>
            </a:ln>
            <a:effectLst/>
          </p:spPr>
        </p:cxnSp>
        <p:cxnSp>
          <p:nvCxnSpPr>
            <p:cNvPr id="239" name="Straight Connector 238">
              <a:extLst>
                <a:ext uri="{FF2B5EF4-FFF2-40B4-BE49-F238E27FC236}">
                  <a16:creationId xmlns:a16="http://schemas.microsoft.com/office/drawing/2014/main" id="{9141FD79-58A9-5244-2414-DB8E200B9F96}"/>
                </a:ext>
              </a:extLst>
            </p:cNvPr>
            <p:cNvCxnSpPr>
              <a:cxnSpLocks/>
            </p:cNvCxnSpPr>
            <p:nvPr/>
          </p:nvCxnSpPr>
          <p:spPr bwMode="auto">
            <a:xfrm>
              <a:off x="2075089" y="1823106"/>
              <a:ext cx="0" cy="1253469"/>
            </a:xfrm>
            <a:prstGeom prst="line">
              <a:avLst/>
            </a:prstGeom>
            <a:noFill/>
            <a:ln w="28575" cap="flat" cmpd="sng" algn="ctr">
              <a:solidFill>
                <a:schemeClr val="accent1"/>
              </a:solidFill>
              <a:prstDash val="solid"/>
              <a:round/>
              <a:headEnd type="none" w="med" len="med"/>
              <a:tailEnd type="none" w="med" len="med"/>
            </a:ln>
            <a:effectLst/>
          </p:spPr>
        </p:cxnSp>
      </p:grpSp>
      <p:grpSp>
        <p:nvGrpSpPr>
          <p:cNvPr id="240" name="Group 239">
            <a:extLst>
              <a:ext uri="{FF2B5EF4-FFF2-40B4-BE49-F238E27FC236}">
                <a16:creationId xmlns:a16="http://schemas.microsoft.com/office/drawing/2014/main" id="{A8D6961C-BBA7-5EBE-D267-8B6EFBF2BB01}"/>
              </a:ext>
            </a:extLst>
          </p:cNvPr>
          <p:cNvGrpSpPr/>
          <p:nvPr/>
        </p:nvGrpSpPr>
        <p:grpSpPr>
          <a:xfrm>
            <a:off x="10177304" y="4610319"/>
            <a:ext cx="266964" cy="817384"/>
            <a:chOff x="1928381" y="1813581"/>
            <a:chExt cx="293417" cy="1271588"/>
          </a:xfrm>
        </p:grpSpPr>
        <p:cxnSp>
          <p:nvCxnSpPr>
            <p:cNvPr id="241" name="Straight Connector 240">
              <a:extLst>
                <a:ext uri="{FF2B5EF4-FFF2-40B4-BE49-F238E27FC236}">
                  <a16:creationId xmlns:a16="http://schemas.microsoft.com/office/drawing/2014/main" id="{F6A9663F-A06A-9B77-5690-F07298B5B2F4}"/>
                </a:ext>
              </a:extLst>
            </p:cNvPr>
            <p:cNvCxnSpPr>
              <a:cxnSpLocks/>
            </p:cNvCxnSpPr>
            <p:nvPr/>
          </p:nvCxnSpPr>
          <p:spPr bwMode="auto">
            <a:xfrm>
              <a:off x="1928381" y="1813581"/>
              <a:ext cx="293417" cy="0"/>
            </a:xfrm>
            <a:prstGeom prst="line">
              <a:avLst/>
            </a:prstGeom>
            <a:noFill/>
            <a:ln w="28575" cap="flat" cmpd="sng" algn="ctr">
              <a:solidFill>
                <a:schemeClr val="accent1"/>
              </a:solidFill>
              <a:prstDash val="solid"/>
              <a:round/>
              <a:headEnd type="none" w="med" len="med"/>
              <a:tailEnd type="none" w="med" len="med"/>
            </a:ln>
            <a:effectLst/>
          </p:spPr>
        </p:cxnSp>
        <p:cxnSp>
          <p:nvCxnSpPr>
            <p:cNvPr id="242" name="Straight Connector 241">
              <a:extLst>
                <a:ext uri="{FF2B5EF4-FFF2-40B4-BE49-F238E27FC236}">
                  <a16:creationId xmlns:a16="http://schemas.microsoft.com/office/drawing/2014/main" id="{9BB57685-9568-3012-AB67-BF54757F830A}"/>
                </a:ext>
              </a:extLst>
            </p:cNvPr>
            <p:cNvCxnSpPr>
              <a:cxnSpLocks/>
            </p:cNvCxnSpPr>
            <p:nvPr/>
          </p:nvCxnSpPr>
          <p:spPr bwMode="auto">
            <a:xfrm>
              <a:off x="1928381" y="3085169"/>
              <a:ext cx="293417" cy="0"/>
            </a:xfrm>
            <a:prstGeom prst="line">
              <a:avLst/>
            </a:prstGeom>
            <a:noFill/>
            <a:ln w="28575" cap="flat" cmpd="sng" algn="ctr">
              <a:solidFill>
                <a:schemeClr val="accent1"/>
              </a:solidFill>
              <a:prstDash val="solid"/>
              <a:round/>
              <a:headEnd type="none" w="med" len="med"/>
              <a:tailEnd type="none" w="med" len="med"/>
            </a:ln>
            <a:effectLst/>
          </p:spPr>
        </p:cxnSp>
        <p:cxnSp>
          <p:nvCxnSpPr>
            <p:cNvPr id="243" name="Straight Connector 242">
              <a:extLst>
                <a:ext uri="{FF2B5EF4-FFF2-40B4-BE49-F238E27FC236}">
                  <a16:creationId xmlns:a16="http://schemas.microsoft.com/office/drawing/2014/main" id="{163427BF-5170-0942-09E8-56AAF2D5AAC5}"/>
                </a:ext>
              </a:extLst>
            </p:cNvPr>
            <p:cNvCxnSpPr>
              <a:cxnSpLocks/>
            </p:cNvCxnSpPr>
            <p:nvPr/>
          </p:nvCxnSpPr>
          <p:spPr bwMode="auto">
            <a:xfrm>
              <a:off x="2075089" y="1823106"/>
              <a:ext cx="0" cy="1253469"/>
            </a:xfrm>
            <a:prstGeom prst="line">
              <a:avLst/>
            </a:prstGeom>
            <a:noFill/>
            <a:ln w="28575" cap="flat" cmpd="sng" algn="ctr">
              <a:solidFill>
                <a:schemeClr val="accent1"/>
              </a:solidFill>
              <a:prstDash val="solid"/>
              <a:round/>
              <a:headEnd type="none" w="med" len="med"/>
              <a:tailEnd type="none" w="med" len="med"/>
            </a:ln>
            <a:effectLst/>
          </p:spPr>
        </p:cxnSp>
      </p:grpSp>
      <p:grpSp>
        <p:nvGrpSpPr>
          <p:cNvPr id="244" name="Group 243">
            <a:extLst>
              <a:ext uri="{FF2B5EF4-FFF2-40B4-BE49-F238E27FC236}">
                <a16:creationId xmlns:a16="http://schemas.microsoft.com/office/drawing/2014/main" id="{7383D8FC-1045-56BA-87D0-C40C0E889342}"/>
              </a:ext>
            </a:extLst>
          </p:cNvPr>
          <p:cNvGrpSpPr/>
          <p:nvPr/>
        </p:nvGrpSpPr>
        <p:grpSpPr>
          <a:xfrm>
            <a:off x="7235592" y="4921341"/>
            <a:ext cx="406515" cy="306586"/>
            <a:chOff x="1852613" y="2381250"/>
            <a:chExt cx="446797" cy="516676"/>
          </a:xfrm>
          <a:solidFill>
            <a:schemeClr val="accent3"/>
          </a:solidFill>
        </p:grpSpPr>
        <p:sp>
          <p:nvSpPr>
            <p:cNvPr id="245" name="Rectangle 244">
              <a:extLst>
                <a:ext uri="{FF2B5EF4-FFF2-40B4-BE49-F238E27FC236}">
                  <a16:creationId xmlns:a16="http://schemas.microsoft.com/office/drawing/2014/main" id="{0FA01D91-EF65-6A71-8319-8D5A7A463B85}"/>
                </a:ext>
              </a:extLst>
            </p:cNvPr>
            <p:cNvSpPr/>
            <p:nvPr/>
          </p:nvSpPr>
          <p:spPr bwMode="auto">
            <a:xfrm>
              <a:off x="1852613" y="2381250"/>
              <a:ext cx="446797" cy="516676"/>
            </a:xfrm>
            <a:prstGeom prst="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cxnSp>
          <p:nvCxnSpPr>
            <p:cNvPr id="246" name="Straight Connector 245">
              <a:extLst>
                <a:ext uri="{FF2B5EF4-FFF2-40B4-BE49-F238E27FC236}">
                  <a16:creationId xmlns:a16="http://schemas.microsoft.com/office/drawing/2014/main" id="{24509BCE-1A38-1F01-831C-C4318F5501FC}"/>
                </a:ext>
              </a:extLst>
            </p:cNvPr>
            <p:cNvCxnSpPr>
              <a:cxnSpLocks/>
            </p:cNvCxnSpPr>
            <p:nvPr/>
          </p:nvCxnSpPr>
          <p:spPr bwMode="auto">
            <a:xfrm flipH="1">
              <a:off x="1852613" y="2639587"/>
              <a:ext cx="446797" cy="0"/>
            </a:xfrm>
            <a:prstGeom prst="line">
              <a:avLst/>
            </a:prstGeom>
            <a:grpFill/>
            <a:ln w="28575" cap="flat" cmpd="sng" algn="ctr">
              <a:solidFill>
                <a:schemeClr val="bg1"/>
              </a:solidFill>
              <a:prstDash val="solid"/>
              <a:round/>
              <a:headEnd type="none" w="med" len="med"/>
              <a:tailEnd type="none" w="med" len="med"/>
            </a:ln>
            <a:effectLst/>
          </p:spPr>
        </p:cxnSp>
      </p:grpSp>
      <p:grpSp>
        <p:nvGrpSpPr>
          <p:cNvPr id="247" name="Group 246">
            <a:extLst>
              <a:ext uri="{FF2B5EF4-FFF2-40B4-BE49-F238E27FC236}">
                <a16:creationId xmlns:a16="http://schemas.microsoft.com/office/drawing/2014/main" id="{05E3015C-9D6F-F1C6-C53D-6F49E4E78150}"/>
              </a:ext>
            </a:extLst>
          </p:cNvPr>
          <p:cNvGrpSpPr/>
          <p:nvPr/>
        </p:nvGrpSpPr>
        <p:grpSpPr>
          <a:xfrm>
            <a:off x="8056277" y="4945266"/>
            <a:ext cx="406515" cy="250718"/>
            <a:chOff x="1852613" y="2381250"/>
            <a:chExt cx="446797" cy="516676"/>
          </a:xfrm>
          <a:solidFill>
            <a:schemeClr val="accent3"/>
          </a:solidFill>
        </p:grpSpPr>
        <p:sp>
          <p:nvSpPr>
            <p:cNvPr id="248" name="Rectangle 247">
              <a:extLst>
                <a:ext uri="{FF2B5EF4-FFF2-40B4-BE49-F238E27FC236}">
                  <a16:creationId xmlns:a16="http://schemas.microsoft.com/office/drawing/2014/main" id="{F45786F8-ADA9-DA53-DBE1-E3C68B5762A6}"/>
                </a:ext>
              </a:extLst>
            </p:cNvPr>
            <p:cNvSpPr/>
            <p:nvPr/>
          </p:nvSpPr>
          <p:spPr bwMode="auto">
            <a:xfrm>
              <a:off x="1852613" y="2381250"/>
              <a:ext cx="446797" cy="516676"/>
            </a:xfrm>
            <a:prstGeom prst="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cxnSp>
          <p:nvCxnSpPr>
            <p:cNvPr id="249" name="Straight Connector 248">
              <a:extLst>
                <a:ext uri="{FF2B5EF4-FFF2-40B4-BE49-F238E27FC236}">
                  <a16:creationId xmlns:a16="http://schemas.microsoft.com/office/drawing/2014/main" id="{4340F834-06F3-C52B-E3D2-0EA80C880159}"/>
                </a:ext>
              </a:extLst>
            </p:cNvPr>
            <p:cNvCxnSpPr>
              <a:cxnSpLocks/>
            </p:cNvCxnSpPr>
            <p:nvPr/>
          </p:nvCxnSpPr>
          <p:spPr bwMode="auto">
            <a:xfrm flipH="1">
              <a:off x="1852613" y="2667000"/>
              <a:ext cx="446797" cy="0"/>
            </a:xfrm>
            <a:prstGeom prst="line">
              <a:avLst/>
            </a:prstGeom>
            <a:grpFill/>
            <a:ln w="28575" cap="flat" cmpd="sng" algn="ctr">
              <a:solidFill>
                <a:schemeClr val="bg1"/>
              </a:solidFill>
              <a:prstDash val="solid"/>
              <a:round/>
              <a:headEnd type="none" w="med" len="med"/>
              <a:tailEnd type="none" w="med" len="med"/>
            </a:ln>
            <a:effectLst/>
          </p:spPr>
        </p:cxnSp>
      </p:grpSp>
      <p:grpSp>
        <p:nvGrpSpPr>
          <p:cNvPr id="250" name="Group 249">
            <a:extLst>
              <a:ext uri="{FF2B5EF4-FFF2-40B4-BE49-F238E27FC236}">
                <a16:creationId xmlns:a16="http://schemas.microsoft.com/office/drawing/2014/main" id="{B48A6DA7-5A9C-99D9-292B-3CB97D3A5CAF}"/>
              </a:ext>
            </a:extLst>
          </p:cNvPr>
          <p:cNvGrpSpPr/>
          <p:nvPr/>
        </p:nvGrpSpPr>
        <p:grpSpPr>
          <a:xfrm>
            <a:off x="9297745" y="4909379"/>
            <a:ext cx="406515" cy="263172"/>
            <a:chOff x="1852613" y="2381250"/>
            <a:chExt cx="446797" cy="516676"/>
          </a:xfrm>
          <a:solidFill>
            <a:schemeClr val="accent1"/>
          </a:solidFill>
        </p:grpSpPr>
        <p:sp>
          <p:nvSpPr>
            <p:cNvPr id="251" name="Rectangle 250">
              <a:extLst>
                <a:ext uri="{FF2B5EF4-FFF2-40B4-BE49-F238E27FC236}">
                  <a16:creationId xmlns:a16="http://schemas.microsoft.com/office/drawing/2014/main" id="{1EE48158-94BC-31F2-9B0F-78658BFF2112}"/>
                </a:ext>
              </a:extLst>
            </p:cNvPr>
            <p:cNvSpPr/>
            <p:nvPr/>
          </p:nvSpPr>
          <p:spPr bwMode="auto">
            <a:xfrm>
              <a:off x="1852613" y="2381250"/>
              <a:ext cx="446797" cy="516676"/>
            </a:xfrm>
            <a:prstGeom prst="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cxnSp>
          <p:nvCxnSpPr>
            <p:cNvPr id="252" name="Straight Connector 251">
              <a:extLst>
                <a:ext uri="{FF2B5EF4-FFF2-40B4-BE49-F238E27FC236}">
                  <a16:creationId xmlns:a16="http://schemas.microsoft.com/office/drawing/2014/main" id="{4B6B224E-BB66-18C4-D7D0-7B26D90C2D6B}"/>
                </a:ext>
              </a:extLst>
            </p:cNvPr>
            <p:cNvCxnSpPr>
              <a:cxnSpLocks/>
            </p:cNvCxnSpPr>
            <p:nvPr/>
          </p:nvCxnSpPr>
          <p:spPr bwMode="auto">
            <a:xfrm flipH="1">
              <a:off x="1852613" y="2604321"/>
              <a:ext cx="446797" cy="0"/>
            </a:xfrm>
            <a:prstGeom prst="line">
              <a:avLst/>
            </a:prstGeom>
            <a:grpFill/>
            <a:ln w="28575" cap="flat" cmpd="sng" algn="ctr">
              <a:solidFill>
                <a:schemeClr val="bg1"/>
              </a:solidFill>
              <a:prstDash val="solid"/>
              <a:round/>
              <a:headEnd type="none" w="med" len="med"/>
              <a:tailEnd type="none" w="med" len="med"/>
            </a:ln>
            <a:effectLst/>
          </p:spPr>
        </p:cxnSp>
      </p:grpSp>
      <p:grpSp>
        <p:nvGrpSpPr>
          <p:cNvPr id="253" name="Group 252">
            <a:extLst>
              <a:ext uri="{FF2B5EF4-FFF2-40B4-BE49-F238E27FC236}">
                <a16:creationId xmlns:a16="http://schemas.microsoft.com/office/drawing/2014/main" id="{1EAA3AA6-100B-9247-5AB9-3DB8536BECA8}"/>
              </a:ext>
            </a:extLst>
          </p:cNvPr>
          <p:cNvGrpSpPr/>
          <p:nvPr/>
        </p:nvGrpSpPr>
        <p:grpSpPr>
          <a:xfrm>
            <a:off x="10110226" y="4973178"/>
            <a:ext cx="406515" cy="262328"/>
            <a:chOff x="1852613" y="2381250"/>
            <a:chExt cx="446797" cy="516676"/>
          </a:xfrm>
          <a:solidFill>
            <a:schemeClr val="accent1"/>
          </a:solidFill>
        </p:grpSpPr>
        <p:sp>
          <p:nvSpPr>
            <p:cNvPr id="254" name="Rectangle 253">
              <a:extLst>
                <a:ext uri="{FF2B5EF4-FFF2-40B4-BE49-F238E27FC236}">
                  <a16:creationId xmlns:a16="http://schemas.microsoft.com/office/drawing/2014/main" id="{8931CE0A-2FC5-1A05-1E5C-916A421470E4}"/>
                </a:ext>
              </a:extLst>
            </p:cNvPr>
            <p:cNvSpPr/>
            <p:nvPr/>
          </p:nvSpPr>
          <p:spPr bwMode="auto">
            <a:xfrm>
              <a:off x="1852613" y="2381250"/>
              <a:ext cx="446797" cy="516676"/>
            </a:xfrm>
            <a:prstGeom prst="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cxnSp>
          <p:nvCxnSpPr>
            <p:cNvPr id="255" name="Straight Connector 254">
              <a:extLst>
                <a:ext uri="{FF2B5EF4-FFF2-40B4-BE49-F238E27FC236}">
                  <a16:creationId xmlns:a16="http://schemas.microsoft.com/office/drawing/2014/main" id="{138F1FE8-C64C-313F-A309-6BD19C2354FB}"/>
                </a:ext>
              </a:extLst>
            </p:cNvPr>
            <p:cNvCxnSpPr>
              <a:cxnSpLocks/>
            </p:cNvCxnSpPr>
            <p:nvPr/>
          </p:nvCxnSpPr>
          <p:spPr bwMode="auto">
            <a:xfrm flipH="1">
              <a:off x="1852613" y="2569156"/>
              <a:ext cx="446797" cy="0"/>
            </a:xfrm>
            <a:prstGeom prst="line">
              <a:avLst/>
            </a:prstGeom>
            <a:grpFill/>
            <a:ln w="28575" cap="flat" cmpd="sng" algn="ctr">
              <a:solidFill>
                <a:schemeClr val="bg1"/>
              </a:solidFill>
              <a:prstDash val="solid"/>
              <a:round/>
              <a:headEnd type="none" w="med" len="med"/>
              <a:tailEnd type="none" w="med" len="med"/>
            </a:ln>
            <a:effectLst/>
          </p:spPr>
        </p:cxnSp>
      </p:grpSp>
      <p:sp>
        <p:nvSpPr>
          <p:cNvPr id="4" name="TextBox 3">
            <a:extLst>
              <a:ext uri="{FF2B5EF4-FFF2-40B4-BE49-F238E27FC236}">
                <a16:creationId xmlns:a16="http://schemas.microsoft.com/office/drawing/2014/main" id="{090E2FA0-DAF1-5E43-3B03-0C85FBDDA86F}"/>
              </a:ext>
            </a:extLst>
          </p:cNvPr>
          <p:cNvSpPr txBox="1"/>
          <p:nvPr/>
        </p:nvSpPr>
        <p:spPr bwMode="auto">
          <a:xfrm>
            <a:off x="2616852" y="1407429"/>
            <a:ext cx="2477849" cy="309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Change in Weight</a:t>
            </a:r>
          </a:p>
        </p:txBody>
      </p:sp>
      <p:sp>
        <p:nvSpPr>
          <p:cNvPr id="5" name="TextBox 4">
            <a:extLst>
              <a:ext uri="{FF2B5EF4-FFF2-40B4-BE49-F238E27FC236}">
                <a16:creationId xmlns:a16="http://schemas.microsoft.com/office/drawing/2014/main" id="{4134B983-F495-A201-F412-9CF2D6C5CB74}"/>
              </a:ext>
            </a:extLst>
          </p:cNvPr>
          <p:cNvSpPr txBox="1"/>
          <p:nvPr/>
        </p:nvSpPr>
        <p:spPr bwMode="auto">
          <a:xfrm>
            <a:off x="7442134" y="1407429"/>
            <a:ext cx="2726985" cy="309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Change in BMI</a:t>
            </a:r>
          </a:p>
        </p:txBody>
      </p:sp>
      <p:sp>
        <p:nvSpPr>
          <p:cNvPr id="6" name="TextBox 5">
            <a:extLst>
              <a:ext uri="{FF2B5EF4-FFF2-40B4-BE49-F238E27FC236}">
                <a16:creationId xmlns:a16="http://schemas.microsoft.com/office/drawing/2014/main" id="{A5E7AC96-9BD8-9FBF-374A-609D69570F1C}"/>
              </a:ext>
            </a:extLst>
          </p:cNvPr>
          <p:cNvSpPr txBox="1"/>
          <p:nvPr/>
        </p:nvSpPr>
        <p:spPr bwMode="auto">
          <a:xfrm>
            <a:off x="2492284" y="3912653"/>
            <a:ext cx="2726985" cy="309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Change in Total Fat</a:t>
            </a:r>
          </a:p>
        </p:txBody>
      </p:sp>
      <p:sp>
        <p:nvSpPr>
          <p:cNvPr id="7" name="TextBox 6">
            <a:extLst>
              <a:ext uri="{FF2B5EF4-FFF2-40B4-BE49-F238E27FC236}">
                <a16:creationId xmlns:a16="http://schemas.microsoft.com/office/drawing/2014/main" id="{98B1ABD1-329C-0917-151F-480520FB451D}"/>
              </a:ext>
            </a:extLst>
          </p:cNvPr>
          <p:cNvSpPr txBox="1"/>
          <p:nvPr/>
        </p:nvSpPr>
        <p:spPr bwMode="auto">
          <a:xfrm>
            <a:off x="7442134" y="3912653"/>
            <a:ext cx="2726985" cy="309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Change in Total Lean Mass</a:t>
            </a:r>
          </a:p>
        </p:txBody>
      </p:sp>
      <p:sp>
        <p:nvSpPr>
          <p:cNvPr id="26" name="Text Box 11">
            <a:extLst>
              <a:ext uri="{FF2B5EF4-FFF2-40B4-BE49-F238E27FC236}">
                <a16:creationId xmlns:a16="http://schemas.microsoft.com/office/drawing/2014/main" id="{866BB66D-2C41-F312-21DB-28669629F180}"/>
              </a:ext>
            </a:extLst>
          </p:cNvPr>
          <p:cNvSpPr txBox="1">
            <a:spLocks noChangeArrowheads="1"/>
          </p:cNvSpPr>
          <p:nvPr/>
        </p:nvSpPr>
        <p:spPr bwMode="auto">
          <a:xfrm>
            <a:off x="414339" y="6364308"/>
            <a:ext cx="91016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McComsey. IDWeek 2023. Abstr 1984. </a:t>
            </a:r>
          </a:p>
        </p:txBody>
      </p:sp>
      <p:sp>
        <p:nvSpPr>
          <p:cNvPr id="60" name="TextBox 59">
            <a:extLst>
              <a:ext uri="{FF2B5EF4-FFF2-40B4-BE49-F238E27FC236}">
                <a16:creationId xmlns:a16="http://schemas.microsoft.com/office/drawing/2014/main" id="{9A70C3A4-6587-6B29-0393-C6C4CCC9B538}"/>
              </a:ext>
            </a:extLst>
          </p:cNvPr>
          <p:cNvSpPr txBox="1"/>
          <p:nvPr/>
        </p:nvSpPr>
        <p:spPr bwMode="auto">
          <a:xfrm>
            <a:off x="4495306" y="1983238"/>
            <a:ext cx="9144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15873"/>
                </a:solidFill>
                <a:effectLst/>
                <a:uLnTx/>
                <a:uFillTx/>
                <a:latin typeface="Calibri"/>
                <a:ea typeface="+mn-ea"/>
                <a:cs typeface="Arial" panose="020B0604020202020204" pitchFamily="34" charset="0"/>
              </a:rPr>
              <a:t>↓8.3%</a:t>
            </a:r>
          </a:p>
        </p:txBody>
      </p:sp>
      <p:sp>
        <p:nvSpPr>
          <p:cNvPr id="97" name="TextBox 96">
            <a:extLst>
              <a:ext uri="{FF2B5EF4-FFF2-40B4-BE49-F238E27FC236}">
                <a16:creationId xmlns:a16="http://schemas.microsoft.com/office/drawing/2014/main" id="{5F2059E7-2F46-ABC8-97C0-8A8F9BC05FD0}"/>
              </a:ext>
            </a:extLst>
          </p:cNvPr>
          <p:cNvSpPr txBox="1"/>
          <p:nvPr/>
        </p:nvSpPr>
        <p:spPr bwMode="auto">
          <a:xfrm>
            <a:off x="2359450" y="1993149"/>
            <a:ext cx="9144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E1471D"/>
                </a:solidFill>
                <a:effectLst/>
                <a:uLnTx/>
                <a:uFillTx/>
                <a:latin typeface="Calibri"/>
                <a:ea typeface="+mn-ea"/>
                <a:cs typeface="Arial" panose="020B0604020202020204" pitchFamily="34" charset="0"/>
              </a:rPr>
              <a:t>↑0.2%</a:t>
            </a:r>
          </a:p>
        </p:txBody>
      </p:sp>
      <p:sp>
        <p:nvSpPr>
          <p:cNvPr id="98" name="TextBox 97">
            <a:extLst>
              <a:ext uri="{FF2B5EF4-FFF2-40B4-BE49-F238E27FC236}">
                <a16:creationId xmlns:a16="http://schemas.microsoft.com/office/drawing/2014/main" id="{4E20D371-F026-DB5D-4E7B-250568A99CBE}"/>
              </a:ext>
            </a:extLst>
          </p:cNvPr>
          <p:cNvSpPr txBox="1"/>
          <p:nvPr/>
        </p:nvSpPr>
        <p:spPr bwMode="auto">
          <a:xfrm>
            <a:off x="4457598" y="4624623"/>
            <a:ext cx="9144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15873"/>
                </a:solidFill>
                <a:effectLst/>
                <a:uLnTx/>
                <a:uFillTx/>
                <a:latin typeface="Calibri"/>
                <a:ea typeface="+mn-ea"/>
                <a:cs typeface="Arial" panose="020B0604020202020204" pitchFamily="34" charset="0"/>
              </a:rPr>
              <a:t>↓15%</a:t>
            </a:r>
          </a:p>
        </p:txBody>
      </p:sp>
      <p:sp>
        <p:nvSpPr>
          <p:cNvPr id="99" name="TextBox 98">
            <a:extLst>
              <a:ext uri="{FF2B5EF4-FFF2-40B4-BE49-F238E27FC236}">
                <a16:creationId xmlns:a16="http://schemas.microsoft.com/office/drawing/2014/main" id="{118E8333-FCA5-E1AE-886E-F4099937F041}"/>
              </a:ext>
            </a:extLst>
          </p:cNvPr>
          <p:cNvSpPr txBox="1"/>
          <p:nvPr/>
        </p:nvSpPr>
        <p:spPr bwMode="auto">
          <a:xfrm>
            <a:off x="2359450" y="4596826"/>
            <a:ext cx="9144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E1471D"/>
                </a:solidFill>
                <a:effectLst/>
                <a:uLnTx/>
                <a:uFillTx/>
                <a:latin typeface="Calibri"/>
                <a:ea typeface="+mn-ea"/>
                <a:cs typeface="Arial" panose="020B0604020202020204" pitchFamily="34" charset="0"/>
              </a:rPr>
              <a:t>↑0.2%</a:t>
            </a:r>
          </a:p>
        </p:txBody>
      </p:sp>
      <p:sp>
        <p:nvSpPr>
          <p:cNvPr id="137" name="TextBox 136">
            <a:extLst>
              <a:ext uri="{FF2B5EF4-FFF2-40B4-BE49-F238E27FC236}">
                <a16:creationId xmlns:a16="http://schemas.microsoft.com/office/drawing/2014/main" id="{A5F03477-CCA6-C2C9-2830-1A82B1E5C1FF}"/>
              </a:ext>
            </a:extLst>
          </p:cNvPr>
          <p:cNvSpPr txBox="1"/>
          <p:nvPr/>
        </p:nvSpPr>
        <p:spPr bwMode="auto">
          <a:xfrm>
            <a:off x="9460097" y="4561138"/>
            <a:ext cx="9144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15873"/>
                </a:solidFill>
                <a:effectLst/>
                <a:uLnTx/>
                <a:uFillTx/>
                <a:latin typeface="Calibri"/>
                <a:ea typeface="+mn-ea"/>
                <a:cs typeface="Arial" panose="020B0604020202020204" pitchFamily="34" charset="0"/>
              </a:rPr>
              <a:t>↓5.4%</a:t>
            </a:r>
          </a:p>
        </p:txBody>
      </p:sp>
      <p:sp>
        <p:nvSpPr>
          <p:cNvPr id="256" name="TextBox 255">
            <a:extLst>
              <a:ext uri="{FF2B5EF4-FFF2-40B4-BE49-F238E27FC236}">
                <a16:creationId xmlns:a16="http://schemas.microsoft.com/office/drawing/2014/main" id="{88A5867F-6C98-5BD4-F290-D80EF4CC5D7B}"/>
              </a:ext>
            </a:extLst>
          </p:cNvPr>
          <p:cNvSpPr txBox="1"/>
          <p:nvPr/>
        </p:nvSpPr>
        <p:spPr bwMode="auto">
          <a:xfrm>
            <a:off x="7399657" y="4552195"/>
            <a:ext cx="9144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E1471D"/>
                </a:solidFill>
                <a:effectLst/>
                <a:uLnTx/>
                <a:uFillTx/>
                <a:latin typeface="Calibri"/>
                <a:ea typeface="+mn-ea"/>
                <a:cs typeface="Arial" panose="020B0604020202020204" pitchFamily="34" charset="0"/>
              </a:rPr>
              <a:t>↓0.6%</a:t>
            </a:r>
          </a:p>
        </p:txBody>
      </p:sp>
    </p:spTree>
    <p:extLst>
      <p:ext uri="{BB962C8B-B14F-4D97-AF65-F5344CB8AC3E}">
        <p14:creationId xmlns:p14="http://schemas.microsoft.com/office/powerpoint/2010/main" val="38080507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209E388-AD68-7055-1A50-80884C0C26AE}"/>
              </a:ext>
            </a:extLst>
          </p:cNvPr>
          <p:cNvSpPr txBox="1"/>
          <p:nvPr/>
        </p:nvSpPr>
        <p:spPr bwMode="auto">
          <a:xfrm rot="16200000">
            <a:off x="936986" y="2451948"/>
            <a:ext cx="973636" cy="3080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Weight (kg)</a:t>
            </a:r>
          </a:p>
        </p:txBody>
      </p:sp>
      <p:grpSp>
        <p:nvGrpSpPr>
          <p:cNvPr id="11" name="Group 10">
            <a:extLst>
              <a:ext uri="{FF2B5EF4-FFF2-40B4-BE49-F238E27FC236}">
                <a16:creationId xmlns:a16="http://schemas.microsoft.com/office/drawing/2014/main" id="{3813D2C4-41DA-AEC3-2793-381FF739C147}"/>
              </a:ext>
            </a:extLst>
          </p:cNvPr>
          <p:cNvGrpSpPr/>
          <p:nvPr/>
        </p:nvGrpSpPr>
        <p:grpSpPr>
          <a:xfrm>
            <a:off x="1576715" y="1771530"/>
            <a:ext cx="452421" cy="1638985"/>
            <a:chOff x="1152126" y="1638440"/>
            <a:chExt cx="497251" cy="1957555"/>
          </a:xfrm>
        </p:grpSpPr>
        <p:sp>
          <p:nvSpPr>
            <p:cNvPr id="8" name="TextBox 7">
              <a:extLst>
                <a:ext uri="{FF2B5EF4-FFF2-40B4-BE49-F238E27FC236}">
                  <a16:creationId xmlns:a16="http://schemas.microsoft.com/office/drawing/2014/main" id="{E1150980-6199-7C9B-C684-F1F05B73BC67}"/>
                </a:ext>
              </a:extLst>
            </p:cNvPr>
            <p:cNvSpPr txBox="1"/>
            <p:nvPr/>
          </p:nvSpPr>
          <p:spPr bwMode="auto">
            <a:xfrm>
              <a:off x="1152126" y="1638440"/>
              <a:ext cx="49725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150</a:t>
              </a:r>
            </a:p>
          </p:txBody>
        </p:sp>
        <p:sp>
          <p:nvSpPr>
            <p:cNvPr id="9" name="TextBox 8">
              <a:extLst>
                <a:ext uri="{FF2B5EF4-FFF2-40B4-BE49-F238E27FC236}">
                  <a16:creationId xmlns:a16="http://schemas.microsoft.com/office/drawing/2014/main" id="{8C624B1F-45D2-0AA4-AA2B-D2A4654BBFB2}"/>
                </a:ext>
              </a:extLst>
            </p:cNvPr>
            <p:cNvSpPr txBox="1"/>
            <p:nvPr/>
          </p:nvSpPr>
          <p:spPr bwMode="auto">
            <a:xfrm>
              <a:off x="1152126" y="2450397"/>
              <a:ext cx="49725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100</a:t>
              </a:r>
            </a:p>
          </p:txBody>
        </p:sp>
        <p:sp>
          <p:nvSpPr>
            <p:cNvPr id="10" name="TextBox 9">
              <a:extLst>
                <a:ext uri="{FF2B5EF4-FFF2-40B4-BE49-F238E27FC236}">
                  <a16:creationId xmlns:a16="http://schemas.microsoft.com/office/drawing/2014/main" id="{EAF11987-F8FF-7F22-B1B9-E667634E49CB}"/>
                </a:ext>
              </a:extLst>
            </p:cNvPr>
            <p:cNvSpPr txBox="1"/>
            <p:nvPr/>
          </p:nvSpPr>
          <p:spPr bwMode="auto">
            <a:xfrm>
              <a:off x="1256321" y="3257441"/>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50</a:t>
              </a:r>
            </a:p>
          </p:txBody>
        </p:sp>
      </p:grpSp>
      <p:sp>
        <p:nvSpPr>
          <p:cNvPr id="20" name="Freeform: Shape 19">
            <a:extLst>
              <a:ext uri="{FF2B5EF4-FFF2-40B4-BE49-F238E27FC236}">
                <a16:creationId xmlns:a16="http://schemas.microsoft.com/office/drawing/2014/main" id="{5548639A-32BA-D98F-8E9E-F63F2BFBC07E}"/>
              </a:ext>
            </a:extLst>
          </p:cNvPr>
          <p:cNvSpPr/>
          <p:nvPr/>
        </p:nvSpPr>
        <p:spPr bwMode="auto">
          <a:xfrm>
            <a:off x="2040723" y="1823250"/>
            <a:ext cx="3622498" cy="1535171"/>
          </a:xfrm>
          <a:custGeom>
            <a:avLst/>
            <a:gdLst>
              <a:gd name="connsiteX0" fmla="*/ 0 w 3981450"/>
              <a:gd name="connsiteY0" fmla="*/ 0 h 1833562"/>
              <a:gd name="connsiteX1" fmla="*/ 0 w 3981450"/>
              <a:gd name="connsiteY1" fmla="*/ 1833562 h 1833562"/>
              <a:gd name="connsiteX2" fmla="*/ 3981450 w 3981450"/>
              <a:gd name="connsiteY2" fmla="*/ 1833562 h 1833562"/>
            </a:gdLst>
            <a:ahLst/>
            <a:cxnLst>
              <a:cxn ang="0">
                <a:pos x="connsiteX0" y="connsiteY0"/>
              </a:cxn>
              <a:cxn ang="0">
                <a:pos x="connsiteX1" y="connsiteY1"/>
              </a:cxn>
              <a:cxn ang="0">
                <a:pos x="connsiteX2" y="connsiteY2"/>
              </a:cxn>
            </a:cxnLst>
            <a:rect l="l" t="t" r="r" b="b"/>
            <a:pathLst>
              <a:path w="3981450" h="1833562">
                <a:moveTo>
                  <a:pt x="0" y="0"/>
                </a:moveTo>
                <a:lnTo>
                  <a:pt x="0" y="1833562"/>
                </a:lnTo>
                <a:lnTo>
                  <a:pt x="3981450" y="1833562"/>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grpSp>
        <p:nvGrpSpPr>
          <p:cNvPr id="25" name="Group 24">
            <a:extLst>
              <a:ext uri="{FF2B5EF4-FFF2-40B4-BE49-F238E27FC236}">
                <a16:creationId xmlns:a16="http://schemas.microsoft.com/office/drawing/2014/main" id="{7458EB9E-2DEE-4D33-46F2-B84F1F8CAADD}"/>
              </a:ext>
            </a:extLst>
          </p:cNvPr>
          <p:cNvGrpSpPr/>
          <p:nvPr/>
        </p:nvGrpSpPr>
        <p:grpSpPr>
          <a:xfrm>
            <a:off x="1962727" y="1918169"/>
            <a:ext cx="77997" cy="1363502"/>
            <a:chOff x="1496251" y="1813581"/>
            <a:chExt cx="423862" cy="1628526"/>
          </a:xfrm>
        </p:grpSpPr>
        <p:cxnSp>
          <p:nvCxnSpPr>
            <p:cNvPr id="22" name="Straight Connector 21">
              <a:extLst>
                <a:ext uri="{FF2B5EF4-FFF2-40B4-BE49-F238E27FC236}">
                  <a16:creationId xmlns:a16="http://schemas.microsoft.com/office/drawing/2014/main" id="{C568DA71-E062-8564-288D-32C20F686254}"/>
                </a:ext>
              </a:extLst>
            </p:cNvPr>
            <p:cNvCxnSpPr/>
            <p:nvPr/>
          </p:nvCxnSpPr>
          <p:spPr bwMode="auto">
            <a:xfrm>
              <a:off x="1496251" y="1813581"/>
              <a:ext cx="423862"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15320069-2C26-0EA1-3C4A-3A6EDE4F360B}"/>
                </a:ext>
              </a:extLst>
            </p:cNvPr>
            <p:cNvCxnSpPr/>
            <p:nvPr/>
          </p:nvCxnSpPr>
          <p:spPr bwMode="auto">
            <a:xfrm>
              <a:off x="1496251" y="2629369"/>
              <a:ext cx="423862"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1347F717-894B-FBE2-32B0-3C42829C3E92}"/>
                </a:ext>
              </a:extLst>
            </p:cNvPr>
            <p:cNvCxnSpPr/>
            <p:nvPr/>
          </p:nvCxnSpPr>
          <p:spPr bwMode="auto">
            <a:xfrm>
              <a:off x="1496251" y="3442107"/>
              <a:ext cx="423862" cy="0"/>
            </a:xfrm>
            <a:prstGeom prst="line">
              <a:avLst/>
            </a:prstGeom>
            <a:noFill/>
            <a:ln w="28575" cap="flat" cmpd="sng" algn="ctr">
              <a:solidFill>
                <a:schemeClr val="bg1"/>
              </a:solidFill>
              <a:prstDash val="solid"/>
              <a:round/>
              <a:headEnd type="none" w="med" len="med"/>
              <a:tailEnd type="none" w="med" len="med"/>
            </a:ln>
            <a:effectLst/>
          </p:spPr>
        </p:cxnSp>
      </p:grpSp>
      <p:grpSp>
        <p:nvGrpSpPr>
          <p:cNvPr id="33" name="Group 32">
            <a:extLst>
              <a:ext uri="{FF2B5EF4-FFF2-40B4-BE49-F238E27FC236}">
                <a16:creationId xmlns:a16="http://schemas.microsoft.com/office/drawing/2014/main" id="{045A7CBA-8F0F-7073-90EA-149A7FF17DDB}"/>
              </a:ext>
            </a:extLst>
          </p:cNvPr>
          <p:cNvGrpSpPr/>
          <p:nvPr/>
        </p:nvGrpSpPr>
        <p:grpSpPr>
          <a:xfrm>
            <a:off x="2281296" y="3349912"/>
            <a:ext cx="3364135" cy="508224"/>
            <a:chOff x="1926524" y="3523618"/>
            <a:chExt cx="3697486" cy="607008"/>
          </a:xfrm>
        </p:grpSpPr>
        <p:grpSp>
          <p:nvGrpSpPr>
            <p:cNvPr id="15" name="Group 14">
              <a:extLst>
                <a:ext uri="{FF2B5EF4-FFF2-40B4-BE49-F238E27FC236}">
                  <a16:creationId xmlns:a16="http://schemas.microsoft.com/office/drawing/2014/main" id="{92ABCF93-6804-A62F-1FB5-1A8CD6AA93D5}"/>
                </a:ext>
              </a:extLst>
            </p:cNvPr>
            <p:cNvGrpSpPr/>
            <p:nvPr/>
          </p:nvGrpSpPr>
          <p:grpSpPr>
            <a:xfrm>
              <a:off x="1926524" y="3523618"/>
              <a:ext cx="1437483" cy="601762"/>
              <a:chOff x="1926524" y="3481874"/>
              <a:chExt cx="1437483" cy="601762"/>
            </a:xfrm>
          </p:grpSpPr>
          <p:sp>
            <p:nvSpPr>
              <p:cNvPr id="12" name="TextBox 11">
                <a:extLst>
                  <a:ext uri="{FF2B5EF4-FFF2-40B4-BE49-F238E27FC236}">
                    <a16:creationId xmlns:a16="http://schemas.microsoft.com/office/drawing/2014/main" id="{1D479374-C71D-0714-9DFE-0A19DD72F21D}"/>
                  </a:ext>
                </a:extLst>
              </p:cNvPr>
              <p:cNvSpPr txBox="1"/>
              <p:nvPr/>
            </p:nvSpPr>
            <p:spPr bwMode="auto">
              <a:xfrm>
                <a:off x="1926524" y="3481874"/>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0</a:t>
                </a:r>
              </a:p>
            </p:txBody>
          </p:sp>
          <p:sp>
            <p:nvSpPr>
              <p:cNvPr id="13" name="TextBox 12">
                <a:extLst>
                  <a:ext uri="{FF2B5EF4-FFF2-40B4-BE49-F238E27FC236}">
                    <a16:creationId xmlns:a16="http://schemas.microsoft.com/office/drawing/2014/main" id="{301C81DB-EC34-DAF0-F5F3-8E7E5A3E9A96}"/>
                  </a:ext>
                </a:extLst>
              </p:cNvPr>
              <p:cNvSpPr txBox="1"/>
              <p:nvPr/>
            </p:nvSpPr>
            <p:spPr bwMode="auto">
              <a:xfrm>
                <a:off x="2648747" y="3481874"/>
                <a:ext cx="71526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32 Wk</a:t>
                </a:r>
              </a:p>
            </p:txBody>
          </p:sp>
          <p:sp>
            <p:nvSpPr>
              <p:cNvPr id="14" name="TextBox 13">
                <a:extLst>
                  <a:ext uri="{FF2B5EF4-FFF2-40B4-BE49-F238E27FC236}">
                    <a16:creationId xmlns:a16="http://schemas.microsoft.com/office/drawing/2014/main" id="{4283ECA0-1948-D7BF-5B19-6BD1D0BD4626}"/>
                  </a:ext>
                </a:extLst>
              </p:cNvPr>
              <p:cNvSpPr txBox="1"/>
              <p:nvPr/>
            </p:nvSpPr>
            <p:spPr bwMode="auto">
              <a:xfrm>
                <a:off x="2049600" y="3679277"/>
                <a:ext cx="939415" cy="404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E1471D"/>
                    </a:solidFill>
                    <a:effectLst/>
                    <a:uLnTx/>
                    <a:uFillTx/>
                    <a:latin typeface="Calibri"/>
                    <a:ea typeface="+mn-ea"/>
                    <a:cs typeface="Arial" panose="020B0604020202020204" pitchFamily="34" charset="0"/>
                  </a:rPr>
                  <a:t>Placebo</a:t>
                </a:r>
              </a:p>
            </p:txBody>
          </p:sp>
        </p:grpSp>
        <p:grpSp>
          <p:nvGrpSpPr>
            <p:cNvPr id="16" name="Group 15">
              <a:extLst>
                <a:ext uri="{FF2B5EF4-FFF2-40B4-BE49-F238E27FC236}">
                  <a16:creationId xmlns:a16="http://schemas.microsoft.com/office/drawing/2014/main" id="{422E2AAD-5D82-7A58-E00C-AF3A01FBCEBB}"/>
                </a:ext>
              </a:extLst>
            </p:cNvPr>
            <p:cNvGrpSpPr/>
            <p:nvPr/>
          </p:nvGrpSpPr>
          <p:grpSpPr>
            <a:xfrm>
              <a:off x="4095541" y="3523618"/>
              <a:ext cx="1528469" cy="607008"/>
              <a:chOff x="1835538" y="3481874"/>
              <a:chExt cx="1528469" cy="607008"/>
            </a:xfrm>
          </p:grpSpPr>
          <p:sp>
            <p:nvSpPr>
              <p:cNvPr id="17" name="TextBox 16">
                <a:extLst>
                  <a:ext uri="{FF2B5EF4-FFF2-40B4-BE49-F238E27FC236}">
                    <a16:creationId xmlns:a16="http://schemas.microsoft.com/office/drawing/2014/main" id="{10A01804-43E2-3D9B-4D79-64D46D12B788}"/>
                  </a:ext>
                </a:extLst>
              </p:cNvPr>
              <p:cNvSpPr txBox="1"/>
              <p:nvPr/>
            </p:nvSpPr>
            <p:spPr bwMode="auto">
              <a:xfrm>
                <a:off x="1926524" y="3481874"/>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0</a:t>
                </a:r>
              </a:p>
            </p:txBody>
          </p:sp>
          <p:sp>
            <p:nvSpPr>
              <p:cNvPr id="18" name="TextBox 17">
                <a:extLst>
                  <a:ext uri="{FF2B5EF4-FFF2-40B4-BE49-F238E27FC236}">
                    <a16:creationId xmlns:a16="http://schemas.microsoft.com/office/drawing/2014/main" id="{4F80430F-4317-F5DE-052E-E17DC657DCDA}"/>
                  </a:ext>
                </a:extLst>
              </p:cNvPr>
              <p:cNvSpPr txBox="1"/>
              <p:nvPr/>
            </p:nvSpPr>
            <p:spPr bwMode="auto">
              <a:xfrm>
                <a:off x="2648747" y="3481874"/>
                <a:ext cx="71526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32 Wk</a:t>
                </a:r>
              </a:p>
            </p:txBody>
          </p:sp>
          <p:sp>
            <p:nvSpPr>
              <p:cNvPr id="19" name="TextBox 18">
                <a:extLst>
                  <a:ext uri="{FF2B5EF4-FFF2-40B4-BE49-F238E27FC236}">
                    <a16:creationId xmlns:a16="http://schemas.microsoft.com/office/drawing/2014/main" id="{28DEDF42-634C-6849-048E-4C1FBF4900F5}"/>
                  </a:ext>
                </a:extLst>
              </p:cNvPr>
              <p:cNvSpPr txBox="1"/>
              <p:nvPr/>
            </p:nvSpPr>
            <p:spPr bwMode="auto">
              <a:xfrm>
                <a:off x="1835538" y="3684523"/>
                <a:ext cx="1367543" cy="404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15873"/>
                    </a:solidFill>
                    <a:effectLst/>
                    <a:uLnTx/>
                    <a:uFillTx/>
                    <a:latin typeface="Calibri"/>
                    <a:ea typeface="+mn-ea"/>
                    <a:cs typeface="Arial" panose="020B0604020202020204" pitchFamily="34" charset="0"/>
                  </a:rPr>
                  <a:t>Semaglutide</a:t>
                </a:r>
              </a:p>
            </p:txBody>
          </p:sp>
        </p:grpSp>
        <p:grpSp>
          <p:nvGrpSpPr>
            <p:cNvPr id="29" name="Group 28">
              <a:extLst>
                <a:ext uri="{FF2B5EF4-FFF2-40B4-BE49-F238E27FC236}">
                  <a16:creationId xmlns:a16="http://schemas.microsoft.com/office/drawing/2014/main" id="{0DBF4600-FD99-EAC9-1404-7988509CFFCA}"/>
                </a:ext>
              </a:extLst>
            </p:cNvPr>
            <p:cNvGrpSpPr/>
            <p:nvPr/>
          </p:nvGrpSpPr>
          <p:grpSpPr>
            <a:xfrm>
              <a:off x="2076449" y="3524250"/>
              <a:ext cx="901570" cy="90493"/>
              <a:chOff x="2076449" y="3048109"/>
              <a:chExt cx="901570" cy="485666"/>
            </a:xfrm>
          </p:grpSpPr>
          <p:cxnSp>
            <p:nvCxnSpPr>
              <p:cNvPr id="27" name="Straight Connector 26">
                <a:extLst>
                  <a:ext uri="{FF2B5EF4-FFF2-40B4-BE49-F238E27FC236}">
                    <a16:creationId xmlns:a16="http://schemas.microsoft.com/office/drawing/2014/main" id="{42F2EC64-2A4A-B735-B6C4-7AC75F0441AA}"/>
                  </a:ext>
                </a:extLst>
              </p:cNvPr>
              <p:cNvCxnSpPr/>
              <p:nvPr/>
            </p:nvCxnSpPr>
            <p:spPr bwMode="auto">
              <a:xfrm>
                <a:off x="2076449" y="3048109"/>
                <a:ext cx="0" cy="485666"/>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3F597FDF-E907-03CD-AD58-5CF1FEFB7BD7}"/>
                  </a:ext>
                </a:extLst>
              </p:cNvPr>
              <p:cNvCxnSpPr/>
              <p:nvPr/>
            </p:nvCxnSpPr>
            <p:spPr bwMode="auto">
              <a:xfrm>
                <a:off x="2978019" y="3048109"/>
                <a:ext cx="0" cy="485666"/>
              </a:xfrm>
              <a:prstGeom prst="line">
                <a:avLst/>
              </a:prstGeom>
              <a:noFill/>
              <a:ln w="28575" cap="flat" cmpd="sng" algn="ctr">
                <a:solidFill>
                  <a:schemeClr val="bg1"/>
                </a:solidFill>
                <a:prstDash val="solid"/>
                <a:round/>
                <a:headEnd type="none" w="med" len="med"/>
                <a:tailEnd type="none" w="med" len="med"/>
              </a:ln>
              <a:effectLst/>
            </p:spPr>
          </p:cxnSp>
        </p:grpSp>
        <p:grpSp>
          <p:nvGrpSpPr>
            <p:cNvPr id="30" name="Group 29">
              <a:extLst>
                <a:ext uri="{FF2B5EF4-FFF2-40B4-BE49-F238E27FC236}">
                  <a16:creationId xmlns:a16="http://schemas.microsoft.com/office/drawing/2014/main" id="{3864950F-0AD7-FEDF-24D4-B758AF61CF02}"/>
                </a:ext>
              </a:extLst>
            </p:cNvPr>
            <p:cNvGrpSpPr/>
            <p:nvPr/>
          </p:nvGrpSpPr>
          <p:grpSpPr>
            <a:xfrm>
              <a:off x="4330958" y="3524250"/>
              <a:ext cx="901570" cy="90493"/>
              <a:chOff x="2076449" y="3048109"/>
              <a:chExt cx="901570" cy="485666"/>
            </a:xfrm>
          </p:grpSpPr>
          <p:cxnSp>
            <p:nvCxnSpPr>
              <p:cNvPr id="31" name="Straight Connector 30">
                <a:extLst>
                  <a:ext uri="{FF2B5EF4-FFF2-40B4-BE49-F238E27FC236}">
                    <a16:creationId xmlns:a16="http://schemas.microsoft.com/office/drawing/2014/main" id="{6019A238-8679-3EBE-ADD2-A15987F58E55}"/>
                  </a:ext>
                </a:extLst>
              </p:cNvPr>
              <p:cNvCxnSpPr/>
              <p:nvPr/>
            </p:nvCxnSpPr>
            <p:spPr bwMode="auto">
              <a:xfrm>
                <a:off x="2076449" y="3048109"/>
                <a:ext cx="0" cy="485666"/>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E1684239-D7A3-4DA9-7EAB-92125014FBFC}"/>
                  </a:ext>
                </a:extLst>
              </p:cNvPr>
              <p:cNvCxnSpPr/>
              <p:nvPr/>
            </p:nvCxnSpPr>
            <p:spPr bwMode="auto">
              <a:xfrm>
                <a:off x="2978019" y="3048109"/>
                <a:ext cx="0" cy="485666"/>
              </a:xfrm>
              <a:prstGeom prst="line">
                <a:avLst/>
              </a:prstGeom>
              <a:noFill/>
              <a:ln w="28575" cap="flat" cmpd="sng" algn="ctr">
                <a:solidFill>
                  <a:schemeClr val="bg1"/>
                </a:solidFill>
                <a:prstDash val="solid"/>
                <a:round/>
                <a:headEnd type="none" w="med" len="med"/>
                <a:tailEnd type="none" w="med" len="med"/>
              </a:ln>
              <a:effectLst/>
            </p:spPr>
          </p:cxnSp>
        </p:grpSp>
      </p:grpSp>
      <p:sp>
        <p:nvSpPr>
          <p:cNvPr id="34" name="TextBox 33">
            <a:extLst>
              <a:ext uri="{FF2B5EF4-FFF2-40B4-BE49-F238E27FC236}">
                <a16:creationId xmlns:a16="http://schemas.microsoft.com/office/drawing/2014/main" id="{C498B71B-444C-754E-A5BF-43DC71BAC937}"/>
              </a:ext>
            </a:extLst>
          </p:cNvPr>
          <p:cNvSpPr txBox="1"/>
          <p:nvPr/>
        </p:nvSpPr>
        <p:spPr bwMode="auto">
          <a:xfrm>
            <a:off x="3450340" y="1855149"/>
            <a:ext cx="773288" cy="2834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P</a:t>
            </a: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 .008</a:t>
            </a:r>
          </a:p>
        </p:txBody>
      </p:sp>
      <p:sp>
        <p:nvSpPr>
          <p:cNvPr id="35" name="TextBox 34">
            <a:extLst>
              <a:ext uri="{FF2B5EF4-FFF2-40B4-BE49-F238E27FC236}">
                <a16:creationId xmlns:a16="http://schemas.microsoft.com/office/drawing/2014/main" id="{5A0175F9-8E0B-2539-4FD6-A9A65CD019D2}"/>
              </a:ext>
            </a:extLst>
          </p:cNvPr>
          <p:cNvSpPr txBox="1"/>
          <p:nvPr/>
        </p:nvSpPr>
        <p:spPr bwMode="auto">
          <a:xfrm>
            <a:off x="2467052" y="1661044"/>
            <a:ext cx="678486" cy="2834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P</a:t>
            </a: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 .99</a:t>
            </a:r>
          </a:p>
        </p:txBody>
      </p:sp>
      <p:sp>
        <p:nvSpPr>
          <p:cNvPr id="36" name="TextBox 35">
            <a:extLst>
              <a:ext uri="{FF2B5EF4-FFF2-40B4-BE49-F238E27FC236}">
                <a16:creationId xmlns:a16="http://schemas.microsoft.com/office/drawing/2014/main" id="{A7809672-8AE3-41FA-6754-6EEE4A78B418}"/>
              </a:ext>
            </a:extLst>
          </p:cNvPr>
          <p:cNvSpPr txBox="1"/>
          <p:nvPr/>
        </p:nvSpPr>
        <p:spPr bwMode="auto">
          <a:xfrm>
            <a:off x="4555287" y="1661044"/>
            <a:ext cx="69923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P</a:t>
            </a: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&lt;.01</a:t>
            </a:r>
          </a:p>
        </p:txBody>
      </p:sp>
      <p:grpSp>
        <p:nvGrpSpPr>
          <p:cNvPr id="42" name="Group 41">
            <a:extLst>
              <a:ext uri="{FF2B5EF4-FFF2-40B4-BE49-F238E27FC236}">
                <a16:creationId xmlns:a16="http://schemas.microsoft.com/office/drawing/2014/main" id="{521FAEC1-1BA1-40FF-FD65-ABFAE556A30E}"/>
              </a:ext>
            </a:extLst>
          </p:cNvPr>
          <p:cNvGrpSpPr/>
          <p:nvPr/>
        </p:nvGrpSpPr>
        <p:grpSpPr>
          <a:xfrm>
            <a:off x="2282986" y="1918169"/>
            <a:ext cx="266964" cy="1064652"/>
            <a:chOff x="1928381" y="1813581"/>
            <a:chExt cx="293417" cy="1271588"/>
          </a:xfrm>
        </p:grpSpPr>
        <p:cxnSp>
          <p:nvCxnSpPr>
            <p:cNvPr id="38" name="Straight Connector 37">
              <a:extLst>
                <a:ext uri="{FF2B5EF4-FFF2-40B4-BE49-F238E27FC236}">
                  <a16:creationId xmlns:a16="http://schemas.microsoft.com/office/drawing/2014/main" id="{8D62B2E4-E0DC-1C0F-6371-CE1062BBC7EE}"/>
                </a:ext>
              </a:extLst>
            </p:cNvPr>
            <p:cNvCxnSpPr>
              <a:cxnSpLocks/>
            </p:cNvCxnSpPr>
            <p:nvPr/>
          </p:nvCxnSpPr>
          <p:spPr bwMode="auto">
            <a:xfrm>
              <a:off x="1928381" y="1813581"/>
              <a:ext cx="293417" cy="0"/>
            </a:xfrm>
            <a:prstGeom prst="line">
              <a:avLst/>
            </a:prstGeom>
            <a:noFill/>
            <a:ln w="28575" cap="flat" cmpd="sng" algn="ctr">
              <a:solidFill>
                <a:schemeClr val="accent3"/>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DBD1D520-D150-A1D5-CAE6-335873C65629}"/>
                </a:ext>
              </a:extLst>
            </p:cNvPr>
            <p:cNvCxnSpPr>
              <a:cxnSpLocks/>
            </p:cNvCxnSpPr>
            <p:nvPr/>
          </p:nvCxnSpPr>
          <p:spPr bwMode="auto">
            <a:xfrm>
              <a:off x="1928381" y="3085169"/>
              <a:ext cx="293417" cy="0"/>
            </a:xfrm>
            <a:prstGeom prst="line">
              <a:avLst/>
            </a:prstGeom>
            <a:noFill/>
            <a:ln w="28575" cap="flat" cmpd="sng" algn="ctr">
              <a:solidFill>
                <a:schemeClr val="accent3"/>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853B1EC4-2372-AA8B-010B-CA050076A998}"/>
                </a:ext>
              </a:extLst>
            </p:cNvPr>
            <p:cNvCxnSpPr>
              <a:cxnSpLocks/>
            </p:cNvCxnSpPr>
            <p:nvPr/>
          </p:nvCxnSpPr>
          <p:spPr bwMode="auto">
            <a:xfrm>
              <a:off x="2075089" y="1823106"/>
              <a:ext cx="0" cy="1253469"/>
            </a:xfrm>
            <a:prstGeom prst="line">
              <a:avLst/>
            </a:prstGeom>
            <a:noFill/>
            <a:ln w="28575" cap="flat" cmpd="sng" algn="ctr">
              <a:solidFill>
                <a:schemeClr val="accent3"/>
              </a:solidFill>
              <a:prstDash val="solid"/>
              <a:round/>
              <a:headEnd type="none" w="med" len="med"/>
              <a:tailEnd type="none" w="med" len="med"/>
            </a:ln>
            <a:effectLst/>
          </p:spPr>
        </p:cxnSp>
      </p:grpSp>
      <p:grpSp>
        <p:nvGrpSpPr>
          <p:cNvPr id="43" name="Group 42">
            <a:extLst>
              <a:ext uri="{FF2B5EF4-FFF2-40B4-BE49-F238E27FC236}">
                <a16:creationId xmlns:a16="http://schemas.microsoft.com/office/drawing/2014/main" id="{4E7BADE1-CFF0-859C-7363-B94C30E571BB}"/>
              </a:ext>
            </a:extLst>
          </p:cNvPr>
          <p:cNvGrpSpPr/>
          <p:nvPr/>
        </p:nvGrpSpPr>
        <p:grpSpPr>
          <a:xfrm>
            <a:off x="3104511" y="1918169"/>
            <a:ext cx="266964" cy="1025556"/>
            <a:chOff x="1928381" y="1813581"/>
            <a:chExt cx="293417" cy="1271588"/>
          </a:xfrm>
        </p:grpSpPr>
        <p:cxnSp>
          <p:nvCxnSpPr>
            <p:cNvPr id="44" name="Straight Connector 43">
              <a:extLst>
                <a:ext uri="{FF2B5EF4-FFF2-40B4-BE49-F238E27FC236}">
                  <a16:creationId xmlns:a16="http://schemas.microsoft.com/office/drawing/2014/main" id="{EFD4AE98-089D-B184-49DF-91C9498B146B}"/>
                </a:ext>
              </a:extLst>
            </p:cNvPr>
            <p:cNvCxnSpPr>
              <a:cxnSpLocks/>
            </p:cNvCxnSpPr>
            <p:nvPr/>
          </p:nvCxnSpPr>
          <p:spPr bwMode="auto">
            <a:xfrm>
              <a:off x="1928381" y="1813581"/>
              <a:ext cx="293417" cy="0"/>
            </a:xfrm>
            <a:prstGeom prst="line">
              <a:avLst/>
            </a:prstGeom>
            <a:noFill/>
            <a:ln w="28575" cap="flat" cmpd="sng" algn="ctr">
              <a:solidFill>
                <a:schemeClr val="accent3"/>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2EDDA986-26F7-E2ED-6D4D-98FA0C29FB80}"/>
                </a:ext>
              </a:extLst>
            </p:cNvPr>
            <p:cNvCxnSpPr>
              <a:cxnSpLocks/>
            </p:cNvCxnSpPr>
            <p:nvPr/>
          </p:nvCxnSpPr>
          <p:spPr bwMode="auto">
            <a:xfrm>
              <a:off x="1928381" y="3085169"/>
              <a:ext cx="293417" cy="0"/>
            </a:xfrm>
            <a:prstGeom prst="line">
              <a:avLst/>
            </a:prstGeom>
            <a:noFill/>
            <a:ln w="28575" cap="flat" cmpd="sng" algn="ctr">
              <a:solidFill>
                <a:schemeClr val="accent3"/>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1D87B5F0-C4DC-F4FF-2632-F4E4F4F6D311}"/>
                </a:ext>
              </a:extLst>
            </p:cNvPr>
            <p:cNvCxnSpPr>
              <a:cxnSpLocks/>
            </p:cNvCxnSpPr>
            <p:nvPr/>
          </p:nvCxnSpPr>
          <p:spPr bwMode="auto">
            <a:xfrm>
              <a:off x="2075089" y="1823106"/>
              <a:ext cx="0" cy="1253469"/>
            </a:xfrm>
            <a:prstGeom prst="line">
              <a:avLst/>
            </a:prstGeom>
            <a:noFill/>
            <a:ln w="28575" cap="flat" cmpd="sng" algn="ctr">
              <a:solidFill>
                <a:schemeClr val="accent3"/>
              </a:solidFill>
              <a:prstDash val="solid"/>
              <a:round/>
              <a:headEnd type="none" w="med" len="med"/>
              <a:tailEnd type="none" w="med" len="med"/>
            </a:ln>
            <a:effectLst/>
          </p:spPr>
        </p:cxnSp>
      </p:grpSp>
      <p:grpSp>
        <p:nvGrpSpPr>
          <p:cNvPr id="47" name="Group 46">
            <a:extLst>
              <a:ext uri="{FF2B5EF4-FFF2-40B4-BE49-F238E27FC236}">
                <a16:creationId xmlns:a16="http://schemas.microsoft.com/office/drawing/2014/main" id="{823FFCED-2CB6-6FAE-954E-C025912A06F7}"/>
              </a:ext>
            </a:extLst>
          </p:cNvPr>
          <p:cNvGrpSpPr/>
          <p:nvPr/>
        </p:nvGrpSpPr>
        <p:grpSpPr>
          <a:xfrm>
            <a:off x="4349226" y="2106358"/>
            <a:ext cx="266964" cy="1020698"/>
            <a:chOff x="1928381" y="1813581"/>
            <a:chExt cx="293417" cy="1271588"/>
          </a:xfrm>
        </p:grpSpPr>
        <p:cxnSp>
          <p:nvCxnSpPr>
            <p:cNvPr id="48" name="Straight Connector 47">
              <a:extLst>
                <a:ext uri="{FF2B5EF4-FFF2-40B4-BE49-F238E27FC236}">
                  <a16:creationId xmlns:a16="http://schemas.microsoft.com/office/drawing/2014/main" id="{4D471A5E-2ADD-A8C8-A4AD-4EDF74A613CB}"/>
                </a:ext>
              </a:extLst>
            </p:cNvPr>
            <p:cNvCxnSpPr>
              <a:cxnSpLocks/>
            </p:cNvCxnSpPr>
            <p:nvPr/>
          </p:nvCxnSpPr>
          <p:spPr bwMode="auto">
            <a:xfrm>
              <a:off x="1928381" y="1813581"/>
              <a:ext cx="293417" cy="0"/>
            </a:xfrm>
            <a:prstGeom prst="line">
              <a:avLst/>
            </a:prstGeom>
            <a:noFill/>
            <a:ln w="28575" cap="flat" cmpd="sng" algn="ctr">
              <a:solidFill>
                <a:schemeClr val="accent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ED7D721D-5F91-299C-79EF-03F888AF1927}"/>
                </a:ext>
              </a:extLst>
            </p:cNvPr>
            <p:cNvCxnSpPr>
              <a:cxnSpLocks/>
            </p:cNvCxnSpPr>
            <p:nvPr/>
          </p:nvCxnSpPr>
          <p:spPr bwMode="auto">
            <a:xfrm>
              <a:off x="1928381" y="3085169"/>
              <a:ext cx="293417" cy="0"/>
            </a:xfrm>
            <a:prstGeom prst="line">
              <a:avLst/>
            </a:prstGeom>
            <a:noFill/>
            <a:ln w="28575" cap="flat" cmpd="sng" algn="ctr">
              <a:solidFill>
                <a:schemeClr val="accent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9FA1B133-A56D-1002-69DA-F8699F93DEEC}"/>
                </a:ext>
              </a:extLst>
            </p:cNvPr>
            <p:cNvCxnSpPr>
              <a:cxnSpLocks/>
            </p:cNvCxnSpPr>
            <p:nvPr/>
          </p:nvCxnSpPr>
          <p:spPr bwMode="auto">
            <a:xfrm>
              <a:off x="2075089" y="1823106"/>
              <a:ext cx="0" cy="1253469"/>
            </a:xfrm>
            <a:prstGeom prst="line">
              <a:avLst/>
            </a:prstGeom>
            <a:noFill/>
            <a:ln w="28575" cap="flat" cmpd="sng" algn="ctr">
              <a:solidFill>
                <a:schemeClr val="accent1"/>
              </a:solidFill>
              <a:prstDash val="solid"/>
              <a:round/>
              <a:headEnd type="none" w="med" len="med"/>
              <a:tailEnd type="none" w="med" len="med"/>
            </a:ln>
            <a:effectLst/>
          </p:spPr>
        </p:cxnSp>
      </p:grpSp>
      <p:grpSp>
        <p:nvGrpSpPr>
          <p:cNvPr id="51" name="Group 50">
            <a:extLst>
              <a:ext uri="{FF2B5EF4-FFF2-40B4-BE49-F238E27FC236}">
                <a16:creationId xmlns:a16="http://schemas.microsoft.com/office/drawing/2014/main" id="{6C63583C-BF8C-C8C0-1280-3812C0FD79E1}"/>
              </a:ext>
            </a:extLst>
          </p:cNvPr>
          <p:cNvGrpSpPr/>
          <p:nvPr/>
        </p:nvGrpSpPr>
        <p:grpSpPr>
          <a:xfrm>
            <a:off x="5155761" y="2317695"/>
            <a:ext cx="266964" cy="946405"/>
            <a:chOff x="1928381" y="1813581"/>
            <a:chExt cx="293417" cy="1271588"/>
          </a:xfrm>
        </p:grpSpPr>
        <p:cxnSp>
          <p:nvCxnSpPr>
            <p:cNvPr id="52" name="Straight Connector 51">
              <a:extLst>
                <a:ext uri="{FF2B5EF4-FFF2-40B4-BE49-F238E27FC236}">
                  <a16:creationId xmlns:a16="http://schemas.microsoft.com/office/drawing/2014/main" id="{A35554A3-6130-A155-EC1D-B47B036FEE79}"/>
                </a:ext>
              </a:extLst>
            </p:cNvPr>
            <p:cNvCxnSpPr>
              <a:cxnSpLocks/>
            </p:cNvCxnSpPr>
            <p:nvPr/>
          </p:nvCxnSpPr>
          <p:spPr bwMode="auto">
            <a:xfrm>
              <a:off x="1928381" y="1813581"/>
              <a:ext cx="293417" cy="0"/>
            </a:xfrm>
            <a:prstGeom prst="line">
              <a:avLst/>
            </a:prstGeom>
            <a:noFill/>
            <a:ln w="28575" cap="flat" cmpd="sng" algn="ctr">
              <a:solidFill>
                <a:schemeClr val="accent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1D1D8E63-D242-1A9D-2F76-6551CB069010}"/>
                </a:ext>
              </a:extLst>
            </p:cNvPr>
            <p:cNvCxnSpPr>
              <a:cxnSpLocks/>
            </p:cNvCxnSpPr>
            <p:nvPr/>
          </p:nvCxnSpPr>
          <p:spPr bwMode="auto">
            <a:xfrm>
              <a:off x="1928381" y="3085169"/>
              <a:ext cx="293417" cy="0"/>
            </a:xfrm>
            <a:prstGeom prst="line">
              <a:avLst/>
            </a:prstGeom>
            <a:noFill/>
            <a:ln w="28575" cap="flat" cmpd="sng" algn="ctr">
              <a:solidFill>
                <a:schemeClr val="accent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2D6905A0-DDC8-DFF9-806B-391F8213D24B}"/>
                </a:ext>
              </a:extLst>
            </p:cNvPr>
            <p:cNvCxnSpPr>
              <a:cxnSpLocks/>
            </p:cNvCxnSpPr>
            <p:nvPr/>
          </p:nvCxnSpPr>
          <p:spPr bwMode="auto">
            <a:xfrm>
              <a:off x="2075089" y="1823106"/>
              <a:ext cx="0" cy="1253469"/>
            </a:xfrm>
            <a:prstGeom prst="line">
              <a:avLst/>
            </a:prstGeom>
            <a:noFill/>
            <a:ln w="28575" cap="flat" cmpd="sng" algn="ctr">
              <a:solidFill>
                <a:schemeClr val="accent1"/>
              </a:solidFill>
              <a:prstDash val="solid"/>
              <a:round/>
              <a:headEnd type="none" w="med" len="med"/>
              <a:tailEnd type="none" w="med" len="med"/>
            </a:ln>
            <a:effectLst/>
          </p:spPr>
        </p:cxnSp>
      </p:grpSp>
      <p:grpSp>
        <p:nvGrpSpPr>
          <p:cNvPr id="61" name="Group 60">
            <a:extLst>
              <a:ext uri="{FF2B5EF4-FFF2-40B4-BE49-F238E27FC236}">
                <a16:creationId xmlns:a16="http://schemas.microsoft.com/office/drawing/2014/main" id="{532FB5E9-63E6-D2E2-7C3D-703D0BEEEE05}"/>
              </a:ext>
            </a:extLst>
          </p:cNvPr>
          <p:cNvGrpSpPr/>
          <p:nvPr/>
        </p:nvGrpSpPr>
        <p:grpSpPr>
          <a:xfrm>
            <a:off x="2214048" y="2393456"/>
            <a:ext cx="406515" cy="432593"/>
            <a:chOff x="1852613" y="2381250"/>
            <a:chExt cx="446797" cy="516676"/>
          </a:xfrm>
          <a:solidFill>
            <a:schemeClr val="accent3"/>
          </a:solidFill>
        </p:grpSpPr>
        <p:sp>
          <p:nvSpPr>
            <p:cNvPr id="55" name="Rectangle 54">
              <a:extLst>
                <a:ext uri="{FF2B5EF4-FFF2-40B4-BE49-F238E27FC236}">
                  <a16:creationId xmlns:a16="http://schemas.microsoft.com/office/drawing/2014/main" id="{4DB80226-5060-94FE-7AC2-22B9C32883E8}"/>
                </a:ext>
              </a:extLst>
            </p:cNvPr>
            <p:cNvSpPr/>
            <p:nvPr/>
          </p:nvSpPr>
          <p:spPr bwMode="auto">
            <a:xfrm>
              <a:off x="1852613" y="2381250"/>
              <a:ext cx="446797" cy="516676"/>
            </a:xfrm>
            <a:prstGeom prst="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cxnSp>
          <p:nvCxnSpPr>
            <p:cNvPr id="57" name="Straight Connector 56">
              <a:extLst>
                <a:ext uri="{FF2B5EF4-FFF2-40B4-BE49-F238E27FC236}">
                  <a16:creationId xmlns:a16="http://schemas.microsoft.com/office/drawing/2014/main" id="{F3A7EC27-E4C4-3078-449A-BA136A936497}"/>
                </a:ext>
              </a:extLst>
            </p:cNvPr>
            <p:cNvCxnSpPr>
              <a:cxnSpLocks/>
            </p:cNvCxnSpPr>
            <p:nvPr/>
          </p:nvCxnSpPr>
          <p:spPr bwMode="auto">
            <a:xfrm flipH="1">
              <a:off x="1852613" y="2667000"/>
              <a:ext cx="446797" cy="0"/>
            </a:xfrm>
            <a:prstGeom prst="line">
              <a:avLst/>
            </a:prstGeom>
            <a:grpFill/>
            <a:ln w="28575" cap="flat" cmpd="sng" algn="ctr">
              <a:solidFill>
                <a:schemeClr val="bg1"/>
              </a:solidFill>
              <a:prstDash val="solid"/>
              <a:round/>
              <a:headEnd type="none" w="med" len="med"/>
              <a:tailEnd type="none" w="med" len="med"/>
            </a:ln>
            <a:effectLst/>
          </p:spPr>
        </p:cxnSp>
      </p:grpSp>
      <p:grpSp>
        <p:nvGrpSpPr>
          <p:cNvPr id="62" name="Group 61">
            <a:extLst>
              <a:ext uri="{FF2B5EF4-FFF2-40B4-BE49-F238E27FC236}">
                <a16:creationId xmlns:a16="http://schemas.microsoft.com/office/drawing/2014/main" id="{0BD39ED5-E8E2-432C-F87E-34A601D003AD}"/>
              </a:ext>
            </a:extLst>
          </p:cNvPr>
          <p:cNvGrpSpPr/>
          <p:nvPr/>
        </p:nvGrpSpPr>
        <p:grpSpPr>
          <a:xfrm>
            <a:off x="3034734" y="2397421"/>
            <a:ext cx="406515" cy="432593"/>
            <a:chOff x="1852613" y="2381250"/>
            <a:chExt cx="446797" cy="516676"/>
          </a:xfrm>
          <a:solidFill>
            <a:schemeClr val="accent3"/>
          </a:solidFill>
        </p:grpSpPr>
        <p:sp>
          <p:nvSpPr>
            <p:cNvPr id="63" name="Rectangle 62">
              <a:extLst>
                <a:ext uri="{FF2B5EF4-FFF2-40B4-BE49-F238E27FC236}">
                  <a16:creationId xmlns:a16="http://schemas.microsoft.com/office/drawing/2014/main" id="{D0AB47C3-A001-1C3F-BA02-5DC99B7A2318}"/>
                </a:ext>
              </a:extLst>
            </p:cNvPr>
            <p:cNvSpPr/>
            <p:nvPr/>
          </p:nvSpPr>
          <p:spPr bwMode="auto">
            <a:xfrm>
              <a:off x="1852613" y="2381250"/>
              <a:ext cx="446797" cy="516676"/>
            </a:xfrm>
            <a:prstGeom prst="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cxnSp>
          <p:nvCxnSpPr>
            <p:cNvPr id="64" name="Straight Connector 63">
              <a:extLst>
                <a:ext uri="{FF2B5EF4-FFF2-40B4-BE49-F238E27FC236}">
                  <a16:creationId xmlns:a16="http://schemas.microsoft.com/office/drawing/2014/main" id="{F4DE057B-6C90-FC85-72ED-8E3B926A547C}"/>
                </a:ext>
              </a:extLst>
            </p:cNvPr>
            <p:cNvCxnSpPr>
              <a:cxnSpLocks/>
            </p:cNvCxnSpPr>
            <p:nvPr/>
          </p:nvCxnSpPr>
          <p:spPr bwMode="auto">
            <a:xfrm flipH="1">
              <a:off x="1852613" y="2667000"/>
              <a:ext cx="446797" cy="0"/>
            </a:xfrm>
            <a:prstGeom prst="line">
              <a:avLst/>
            </a:prstGeom>
            <a:grpFill/>
            <a:ln w="28575" cap="flat" cmpd="sng" algn="ctr">
              <a:solidFill>
                <a:schemeClr val="bg1"/>
              </a:solidFill>
              <a:prstDash val="solid"/>
              <a:round/>
              <a:headEnd type="none" w="med" len="med"/>
              <a:tailEnd type="none" w="med" len="med"/>
            </a:ln>
            <a:effectLst/>
          </p:spPr>
        </p:cxnSp>
      </p:grpSp>
      <p:grpSp>
        <p:nvGrpSpPr>
          <p:cNvPr id="65" name="Group 64">
            <a:extLst>
              <a:ext uri="{FF2B5EF4-FFF2-40B4-BE49-F238E27FC236}">
                <a16:creationId xmlns:a16="http://schemas.microsoft.com/office/drawing/2014/main" id="{0685D42E-01E8-841C-9655-6BE0BD3AB1A5}"/>
              </a:ext>
            </a:extLst>
          </p:cNvPr>
          <p:cNvGrpSpPr/>
          <p:nvPr/>
        </p:nvGrpSpPr>
        <p:grpSpPr>
          <a:xfrm>
            <a:off x="4276202" y="2452296"/>
            <a:ext cx="406515" cy="319969"/>
            <a:chOff x="1852613" y="2381250"/>
            <a:chExt cx="446797" cy="516676"/>
          </a:xfrm>
          <a:solidFill>
            <a:schemeClr val="accent1"/>
          </a:solidFill>
        </p:grpSpPr>
        <p:sp>
          <p:nvSpPr>
            <p:cNvPr id="66" name="Rectangle 65">
              <a:extLst>
                <a:ext uri="{FF2B5EF4-FFF2-40B4-BE49-F238E27FC236}">
                  <a16:creationId xmlns:a16="http://schemas.microsoft.com/office/drawing/2014/main" id="{AB684ABC-744C-D043-C4E8-3FECD694FB35}"/>
                </a:ext>
              </a:extLst>
            </p:cNvPr>
            <p:cNvSpPr/>
            <p:nvPr/>
          </p:nvSpPr>
          <p:spPr bwMode="auto">
            <a:xfrm>
              <a:off x="1852613" y="2381250"/>
              <a:ext cx="446797" cy="516676"/>
            </a:xfrm>
            <a:prstGeom prst="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cxnSp>
          <p:nvCxnSpPr>
            <p:cNvPr id="67" name="Straight Connector 66">
              <a:extLst>
                <a:ext uri="{FF2B5EF4-FFF2-40B4-BE49-F238E27FC236}">
                  <a16:creationId xmlns:a16="http://schemas.microsoft.com/office/drawing/2014/main" id="{3ED52672-F1BA-4B09-1174-D2C8AC956DCF}"/>
                </a:ext>
              </a:extLst>
            </p:cNvPr>
            <p:cNvCxnSpPr>
              <a:cxnSpLocks/>
            </p:cNvCxnSpPr>
            <p:nvPr/>
          </p:nvCxnSpPr>
          <p:spPr bwMode="auto">
            <a:xfrm flipH="1">
              <a:off x="1852613" y="2679878"/>
              <a:ext cx="446797" cy="0"/>
            </a:xfrm>
            <a:prstGeom prst="line">
              <a:avLst/>
            </a:prstGeom>
            <a:grpFill/>
            <a:ln w="28575" cap="flat" cmpd="sng" algn="ctr">
              <a:solidFill>
                <a:schemeClr val="bg1"/>
              </a:solidFill>
              <a:prstDash val="solid"/>
              <a:round/>
              <a:headEnd type="none" w="med" len="med"/>
              <a:tailEnd type="none" w="med" len="med"/>
            </a:ln>
            <a:effectLst/>
          </p:spPr>
        </p:cxnSp>
      </p:grpSp>
      <p:grpSp>
        <p:nvGrpSpPr>
          <p:cNvPr id="68" name="Group 67">
            <a:extLst>
              <a:ext uri="{FF2B5EF4-FFF2-40B4-BE49-F238E27FC236}">
                <a16:creationId xmlns:a16="http://schemas.microsoft.com/office/drawing/2014/main" id="{7E7B2BD2-B42F-5AF8-9915-360A4459C996}"/>
              </a:ext>
            </a:extLst>
          </p:cNvPr>
          <p:cNvGrpSpPr/>
          <p:nvPr/>
        </p:nvGrpSpPr>
        <p:grpSpPr>
          <a:xfrm>
            <a:off x="5088683" y="2608778"/>
            <a:ext cx="406515" cy="295072"/>
            <a:chOff x="1852613" y="2381250"/>
            <a:chExt cx="446797" cy="516676"/>
          </a:xfrm>
          <a:solidFill>
            <a:schemeClr val="accent1"/>
          </a:solidFill>
        </p:grpSpPr>
        <p:sp>
          <p:nvSpPr>
            <p:cNvPr id="69" name="Rectangle 68">
              <a:extLst>
                <a:ext uri="{FF2B5EF4-FFF2-40B4-BE49-F238E27FC236}">
                  <a16:creationId xmlns:a16="http://schemas.microsoft.com/office/drawing/2014/main" id="{6DC4F70D-E37A-38C8-7081-4F151CAA6B50}"/>
                </a:ext>
              </a:extLst>
            </p:cNvPr>
            <p:cNvSpPr/>
            <p:nvPr/>
          </p:nvSpPr>
          <p:spPr bwMode="auto">
            <a:xfrm>
              <a:off x="1852613" y="2381250"/>
              <a:ext cx="446797" cy="516676"/>
            </a:xfrm>
            <a:prstGeom prst="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cxnSp>
          <p:nvCxnSpPr>
            <p:cNvPr id="70" name="Straight Connector 69">
              <a:extLst>
                <a:ext uri="{FF2B5EF4-FFF2-40B4-BE49-F238E27FC236}">
                  <a16:creationId xmlns:a16="http://schemas.microsoft.com/office/drawing/2014/main" id="{C673134E-A629-29A4-8C26-D75BA7F02509}"/>
                </a:ext>
              </a:extLst>
            </p:cNvPr>
            <p:cNvCxnSpPr>
              <a:cxnSpLocks/>
            </p:cNvCxnSpPr>
            <p:nvPr/>
          </p:nvCxnSpPr>
          <p:spPr bwMode="auto">
            <a:xfrm flipH="1">
              <a:off x="1852613" y="2575148"/>
              <a:ext cx="446797" cy="0"/>
            </a:xfrm>
            <a:prstGeom prst="line">
              <a:avLst/>
            </a:prstGeom>
            <a:grpFill/>
            <a:ln w="28575" cap="flat" cmpd="sng" algn="ctr">
              <a:solidFill>
                <a:schemeClr val="bg1"/>
              </a:solidFill>
              <a:prstDash val="solid"/>
              <a:round/>
              <a:headEnd type="none" w="med" len="med"/>
              <a:tailEnd type="none" w="med" len="med"/>
            </a:ln>
            <a:effectLst/>
          </p:spPr>
        </p:cxnSp>
      </p:grpSp>
      <p:sp>
        <p:nvSpPr>
          <p:cNvPr id="71" name="TextBox 70">
            <a:extLst>
              <a:ext uri="{FF2B5EF4-FFF2-40B4-BE49-F238E27FC236}">
                <a16:creationId xmlns:a16="http://schemas.microsoft.com/office/drawing/2014/main" id="{ADE02E27-0003-1A3D-F8E2-B2B28AAE9D41}"/>
              </a:ext>
            </a:extLst>
          </p:cNvPr>
          <p:cNvSpPr txBox="1"/>
          <p:nvPr/>
        </p:nvSpPr>
        <p:spPr bwMode="auto">
          <a:xfrm rot="16200000">
            <a:off x="166795" y="4826218"/>
            <a:ext cx="1750037" cy="532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Total Limb Fat + Trunk Fat (g)</a:t>
            </a:r>
          </a:p>
        </p:txBody>
      </p:sp>
      <p:grpSp>
        <p:nvGrpSpPr>
          <p:cNvPr id="72" name="Group 71">
            <a:extLst>
              <a:ext uri="{FF2B5EF4-FFF2-40B4-BE49-F238E27FC236}">
                <a16:creationId xmlns:a16="http://schemas.microsoft.com/office/drawing/2014/main" id="{A68B9AD2-663D-7737-2E05-902F892120B0}"/>
              </a:ext>
            </a:extLst>
          </p:cNvPr>
          <p:cNvGrpSpPr/>
          <p:nvPr/>
        </p:nvGrpSpPr>
        <p:grpSpPr>
          <a:xfrm>
            <a:off x="1340441" y="4303287"/>
            <a:ext cx="688694" cy="1520201"/>
            <a:chOff x="892440" y="1638440"/>
            <a:chExt cx="756937" cy="3757226"/>
          </a:xfrm>
        </p:grpSpPr>
        <p:sp>
          <p:nvSpPr>
            <p:cNvPr id="73" name="TextBox 72">
              <a:extLst>
                <a:ext uri="{FF2B5EF4-FFF2-40B4-BE49-F238E27FC236}">
                  <a16:creationId xmlns:a16="http://schemas.microsoft.com/office/drawing/2014/main" id="{53BA899A-68AE-6A22-C2C3-E7E8C82FE7FB}"/>
                </a:ext>
              </a:extLst>
            </p:cNvPr>
            <p:cNvSpPr txBox="1"/>
            <p:nvPr/>
          </p:nvSpPr>
          <p:spPr bwMode="auto">
            <a:xfrm>
              <a:off x="892440" y="1638440"/>
              <a:ext cx="756937" cy="700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80,000</a:t>
              </a:r>
            </a:p>
          </p:txBody>
        </p:sp>
        <p:sp>
          <p:nvSpPr>
            <p:cNvPr id="74" name="TextBox 73">
              <a:extLst>
                <a:ext uri="{FF2B5EF4-FFF2-40B4-BE49-F238E27FC236}">
                  <a16:creationId xmlns:a16="http://schemas.microsoft.com/office/drawing/2014/main" id="{C7E738FC-FFF3-6A82-A93F-E53A4908BE73}"/>
                </a:ext>
              </a:extLst>
            </p:cNvPr>
            <p:cNvSpPr txBox="1"/>
            <p:nvPr/>
          </p:nvSpPr>
          <p:spPr bwMode="auto">
            <a:xfrm>
              <a:off x="892440" y="2400111"/>
              <a:ext cx="756937" cy="700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60,000</a:t>
              </a:r>
            </a:p>
          </p:txBody>
        </p:sp>
        <p:sp>
          <p:nvSpPr>
            <p:cNvPr id="75" name="TextBox 74">
              <a:extLst>
                <a:ext uri="{FF2B5EF4-FFF2-40B4-BE49-F238E27FC236}">
                  <a16:creationId xmlns:a16="http://schemas.microsoft.com/office/drawing/2014/main" id="{5F7C48FB-F939-4DC9-DA1C-E5FD09422DAA}"/>
                </a:ext>
              </a:extLst>
            </p:cNvPr>
            <p:cNvSpPr txBox="1"/>
            <p:nvPr/>
          </p:nvSpPr>
          <p:spPr bwMode="auto">
            <a:xfrm>
              <a:off x="892440" y="3161781"/>
              <a:ext cx="756937" cy="700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40,000</a:t>
              </a:r>
            </a:p>
          </p:txBody>
        </p:sp>
        <p:sp>
          <p:nvSpPr>
            <p:cNvPr id="100" name="TextBox 99">
              <a:extLst>
                <a:ext uri="{FF2B5EF4-FFF2-40B4-BE49-F238E27FC236}">
                  <a16:creationId xmlns:a16="http://schemas.microsoft.com/office/drawing/2014/main" id="{3038E564-B25D-C3DC-F806-D702D89C26B2}"/>
                </a:ext>
              </a:extLst>
            </p:cNvPr>
            <p:cNvSpPr txBox="1"/>
            <p:nvPr/>
          </p:nvSpPr>
          <p:spPr bwMode="auto">
            <a:xfrm>
              <a:off x="892440" y="3936426"/>
              <a:ext cx="756937" cy="700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20,000</a:t>
              </a:r>
            </a:p>
          </p:txBody>
        </p:sp>
        <p:sp>
          <p:nvSpPr>
            <p:cNvPr id="101" name="TextBox 100">
              <a:extLst>
                <a:ext uri="{FF2B5EF4-FFF2-40B4-BE49-F238E27FC236}">
                  <a16:creationId xmlns:a16="http://schemas.microsoft.com/office/drawing/2014/main" id="{695841A0-FA2E-32B3-6D6D-73D46848BFA1}"/>
                </a:ext>
              </a:extLst>
            </p:cNvPr>
            <p:cNvSpPr txBox="1"/>
            <p:nvPr/>
          </p:nvSpPr>
          <p:spPr bwMode="auto">
            <a:xfrm>
              <a:off x="1360516" y="4695090"/>
              <a:ext cx="288861" cy="700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0</a:t>
              </a:r>
            </a:p>
          </p:txBody>
        </p:sp>
      </p:grpSp>
      <p:sp>
        <p:nvSpPr>
          <p:cNvPr id="76" name="Freeform: Shape 75">
            <a:extLst>
              <a:ext uri="{FF2B5EF4-FFF2-40B4-BE49-F238E27FC236}">
                <a16:creationId xmlns:a16="http://schemas.microsoft.com/office/drawing/2014/main" id="{DC34E3FD-5273-5E02-288D-A39BDF43E2DF}"/>
              </a:ext>
            </a:extLst>
          </p:cNvPr>
          <p:cNvSpPr/>
          <p:nvPr/>
        </p:nvSpPr>
        <p:spPr bwMode="auto">
          <a:xfrm>
            <a:off x="2040723" y="4308642"/>
            <a:ext cx="3622498" cy="1457209"/>
          </a:xfrm>
          <a:custGeom>
            <a:avLst/>
            <a:gdLst>
              <a:gd name="connsiteX0" fmla="*/ 0 w 3981450"/>
              <a:gd name="connsiteY0" fmla="*/ 0 h 1833562"/>
              <a:gd name="connsiteX1" fmla="*/ 0 w 3981450"/>
              <a:gd name="connsiteY1" fmla="*/ 1833562 h 1833562"/>
              <a:gd name="connsiteX2" fmla="*/ 3981450 w 3981450"/>
              <a:gd name="connsiteY2" fmla="*/ 1833562 h 1833562"/>
            </a:gdLst>
            <a:ahLst/>
            <a:cxnLst>
              <a:cxn ang="0">
                <a:pos x="connsiteX0" y="connsiteY0"/>
              </a:cxn>
              <a:cxn ang="0">
                <a:pos x="connsiteX1" y="connsiteY1"/>
              </a:cxn>
              <a:cxn ang="0">
                <a:pos x="connsiteX2" y="connsiteY2"/>
              </a:cxn>
            </a:cxnLst>
            <a:rect l="l" t="t" r="r" b="b"/>
            <a:pathLst>
              <a:path w="3981450" h="1833562">
                <a:moveTo>
                  <a:pt x="0" y="0"/>
                </a:moveTo>
                <a:lnTo>
                  <a:pt x="0" y="1833562"/>
                </a:lnTo>
                <a:lnTo>
                  <a:pt x="3981450" y="1833562"/>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grpSp>
        <p:nvGrpSpPr>
          <p:cNvPr id="77" name="Group 76">
            <a:extLst>
              <a:ext uri="{FF2B5EF4-FFF2-40B4-BE49-F238E27FC236}">
                <a16:creationId xmlns:a16="http://schemas.microsoft.com/office/drawing/2014/main" id="{4969292E-3E18-9752-F428-84B769F0A9E6}"/>
              </a:ext>
            </a:extLst>
          </p:cNvPr>
          <p:cNvGrpSpPr/>
          <p:nvPr/>
        </p:nvGrpSpPr>
        <p:grpSpPr>
          <a:xfrm>
            <a:off x="1962727" y="4469358"/>
            <a:ext cx="77997" cy="1221563"/>
            <a:chOff x="1496251" y="1813581"/>
            <a:chExt cx="423862" cy="3296314"/>
          </a:xfrm>
        </p:grpSpPr>
        <p:cxnSp>
          <p:nvCxnSpPr>
            <p:cNvPr id="78" name="Straight Connector 77">
              <a:extLst>
                <a:ext uri="{FF2B5EF4-FFF2-40B4-BE49-F238E27FC236}">
                  <a16:creationId xmlns:a16="http://schemas.microsoft.com/office/drawing/2014/main" id="{F7E9C694-3392-22D1-8A78-92B6F85F770C}"/>
                </a:ext>
              </a:extLst>
            </p:cNvPr>
            <p:cNvCxnSpPr/>
            <p:nvPr/>
          </p:nvCxnSpPr>
          <p:spPr bwMode="auto">
            <a:xfrm>
              <a:off x="1496251" y="1813581"/>
              <a:ext cx="423862" cy="0"/>
            </a:xfrm>
            <a:prstGeom prst="line">
              <a:avLst/>
            </a:prstGeom>
            <a:noFill/>
            <a:ln w="28575" cap="flat" cmpd="sng" algn="ctr">
              <a:solidFill>
                <a:schemeClr val="bg1"/>
              </a:solidFill>
              <a:prstDash val="solid"/>
              <a:round/>
              <a:headEnd type="none" w="med" len="med"/>
              <a:tailEnd type="none" w="med" len="med"/>
            </a:ln>
            <a:effectLst/>
          </p:spPr>
        </p:cxnSp>
        <p:cxnSp>
          <p:nvCxnSpPr>
            <p:cNvPr id="79" name="Straight Connector 78">
              <a:extLst>
                <a:ext uri="{FF2B5EF4-FFF2-40B4-BE49-F238E27FC236}">
                  <a16:creationId xmlns:a16="http://schemas.microsoft.com/office/drawing/2014/main" id="{616DA6AE-BD4A-662A-B3C8-06B17AF0B9C0}"/>
                </a:ext>
              </a:extLst>
            </p:cNvPr>
            <p:cNvCxnSpPr/>
            <p:nvPr/>
          </p:nvCxnSpPr>
          <p:spPr bwMode="auto">
            <a:xfrm>
              <a:off x="1496251" y="2629369"/>
              <a:ext cx="423862" cy="0"/>
            </a:xfrm>
            <a:prstGeom prst="line">
              <a:avLst/>
            </a:prstGeom>
            <a:noFill/>
            <a:ln w="28575" cap="flat" cmpd="sng" algn="ctr">
              <a:solidFill>
                <a:schemeClr val="bg1"/>
              </a:solidFill>
              <a:prstDash val="solid"/>
              <a:round/>
              <a:headEnd type="none" w="med" len="med"/>
              <a:tailEnd type="none" w="med" len="med"/>
            </a:ln>
            <a:effectLst/>
          </p:spPr>
        </p:cxnSp>
        <p:cxnSp>
          <p:nvCxnSpPr>
            <p:cNvPr id="80" name="Straight Connector 79">
              <a:extLst>
                <a:ext uri="{FF2B5EF4-FFF2-40B4-BE49-F238E27FC236}">
                  <a16:creationId xmlns:a16="http://schemas.microsoft.com/office/drawing/2014/main" id="{8DA6DBC4-E889-A2DC-266B-CBFFD475BC60}"/>
                </a:ext>
              </a:extLst>
            </p:cNvPr>
            <p:cNvCxnSpPr/>
            <p:nvPr/>
          </p:nvCxnSpPr>
          <p:spPr bwMode="auto">
            <a:xfrm>
              <a:off x="1496251" y="3442107"/>
              <a:ext cx="423862" cy="0"/>
            </a:xfrm>
            <a:prstGeom prst="line">
              <a:avLst/>
            </a:prstGeom>
            <a:noFill/>
            <a:ln w="28575" cap="flat" cmpd="sng" algn="ctr">
              <a:solidFill>
                <a:schemeClr val="bg1"/>
              </a:solidFill>
              <a:prstDash val="solid"/>
              <a:round/>
              <a:headEnd type="none" w="med" len="med"/>
              <a:tailEnd type="none" w="med" len="med"/>
            </a:ln>
            <a:effectLst/>
          </p:spPr>
        </p:cxnSp>
        <p:cxnSp>
          <p:nvCxnSpPr>
            <p:cNvPr id="102" name="Straight Connector 101">
              <a:extLst>
                <a:ext uri="{FF2B5EF4-FFF2-40B4-BE49-F238E27FC236}">
                  <a16:creationId xmlns:a16="http://schemas.microsoft.com/office/drawing/2014/main" id="{C4608C81-D15E-6770-716D-7B15BCF35E01}"/>
                </a:ext>
              </a:extLst>
            </p:cNvPr>
            <p:cNvCxnSpPr/>
            <p:nvPr/>
          </p:nvCxnSpPr>
          <p:spPr bwMode="auto">
            <a:xfrm>
              <a:off x="1496251" y="4297157"/>
              <a:ext cx="423862" cy="0"/>
            </a:xfrm>
            <a:prstGeom prst="line">
              <a:avLst/>
            </a:prstGeom>
            <a:noFill/>
            <a:ln w="28575" cap="flat" cmpd="sng" algn="ctr">
              <a:solidFill>
                <a:schemeClr val="bg1"/>
              </a:solidFill>
              <a:prstDash val="solid"/>
              <a:round/>
              <a:headEnd type="none" w="med" len="med"/>
              <a:tailEnd type="none" w="med" len="med"/>
            </a:ln>
            <a:effectLst/>
          </p:spPr>
        </p:cxnSp>
        <p:cxnSp>
          <p:nvCxnSpPr>
            <p:cNvPr id="103" name="Straight Connector 102">
              <a:extLst>
                <a:ext uri="{FF2B5EF4-FFF2-40B4-BE49-F238E27FC236}">
                  <a16:creationId xmlns:a16="http://schemas.microsoft.com/office/drawing/2014/main" id="{87FE8DDA-E37E-4039-13FD-91BEF47505DF}"/>
                </a:ext>
              </a:extLst>
            </p:cNvPr>
            <p:cNvCxnSpPr/>
            <p:nvPr/>
          </p:nvCxnSpPr>
          <p:spPr bwMode="auto">
            <a:xfrm>
              <a:off x="1496251" y="5109895"/>
              <a:ext cx="423862" cy="0"/>
            </a:xfrm>
            <a:prstGeom prst="line">
              <a:avLst/>
            </a:prstGeom>
            <a:noFill/>
            <a:ln w="28575" cap="flat" cmpd="sng" algn="ctr">
              <a:solidFill>
                <a:schemeClr val="bg1"/>
              </a:solidFill>
              <a:prstDash val="solid"/>
              <a:round/>
              <a:headEnd type="none" w="med" len="med"/>
              <a:tailEnd type="none" w="med" len="med"/>
            </a:ln>
            <a:effectLst/>
          </p:spPr>
        </p:cxnSp>
      </p:grpSp>
      <p:grpSp>
        <p:nvGrpSpPr>
          <p:cNvPr id="81" name="Group 80">
            <a:extLst>
              <a:ext uri="{FF2B5EF4-FFF2-40B4-BE49-F238E27FC236}">
                <a16:creationId xmlns:a16="http://schemas.microsoft.com/office/drawing/2014/main" id="{3FD89DE1-56C6-4614-C2DC-C00A021C224B}"/>
              </a:ext>
            </a:extLst>
          </p:cNvPr>
          <p:cNvGrpSpPr/>
          <p:nvPr/>
        </p:nvGrpSpPr>
        <p:grpSpPr>
          <a:xfrm>
            <a:off x="2281296" y="5757340"/>
            <a:ext cx="3364135" cy="527073"/>
            <a:chOff x="1926524" y="3523618"/>
            <a:chExt cx="3697486" cy="629521"/>
          </a:xfrm>
        </p:grpSpPr>
        <p:grpSp>
          <p:nvGrpSpPr>
            <p:cNvPr id="82" name="Group 81">
              <a:extLst>
                <a:ext uri="{FF2B5EF4-FFF2-40B4-BE49-F238E27FC236}">
                  <a16:creationId xmlns:a16="http://schemas.microsoft.com/office/drawing/2014/main" id="{609F409E-2605-7F96-D9E2-21F165DA37BD}"/>
                </a:ext>
              </a:extLst>
            </p:cNvPr>
            <p:cNvGrpSpPr/>
            <p:nvPr/>
          </p:nvGrpSpPr>
          <p:grpSpPr>
            <a:xfrm>
              <a:off x="1926524" y="3523618"/>
              <a:ext cx="1437483" cy="624274"/>
              <a:chOff x="1926524" y="3481874"/>
              <a:chExt cx="1437483" cy="624274"/>
            </a:xfrm>
          </p:grpSpPr>
          <p:sp>
            <p:nvSpPr>
              <p:cNvPr id="93" name="TextBox 92">
                <a:extLst>
                  <a:ext uri="{FF2B5EF4-FFF2-40B4-BE49-F238E27FC236}">
                    <a16:creationId xmlns:a16="http://schemas.microsoft.com/office/drawing/2014/main" id="{6463DB08-CC43-185D-5B17-E5568BADF139}"/>
                  </a:ext>
                </a:extLst>
              </p:cNvPr>
              <p:cNvSpPr txBox="1"/>
              <p:nvPr/>
            </p:nvSpPr>
            <p:spPr bwMode="auto">
              <a:xfrm>
                <a:off x="1926524" y="3481874"/>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0</a:t>
                </a:r>
              </a:p>
            </p:txBody>
          </p:sp>
          <p:sp>
            <p:nvSpPr>
              <p:cNvPr id="94" name="TextBox 93">
                <a:extLst>
                  <a:ext uri="{FF2B5EF4-FFF2-40B4-BE49-F238E27FC236}">
                    <a16:creationId xmlns:a16="http://schemas.microsoft.com/office/drawing/2014/main" id="{C060630F-6932-FA3B-1ADC-EDADE6F177C1}"/>
                  </a:ext>
                </a:extLst>
              </p:cNvPr>
              <p:cNvSpPr txBox="1"/>
              <p:nvPr/>
            </p:nvSpPr>
            <p:spPr bwMode="auto">
              <a:xfrm>
                <a:off x="2648747" y="3481874"/>
                <a:ext cx="71526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32 Wk</a:t>
                </a:r>
              </a:p>
            </p:txBody>
          </p:sp>
          <p:sp>
            <p:nvSpPr>
              <p:cNvPr id="95" name="TextBox 94">
                <a:extLst>
                  <a:ext uri="{FF2B5EF4-FFF2-40B4-BE49-F238E27FC236}">
                    <a16:creationId xmlns:a16="http://schemas.microsoft.com/office/drawing/2014/main" id="{321E3D41-33C0-6030-2916-A85D247620A2}"/>
                  </a:ext>
                </a:extLst>
              </p:cNvPr>
              <p:cNvSpPr txBox="1"/>
              <p:nvPr/>
            </p:nvSpPr>
            <p:spPr bwMode="auto">
              <a:xfrm>
                <a:off x="2049600" y="3701789"/>
                <a:ext cx="939415" cy="404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E1471D"/>
                    </a:solidFill>
                    <a:effectLst/>
                    <a:uLnTx/>
                    <a:uFillTx/>
                    <a:latin typeface="Calibri"/>
                    <a:ea typeface="+mn-ea"/>
                    <a:cs typeface="Arial" panose="020B0604020202020204" pitchFamily="34" charset="0"/>
                  </a:rPr>
                  <a:t>Placebo</a:t>
                </a:r>
              </a:p>
            </p:txBody>
          </p:sp>
        </p:grpSp>
        <p:grpSp>
          <p:nvGrpSpPr>
            <p:cNvPr id="83" name="Group 82">
              <a:extLst>
                <a:ext uri="{FF2B5EF4-FFF2-40B4-BE49-F238E27FC236}">
                  <a16:creationId xmlns:a16="http://schemas.microsoft.com/office/drawing/2014/main" id="{BCE2FD46-E81F-7A31-67C4-38DB48786ADA}"/>
                </a:ext>
              </a:extLst>
            </p:cNvPr>
            <p:cNvGrpSpPr/>
            <p:nvPr/>
          </p:nvGrpSpPr>
          <p:grpSpPr>
            <a:xfrm>
              <a:off x="4095541" y="3523618"/>
              <a:ext cx="1528469" cy="629521"/>
              <a:chOff x="1835538" y="3481874"/>
              <a:chExt cx="1528469" cy="629521"/>
            </a:xfrm>
          </p:grpSpPr>
          <p:sp>
            <p:nvSpPr>
              <p:cNvPr id="90" name="TextBox 89">
                <a:extLst>
                  <a:ext uri="{FF2B5EF4-FFF2-40B4-BE49-F238E27FC236}">
                    <a16:creationId xmlns:a16="http://schemas.microsoft.com/office/drawing/2014/main" id="{3C0EEA25-C6E2-8360-248D-3D3AE1D142BF}"/>
                  </a:ext>
                </a:extLst>
              </p:cNvPr>
              <p:cNvSpPr txBox="1"/>
              <p:nvPr/>
            </p:nvSpPr>
            <p:spPr bwMode="auto">
              <a:xfrm>
                <a:off x="1926524" y="3481874"/>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0</a:t>
                </a:r>
              </a:p>
            </p:txBody>
          </p:sp>
          <p:sp>
            <p:nvSpPr>
              <p:cNvPr id="91" name="TextBox 90">
                <a:extLst>
                  <a:ext uri="{FF2B5EF4-FFF2-40B4-BE49-F238E27FC236}">
                    <a16:creationId xmlns:a16="http://schemas.microsoft.com/office/drawing/2014/main" id="{B0E9AB14-76CA-AC99-6760-DB2A82367289}"/>
                  </a:ext>
                </a:extLst>
              </p:cNvPr>
              <p:cNvSpPr txBox="1"/>
              <p:nvPr/>
            </p:nvSpPr>
            <p:spPr bwMode="auto">
              <a:xfrm>
                <a:off x="2648747" y="3481874"/>
                <a:ext cx="71526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32 Wk</a:t>
                </a:r>
              </a:p>
            </p:txBody>
          </p:sp>
          <p:sp>
            <p:nvSpPr>
              <p:cNvPr id="92" name="TextBox 91">
                <a:extLst>
                  <a:ext uri="{FF2B5EF4-FFF2-40B4-BE49-F238E27FC236}">
                    <a16:creationId xmlns:a16="http://schemas.microsoft.com/office/drawing/2014/main" id="{F133CF1D-25F2-3520-2B72-2467EC32DB3F}"/>
                  </a:ext>
                </a:extLst>
              </p:cNvPr>
              <p:cNvSpPr txBox="1"/>
              <p:nvPr/>
            </p:nvSpPr>
            <p:spPr bwMode="auto">
              <a:xfrm>
                <a:off x="1835538" y="3707036"/>
                <a:ext cx="1367543" cy="404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15873"/>
                    </a:solidFill>
                    <a:effectLst/>
                    <a:uLnTx/>
                    <a:uFillTx/>
                    <a:latin typeface="Calibri"/>
                    <a:ea typeface="+mn-ea"/>
                    <a:cs typeface="Arial" panose="020B0604020202020204" pitchFamily="34" charset="0"/>
                  </a:rPr>
                  <a:t>Semaglutide</a:t>
                </a:r>
              </a:p>
            </p:txBody>
          </p:sp>
        </p:grpSp>
        <p:grpSp>
          <p:nvGrpSpPr>
            <p:cNvPr id="84" name="Group 83">
              <a:extLst>
                <a:ext uri="{FF2B5EF4-FFF2-40B4-BE49-F238E27FC236}">
                  <a16:creationId xmlns:a16="http://schemas.microsoft.com/office/drawing/2014/main" id="{7AEB73E1-AF07-CE7D-B6EA-AD17392651B1}"/>
                </a:ext>
              </a:extLst>
            </p:cNvPr>
            <p:cNvGrpSpPr/>
            <p:nvPr/>
          </p:nvGrpSpPr>
          <p:grpSpPr>
            <a:xfrm>
              <a:off x="2076449" y="3524250"/>
              <a:ext cx="901570" cy="90493"/>
              <a:chOff x="2076449" y="3048109"/>
              <a:chExt cx="901570" cy="485666"/>
            </a:xfrm>
          </p:grpSpPr>
          <p:cxnSp>
            <p:nvCxnSpPr>
              <p:cNvPr id="88" name="Straight Connector 87">
                <a:extLst>
                  <a:ext uri="{FF2B5EF4-FFF2-40B4-BE49-F238E27FC236}">
                    <a16:creationId xmlns:a16="http://schemas.microsoft.com/office/drawing/2014/main" id="{30D2230A-E7A9-E535-5048-ADFCB5503C60}"/>
                  </a:ext>
                </a:extLst>
              </p:cNvPr>
              <p:cNvCxnSpPr/>
              <p:nvPr/>
            </p:nvCxnSpPr>
            <p:spPr bwMode="auto">
              <a:xfrm>
                <a:off x="2076449" y="3048109"/>
                <a:ext cx="0" cy="485666"/>
              </a:xfrm>
              <a:prstGeom prst="line">
                <a:avLst/>
              </a:prstGeom>
              <a:noFill/>
              <a:ln w="28575" cap="flat" cmpd="sng" algn="ctr">
                <a:solidFill>
                  <a:schemeClr val="bg1"/>
                </a:solidFill>
                <a:prstDash val="solid"/>
                <a:round/>
                <a:headEnd type="none" w="med" len="med"/>
                <a:tailEnd type="none" w="med" len="med"/>
              </a:ln>
              <a:effectLst/>
            </p:spPr>
          </p:cxnSp>
          <p:cxnSp>
            <p:nvCxnSpPr>
              <p:cNvPr id="89" name="Straight Connector 88">
                <a:extLst>
                  <a:ext uri="{FF2B5EF4-FFF2-40B4-BE49-F238E27FC236}">
                    <a16:creationId xmlns:a16="http://schemas.microsoft.com/office/drawing/2014/main" id="{18FB892F-D30F-3F02-927E-B2344BBFC4E7}"/>
                  </a:ext>
                </a:extLst>
              </p:cNvPr>
              <p:cNvCxnSpPr/>
              <p:nvPr/>
            </p:nvCxnSpPr>
            <p:spPr bwMode="auto">
              <a:xfrm>
                <a:off x="2978019" y="3048109"/>
                <a:ext cx="0" cy="485666"/>
              </a:xfrm>
              <a:prstGeom prst="line">
                <a:avLst/>
              </a:prstGeom>
              <a:noFill/>
              <a:ln w="28575" cap="flat" cmpd="sng" algn="ctr">
                <a:solidFill>
                  <a:schemeClr val="bg1"/>
                </a:solidFill>
                <a:prstDash val="solid"/>
                <a:round/>
                <a:headEnd type="none" w="med" len="med"/>
                <a:tailEnd type="none" w="med" len="med"/>
              </a:ln>
              <a:effectLst/>
            </p:spPr>
          </p:cxnSp>
        </p:grpSp>
        <p:grpSp>
          <p:nvGrpSpPr>
            <p:cNvPr id="85" name="Group 84">
              <a:extLst>
                <a:ext uri="{FF2B5EF4-FFF2-40B4-BE49-F238E27FC236}">
                  <a16:creationId xmlns:a16="http://schemas.microsoft.com/office/drawing/2014/main" id="{1557A4EE-1833-C25F-CF98-999E568FED4A}"/>
                </a:ext>
              </a:extLst>
            </p:cNvPr>
            <p:cNvGrpSpPr/>
            <p:nvPr/>
          </p:nvGrpSpPr>
          <p:grpSpPr>
            <a:xfrm>
              <a:off x="4330958" y="3524250"/>
              <a:ext cx="901570" cy="90493"/>
              <a:chOff x="2076449" y="3048109"/>
              <a:chExt cx="901570" cy="485666"/>
            </a:xfrm>
          </p:grpSpPr>
          <p:cxnSp>
            <p:nvCxnSpPr>
              <p:cNvPr id="86" name="Straight Connector 85">
                <a:extLst>
                  <a:ext uri="{FF2B5EF4-FFF2-40B4-BE49-F238E27FC236}">
                    <a16:creationId xmlns:a16="http://schemas.microsoft.com/office/drawing/2014/main" id="{ADF504E4-94C0-0D9A-CD99-E6994B2597A1}"/>
                  </a:ext>
                </a:extLst>
              </p:cNvPr>
              <p:cNvCxnSpPr/>
              <p:nvPr/>
            </p:nvCxnSpPr>
            <p:spPr bwMode="auto">
              <a:xfrm>
                <a:off x="2076449" y="3048109"/>
                <a:ext cx="0" cy="485666"/>
              </a:xfrm>
              <a:prstGeom prst="line">
                <a:avLst/>
              </a:prstGeom>
              <a:noFill/>
              <a:ln w="28575" cap="flat" cmpd="sng" algn="ctr">
                <a:solidFill>
                  <a:schemeClr val="bg1"/>
                </a:solidFill>
                <a:prstDash val="solid"/>
                <a:round/>
                <a:headEnd type="none" w="med" len="med"/>
                <a:tailEnd type="none" w="med" len="med"/>
              </a:ln>
              <a:effectLst/>
            </p:spPr>
          </p:cxnSp>
          <p:cxnSp>
            <p:nvCxnSpPr>
              <p:cNvPr id="87" name="Straight Connector 86">
                <a:extLst>
                  <a:ext uri="{FF2B5EF4-FFF2-40B4-BE49-F238E27FC236}">
                    <a16:creationId xmlns:a16="http://schemas.microsoft.com/office/drawing/2014/main" id="{A90EDBCF-D3EE-ACAE-C91A-448E294F60FE}"/>
                  </a:ext>
                </a:extLst>
              </p:cNvPr>
              <p:cNvCxnSpPr/>
              <p:nvPr/>
            </p:nvCxnSpPr>
            <p:spPr bwMode="auto">
              <a:xfrm>
                <a:off x="2978019" y="3048109"/>
                <a:ext cx="0" cy="485666"/>
              </a:xfrm>
              <a:prstGeom prst="line">
                <a:avLst/>
              </a:prstGeom>
              <a:noFill/>
              <a:ln w="28575" cap="flat" cmpd="sng" algn="ctr">
                <a:solidFill>
                  <a:schemeClr val="bg1"/>
                </a:solidFill>
                <a:prstDash val="solid"/>
                <a:round/>
                <a:headEnd type="none" w="med" len="med"/>
                <a:tailEnd type="none" w="med" len="med"/>
              </a:ln>
              <a:effectLst/>
            </p:spPr>
          </p:cxnSp>
        </p:grpSp>
      </p:grpSp>
      <p:sp>
        <p:nvSpPr>
          <p:cNvPr id="104" name="TextBox 103">
            <a:extLst>
              <a:ext uri="{FF2B5EF4-FFF2-40B4-BE49-F238E27FC236}">
                <a16:creationId xmlns:a16="http://schemas.microsoft.com/office/drawing/2014/main" id="{1A2B267E-4FE0-0204-D4A7-457DFCC4E31E}"/>
              </a:ext>
            </a:extLst>
          </p:cNvPr>
          <p:cNvSpPr txBox="1"/>
          <p:nvPr/>
        </p:nvSpPr>
        <p:spPr bwMode="auto">
          <a:xfrm>
            <a:off x="3450340" y="4467421"/>
            <a:ext cx="773288" cy="2834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P</a:t>
            </a: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 .023</a:t>
            </a:r>
          </a:p>
        </p:txBody>
      </p:sp>
      <p:sp>
        <p:nvSpPr>
          <p:cNvPr id="105" name="TextBox 104">
            <a:extLst>
              <a:ext uri="{FF2B5EF4-FFF2-40B4-BE49-F238E27FC236}">
                <a16:creationId xmlns:a16="http://schemas.microsoft.com/office/drawing/2014/main" id="{F4808367-1F56-1383-0527-509AAA4F05E5}"/>
              </a:ext>
            </a:extLst>
          </p:cNvPr>
          <p:cNvSpPr txBox="1"/>
          <p:nvPr/>
        </p:nvSpPr>
        <p:spPr bwMode="auto">
          <a:xfrm>
            <a:off x="4555287" y="4334792"/>
            <a:ext cx="69923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P</a:t>
            </a: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&lt;.01</a:t>
            </a:r>
          </a:p>
        </p:txBody>
      </p:sp>
      <p:sp>
        <p:nvSpPr>
          <p:cNvPr id="106" name="TextBox 105">
            <a:extLst>
              <a:ext uri="{FF2B5EF4-FFF2-40B4-BE49-F238E27FC236}">
                <a16:creationId xmlns:a16="http://schemas.microsoft.com/office/drawing/2014/main" id="{ECE5C075-6636-4B2F-AA2F-29484A81DF67}"/>
              </a:ext>
            </a:extLst>
          </p:cNvPr>
          <p:cNvSpPr txBox="1"/>
          <p:nvPr/>
        </p:nvSpPr>
        <p:spPr bwMode="auto">
          <a:xfrm>
            <a:off x="2495333" y="4285495"/>
            <a:ext cx="678486" cy="2834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P</a:t>
            </a: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 .84</a:t>
            </a:r>
          </a:p>
        </p:txBody>
      </p:sp>
      <p:grpSp>
        <p:nvGrpSpPr>
          <p:cNvPr id="107" name="Group 106">
            <a:extLst>
              <a:ext uri="{FF2B5EF4-FFF2-40B4-BE49-F238E27FC236}">
                <a16:creationId xmlns:a16="http://schemas.microsoft.com/office/drawing/2014/main" id="{826BF8C3-F436-9BB7-EECF-1E6ACAF28A27}"/>
              </a:ext>
            </a:extLst>
          </p:cNvPr>
          <p:cNvGrpSpPr/>
          <p:nvPr/>
        </p:nvGrpSpPr>
        <p:grpSpPr>
          <a:xfrm>
            <a:off x="2282986" y="4558483"/>
            <a:ext cx="266964" cy="840960"/>
            <a:chOff x="1928381" y="1813581"/>
            <a:chExt cx="293417" cy="1271588"/>
          </a:xfrm>
        </p:grpSpPr>
        <p:cxnSp>
          <p:nvCxnSpPr>
            <p:cNvPr id="108" name="Straight Connector 107">
              <a:extLst>
                <a:ext uri="{FF2B5EF4-FFF2-40B4-BE49-F238E27FC236}">
                  <a16:creationId xmlns:a16="http://schemas.microsoft.com/office/drawing/2014/main" id="{438CAF41-61CB-637B-7906-77D4940946C9}"/>
                </a:ext>
              </a:extLst>
            </p:cNvPr>
            <p:cNvCxnSpPr>
              <a:cxnSpLocks/>
            </p:cNvCxnSpPr>
            <p:nvPr/>
          </p:nvCxnSpPr>
          <p:spPr bwMode="auto">
            <a:xfrm>
              <a:off x="1928381" y="1813581"/>
              <a:ext cx="293417" cy="0"/>
            </a:xfrm>
            <a:prstGeom prst="line">
              <a:avLst/>
            </a:prstGeom>
            <a:noFill/>
            <a:ln w="28575" cap="flat" cmpd="sng" algn="ctr">
              <a:solidFill>
                <a:schemeClr val="accent3"/>
              </a:solidFill>
              <a:prstDash val="solid"/>
              <a:round/>
              <a:headEnd type="none" w="med" len="med"/>
              <a:tailEnd type="none" w="med" len="med"/>
            </a:ln>
            <a:effectLst/>
          </p:spPr>
        </p:cxnSp>
        <p:cxnSp>
          <p:nvCxnSpPr>
            <p:cNvPr id="109" name="Straight Connector 108">
              <a:extLst>
                <a:ext uri="{FF2B5EF4-FFF2-40B4-BE49-F238E27FC236}">
                  <a16:creationId xmlns:a16="http://schemas.microsoft.com/office/drawing/2014/main" id="{BC1E04E1-8E23-4AAF-9840-9D250E157B42}"/>
                </a:ext>
              </a:extLst>
            </p:cNvPr>
            <p:cNvCxnSpPr>
              <a:cxnSpLocks/>
            </p:cNvCxnSpPr>
            <p:nvPr/>
          </p:nvCxnSpPr>
          <p:spPr bwMode="auto">
            <a:xfrm>
              <a:off x="1928381" y="3085169"/>
              <a:ext cx="293417" cy="0"/>
            </a:xfrm>
            <a:prstGeom prst="line">
              <a:avLst/>
            </a:prstGeom>
            <a:noFill/>
            <a:ln w="28575" cap="flat" cmpd="sng" algn="ctr">
              <a:solidFill>
                <a:schemeClr val="accent3"/>
              </a:solidFill>
              <a:prstDash val="solid"/>
              <a:round/>
              <a:headEnd type="none" w="med" len="med"/>
              <a:tailEnd type="none" w="med" len="med"/>
            </a:ln>
            <a:effectLst/>
          </p:spPr>
        </p:cxnSp>
        <p:cxnSp>
          <p:nvCxnSpPr>
            <p:cNvPr id="110" name="Straight Connector 109">
              <a:extLst>
                <a:ext uri="{FF2B5EF4-FFF2-40B4-BE49-F238E27FC236}">
                  <a16:creationId xmlns:a16="http://schemas.microsoft.com/office/drawing/2014/main" id="{2359A49B-F579-BFBD-CC0D-2057716D45E6}"/>
                </a:ext>
              </a:extLst>
            </p:cNvPr>
            <p:cNvCxnSpPr>
              <a:cxnSpLocks/>
            </p:cNvCxnSpPr>
            <p:nvPr/>
          </p:nvCxnSpPr>
          <p:spPr bwMode="auto">
            <a:xfrm>
              <a:off x="2075089" y="1823106"/>
              <a:ext cx="0" cy="1253469"/>
            </a:xfrm>
            <a:prstGeom prst="line">
              <a:avLst/>
            </a:prstGeom>
            <a:noFill/>
            <a:ln w="28575" cap="flat" cmpd="sng" algn="ctr">
              <a:solidFill>
                <a:schemeClr val="accent3"/>
              </a:solidFill>
              <a:prstDash val="solid"/>
              <a:round/>
              <a:headEnd type="none" w="med" len="med"/>
              <a:tailEnd type="none" w="med" len="med"/>
            </a:ln>
            <a:effectLst/>
          </p:spPr>
        </p:cxnSp>
      </p:grpSp>
      <p:grpSp>
        <p:nvGrpSpPr>
          <p:cNvPr id="111" name="Group 110">
            <a:extLst>
              <a:ext uri="{FF2B5EF4-FFF2-40B4-BE49-F238E27FC236}">
                <a16:creationId xmlns:a16="http://schemas.microsoft.com/office/drawing/2014/main" id="{9B73D1C5-CBE8-CDAD-726F-E7E2E65100E5}"/>
              </a:ext>
            </a:extLst>
          </p:cNvPr>
          <p:cNvGrpSpPr/>
          <p:nvPr/>
        </p:nvGrpSpPr>
        <p:grpSpPr>
          <a:xfrm>
            <a:off x="3104511" y="4682093"/>
            <a:ext cx="266964" cy="703627"/>
            <a:chOff x="1928381" y="1813581"/>
            <a:chExt cx="293417" cy="1271588"/>
          </a:xfrm>
        </p:grpSpPr>
        <p:cxnSp>
          <p:nvCxnSpPr>
            <p:cNvPr id="112" name="Straight Connector 111">
              <a:extLst>
                <a:ext uri="{FF2B5EF4-FFF2-40B4-BE49-F238E27FC236}">
                  <a16:creationId xmlns:a16="http://schemas.microsoft.com/office/drawing/2014/main" id="{4E316F2D-91B8-030D-D4E9-04AFEF93FF02}"/>
                </a:ext>
              </a:extLst>
            </p:cNvPr>
            <p:cNvCxnSpPr>
              <a:cxnSpLocks/>
            </p:cNvCxnSpPr>
            <p:nvPr/>
          </p:nvCxnSpPr>
          <p:spPr bwMode="auto">
            <a:xfrm>
              <a:off x="1928381" y="1813581"/>
              <a:ext cx="293417" cy="0"/>
            </a:xfrm>
            <a:prstGeom prst="line">
              <a:avLst/>
            </a:prstGeom>
            <a:noFill/>
            <a:ln w="28575" cap="flat" cmpd="sng" algn="ctr">
              <a:solidFill>
                <a:schemeClr val="accent3"/>
              </a:solidFill>
              <a:prstDash val="solid"/>
              <a:round/>
              <a:headEnd type="none" w="med" len="med"/>
              <a:tailEnd type="none" w="med" len="med"/>
            </a:ln>
            <a:effectLst/>
          </p:spPr>
        </p:cxnSp>
        <p:cxnSp>
          <p:nvCxnSpPr>
            <p:cNvPr id="113" name="Straight Connector 112">
              <a:extLst>
                <a:ext uri="{FF2B5EF4-FFF2-40B4-BE49-F238E27FC236}">
                  <a16:creationId xmlns:a16="http://schemas.microsoft.com/office/drawing/2014/main" id="{08C05BDE-B9BE-D678-F195-956A4C25BBC0}"/>
                </a:ext>
              </a:extLst>
            </p:cNvPr>
            <p:cNvCxnSpPr>
              <a:cxnSpLocks/>
            </p:cNvCxnSpPr>
            <p:nvPr/>
          </p:nvCxnSpPr>
          <p:spPr bwMode="auto">
            <a:xfrm>
              <a:off x="1928381" y="3085169"/>
              <a:ext cx="293417" cy="0"/>
            </a:xfrm>
            <a:prstGeom prst="line">
              <a:avLst/>
            </a:prstGeom>
            <a:noFill/>
            <a:ln w="28575" cap="flat" cmpd="sng" algn="ctr">
              <a:solidFill>
                <a:schemeClr val="accent3"/>
              </a:solidFill>
              <a:prstDash val="solid"/>
              <a:round/>
              <a:headEnd type="none" w="med" len="med"/>
              <a:tailEnd type="none" w="med" len="med"/>
            </a:ln>
            <a:effectLst/>
          </p:spPr>
        </p:cxnSp>
        <p:cxnSp>
          <p:nvCxnSpPr>
            <p:cNvPr id="114" name="Straight Connector 113">
              <a:extLst>
                <a:ext uri="{FF2B5EF4-FFF2-40B4-BE49-F238E27FC236}">
                  <a16:creationId xmlns:a16="http://schemas.microsoft.com/office/drawing/2014/main" id="{C402301B-3F11-5433-BB41-9B6DB569E607}"/>
                </a:ext>
              </a:extLst>
            </p:cNvPr>
            <p:cNvCxnSpPr>
              <a:cxnSpLocks/>
            </p:cNvCxnSpPr>
            <p:nvPr/>
          </p:nvCxnSpPr>
          <p:spPr bwMode="auto">
            <a:xfrm>
              <a:off x="2075089" y="1823106"/>
              <a:ext cx="0" cy="1253469"/>
            </a:xfrm>
            <a:prstGeom prst="line">
              <a:avLst/>
            </a:prstGeom>
            <a:noFill/>
            <a:ln w="28575" cap="flat" cmpd="sng" algn="ctr">
              <a:solidFill>
                <a:schemeClr val="accent3"/>
              </a:solidFill>
              <a:prstDash val="solid"/>
              <a:round/>
              <a:headEnd type="none" w="med" len="med"/>
              <a:tailEnd type="none" w="med" len="med"/>
            </a:ln>
            <a:effectLst/>
          </p:spPr>
        </p:cxnSp>
      </p:grpSp>
      <p:grpSp>
        <p:nvGrpSpPr>
          <p:cNvPr id="115" name="Group 114">
            <a:extLst>
              <a:ext uri="{FF2B5EF4-FFF2-40B4-BE49-F238E27FC236}">
                <a16:creationId xmlns:a16="http://schemas.microsoft.com/office/drawing/2014/main" id="{E284845D-9889-A779-3D96-E877D32FE09C}"/>
              </a:ext>
            </a:extLst>
          </p:cNvPr>
          <p:cNvGrpSpPr/>
          <p:nvPr/>
        </p:nvGrpSpPr>
        <p:grpSpPr>
          <a:xfrm>
            <a:off x="4349226" y="4829630"/>
            <a:ext cx="266964" cy="603300"/>
            <a:chOff x="1928381" y="1813581"/>
            <a:chExt cx="293417" cy="1271588"/>
          </a:xfrm>
        </p:grpSpPr>
        <p:cxnSp>
          <p:nvCxnSpPr>
            <p:cNvPr id="116" name="Straight Connector 115">
              <a:extLst>
                <a:ext uri="{FF2B5EF4-FFF2-40B4-BE49-F238E27FC236}">
                  <a16:creationId xmlns:a16="http://schemas.microsoft.com/office/drawing/2014/main" id="{81E37CF4-CFAB-DFC8-033F-3372E811BB45}"/>
                </a:ext>
              </a:extLst>
            </p:cNvPr>
            <p:cNvCxnSpPr>
              <a:cxnSpLocks/>
            </p:cNvCxnSpPr>
            <p:nvPr/>
          </p:nvCxnSpPr>
          <p:spPr bwMode="auto">
            <a:xfrm>
              <a:off x="1928381" y="1813581"/>
              <a:ext cx="293417" cy="0"/>
            </a:xfrm>
            <a:prstGeom prst="line">
              <a:avLst/>
            </a:prstGeom>
            <a:noFill/>
            <a:ln w="28575" cap="flat" cmpd="sng" algn="ctr">
              <a:solidFill>
                <a:schemeClr val="accent1"/>
              </a:solidFill>
              <a:prstDash val="solid"/>
              <a:round/>
              <a:headEnd type="none" w="med" len="med"/>
              <a:tailEnd type="none" w="med" len="med"/>
            </a:ln>
            <a:effectLst/>
          </p:spPr>
        </p:cxnSp>
        <p:cxnSp>
          <p:nvCxnSpPr>
            <p:cNvPr id="117" name="Straight Connector 116">
              <a:extLst>
                <a:ext uri="{FF2B5EF4-FFF2-40B4-BE49-F238E27FC236}">
                  <a16:creationId xmlns:a16="http://schemas.microsoft.com/office/drawing/2014/main" id="{36B14B0F-17D9-1975-88F6-3A125D8E5813}"/>
                </a:ext>
              </a:extLst>
            </p:cNvPr>
            <p:cNvCxnSpPr>
              <a:cxnSpLocks/>
            </p:cNvCxnSpPr>
            <p:nvPr/>
          </p:nvCxnSpPr>
          <p:spPr bwMode="auto">
            <a:xfrm>
              <a:off x="1928381" y="3085169"/>
              <a:ext cx="293417" cy="0"/>
            </a:xfrm>
            <a:prstGeom prst="line">
              <a:avLst/>
            </a:prstGeom>
            <a:noFill/>
            <a:ln w="28575" cap="flat" cmpd="sng" algn="ctr">
              <a:solidFill>
                <a:schemeClr val="accent1"/>
              </a:solidFill>
              <a:prstDash val="solid"/>
              <a:round/>
              <a:headEnd type="none" w="med" len="med"/>
              <a:tailEnd type="none" w="med" len="med"/>
            </a:ln>
            <a:effectLst/>
          </p:spPr>
        </p:cxnSp>
        <p:cxnSp>
          <p:nvCxnSpPr>
            <p:cNvPr id="118" name="Straight Connector 117">
              <a:extLst>
                <a:ext uri="{FF2B5EF4-FFF2-40B4-BE49-F238E27FC236}">
                  <a16:creationId xmlns:a16="http://schemas.microsoft.com/office/drawing/2014/main" id="{6141AA6E-9DA9-E323-EABC-6AF4095A888A}"/>
                </a:ext>
              </a:extLst>
            </p:cNvPr>
            <p:cNvCxnSpPr>
              <a:cxnSpLocks/>
            </p:cNvCxnSpPr>
            <p:nvPr/>
          </p:nvCxnSpPr>
          <p:spPr bwMode="auto">
            <a:xfrm>
              <a:off x="2075089" y="1823106"/>
              <a:ext cx="0" cy="1253469"/>
            </a:xfrm>
            <a:prstGeom prst="line">
              <a:avLst/>
            </a:prstGeom>
            <a:noFill/>
            <a:ln w="28575" cap="flat" cmpd="sng" algn="ctr">
              <a:solidFill>
                <a:schemeClr val="accent1"/>
              </a:solidFill>
              <a:prstDash val="solid"/>
              <a:round/>
              <a:headEnd type="none" w="med" len="med"/>
              <a:tailEnd type="none" w="med" len="med"/>
            </a:ln>
            <a:effectLst/>
          </p:spPr>
        </p:cxnSp>
      </p:grpSp>
      <p:grpSp>
        <p:nvGrpSpPr>
          <p:cNvPr id="119" name="Group 118">
            <a:extLst>
              <a:ext uri="{FF2B5EF4-FFF2-40B4-BE49-F238E27FC236}">
                <a16:creationId xmlns:a16="http://schemas.microsoft.com/office/drawing/2014/main" id="{CAEF9D81-1FA5-646C-9FB6-E6FAD6DC5F76}"/>
              </a:ext>
            </a:extLst>
          </p:cNvPr>
          <p:cNvGrpSpPr/>
          <p:nvPr/>
        </p:nvGrpSpPr>
        <p:grpSpPr>
          <a:xfrm>
            <a:off x="5155761" y="4917353"/>
            <a:ext cx="266964" cy="622675"/>
            <a:chOff x="1928381" y="1813581"/>
            <a:chExt cx="293417" cy="1271588"/>
          </a:xfrm>
        </p:grpSpPr>
        <p:cxnSp>
          <p:nvCxnSpPr>
            <p:cNvPr id="120" name="Straight Connector 119">
              <a:extLst>
                <a:ext uri="{FF2B5EF4-FFF2-40B4-BE49-F238E27FC236}">
                  <a16:creationId xmlns:a16="http://schemas.microsoft.com/office/drawing/2014/main" id="{DDE13FCE-0FE0-E0AE-60B6-E04E9D5A7717}"/>
                </a:ext>
              </a:extLst>
            </p:cNvPr>
            <p:cNvCxnSpPr>
              <a:cxnSpLocks/>
            </p:cNvCxnSpPr>
            <p:nvPr/>
          </p:nvCxnSpPr>
          <p:spPr bwMode="auto">
            <a:xfrm>
              <a:off x="1928381" y="1813581"/>
              <a:ext cx="293417" cy="0"/>
            </a:xfrm>
            <a:prstGeom prst="line">
              <a:avLst/>
            </a:prstGeom>
            <a:noFill/>
            <a:ln w="28575" cap="flat" cmpd="sng" algn="ctr">
              <a:solidFill>
                <a:schemeClr val="accent1"/>
              </a:solidFill>
              <a:prstDash val="solid"/>
              <a:round/>
              <a:headEnd type="none" w="med" len="med"/>
              <a:tailEnd type="none" w="med" len="med"/>
            </a:ln>
            <a:effectLst/>
          </p:spPr>
        </p:cxnSp>
        <p:cxnSp>
          <p:nvCxnSpPr>
            <p:cNvPr id="121" name="Straight Connector 120">
              <a:extLst>
                <a:ext uri="{FF2B5EF4-FFF2-40B4-BE49-F238E27FC236}">
                  <a16:creationId xmlns:a16="http://schemas.microsoft.com/office/drawing/2014/main" id="{1625A74B-E047-EEF9-D1FE-91CE24567BBB}"/>
                </a:ext>
              </a:extLst>
            </p:cNvPr>
            <p:cNvCxnSpPr>
              <a:cxnSpLocks/>
            </p:cNvCxnSpPr>
            <p:nvPr/>
          </p:nvCxnSpPr>
          <p:spPr bwMode="auto">
            <a:xfrm>
              <a:off x="1928381" y="3085169"/>
              <a:ext cx="293417" cy="0"/>
            </a:xfrm>
            <a:prstGeom prst="line">
              <a:avLst/>
            </a:prstGeom>
            <a:noFill/>
            <a:ln w="28575" cap="flat" cmpd="sng" algn="ctr">
              <a:solidFill>
                <a:schemeClr val="accent1"/>
              </a:solidFill>
              <a:prstDash val="solid"/>
              <a:round/>
              <a:headEnd type="none" w="med" len="med"/>
              <a:tailEnd type="none" w="med" len="med"/>
            </a:ln>
            <a:effectLst/>
          </p:spPr>
        </p:cxnSp>
        <p:cxnSp>
          <p:nvCxnSpPr>
            <p:cNvPr id="122" name="Straight Connector 121">
              <a:extLst>
                <a:ext uri="{FF2B5EF4-FFF2-40B4-BE49-F238E27FC236}">
                  <a16:creationId xmlns:a16="http://schemas.microsoft.com/office/drawing/2014/main" id="{E69F4800-33A0-30DF-B132-E3A27ABDCA16}"/>
                </a:ext>
              </a:extLst>
            </p:cNvPr>
            <p:cNvCxnSpPr>
              <a:cxnSpLocks/>
            </p:cNvCxnSpPr>
            <p:nvPr/>
          </p:nvCxnSpPr>
          <p:spPr bwMode="auto">
            <a:xfrm>
              <a:off x="2075089" y="1823106"/>
              <a:ext cx="0" cy="1253469"/>
            </a:xfrm>
            <a:prstGeom prst="line">
              <a:avLst/>
            </a:prstGeom>
            <a:noFill/>
            <a:ln w="28575" cap="flat" cmpd="sng" algn="ctr">
              <a:solidFill>
                <a:schemeClr val="accent1"/>
              </a:solidFill>
              <a:prstDash val="solid"/>
              <a:round/>
              <a:headEnd type="none" w="med" len="med"/>
              <a:tailEnd type="none" w="med" len="med"/>
            </a:ln>
            <a:effectLst/>
          </p:spPr>
        </p:cxnSp>
      </p:grpSp>
      <p:grpSp>
        <p:nvGrpSpPr>
          <p:cNvPr id="123" name="Group 122">
            <a:extLst>
              <a:ext uri="{FF2B5EF4-FFF2-40B4-BE49-F238E27FC236}">
                <a16:creationId xmlns:a16="http://schemas.microsoft.com/office/drawing/2014/main" id="{0E40F486-416A-141D-7682-C2B2946DABA4}"/>
              </a:ext>
            </a:extLst>
          </p:cNvPr>
          <p:cNvGrpSpPr/>
          <p:nvPr/>
        </p:nvGrpSpPr>
        <p:grpSpPr>
          <a:xfrm>
            <a:off x="4276202" y="5068582"/>
            <a:ext cx="406515" cy="207643"/>
            <a:chOff x="1852613" y="2381250"/>
            <a:chExt cx="446797" cy="516676"/>
          </a:xfrm>
          <a:solidFill>
            <a:schemeClr val="accent1"/>
          </a:solidFill>
        </p:grpSpPr>
        <p:sp>
          <p:nvSpPr>
            <p:cNvPr id="124" name="Rectangle 123">
              <a:extLst>
                <a:ext uri="{FF2B5EF4-FFF2-40B4-BE49-F238E27FC236}">
                  <a16:creationId xmlns:a16="http://schemas.microsoft.com/office/drawing/2014/main" id="{6D592E52-D7B2-5A83-F17A-E82A746840AA}"/>
                </a:ext>
              </a:extLst>
            </p:cNvPr>
            <p:cNvSpPr/>
            <p:nvPr/>
          </p:nvSpPr>
          <p:spPr bwMode="auto">
            <a:xfrm>
              <a:off x="1852613" y="2381250"/>
              <a:ext cx="446797" cy="516676"/>
            </a:xfrm>
            <a:prstGeom prst="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cxnSp>
          <p:nvCxnSpPr>
            <p:cNvPr id="125" name="Straight Connector 124">
              <a:extLst>
                <a:ext uri="{FF2B5EF4-FFF2-40B4-BE49-F238E27FC236}">
                  <a16:creationId xmlns:a16="http://schemas.microsoft.com/office/drawing/2014/main" id="{1197D2AC-3663-465C-4EC4-C6C9FFC5C1B3}"/>
                </a:ext>
              </a:extLst>
            </p:cNvPr>
            <p:cNvCxnSpPr>
              <a:cxnSpLocks/>
            </p:cNvCxnSpPr>
            <p:nvPr/>
          </p:nvCxnSpPr>
          <p:spPr bwMode="auto">
            <a:xfrm flipH="1">
              <a:off x="1852613" y="2679878"/>
              <a:ext cx="446797" cy="0"/>
            </a:xfrm>
            <a:prstGeom prst="line">
              <a:avLst/>
            </a:prstGeom>
            <a:grpFill/>
            <a:ln w="28575" cap="flat" cmpd="sng" algn="ctr">
              <a:solidFill>
                <a:schemeClr val="bg1"/>
              </a:solidFill>
              <a:prstDash val="solid"/>
              <a:round/>
              <a:headEnd type="none" w="med" len="med"/>
              <a:tailEnd type="none" w="med" len="med"/>
            </a:ln>
            <a:effectLst/>
          </p:spPr>
        </p:cxnSp>
      </p:grpSp>
      <p:grpSp>
        <p:nvGrpSpPr>
          <p:cNvPr id="126" name="Group 125">
            <a:extLst>
              <a:ext uri="{FF2B5EF4-FFF2-40B4-BE49-F238E27FC236}">
                <a16:creationId xmlns:a16="http://schemas.microsoft.com/office/drawing/2014/main" id="{0730F82F-8609-B806-6F17-A111CFAD9A10}"/>
              </a:ext>
            </a:extLst>
          </p:cNvPr>
          <p:cNvGrpSpPr/>
          <p:nvPr/>
        </p:nvGrpSpPr>
        <p:grpSpPr>
          <a:xfrm>
            <a:off x="5088683" y="5164576"/>
            <a:ext cx="406515" cy="165977"/>
            <a:chOff x="1852613" y="2381250"/>
            <a:chExt cx="446797" cy="516676"/>
          </a:xfrm>
          <a:solidFill>
            <a:schemeClr val="accent1"/>
          </a:solidFill>
        </p:grpSpPr>
        <p:sp>
          <p:nvSpPr>
            <p:cNvPr id="127" name="Rectangle 126">
              <a:extLst>
                <a:ext uri="{FF2B5EF4-FFF2-40B4-BE49-F238E27FC236}">
                  <a16:creationId xmlns:a16="http://schemas.microsoft.com/office/drawing/2014/main" id="{6E2B7C60-2D6B-4E79-A21C-E2A096CF3A57}"/>
                </a:ext>
              </a:extLst>
            </p:cNvPr>
            <p:cNvSpPr/>
            <p:nvPr/>
          </p:nvSpPr>
          <p:spPr bwMode="auto">
            <a:xfrm>
              <a:off x="1852613" y="2381250"/>
              <a:ext cx="446797" cy="516676"/>
            </a:xfrm>
            <a:prstGeom prst="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cxnSp>
          <p:nvCxnSpPr>
            <p:cNvPr id="128" name="Straight Connector 127">
              <a:extLst>
                <a:ext uri="{FF2B5EF4-FFF2-40B4-BE49-F238E27FC236}">
                  <a16:creationId xmlns:a16="http://schemas.microsoft.com/office/drawing/2014/main" id="{9316C252-DEF8-941F-1CB2-74813FFC0474}"/>
                </a:ext>
              </a:extLst>
            </p:cNvPr>
            <p:cNvCxnSpPr>
              <a:cxnSpLocks/>
            </p:cNvCxnSpPr>
            <p:nvPr/>
          </p:nvCxnSpPr>
          <p:spPr bwMode="auto">
            <a:xfrm flipH="1">
              <a:off x="1852613" y="2575148"/>
              <a:ext cx="446797" cy="0"/>
            </a:xfrm>
            <a:prstGeom prst="line">
              <a:avLst/>
            </a:prstGeom>
            <a:grpFill/>
            <a:ln w="28575" cap="flat" cmpd="sng" algn="ctr">
              <a:solidFill>
                <a:schemeClr val="bg1"/>
              </a:solidFill>
              <a:prstDash val="solid"/>
              <a:round/>
              <a:headEnd type="none" w="med" len="med"/>
              <a:tailEnd type="none" w="med" len="med"/>
            </a:ln>
            <a:effectLst/>
          </p:spPr>
        </p:cxnSp>
      </p:grpSp>
      <p:grpSp>
        <p:nvGrpSpPr>
          <p:cNvPr id="129" name="Group 128">
            <a:extLst>
              <a:ext uri="{FF2B5EF4-FFF2-40B4-BE49-F238E27FC236}">
                <a16:creationId xmlns:a16="http://schemas.microsoft.com/office/drawing/2014/main" id="{095AC924-C986-C489-54FE-17EAD792F3FC}"/>
              </a:ext>
            </a:extLst>
          </p:cNvPr>
          <p:cNvGrpSpPr/>
          <p:nvPr/>
        </p:nvGrpSpPr>
        <p:grpSpPr>
          <a:xfrm>
            <a:off x="2214048" y="4929315"/>
            <a:ext cx="406515" cy="336113"/>
            <a:chOff x="1852613" y="2381250"/>
            <a:chExt cx="446797" cy="516676"/>
          </a:xfrm>
          <a:solidFill>
            <a:schemeClr val="accent3"/>
          </a:solidFill>
        </p:grpSpPr>
        <p:sp>
          <p:nvSpPr>
            <p:cNvPr id="130" name="Rectangle 129">
              <a:extLst>
                <a:ext uri="{FF2B5EF4-FFF2-40B4-BE49-F238E27FC236}">
                  <a16:creationId xmlns:a16="http://schemas.microsoft.com/office/drawing/2014/main" id="{A220384A-B90C-F45F-3202-41B8AC2FB5EF}"/>
                </a:ext>
              </a:extLst>
            </p:cNvPr>
            <p:cNvSpPr/>
            <p:nvPr/>
          </p:nvSpPr>
          <p:spPr bwMode="auto">
            <a:xfrm>
              <a:off x="1852613" y="2381250"/>
              <a:ext cx="446797" cy="516676"/>
            </a:xfrm>
            <a:prstGeom prst="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cxnSp>
          <p:nvCxnSpPr>
            <p:cNvPr id="131" name="Straight Connector 130">
              <a:extLst>
                <a:ext uri="{FF2B5EF4-FFF2-40B4-BE49-F238E27FC236}">
                  <a16:creationId xmlns:a16="http://schemas.microsoft.com/office/drawing/2014/main" id="{EBDFEF49-5D87-010F-EF7A-6897CF568D71}"/>
                </a:ext>
              </a:extLst>
            </p:cNvPr>
            <p:cNvCxnSpPr>
              <a:cxnSpLocks/>
            </p:cNvCxnSpPr>
            <p:nvPr/>
          </p:nvCxnSpPr>
          <p:spPr bwMode="auto">
            <a:xfrm flipH="1">
              <a:off x="1852613" y="2691521"/>
              <a:ext cx="446797" cy="0"/>
            </a:xfrm>
            <a:prstGeom prst="line">
              <a:avLst/>
            </a:prstGeom>
            <a:grpFill/>
            <a:ln w="28575" cap="flat" cmpd="sng" algn="ctr">
              <a:solidFill>
                <a:schemeClr val="bg1"/>
              </a:solidFill>
              <a:prstDash val="solid"/>
              <a:round/>
              <a:headEnd type="none" w="med" len="med"/>
              <a:tailEnd type="none" w="med" len="med"/>
            </a:ln>
            <a:effectLst/>
          </p:spPr>
        </p:cxnSp>
      </p:grpSp>
      <p:grpSp>
        <p:nvGrpSpPr>
          <p:cNvPr id="132" name="Group 131">
            <a:extLst>
              <a:ext uri="{FF2B5EF4-FFF2-40B4-BE49-F238E27FC236}">
                <a16:creationId xmlns:a16="http://schemas.microsoft.com/office/drawing/2014/main" id="{F2B96835-3791-0968-E61D-443E79DB73F0}"/>
              </a:ext>
            </a:extLst>
          </p:cNvPr>
          <p:cNvGrpSpPr/>
          <p:nvPr/>
        </p:nvGrpSpPr>
        <p:grpSpPr>
          <a:xfrm>
            <a:off x="3034734" y="4977165"/>
            <a:ext cx="406515" cy="296691"/>
            <a:chOff x="1852613" y="2381250"/>
            <a:chExt cx="446797" cy="516676"/>
          </a:xfrm>
          <a:solidFill>
            <a:schemeClr val="accent3"/>
          </a:solidFill>
        </p:grpSpPr>
        <p:sp>
          <p:nvSpPr>
            <p:cNvPr id="133" name="Rectangle 132">
              <a:extLst>
                <a:ext uri="{FF2B5EF4-FFF2-40B4-BE49-F238E27FC236}">
                  <a16:creationId xmlns:a16="http://schemas.microsoft.com/office/drawing/2014/main" id="{2AB0F38D-FF69-F7BC-9D6C-014B43790378}"/>
                </a:ext>
              </a:extLst>
            </p:cNvPr>
            <p:cNvSpPr/>
            <p:nvPr/>
          </p:nvSpPr>
          <p:spPr bwMode="auto">
            <a:xfrm>
              <a:off x="1852613" y="2381250"/>
              <a:ext cx="446797" cy="516676"/>
            </a:xfrm>
            <a:prstGeom prst="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cxnSp>
          <p:nvCxnSpPr>
            <p:cNvPr id="134" name="Straight Connector 133">
              <a:extLst>
                <a:ext uri="{FF2B5EF4-FFF2-40B4-BE49-F238E27FC236}">
                  <a16:creationId xmlns:a16="http://schemas.microsoft.com/office/drawing/2014/main" id="{68A2DBA6-5E3A-80AC-2787-9512FAA5982E}"/>
                </a:ext>
              </a:extLst>
            </p:cNvPr>
            <p:cNvCxnSpPr>
              <a:cxnSpLocks/>
            </p:cNvCxnSpPr>
            <p:nvPr/>
          </p:nvCxnSpPr>
          <p:spPr bwMode="auto">
            <a:xfrm flipH="1">
              <a:off x="1852613" y="2667000"/>
              <a:ext cx="446797" cy="0"/>
            </a:xfrm>
            <a:prstGeom prst="line">
              <a:avLst/>
            </a:prstGeom>
            <a:grpFill/>
            <a:ln w="28575" cap="flat" cmpd="sng" algn="ctr">
              <a:solidFill>
                <a:schemeClr val="bg1"/>
              </a:solidFill>
              <a:prstDash val="solid"/>
              <a:round/>
              <a:headEnd type="none" w="med" len="med"/>
              <a:tailEnd type="none" w="med" len="med"/>
            </a:ln>
            <a:effectLst/>
          </p:spPr>
        </p:cxnSp>
      </p:grpSp>
      <p:sp>
        <p:nvSpPr>
          <p:cNvPr id="138" name="TextBox 137">
            <a:extLst>
              <a:ext uri="{FF2B5EF4-FFF2-40B4-BE49-F238E27FC236}">
                <a16:creationId xmlns:a16="http://schemas.microsoft.com/office/drawing/2014/main" id="{95D17307-62DE-5392-9E30-6C3D1510FB96}"/>
              </a:ext>
            </a:extLst>
          </p:cNvPr>
          <p:cNvSpPr txBox="1"/>
          <p:nvPr/>
        </p:nvSpPr>
        <p:spPr bwMode="auto">
          <a:xfrm rot="16200000">
            <a:off x="5710158" y="2472319"/>
            <a:ext cx="14714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BMI (kg/m</a:t>
            </a:r>
            <a:r>
              <a:rPr kumimoji="0" lang="en-US" sz="1600" b="1" i="0" u="none" strike="noStrike" kern="1200" cap="none" spc="0" normalizeH="0" baseline="30000" noProof="0" dirty="0">
                <a:ln>
                  <a:noFill/>
                </a:ln>
                <a:solidFill>
                  <a:srgbClr val="000000"/>
                </a:solidFill>
                <a:effectLst/>
                <a:uLnTx/>
                <a:uFillTx/>
                <a:latin typeface="Calibri"/>
                <a:ea typeface="+mn-ea"/>
                <a:cs typeface="Arial" panose="020B0604020202020204" pitchFamily="34" charset="0"/>
              </a:rPr>
              <a:t>2</a:t>
            </a:r>
            <a:r>
              <a:rPr kumimoji="0" lang="en-US" sz="16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a:t>
            </a:r>
          </a:p>
        </p:txBody>
      </p:sp>
      <p:grpSp>
        <p:nvGrpSpPr>
          <p:cNvPr id="139" name="Group 138">
            <a:extLst>
              <a:ext uri="{FF2B5EF4-FFF2-40B4-BE49-F238E27FC236}">
                <a16:creationId xmlns:a16="http://schemas.microsoft.com/office/drawing/2014/main" id="{AE925FFD-5943-7AA8-0417-C4BF59B9E867}"/>
              </a:ext>
            </a:extLst>
          </p:cNvPr>
          <p:cNvGrpSpPr/>
          <p:nvPr/>
        </p:nvGrpSpPr>
        <p:grpSpPr>
          <a:xfrm>
            <a:off x="6693595" y="1771531"/>
            <a:ext cx="357620" cy="1647123"/>
            <a:chOff x="1256321" y="1638440"/>
            <a:chExt cx="393056" cy="2931125"/>
          </a:xfrm>
        </p:grpSpPr>
        <p:sp>
          <p:nvSpPr>
            <p:cNvPr id="140" name="TextBox 139">
              <a:extLst>
                <a:ext uri="{FF2B5EF4-FFF2-40B4-BE49-F238E27FC236}">
                  <a16:creationId xmlns:a16="http://schemas.microsoft.com/office/drawing/2014/main" id="{9D05AE54-E819-15E3-F574-C9684DCE4929}"/>
                </a:ext>
              </a:extLst>
            </p:cNvPr>
            <p:cNvSpPr txBox="1"/>
            <p:nvPr/>
          </p:nvSpPr>
          <p:spPr bwMode="auto">
            <a:xfrm>
              <a:off x="1256321" y="1638440"/>
              <a:ext cx="393056" cy="504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50</a:t>
              </a:r>
            </a:p>
          </p:txBody>
        </p:sp>
        <p:sp>
          <p:nvSpPr>
            <p:cNvPr id="141" name="TextBox 140">
              <a:extLst>
                <a:ext uri="{FF2B5EF4-FFF2-40B4-BE49-F238E27FC236}">
                  <a16:creationId xmlns:a16="http://schemas.microsoft.com/office/drawing/2014/main" id="{F0A6FC63-3A31-0417-D23D-7F14496D5A7F}"/>
                </a:ext>
              </a:extLst>
            </p:cNvPr>
            <p:cNvSpPr txBox="1"/>
            <p:nvPr/>
          </p:nvSpPr>
          <p:spPr bwMode="auto">
            <a:xfrm>
              <a:off x="1256321" y="2450397"/>
              <a:ext cx="393056" cy="504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40</a:t>
              </a:r>
            </a:p>
          </p:txBody>
        </p:sp>
        <p:sp>
          <p:nvSpPr>
            <p:cNvPr id="142" name="TextBox 141">
              <a:extLst>
                <a:ext uri="{FF2B5EF4-FFF2-40B4-BE49-F238E27FC236}">
                  <a16:creationId xmlns:a16="http://schemas.microsoft.com/office/drawing/2014/main" id="{B65EC780-D782-B279-F261-3A091DD8D868}"/>
                </a:ext>
              </a:extLst>
            </p:cNvPr>
            <p:cNvSpPr txBox="1"/>
            <p:nvPr/>
          </p:nvSpPr>
          <p:spPr bwMode="auto">
            <a:xfrm>
              <a:off x="1256321" y="3257442"/>
              <a:ext cx="393056" cy="504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30</a:t>
              </a:r>
            </a:p>
          </p:txBody>
        </p:sp>
        <p:sp>
          <p:nvSpPr>
            <p:cNvPr id="163" name="TextBox 162">
              <a:extLst>
                <a:ext uri="{FF2B5EF4-FFF2-40B4-BE49-F238E27FC236}">
                  <a16:creationId xmlns:a16="http://schemas.microsoft.com/office/drawing/2014/main" id="{71F05200-B09C-721D-9DD3-18E13AB4A6AE}"/>
                </a:ext>
              </a:extLst>
            </p:cNvPr>
            <p:cNvSpPr txBox="1"/>
            <p:nvPr/>
          </p:nvSpPr>
          <p:spPr bwMode="auto">
            <a:xfrm>
              <a:off x="1256321" y="4065139"/>
              <a:ext cx="393056" cy="504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20</a:t>
              </a:r>
            </a:p>
          </p:txBody>
        </p:sp>
      </p:grpSp>
      <p:sp>
        <p:nvSpPr>
          <p:cNvPr id="143" name="Freeform: Shape 142">
            <a:extLst>
              <a:ext uri="{FF2B5EF4-FFF2-40B4-BE49-F238E27FC236}">
                <a16:creationId xmlns:a16="http://schemas.microsoft.com/office/drawing/2014/main" id="{B8D74FE0-2E21-3844-B28F-F2697CF1254C}"/>
              </a:ext>
            </a:extLst>
          </p:cNvPr>
          <p:cNvSpPr/>
          <p:nvPr/>
        </p:nvSpPr>
        <p:spPr bwMode="auto">
          <a:xfrm>
            <a:off x="7062802" y="1823250"/>
            <a:ext cx="3622498" cy="1535171"/>
          </a:xfrm>
          <a:custGeom>
            <a:avLst/>
            <a:gdLst>
              <a:gd name="connsiteX0" fmla="*/ 0 w 3981450"/>
              <a:gd name="connsiteY0" fmla="*/ 0 h 1833562"/>
              <a:gd name="connsiteX1" fmla="*/ 0 w 3981450"/>
              <a:gd name="connsiteY1" fmla="*/ 1833562 h 1833562"/>
              <a:gd name="connsiteX2" fmla="*/ 3981450 w 3981450"/>
              <a:gd name="connsiteY2" fmla="*/ 1833562 h 1833562"/>
            </a:gdLst>
            <a:ahLst/>
            <a:cxnLst>
              <a:cxn ang="0">
                <a:pos x="connsiteX0" y="connsiteY0"/>
              </a:cxn>
              <a:cxn ang="0">
                <a:pos x="connsiteX1" y="connsiteY1"/>
              </a:cxn>
              <a:cxn ang="0">
                <a:pos x="connsiteX2" y="connsiteY2"/>
              </a:cxn>
            </a:cxnLst>
            <a:rect l="l" t="t" r="r" b="b"/>
            <a:pathLst>
              <a:path w="3981450" h="1833562">
                <a:moveTo>
                  <a:pt x="0" y="0"/>
                </a:moveTo>
                <a:lnTo>
                  <a:pt x="0" y="1833562"/>
                </a:lnTo>
                <a:lnTo>
                  <a:pt x="3981450" y="1833562"/>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grpSp>
        <p:nvGrpSpPr>
          <p:cNvPr id="144" name="Group 143">
            <a:extLst>
              <a:ext uri="{FF2B5EF4-FFF2-40B4-BE49-F238E27FC236}">
                <a16:creationId xmlns:a16="http://schemas.microsoft.com/office/drawing/2014/main" id="{3DCD4A5F-F822-1BC8-495B-378D43B3FB61}"/>
              </a:ext>
            </a:extLst>
          </p:cNvPr>
          <p:cNvGrpSpPr/>
          <p:nvPr/>
        </p:nvGrpSpPr>
        <p:grpSpPr>
          <a:xfrm>
            <a:off x="6984806" y="1918169"/>
            <a:ext cx="90502" cy="1359514"/>
            <a:chOff x="1496251" y="1813581"/>
            <a:chExt cx="423862" cy="2427085"/>
          </a:xfrm>
        </p:grpSpPr>
        <p:cxnSp>
          <p:nvCxnSpPr>
            <p:cNvPr id="145" name="Straight Connector 144">
              <a:extLst>
                <a:ext uri="{FF2B5EF4-FFF2-40B4-BE49-F238E27FC236}">
                  <a16:creationId xmlns:a16="http://schemas.microsoft.com/office/drawing/2014/main" id="{121A02D9-64DE-2BAD-47AC-4465B7309859}"/>
                </a:ext>
              </a:extLst>
            </p:cNvPr>
            <p:cNvCxnSpPr/>
            <p:nvPr/>
          </p:nvCxnSpPr>
          <p:spPr bwMode="auto">
            <a:xfrm>
              <a:off x="1496251" y="1813581"/>
              <a:ext cx="423862" cy="0"/>
            </a:xfrm>
            <a:prstGeom prst="line">
              <a:avLst/>
            </a:prstGeom>
            <a:noFill/>
            <a:ln w="28575" cap="flat" cmpd="sng" algn="ctr">
              <a:solidFill>
                <a:schemeClr val="bg1"/>
              </a:solidFill>
              <a:prstDash val="solid"/>
              <a:round/>
              <a:headEnd type="none" w="med" len="med"/>
              <a:tailEnd type="none" w="med" len="med"/>
            </a:ln>
            <a:effectLst/>
          </p:spPr>
        </p:cxnSp>
        <p:cxnSp>
          <p:nvCxnSpPr>
            <p:cNvPr id="146" name="Straight Connector 145">
              <a:extLst>
                <a:ext uri="{FF2B5EF4-FFF2-40B4-BE49-F238E27FC236}">
                  <a16:creationId xmlns:a16="http://schemas.microsoft.com/office/drawing/2014/main" id="{C1C17314-7EE0-1E21-CFF2-98BEDCF78288}"/>
                </a:ext>
              </a:extLst>
            </p:cNvPr>
            <p:cNvCxnSpPr/>
            <p:nvPr/>
          </p:nvCxnSpPr>
          <p:spPr bwMode="auto">
            <a:xfrm>
              <a:off x="1496251" y="2629369"/>
              <a:ext cx="423862" cy="0"/>
            </a:xfrm>
            <a:prstGeom prst="line">
              <a:avLst/>
            </a:prstGeom>
            <a:noFill/>
            <a:ln w="28575" cap="flat" cmpd="sng" algn="ctr">
              <a:solidFill>
                <a:schemeClr val="bg1"/>
              </a:solidFill>
              <a:prstDash val="solid"/>
              <a:round/>
              <a:headEnd type="none" w="med" len="med"/>
              <a:tailEnd type="none" w="med" len="med"/>
            </a:ln>
            <a:effectLst/>
          </p:spPr>
        </p:cxnSp>
        <p:cxnSp>
          <p:nvCxnSpPr>
            <p:cNvPr id="147" name="Straight Connector 146">
              <a:extLst>
                <a:ext uri="{FF2B5EF4-FFF2-40B4-BE49-F238E27FC236}">
                  <a16:creationId xmlns:a16="http://schemas.microsoft.com/office/drawing/2014/main" id="{BE2B6A1B-634C-5B18-4AB8-432165B0C34A}"/>
                </a:ext>
              </a:extLst>
            </p:cNvPr>
            <p:cNvCxnSpPr/>
            <p:nvPr/>
          </p:nvCxnSpPr>
          <p:spPr bwMode="auto">
            <a:xfrm>
              <a:off x="1496251" y="3442107"/>
              <a:ext cx="423862" cy="0"/>
            </a:xfrm>
            <a:prstGeom prst="line">
              <a:avLst/>
            </a:prstGeom>
            <a:noFill/>
            <a:ln w="28575" cap="flat" cmpd="sng" algn="ctr">
              <a:solidFill>
                <a:schemeClr val="bg1"/>
              </a:solidFill>
              <a:prstDash val="solid"/>
              <a:round/>
              <a:headEnd type="none" w="med" len="med"/>
              <a:tailEnd type="none" w="med" len="med"/>
            </a:ln>
            <a:effectLst/>
          </p:spPr>
        </p:cxnSp>
        <p:cxnSp>
          <p:nvCxnSpPr>
            <p:cNvPr id="164" name="Straight Connector 163">
              <a:extLst>
                <a:ext uri="{FF2B5EF4-FFF2-40B4-BE49-F238E27FC236}">
                  <a16:creationId xmlns:a16="http://schemas.microsoft.com/office/drawing/2014/main" id="{5262BCE7-0A7B-4E14-8D48-62A95C966383}"/>
                </a:ext>
              </a:extLst>
            </p:cNvPr>
            <p:cNvCxnSpPr/>
            <p:nvPr/>
          </p:nvCxnSpPr>
          <p:spPr bwMode="auto">
            <a:xfrm>
              <a:off x="1496251" y="4240666"/>
              <a:ext cx="423862" cy="0"/>
            </a:xfrm>
            <a:prstGeom prst="line">
              <a:avLst/>
            </a:prstGeom>
            <a:noFill/>
            <a:ln w="28575" cap="flat" cmpd="sng" algn="ctr">
              <a:solidFill>
                <a:schemeClr val="bg1"/>
              </a:solidFill>
              <a:prstDash val="solid"/>
              <a:round/>
              <a:headEnd type="none" w="med" len="med"/>
              <a:tailEnd type="none" w="med" len="med"/>
            </a:ln>
            <a:effectLst/>
          </p:spPr>
        </p:cxnSp>
      </p:grpSp>
      <p:grpSp>
        <p:nvGrpSpPr>
          <p:cNvPr id="148" name="Group 147">
            <a:extLst>
              <a:ext uri="{FF2B5EF4-FFF2-40B4-BE49-F238E27FC236}">
                <a16:creationId xmlns:a16="http://schemas.microsoft.com/office/drawing/2014/main" id="{68610253-6F9C-60A0-5AEE-AC57ECD74555}"/>
              </a:ext>
            </a:extLst>
          </p:cNvPr>
          <p:cNvGrpSpPr/>
          <p:nvPr/>
        </p:nvGrpSpPr>
        <p:grpSpPr>
          <a:xfrm>
            <a:off x="7303375" y="3349909"/>
            <a:ext cx="3364135" cy="527073"/>
            <a:chOff x="1926524" y="3523618"/>
            <a:chExt cx="3697486" cy="629521"/>
          </a:xfrm>
        </p:grpSpPr>
        <p:grpSp>
          <p:nvGrpSpPr>
            <p:cNvPr id="149" name="Group 148">
              <a:extLst>
                <a:ext uri="{FF2B5EF4-FFF2-40B4-BE49-F238E27FC236}">
                  <a16:creationId xmlns:a16="http://schemas.microsoft.com/office/drawing/2014/main" id="{2FF7AB4A-98CD-1ED0-A1AD-EE357F9F5599}"/>
                </a:ext>
              </a:extLst>
            </p:cNvPr>
            <p:cNvGrpSpPr/>
            <p:nvPr/>
          </p:nvGrpSpPr>
          <p:grpSpPr>
            <a:xfrm>
              <a:off x="1926524" y="3523618"/>
              <a:ext cx="1437483" cy="624274"/>
              <a:chOff x="1926524" y="3481874"/>
              <a:chExt cx="1437483" cy="624274"/>
            </a:xfrm>
          </p:grpSpPr>
          <p:sp>
            <p:nvSpPr>
              <p:cNvPr id="160" name="TextBox 159">
                <a:extLst>
                  <a:ext uri="{FF2B5EF4-FFF2-40B4-BE49-F238E27FC236}">
                    <a16:creationId xmlns:a16="http://schemas.microsoft.com/office/drawing/2014/main" id="{9114D048-F104-4B7C-8A8D-6B18D2BC5774}"/>
                  </a:ext>
                </a:extLst>
              </p:cNvPr>
              <p:cNvSpPr txBox="1"/>
              <p:nvPr/>
            </p:nvSpPr>
            <p:spPr bwMode="auto">
              <a:xfrm>
                <a:off x="1926524" y="3481874"/>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0</a:t>
                </a:r>
              </a:p>
            </p:txBody>
          </p:sp>
          <p:sp>
            <p:nvSpPr>
              <p:cNvPr id="161" name="TextBox 160">
                <a:extLst>
                  <a:ext uri="{FF2B5EF4-FFF2-40B4-BE49-F238E27FC236}">
                    <a16:creationId xmlns:a16="http://schemas.microsoft.com/office/drawing/2014/main" id="{74C0402B-5558-FE7A-C6F7-8A039AE83DD1}"/>
                  </a:ext>
                </a:extLst>
              </p:cNvPr>
              <p:cNvSpPr txBox="1"/>
              <p:nvPr/>
            </p:nvSpPr>
            <p:spPr bwMode="auto">
              <a:xfrm>
                <a:off x="2648747" y="3481874"/>
                <a:ext cx="71526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32 Wk</a:t>
                </a:r>
              </a:p>
            </p:txBody>
          </p:sp>
          <p:sp>
            <p:nvSpPr>
              <p:cNvPr id="162" name="TextBox 161">
                <a:extLst>
                  <a:ext uri="{FF2B5EF4-FFF2-40B4-BE49-F238E27FC236}">
                    <a16:creationId xmlns:a16="http://schemas.microsoft.com/office/drawing/2014/main" id="{E5A6A32C-D5C2-5283-6F21-F964BD0CC3B2}"/>
                  </a:ext>
                </a:extLst>
              </p:cNvPr>
              <p:cNvSpPr txBox="1"/>
              <p:nvPr/>
            </p:nvSpPr>
            <p:spPr bwMode="auto">
              <a:xfrm>
                <a:off x="2049600" y="3701789"/>
                <a:ext cx="939415" cy="404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E1471D"/>
                    </a:solidFill>
                    <a:effectLst/>
                    <a:uLnTx/>
                    <a:uFillTx/>
                    <a:latin typeface="Calibri"/>
                    <a:ea typeface="+mn-ea"/>
                    <a:cs typeface="Arial" panose="020B0604020202020204" pitchFamily="34" charset="0"/>
                  </a:rPr>
                  <a:t>Placebo</a:t>
                </a:r>
              </a:p>
            </p:txBody>
          </p:sp>
        </p:grpSp>
        <p:grpSp>
          <p:nvGrpSpPr>
            <p:cNvPr id="150" name="Group 149">
              <a:extLst>
                <a:ext uri="{FF2B5EF4-FFF2-40B4-BE49-F238E27FC236}">
                  <a16:creationId xmlns:a16="http://schemas.microsoft.com/office/drawing/2014/main" id="{9860ED91-083E-A43C-5873-7CD0F9A83CE8}"/>
                </a:ext>
              </a:extLst>
            </p:cNvPr>
            <p:cNvGrpSpPr/>
            <p:nvPr/>
          </p:nvGrpSpPr>
          <p:grpSpPr>
            <a:xfrm>
              <a:off x="4095541" y="3523618"/>
              <a:ext cx="1528469" cy="629521"/>
              <a:chOff x="1835538" y="3481874"/>
              <a:chExt cx="1528469" cy="629521"/>
            </a:xfrm>
          </p:grpSpPr>
          <p:sp>
            <p:nvSpPr>
              <p:cNvPr id="157" name="TextBox 156">
                <a:extLst>
                  <a:ext uri="{FF2B5EF4-FFF2-40B4-BE49-F238E27FC236}">
                    <a16:creationId xmlns:a16="http://schemas.microsoft.com/office/drawing/2014/main" id="{E231FF85-3221-40F3-81FD-EA2B70E98E23}"/>
                  </a:ext>
                </a:extLst>
              </p:cNvPr>
              <p:cNvSpPr txBox="1"/>
              <p:nvPr/>
            </p:nvSpPr>
            <p:spPr bwMode="auto">
              <a:xfrm>
                <a:off x="1926524" y="3481874"/>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0</a:t>
                </a:r>
              </a:p>
            </p:txBody>
          </p:sp>
          <p:sp>
            <p:nvSpPr>
              <p:cNvPr id="158" name="TextBox 157">
                <a:extLst>
                  <a:ext uri="{FF2B5EF4-FFF2-40B4-BE49-F238E27FC236}">
                    <a16:creationId xmlns:a16="http://schemas.microsoft.com/office/drawing/2014/main" id="{173E2C2A-BAD9-ED9B-CB7E-D563ECFB49E0}"/>
                  </a:ext>
                </a:extLst>
              </p:cNvPr>
              <p:cNvSpPr txBox="1"/>
              <p:nvPr/>
            </p:nvSpPr>
            <p:spPr bwMode="auto">
              <a:xfrm>
                <a:off x="2648747" y="3481874"/>
                <a:ext cx="71526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32 Wk</a:t>
                </a:r>
              </a:p>
            </p:txBody>
          </p:sp>
          <p:sp>
            <p:nvSpPr>
              <p:cNvPr id="159" name="TextBox 158">
                <a:extLst>
                  <a:ext uri="{FF2B5EF4-FFF2-40B4-BE49-F238E27FC236}">
                    <a16:creationId xmlns:a16="http://schemas.microsoft.com/office/drawing/2014/main" id="{1F2BB6B8-F3B5-8AB3-9028-6A02779089C9}"/>
                  </a:ext>
                </a:extLst>
              </p:cNvPr>
              <p:cNvSpPr txBox="1"/>
              <p:nvPr/>
            </p:nvSpPr>
            <p:spPr bwMode="auto">
              <a:xfrm>
                <a:off x="1835538" y="3707036"/>
                <a:ext cx="1367543" cy="404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15873"/>
                    </a:solidFill>
                    <a:effectLst/>
                    <a:uLnTx/>
                    <a:uFillTx/>
                    <a:latin typeface="Calibri"/>
                    <a:ea typeface="+mn-ea"/>
                    <a:cs typeface="Arial" panose="020B0604020202020204" pitchFamily="34" charset="0"/>
                  </a:rPr>
                  <a:t>Semaglutide</a:t>
                </a:r>
              </a:p>
            </p:txBody>
          </p:sp>
        </p:grpSp>
        <p:grpSp>
          <p:nvGrpSpPr>
            <p:cNvPr id="151" name="Group 150">
              <a:extLst>
                <a:ext uri="{FF2B5EF4-FFF2-40B4-BE49-F238E27FC236}">
                  <a16:creationId xmlns:a16="http://schemas.microsoft.com/office/drawing/2014/main" id="{7491C43A-F94A-A0BF-265A-AC14D376A88E}"/>
                </a:ext>
              </a:extLst>
            </p:cNvPr>
            <p:cNvGrpSpPr/>
            <p:nvPr/>
          </p:nvGrpSpPr>
          <p:grpSpPr>
            <a:xfrm>
              <a:off x="2076449" y="3524250"/>
              <a:ext cx="901570" cy="90493"/>
              <a:chOff x="2076449" y="3048109"/>
              <a:chExt cx="901570" cy="485666"/>
            </a:xfrm>
          </p:grpSpPr>
          <p:cxnSp>
            <p:nvCxnSpPr>
              <p:cNvPr id="155" name="Straight Connector 154">
                <a:extLst>
                  <a:ext uri="{FF2B5EF4-FFF2-40B4-BE49-F238E27FC236}">
                    <a16:creationId xmlns:a16="http://schemas.microsoft.com/office/drawing/2014/main" id="{1AEAE7B3-C9DB-AE37-B74B-6EC962B5E63B}"/>
                  </a:ext>
                </a:extLst>
              </p:cNvPr>
              <p:cNvCxnSpPr/>
              <p:nvPr/>
            </p:nvCxnSpPr>
            <p:spPr bwMode="auto">
              <a:xfrm>
                <a:off x="2076449" y="3048109"/>
                <a:ext cx="0" cy="485666"/>
              </a:xfrm>
              <a:prstGeom prst="line">
                <a:avLst/>
              </a:prstGeom>
              <a:noFill/>
              <a:ln w="28575" cap="flat" cmpd="sng" algn="ctr">
                <a:solidFill>
                  <a:schemeClr val="bg1"/>
                </a:solidFill>
                <a:prstDash val="solid"/>
                <a:round/>
                <a:headEnd type="none" w="med" len="med"/>
                <a:tailEnd type="none" w="med" len="med"/>
              </a:ln>
              <a:effectLst/>
            </p:spPr>
          </p:cxnSp>
          <p:cxnSp>
            <p:nvCxnSpPr>
              <p:cNvPr id="156" name="Straight Connector 155">
                <a:extLst>
                  <a:ext uri="{FF2B5EF4-FFF2-40B4-BE49-F238E27FC236}">
                    <a16:creationId xmlns:a16="http://schemas.microsoft.com/office/drawing/2014/main" id="{E317BD8C-0301-E80D-5E95-885E78D3E3D3}"/>
                  </a:ext>
                </a:extLst>
              </p:cNvPr>
              <p:cNvCxnSpPr/>
              <p:nvPr/>
            </p:nvCxnSpPr>
            <p:spPr bwMode="auto">
              <a:xfrm>
                <a:off x="2978019" y="3048109"/>
                <a:ext cx="0" cy="485666"/>
              </a:xfrm>
              <a:prstGeom prst="line">
                <a:avLst/>
              </a:prstGeom>
              <a:noFill/>
              <a:ln w="28575" cap="flat" cmpd="sng" algn="ctr">
                <a:solidFill>
                  <a:schemeClr val="bg1"/>
                </a:solidFill>
                <a:prstDash val="solid"/>
                <a:round/>
                <a:headEnd type="none" w="med" len="med"/>
                <a:tailEnd type="none" w="med" len="med"/>
              </a:ln>
              <a:effectLst/>
            </p:spPr>
          </p:cxnSp>
        </p:grpSp>
        <p:grpSp>
          <p:nvGrpSpPr>
            <p:cNvPr id="152" name="Group 151">
              <a:extLst>
                <a:ext uri="{FF2B5EF4-FFF2-40B4-BE49-F238E27FC236}">
                  <a16:creationId xmlns:a16="http://schemas.microsoft.com/office/drawing/2014/main" id="{71F4F358-DA91-5604-DFD7-EB7C67D8EEEA}"/>
                </a:ext>
              </a:extLst>
            </p:cNvPr>
            <p:cNvGrpSpPr/>
            <p:nvPr/>
          </p:nvGrpSpPr>
          <p:grpSpPr>
            <a:xfrm>
              <a:off x="4330958" y="3524250"/>
              <a:ext cx="901570" cy="90493"/>
              <a:chOff x="2076449" y="3048109"/>
              <a:chExt cx="901570" cy="485666"/>
            </a:xfrm>
          </p:grpSpPr>
          <p:cxnSp>
            <p:nvCxnSpPr>
              <p:cNvPr id="153" name="Straight Connector 152">
                <a:extLst>
                  <a:ext uri="{FF2B5EF4-FFF2-40B4-BE49-F238E27FC236}">
                    <a16:creationId xmlns:a16="http://schemas.microsoft.com/office/drawing/2014/main" id="{2209225E-9AC0-3C84-91FF-F09CCCA1992A}"/>
                  </a:ext>
                </a:extLst>
              </p:cNvPr>
              <p:cNvCxnSpPr/>
              <p:nvPr/>
            </p:nvCxnSpPr>
            <p:spPr bwMode="auto">
              <a:xfrm>
                <a:off x="2076449" y="3048109"/>
                <a:ext cx="0" cy="485666"/>
              </a:xfrm>
              <a:prstGeom prst="line">
                <a:avLst/>
              </a:prstGeom>
              <a:noFill/>
              <a:ln w="28575" cap="flat" cmpd="sng" algn="ctr">
                <a:solidFill>
                  <a:schemeClr val="bg1"/>
                </a:solidFill>
                <a:prstDash val="solid"/>
                <a:round/>
                <a:headEnd type="none" w="med" len="med"/>
                <a:tailEnd type="none" w="med" len="med"/>
              </a:ln>
              <a:effectLst/>
            </p:spPr>
          </p:cxnSp>
          <p:cxnSp>
            <p:nvCxnSpPr>
              <p:cNvPr id="154" name="Straight Connector 153">
                <a:extLst>
                  <a:ext uri="{FF2B5EF4-FFF2-40B4-BE49-F238E27FC236}">
                    <a16:creationId xmlns:a16="http://schemas.microsoft.com/office/drawing/2014/main" id="{C7DD114F-461A-8FA4-34DB-E72F3BD051BF}"/>
                  </a:ext>
                </a:extLst>
              </p:cNvPr>
              <p:cNvCxnSpPr/>
              <p:nvPr/>
            </p:nvCxnSpPr>
            <p:spPr bwMode="auto">
              <a:xfrm>
                <a:off x="2978019" y="3048109"/>
                <a:ext cx="0" cy="485666"/>
              </a:xfrm>
              <a:prstGeom prst="line">
                <a:avLst/>
              </a:prstGeom>
              <a:noFill/>
              <a:ln w="28575" cap="flat" cmpd="sng" algn="ctr">
                <a:solidFill>
                  <a:schemeClr val="bg1"/>
                </a:solidFill>
                <a:prstDash val="solid"/>
                <a:round/>
                <a:headEnd type="none" w="med" len="med"/>
                <a:tailEnd type="none" w="med" len="med"/>
              </a:ln>
              <a:effectLst/>
            </p:spPr>
          </p:cxnSp>
        </p:grpSp>
      </p:grpSp>
      <p:sp>
        <p:nvSpPr>
          <p:cNvPr id="165" name="TextBox 164">
            <a:extLst>
              <a:ext uri="{FF2B5EF4-FFF2-40B4-BE49-F238E27FC236}">
                <a16:creationId xmlns:a16="http://schemas.microsoft.com/office/drawing/2014/main" id="{27334FCB-80AC-D433-450D-57FDEF3DF099}"/>
              </a:ext>
            </a:extLst>
          </p:cNvPr>
          <p:cNvSpPr txBox="1"/>
          <p:nvPr/>
        </p:nvSpPr>
        <p:spPr bwMode="auto">
          <a:xfrm>
            <a:off x="8482892" y="1841323"/>
            <a:ext cx="773288" cy="2834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P</a:t>
            </a: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 .020</a:t>
            </a:r>
          </a:p>
        </p:txBody>
      </p:sp>
      <p:sp>
        <p:nvSpPr>
          <p:cNvPr id="166" name="TextBox 165">
            <a:extLst>
              <a:ext uri="{FF2B5EF4-FFF2-40B4-BE49-F238E27FC236}">
                <a16:creationId xmlns:a16="http://schemas.microsoft.com/office/drawing/2014/main" id="{F6030A5E-D4C0-A62C-BA7E-03B68D1DD81E}"/>
              </a:ext>
            </a:extLst>
          </p:cNvPr>
          <p:cNvSpPr txBox="1"/>
          <p:nvPr/>
        </p:nvSpPr>
        <p:spPr bwMode="auto">
          <a:xfrm>
            <a:off x="7518459" y="1661044"/>
            <a:ext cx="678486" cy="2834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P</a:t>
            </a: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 .85</a:t>
            </a:r>
          </a:p>
        </p:txBody>
      </p:sp>
      <p:sp>
        <p:nvSpPr>
          <p:cNvPr id="167" name="TextBox 166">
            <a:extLst>
              <a:ext uri="{FF2B5EF4-FFF2-40B4-BE49-F238E27FC236}">
                <a16:creationId xmlns:a16="http://schemas.microsoft.com/office/drawing/2014/main" id="{152F8BA1-152D-1924-2AA7-87F8C62BC827}"/>
              </a:ext>
            </a:extLst>
          </p:cNvPr>
          <p:cNvSpPr txBox="1"/>
          <p:nvPr/>
        </p:nvSpPr>
        <p:spPr bwMode="auto">
          <a:xfrm>
            <a:off x="9578412" y="1661044"/>
            <a:ext cx="69923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P</a:t>
            </a: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&lt;.01</a:t>
            </a:r>
          </a:p>
        </p:txBody>
      </p:sp>
      <p:grpSp>
        <p:nvGrpSpPr>
          <p:cNvPr id="168" name="Group 167">
            <a:extLst>
              <a:ext uri="{FF2B5EF4-FFF2-40B4-BE49-F238E27FC236}">
                <a16:creationId xmlns:a16="http://schemas.microsoft.com/office/drawing/2014/main" id="{50B4F0B3-252D-5BCB-228A-2780D6EBA58C}"/>
              </a:ext>
            </a:extLst>
          </p:cNvPr>
          <p:cNvGrpSpPr/>
          <p:nvPr/>
        </p:nvGrpSpPr>
        <p:grpSpPr>
          <a:xfrm>
            <a:off x="7304529" y="2032884"/>
            <a:ext cx="266964" cy="1002055"/>
            <a:chOff x="1928381" y="1813581"/>
            <a:chExt cx="293417" cy="1271588"/>
          </a:xfrm>
        </p:grpSpPr>
        <p:cxnSp>
          <p:nvCxnSpPr>
            <p:cNvPr id="169" name="Straight Connector 168">
              <a:extLst>
                <a:ext uri="{FF2B5EF4-FFF2-40B4-BE49-F238E27FC236}">
                  <a16:creationId xmlns:a16="http://schemas.microsoft.com/office/drawing/2014/main" id="{5660648C-C73C-D3EC-3A0B-3DA875975C64}"/>
                </a:ext>
              </a:extLst>
            </p:cNvPr>
            <p:cNvCxnSpPr>
              <a:cxnSpLocks/>
            </p:cNvCxnSpPr>
            <p:nvPr/>
          </p:nvCxnSpPr>
          <p:spPr bwMode="auto">
            <a:xfrm>
              <a:off x="1928381" y="1813581"/>
              <a:ext cx="293417" cy="0"/>
            </a:xfrm>
            <a:prstGeom prst="line">
              <a:avLst/>
            </a:prstGeom>
            <a:noFill/>
            <a:ln w="28575" cap="flat" cmpd="sng" algn="ctr">
              <a:solidFill>
                <a:schemeClr val="accent3"/>
              </a:solidFill>
              <a:prstDash val="solid"/>
              <a:round/>
              <a:headEnd type="none" w="med" len="med"/>
              <a:tailEnd type="none" w="med" len="med"/>
            </a:ln>
            <a:effectLst/>
          </p:spPr>
        </p:cxnSp>
        <p:cxnSp>
          <p:nvCxnSpPr>
            <p:cNvPr id="170" name="Straight Connector 169">
              <a:extLst>
                <a:ext uri="{FF2B5EF4-FFF2-40B4-BE49-F238E27FC236}">
                  <a16:creationId xmlns:a16="http://schemas.microsoft.com/office/drawing/2014/main" id="{53949FD3-F5BD-B4EA-F71E-D67573194AC4}"/>
                </a:ext>
              </a:extLst>
            </p:cNvPr>
            <p:cNvCxnSpPr>
              <a:cxnSpLocks/>
            </p:cNvCxnSpPr>
            <p:nvPr/>
          </p:nvCxnSpPr>
          <p:spPr bwMode="auto">
            <a:xfrm>
              <a:off x="1928381" y="3085169"/>
              <a:ext cx="293417" cy="0"/>
            </a:xfrm>
            <a:prstGeom prst="line">
              <a:avLst/>
            </a:prstGeom>
            <a:noFill/>
            <a:ln w="28575" cap="flat" cmpd="sng" algn="ctr">
              <a:solidFill>
                <a:schemeClr val="accent3"/>
              </a:solidFill>
              <a:prstDash val="solid"/>
              <a:round/>
              <a:headEnd type="none" w="med" len="med"/>
              <a:tailEnd type="none" w="med" len="med"/>
            </a:ln>
            <a:effectLst/>
          </p:spPr>
        </p:cxnSp>
        <p:cxnSp>
          <p:nvCxnSpPr>
            <p:cNvPr id="171" name="Straight Connector 170">
              <a:extLst>
                <a:ext uri="{FF2B5EF4-FFF2-40B4-BE49-F238E27FC236}">
                  <a16:creationId xmlns:a16="http://schemas.microsoft.com/office/drawing/2014/main" id="{32DB490D-02D5-2348-3CF7-645C3F974EFD}"/>
                </a:ext>
              </a:extLst>
            </p:cNvPr>
            <p:cNvCxnSpPr>
              <a:cxnSpLocks/>
            </p:cNvCxnSpPr>
            <p:nvPr/>
          </p:nvCxnSpPr>
          <p:spPr bwMode="auto">
            <a:xfrm>
              <a:off x="2075089" y="1823106"/>
              <a:ext cx="0" cy="1253469"/>
            </a:xfrm>
            <a:prstGeom prst="line">
              <a:avLst/>
            </a:prstGeom>
            <a:noFill/>
            <a:ln w="28575" cap="flat" cmpd="sng" algn="ctr">
              <a:solidFill>
                <a:schemeClr val="accent3"/>
              </a:solidFill>
              <a:prstDash val="solid"/>
              <a:round/>
              <a:headEnd type="none" w="med" len="med"/>
              <a:tailEnd type="none" w="med" len="med"/>
            </a:ln>
            <a:effectLst/>
          </p:spPr>
        </p:cxnSp>
      </p:grpSp>
      <p:grpSp>
        <p:nvGrpSpPr>
          <p:cNvPr id="172" name="Group 171">
            <a:extLst>
              <a:ext uri="{FF2B5EF4-FFF2-40B4-BE49-F238E27FC236}">
                <a16:creationId xmlns:a16="http://schemas.microsoft.com/office/drawing/2014/main" id="{BF057409-6163-EDA2-9A39-644162AAD6DA}"/>
              </a:ext>
            </a:extLst>
          </p:cNvPr>
          <p:cNvGrpSpPr/>
          <p:nvPr/>
        </p:nvGrpSpPr>
        <p:grpSpPr>
          <a:xfrm>
            <a:off x="8126054" y="1990351"/>
            <a:ext cx="266964" cy="1071298"/>
            <a:chOff x="1928381" y="1813581"/>
            <a:chExt cx="293417" cy="1271588"/>
          </a:xfrm>
        </p:grpSpPr>
        <p:cxnSp>
          <p:nvCxnSpPr>
            <p:cNvPr id="173" name="Straight Connector 172">
              <a:extLst>
                <a:ext uri="{FF2B5EF4-FFF2-40B4-BE49-F238E27FC236}">
                  <a16:creationId xmlns:a16="http://schemas.microsoft.com/office/drawing/2014/main" id="{99625DEC-8FC0-8F55-E4C6-C8C10AB9EBF9}"/>
                </a:ext>
              </a:extLst>
            </p:cNvPr>
            <p:cNvCxnSpPr>
              <a:cxnSpLocks/>
            </p:cNvCxnSpPr>
            <p:nvPr/>
          </p:nvCxnSpPr>
          <p:spPr bwMode="auto">
            <a:xfrm>
              <a:off x="1928381" y="1813581"/>
              <a:ext cx="293417" cy="0"/>
            </a:xfrm>
            <a:prstGeom prst="line">
              <a:avLst/>
            </a:prstGeom>
            <a:noFill/>
            <a:ln w="28575" cap="flat" cmpd="sng" algn="ctr">
              <a:solidFill>
                <a:schemeClr val="accent3"/>
              </a:solidFill>
              <a:prstDash val="solid"/>
              <a:round/>
              <a:headEnd type="none" w="med" len="med"/>
              <a:tailEnd type="none" w="med" len="med"/>
            </a:ln>
            <a:effectLst/>
          </p:spPr>
        </p:cxnSp>
        <p:cxnSp>
          <p:nvCxnSpPr>
            <p:cNvPr id="174" name="Straight Connector 173">
              <a:extLst>
                <a:ext uri="{FF2B5EF4-FFF2-40B4-BE49-F238E27FC236}">
                  <a16:creationId xmlns:a16="http://schemas.microsoft.com/office/drawing/2014/main" id="{01AB2AD8-5A17-992B-41A1-0EA1AB2B9A75}"/>
                </a:ext>
              </a:extLst>
            </p:cNvPr>
            <p:cNvCxnSpPr>
              <a:cxnSpLocks/>
            </p:cNvCxnSpPr>
            <p:nvPr/>
          </p:nvCxnSpPr>
          <p:spPr bwMode="auto">
            <a:xfrm>
              <a:off x="1928381" y="3085169"/>
              <a:ext cx="293417" cy="0"/>
            </a:xfrm>
            <a:prstGeom prst="line">
              <a:avLst/>
            </a:prstGeom>
            <a:noFill/>
            <a:ln w="28575" cap="flat" cmpd="sng" algn="ctr">
              <a:solidFill>
                <a:schemeClr val="accent3"/>
              </a:solidFill>
              <a:prstDash val="solid"/>
              <a:round/>
              <a:headEnd type="none" w="med" len="med"/>
              <a:tailEnd type="none" w="med" len="med"/>
            </a:ln>
            <a:effectLst/>
          </p:spPr>
        </p:cxnSp>
        <p:cxnSp>
          <p:nvCxnSpPr>
            <p:cNvPr id="175" name="Straight Connector 174">
              <a:extLst>
                <a:ext uri="{FF2B5EF4-FFF2-40B4-BE49-F238E27FC236}">
                  <a16:creationId xmlns:a16="http://schemas.microsoft.com/office/drawing/2014/main" id="{461E9408-245E-9C3D-7075-6C85D97FB449}"/>
                </a:ext>
              </a:extLst>
            </p:cNvPr>
            <p:cNvCxnSpPr>
              <a:cxnSpLocks/>
            </p:cNvCxnSpPr>
            <p:nvPr/>
          </p:nvCxnSpPr>
          <p:spPr bwMode="auto">
            <a:xfrm>
              <a:off x="2075089" y="1823106"/>
              <a:ext cx="0" cy="1253469"/>
            </a:xfrm>
            <a:prstGeom prst="line">
              <a:avLst/>
            </a:prstGeom>
            <a:noFill/>
            <a:ln w="28575" cap="flat" cmpd="sng" algn="ctr">
              <a:solidFill>
                <a:schemeClr val="accent3"/>
              </a:solidFill>
              <a:prstDash val="solid"/>
              <a:round/>
              <a:headEnd type="none" w="med" len="med"/>
              <a:tailEnd type="none" w="med" len="med"/>
            </a:ln>
            <a:effectLst/>
          </p:spPr>
        </p:cxnSp>
      </p:grpSp>
      <p:grpSp>
        <p:nvGrpSpPr>
          <p:cNvPr id="176" name="Group 175">
            <a:extLst>
              <a:ext uri="{FF2B5EF4-FFF2-40B4-BE49-F238E27FC236}">
                <a16:creationId xmlns:a16="http://schemas.microsoft.com/office/drawing/2014/main" id="{608F0E28-7ADD-EAB5-6FA1-90AB77FD606C}"/>
              </a:ext>
            </a:extLst>
          </p:cNvPr>
          <p:cNvGrpSpPr/>
          <p:nvPr/>
        </p:nvGrpSpPr>
        <p:grpSpPr>
          <a:xfrm>
            <a:off x="9370770" y="2139217"/>
            <a:ext cx="266964" cy="950104"/>
            <a:chOff x="1928381" y="1813581"/>
            <a:chExt cx="293417" cy="1271588"/>
          </a:xfrm>
        </p:grpSpPr>
        <p:cxnSp>
          <p:nvCxnSpPr>
            <p:cNvPr id="177" name="Straight Connector 176">
              <a:extLst>
                <a:ext uri="{FF2B5EF4-FFF2-40B4-BE49-F238E27FC236}">
                  <a16:creationId xmlns:a16="http://schemas.microsoft.com/office/drawing/2014/main" id="{C27BFC0F-CEDA-B49F-57DA-FE3969D689DD}"/>
                </a:ext>
              </a:extLst>
            </p:cNvPr>
            <p:cNvCxnSpPr>
              <a:cxnSpLocks/>
            </p:cNvCxnSpPr>
            <p:nvPr/>
          </p:nvCxnSpPr>
          <p:spPr bwMode="auto">
            <a:xfrm>
              <a:off x="1928381" y="1813581"/>
              <a:ext cx="293417" cy="0"/>
            </a:xfrm>
            <a:prstGeom prst="line">
              <a:avLst/>
            </a:prstGeom>
            <a:noFill/>
            <a:ln w="28575" cap="flat" cmpd="sng" algn="ctr">
              <a:solidFill>
                <a:schemeClr val="accent1"/>
              </a:solidFill>
              <a:prstDash val="solid"/>
              <a:round/>
              <a:headEnd type="none" w="med" len="med"/>
              <a:tailEnd type="none" w="med" len="med"/>
            </a:ln>
            <a:effectLst/>
          </p:spPr>
        </p:cxnSp>
        <p:cxnSp>
          <p:nvCxnSpPr>
            <p:cNvPr id="178" name="Straight Connector 177">
              <a:extLst>
                <a:ext uri="{FF2B5EF4-FFF2-40B4-BE49-F238E27FC236}">
                  <a16:creationId xmlns:a16="http://schemas.microsoft.com/office/drawing/2014/main" id="{43D2A6A2-66BF-2CE0-FED3-FBF8A9B21FC8}"/>
                </a:ext>
              </a:extLst>
            </p:cNvPr>
            <p:cNvCxnSpPr>
              <a:cxnSpLocks/>
            </p:cNvCxnSpPr>
            <p:nvPr/>
          </p:nvCxnSpPr>
          <p:spPr bwMode="auto">
            <a:xfrm>
              <a:off x="1928381" y="3085169"/>
              <a:ext cx="293417" cy="0"/>
            </a:xfrm>
            <a:prstGeom prst="line">
              <a:avLst/>
            </a:prstGeom>
            <a:noFill/>
            <a:ln w="28575" cap="flat" cmpd="sng" algn="ctr">
              <a:solidFill>
                <a:schemeClr val="accent1"/>
              </a:solidFill>
              <a:prstDash val="solid"/>
              <a:round/>
              <a:headEnd type="none" w="med" len="med"/>
              <a:tailEnd type="none" w="med" len="med"/>
            </a:ln>
            <a:effectLst/>
          </p:spPr>
        </p:cxnSp>
        <p:cxnSp>
          <p:nvCxnSpPr>
            <p:cNvPr id="179" name="Straight Connector 178">
              <a:extLst>
                <a:ext uri="{FF2B5EF4-FFF2-40B4-BE49-F238E27FC236}">
                  <a16:creationId xmlns:a16="http://schemas.microsoft.com/office/drawing/2014/main" id="{40314A0C-1C53-4206-1A84-D1F3E9AD6498}"/>
                </a:ext>
              </a:extLst>
            </p:cNvPr>
            <p:cNvCxnSpPr>
              <a:cxnSpLocks/>
            </p:cNvCxnSpPr>
            <p:nvPr/>
          </p:nvCxnSpPr>
          <p:spPr bwMode="auto">
            <a:xfrm>
              <a:off x="2075089" y="1823106"/>
              <a:ext cx="0" cy="1253469"/>
            </a:xfrm>
            <a:prstGeom prst="line">
              <a:avLst/>
            </a:prstGeom>
            <a:noFill/>
            <a:ln w="28575" cap="flat" cmpd="sng" algn="ctr">
              <a:solidFill>
                <a:schemeClr val="accent1"/>
              </a:solidFill>
              <a:prstDash val="solid"/>
              <a:round/>
              <a:headEnd type="none" w="med" len="med"/>
              <a:tailEnd type="none" w="med" len="med"/>
            </a:ln>
            <a:effectLst/>
          </p:spPr>
        </p:cxnSp>
      </p:grpSp>
      <p:grpSp>
        <p:nvGrpSpPr>
          <p:cNvPr id="180" name="Group 179">
            <a:extLst>
              <a:ext uri="{FF2B5EF4-FFF2-40B4-BE49-F238E27FC236}">
                <a16:creationId xmlns:a16="http://schemas.microsoft.com/office/drawing/2014/main" id="{D020FA93-EDC9-5F81-0D36-A73D66C811CD}"/>
              </a:ext>
            </a:extLst>
          </p:cNvPr>
          <p:cNvGrpSpPr/>
          <p:nvPr/>
        </p:nvGrpSpPr>
        <p:grpSpPr>
          <a:xfrm>
            <a:off x="10177304" y="2226941"/>
            <a:ext cx="266964" cy="1007959"/>
            <a:chOff x="1928381" y="1813581"/>
            <a:chExt cx="293417" cy="1271588"/>
          </a:xfrm>
        </p:grpSpPr>
        <p:cxnSp>
          <p:nvCxnSpPr>
            <p:cNvPr id="181" name="Straight Connector 180">
              <a:extLst>
                <a:ext uri="{FF2B5EF4-FFF2-40B4-BE49-F238E27FC236}">
                  <a16:creationId xmlns:a16="http://schemas.microsoft.com/office/drawing/2014/main" id="{92E4E320-6948-5259-572F-4BF5AD46C8D3}"/>
                </a:ext>
              </a:extLst>
            </p:cNvPr>
            <p:cNvCxnSpPr>
              <a:cxnSpLocks/>
            </p:cNvCxnSpPr>
            <p:nvPr/>
          </p:nvCxnSpPr>
          <p:spPr bwMode="auto">
            <a:xfrm>
              <a:off x="1928381" y="1813581"/>
              <a:ext cx="293417" cy="0"/>
            </a:xfrm>
            <a:prstGeom prst="line">
              <a:avLst/>
            </a:prstGeom>
            <a:noFill/>
            <a:ln w="28575" cap="flat" cmpd="sng" algn="ctr">
              <a:solidFill>
                <a:schemeClr val="accent1"/>
              </a:solidFill>
              <a:prstDash val="solid"/>
              <a:round/>
              <a:headEnd type="none" w="med" len="med"/>
              <a:tailEnd type="none" w="med" len="med"/>
            </a:ln>
            <a:effectLst/>
          </p:spPr>
        </p:cxnSp>
        <p:cxnSp>
          <p:nvCxnSpPr>
            <p:cNvPr id="182" name="Straight Connector 181">
              <a:extLst>
                <a:ext uri="{FF2B5EF4-FFF2-40B4-BE49-F238E27FC236}">
                  <a16:creationId xmlns:a16="http://schemas.microsoft.com/office/drawing/2014/main" id="{7E3A3A97-E1D0-CAEB-8784-5E0F0BDCC32D}"/>
                </a:ext>
              </a:extLst>
            </p:cNvPr>
            <p:cNvCxnSpPr>
              <a:cxnSpLocks/>
            </p:cNvCxnSpPr>
            <p:nvPr/>
          </p:nvCxnSpPr>
          <p:spPr bwMode="auto">
            <a:xfrm>
              <a:off x="1928381" y="3085169"/>
              <a:ext cx="293417" cy="0"/>
            </a:xfrm>
            <a:prstGeom prst="line">
              <a:avLst/>
            </a:prstGeom>
            <a:noFill/>
            <a:ln w="28575" cap="flat" cmpd="sng" algn="ctr">
              <a:solidFill>
                <a:schemeClr val="accent1"/>
              </a:solidFill>
              <a:prstDash val="solid"/>
              <a:round/>
              <a:headEnd type="none" w="med" len="med"/>
              <a:tailEnd type="none" w="med" len="med"/>
            </a:ln>
            <a:effectLst/>
          </p:spPr>
        </p:cxnSp>
        <p:cxnSp>
          <p:nvCxnSpPr>
            <p:cNvPr id="183" name="Straight Connector 182">
              <a:extLst>
                <a:ext uri="{FF2B5EF4-FFF2-40B4-BE49-F238E27FC236}">
                  <a16:creationId xmlns:a16="http://schemas.microsoft.com/office/drawing/2014/main" id="{1A002D7E-E865-8D6F-2513-26E92F6986A2}"/>
                </a:ext>
              </a:extLst>
            </p:cNvPr>
            <p:cNvCxnSpPr>
              <a:cxnSpLocks/>
            </p:cNvCxnSpPr>
            <p:nvPr/>
          </p:nvCxnSpPr>
          <p:spPr bwMode="auto">
            <a:xfrm>
              <a:off x="2075089" y="1823106"/>
              <a:ext cx="0" cy="1253469"/>
            </a:xfrm>
            <a:prstGeom prst="line">
              <a:avLst/>
            </a:prstGeom>
            <a:noFill/>
            <a:ln w="28575" cap="flat" cmpd="sng" algn="ctr">
              <a:solidFill>
                <a:schemeClr val="accent1"/>
              </a:solidFill>
              <a:prstDash val="solid"/>
              <a:round/>
              <a:headEnd type="none" w="med" len="med"/>
              <a:tailEnd type="none" w="med" len="med"/>
            </a:ln>
            <a:effectLst/>
          </p:spPr>
        </p:cxnSp>
      </p:grpSp>
      <p:grpSp>
        <p:nvGrpSpPr>
          <p:cNvPr id="184" name="Group 183">
            <a:extLst>
              <a:ext uri="{FF2B5EF4-FFF2-40B4-BE49-F238E27FC236}">
                <a16:creationId xmlns:a16="http://schemas.microsoft.com/office/drawing/2014/main" id="{B513B008-779F-F986-E418-A48F68855EC2}"/>
              </a:ext>
            </a:extLst>
          </p:cNvPr>
          <p:cNvGrpSpPr/>
          <p:nvPr/>
        </p:nvGrpSpPr>
        <p:grpSpPr>
          <a:xfrm>
            <a:off x="7235592" y="2386439"/>
            <a:ext cx="406515" cy="439610"/>
            <a:chOff x="1852613" y="2381250"/>
            <a:chExt cx="446797" cy="516676"/>
          </a:xfrm>
          <a:solidFill>
            <a:schemeClr val="accent3"/>
          </a:solidFill>
        </p:grpSpPr>
        <p:sp>
          <p:nvSpPr>
            <p:cNvPr id="185" name="Rectangle 184">
              <a:extLst>
                <a:ext uri="{FF2B5EF4-FFF2-40B4-BE49-F238E27FC236}">
                  <a16:creationId xmlns:a16="http://schemas.microsoft.com/office/drawing/2014/main" id="{8D1BDDAA-A34C-B963-141E-E3DBDEAC10E7}"/>
                </a:ext>
              </a:extLst>
            </p:cNvPr>
            <p:cNvSpPr/>
            <p:nvPr/>
          </p:nvSpPr>
          <p:spPr bwMode="auto">
            <a:xfrm>
              <a:off x="1852613" y="2381250"/>
              <a:ext cx="446797" cy="516676"/>
            </a:xfrm>
            <a:prstGeom prst="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cxnSp>
          <p:nvCxnSpPr>
            <p:cNvPr id="186" name="Straight Connector 185">
              <a:extLst>
                <a:ext uri="{FF2B5EF4-FFF2-40B4-BE49-F238E27FC236}">
                  <a16:creationId xmlns:a16="http://schemas.microsoft.com/office/drawing/2014/main" id="{81253E09-6A17-19B1-28E3-7EA5C4FD91C2}"/>
                </a:ext>
              </a:extLst>
            </p:cNvPr>
            <p:cNvCxnSpPr>
              <a:cxnSpLocks/>
            </p:cNvCxnSpPr>
            <p:nvPr/>
          </p:nvCxnSpPr>
          <p:spPr bwMode="auto">
            <a:xfrm flipH="1">
              <a:off x="1852613" y="2681138"/>
              <a:ext cx="446797" cy="0"/>
            </a:xfrm>
            <a:prstGeom prst="line">
              <a:avLst/>
            </a:prstGeom>
            <a:grpFill/>
            <a:ln w="28575" cap="flat" cmpd="sng" algn="ctr">
              <a:solidFill>
                <a:schemeClr val="bg1"/>
              </a:solidFill>
              <a:prstDash val="solid"/>
              <a:round/>
              <a:headEnd type="none" w="med" len="med"/>
              <a:tailEnd type="none" w="med" len="med"/>
            </a:ln>
            <a:effectLst/>
          </p:spPr>
        </p:cxnSp>
      </p:grpSp>
      <p:grpSp>
        <p:nvGrpSpPr>
          <p:cNvPr id="187" name="Group 186">
            <a:extLst>
              <a:ext uri="{FF2B5EF4-FFF2-40B4-BE49-F238E27FC236}">
                <a16:creationId xmlns:a16="http://schemas.microsoft.com/office/drawing/2014/main" id="{5B18B67F-6415-D96A-7FB5-A6E425247ACD}"/>
              </a:ext>
            </a:extLst>
          </p:cNvPr>
          <p:cNvGrpSpPr/>
          <p:nvPr/>
        </p:nvGrpSpPr>
        <p:grpSpPr>
          <a:xfrm>
            <a:off x="8056277" y="2397421"/>
            <a:ext cx="406515" cy="448904"/>
            <a:chOff x="1852613" y="2381250"/>
            <a:chExt cx="446797" cy="516676"/>
          </a:xfrm>
          <a:solidFill>
            <a:schemeClr val="accent3"/>
          </a:solidFill>
        </p:grpSpPr>
        <p:sp>
          <p:nvSpPr>
            <p:cNvPr id="188" name="Rectangle 187">
              <a:extLst>
                <a:ext uri="{FF2B5EF4-FFF2-40B4-BE49-F238E27FC236}">
                  <a16:creationId xmlns:a16="http://schemas.microsoft.com/office/drawing/2014/main" id="{7E374BBA-28FC-A04F-72CD-4D1C7964CEE3}"/>
                </a:ext>
              </a:extLst>
            </p:cNvPr>
            <p:cNvSpPr/>
            <p:nvPr/>
          </p:nvSpPr>
          <p:spPr bwMode="auto">
            <a:xfrm>
              <a:off x="1852613" y="2381250"/>
              <a:ext cx="446797" cy="516676"/>
            </a:xfrm>
            <a:prstGeom prst="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cxnSp>
          <p:nvCxnSpPr>
            <p:cNvPr id="189" name="Straight Connector 188">
              <a:extLst>
                <a:ext uri="{FF2B5EF4-FFF2-40B4-BE49-F238E27FC236}">
                  <a16:creationId xmlns:a16="http://schemas.microsoft.com/office/drawing/2014/main" id="{4A3D73DD-67A1-28E5-9CE4-70B0F64ED119}"/>
                </a:ext>
              </a:extLst>
            </p:cNvPr>
            <p:cNvCxnSpPr>
              <a:cxnSpLocks/>
            </p:cNvCxnSpPr>
            <p:nvPr/>
          </p:nvCxnSpPr>
          <p:spPr bwMode="auto">
            <a:xfrm flipH="1">
              <a:off x="1852613" y="2667000"/>
              <a:ext cx="446797" cy="0"/>
            </a:xfrm>
            <a:prstGeom prst="line">
              <a:avLst/>
            </a:prstGeom>
            <a:grpFill/>
            <a:ln w="28575" cap="flat" cmpd="sng" algn="ctr">
              <a:solidFill>
                <a:schemeClr val="bg1"/>
              </a:solidFill>
              <a:prstDash val="solid"/>
              <a:round/>
              <a:headEnd type="none" w="med" len="med"/>
              <a:tailEnd type="none" w="med" len="med"/>
            </a:ln>
            <a:effectLst/>
          </p:spPr>
        </p:cxnSp>
      </p:grpSp>
      <p:grpSp>
        <p:nvGrpSpPr>
          <p:cNvPr id="190" name="Group 189">
            <a:extLst>
              <a:ext uri="{FF2B5EF4-FFF2-40B4-BE49-F238E27FC236}">
                <a16:creationId xmlns:a16="http://schemas.microsoft.com/office/drawing/2014/main" id="{90C38D68-3B7D-228C-7C7E-661524B7C7B2}"/>
              </a:ext>
            </a:extLst>
          </p:cNvPr>
          <p:cNvGrpSpPr/>
          <p:nvPr/>
        </p:nvGrpSpPr>
        <p:grpSpPr>
          <a:xfrm>
            <a:off x="9297745" y="2547465"/>
            <a:ext cx="406515" cy="346709"/>
            <a:chOff x="1852613" y="2381250"/>
            <a:chExt cx="446797" cy="516676"/>
          </a:xfrm>
          <a:solidFill>
            <a:schemeClr val="accent1"/>
          </a:solidFill>
        </p:grpSpPr>
        <p:sp>
          <p:nvSpPr>
            <p:cNvPr id="191" name="Rectangle 190">
              <a:extLst>
                <a:ext uri="{FF2B5EF4-FFF2-40B4-BE49-F238E27FC236}">
                  <a16:creationId xmlns:a16="http://schemas.microsoft.com/office/drawing/2014/main" id="{E5C4DF4F-7ADB-49EC-960B-9AC0981E49C5}"/>
                </a:ext>
              </a:extLst>
            </p:cNvPr>
            <p:cNvSpPr/>
            <p:nvPr/>
          </p:nvSpPr>
          <p:spPr bwMode="auto">
            <a:xfrm>
              <a:off x="1852613" y="2381250"/>
              <a:ext cx="446797" cy="516676"/>
            </a:xfrm>
            <a:prstGeom prst="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cxnSp>
          <p:nvCxnSpPr>
            <p:cNvPr id="192" name="Straight Connector 191">
              <a:extLst>
                <a:ext uri="{FF2B5EF4-FFF2-40B4-BE49-F238E27FC236}">
                  <a16:creationId xmlns:a16="http://schemas.microsoft.com/office/drawing/2014/main" id="{DF86A6B6-C7B3-F22A-EDB8-503126D4289F}"/>
                </a:ext>
              </a:extLst>
            </p:cNvPr>
            <p:cNvCxnSpPr>
              <a:cxnSpLocks/>
            </p:cNvCxnSpPr>
            <p:nvPr/>
          </p:nvCxnSpPr>
          <p:spPr bwMode="auto">
            <a:xfrm flipH="1">
              <a:off x="1852613" y="2604321"/>
              <a:ext cx="446797" cy="0"/>
            </a:xfrm>
            <a:prstGeom prst="line">
              <a:avLst/>
            </a:prstGeom>
            <a:grpFill/>
            <a:ln w="28575" cap="flat" cmpd="sng" algn="ctr">
              <a:solidFill>
                <a:schemeClr val="bg1"/>
              </a:solidFill>
              <a:prstDash val="solid"/>
              <a:round/>
              <a:headEnd type="none" w="med" len="med"/>
              <a:tailEnd type="none" w="med" len="med"/>
            </a:ln>
            <a:effectLst/>
          </p:spPr>
        </p:cxnSp>
      </p:grpSp>
      <p:grpSp>
        <p:nvGrpSpPr>
          <p:cNvPr id="193" name="Group 192">
            <a:extLst>
              <a:ext uri="{FF2B5EF4-FFF2-40B4-BE49-F238E27FC236}">
                <a16:creationId xmlns:a16="http://schemas.microsoft.com/office/drawing/2014/main" id="{3017FB4E-B61E-F1A4-0A78-AA0565A483A7}"/>
              </a:ext>
            </a:extLst>
          </p:cNvPr>
          <p:cNvGrpSpPr/>
          <p:nvPr/>
        </p:nvGrpSpPr>
        <p:grpSpPr>
          <a:xfrm>
            <a:off x="10110226" y="2637552"/>
            <a:ext cx="406515" cy="328397"/>
            <a:chOff x="1852613" y="2381250"/>
            <a:chExt cx="446797" cy="516676"/>
          </a:xfrm>
          <a:solidFill>
            <a:schemeClr val="accent1"/>
          </a:solidFill>
        </p:grpSpPr>
        <p:sp>
          <p:nvSpPr>
            <p:cNvPr id="194" name="Rectangle 193">
              <a:extLst>
                <a:ext uri="{FF2B5EF4-FFF2-40B4-BE49-F238E27FC236}">
                  <a16:creationId xmlns:a16="http://schemas.microsoft.com/office/drawing/2014/main" id="{6A5D0FDB-0E1E-0BF6-4314-AC9EE4448C50}"/>
                </a:ext>
              </a:extLst>
            </p:cNvPr>
            <p:cNvSpPr/>
            <p:nvPr/>
          </p:nvSpPr>
          <p:spPr bwMode="auto">
            <a:xfrm>
              <a:off x="1852613" y="2381250"/>
              <a:ext cx="446797" cy="516676"/>
            </a:xfrm>
            <a:prstGeom prst="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cxnSp>
          <p:nvCxnSpPr>
            <p:cNvPr id="195" name="Straight Connector 194">
              <a:extLst>
                <a:ext uri="{FF2B5EF4-FFF2-40B4-BE49-F238E27FC236}">
                  <a16:creationId xmlns:a16="http://schemas.microsoft.com/office/drawing/2014/main" id="{3F7F8219-FF51-0066-1E25-07623967387E}"/>
                </a:ext>
              </a:extLst>
            </p:cNvPr>
            <p:cNvCxnSpPr>
              <a:cxnSpLocks/>
            </p:cNvCxnSpPr>
            <p:nvPr/>
          </p:nvCxnSpPr>
          <p:spPr bwMode="auto">
            <a:xfrm flipH="1">
              <a:off x="1852613" y="2686182"/>
              <a:ext cx="446797" cy="0"/>
            </a:xfrm>
            <a:prstGeom prst="line">
              <a:avLst/>
            </a:prstGeom>
            <a:grpFill/>
            <a:ln w="28575" cap="flat" cmpd="sng" algn="ctr">
              <a:solidFill>
                <a:schemeClr val="bg1"/>
              </a:solidFill>
              <a:prstDash val="solid"/>
              <a:round/>
              <a:headEnd type="none" w="med" len="med"/>
              <a:tailEnd type="none" w="med" len="med"/>
            </a:ln>
            <a:effectLst/>
          </p:spPr>
        </p:cxnSp>
      </p:grpSp>
      <p:grpSp>
        <p:nvGrpSpPr>
          <p:cNvPr id="196" name="Group 195">
            <a:extLst>
              <a:ext uri="{FF2B5EF4-FFF2-40B4-BE49-F238E27FC236}">
                <a16:creationId xmlns:a16="http://schemas.microsoft.com/office/drawing/2014/main" id="{69F29FD8-D53B-5636-BA4F-710A883C81CB}"/>
              </a:ext>
            </a:extLst>
          </p:cNvPr>
          <p:cNvGrpSpPr/>
          <p:nvPr/>
        </p:nvGrpSpPr>
        <p:grpSpPr>
          <a:xfrm>
            <a:off x="6267718" y="4191637"/>
            <a:ext cx="783497" cy="1631763"/>
            <a:chOff x="788244" y="1638440"/>
            <a:chExt cx="861133" cy="3699260"/>
          </a:xfrm>
        </p:grpSpPr>
        <p:sp>
          <p:nvSpPr>
            <p:cNvPr id="197" name="TextBox 196">
              <a:extLst>
                <a:ext uri="{FF2B5EF4-FFF2-40B4-BE49-F238E27FC236}">
                  <a16:creationId xmlns:a16="http://schemas.microsoft.com/office/drawing/2014/main" id="{9AE561E8-B1BA-B576-B5C2-7CD3F177073C}"/>
                </a:ext>
              </a:extLst>
            </p:cNvPr>
            <p:cNvSpPr txBox="1"/>
            <p:nvPr/>
          </p:nvSpPr>
          <p:spPr bwMode="auto">
            <a:xfrm>
              <a:off x="788244" y="1638440"/>
              <a:ext cx="861133" cy="642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100,000</a:t>
              </a:r>
            </a:p>
          </p:txBody>
        </p:sp>
        <p:sp>
          <p:nvSpPr>
            <p:cNvPr id="198" name="TextBox 197">
              <a:extLst>
                <a:ext uri="{FF2B5EF4-FFF2-40B4-BE49-F238E27FC236}">
                  <a16:creationId xmlns:a16="http://schemas.microsoft.com/office/drawing/2014/main" id="{1077F461-95C2-C5F7-BC1E-337F4D836B77}"/>
                </a:ext>
              </a:extLst>
            </p:cNvPr>
            <p:cNvSpPr txBox="1"/>
            <p:nvPr/>
          </p:nvSpPr>
          <p:spPr bwMode="auto">
            <a:xfrm>
              <a:off x="892440" y="2400111"/>
              <a:ext cx="756937" cy="642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80,000</a:t>
              </a:r>
            </a:p>
          </p:txBody>
        </p:sp>
        <p:sp>
          <p:nvSpPr>
            <p:cNvPr id="199" name="TextBox 198">
              <a:extLst>
                <a:ext uri="{FF2B5EF4-FFF2-40B4-BE49-F238E27FC236}">
                  <a16:creationId xmlns:a16="http://schemas.microsoft.com/office/drawing/2014/main" id="{64577E43-BA89-B8DF-A9B4-45BFFF023EDF}"/>
                </a:ext>
              </a:extLst>
            </p:cNvPr>
            <p:cNvSpPr txBox="1"/>
            <p:nvPr/>
          </p:nvSpPr>
          <p:spPr bwMode="auto">
            <a:xfrm>
              <a:off x="892440" y="3161782"/>
              <a:ext cx="756937" cy="642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60,000</a:t>
              </a:r>
            </a:p>
          </p:txBody>
        </p:sp>
        <p:sp>
          <p:nvSpPr>
            <p:cNvPr id="200" name="TextBox 199">
              <a:extLst>
                <a:ext uri="{FF2B5EF4-FFF2-40B4-BE49-F238E27FC236}">
                  <a16:creationId xmlns:a16="http://schemas.microsoft.com/office/drawing/2014/main" id="{61F72234-9F23-DF73-4867-0D2028967488}"/>
                </a:ext>
              </a:extLst>
            </p:cNvPr>
            <p:cNvSpPr txBox="1"/>
            <p:nvPr/>
          </p:nvSpPr>
          <p:spPr bwMode="auto">
            <a:xfrm>
              <a:off x="892440" y="3936427"/>
              <a:ext cx="756937" cy="642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40,000</a:t>
              </a:r>
            </a:p>
          </p:txBody>
        </p:sp>
        <p:sp>
          <p:nvSpPr>
            <p:cNvPr id="201" name="TextBox 200">
              <a:extLst>
                <a:ext uri="{FF2B5EF4-FFF2-40B4-BE49-F238E27FC236}">
                  <a16:creationId xmlns:a16="http://schemas.microsoft.com/office/drawing/2014/main" id="{892EC2E5-BBA0-D2DF-C19E-80B9C8084B2E}"/>
                </a:ext>
              </a:extLst>
            </p:cNvPr>
            <p:cNvSpPr txBox="1"/>
            <p:nvPr/>
          </p:nvSpPr>
          <p:spPr bwMode="auto">
            <a:xfrm>
              <a:off x="892440" y="4695091"/>
              <a:ext cx="756937" cy="642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20,000</a:t>
              </a:r>
            </a:p>
          </p:txBody>
        </p:sp>
      </p:grpSp>
      <p:sp>
        <p:nvSpPr>
          <p:cNvPr id="202" name="Freeform: Shape 201">
            <a:extLst>
              <a:ext uri="{FF2B5EF4-FFF2-40B4-BE49-F238E27FC236}">
                <a16:creationId xmlns:a16="http://schemas.microsoft.com/office/drawing/2014/main" id="{49AFF47E-390A-DFA0-7B9D-DBFD21E7177C}"/>
              </a:ext>
            </a:extLst>
          </p:cNvPr>
          <p:cNvSpPr/>
          <p:nvPr/>
        </p:nvSpPr>
        <p:spPr bwMode="auto">
          <a:xfrm>
            <a:off x="7062802" y="4275374"/>
            <a:ext cx="3622498" cy="1490478"/>
          </a:xfrm>
          <a:custGeom>
            <a:avLst/>
            <a:gdLst>
              <a:gd name="connsiteX0" fmla="*/ 0 w 3981450"/>
              <a:gd name="connsiteY0" fmla="*/ 0 h 1833562"/>
              <a:gd name="connsiteX1" fmla="*/ 0 w 3981450"/>
              <a:gd name="connsiteY1" fmla="*/ 1833562 h 1833562"/>
              <a:gd name="connsiteX2" fmla="*/ 3981450 w 3981450"/>
              <a:gd name="connsiteY2" fmla="*/ 1833562 h 1833562"/>
            </a:gdLst>
            <a:ahLst/>
            <a:cxnLst>
              <a:cxn ang="0">
                <a:pos x="connsiteX0" y="connsiteY0"/>
              </a:cxn>
              <a:cxn ang="0">
                <a:pos x="connsiteX1" y="connsiteY1"/>
              </a:cxn>
              <a:cxn ang="0">
                <a:pos x="connsiteX2" y="connsiteY2"/>
              </a:cxn>
            </a:cxnLst>
            <a:rect l="l" t="t" r="r" b="b"/>
            <a:pathLst>
              <a:path w="3981450" h="1833562">
                <a:moveTo>
                  <a:pt x="0" y="0"/>
                </a:moveTo>
                <a:lnTo>
                  <a:pt x="0" y="1833562"/>
                </a:lnTo>
                <a:lnTo>
                  <a:pt x="3981450" y="1833562"/>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grpSp>
        <p:nvGrpSpPr>
          <p:cNvPr id="203" name="Group 202">
            <a:extLst>
              <a:ext uri="{FF2B5EF4-FFF2-40B4-BE49-F238E27FC236}">
                <a16:creationId xmlns:a16="http://schemas.microsoft.com/office/drawing/2014/main" id="{D6069E78-3462-B73B-A4D0-D5C8E2541337}"/>
              </a:ext>
            </a:extLst>
          </p:cNvPr>
          <p:cNvGrpSpPr/>
          <p:nvPr/>
        </p:nvGrpSpPr>
        <p:grpSpPr>
          <a:xfrm>
            <a:off x="6984806" y="4352146"/>
            <a:ext cx="90502" cy="1338775"/>
            <a:chOff x="1496251" y="1813581"/>
            <a:chExt cx="423862" cy="3296314"/>
          </a:xfrm>
        </p:grpSpPr>
        <p:cxnSp>
          <p:nvCxnSpPr>
            <p:cNvPr id="204" name="Straight Connector 203">
              <a:extLst>
                <a:ext uri="{FF2B5EF4-FFF2-40B4-BE49-F238E27FC236}">
                  <a16:creationId xmlns:a16="http://schemas.microsoft.com/office/drawing/2014/main" id="{5C4631B0-582A-F60E-E629-1EB0C28C013A}"/>
                </a:ext>
              </a:extLst>
            </p:cNvPr>
            <p:cNvCxnSpPr/>
            <p:nvPr/>
          </p:nvCxnSpPr>
          <p:spPr bwMode="auto">
            <a:xfrm>
              <a:off x="1496251" y="1813581"/>
              <a:ext cx="423862" cy="0"/>
            </a:xfrm>
            <a:prstGeom prst="line">
              <a:avLst/>
            </a:prstGeom>
            <a:noFill/>
            <a:ln w="28575" cap="flat" cmpd="sng" algn="ctr">
              <a:solidFill>
                <a:schemeClr val="bg1"/>
              </a:solidFill>
              <a:prstDash val="solid"/>
              <a:round/>
              <a:headEnd type="none" w="med" len="med"/>
              <a:tailEnd type="none" w="med" len="med"/>
            </a:ln>
            <a:effectLst/>
          </p:spPr>
        </p:cxnSp>
        <p:cxnSp>
          <p:nvCxnSpPr>
            <p:cNvPr id="205" name="Straight Connector 204">
              <a:extLst>
                <a:ext uri="{FF2B5EF4-FFF2-40B4-BE49-F238E27FC236}">
                  <a16:creationId xmlns:a16="http://schemas.microsoft.com/office/drawing/2014/main" id="{EE6553C1-EF21-F6B1-EE28-4CA1E86C710E}"/>
                </a:ext>
              </a:extLst>
            </p:cNvPr>
            <p:cNvCxnSpPr/>
            <p:nvPr/>
          </p:nvCxnSpPr>
          <p:spPr bwMode="auto">
            <a:xfrm>
              <a:off x="1496251" y="2629369"/>
              <a:ext cx="423862" cy="0"/>
            </a:xfrm>
            <a:prstGeom prst="line">
              <a:avLst/>
            </a:prstGeom>
            <a:noFill/>
            <a:ln w="28575" cap="flat" cmpd="sng" algn="ctr">
              <a:solidFill>
                <a:schemeClr val="bg1"/>
              </a:solidFill>
              <a:prstDash val="solid"/>
              <a:round/>
              <a:headEnd type="none" w="med" len="med"/>
              <a:tailEnd type="none" w="med" len="med"/>
            </a:ln>
            <a:effectLst/>
          </p:spPr>
        </p:cxnSp>
        <p:cxnSp>
          <p:nvCxnSpPr>
            <p:cNvPr id="206" name="Straight Connector 205">
              <a:extLst>
                <a:ext uri="{FF2B5EF4-FFF2-40B4-BE49-F238E27FC236}">
                  <a16:creationId xmlns:a16="http://schemas.microsoft.com/office/drawing/2014/main" id="{E56009D2-801F-2D2D-EB03-ED8322544280}"/>
                </a:ext>
              </a:extLst>
            </p:cNvPr>
            <p:cNvCxnSpPr/>
            <p:nvPr/>
          </p:nvCxnSpPr>
          <p:spPr bwMode="auto">
            <a:xfrm>
              <a:off x="1496251" y="3442107"/>
              <a:ext cx="423862" cy="0"/>
            </a:xfrm>
            <a:prstGeom prst="line">
              <a:avLst/>
            </a:prstGeom>
            <a:noFill/>
            <a:ln w="28575" cap="flat" cmpd="sng" algn="ctr">
              <a:solidFill>
                <a:schemeClr val="bg1"/>
              </a:solidFill>
              <a:prstDash val="solid"/>
              <a:round/>
              <a:headEnd type="none" w="med" len="med"/>
              <a:tailEnd type="none" w="med" len="med"/>
            </a:ln>
            <a:effectLst/>
          </p:spPr>
        </p:cxnSp>
        <p:cxnSp>
          <p:nvCxnSpPr>
            <p:cNvPr id="207" name="Straight Connector 206">
              <a:extLst>
                <a:ext uri="{FF2B5EF4-FFF2-40B4-BE49-F238E27FC236}">
                  <a16:creationId xmlns:a16="http://schemas.microsoft.com/office/drawing/2014/main" id="{56A02B37-BAFE-C5B5-A04B-0E0ECDF01506}"/>
                </a:ext>
              </a:extLst>
            </p:cNvPr>
            <p:cNvCxnSpPr/>
            <p:nvPr/>
          </p:nvCxnSpPr>
          <p:spPr bwMode="auto">
            <a:xfrm>
              <a:off x="1496251" y="4297157"/>
              <a:ext cx="423862" cy="0"/>
            </a:xfrm>
            <a:prstGeom prst="line">
              <a:avLst/>
            </a:prstGeom>
            <a:noFill/>
            <a:ln w="28575" cap="flat" cmpd="sng" algn="ctr">
              <a:solidFill>
                <a:schemeClr val="bg1"/>
              </a:solidFill>
              <a:prstDash val="solid"/>
              <a:round/>
              <a:headEnd type="none" w="med" len="med"/>
              <a:tailEnd type="none" w="med" len="med"/>
            </a:ln>
            <a:effectLst/>
          </p:spPr>
        </p:cxnSp>
        <p:cxnSp>
          <p:nvCxnSpPr>
            <p:cNvPr id="208" name="Straight Connector 207">
              <a:extLst>
                <a:ext uri="{FF2B5EF4-FFF2-40B4-BE49-F238E27FC236}">
                  <a16:creationId xmlns:a16="http://schemas.microsoft.com/office/drawing/2014/main" id="{1FF07BE5-7E5C-9700-8A43-69817EB10830}"/>
                </a:ext>
              </a:extLst>
            </p:cNvPr>
            <p:cNvCxnSpPr/>
            <p:nvPr/>
          </p:nvCxnSpPr>
          <p:spPr bwMode="auto">
            <a:xfrm>
              <a:off x="1496251" y="5109895"/>
              <a:ext cx="423862" cy="0"/>
            </a:xfrm>
            <a:prstGeom prst="line">
              <a:avLst/>
            </a:prstGeom>
            <a:noFill/>
            <a:ln w="28575" cap="flat" cmpd="sng" algn="ctr">
              <a:solidFill>
                <a:schemeClr val="bg1"/>
              </a:solidFill>
              <a:prstDash val="solid"/>
              <a:round/>
              <a:headEnd type="none" w="med" len="med"/>
              <a:tailEnd type="none" w="med" len="med"/>
            </a:ln>
            <a:effectLst/>
          </p:spPr>
        </p:cxnSp>
      </p:grpSp>
      <p:grpSp>
        <p:nvGrpSpPr>
          <p:cNvPr id="209" name="Group 208">
            <a:extLst>
              <a:ext uri="{FF2B5EF4-FFF2-40B4-BE49-F238E27FC236}">
                <a16:creationId xmlns:a16="http://schemas.microsoft.com/office/drawing/2014/main" id="{D14FE10E-C19A-E060-1B14-1B43EC7082F8}"/>
              </a:ext>
            </a:extLst>
          </p:cNvPr>
          <p:cNvGrpSpPr/>
          <p:nvPr/>
        </p:nvGrpSpPr>
        <p:grpSpPr>
          <a:xfrm>
            <a:off x="7303375" y="5757340"/>
            <a:ext cx="3364135" cy="527073"/>
            <a:chOff x="1926524" y="3523618"/>
            <a:chExt cx="3697486" cy="629521"/>
          </a:xfrm>
        </p:grpSpPr>
        <p:grpSp>
          <p:nvGrpSpPr>
            <p:cNvPr id="210" name="Group 209">
              <a:extLst>
                <a:ext uri="{FF2B5EF4-FFF2-40B4-BE49-F238E27FC236}">
                  <a16:creationId xmlns:a16="http://schemas.microsoft.com/office/drawing/2014/main" id="{BEF50400-1B1D-8AAC-1557-D0F761A4DA2B}"/>
                </a:ext>
              </a:extLst>
            </p:cNvPr>
            <p:cNvGrpSpPr/>
            <p:nvPr/>
          </p:nvGrpSpPr>
          <p:grpSpPr>
            <a:xfrm>
              <a:off x="1926524" y="3523618"/>
              <a:ext cx="1437483" cy="624274"/>
              <a:chOff x="1926524" y="3481874"/>
              <a:chExt cx="1437483" cy="624274"/>
            </a:xfrm>
          </p:grpSpPr>
          <p:sp>
            <p:nvSpPr>
              <p:cNvPr id="221" name="TextBox 220">
                <a:extLst>
                  <a:ext uri="{FF2B5EF4-FFF2-40B4-BE49-F238E27FC236}">
                    <a16:creationId xmlns:a16="http://schemas.microsoft.com/office/drawing/2014/main" id="{128A6CC4-FEE3-F02E-083E-81D8858FDE2E}"/>
                  </a:ext>
                </a:extLst>
              </p:cNvPr>
              <p:cNvSpPr txBox="1"/>
              <p:nvPr/>
            </p:nvSpPr>
            <p:spPr bwMode="auto">
              <a:xfrm>
                <a:off x="1926524" y="3481874"/>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0</a:t>
                </a:r>
              </a:p>
            </p:txBody>
          </p:sp>
          <p:sp>
            <p:nvSpPr>
              <p:cNvPr id="222" name="TextBox 221">
                <a:extLst>
                  <a:ext uri="{FF2B5EF4-FFF2-40B4-BE49-F238E27FC236}">
                    <a16:creationId xmlns:a16="http://schemas.microsoft.com/office/drawing/2014/main" id="{DF6F132E-5DC7-434C-FEB6-E411FE976E3F}"/>
                  </a:ext>
                </a:extLst>
              </p:cNvPr>
              <p:cNvSpPr txBox="1"/>
              <p:nvPr/>
            </p:nvSpPr>
            <p:spPr bwMode="auto">
              <a:xfrm>
                <a:off x="2648747" y="3481874"/>
                <a:ext cx="71526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32 Wk</a:t>
                </a:r>
              </a:p>
            </p:txBody>
          </p:sp>
          <p:sp>
            <p:nvSpPr>
              <p:cNvPr id="223" name="TextBox 222">
                <a:extLst>
                  <a:ext uri="{FF2B5EF4-FFF2-40B4-BE49-F238E27FC236}">
                    <a16:creationId xmlns:a16="http://schemas.microsoft.com/office/drawing/2014/main" id="{BA77FE06-6F16-136A-B350-36B11B89E950}"/>
                  </a:ext>
                </a:extLst>
              </p:cNvPr>
              <p:cNvSpPr txBox="1"/>
              <p:nvPr/>
            </p:nvSpPr>
            <p:spPr bwMode="auto">
              <a:xfrm>
                <a:off x="2049600" y="3701789"/>
                <a:ext cx="939415" cy="404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E1471D"/>
                    </a:solidFill>
                    <a:effectLst/>
                    <a:uLnTx/>
                    <a:uFillTx/>
                    <a:latin typeface="Calibri"/>
                    <a:ea typeface="+mn-ea"/>
                    <a:cs typeface="Arial" panose="020B0604020202020204" pitchFamily="34" charset="0"/>
                  </a:rPr>
                  <a:t>Placebo</a:t>
                </a:r>
              </a:p>
            </p:txBody>
          </p:sp>
        </p:grpSp>
        <p:grpSp>
          <p:nvGrpSpPr>
            <p:cNvPr id="211" name="Group 210">
              <a:extLst>
                <a:ext uri="{FF2B5EF4-FFF2-40B4-BE49-F238E27FC236}">
                  <a16:creationId xmlns:a16="http://schemas.microsoft.com/office/drawing/2014/main" id="{F14CAA2A-F816-A78D-1141-C03C9F26995A}"/>
                </a:ext>
              </a:extLst>
            </p:cNvPr>
            <p:cNvGrpSpPr/>
            <p:nvPr/>
          </p:nvGrpSpPr>
          <p:grpSpPr>
            <a:xfrm>
              <a:off x="4095541" y="3523618"/>
              <a:ext cx="1528469" cy="629521"/>
              <a:chOff x="1835538" y="3481874"/>
              <a:chExt cx="1528469" cy="629521"/>
            </a:xfrm>
          </p:grpSpPr>
          <p:sp>
            <p:nvSpPr>
              <p:cNvPr id="218" name="TextBox 217">
                <a:extLst>
                  <a:ext uri="{FF2B5EF4-FFF2-40B4-BE49-F238E27FC236}">
                    <a16:creationId xmlns:a16="http://schemas.microsoft.com/office/drawing/2014/main" id="{DF03F671-F18B-6E98-488A-AFD42DAEF56A}"/>
                  </a:ext>
                </a:extLst>
              </p:cNvPr>
              <p:cNvSpPr txBox="1"/>
              <p:nvPr/>
            </p:nvSpPr>
            <p:spPr bwMode="auto">
              <a:xfrm>
                <a:off x="1926524" y="3481874"/>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0</a:t>
                </a:r>
              </a:p>
            </p:txBody>
          </p:sp>
          <p:sp>
            <p:nvSpPr>
              <p:cNvPr id="219" name="TextBox 218">
                <a:extLst>
                  <a:ext uri="{FF2B5EF4-FFF2-40B4-BE49-F238E27FC236}">
                    <a16:creationId xmlns:a16="http://schemas.microsoft.com/office/drawing/2014/main" id="{0F2467B4-DA15-FCFB-0455-22CC3E22ACC1}"/>
                  </a:ext>
                </a:extLst>
              </p:cNvPr>
              <p:cNvSpPr txBox="1"/>
              <p:nvPr/>
            </p:nvSpPr>
            <p:spPr bwMode="auto">
              <a:xfrm>
                <a:off x="2648747" y="3481874"/>
                <a:ext cx="71526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32 Wk</a:t>
                </a:r>
              </a:p>
            </p:txBody>
          </p:sp>
          <p:sp>
            <p:nvSpPr>
              <p:cNvPr id="220" name="TextBox 219">
                <a:extLst>
                  <a:ext uri="{FF2B5EF4-FFF2-40B4-BE49-F238E27FC236}">
                    <a16:creationId xmlns:a16="http://schemas.microsoft.com/office/drawing/2014/main" id="{54641C77-8247-992E-6840-2009CF24B0B7}"/>
                  </a:ext>
                </a:extLst>
              </p:cNvPr>
              <p:cNvSpPr txBox="1"/>
              <p:nvPr/>
            </p:nvSpPr>
            <p:spPr bwMode="auto">
              <a:xfrm>
                <a:off x="1835538" y="3707036"/>
                <a:ext cx="1367543" cy="404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15873"/>
                    </a:solidFill>
                    <a:effectLst/>
                    <a:uLnTx/>
                    <a:uFillTx/>
                    <a:latin typeface="Calibri"/>
                    <a:ea typeface="+mn-ea"/>
                    <a:cs typeface="Arial" panose="020B0604020202020204" pitchFamily="34" charset="0"/>
                  </a:rPr>
                  <a:t>Semaglutide</a:t>
                </a:r>
              </a:p>
            </p:txBody>
          </p:sp>
        </p:grpSp>
        <p:grpSp>
          <p:nvGrpSpPr>
            <p:cNvPr id="212" name="Group 211">
              <a:extLst>
                <a:ext uri="{FF2B5EF4-FFF2-40B4-BE49-F238E27FC236}">
                  <a16:creationId xmlns:a16="http://schemas.microsoft.com/office/drawing/2014/main" id="{B60D650D-6D7A-8D85-7C43-495AE48F923A}"/>
                </a:ext>
              </a:extLst>
            </p:cNvPr>
            <p:cNvGrpSpPr/>
            <p:nvPr/>
          </p:nvGrpSpPr>
          <p:grpSpPr>
            <a:xfrm>
              <a:off x="2076449" y="3524250"/>
              <a:ext cx="901570" cy="90493"/>
              <a:chOff x="2076449" y="3048109"/>
              <a:chExt cx="901570" cy="485666"/>
            </a:xfrm>
          </p:grpSpPr>
          <p:cxnSp>
            <p:nvCxnSpPr>
              <p:cNvPr id="216" name="Straight Connector 215">
                <a:extLst>
                  <a:ext uri="{FF2B5EF4-FFF2-40B4-BE49-F238E27FC236}">
                    <a16:creationId xmlns:a16="http://schemas.microsoft.com/office/drawing/2014/main" id="{5347818E-5247-5F6C-688D-04A51020ADFE}"/>
                  </a:ext>
                </a:extLst>
              </p:cNvPr>
              <p:cNvCxnSpPr/>
              <p:nvPr/>
            </p:nvCxnSpPr>
            <p:spPr bwMode="auto">
              <a:xfrm>
                <a:off x="2076449" y="3048109"/>
                <a:ext cx="0" cy="485666"/>
              </a:xfrm>
              <a:prstGeom prst="line">
                <a:avLst/>
              </a:prstGeom>
              <a:noFill/>
              <a:ln w="28575" cap="flat" cmpd="sng" algn="ctr">
                <a:solidFill>
                  <a:schemeClr val="bg1"/>
                </a:solidFill>
                <a:prstDash val="solid"/>
                <a:round/>
                <a:headEnd type="none" w="med" len="med"/>
                <a:tailEnd type="none" w="med" len="med"/>
              </a:ln>
              <a:effectLst/>
            </p:spPr>
          </p:cxnSp>
          <p:cxnSp>
            <p:nvCxnSpPr>
              <p:cNvPr id="217" name="Straight Connector 216">
                <a:extLst>
                  <a:ext uri="{FF2B5EF4-FFF2-40B4-BE49-F238E27FC236}">
                    <a16:creationId xmlns:a16="http://schemas.microsoft.com/office/drawing/2014/main" id="{DBB585B8-2618-7279-1CBB-C3237DFE6C69}"/>
                  </a:ext>
                </a:extLst>
              </p:cNvPr>
              <p:cNvCxnSpPr/>
              <p:nvPr/>
            </p:nvCxnSpPr>
            <p:spPr bwMode="auto">
              <a:xfrm>
                <a:off x="2978019" y="3048109"/>
                <a:ext cx="0" cy="485666"/>
              </a:xfrm>
              <a:prstGeom prst="line">
                <a:avLst/>
              </a:prstGeom>
              <a:noFill/>
              <a:ln w="28575" cap="flat" cmpd="sng" algn="ctr">
                <a:solidFill>
                  <a:schemeClr val="bg1"/>
                </a:solidFill>
                <a:prstDash val="solid"/>
                <a:round/>
                <a:headEnd type="none" w="med" len="med"/>
                <a:tailEnd type="none" w="med" len="med"/>
              </a:ln>
              <a:effectLst/>
            </p:spPr>
          </p:cxnSp>
        </p:grpSp>
        <p:grpSp>
          <p:nvGrpSpPr>
            <p:cNvPr id="213" name="Group 212">
              <a:extLst>
                <a:ext uri="{FF2B5EF4-FFF2-40B4-BE49-F238E27FC236}">
                  <a16:creationId xmlns:a16="http://schemas.microsoft.com/office/drawing/2014/main" id="{673FE91B-A9E1-FCFB-4CF0-FF50CB3FDC31}"/>
                </a:ext>
              </a:extLst>
            </p:cNvPr>
            <p:cNvGrpSpPr/>
            <p:nvPr/>
          </p:nvGrpSpPr>
          <p:grpSpPr>
            <a:xfrm>
              <a:off x="4330958" y="3524250"/>
              <a:ext cx="901570" cy="90493"/>
              <a:chOff x="2076449" y="3048109"/>
              <a:chExt cx="901570" cy="485666"/>
            </a:xfrm>
          </p:grpSpPr>
          <p:cxnSp>
            <p:nvCxnSpPr>
              <p:cNvPr id="214" name="Straight Connector 213">
                <a:extLst>
                  <a:ext uri="{FF2B5EF4-FFF2-40B4-BE49-F238E27FC236}">
                    <a16:creationId xmlns:a16="http://schemas.microsoft.com/office/drawing/2014/main" id="{D74E0103-A08A-99B4-91EA-CBF99E357966}"/>
                  </a:ext>
                </a:extLst>
              </p:cNvPr>
              <p:cNvCxnSpPr/>
              <p:nvPr/>
            </p:nvCxnSpPr>
            <p:spPr bwMode="auto">
              <a:xfrm>
                <a:off x="2076449" y="3048109"/>
                <a:ext cx="0" cy="485666"/>
              </a:xfrm>
              <a:prstGeom prst="line">
                <a:avLst/>
              </a:prstGeom>
              <a:noFill/>
              <a:ln w="28575" cap="flat" cmpd="sng" algn="ctr">
                <a:solidFill>
                  <a:schemeClr val="bg1"/>
                </a:solidFill>
                <a:prstDash val="solid"/>
                <a:round/>
                <a:headEnd type="none" w="med" len="med"/>
                <a:tailEnd type="none" w="med" len="med"/>
              </a:ln>
              <a:effectLst/>
            </p:spPr>
          </p:cxnSp>
          <p:cxnSp>
            <p:nvCxnSpPr>
              <p:cNvPr id="215" name="Straight Connector 214">
                <a:extLst>
                  <a:ext uri="{FF2B5EF4-FFF2-40B4-BE49-F238E27FC236}">
                    <a16:creationId xmlns:a16="http://schemas.microsoft.com/office/drawing/2014/main" id="{C416E12F-B30C-FDE9-38A4-A082B3751337}"/>
                  </a:ext>
                </a:extLst>
              </p:cNvPr>
              <p:cNvCxnSpPr/>
              <p:nvPr/>
            </p:nvCxnSpPr>
            <p:spPr bwMode="auto">
              <a:xfrm>
                <a:off x="2978019" y="3048109"/>
                <a:ext cx="0" cy="485666"/>
              </a:xfrm>
              <a:prstGeom prst="line">
                <a:avLst/>
              </a:prstGeom>
              <a:noFill/>
              <a:ln w="28575" cap="flat" cmpd="sng" algn="ctr">
                <a:solidFill>
                  <a:schemeClr val="bg1"/>
                </a:solidFill>
                <a:prstDash val="solid"/>
                <a:round/>
                <a:headEnd type="none" w="med" len="med"/>
                <a:tailEnd type="none" w="med" len="med"/>
              </a:ln>
              <a:effectLst/>
            </p:spPr>
          </p:cxnSp>
        </p:grpSp>
      </p:grpSp>
      <p:sp>
        <p:nvSpPr>
          <p:cNvPr id="224" name="TextBox 223">
            <a:extLst>
              <a:ext uri="{FF2B5EF4-FFF2-40B4-BE49-F238E27FC236}">
                <a16:creationId xmlns:a16="http://schemas.microsoft.com/office/drawing/2014/main" id="{AB8645AC-D67C-5FE0-3D31-7BA64BFC5776}"/>
              </a:ext>
            </a:extLst>
          </p:cNvPr>
          <p:cNvSpPr txBox="1"/>
          <p:nvPr/>
        </p:nvSpPr>
        <p:spPr bwMode="auto">
          <a:xfrm rot="16200000">
            <a:off x="5207465" y="4868563"/>
            <a:ext cx="180902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Total Lean Mass (g)</a:t>
            </a:r>
          </a:p>
        </p:txBody>
      </p:sp>
      <p:sp>
        <p:nvSpPr>
          <p:cNvPr id="225" name="TextBox 224">
            <a:extLst>
              <a:ext uri="{FF2B5EF4-FFF2-40B4-BE49-F238E27FC236}">
                <a16:creationId xmlns:a16="http://schemas.microsoft.com/office/drawing/2014/main" id="{AD05F086-DA07-32AA-B7B9-712E6F0F76B6}"/>
              </a:ext>
            </a:extLst>
          </p:cNvPr>
          <p:cNvSpPr txBox="1"/>
          <p:nvPr/>
        </p:nvSpPr>
        <p:spPr bwMode="auto">
          <a:xfrm>
            <a:off x="8482892" y="4388180"/>
            <a:ext cx="773288" cy="2834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P</a:t>
            </a: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 .680</a:t>
            </a:r>
          </a:p>
        </p:txBody>
      </p:sp>
      <p:sp>
        <p:nvSpPr>
          <p:cNvPr id="226" name="TextBox 225">
            <a:extLst>
              <a:ext uri="{FF2B5EF4-FFF2-40B4-BE49-F238E27FC236}">
                <a16:creationId xmlns:a16="http://schemas.microsoft.com/office/drawing/2014/main" id="{E072F2F3-4F27-D02F-683C-F0EB610148B0}"/>
              </a:ext>
            </a:extLst>
          </p:cNvPr>
          <p:cNvSpPr txBox="1"/>
          <p:nvPr/>
        </p:nvSpPr>
        <p:spPr bwMode="auto">
          <a:xfrm>
            <a:off x="7527886" y="4169781"/>
            <a:ext cx="678486" cy="2834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P</a:t>
            </a: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 .21</a:t>
            </a:r>
          </a:p>
        </p:txBody>
      </p:sp>
      <p:sp>
        <p:nvSpPr>
          <p:cNvPr id="227" name="TextBox 226">
            <a:extLst>
              <a:ext uri="{FF2B5EF4-FFF2-40B4-BE49-F238E27FC236}">
                <a16:creationId xmlns:a16="http://schemas.microsoft.com/office/drawing/2014/main" id="{22D83950-D476-0C06-8893-142EEC8E9AF6}"/>
              </a:ext>
            </a:extLst>
          </p:cNvPr>
          <p:cNvSpPr txBox="1"/>
          <p:nvPr/>
        </p:nvSpPr>
        <p:spPr bwMode="auto">
          <a:xfrm>
            <a:off x="9587839" y="4169781"/>
            <a:ext cx="69923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P</a:t>
            </a: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&lt;.01</a:t>
            </a:r>
          </a:p>
        </p:txBody>
      </p:sp>
      <p:grpSp>
        <p:nvGrpSpPr>
          <p:cNvPr id="228" name="Group 227">
            <a:extLst>
              <a:ext uri="{FF2B5EF4-FFF2-40B4-BE49-F238E27FC236}">
                <a16:creationId xmlns:a16="http://schemas.microsoft.com/office/drawing/2014/main" id="{0C3E3001-716E-6A52-4714-3C7F4188C9D5}"/>
              </a:ext>
            </a:extLst>
          </p:cNvPr>
          <p:cNvGrpSpPr/>
          <p:nvPr/>
        </p:nvGrpSpPr>
        <p:grpSpPr>
          <a:xfrm>
            <a:off x="7304529" y="4558483"/>
            <a:ext cx="266964" cy="902112"/>
            <a:chOff x="1928381" y="1813581"/>
            <a:chExt cx="293417" cy="1271588"/>
          </a:xfrm>
        </p:grpSpPr>
        <p:cxnSp>
          <p:nvCxnSpPr>
            <p:cNvPr id="229" name="Straight Connector 228">
              <a:extLst>
                <a:ext uri="{FF2B5EF4-FFF2-40B4-BE49-F238E27FC236}">
                  <a16:creationId xmlns:a16="http://schemas.microsoft.com/office/drawing/2014/main" id="{F6AC812E-2FBA-4335-1B9E-8DF9D5571334}"/>
                </a:ext>
              </a:extLst>
            </p:cNvPr>
            <p:cNvCxnSpPr>
              <a:cxnSpLocks/>
            </p:cNvCxnSpPr>
            <p:nvPr/>
          </p:nvCxnSpPr>
          <p:spPr bwMode="auto">
            <a:xfrm>
              <a:off x="1928381" y="1813581"/>
              <a:ext cx="293417" cy="0"/>
            </a:xfrm>
            <a:prstGeom prst="line">
              <a:avLst/>
            </a:prstGeom>
            <a:noFill/>
            <a:ln w="28575" cap="flat" cmpd="sng" algn="ctr">
              <a:solidFill>
                <a:schemeClr val="accent3"/>
              </a:solidFill>
              <a:prstDash val="solid"/>
              <a:round/>
              <a:headEnd type="none" w="med" len="med"/>
              <a:tailEnd type="none" w="med" len="med"/>
            </a:ln>
            <a:effectLst/>
          </p:spPr>
        </p:cxnSp>
        <p:cxnSp>
          <p:nvCxnSpPr>
            <p:cNvPr id="230" name="Straight Connector 229">
              <a:extLst>
                <a:ext uri="{FF2B5EF4-FFF2-40B4-BE49-F238E27FC236}">
                  <a16:creationId xmlns:a16="http://schemas.microsoft.com/office/drawing/2014/main" id="{DBD6F5F5-DEFD-FEB9-CA2F-9339E46D4429}"/>
                </a:ext>
              </a:extLst>
            </p:cNvPr>
            <p:cNvCxnSpPr>
              <a:cxnSpLocks/>
            </p:cNvCxnSpPr>
            <p:nvPr/>
          </p:nvCxnSpPr>
          <p:spPr bwMode="auto">
            <a:xfrm>
              <a:off x="1928381" y="3085169"/>
              <a:ext cx="293417" cy="0"/>
            </a:xfrm>
            <a:prstGeom prst="line">
              <a:avLst/>
            </a:prstGeom>
            <a:noFill/>
            <a:ln w="28575" cap="flat" cmpd="sng" algn="ctr">
              <a:solidFill>
                <a:schemeClr val="accent3"/>
              </a:solidFill>
              <a:prstDash val="solid"/>
              <a:round/>
              <a:headEnd type="none" w="med" len="med"/>
              <a:tailEnd type="none" w="med" len="med"/>
            </a:ln>
            <a:effectLst/>
          </p:spPr>
        </p:cxnSp>
        <p:cxnSp>
          <p:nvCxnSpPr>
            <p:cNvPr id="231" name="Straight Connector 230">
              <a:extLst>
                <a:ext uri="{FF2B5EF4-FFF2-40B4-BE49-F238E27FC236}">
                  <a16:creationId xmlns:a16="http://schemas.microsoft.com/office/drawing/2014/main" id="{1AEEAEBE-B164-5280-9391-8CAF4727B010}"/>
                </a:ext>
              </a:extLst>
            </p:cNvPr>
            <p:cNvCxnSpPr>
              <a:cxnSpLocks/>
            </p:cNvCxnSpPr>
            <p:nvPr/>
          </p:nvCxnSpPr>
          <p:spPr bwMode="auto">
            <a:xfrm>
              <a:off x="2075089" y="1823106"/>
              <a:ext cx="0" cy="1253469"/>
            </a:xfrm>
            <a:prstGeom prst="line">
              <a:avLst/>
            </a:prstGeom>
            <a:noFill/>
            <a:ln w="28575" cap="flat" cmpd="sng" algn="ctr">
              <a:solidFill>
                <a:schemeClr val="accent3"/>
              </a:solidFill>
              <a:prstDash val="solid"/>
              <a:round/>
              <a:headEnd type="none" w="med" len="med"/>
              <a:tailEnd type="none" w="med" len="med"/>
            </a:ln>
            <a:effectLst/>
          </p:spPr>
        </p:cxnSp>
      </p:grpSp>
      <p:grpSp>
        <p:nvGrpSpPr>
          <p:cNvPr id="232" name="Group 231">
            <a:extLst>
              <a:ext uri="{FF2B5EF4-FFF2-40B4-BE49-F238E27FC236}">
                <a16:creationId xmlns:a16="http://schemas.microsoft.com/office/drawing/2014/main" id="{AB0089C0-1A8A-00EE-3FE3-ED3E3B9D3144}"/>
              </a:ext>
            </a:extLst>
          </p:cNvPr>
          <p:cNvGrpSpPr/>
          <p:nvPr/>
        </p:nvGrpSpPr>
        <p:grpSpPr>
          <a:xfrm>
            <a:off x="8126054" y="4638231"/>
            <a:ext cx="266964" cy="844849"/>
            <a:chOff x="1928381" y="1813581"/>
            <a:chExt cx="293417" cy="1271588"/>
          </a:xfrm>
        </p:grpSpPr>
        <p:cxnSp>
          <p:nvCxnSpPr>
            <p:cNvPr id="233" name="Straight Connector 232">
              <a:extLst>
                <a:ext uri="{FF2B5EF4-FFF2-40B4-BE49-F238E27FC236}">
                  <a16:creationId xmlns:a16="http://schemas.microsoft.com/office/drawing/2014/main" id="{382B6F26-E62F-0044-B5A5-B84282018B72}"/>
                </a:ext>
              </a:extLst>
            </p:cNvPr>
            <p:cNvCxnSpPr>
              <a:cxnSpLocks/>
            </p:cNvCxnSpPr>
            <p:nvPr/>
          </p:nvCxnSpPr>
          <p:spPr bwMode="auto">
            <a:xfrm>
              <a:off x="1928381" y="1813581"/>
              <a:ext cx="293417" cy="0"/>
            </a:xfrm>
            <a:prstGeom prst="line">
              <a:avLst/>
            </a:prstGeom>
            <a:noFill/>
            <a:ln w="28575" cap="flat" cmpd="sng" algn="ctr">
              <a:solidFill>
                <a:schemeClr val="accent3"/>
              </a:solidFill>
              <a:prstDash val="solid"/>
              <a:round/>
              <a:headEnd type="none" w="med" len="med"/>
              <a:tailEnd type="none" w="med" len="med"/>
            </a:ln>
            <a:effectLst/>
          </p:spPr>
        </p:cxnSp>
        <p:cxnSp>
          <p:nvCxnSpPr>
            <p:cNvPr id="234" name="Straight Connector 233">
              <a:extLst>
                <a:ext uri="{FF2B5EF4-FFF2-40B4-BE49-F238E27FC236}">
                  <a16:creationId xmlns:a16="http://schemas.microsoft.com/office/drawing/2014/main" id="{E9E6D4D7-71B8-1A7B-EB2C-1F167097FCC1}"/>
                </a:ext>
              </a:extLst>
            </p:cNvPr>
            <p:cNvCxnSpPr>
              <a:cxnSpLocks/>
            </p:cNvCxnSpPr>
            <p:nvPr/>
          </p:nvCxnSpPr>
          <p:spPr bwMode="auto">
            <a:xfrm>
              <a:off x="1928381" y="3085169"/>
              <a:ext cx="293417" cy="0"/>
            </a:xfrm>
            <a:prstGeom prst="line">
              <a:avLst/>
            </a:prstGeom>
            <a:noFill/>
            <a:ln w="28575" cap="flat" cmpd="sng" algn="ctr">
              <a:solidFill>
                <a:schemeClr val="accent3"/>
              </a:solidFill>
              <a:prstDash val="solid"/>
              <a:round/>
              <a:headEnd type="none" w="med" len="med"/>
              <a:tailEnd type="none" w="med" len="med"/>
            </a:ln>
            <a:effectLst/>
          </p:spPr>
        </p:cxnSp>
        <p:cxnSp>
          <p:nvCxnSpPr>
            <p:cNvPr id="235" name="Straight Connector 234">
              <a:extLst>
                <a:ext uri="{FF2B5EF4-FFF2-40B4-BE49-F238E27FC236}">
                  <a16:creationId xmlns:a16="http://schemas.microsoft.com/office/drawing/2014/main" id="{6C1117D7-5061-69BB-8386-48AA63E91728}"/>
                </a:ext>
              </a:extLst>
            </p:cNvPr>
            <p:cNvCxnSpPr>
              <a:cxnSpLocks/>
            </p:cNvCxnSpPr>
            <p:nvPr/>
          </p:nvCxnSpPr>
          <p:spPr bwMode="auto">
            <a:xfrm>
              <a:off x="2075089" y="1823106"/>
              <a:ext cx="0" cy="1253469"/>
            </a:xfrm>
            <a:prstGeom prst="line">
              <a:avLst/>
            </a:prstGeom>
            <a:noFill/>
            <a:ln w="28575" cap="flat" cmpd="sng" algn="ctr">
              <a:solidFill>
                <a:schemeClr val="accent3"/>
              </a:solidFill>
              <a:prstDash val="solid"/>
              <a:round/>
              <a:headEnd type="none" w="med" len="med"/>
              <a:tailEnd type="none" w="med" len="med"/>
            </a:ln>
            <a:effectLst/>
          </p:spPr>
        </p:cxnSp>
      </p:grpSp>
      <p:grpSp>
        <p:nvGrpSpPr>
          <p:cNvPr id="236" name="Group 235">
            <a:extLst>
              <a:ext uri="{FF2B5EF4-FFF2-40B4-BE49-F238E27FC236}">
                <a16:creationId xmlns:a16="http://schemas.microsoft.com/office/drawing/2014/main" id="{A6B54830-03A1-09CA-A1B5-A82FC659EAAF}"/>
              </a:ext>
            </a:extLst>
          </p:cNvPr>
          <p:cNvGrpSpPr/>
          <p:nvPr/>
        </p:nvGrpSpPr>
        <p:grpSpPr>
          <a:xfrm>
            <a:off x="9370770" y="4574432"/>
            <a:ext cx="266964" cy="806531"/>
            <a:chOff x="1928381" y="1813581"/>
            <a:chExt cx="293417" cy="1271588"/>
          </a:xfrm>
        </p:grpSpPr>
        <p:cxnSp>
          <p:nvCxnSpPr>
            <p:cNvPr id="237" name="Straight Connector 236">
              <a:extLst>
                <a:ext uri="{FF2B5EF4-FFF2-40B4-BE49-F238E27FC236}">
                  <a16:creationId xmlns:a16="http://schemas.microsoft.com/office/drawing/2014/main" id="{4FA9D18F-28CB-B332-A52E-049DEA9401D3}"/>
                </a:ext>
              </a:extLst>
            </p:cNvPr>
            <p:cNvCxnSpPr>
              <a:cxnSpLocks/>
            </p:cNvCxnSpPr>
            <p:nvPr/>
          </p:nvCxnSpPr>
          <p:spPr bwMode="auto">
            <a:xfrm>
              <a:off x="1928381" y="1813581"/>
              <a:ext cx="293417" cy="0"/>
            </a:xfrm>
            <a:prstGeom prst="line">
              <a:avLst/>
            </a:prstGeom>
            <a:noFill/>
            <a:ln w="28575" cap="flat" cmpd="sng" algn="ctr">
              <a:solidFill>
                <a:schemeClr val="accent1"/>
              </a:solidFill>
              <a:prstDash val="solid"/>
              <a:round/>
              <a:headEnd type="none" w="med" len="med"/>
              <a:tailEnd type="none" w="med" len="med"/>
            </a:ln>
            <a:effectLst/>
          </p:spPr>
        </p:cxnSp>
        <p:cxnSp>
          <p:nvCxnSpPr>
            <p:cNvPr id="238" name="Straight Connector 237">
              <a:extLst>
                <a:ext uri="{FF2B5EF4-FFF2-40B4-BE49-F238E27FC236}">
                  <a16:creationId xmlns:a16="http://schemas.microsoft.com/office/drawing/2014/main" id="{DC28905F-E72A-B12C-908E-0A4F4D71AABA}"/>
                </a:ext>
              </a:extLst>
            </p:cNvPr>
            <p:cNvCxnSpPr>
              <a:cxnSpLocks/>
            </p:cNvCxnSpPr>
            <p:nvPr/>
          </p:nvCxnSpPr>
          <p:spPr bwMode="auto">
            <a:xfrm>
              <a:off x="1928381" y="3085169"/>
              <a:ext cx="293417" cy="0"/>
            </a:xfrm>
            <a:prstGeom prst="line">
              <a:avLst/>
            </a:prstGeom>
            <a:noFill/>
            <a:ln w="28575" cap="flat" cmpd="sng" algn="ctr">
              <a:solidFill>
                <a:schemeClr val="accent1"/>
              </a:solidFill>
              <a:prstDash val="solid"/>
              <a:round/>
              <a:headEnd type="none" w="med" len="med"/>
              <a:tailEnd type="none" w="med" len="med"/>
            </a:ln>
            <a:effectLst/>
          </p:spPr>
        </p:cxnSp>
        <p:cxnSp>
          <p:nvCxnSpPr>
            <p:cNvPr id="239" name="Straight Connector 238">
              <a:extLst>
                <a:ext uri="{FF2B5EF4-FFF2-40B4-BE49-F238E27FC236}">
                  <a16:creationId xmlns:a16="http://schemas.microsoft.com/office/drawing/2014/main" id="{9141FD79-58A9-5244-2414-DB8E200B9F96}"/>
                </a:ext>
              </a:extLst>
            </p:cNvPr>
            <p:cNvCxnSpPr>
              <a:cxnSpLocks/>
            </p:cNvCxnSpPr>
            <p:nvPr/>
          </p:nvCxnSpPr>
          <p:spPr bwMode="auto">
            <a:xfrm>
              <a:off x="2075089" y="1823106"/>
              <a:ext cx="0" cy="1253469"/>
            </a:xfrm>
            <a:prstGeom prst="line">
              <a:avLst/>
            </a:prstGeom>
            <a:noFill/>
            <a:ln w="28575" cap="flat" cmpd="sng" algn="ctr">
              <a:solidFill>
                <a:schemeClr val="accent1"/>
              </a:solidFill>
              <a:prstDash val="solid"/>
              <a:round/>
              <a:headEnd type="none" w="med" len="med"/>
              <a:tailEnd type="none" w="med" len="med"/>
            </a:ln>
            <a:effectLst/>
          </p:spPr>
        </p:cxnSp>
      </p:grpSp>
      <p:grpSp>
        <p:nvGrpSpPr>
          <p:cNvPr id="240" name="Group 239">
            <a:extLst>
              <a:ext uri="{FF2B5EF4-FFF2-40B4-BE49-F238E27FC236}">
                <a16:creationId xmlns:a16="http://schemas.microsoft.com/office/drawing/2014/main" id="{A8D6961C-BBA7-5EBE-D267-8B6EFBF2BB01}"/>
              </a:ext>
            </a:extLst>
          </p:cNvPr>
          <p:cNvGrpSpPr/>
          <p:nvPr/>
        </p:nvGrpSpPr>
        <p:grpSpPr>
          <a:xfrm>
            <a:off x="10177304" y="4610319"/>
            <a:ext cx="266964" cy="817384"/>
            <a:chOff x="1928381" y="1813581"/>
            <a:chExt cx="293417" cy="1271588"/>
          </a:xfrm>
        </p:grpSpPr>
        <p:cxnSp>
          <p:nvCxnSpPr>
            <p:cNvPr id="241" name="Straight Connector 240">
              <a:extLst>
                <a:ext uri="{FF2B5EF4-FFF2-40B4-BE49-F238E27FC236}">
                  <a16:creationId xmlns:a16="http://schemas.microsoft.com/office/drawing/2014/main" id="{F6A9663F-A06A-9B77-5690-F07298B5B2F4}"/>
                </a:ext>
              </a:extLst>
            </p:cNvPr>
            <p:cNvCxnSpPr>
              <a:cxnSpLocks/>
            </p:cNvCxnSpPr>
            <p:nvPr/>
          </p:nvCxnSpPr>
          <p:spPr bwMode="auto">
            <a:xfrm>
              <a:off x="1928381" y="1813581"/>
              <a:ext cx="293417" cy="0"/>
            </a:xfrm>
            <a:prstGeom prst="line">
              <a:avLst/>
            </a:prstGeom>
            <a:noFill/>
            <a:ln w="28575" cap="flat" cmpd="sng" algn="ctr">
              <a:solidFill>
                <a:schemeClr val="accent1"/>
              </a:solidFill>
              <a:prstDash val="solid"/>
              <a:round/>
              <a:headEnd type="none" w="med" len="med"/>
              <a:tailEnd type="none" w="med" len="med"/>
            </a:ln>
            <a:effectLst/>
          </p:spPr>
        </p:cxnSp>
        <p:cxnSp>
          <p:nvCxnSpPr>
            <p:cNvPr id="242" name="Straight Connector 241">
              <a:extLst>
                <a:ext uri="{FF2B5EF4-FFF2-40B4-BE49-F238E27FC236}">
                  <a16:creationId xmlns:a16="http://schemas.microsoft.com/office/drawing/2014/main" id="{9BB57685-9568-3012-AB67-BF54757F830A}"/>
                </a:ext>
              </a:extLst>
            </p:cNvPr>
            <p:cNvCxnSpPr>
              <a:cxnSpLocks/>
            </p:cNvCxnSpPr>
            <p:nvPr/>
          </p:nvCxnSpPr>
          <p:spPr bwMode="auto">
            <a:xfrm>
              <a:off x="1928381" y="3085169"/>
              <a:ext cx="293417" cy="0"/>
            </a:xfrm>
            <a:prstGeom prst="line">
              <a:avLst/>
            </a:prstGeom>
            <a:noFill/>
            <a:ln w="28575" cap="flat" cmpd="sng" algn="ctr">
              <a:solidFill>
                <a:schemeClr val="accent1"/>
              </a:solidFill>
              <a:prstDash val="solid"/>
              <a:round/>
              <a:headEnd type="none" w="med" len="med"/>
              <a:tailEnd type="none" w="med" len="med"/>
            </a:ln>
            <a:effectLst/>
          </p:spPr>
        </p:cxnSp>
        <p:cxnSp>
          <p:nvCxnSpPr>
            <p:cNvPr id="243" name="Straight Connector 242">
              <a:extLst>
                <a:ext uri="{FF2B5EF4-FFF2-40B4-BE49-F238E27FC236}">
                  <a16:creationId xmlns:a16="http://schemas.microsoft.com/office/drawing/2014/main" id="{163427BF-5170-0942-09E8-56AAF2D5AAC5}"/>
                </a:ext>
              </a:extLst>
            </p:cNvPr>
            <p:cNvCxnSpPr>
              <a:cxnSpLocks/>
            </p:cNvCxnSpPr>
            <p:nvPr/>
          </p:nvCxnSpPr>
          <p:spPr bwMode="auto">
            <a:xfrm>
              <a:off x="2075089" y="1823106"/>
              <a:ext cx="0" cy="1253469"/>
            </a:xfrm>
            <a:prstGeom prst="line">
              <a:avLst/>
            </a:prstGeom>
            <a:noFill/>
            <a:ln w="28575" cap="flat" cmpd="sng" algn="ctr">
              <a:solidFill>
                <a:schemeClr val="accent1"/>
              </a:solidFill>
              <a:prstDash val="solid"/>
              <a:round/>
              <a:headEnd type="none" w="med" len="med"/>
              <a:tailEnd type="none" w="med" len="med"/>
            </a:ln>
            <a:effectLst/>
          </p:spPr>
        </p:cxnSp>
      </p:grpSp>
      <p:grpSp>
        <p:nvGrpSpPr>
          <p:cNvPr id="244" name="Group 243">
            <a:extLst>
              <a:ext uri="{FF2B5EF4-FFF2-40B4-BE49-F238E27FC236}">
                <a16:creationId xmlns:a16="http://schemas.microsoft.com/office/drawing/2014/main" id="{7383D8FC-1045-56BA-87D0-C40C0E889342}"/>
              </a:ext>
            </a:extLst>
          </p:cNvPr>
          <p:cNvGrpSpPr/>
          <p:nvPr/>
        </p:nvGrpSpPr>
        <p:grpSpPr>
          <a:xfrm>
            <a:off x="7235592" y="4921341"/>
            <a:ext cx="406515" cy="306586"/>
            <a:chOff x="1852613" y="2381250"/>
            <a:chExt cx="446797" cy="516676"/>
          </a:xfrm>
          <a:solidFill>
            <a:schemeClr val="accent3"/>
          </a:solidFill>
        </p:grpSpPr>
        <p:sp>
          <p:nvSpPr>
            <p:cNvPr id="245" name="Rectangle 244">
              <a:extLst>
                <a:ext uri="{FF2B5EF4-FFF2-40B4-BE49-F238E27FC236}">
                  <a16:creationId xmlns:a16="http://schemas.microsoft.com/office/drawing/2014/main" id="{0FA01D91-EF65-6A71-8319-8D5A7A463B85}"/>
                </a:ext>
              </a:extLst>
            </p:cNvPr>
            <p:cNvSpPr/>
            <p:nvPr/>
          </p:nvSpPr>
          <p:spPr bwMode="auto">
            <a:xfrm>
              <a:off x="1852613" y="2381250"/>
              <a:ext cx="446797" cy="516676"/>
            </a:xfrm>
            <a:prstGeom prst="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cxnSp>
          <p:nvCxnSpPr>
            <p:cNvPr id="246" name="Straight Connector 245">
              <a:extLst>
                <a:ext uri="{FF2B5EF4-FFF2-40B4-BE49-F238E27FC236}">
                  <a16:creationId xmlns:a16="http://schemas.microsoft.com/office/drawing/2014/main" id="{24509BCE-1A38-1F01-831C-C4318F5501FC}"/>
                </a:ext>
              </a:extLst>
            </p:cNvPr>
            <p:cNvCxnSpPr>
              <a:cxnSpLocks/>
            </p:cNvCxnSpPr>
            <p:nvPr/>
          </p:nvCxnSpPr>
          <p:spPr bwMode="auto">
            <a:xfrm flipH="1">
              <a:off x="1852613" y="2639587"/>
              <a:ext cx="446797" cy="0"/>
            </a:xfrm>
            <a:prstGeom prst="line">
              <a:avLst/>
            </a:prstGeom>
            <a:grpFill/>
            <a:ln w="28575" cap="flat" cmpd="sng" algn="ctr">
              <a:solidFill>
                <a:schemeClr val="bg1"/>
              </a:solidFill>
              <a:prstDash val="solid"/>
              <a:round/>
              <a:headEnd type="none" w="med" len="med"/>
              <a:tailEnd type="none" w="med" len="med"/>
            </a:ln>
            <a:effectLst/>
          </p:spPr>
        </p:cxnSp>
      </p:grpSp>
      <p:grpSp>
        <p:nvGrpSpPr>
          <p:cNvPr id="247" name="Group 246">
            <a:extLst>
              <a:ext uri="{FF2B5EF4-FFF2-40B4-BE49-F238E27FC236}">
                <a16:creationId xmlns:a16="http://schemas.microsoft.com/office/drawing/2014/main" id="{05E3015C-9D6F-F1C6-C53D-6F49E4E78150}"/>
              </a:ext>
            </a:extLst>
          </p:cNvPr>
          <p:cNvGrpSpPr/>
          <p:nvPr/>
        </p:nvGrpSpPr>
        <p:grpSpPr>
          <a:xfrm>
            <a:off x="8056277" y="4945266"/>
            <a:ext cx="406515" cy="250718"/>
            <a:chOff x="1852613" y="2381250"/>
            <a:chExt cx="446797" cy="516676"/>
          </a:xfrm>
          <a:solidFill>
            <a:schemeClr val="accent3"/>
          </a:solidFill>
        </p:grpSpPr>
        <p:sp>
          <p:nvSpPr>
            <p:cNvPr id="248" name="Rectangle 247">
              <a:extLst>
                <a:ext uri="{FF2B5EF4-FFF2-40B4-BE49-F238E27FC236}">
                  <a16:creationId xmlns:a16="http://schemas.microsoft.com/office/drawing/2014/main" id="{F45786F8-ADA9-DA53-DBE1-E3C68B5762A6}"/>
                </a:ext>
              </a:extLst>
            </p:cNvPr>
            <p:cNvSpPr/>
            <p:nvPr/>
          </p:nvSpPr>
          <p:spPr bwMode="auto">
            <a:xfrm>
              <a:off x="1852613" y="2381250"/>
              <a:ext cx="446797" cy="516676"/>
            </a:xfrm>
            <a:prstGeom prst="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cxnSp>
          <p:nvCxnSpPr>
            <p:cNvPr id="249" name="Straight Connector 248">
              <a:extLst>
                <a:ext uri="{FF2B5EF4-FFF2-40B4-BE49-F238E27FC236}">
                  <a16:creationId xmlns:a16="http://schemas.microsoft.com/office/drawing/2014/main" id="{4340F834-06F3-C52B-E3D2-0EA80C880159}"/>
                </a:ext>
              </a:extLst>
            </p:cNvPr>
            <p:cNvCxnSpPr>
              <a:cxnSpLocks/>
            </p:cNvCxnSpPr>
            <p:nvPr/>
          </p:nvCxnSpPr>
          <p:spPr bwMode="auto">
            <a:xfrm flipH="1">
              <a:off x="1852613" y="2667000"/>
              <a:ext cx="446797" cy="0"/>
            </a:xfrm>
            <a:prstGeom prst="line">
              <a:avLst/>
            </a:prstGeom>
            <a:grpFill/>
            <a:ln w="28575" cap="flat" cmpd="sng" algn="ctr">
              <a:solidFill>
                <a:schemeClr val="bg1"/>
              </a:solidFill>
              <a:prstDash val="solid"/>
              <a:round/>
              <a:headEnd type="none" w="med" len="med"/>
              <a:tailEnd type="none" w="med" len="med"/>
            </a:ln>
            <a:effectLst/>
          </p:spPr>
        </p:cxnSp>
      </p:grpSp>
      <p:grpSp>
        <p:nvGrpSpPr>
          <p:cNvPr id="250" name="Group 249">
            <a:extLst>
              <a:ext uri="{FF2B5EF4-FFF2-40B4-BE49-F238E27FC236}">
                <a16:creationId xmlns:a16="http://schemas.microsoft.com/office/drawing/2014/main" id="{B48A6DA7-5A9C-99D9-292B-3CB97D3A5CAF}"/>
              </a:ext>
            </a:extLst>
          </p:cNvPr>
          <p:cNvGrpSpPr/>
          <p:nvPr/>
        </p:nvGrpSpPr>
        <p:grpSpPr>
          <a:xfrm>
            <a:off x="9297745" y="4909379"/>
            <a:ext cx="406515" cy="263172"/>
            <a:chOff x="1852613" y="2381250"/>
            <a:chExt cx="446797" cy="516676"/>
          </a:xfrm>
          <a:solidFill>
            <a:schemeClr val="accent1"/>
          </a:solidFill>
        </p:grpSpPr>
        <p:sp>
          <p:nvSpPr>
            <p:cNvPr id="251" name="Rectangle 250">
              <a:extLst>
                <a:ext uri="{FF2B5EF4-FFF2-40B4-BE49-F238E27FC236}">
                  <a16:creationId xmlns:a16="http://schemas.microsoft.com/office/drawing/2014/main" id="{1EE48158-94BC-31F2-9B0F-78658BFF2112}"/>
                </a:ext>
              </a:extLst>
            </p:cNvPr>
            <p:cNvSpPr/>
            <p:nvPr/>
          </p:nvSpPr>
          <p:spPr bwMode="auto">
            <a:xfrm>
              <a:off x="1852613" y="2381250"/>
              <a:ext cx="446797" cy="516676"/>
            </a:xfrm>
            <a:prstGeom prst="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cxnSp>
          <p:nvCxnSpPr>
            <p:cNvPr id="252" name="Straight Connector 251">
              <a:extLst>
                <a:ext uri="{FF2B5EF4-FFF2-40B4-BE49-F238E27FC236}">
                  <a16:creationId xmlns:a16="http://schemas.microsoft.com/office/drawing/2014/main" id="{4B6B224E-BB66-18C4-D7D0-7B26D90C2D6B}"/>
                </a:ext>
              </a:extLst>
            </p:cNvPr>
            <p:cNvCxnSpPr>
              <a:cxnSpLocks/>
            </p:cNvCxnSpPr>
            <p:nvPr/>
          </p:nvCxnSpPr>
          <p:spPr bwMode="auto">
            <a:xfrm flipH="1">
              <a:off x="1852613" y="2604321"/>
              <a:ext cx="446797" cy="0"/>
            </a:xfrm>
            <a:prstGeom prst="line">
              <a:avLst/>
            </a:prstGeom>
            <a:grpFill/>
            <a:ln w="28575" cap="flat" cmpd="sng" algn="ctr">
              <a:solidFill>
                <a:schemeClr val="bg1"/>
              </a:solidFill>
              <a:prstDash val="solid"/>
              <a:round/>
              <a:headEnd type="none" w="med" len="med"/>
              <a:tailEnd type="none" w="med" len="med"/>
            </a:ln>
            <a:effectLst/>
          </p:spPr>
        </p:cxnSp>
      </p:grpSp>
      <p:grpSp>
        <p:nvGrpSpPr>
          <p:cNvPr id="253" name="Group 252">
            <a:extLst>
              <a:ext uri="{FF2B5EF4-FFF2-40B4-BE49-F238E27FC236}">
                <a16:creationId xmlns:a16="http://schemas.microsoft.com/office/drawing/2014/main" id="{1EAA3AA6-100B-9247-5AB9-3DB8536BECA8}"/>
              </a:ext>
            </a:extLst>
          </p:cNvPr>
          <p:cNvGrpSpPr/>
          <p:nvPr/>
        </p:nvGrpSpPr>
        <p:grpSpPr>
          <a:xfrm>
            <a:off x="10110226" y="4973178"/>
            <a:ext cx="406515" cy="262328"/>
            <a:chOff x="1852613" y="2381250"/>
            <a:chExt cx="446797" cy="516676"/>
          </a:xfrm>
          <a:solidFill>
            <a:schemeClr val="accent1"/>
          </a:solidFill>
        </p:grpSpPr>
        <p:sp>
          <p:nvSpPr>
            <p:cNvPr id="254" name="Rectangle 253">
              <a:extLst>
                <a:ext uri="{FF2B5EF4-FFF2-40B4-BE49-F238E27FC236}">
                  <a16:creationId xmlns:a16="http://schemas.microsoft.com/office/drawing/2014/main" id="{8931CE0A-2FC5-1A05-1E5C-916A421470E4}"/>
                </a:ext>
              </a:extLst>
            </p:cNvPr>
            <p:cNvSpPr/>
            <p:nvPr/>
          </p:nvSpPr>
          <p:spPr bwMode="auto">
            <a:xfrm>
              <a:off x="1852613" y="2381250"/>
              <a:ext cx="446797" cy="516676"/>
            </a:xfrm>
            <a:prstGeom prst="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cxnSp>
          <p:nvCxnSpPr>
            <p:cNvPr id="255" name="Straight Connector 254">
              <a:extLst>
                <a:ext uri="{FF2B5EF4-FFF2-40B4-BE49-F238E27FC236}">
                  <a16:creationId xmlns:a16="http://schemas.microsoft.com/office/drawing/2014/main" id="{138F1FE8-C64C-313F-A309-6BD19C2354FB}"/>
                </a:ext>
              </a:extLst>
            </p:cNvPr>
            <p:cNvCxnSpPr>
              <a:cxnSpLocks/>
            </p:cNvCxnSpPr>
            <p:nvPr/>
          </p:nvCxnSpPr>
          <p:spPr bwMode="auto">
            <a:xfrm flipH="1">
              <a:off x="1852613" y="2569156"/>
              <a:ext cx="446797" cy="0"/>
            </a:xfrm>
            <a:prstGeom prst="line">
              <a:avLst/>
            </a:prstGeom>
            <a:grpFill/>
            <a:ln w="28575" cap="flat" cmpd="sng" algn="ctr">
              <a:solidFill>
                <a:schemeClr val="bg1"/>
              </a:solidFill>
              <a:prstDash val="solid"/>
              <a:round/>
              <a:headEnd type="none" w="med" len="med"/>
              <a:tailEnd type="none" w="med" len="med"/>
            </a:ln>
            <a:effectLst/>
          </p:spPr>
        </p:cxnSp>
      </p:grpSp>
      <p:sp>
        <p:nvSpPr>
          <p:cNvPr id="4" name="TextBox 3">
            <a:extLst>
              <a:ext uri="{FF2B5EF4-FFF2-40B4-BE49-F238E27FC236}">
                <a16:creationId xmlns:a16="http://schemas.microsoft.com/office/drawing/2014/main" id="{090E2FA0-DAF1-5E43-3B03-0C85FBDDA86F}"/>
              </a:ext>
            </a:extLst>
          </p:cNvPr>
          <p:cNvSpPr txBox="1"/>
          <p:nvPr/>
        </p:nvSpPr>
        <p:spPr bwMode="auto">
          <a:xfrm>
            <a:off x="2616852" y="1407429"/>
            <a:ext cx="2477849" cy="309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Change in Weight</a:t>
            </a:r>
          </a:p>
        </p:txBody>
      </p:sp>
      <p:sp>
        <p:nvSpPr>
          <p:cNvPr id="5" name="TextBox 4">
            <a:extLst>
              <a:ext uri="{FF2B5EF4-FFF2-40B4-BE49-F238E27FC236}">
                <a16:creationId xmlns:a16="http://schemas.microsoft.com/office/drawing/2014/main" id="{4134B983-F495-A201-F412-9CF2D6C5CB74}"/>
              </a:ext>
            </a:extLst>
          </p:cNvPr>
          <p:cNvSpPr txBox="1"/>
          <p:nvPr/>
        </p:nvSpPr>
        <p:spPr bwMode="auto">
          <a:xfrm>
            <a:off x="7442134" y="1407429"/>
            <a:ext cx="2726985" cy="309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Change in BMI</a:t>
            </a:r>
          </a:p>
        </p:txBody>
      </p:sp>
      <p:sp>
        <p:nvSpPr>
          <p:cNvPr id="6" name="TextBox 5">
            <a:extLst>
              <a:ext uri="{FF2B5EF4-FFF2-40B4-BE49-F238E27FC236}">
                <a16:creationId xmlns:a16="http://schemas.microsoft.com/office/drawing/2014/main" id="{A5E7AC96-9BD8-9FBF-374A-609D69570F1C}"/>
              </a:ext>
            </a:extLst>
          </p:cNvPr>
          <p:cNvSpPr txBox="1"/>
          <p:nvPr/>
        </p:nvSpPr>
        <p:spPr bwMode="auto">
          <a:xfrm>
            <a:off x="2492284" y="3912653"/>
            <a:ext cx="2726985" cy="309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Change in Total Fat</a:t>
            </a:r>
          </a:p>
        </p:txBody>
      </p:sp>
      <p:sp>
        <p:nvSpPr>
          <p:cNvPr id="7" name="TextBox 6">
            <a:extLst>
              <a:ext uri="{FF2B5EF4-FFF2-40B4-BE49-F238E27FC236}">
                <a16:creationId xmlns:a16="http://schemas.microsoft.com/office/drawing/2014/main" id="{98B1ABD1-329C-0917-151F-480520FB451D}"/>
              </a:ext>
            </a:extLst>
          </p:cNvPr>
          <p:cNvSpPr txBox="1"/>
          <p:nvPr/>
        </p:nvSpPr>
        <p:spPr bwMode="auto">
          <a:xfrm>
            <a:off x="7442134" y="3912653"/>
            <a:ext cx="2726985" cy="309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Change in Total Lean Mass</a:t>
            </a:r>
          </a:p>
        </p:txBody>
      </p:sp>
      <p:sp>
        <p:nvSpPr>
          <p:cNvPr id="26" name="Text Box 11">
            <a:extLst>
              <a:ext uri="{FF2B5EF4-FFF2-40B4-BE49-F238E27FC236}">
                <a16:creationId xmlns:a16="http://schemas.microsoft.com/office/drawing/2014/main" id="{866BB66D-2C41-F312-21DB-28669629F180}"/>
              </a:ext>
            </a:extLst>
          </p:cNvPr>
          <p:cNvSpPr txBox="1">
            <a:spLocks noChangeArrowheads="1"/>
          </p:cNvSpPr>
          <p:nvPr/>
        </p:nvSpPr>
        <p:spPr bwMode="auto">
          <a:xfrm>
            <a:off x="414339" y="6364308"/>
            <a:ext cx="91016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McComsey. IDWeek 2023. Abstr 1984. </a:t>
            </a:r>
          </a:p>
        </p:txBody>
      </p:sp>
      <p:sp>
        <p:nvSpPr>
          <p:cNvPr id="60" name="TextBox 59">
            <a:extLst>
              <a:ext uri="{FF2B5EF4-FFF2-40B4-BE49-F238E27FC236}">
                <a16:creationId xmlns:a16="http://schemas.microsoft.com/office/drawing/2014/main" id="{9A70C3A4-6587-6B29-0393-C6C4CCC9B538}"/>
              </a:ext>
            </a:extLst>
          </p:cNvPr>
          <p:cNvSpPr txBox="1"/>
          <p:nvPr/>
        </p:nvSpPr>
        <p:spPr bwMode="auto">
          <a:xfrm>
            <a:off x="4495306" y="1983238"/>
            <a:ext cx="9144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15873"/>
                </a:solidFill>
                <a:effectLst/>
                <a:uLnTx/>
                <a:uFillTx/>
                <a:latin typeface="Calibri"/>
                <a:ea typeface="+mn-ea"/>
                <a:cs typeface="Arial" panose="020B0604020202020204" pitchFamily="34" charset="0"/>
              </a:rPr>
              <a:t>↓8.3%</a:t>
            </a:r>
          </a:p>
        </p:txBody>
      </p:sp>
      <p:sp>
        <p:nvSpPr>
          <p:cNvPr id="97" name="TextBox 96">
            <a:extLst>
              <a:ext uri="{FF2B5EF4-FFF2-40B4-BE49-F238E27FC236}">
                <a16:creationId xmlns:a16="http://schemas.microsoft.com/office/drawing/2014/main" id="{5F2059E7-2F46-ABC8-97C0-8A8F9BC05FD0}"/>
              </a:ext>
            </a:extLst>
          </p:cNvPr>
          <p:cNvSpPr txBox="1"/>
          <p:nvPr/>
        </p:nvSpPr>
        <p:spPr bwMode="auto">
          <a:xfrm>
            <a:off x="2359450" y="1993149"/>
            <a:ext cx="9144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E1471D"/>
                </a:solidFill>
                <a:effectLst/>
                <a:uLnTx/>
                <a:uFillTx/>
                <a:latin typeface="Calibri"/>
                <a:ea typeface="+mn-ea"/>
                <a:cs typeface="Arial" panose="020B0604020202020204" pitchFamily="34" charset="0"/>
              </a:rPr>
              <a:t>↑0.2%</a:t>
            </a:r>
          </a:p>
        </p:txBody>
      </p:sp>
      <p:sp>
        <p:nvSpPr>
          <p:cNvPr id="98" name="TextBox 97">
            <a:extLst>
              <a:ext uri="{FF2B5EF4-FFF2-40B4-BE49-F238E27FC236}">
                <a16:creationId xmlns:a16="http://schemas.microsoft.com/office/drawing/2014/main" id="{4E20D371-F026-DB5D-4E7B-250568A99CBE}"/>
              </a:ext>
            </a:extLst>
          </p:cNvPr>
          <p:cNvSpPr txBox="1"/>
          <p:nvPr/>
        </p:nvSpPr>
        <p:spPr bwMode="auto">
          <a:xfrm>
            <a:off x="4457598" y="4624623"/>
            <a:ext cx="9144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15873"/>
                </a:solidFill>
                <a:effectLst/>
                <a:uLnTx/>
                <a:uFillTx/>
                <a:latin typeface="Calibri"/>
                <a:ea typeface="+mn-ea"/>
                <a:cs typeface="Arial" panose="020B0604020202020204" pitchFamily="34" charset="0"/>
              </a:rPr>
              <a:t>↓15%</a:t>
            </a:r>
          </a:p>
        </p:txBody>
      </p:sp>
      <p:sp>
        <p:nvSpPr>
          <p:cNvPr id="99" name="TextBox 98">
            <a:extLst>
              <a:ext uri="{FF2B5EF4-FFF2-40B4-BE49-F238E27FC236}">
                <a16:creationId xmlns:a16="http://schemas.microsoft.com/office/drawing/2014/main" id="{118E8333-FCA5-E1AE-886E-F4099937F041}"/>
              </a:ext>
            </a:extLst>
          </p:cNvPr>
          <p:cNvSpPr txBox="1"/>
          <p:nvPr/>
        </p:nvSpPr>
        <p:spPr bwMode="auto">
          <a:xfrm>
            <a:off x="2359450" y="4596826"/>
            <a:ext cx="9144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E1471D"/>
                </a:solidFill>
                <a:effectLst/>
                <a:uLnTx/>
                <a:uFillTx/>
                <a:latin typeface="Calibri"/>
                <a:ea typeface="+mn-ea"/>
                <a:cs typeface="Arial" panose="020B0604020202020204" pitchFamily="34" charset="0"/>
              </a:rPr>
              <a:t>↑0.2%</a:t>
            </a:r>
          </a:p>
        </p:txBody>
      </p:sp>
      <p:sp>
        <p:nvSpPr>
          <p:cNvPr id="137" name="TextBox 136">
            <a:extLst>
              <a:ext uri="{FF2B5EF4-FFF2-40B4-BE49-F238E27FC236}">
                <a16:creationId xmlns:a16="http://schemas.microsoft.com/office/drawing/2014/main" id="{A5F03477-CCA6-C2C9-2830-1A82B1E5C1FF}"/>
              </a:ext>
            </a:extLst>
          </p:cNvPr>
          <p:cNvSpPr txBox="1"/>
          <p:nvPr/>
        </p:nvSpPr>
        <p:spPr bwMode="auto">
          <a:xfrm>
            <a:off x="9460097" y="4561138"/>
            <a:ext cx="9144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15873"/>
                </a:solidFill>
                <a:effectLst/>
                <a:uLnTx/>
                <a:uFillTx/>
                <a:latin typeface="Calibri"/>
                <a:ea typeface="+mn-ea"/>
                <a:cs typeface="Arial" panose="020B0604020202020204" pitchFamily="34" charset="0"/>
              </a:rPr>
              <a:t>↓5.4%</a:t>
            </a:r>
          </a:p>
        </p:txBody>
      </p:sp>
      <p:sp>
        <p:nvSpPr>
          <p:cNvPr id="256" name="TextBox 255">
            <a:extLst>
              <a:ext uri="{FF2B5EF4-FFF2-40B4-BE49-F238E27FC236}">
                <a16:creationId xmlns:a16="http://schemas.microsoft.com/office/drawing/2014/main" id="{88A5867F-6C98-5BD4-F290-D80EF4CC5D7B}"/>
              </a:ext>
            </a:extLst>
          </p:cNvPr>
          <p:cNvSpPr txBox="1"/>
          <p:nvPr/>
        </p:nvSpPr>
        <p:spPr bwMode="auto">
          <a:xfrm>
            <a:off x="7399657" y="4552195"/>
            <a:ext cx="9144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E1471D"/>
                </a:solidFill>
                <a:effectLst/>
                <a:uLnTx/>
                <a:uFillTx/>
                <a:latin typeface="Calibri"/>
                <a:ea typeface="+mn-ea"/>
                <a:cs typeface="Arial" panose="020B0604020202020204" pitchFamily="34" charset="0"/>
              </a:rPr>
              <a:t>↓0.6%</a:t>
            </a:r>
          </a:p>
        </p:txBody>
      </p:sp>
      <p:sp>
        <p:nvSpPr>
          <p:cNvPr id="21" name="Rectangle: Rounded Corners 20">
            <a:extLst>
              <a:ext uri="{FF2B5EF4-FFF2-40B4-BE49-F238E27FC236}">
                <a16:creationId xmlns:a16="http://schemas.microsoft.com/office/drawing/2014/main" id="{B4C4C999-A346-842B-395E-E5B6CB90380F}"/>
              </a:ext>
            </a:extLst>
          </p:cNvPr>
          <p:cNvSpPr/>
          <p:nvPr/>
        </p:nvSpPr>
        <p:spPr bwMode="auto">
          <a:xfrm>
            <a:off x="584747" y="2995746"/>
            <a:ext cx="10576590" cy="914400"/>
          </a:xfrm>
          <a:prstGeom prst="roundRect">
            <a:avLst/>
          </a:prstGeom>
          <a:solidFill>
            <a:schemeClr val="accent5">
              <a:lumMod val="20000"/>
              <a:lumOff val="80000"/>
            </a:schemeClr>
          </a:solidFill>
          <a:ln w="0">
            <a:noFill/>
            <a:miter lim="800000"/>
            <a:headEnd/>
            <a:tailEnd/>
          </a:ln>
        </p:spPr>
        <p:txBody>
          <a:bodyPr rtlCol="0" anchor="b"/>
          <a:lstStyle/>
          <a:p>
            <a:pPr marL="342900" marR="0" lvl="0" indent="-342900" algn="ctr" defTabSz="914400" rtl="0" eaLnBrk="0" fontAlgn="base" latinLnBrk="0" hangingPunct="0">
              <a:lnSpc>
                <a:spcPct val="100000"/>
              </a:lnSpc>
              <a:spcBef>
                <a:spcPct val="0"/>
              </a:spcBef>
              <a:spcAft>
                <a:spcPct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≥5% weight loss: 65% with semaglutide vs 4% with placebo</a:t>
            </a:r>
          </a:p>
          <a:p>
            <a:pPr marL="342900" marR="0" lvl="0" indent="-342900" algn="ctr" defTabSz="914400" rtl="0" eaLnBrk="0" fontAlgn="base" latinLnBrk="0" hangingPunct="0">
              <a:lnSpc>
                <a:spcPct val="100000"/>
              </a:lnSpc>
              <a:spcBef>
                <a:spcPct val="0"/>
              </a:spcBef>
              <a:spcAft>
                <a:spcPct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srgbClr val="000000"/>
                </a:solidFill>
                <a:effectLst/>
                <a:uLnTx/>
                <a:uFillTx/>
                <a:latin typeface="Calibri"/>
                <a:ea typeface="+mn-ea"/>
                <a:cs typeface="Arial" panose="020B0604020202020204" pitchFamily="34" charset="0"/>
              </a:rPr>
              <a:t>Net treatment effect: 4.4% fat reduction for each % of lean mass change</a:t>
            </a:r>
          </a:p>
        </p:txBody>
      </p:sp>
      <p:sp>
        <p:nvSpPr>
          <p:cNvPr id="40" name="Title 1">
            <a:extLst>
              <a:ext uri="{FF2B5EF4-FFF2-40B4-BE49-F238E27FC236}">
                <a16:creationId xmlns:a16="http://schemas.microsoft.com/office/drawing/2014/main" id="{10140055-937F-76D1-E85B-7A423CFB2C76}"/>
              </a:ext>
            </a:extLst>
          </p:cNvPr>
          <p:cNvSpPr>
            <a:spLocks noGrp="1"/>
          </p:cNvSpPr>
          <p:nvPr>
            <p:ph type="title"/>
          </p:nvPr>
        </p:nvSpPr>
        <p:spPr>
          <a:xfrm>
            <a:off x="609759" y="238127"/>
            <a:ext cx="10872444" cy="1103313"/>
          </a:xfrm>
        </p:spPr>
        <p:txBody>
          <a:bodyPr/>
          <a:lstStyle/>
          <a:p>
            <a:r>
              <a:rPr lang="en-US" dirty="0">
                <a:cs typeface="Calibri" panose="020F0502020204030204" pitchFamily="34" charset="0"/>
              </a:rPr>
              <a:t>Semaglutide vs Placebo:</a:t>
            </a:r>
            <a:r>
              <a:rPr lang="en-US" dirty="0"/>
              <a:t> Changes in </a:t>
            </a:r>
            <a:br>
              <a:rPr lang="en-US" dirty="0"/>
            </a:br>
            <a:r>
              <a:rPr lang="en-US" dirty="0"/>
              <a:t>Weight, BMI, Total Fat, and Total Lean Mass</a:t>
            </a:r>
          </a:p>
        </p:txBody>
      </p:sp>
    </p:spTree>
    <p:extLst>
      <p:ext uri="{BB962C8B-B14F-4D97-AF65-F5344CB8AC3E}">
        <p14:creationId xmlns:p14="http://schemas.microsoft.com/office/powerpoint/2010/main" val="26840788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F65B5284-A016-40AE-8211-CECB2CF27933}"/>
              </a:ext>
            </a:extLst>
          </p:cNvPr>
          <p:cNvSpPr>
            <a:spLocks noGrp="1" noChangeArrowheads="1"/>
          </p:cNvSpPr>
          <p:nvPr>
            <p:ph type="title"/>
          </p:nvPr>
        </p:nvSpPr>
        <p:spPr>
          <a:xfrm>
            <a:off x="609759" y="238127"/>
            <a:ext cx="11290141" cy="1103313"/>
          </a:xfrm>
        </p:spPr>
        <p:txBody>
          <a:bodyPr/>
          <a:lstStyle/>
          <a:p>
            <a:pPr eaLnBrk="1" hangingPunct="1"/>
            <a:r>
              <a:rPr lang="en-US" sz="3400" dirty="0">
                <a:cs typeface="Calibri" panose="020F0502020204030204" pitchFamily="34" charset="0"/>
              </a:rPr>
              <a:t>Effects of Semaglutide on Adipose Tissue in HIV-Associated Lipohypertrophy: Other Findings and Concerns</a:t>
            </a:r>
            <a:endParaRPr lang="en-US" altLang="en-US" sz="3400" dirty="0"/>
          </a:p>
        </p:txBody>
      </p:sp>
      <p:sp>
        <p:nvSpPr>
          <p:cNvPr id="5" name="Content Placeholder 4">
            <a:extLst>
              <a:ext uri="{FF2B5EF4-FFF2-40B4-BE49-F238E27FC236}">
                <a16:creationId xmlns:a16="http://schemas.microsoft.com/office/drawing/2014/main" id="{D862379B-F193-F604-77F5-3DB2C2C54A2E}"/>
              </a:ext>
            </a:extLst>
          </p:cNvPr>
          <p:cNvSpPr>
            <a:spLocks noGrp="1"/>
          </p:cNvSpPr>
          <p:nvPr>
            <p:ph sz="half" idx="1"/>
          </p:nvPr>
        </p:nvSpPr>
        <p:spPr>
          <a:xfrm>
            <a:off x="601820" y="1589314"/>
            <a:ext cx="5309278" cy="4678738"/>
          </a:xfrm>
        </p:spPr>
        <p:txBody>
          <a:bodyPr/>
          <a:lstStyle/>
          <a:p>
            <a:endParaRPr lang="en-US" sz="2400" dirty="0"/>
          </a:p>
          <a:p>
            <a:endParaRPr lang="en-US" sz="2400" dirty="0"/>
          </a:p>
          <a:p>
            <a:endParaRPr lang="en-US" sz="2400" dirty="0"/>
          </a:p>
          <a:p>
            <a:endParaRPr lang="en-US" sz="2400" dirty="0"/>
          </a:p>
          <a:p>
            <a:r>
              <a:rPr lang="en-US" altLang="en-US" sz="2200" b="0" kern="0" dirty="0"/>
              <a:t>No significant changes in pericardial or liver fat in either arm</a:t>
            </a:r>
          </a:p>
          <a:p>
            <a:r>
              <a:rPr lang="en-US" altLang="en-US" sz="2200" b="0" kern="0" dirty="0"/>
              <a:t>AEs in ≥5% participants with semaglutide: nausea/vomiting, abdominal pain, constipation, increased triglycerides</a:t>
            </a:r>
          </a:p>
          <a:p>
            <a:endParaRPr lang="en-US" altLang="en-US" sz="2200" b="0" kern="0" dirty="0"/>
          </a:p>
          <a:p>
            <a:endParaRPr lang="en-US" sz="2400" dirty="0"/>
          </a:p>
        </p:txBody>
      </p:sp>
      <p:sp>
        <p:nvSpPr>
          <p:cNvPr id="7" name="Content Placeholder 6">
            <a:extLst>
              <a:ext uri="{FF2B5EF4-FFF2-40B4-BE49-F238E27FC236}">
                <a16:creationId xmlns:a16="http://schemas.microsoft.com/office/drawing/2014/main" id="{8EC3F84E-344C-6760-CA42-C6606B2486E1}"/>
              </a:ext>
            </a:extLst>
          </p:cNvPr>
          <p:cNvSpPr>
            <a:spLocks noGrp="1"/>
          </p:cNvSpPr>
          <p:nvPr>
            <p:ph sz="half" idx="2"/>
          </p:nvPr>
        </p:nvSpPr>
        <p:spPr>
          <a:xfrm>
            <a:off x="6252634" y="1373414"/>
            <a:ext cx="5229570" cy="4679462"/>
          </a:xfrm>
        </p:spPr>
        <p:txBody>
          <a:bodyPr/>
          <a:lstStyle/>
          <a:p>
            <a:endParaRPr lang="en-US" dirty="0"/>
          </a:p>
          <a:p>
            <a:endParaRPr lang="en-US" dirty="0"/>
          </a:p>
          <a:p>
            <a:endParaRPr lang="en-US" dirty="0"/>
          </a:p>
          <a:p>
            <a:endParaRPr lang="en-US" dirty="0"/>
          </a:p>
          <a:p>
            <a:r>
              <a:rPr lang="en-US" altLang="en-US" sz="2200" b="0" kern="0" dirty="0"/>
              <a:t>Investigators noted that loss of lean mass is worrying in population known to lose lean mass over time and potential that lipoatrophy may worsen</a:t>
            </a:r>
          </a:p>
          <a:p>
            <a:endParaRPr lang="en-US" dirty="0"/>
          </a:p>
        </p:txBody>
      </p:sp>
      <p:sp>
        <p:nvSpPr>
          <p:cNvPr id="2" name="Text Box 11">
            <a:extLst>
              <a:ext uri="{FF2B5EF4-FFF2-40B4-BE49-F238E27FC236}">
                <a16:creationId xmlns:a16="http://schemas.microsoft.com/office/drawing/2014/main" id="{DF5586E0-AC31-E677-05DB-F87D09564110}"/>
              </a:ext>
            </a:extLst>
          </p:cNvPr>
          <p:cNvSpPr txBox="1">
            <a:spLocks noChangeArrowheads="1"/>
          </p:cNvSpPr>
          <p:nvPr/>
        </p:nvSpPr>
        <p:spPr bwMode="auto">
          <a:xfrm>
            <a:off x="414339" y="6364308"/>
            <a:ext cx="91016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McComsey. IDWeek 2023. Abstr 1984. </a:t>
            </a:r>
          </a:p>
        </p:txBody>
      </p:sp>
      <p:graphicFrame>
        <p:nvGraphicFramePr>
          <p:cNvPr id="6" name="Group 32">
            <a:extLst>
              <a:ext uri="{FF2B5EF4-FFF2-40B4-BE49-F238E27FC236}">
                <a16:creationId xmlns:a16="http://schemas.microsoft.com/office/drawing/2014/main" id="{7FB4731B-E602-126E-FC2F-BC2BA70EB689}"/>
              </a:ext>
            </a:extLst>
          </p:cNvPr>
          <p:cNvGraphicFramePr>
            <a:graphicFrameLocks noGrp="1"/>
          </p:cNvGraphicFramePr>
          <p:nvPr>
            <p:extLst>
              <p:ext uri="{D42A27DB-BD31-4B8C-83A1-F6EECF244321}">
                <p14:modId xmlns:p14="http://schemas.microsoft.com/office/powerpoint/2010/main" val="1064227228"/>
              </p:ext>
            </p:extLst>
          </p:nvPr>
        </p:nvGraphicFramePr>
        <p:xfrm>
          <a:off x="716917" y="1596718"/>
          <a:ext cx="10789284" cy="2103200"/>
        </p:xfrm>
        <a:graphic>
          <a:graphicData uri="http://schemas.openxmlformats.org/drawingml/2006/table">
            <a:tbl>
              <a:tblPr/>
              <a:tblGrid>
                <a:gridCol w="3688644">
                  <a:extLst>
                    <a:ext uri="{9D8B030D-6E8A-4147-A177-3AD203B41FA5}">
                      <a16:colId xmlns:a16="http://schemas.microsoft.com/office/drawing/2014/main" val="20000"/>
                    </a:ext>
                  </a:extLst>
                </a:gridCol>
                <a:gridCol w="1475458">
                  <a:extLst>
                    <a:ext uri="{9D8B030D-6E8A-4147-A177-3AD203B41FA5}">
                      <a16:colId xmlns:a16="http://schemas.microsoft.com/office/drawing/2014/main" val="20001"/>
                    </a:ext>
                  </a:extLst>
                </a:gridCol>
                <a:gridCol w="1475458">
                  <a:extLst>
                    <a:ext uri="{9D8B030D-6E8A-4147-A177-3AD203B41FA5}">
                      <a16:colId xmlns:a16="http://schemas.microsoft.com/office/drawing/2014/main" val="75278513"/>
                    </a:ext>
                  </a:extLst>
                </a:gridCol>
                <a:gridCol w="1198809">
                  <a:extLst>
                    <a:ext uri="{9D8B030D-6E8A-4147-A177-3AD203B41FA5}">
                      <a16:colId xmlns:a16="http://schemas.microsoft.com/office/drawing/2014/main" val="2149005144"/>
                    </a:ext>
                  </a:extLst>
                </a:gridCol>
                <a:gridCol w="2950915">
                  <a:extLst>
                    <a:ext uri="{9D8B030D-6E8A-4147-A177-3AD203B41FA5}">
                      <a16:colId xmlns:a16="http://schemas.microsoft.com/office/drawing/2014/main" val="1568743273"/>
                    </a:ext>
                  </a:extLst>
                </a:gridCol>
              </a:tblGrid>
              <a:tr h="0">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Change From Baseline to Wk 32, %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lumMod val="50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Semaglutide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Placebo</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Net Effect Size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lumMod val="50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1" i="1" u="none" strike="noStrike" cap="none" normalizeH="0" baseline="0" dirty="0">
                          <a:ln>
                            <a:noFill/>
                          </a:ln>
                          <a:solidFill>
                            <a:schemeClr val="tx1"/>
                          </a:solidFill>
                          <a:effectLst/>
                          <a:latin typeface="Calibri" panose="020F0502020204030204" pitchFamily="34" charset="0"/>
                        </a:rPr>
                        <a:t>P</a:t>
                      </a:r>
                      <a:r>
                        <a:rPr kumimoji="0" lang="en-US" sz="1800" b="1" i="0" u="none" strike="noStrike" cap="none" normalizeH="0" baseline="0" dirty="0">
                          <a:ln>
                            <a:noFill/>
                          </a:ln>
                          <a:solidFill>
                            <a:schemeClr val="tx1"/>
                          </a:solidFill>
                          <a:effectLst/>
                          <a:latin typeface="Calibri" panose="020F0502020204030204" pitchFamily="34" charset="0"/>
                        </a:rPr>
                        <a:t> Value for Treatment Difference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lumMod val="50000"/>
                      </a:schemeClr>
                    </a:solidFill>
                  </a:tcPr>
                </a:tc>
                <a:extLst>
                  <a:ext uri="{0D108BD9-81ED-4DB2-BD59-A6C34878D82A}">
                    <a16:rowId xmlns:a16="http://schemas.microsoft.com/office/drawing/2014/main" val="10000"/>
                  </a:ext>
                </a:extLst>
              </a:tr>
              <a:tr h="0">
                <a:tc>
                  <a:txBody>
                    <a:bodyPr/>
                    <a:lstStyle/>
                    <a:p>
                      <a:pPr marL="0" marR="0" lvl="0" indent="0" algn="l" defTabSz="914400" rtl="0" eaLnBrk="1" fontAlgn="base" latinLnBrk="0" hangingPunct="1">
                        <a:lnSpc>
                          <a:spcPct val="100000"/>
                        </a:lnSpc>
                        <a:spcBef>
                          <a:spcPts val="0"/>
                        </a:spcBef>
                        <a:spcAft>
                          <a:spcPts val="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VAT (primary endpoint)</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Trunk fat</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-17.4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.015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ts val="0"/>
                        </a:spcBef>
                        <a:spcAft>
                          <a:spcPts val="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SAT</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-14.5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ts val="0"/>
                        </a:spcBef>
                        <a:spcAft>
                          <a:spcPts val="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Limb fat</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.057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2622579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D6D172-2BE8-5F21-4F24-8E4C2552BED6}"/>
              </a:ext>
            </a:extLst>
          </p:cNvPr>
          <p:cNvSpPr>
            <a:spLocks noGrp="1"/>
          </p:cNvSpPr>
          <p:nvPr>
            <p:ph type="title"/>
          </p:nvPr>
        </p:nvSpPr>
        <p:spPr/>
        <p:txBody>
          <a:bodyPr/>
          <a:lstStyle/>
          <a:p>
            <a:r>
              <a:rPr lang="en-US" dirty="0"/>
              <a:t>ACTG A5371/SLIM LIVER Study: </a:t>
            </a:r>
            <a:br>
              <a:rPr lang="en-US" dirty="0"/>
            </a:br>
            <a:r>
              <a:rPr lang="en-US" dirty="0"/>
              <a:t>Semaglutide for MASLD in People Living With HIV</a:t>
            </a:r>
          </a:p>
        </p:txBody>
      </p:sp>
      <p:sp>
        <p:nvSpPr>
          <p:cNvPr id="3" name="Content Placeholder 2">
            <a:extLst>
              <a:ext uri="{FF2B5EF4-FFF2-40B4-BE49-F238E27FC236}">
                <a16:creationId xmlns:a16="http://schemas.microsoft.com/office/drawing/2014/main" id="{0FEC0369-7967-99C9-8CA1-D484793835D5}"/>
              </a:ext>
            </a:extLst>
          </p:cNvPr>
          <p:cNvSpPr>
            <a:spLocks noGrp="1"/>
          </p:cNvSpPr>
          <p:nvPr>
            <p:ph idx="1"/>
          </p:nvPr>
        </p:nvSpPr>
        <p:spPr/>
        <p:txBody>
          <a:bodyPr/>
          <a:lstStyle/>
          <a:p>
            <a:r>
              <a:rPr lang="en-US" sz="2400" dirty="0"/>
              <a:t>MASLD is common in people living with HIV</a:t>
            </a:r>
            <a:r>
              <a:rPr lang="en-US" sz="2400" baseline="30000" dirty="0"/>
              <a:t>1</a:t>
            </a:r>
          </a:p>
          <a:p>
            <a:r>
              <a:rPr lang="en-US" sz="2400" dirty="0"/>
              <a:t>Semaglutide, a GLP-1 receptor agonist associated with reduced hepatic fat with </a:t>
            </a:r>
            <a:br>
              <a:rPr lang="en-US" sz="2400" dirty="0"/>
            </a:br>
            <a:r>
              <a:rPr lang="en-US" sz="2400" dirty="0"/>
              <a:t>type 2 DM, may be effective treatment for MASLD in people living with HIV</a:t>
            </a:r>
            <a:r>
              <a:rPr lang="en-US" sz="2400" baseline="30000" dirty="0"/>
              <a:t>1</a:t>
            </a:r>
            <a:endParaRPr lang="en-US" sz="2400" dirty="0"/>
          </a:p>
          <a:p>
            <a:r>
              <a:rPr lang="en-US" sz="2400" dirty="0"/>
              <a:t>Open-label, pilot phase IIb study of effects of semaglutide on MRI-PDFF–quantifiable IHTG content</a:t>
            </a:r>
            <a:r>
              <a:rPr lang="en-US" sz="2400" baseline="30000" dirty="0"/>
              <a:t>2</a:t>
            </a:r>
            <a:endParaRPr lang="en-US" sz="2400" dirty="0"/>
          </a:p>
          <a:p>
            <a:endParaRPr lang="en-US" sz="2200" dirty="0"/>
          </a:p>
        </p:txBody>
      </p:sp>
      <p:sp>
        <p:nvSpPr>
          <p:cNvPr id="8" name="Text Box 11">
            <a:extLst>
              <a:ext uri="{FF2B5EF4-FFF2-40B4-BE49-F238E27FC236}">
                <a16:creationId xmlns:a16="http://schemas.microsoft.com/office/drawing/2014/main" id="{CAFB0C40-3852-3F22-911B-E3B10FAA3114}"/>
              </a:ext>
            </a:extLst>
          </p:cNvPr>
          <p:cNvSpPr txBox="1">
            <a:spLocks noChangeArrowheads="1"/>
          </p:cNvSpPr>
          <p:nvPr/>
        </p:nvSpPr>
        <p:spPr bwMode="auto">
          <a:xfrm>
            <a:off x="414339" y="6363255"/>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1. Marso. NEJM. 2016;375:1834. 2. Lake. CROI 2024. Abstr 159. </a:t>
            </a:r>
          </a:p>
        </p:txBody>
      </p:sp>
      <p:sp>
        <p:nvSpPr>
          <p:cNvPr id="5" name="Text Box 23">
            <a:extLst>
              <a:ext uri="{FF2B5EF4-FFF2-40B4-BE49-F238E27FC236}">
                <a16:creationId xmlns:a16="http://schemas.microsoft.com/office/drawing/2014/main" id="{5E2576DC-E597-DEFA-E2F6-CBA63EFAFCD3}"/>
              </a:ext>
            </a:extLst>
          </p:cNvPr>
          <p:cNvSpPr txBox="1">
            <a:spLocks noChangeArrowheads="1"/>
          </p:cNvSpPr>
          <p:nvPr/>
        </p:nvSpPr>
        <p:spPr bwMode="auto">
          <a:xfrm>
            <a:off x="226854" y="4115109"/>
            <a:ext cx="2953553"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Adults with HIV on suppressive ART; </a:t>
            </a: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waist circumference ≥94 cm (females) or ≥95 cm (males); insulin resistance or prediabetes; </a:t>
            </a:r>
            <a:b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 IHTG on MRI-PDFF</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(N = 51 enrolled, 49 completed per protocol)</a:t>
            </a:r>
            <a:endPar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6" name="Rectangle 24">
            <a:extLst>
              <a:ext uri="{FF2B5EF4-FFF2-40B4-BE49-F238E27FC236}">
                <a16:creationId xmlns:a16="http://schemas.microsoft.com/office/drawing/2014/main" id="{EE65DA5F-9B7E-F825-6643-D6FF262A97ED}"/>
              </a:ext>
            </a:extLst>
          </p:cNvPr>
          <p:cNvSpPr>
            <a:spLocks noChangeArrowheads="1"/>
          </p:cNvSpPr>
          <p:nvPr/>
        </p:nvSpPr>
        <p:spPr bwMode="auto">
          <a:xfrm>
            <a:off x="6977513" y="4332844"/>
            <a:ext cx="4578448" cy="1164131"/>
          </a:xfrm>
          <a:prstGeom prst="rect">
            <a:avLst/>
          </a:prstGeom>
          <a:solidFill>
            <a:schemeClr val="accent1"/>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Semaglutide 1.0 mg SC weekly</a:t>
            </a:r>
          </a:p>
        </p:txBody>
      </p:sp>
      <p:sp>
        <p:nvSpPr>
          <p:cNvPr id="10" name="Rectangle 28">
            <a:extLst>
              <a:ext uri="{FF2B5EF4-FFF2-40B4-BE49-F238E27FC236}">
                <a16:creationId xmlns:a16="http://schemas.microsoft.com/office/drawing/2014/main" id="{59EBDF1C-E312-7530-2C4D-F18844CAF293}"/>
              </a:ext>
            </a:extLst>
          </p:cNvPr>
          <p:cNvSpPr>
            <a:spLocks noChangeArrowheads="1"/>
          </p:cNvSpPr>
          <p:nvPr/>
        </p:nvSpPr>
        <p:spPr bwMode="auto">
          <a:xfrm>
            <a:off x="5353675" y="4330711"/>
            <a:ext cx="1527048" cy="1164131"/>
          </a:xfrm>
          <a:prstGeom prst="rect">
            <a:avLst/>
          </a:prstGeom>
          <a:solidFill>
            <a:schemeClr val="accent2"/>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Semaglutide 0.5 mg SC weekly</a:t>
            </a: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endParaRPr>
          </a:p>
        </p:txBody>
      </p:sp>
      <p:sp>
        <p:nvSpPr>
          <p:cNvPr id="12" name="Rectangle 28">
            <a:extLst>
              <a:ext uri="{FF2B5EF4-FFF2-40B4-BE49-F238E27FC236}">
                <a16:creationId xmlns:a16="http://schemas.microsoft.com/office/drawing/2014/main" id="{BB3775D9-17A9-FC86-2FF6-02C9AF905B0B}"/>
              </a:ext>
            </a:extLst>
          </p:cNvPr>
          <p:cNvSpPr>
            <a:spLocks noChangeArrowheads="1"/>
          </p:cNvSpPr>
          <p:nvPr/>
        </p:nvSpPr>
        <p:spPr bwMode="auto">
          <a:xfrm>
            <a:off x="3729837" y="4333704"/>
            <a:ext cx="1527048" cy="1158147"/>
          </a:xfrm>
          <a:prstGeom prst="rect">
            <a:avLst/>
          </a:prstGeom>
          <a:solidFill>
            <a:schemeClr val="accent2">
              <a:lumMod val="60000"/>
              <a:lumOff val="40000"/>
            </a:schemeClr>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charset="0"/>
              </a:rPr>
              <a:t>Semaglutide 0.25 mg SC weekly </a:t>
            </a: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charset="0"/>
            </a:endParaRPr>
          </a:p>
        </p:txBody>
      </p:sp>
      <p:sp>
        <p:nvSpPr>
          <p:cNvPr id="15" name="TextBox 14">
            <a:extLst>
              <a:ext uri="{FF2B5EF4-FFF2-40B4-BE49-F238E27FC236}">
                <a16:creationId xmlns:a16="http://schemas.microsoft.com/office/drawing/2014/main" id="{B1C388B1-FD19-3186-1E0B-615C74D21921}"/>
              </a:ext>
            </a:extLst>
          </p:cNvPr>
          <p:cNvSpPr txBox="1"/>
          <p:nvPr/>
        </p:nvSpPr>
        <p:spPr bwMode="auto">
          <a:xfrm>
            <a:off x="4924745" y="3711612"/>
            <a:ext cx="695656" cy="307777"/>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Wk 2</a:t>
            </a:r>
          </a:p>
        </p:txBody>
      </p:sp>
      <p:cxnSp>
        <p:nvCxnSpPr>
          <p:cNvPr id="18" name="Straight Arrow Connector 17">
            <a:extLst>
              <a:ext uri="{FF2B5EF4-FFF2-40B4-BE49-F238E27FC236}">
                <a16:creationId xmlns:a16="http://schemas.microsoft.com/office/drawing/2014/main" id="{79E4A312-3963-DB5A-5D66-C75F27A40C00}"/>
              </a:ext>
            </a:extLst>
          </p:cNvPr>
          <p:cNvCxnSpPr>
            <a:cxnSpLocks/>
          </p:cNvCxnSpPr>
          <p:nvPr/>
        </p:nvCxnSpPr>
        <p:spPr bwMode="auto">
          <a:xfrm>
            <a:off x="5256885" y="4017790"/>
            <a:ext cx="0" cy="239569"/>
          </a:xfrm>
          <a:prstGeom prst="straightConnector1">
            <a:avLst/>
          </a:prstGeom>
          <a:noFill/>
          <a:ln w="28575" cap="flat" cmpd="sng" algn="ctr">
            <a:solidFill>
              <a:schemeClr val="bg1"/>
            </a:solidFill>
            <a:prstDash val="solid"/>
            <a:round/>
            <a:headEnd type="none" w="med" len="med"/>
            <a:tailEnd type="triangle"/>
          </a:ln>
          <a:effectLst/>
        </p:spPr>
      </p:cxnSp>
      <p:cxnSp>
        <p:nvCxnSpPr>
          <p:cNvPr id="19" name="Straight Arrow Connector 18">
            <a:extLst>
              <a:ext uri="{FF2B5EF4-FFF2-40B4-BE49-F238E27FC236}">
                <a16:creationId xmlns:a16="http://schemas.microsoft.com/office/drawing/2014/main" id="{BFCD8B69-6710-8D06-FEF1-4C2A1F2380D6}"/>
              </a:ext>
            </a:extLst>
          </p:cNvPr>
          <p:cNvCxnSpPr>
            <a:cxnSpLocks/>
          </p:cNvCxnSpPr>
          <p:nvPr/>
        </p:nvCxnSpPr>
        <p:spPr bwMode="auto">
          <a:xfrm>
            <a:off x="11533018" y="3995682"/>
            <a:ext cx="0" cy="239569"/>
          </a:xfrm>
          <a:prstGeom prst="straightConnector1">
            <a:avLst/>
          </a:prstGeom>
          <a:noFill/>
          <a:ln w="28575" cap="flat" cmpd="sng" algn="ctr">
            <a:solidFill>
              <a:schemeClr val="bg1"/>
            </a:solidFill>
            <a:prstDash val="solid"/>
            <a:round/>
            <a:headEnd type="none" w="med" len="med"/>
            <a:tailEnd type="triangle"/>
          </a:ln>
          <a:effectLst/>
        </p:spPr>
      </p:cxnSp>
      <p:cxnSp>
        <p:nvCxnSpPr>
          <p:cNvPr id="20" name="Straight Arrow Connector 19">
            <a:extLst>
              <a:ext uri="{FF2B5EF4-FFF2-40B4-BE49-F238E27FC236}">
                <a16:creationId xmlns:a16="http://schemas.microsoft.com/office/drawing/2014/main" id="{13EB88F1-E7EB-1FEF-698F-9DB4182B62BF}"/>
              </a:ext>
            </a:extLst>
          </p:cNvPr>
          <p:cNvCxnSpPr>
            <a:cxnSpLocks/>
          </p:cNvCxnSpPr>
          <p:nvPr/>
        </p:nvCxnSpPr>
        <p:spPr bwMode="auto">
          <a:xfrm>
            <a:off x="6880723" y="4017789"/>
            <a:ext cx="0" cy="239569"/>
          </a:xfrm>
          <a:prstGeom prst="straightConnector1">
            <a:avLst/>
          </a:prstGeom>
          <a:noFill/>
          <a:ln w="28575" cap="flat" cmpd="sng" algn="ctr">
            <a:solidFill>
              <a:schemeClr val="bg1"/>
            </a:solidFill>
            <a:prstDash val="solid"/>
            <a:round/>
            <a:headEnd type="none" w="med" len="med"/>
            <a:tailEnd type="triangle"/>
          </a:ln>
          <a:effectLst/>
        </p:spPr>
      </p:cxnSp>
      <p:sp>
        <p:nvSpPr>
          <p:cNvPr id="21" name="TextBox 20">
            <a:extLst>
              <a:ext uri="{FF2B5EF4-FFF2-40B4-BE49-F238E27FC236}">
                <a16:creationId xmlns:a16="http://schemas.microsoft.com/office/drawing/2014/main" id="{C606FF51-70D2-4EEC-0DB9-19D6B06654D0}"/>
              </a:ext>
            </a:extLst>
          </p:cNvPr>
          <p:cNvSpPr txBox="1"/>
          <p:nvPr/>
        </p:nvSpPr>
        <p:spPr bwMode="auto">
          <a:xfrm>
            <a:off x="6545306" y="3727120"/>
            <a:ext cx="695656" cy="307777"/>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Wk 4</a:t>
            </a:r>
          </a:p>
        </p:txBody>
      </p:sp>
      <p:sp>
        <p:nvSpPr>
          <p:cNvPr id="22" name="TextBox 21">
            <a:extLst>
              <a:ext uri="{FF2B5EF4-FFF2-40B4-BE49-F238E27FC236}">
                <a16:creationId xmlns:a16="http://schemas.microsoft.com/office/drawing/2014/main" id="{259B57F2-9E0D-878F-97AB-FCC85583FA13}"/>
              </a:ext>
            </a:extLst>
          </p:cNvPr>
          <p:cNvSpPr txBox="1"/>
          <p:nvPr/>
        </p:nvSpPr>
        <p:spPr bwMode="auto">
          <a:xfrm>
            <a:off x="11143739" y="3710013"/>
            <a:ext cx="695656" cy="307777"/>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Wk 24</a:t>
            </a:r>
          </a:p>
        </p:txBody>
      </p:sp>
      <p:cxnSp>
        <p:nvCxnSpPr>
          <p:cNvPr id="24" name="Straight Arrow Connector 23">
            <a:extLst>
              <a:ext uri="{FF2B5EF4-FFF2-40B4-BE49-F238E27FC236}">
                <a16:creationId xmlns:a16="http://schemas.microsoft.com/office/drawing/2014/main" id="{3F360C26-707D-1436-A411-321CE62FD841}"/>
              </a:ext>
            </a:extLst>
          </p:cNvPr>
          <p:cNvCxnSpPr/>
          <p:nvPr/>
        </p:nvCxnSpPr>
        <p:spPr bwMode="auto">
          <a:xfrm>
            <a:off x="3151000" y="5009857"/>
            <a:ext cx="457396" cy="0"/>
          </a:xfrm>
          <a:prstGeom prst="straightConnector1">
            <a:avLst/>
          </a:prstGeom>
          <a:noFill/>
          <a:ln w="28575" cap="flat" cmpd="sng" algn="ctr">
            <a:solidFill>
              <a:schemeClr val="bg1"/>
            </a:solidFill>
            <a:prstDash val="solid"/>
            <a:round/>
            <a:headEnd type="none" w="med" len="med"/>
            <a:tailEnd type="triangle"/>
          </a:ln>
          <a:effectLst/>
        </p:spPr>
      </p:cxnSp>
    </p:spTree>
    <p:extLst>
      <p:ext uri="{BB962C8B-B14F-4D97-AF65-F5344CB8AC3E}">
        <p14:creationId xmlns:p14="http://schemas.microsoft.com/office/powerpoint/2010/main" val="36341410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Group 3">
            <a:extLst>
              <a:ext uri="{FF2B5EF4-FFF2-40B4-BE49-F238E27FC236}">
                <a16:creationId xmlns:a16="http://schemas.microsoft.com/office/drawing/2014/main" id="{2790F6B0-65C2-D1D4-F227-F869535F76D7}"/>
              </a:ext>
            </a:extLst>
          </p:cNvPr>
          <p:cNvGraphicFramePr>
            <a:graphicFrameLocks/>
          </p:cNvGraphicFramePr>
          <p:nvPr>
            <p:extLst>
              <p:ext uri="{D42A27DB-BD31-4B8C-83A1-F6EECF244321}">
                <p14:modId xmlns:p14="http://schemas.microsoft.com/office/powerpoint/2010/main" val="1464587811"/>
              </p:ext>
            </p:extLst>
          </p:nvPr>
        </p:nvGraphicFramePr>
        <p:xfrm>
          <a:off x="717550" y="1600200"/>
          <a:ext cx="5229570" cy="4160648"/>
        </p:xfrm>
        <a:graphic>
          <a:graphicData uri="http://schemas.openxmlformats.org/drawingml/2006/table">
            <a:tbl>
              <a:tblPr/>
              <a:tblGrid>
                <a:gridCol w="3439727">
                  <a:extLst>
                    <a:ext uri="{9D8B030D-6E8A-4147-A177-3AD203B41FA5}">
                      <a16:colId xmlns:a16="http://schemas.microsoft.com/office/drawing/2014/main" val="20000"/>
                    </a:ext>
                  </a:extLst>
                </a:gridCol>
                <a:gridCol w="1789843">
                  <a:extLst>
                    <a:ext uri="{9D8B030D-6E8A-4147-A177-3AD203B41FA5}">
                      <a16:colId xmlns:a16="http://schemas.microsoft.com/office/drawing/2014/main" val="20001"/>
                    </a:ext>
                  </a:extLst>
                </a:gridCol>
              </a:tblGrid>
              <a:tr h="27085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500" b="1" i="0" u="none" strike="noStrike" cap="none" normalizeH="0" baseline="0" dirty="0">
                          <a:ln>
                            <a:noFill/>
                          </a:ln>
                          <a:solidFill>
                            <a:schemeClr val="tx1"/>
                          </a:solidFill>
                          <a:effectLst/>
                          <a:latin typeface="+mn-lt"/>
                        </a:rPr>
                        <a:t>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500" b="1" i="0" u="none" strike="noStrike" cap="none" normalizeH="0" baseline="0" dirty="0">
                          <a:ln>
                            <a:noFill/>
                          </a:ln>
                          <a:solidFill>
                            <a:schemeClr val="tx1"/>
                          </a:solidFill>
                          <a:effectLst/>
                          <a:latin typeface="+mn-lt"/>
                        </a:rPr>
                        <a:t>N = 49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27085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mn-lt"/>
                        </a:rPr>
                        <a:t>Age, median yr (IQR)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mn-lt"/>
                        </a:rPr>
                        <a:t>52 (42-58)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517075653"/>
                  </a:ext>
                </a:extLst>
              </a:tr>
              <a:tr h="27085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mn-lt"/>
                        </a:rPr>
                        <a:t>Gender, n (%)</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500" b="0" i="0" u="none" strike="noStrike" cap="none" normalizeH="0" baseline="0" dirty="0">
                          <a:ln>
                            <a:noFill/>
                          </a:ln>
                          <a:solidFill>
                            <a:schemeClr val="bg2">
                              <a:lumMod val="10000"/>
                            </a:schemeClr>
                          </a:solidFill>
                          <a:effectLst/>
                          <a:latin typeface="+mn-lt"/>
                        </a:rPr>
                        <a:t>Cis woman</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500" b="0" i="0" u="none" strike="noStrike" cap="none" normalizeH="0" baseline="0" dirty="0">
                          <a:ln>
                            <a:noFill/>
                          </a:ln>
                          <a:solidFill>
                            <a:schemeClr val="bg2">
                              <a:lumMod val="10000"/>
                            </a:schemeClr>
                          </a:solidFill>
                          <a:effectLst/>
                          <a:latin typeface="+mn-lt"/>
                        </a:rPr>
                        <a:t>Trans woman</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500" b="0" i="0" u="none" strike="noStrike" cap="none" normalizeH="0" baseline="0" dirty="0">
                          <a:ln>
                            <a:noFill/>
                          </a:ln>
                          <a:solidFill>
                            <a:schemeClr val="bg2">
                              <a:lumMod val="10000"/>
                            </a:schemeClr>
                          </a:solidFill>
                          <a:effectLst/>
                          <a:latin typeface="+mn-lt"/>
                        </a:rPr>
                        <a:t>Cis man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500" b="0" i="0" u="none" strike="noStrike" cap="none" normalizeH="0" baseline="0" dirty="0">
                        <a:ln>
                          <a:noFill/>
                        </a:ln>
                        <a:solidFill>
                          <a:schemeClr val="bg2">
                            <a:lumMod val="10000"/>
                          </a:schemeClr>
                        </a:solidFill>
                        <a:effectLst/>
                        <a:latin typeface="+mn-lt"/>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mn-lt"/>
                        </a:rPr>
                        <a:t>18 (37)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mn-lt"/>
                        </a:rPr>
                        <a:t>3 (6)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mn-lt"/>
                        </a:rPr>
                        <a:t>28 (57)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089997378"/>
                  </a:ext>
                </a:extLst>
              </a:tr>
              <a:tr h="27085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mn-lt"/>
                        </a:rPr>
                        <a:t>Race/ethnicity, n (%)</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500" b="0" i="0" u="none" strike="noStrike" cap="none" normalizeH="0" baseline="0" dirty="0">
                          <a:ln>
                            <a:noFill/>
                          </a:ln>
                          <a:solidFill>
                            <a:schemeClr val="bg2">
                              <a:lumMod val="10000"/>
                            </a:schemeClr>
                          </a:solidFill>
                          <a:effectLst/>
                          <a:latin typeface="+mn-lt"/>
                        </a:rPr>
                        <a:t>White non-Hispanic</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500" b="0" i="0" u="none" strike="noStrike" cap="none" normalizeH="0" baseline="0" dirty="0">
                          <a:ln>
                            <a:noFill/>
                          </a:ln>
                          <a:solidFill>
                            <a:schemeClr val="bg2">
                              <a:lumMod val="10000"/>
                            </a:schemeClr>
                          </a:solidFill>
                          <a:effectLst/>
                          <a:latin typeface="+mn-lt"/>
                        </a:rPr>
                        <a:t>Black</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500" b="0" i="0" u="none" strike="noStrike" cap="none" normalizeH="0" baseline="0" dirty="0">
                          <a:ln>
                            <a:noFill/>
                          </a:ln>
                          <a:solidFill>
                            <a:schemeClr val="bg2">
                              <a:lumMod val="10000"/>
                            </a:schemeClr>
                          </a:solidFill>
                          <a:effectLst/>
                          <a:latin typeface="+mn-lt"/>
                        </a:rPr>
                        <a:t>Hispanic</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500" b="0" i="0" u="none" strike="noStrike" cap="none" normalizeH="0" baseline="0" dirty="0">
                          <a:ln>
                            <a:noFill/>
                          </a:ln>
                          <a:solidFill>
                            <a:schemeClr val="bg2">
                              <a:lumMod val="10000"/>
                            </a:schemeClr>
                          </a:solidFill>
                          <a:effectLst/>
                          <a:latin typeface="+mn-lt"/>
                        </a:rPr>
                        <a:t>American Indian or Alaskan Native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500" b="0" i="0" u="none" strike="noStrike" cap="none" normalizeH="0" baseline="0" dirty="0">
                        <a:ln>
                          <a:noFill/>
                        </a:ln>
                        <a:solidFill>
                          <a:schemeClr val="bg2">
                            <a:lumMod val="10000"/>
                          </a:schemeClr>
                        </a:solidFill>
                        <a:effectLst/>
                        <a:latin typeface="+mn-lt"/>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mn-lt"/>
                        </a:rPr>
                        <a:t>13 (27)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mn-lt"/>
                        </a:rPr>
                        <a:t>16 (33)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mn-lt"/>
                        </a:rPr>
                        <a:t>19 (39)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mn-lt"/>
                        </a:rPr>
                        <a:t>1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690459142"/>
                  </a:ext>
                </a:extLst>
              </a:tr>
              <a:tr h="27085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mn-lt"/>
                        </a:rPr>
                        <a:t>BMI, kg/m</a:t>
                      </a:r>
                      <a:r>
                        <a:rPr kumimoji="0" lang="en-US" sz="1500" b="0" i="0" u="none" strike="noStrike" cap="none" normalizeH="0" baseline="30000" dirty="0">
                          <a:ln>
                            <a:noFill/>
                          </a:ln>
                          <a:solidFill>
                            <a:schemeClr val="bg2">
                              <a:lumMod val="10000"/>
                            </a:schemeClr>
                          </a:solidFill>
                          <a:effectLst/>
                          <a:latin typeface="+mn-lt"/>
                        </a:rPr>
                        <a:t>2</a:t>
                      </a:r>
                      <a:r>
                        <a:rPr kumimoji="0" lang="en-US" sz="1500" b="0" i="0" u="none" strike="noStrike" cap="none" normalizeH="0" baseline="0" dirty="0">
                          <a:ln>
                            <a:noFill/>
                          </a:ln>
                          <a:solidFill>
                            <a:schemeClr val="bg2">
                              <a:lumMod val="10000"/>
                            </a:schemeClr>
                          </a:solidFill>
                          <a:effectLst/>
                          <a:latin typeface="+mn-lt"/>
                        </a:rPr>
                        <a:t>, median (IQR)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mn-lt"/>
                        </a:rPr>
                        <a:t>35 (31-39)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590927690"/>
                  </a:ext>
                </a:extLst>
              </a:tr>
              <a:tr h="280981">
                <a:tc>
                  <a:txBody>
                    <a:bodyPr/>
                    <a:lstStyle/>
                    <a:p>
                      <a:pPr marL="0" marR="0" lvl="0" indent="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None/>
                        <a:tabLst/>
                      </a:pPr>
                      <a:r>
                        <a:rPr kumimoji="0" lang="en-US" sz="1500" b="0" i="0" u="none" strike="noStrike" cap="none" normalizeH="0" baseline="0" dirty="0">
                          <a:ln>
                            <a:noFill/>
                          </a:ln>
                          <a:solidFill>
                            <a:schemeClr val="bg2">
                              <a:lumMod val="10000"/>
                            </a:schemeClr>
                          </a:solidFill>
                          <a:effectLst/>
                          <a:latin typeface="+mn-lt"/>
                        </a:rPr>
                        <a:t>Waist circumference (cm), median (IQR)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mn-lt"/>
                        </a:rPr>
                        <a:t>114 (107-124)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811070783"/>
                  </a:ext>
                </a:extLst>
              </a:tr>
              <a:tr h="27085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1"/>
                          </a:solidFill>
                          <a:effectLst/>
                          <a:latin typeface="+mn-lt"/>
                        </a:rPr>
                        <a:t>CD4 cell count (cells/mm</a:t>
                      </a:r>
                      <a:r>
                        <a:rPr kumimoji="0" lang="en-US" sz="1500" b="0" i="0" u="none" strike="noStrike" cap="none" normalizeH="0" baseline="30000" dirty="0">
                          <a:ln>
                            <a:noFill/>
                          </a:ln>
                          <a:solidFill>
                            <a:schemeClr val="bg1"/>
                          </a:solidFill>
                          <a:effectLst/>
                          <a:latin typeface="+mn-lt"/>
                        </a:rPr>
                        <a:t>3</a:t>
                      </a:r>
                      <a:r>
                        <a:rPr kumimoji="0" lang="en-US" sz="1500" b="0" i="0" u="none" strike="noStrike" cap="none" normalizeH="0" baseline="0" dirty="0">
                          <a:ln>
                            <a:noFill/>
                          </a:ln>
                          <a:solidFill>
                            <a:schemeClr val="bg1"/>
                          </a:solidFill>
                          <a:effectLst/>
                          <a:latin typeface="+mn-lt"/>
                        </a:rPr>
                        <a:t>), median (IQR)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mn-lt"/>
                        </a:rPr>
                        <a:t>701 (586-869)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906799086"/>
                  </a:ext>
                </a:extLst>
              </a:tr>
              <a:tr h="28098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1"/>
                          </a:solidFill>
                          <a:effectLst/>
                          <a:latin typeface="+mn-lt"/>
                        </a:rPr>
                        <a:t>History of hepatitis C virus</a:t>
                      </a:r>
                      <a:r>
                        <a:rPr kumimoji="0" lang="en-US" sz="1500" b="0" i="0" u="none" strike="noStrike" cap="none" normalizeH="0" baseline="0" dirty="0">
                          <a:ln>
                            <a:noFill/>
                          </a:ln>
                          <a:solidFill>
                            <a:schemeClr val="bg2">
                              <a:lumMod val="10000"/>
                            </a:schemeClr>
                          </a:solidFill>
                          <a:effectLst/>
                          <a:latin typeface="+mn-lt"/>
                        </a:rPr>
                        <a:t>, n (%)</a:t>
                      </a:r>
                      <a:endParaRPr kumimoji="0" lang="en-US" sz="1500" b="0" i="0" u="none" strike="noStrike" cap="none" normalizeH="0" baseline="0" dirty="0">
                        <a:ln>
                          <a:noFill/>
                        </a:ln>
                        <a:solidFill>
                          <a:schemeClr val="bg1"/>
                        </a:solidFill>
                        <a:effectLst/>
                        <a:latin typeface="+mn-lt"/>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mn-lt"/>
                        </a:rPr>
                        <a:t>4 (8)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804348344"/>
                  </a:ext>
                </a:extLst>
              </a:tr>
            </a:tbl>
          </a:graphicData>
        </a:graphic>
      </p:graphicFrame>
      <p:sp>
        <p:nvSpPr>
          <p:cNvPr id="2" name="Title 1">
            <a:extLst>
              <a:ext uri="{FF2B5EF4-FFF2-40B4-BE49-F238E27FC236}">
                <a16:creationId xmlns:a16="http://schemas.microsoft.com/office/drawing/2014/main" id="{6CD6D172-2BE8-5F21-4F24-8E4C2552BED6}"/>
              </a:ext>
            </a:extLst>
          </p:cNvPr>
          <p:cNvSpPr>
            <a:spLocks noGrp="1"/>
          </p:cNvSpPr>
          <p:nvPr>
            <p:ph type="title"/>
          </p:nvPr>
        </p:nvSpPr>
        <p:spPr/>
        <p:txBody>
          <a:bodyPr/>
          <a:lstStyle/>
          <a:p>
            <a:r>
              <a:rPr lang="en-US" dirty="0">
                <a:latin typeface="Calibri"/>
                <a:cs typeface="Calibri"/>
              </a:rPr>
              <a:t>ACTG A5371/SLIM LIVER Study: Participant Characteristics and Primary Outcome</a:t>
            </a:r>
          </a:p>
        </p:txBody>
      </p:sp>
      <p:sp>
        <p:nvSpPr>
          <p:cNvPr id="4" name="Content Placeholder 3">
            <a:extLst>
              <a:ext uri="{FF2B5EF4-FFF2-40B4-BE49-F238E27FC236}">
                <a16:creationId xmlns:a16="http://schemas.microsoft.com/office/drawing/2014/main" id="{3EA98483-4861-43A8-3B6C-29C01E8FDFB1}"/>
              </a:ext>
            </a:extLst>
          </p:cNvPr>
          <p:cNvSpPr>
            <a:spLocks noGrp="1"/>
          </p:cNvSpPr>
          <p:nvPr>
            <p:ph sz="half" idx="1"/>
          </p:nvPr>
        </p:nvSpPr>
        <p:spPr>
          <a:xfrm>
            <a:off x="6268853" y="1510730"/>
            <a:ext cx="5309278" cy="4678738"/>
          </a:xfrm>
        </p:spPr>
        <p:txBody>
          <a:bodyPr/>
          <a:lstStyle/>
          <a:p>
            <a:r>
              <a:rPr lang="en-US" sz="2200" b="1" dirty="0"/>
              <a:t>Primary outcome: </a:t>
            </a:r>
            <a:r>
              <a:rPr lang="en-US" sz="2200" dirty="0"/>
              <a:t>change in IHTG</a:t>
            </a:r>
          </a:p>
          <a:p>
            <a:pPr lvl="1"/>
            <a:r>
              <a:rPr lang="en-US" sz="2000" dirty="0"/>
              <a:t>≥30% relative reduction in IHTG: 58%</a:t>
            </a:r>
          </a:p>
          <a:p>
            <a:pPr lvl="1"/>
            <a:r>
              <a:rPr lang="en-US" sz="2000" dirty="0"/>
              <a:t>Complete MASLD resolution </a:t>
            </a:r>
            <a:br>
              <a:rPr lang="en-US" sz="2000" dirty="0"/>
            </a:br>
            <a:r>
              <a:rPr lang="en-US" sz="2000" dirty="0"/>
              <a:t>(absolute IHTG &lt;5%): 29%</a:t>
            </a:r>
          </a:p>
          <a:p>
            <a:pPr lvl="1"/>
            <a:r>
              <a:rPr lang="en-US" sz="2000" dirty="0"/>
              <a:t>Study not powered for subgroups, but greater IHTG reductions observed in: </a:t>
            </a:r>
          </a:p>
          <a:p>
            <a:pPr lvl="2">
              <a:buFont typeface="Wingdings" panose="05000000000000000000" pitchFamily="2" charset="2"/>
              <a:buChar char="§"/>
            </a:pPr>
            <a:r>
              <a:rPr lang="en-US" sz="1800" dirty="0"/>
              <a:t>Women</a:t>
            </a:r>
          </a:p>
          <a:p>
            <a:pPr lvl="2">
              <a:buFont typeface="Wingdings" panose="05000000000000000000" pitchFamily="2" charset="2"/>
              <a:buChar char="§"/>
            </a:pPr>
            <a:r>
              <a:rPr lang="en-US" sz="1800" dirty="0"/>
              <a:t>Hispanic and non-Hispanic White patients</a:t>
            </a:r>
          </a:p>
          <a:p>
            <a:pPr lvl="2">
              <a:buFont typeface="Wingdings" panose="05000000000000000000" pitchFamily="2" charset="2"/>
              <a:buChar char="§"/>
            </a:pPr>
            <a:r>
              <a:rPr lang="en-US" sz="1800" dirty="0"/>
              <a:t>Age &gt;60 yr</a:t>
            </a:r>
          </a:p>
          <a:p>
            <a:endParaRPr lang="en-US" sz="1800" dirty="0"/>
          </a:p>
        </p:txBody>
      </p:sp>
      <p:sp>
        <p:nvSpPr>
          <p:cNvPr id="3" name="Text Box 11">
            <a:extLst>
              <a:ext uri="{FF2B5EF4-FFF2-40B4-BE49-F238E27FC236}">
                <a16:creationId xmlns:a16="http://schemas.microsoft.com/office/drawing/2014/main" id="{39155E86-3386-6ACD-EE49-2F9602D475B0}"/>
              </a:ext>
            </a:extLst>
          </p:cNvPr>
          <p:cNvSpPr txBox="1">
            <a:spLocks noChangeArrowheads="1"/>
          </p:cNvSpPr>
          <p:nvPr/>
        </p:nvSpPr>
        <p:spPr bwMode="auto">
          <a:xfrm>
            <a:off x="414339" y="6363255"/>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Lake. CROI 2024. Abstr 159.</a:t>
            </a:r>
          </a:p>
        </p:txBody>
      </p:sp>
    </p:spTree>
    <p:extLst>
      <p:ext uri="{BB962C8B-B14F-4D97-AF65-F5344CB8AC3E}">
        <p14:creationId xmlns:p14="http://schemas.microsoft.com/office/powerpoint/2010/main" val="13241924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78CB3A-0FBC-8905-91A3-7EC83DA8072F}"/>
              </a:ext>
            </a:extLst>
          </p:cNvPr>
          <p:cNvSpPr>
            <a:spLocks noGrp="1"/>
          </p:cNvSpPr>
          <p:nvPr>
            <p:ph type="title"/>
          </p:nvPr>
        </p:nvSpPr>
        <p:spPr/>
        <p:txBody>
          <a:bodyPr/>
          <a:lstStyle/>
          <a:p>
            <a:r>
              <a:rPr lang="en-US" dirty="0"/>
              <a:t>What is the CV risk for women with HIV?</a:t>
            </a:r>
            <a:br>
              <a:rPr lang="en-US" dirty="0"/>
            </a:br>
            <a:r>
              <a:rPr lang="en-US" dirty="0"/>
              <a:t>What do we know about statin benefits </a:t>
            </a:r>
            <a:br>
              <a:rPr lang="en-US" dirty="0"/>
            </a:br>
            <a:r>
              <a:rPr lang="en-US" dirty="0"/>
              <a:t>with low ASCVD risk estimates?</a:t>
            </a:r>
          </a:p>
        </p:txBody>
      </p:sp>
    </p:spTree>
    <p:extLst>
      <p:ext uri="{BB962C8B-B14F-4D97-AF65-F5344CB8AC3E}">
        <p14:creationId xmlns:p14="http://schemas.microsoft.com/office/powerpoint/2010/main" val="23984726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F65B5284-A016-40AE-8211-CECB2CF27933}"/>
              </a:ext>
            </a:extLst>
          </p:cNvPr>
          <p:cNvSpPr>
            <a:spLocks noGrp="1" noChangeArrowheads="1"/>
          </p:cNvSpPr>
          <p:nvPr>
            <p:ph type="title"/>
          </p:nvPr>
        </p:nvSpPr>
        <p:spPr/>
        <p:txBody>
          <a:bodyPr/>
          <a:lstStyle/>
          <a:p>
            <a:r>
              <a:rPr lang="en-US" altLang="en-US" dirty="0"/>
              <a:t>REPRIEVE: Statins for Cardiovascular Disease Prevention in People Living With HIV</a:t>
            </a:r>
          </a:p>
        </p:txBody>
      </p:sp>
      <p:sp>
        <p:nvSpPr>
          <p:cNvPr id="3" name="Text Placeholder 60">
            <a:extLst>
              <a:ext uri="{FF2B5EF4-FFF2-40B4-BE49-F238E27FC236}">
                <a16:creationId xmlns:a16="http://schemas.microsoft.com/office/drawing/2014/main" id="{EC43C235-44E8-A2E7-94EB-65239843B0CF}"/>
              </a:ext>
            </a:extLst>
          </p:cNvPr>
          <p:cNvSpPr txBox="1">
            <a:spLocks/>
          </p:cNvSpPr>
          <p:nvPr/>
        </p:nvSpPr>
        <p:spPr>
          <a:xfrm>
            <a:off x="604675" y="1513046"/>
            <a:ext cx="11040209" cy="1203505"/>
          </a:xfrm>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500"/>
              </a:spcBef>
              <a:spcAft>
                <a:spcPts val="0"/>
              </a:spcAft>
              <a:buClr>
                <a:srgbClr val="000000"/>
              </a:buClr>
              <a:buSzTx/>
              <a:buFont typeface="Wingdings" panose="05000000000000000000" pitchFamily="2" charset="2"/>
              <a:buChar char="§"/>
              <a:tabLst/>
              <a:defRPr/>
            </a:pPr>
            <a:r>
              <a:rPr kumimoji="0" lang="en-US" alt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Randomized, prospective trial of persons living with HIV aged 40-75 yr on stable ART with low to moderate ASCVD risk receiving </a:t>
            </a:r>
            <a:r>
              <a:rPr kumimoji="0" lang="en-US" altLang="en-US" sz="2000" b="1" i="0" u="none" strike="noStrike" kern="0" cap="none" spc="0" normalizeH="0" baseline="0" noProof="0" dirty="0">
                <a:ln>
                  <a:noFill/>
                </a:ln>
                <a:solidFill>
                  <a:srgbClr val="E1471D"/>
                </a:solidFill>
                <a:effectLst/>
                <a:uLnTx/>
                <a:uFillTx/>
                <a:latin typeface="Calibri" panose="020F0502020204030204" pitchFamily="34" charset="0"/>
                <a:ea typeface="+mn-ea"/>
                <a:cs typeface="+mn-cs"/>
              </a:rPr>
              <a:t>pitavastatin</a:t>
            </a:r>
            <a:r>
              <a:rPr kumimoji="0" lang="en-US" altLang="en-US" sz="20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 </a:t>
            </a:r>
            <a:r>
              <a:rPr kumimoji="0" lang="en-US" alt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4 mg QD (n = 3888) vs </a:t>
            </a:r>
            <a:r>
              <a:rPr kumimoji="0" lang="en-US" altLang="en-US" sz="2000" b="1" i="0" u="none" strike="noStrike" kern="0" cap="none" spc="0" normalizeH="0" baseline="0" noProof="0" dirty="0">
                <a:ln>
                  <a:noFill/>
                </a:ln>
                <a:solidFill>
                  <a:srgbClr val="015873"/>
                </a:solidFill>
                <a:effectLst/>
                <a:uLnTx/>
                <a:uFillTx/>
                <a:latin typeface="Calibri" panose="020F0502020204030204" pitchFamily="34" charset="0"/>
                <a:ea typeface="+mn-ea"/>
                <a:cs typeface="+mn-cs"/>
              </a:rPr>
              <a:t>placebo</a:t>
            </a:r>
            <a:r>
              <a:rPr kumimoji="0" lang="en-US" alt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 (n = 3881)</a:t>
            </a:r>
          </a:p>
          <a:p>
            <a:pPr marL="342900" marR="0" lvl="0" indent="-342900" algn="l" defTabSz="914400" rtl="0" eaLnBrk="1" fontAlgn="base" latinLnBrk="0" hangingPunct="1">
              <a:lnSpc>
                <a:spcPct val="90000"/>
              </a:lnSpc>
              <a:spcBef>
                <a:spcPts val="1000"/>
              </a:spcBef>
              <a:spcAft>
                <a:spcPts val="600"/>
              </a:spcAft>
              <a:buClr>
                <a:srgbClr val="000000"/>
              </a:buClr>
              <a:buSzTx/>
              <a:buFont typeface="Wingdings" panose="05000000000000000000" pitchFamily="2" charset="2"/>
              <a:buChar char="§"/>
              <a:tabLst/>
              <a:defRPr/>
            </a:pPr>
            <a:r>
              <a:rPr kumimoji="0" lang="en-US" altLang="en-US" sz="2000" b="1" i="0" u="none" strike="noStrike" kern="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Reduced MACE incidence </a:t>
            </a:r>
            <a:r>
              <a:rPr kumimoji="0" lang="en-US" alt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with</a:t>
            </a:r>
            <a:r>
              <a:rPr kumimoji="0" lang="en-US" altLang="en-US" sz="2000" b="1" i="0" u="none" strike="noStrike" kern="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a:t>
            </a:r>
            <a:r>
              <a:rPr kumimoji="0" lang="en-US" altLang="en-US" sz="2000" b="1" i="0" u="none" strike="noStrike" kern="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pitavastatin (4.81 per 1000 PY) </a:t>
            </a:r>
            <a:r>
              <a:rPr kumimoji="0" lang="en-US" alt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vs </a:t>
            </a:r>
            <a:r>
              <a:rPr kumimoji="0" lang="en-US" altLang="en-US" sz="2000" b="1" i="0" u="none" strike="noStrike" kern="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placebo (7.32 per 1000 PY) </a:t>
            </a:r>
            <a:br>
              <a:rPr kumimoji="0" lang="en-US" altLang="en-US" sz="2000" b="1" i="0" u="none" strike="noStrike" kern="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br>
            <a:r>
              <a:rPr kumimoji="0" lang="en-US" alt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(HR: 0.65; 95% CI: 0.48-0.90)</a:t>
            </a:r>
          </a:p>
        </p:txBody>
      </p:sp>
      <p:sp>
        <p:nvSpPr>
          <p:cNvPr id="4" name="Text Box 11">
            <a:extLst>
              <a:ext uri="{FF2B5EF4-FFF2-40B4-BE49-F238E27FC236}">
                <a16:creationId xmlns:a16="http://schemas.microsoft.com/office/drawing/2014/main" id="{E0A90671-118C-7F4B-4E75-76C76758F0E4}"/>
              </a:ext>
            </a:extLst>
          </p:cNvPr>
          <p:cNvSpPr txBox="1">
            <a:spLocks noChangeArrowheads="1"/>
          </p:cNvSpPr>
          <p:nvPr/>
        </p:nvSpPr>
        <p:spPr bwMode="auto">
          <a:xfrm>
            <a:off x="408764" y="636098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Grinspoon. IAS 2023. Abstr SY06. Grinspoon. NEJM. 2023;389:687.</a:t>
            </a:r>
          </a:p>
        </p:txBody>
      </p:sp>
      <p:sp>
        <p:nvSpPr>
          <p:cNvPr id="5" name="Freeform 19528">
            <a:extLst>
              <a:ext uri="{FF2B5EF4-FFF2-40B4-BE49-F238E27FC236}">
                <a16:creationId xmlns:a16="http://schemas.microsoft.com/office/drawing/2014/main" id="{19073256-92AF-71AA-A112-C0B3BC9D9EB6}"/>
              </a:ext>
            </a:extLst>
          </p:cNvPr>
          <p:cNvSpPr/>
          <p:nvPr/>
        </p:nvSpPr>
        <p:spPr bwMode="auto">
          <a:xfrm>
            <a:off x="1126944" y="4509127"/>
            <a:ext cx="3698875" cy="492125"/>
          </a:xfrm>
          <a:custGeom>
            <a:avLst/>
            <a:gdLst>
              <a:gd name="connsiteX0" fmla="*/ 3600450 w 3698875"/>
              <a:gd name="connsiteY0" fmla="*/ 0 h 492125"/>
              <a:gd name="connsiteX1" fmla="*/ 3698875 w 3698875"/>
              <a:gd name="connsiteY1" fmla="*/ 0 h 492125"/>
              <a:gd name="connsiteX2" fmla="*/ 3698875 w 3698875"/>
              <a:gd name="connsiteY2" fmla="*/ 184150 h 492125"/>
              <a:gd name="connsiteX3" fmla="*/ 3590925 w 3698875"/>
              <a:gd name="connsiteY3" fmla="*/ 184150 h 492125"/>
              <a:gd name="connsiteX4" fmla="*/ 3590925 w 3698875"/>
              <a:gd name="connsiteY4" fmla="*/ 196850 h 492125"/>
              <a:gd name="connsiteX5" fmla="*/ 3270250 w 3698875"/>
              <a:gd name="connsiteY5" fmla="*/ 196850 h 492125"/>
              <a:gd name="connsiteX6" fmla="*/ 3270250 w 3698875"/>
              <a:gd name="connsiteY6" fmla="*/ 206375 h 492125"/>
              <a:gd name="connsiteX7" fmla="*/ 3041650 w 3698875"/>
              <a:gd name="connsiteY7" fmla="*/ 206375 h 492125"/>
              <a:gd name="connsiteX8" fmla="*/ 3041650 w 3698875"/>
              <a:gd name="connsiteY8" fmla="*/ 225425 h 492125"/>
              <a:gd name="connsiteX9" fmla="*/ 2828925 w 3698875"/>
              <a:gd name="connsiteY9" fmla="*/ 225425 h 492125"/>
              <a:gd name="connsiteX10" fmla="*/ 2822575 w 3698875"/>
              <a:gd name="connsiteY10" fmla="*/ 231775 h 492125"/>
              <a:gd name="connsiteX11" fmla="*/ 2736850 w 3698875"/>
              <a:gd name="connsiteY11" fmla="*/ 231775 h 492125"/>
              <a:gd name="connsiteX12" fmla="*/ 2736850 w 3698875"/>
              <a:gd name="connsiteY12" fmla="*/ 247650 h 492125"/>
              <a:gd name="connsiteX13" fmla="*/ 2584450 w 3698875"/>
              <a:gd name="connsiteY13" fmla="*/ 247650 h 492125"/>
              <a:gd name="connsiteX14" fmla="*/ 2571750 w 3698875"/>
              <a:gd name="connsiteY14" fmla="*/ 260350 h 492125"/>
              <a:gd name="connsiteX15" fmla="*/ 2432050 w 3698875"/>
              <a:gd name="connsiteY15" fmla="*/ 266700 h 492125"/>
              <a:gd name="connsiteX16" fmla="*/ 2371725 w 3698875"/>
              <a:gd name="connsiteY16" fmla="*/ 273050 h 492125"/>
              <a:gd name="connsiteX17" fmla="*/ 2228850 w 3698875"/>
              <a:gd name="connsiteY17" fmla="*/ 288925 h 492125"/>
              <a:gd name="connsiteX18" fmla="*/ 2168525 w 3698875"/>
              <a:gd name="connsiteY18" fmla="*/ 304800 h 492125"/>
              <a:gd name="connsiteX19" fmla="*/ 2032000 w 3698875"/>
              <a:gd name="connsiteY19" fmla="*/ 304800 h 492125"/>
              <a:gd name="connsiteX20" fmla="*/ 1968500 w 3698875"/>
              <a:gd name="connsiteY20" fmla="*/ 320675 h 492125"/>
              <a:gd name="connsiteX21" fmla="*/ 1857375 w 3698875"/>
              <a:gd name="connsiteY21" fmla="*/ 330200 h 492125"/>
              <a:gd name="connsiteX22" fmla="*/ 1755775 w 3698875"/>
              <a:gd name="connsiteY22" fmla="*/ 339725 h 492125"/>
              <a:gd name="connsiteX23" fmla="*/ 1663700 w 3698875"/>
              <a:gd name="connsiteY23" fmla="*/ 346075 h 492125"/>
              <a:gd name="connsiteX24" fmla="*/ 1606550 w 3698875"/>
              <a:gd name="connsiteY24" fmla="*/ 361950 h 492125"/>
              <a:gd name="connsiteX25" fmla="*/ 1498600 w 3698875"/>
              <a:gd name="connsiteY25" fmla="*/ 377825 h 492125"/>
              <a:gd name="connsiteX26" fmla="*/ 1457325 w 3698875"/>
              <a:gd name="connsiteY26" fmla="*/ 377825 h 492125"/>
              <a:gd name="connsiteX27" fmla="*/ 1371600 w 3698875"/>
              <a:gd name="connsiteY27" fmla="*/ 390525 h 492125"/>
              <a:gd name="connsiteX28" fmla="*/ 1209675 w 3698875"/>
              <a:gd name="connsiteY28" fmla="*/ 406400 h 492125"/>
              <a:gd name="connsiteX29" fmla="*/ 1085850 w 3698875"/>
              <a:gd name="connsiteY29" fmla="*/ 415925 h 492125"/>
              <a:gd name="connsiteX30" fmla="*/ 1022350 w 3698875"/>
              <a:gd name="connsiteY30" fmla="*/ 415925 h 492125"/>
              <a:gd name="connsiteX31" fmla="*/ 920750 w 3698875"/>
              <a:gd name="connsiteY31" fmla="*/ 438150 h 492125"/>
              <a:gd name="connsiteX32" fmla="*/ 815975 w 3698875"/>
              <a:gd name="connsiteY32" fmla="*/ 441325 h 492125"/>
              <a:gd name="connsiteX33" fmla="*/ 742950 w 3698875"/>
              <a:gd name="connsiteY33" fmla="*/ 447675 h 492125"/>
              <a:gd name="connsiteX34" fmla="*/ 692150 w 3698875"/>
              <a:gd name="connsiteY34" fmla="*/ 441325 h 492125"/>
              <a:gd name="connsiteX35" fmla="*/ 669925 w 3698875"/>
              <a:gd name="connsiteY35" fmla="*/ 450850 h 492125"/>
              <a:gd name="connsiteX36" fmla="*/ 476250 w 3698875"/>
              <a:gd name="connsiteY36" fmla="*/ 454025 h 492125"/>
              <a:gd name="connsiteX37" fmla="*/ 361950 w 3698875"/>
              <a:gd name="connsiteY37" fmla="*/ 457200 h 492125"/>
              <a:gd name="connsiteX38" fmla="*/ 323850 w 3698875"/>
              <a:gd name="connsiteY38" fmla="*/ 469900 h 492125"/>
              <a:gd name="connsiteX39" fmla="*/ 212725 w 3698875"/>
              <a:gd name="connsiteY39" fmla="*/ 473075 h 492125"/>
              <a:gd name="connsiteX40" fmla="*/ 146050 w 3698875"/>
              <a:gd name="connsiteY40" fmla="*/ 479425 h 492125"/>
              <a:gd name="connsiteX41" fmla="*/ 0 w 3698875"/>
              <a:gd name="connsiteY41" fmla="*/ 492125 h 492125"/>
              <a:gd name="connsiteX42" fmla="*/ 577850 w 3698875"/>
              <a:gd name="connsiteY42" fmla="*/ 396875 h 492125"/>
              <a:gd name="connsiteX43" fmla="*/ 669925 w 3698875"/>
              <a:gd name="connsiteY43" fmla="*/ 396875 h 492125"/>
              <a:gd name="connsiteX44" fmla="*/ 781050 w 3698875"/>
              <a:gd name="connsiteY44" fmla="*/ 371475 h 492125"/>
              <a:gd name="connsiteX45" fmla="*/ 898525 w 3698875"/>
              <a:gd name="connsiteY45" fmla="*/ 355600 h 492125"/>
              <a:gd name="connsiteX46" fmla="*/ 930275 w 3698875"/>
              <a:gd name="connsiteY46" fmla="*/ 342900 h 492125"/>
              <a:gd name="connsiteX47" fmla="*/ 1012825 w 3698875"/>
              <a:gd name="connsiteY47" fmla="*/ 330200 h 492125"/>
              <a:gd name="connsiteX48" fmla="*/ 1139825 w 3698875"/>
              <a:gd name="connsiteY48" fmla="*/ 317500 h 492125"/>
              <a:gd name="connsiteX49" fmla="*/ 1276350 w 3698875"/>
              <a:gd name="connsiteY49" fmla="*/ 307975 h 492125"/>
              <a:gd name="connsiteX50" fmla="*/ 1349375 w 3698875"/>
              <a:gd name="connsiteY50" fmla="*/ 282575 h 492125"/>
              <a:gd name="connsiteX51" fmla="*/ 1393825 w 3698875"/>
              <a:gd name="connsiteY51" fmla="*/ 276225 h 492125"/>
              <a:gd name="connsiteX52" fmla="*/ 1425575 w 3698875"/>
              <a:gd name="connsiteY52" fmla="*/ 260350 h 492125"/>
              <a:gd name="connsiteX53" fmla="*/ 1520825 w 3698875"/>
              <a:gd name="connsiteY53" fmla="*/ 247650 h 492125"/>
              <a:gd name="connsiteX54" fmla="*/ 1651000 w 3698875"/>
              <a:gd name="connsiteY54" fmla="*/ 215900 h 492125"/>
              <a:gd name="connsiteX55" fmla="*/ 1955800 w 3698875"/>
              <a:gd name="connsiteY55" fmla="*/ 196850 h 492125"/>
              <a:gd name="connsiteX56" fmla="*/ 2092325 w 3698875"/>
              <a:gd name="connsiteY56" fmla="*/ 168275 h 492125"/>
              <a:gd name="connsiteX57" fmla="*/ 2162175 w 3698875"/>
              <a:gd name="connsiteY57" fmla="*/ 171450 h 492125"/>
              <a:gd name="connsiteX58" fmla="*/ 2251075 w 3698875"/>
              <a:gd name="connsiteY58" fmla="*/ 155575 h 492125"/>
              <a:gd name="connsiteX59" fmla="*/ 2384425 w 3698875"/>
              <a:gd name="connsiteY59" fmla="*/ 142875 h 492125"/>
              <a:gd name="connsiteX60" fmla="*/ 2466975 w 3698875"/>
              <a:gd name="connsiteY60" fmla="*/ 136525 h 492125"/>
              <a:gd name="connsiteX61" fmla="*/ 2549525 w 3698875"/>
              <a:gd name="connsiteY61" fmla="*/ 130175 h 492125"/>
              <a:gd name="connsiteX62" fmla="*/ 2622550 w 3698875"/>
              <a:gd name="connsiteY62" fmla="*/ 114300 h 492125"/>
              <a:gd name="connsiteX63" fmla="*/ 2676525 w 3698875"/>
              <a:gd name="connsiteY63" fmla="*/ 114300 h 492125"/>
              <a:gd name="connsiteX64" fmla="*/ 2724150 w 3698875"/>
              <a:gd name="connsiteY64" fmla="*/ 98425 h 492125"/>
              <a:gd name="connsiteX65" fmla="*/ 2803525 w 3698875"/>
              <a:gd name="connsiteY65" fmla="*/ 95250 h 492125"/>
              <a:gd name="connsiteX66" fmla="*/ 2825750 w 3698875"/>
              <a:gd name="connsiteY66" fmla="*/ 79375 h 492125"/>
              <a:gd name="connsiteX67" fmla="*/ 2930525 w 3698875"/>
              <a:gd name="connsiteY67" fmla="*/ 69850 h 492125"/>
              <a:gd name="connsiteX68" fmla="*/ 2940050 w 3698875"/>
              <a:gd name="connsiteY68" fmla="*/ 57150 h 492125"/>
              <a:gd name="connsiteX69" fmla="*/ 3028950 w 3698875"/>
              <a:gd name="connsiteY69" fmla="*/ 60325 h 492125"/>
              <a:gd name="connsiteX70" fmla="*/ 3051175 w 3698875"/>
              <a:gd name="connsiteY70" fmla="*/ 41275 h 492125"/>
              <a:gd name="connsiteX71" fmla="*/ 3289300 w 3698875"/>
              <a:gd name="connsiteY71" fmla="*/ 47625 h 492125"/>
              <a:gd name="connsiteX72" fmla="*/ 3289300 w 3698875"/>
              <a:gd name="connsiteY72" fmla="*/ 31750 h 492125"/>
              <a:gd name="connsiteX73" fmla="*/ 3600450 w 3698875"/>
              <a:gd name="connsiteY73" fmla="*/ 0 h 492125"/>
              <a:gd name="connsiteX0" fmla="*/ 3600450 w 3698875"/>
              <a:gd name="connsiteY0" fmla="*/ 0 h 492125"/>
              <a:gd name="connsiteX1" fmla="*/ 3698875 w 3698875"/>
              <a:gd name="connsiteY1" fmla="*/ 0 h 492125"/>
              <a:gd name="connsiteX2" fmla="*/ 3698875 w 3698875"/>
              <a:gd name="connsiteY2" fmla="*/ 184150 h 492125"/>
              <a:gd name="connsiteX3" fmla="*/ 3590925 w 3698875"/>
              <a:gd name="connsiteY3" fmla="*/ 184150 h 492125"/>
              <a:gd name="connsiteX4" fmla="*/ 3590925 w 3698875"/>
              <a:gd name="connsiteY4" fmla="*/ 196850 h 492125"/>
              <a:gd name="connsiteX5" fmla="*/ 3270250 w 3698875"/>
              <a:gd name="connsiteY5" fmla="*/ 196850 h 492125"/>
              <a:gd name="connsiteX6" fmla="*/ 3270250 w 3698875"/>
              <a:gd name="connsiteY6" fmla="*/ 206375 h 492125"/>
              <a:gd name="connsiteX7" fmla="*/ 3041650 w 3698875"/>
              <a:gd name="connsiteY7" fmla="*/ 206375 h 492125"/>
              <a:gd name="connsiteX8" fmla="*/ 3041650 w 3698875"/>
              <a:gd name="connsiteY8" fmla="*/ 225425 h 492125"/>
              <a:gd name="connsiteX9" fmla="*/ 2828925 w 3698875"/>
              <a:gd name="connsiteY9" fmla="*/ 225425 h 492125"/>
              <a:gd name="connsiteX10" fmla="*/ 2822575 w 3698875"/>
              <a:gd name="connsiteY10" fmla="*/ 231775 h 492125"/>
              <a:gd name="connsiteX11" fmla="*/ 2736850 w 3698875"/>
              <a:gd name="connsiteY11" fmla="*/ 231775 h 492125"/>
              <a:gd name="connsiteX12" fmla="*/ 2736850 w 3698875"/>
              <a:gd name="connsiteY12" fmla="*/ 247650 h 492125"/>
              <a:gd name="connsiteX13" fmla="*/ 2584450 w 3698875"/>
              <a:gd name="connsiteY13" fmla="*/ 247650 h 492125"/>
              <a:gd name="connsiteX14" fmla="*/ 2571750 w 3698875"/>
              <a:gd name="connsiteY14" fmla="*/ 260350 h 492125"/>
              <a:gd name="connsiteX15" fmla="*/ 2432050 w 3698875"/>
              <a:gd name="connsiteY15" fmla="*/ 266700 h 492125"/>
              <a:gd name="connsiteX16" fmla="*/ 2371725 w 3698875"/>
              <a:gd name="connsiteY16" fmla="*/ 273050 h 492125"/>
              <a:gd name="connsiteX17" fmla="*/ 2228850 w 3698875"/>
              <a:gd name="connsiteY17" fmla="*/ 288925 h 492125"/>
              <a:gd name="connsiteX18" fmla="*/ 2168525 w 3698875"/>
              <a:gd name="connsiteY18" fmla="*/ 304800 h 492125"/>
              <a:gd name="connsiteX19" fmla="*/ 2032000 w 3698875"/>
              <a:gd name="connsiteY19" fmla="*/ 304800 h 492125"/>
              <a:gd name="connsiteX20" fmla="*/ 1968500 w 3698875"/>
              <a:gd name="connsiteY20" fmla="*/ 320675 h 492125"/>
              <a:gd name="connsiteX21" fmla="*/ 1857375 w 3698875"/>
              <a:gd name="connsiteY21" fmla="*/ 330200 h 492125"/>
              <a:gd name="connsiteX22" fmla="*/ 1755775 w 3698875"/>
              <a:gd name="connsiteY22" fmla="*/ 339725 h 492125"/>
              <a:gd name="connsiteX23" fmla="*/ 1663700 w 3698875"/>
              <a:gd name="connsiteY23" fmla="*/ 346075 h 492125"/>
              <a:gd name="connsiteX24" fmla="*/ 1606550 w 3698875"/>
              <a:gd name="connsiteY24" fmla="*/ 361950 h 492125"/>
              <a:gd name="connsiteX25" fmla="*/ 1498600 w 3698875"/>
              <a:gd name="connsiteY25" fmla="*/ 377825 h 492125"/>
              <a:gd name="connsiteX26" fmla="*/ 1457325 w 3698875"/>
              <a:gd name="connsiteY26" fmla="*/ 377825 h 492125"/>
              <a:gd name="connsiteX27" fmla="*/ 1371600 w 3698875"/>
              <a:gd name="connsiteY27" fmla="*/ 390525 h 492125"/>
              <a:gd name="connsiteX28" fmla="*/ 1209675 w 3698875"/>
              <a:gd name="connsiteY28" fmla="*/ 406400 h 492125"/>
              <a:gd name="connsiteX29" fmla="*/ 1085850 w 3698875"/>
              <a:gd name="connsiteY29" fmla="*/ 415925 h 492125"/>
              <a:gd name="connsiteX30" fmla="*/ 1022350 w 3698875"/>
              <a:gd name="connsiteY30" fmla="*/ 415925 h 492125"/>
              <a:gd name="connsiteX31" fmla="*/ 920750 w 3698875"/>
              <a:gd name="connsiteY31" fmla="*/ 438150 h 492125"/>
              <a:gd name="connsiteX32" fmla="*/ 815975 w 3698875"/>
              <a:gd name="connsiteY32" fmla="*/ 441325 h 492125"/>
              <a:gd name="connsiteX33" fmla="*/ 742950 w 3698875"/>
              <a:gd name="connsiteY33" fmla="*/ 447675 h 492125"/>
              <a:gd name="connsiteX34" fmla="*/ 692150 w 3698875"/>
              <a:gd name="connsiteY34" fmla="*/ 441325 h 492125"/>
              <a:gd name="connsiteX35" fmla="*/ 669925 w 3698875"/>
              <a:gd name="connsiteY35" fmla="*/ 450850 h 492125"/>
              <a:gd name="connsiteX36" fmla="*/ 476250 w 3698875"/>
              <a:gd name="connsiteY36" fmla="*/ 454025 h 492125"/>
              <a:gd name="connsiteX37" fmla="*/ 361950 w 3698875"/>
              <a:gd name="connsiteY37" fmla="*/ 457200 h 492125"/>
              <a:gd name="connsiteX38" fmla="*/ 323850 w 3698875"/>
              <a:gd name="connsiteY38" fmla="*/ 469900 h 492125"/>
              <a:gd name="connsiteX39" fmla="*/ 212725 w 3698875"/>
              <a:gd name="connsiteY39" fmla="*/ 473075 h 492125"/>
              <a:gd name="connsiteX40" fmla="*/ 146050 w 3698875"/>
              <a:gd name="connsiteY40" fmla="*/ 479425 h 492125"/>
              <a:gd name="connsiteX41" fmla="*/ 0 w 3698875"/>
              <a:gd name="connsiteY41" fmla="*/ 492125 h 492125"/>
              <a:gd name="connsiteX42" fmla="*/ 577850 w 3698875"/>
              <a:gd name="connsiteY42" fmla="*/ 396875 h 492125"/>
              <a:gd name="connsiteX43" fmla="*/ 669925 w 3698875"/>
              <a:gd name="connsiteY43" fmla="*/ 396875 h 492125"/>
              <a:gd name="connsiteX44" fmla="*/ 781050 w 3698875"/>
              <a:gd name="connsiteY44" fmla="*/ 371475 h 492125"/>
              <a:gd name="connsiteX45" fmla="*/ 898525 w 3698875"/>
              <a:gd name="connsiteY45" fmla="*/ 355600 h 492125"/>
              <a:gd name="connsiteX46" fmla="*/ 930275 w 3698875"/>
              <a:gd name="connsiteY46" fmla="*/ 342900 h 492125"/>
              <a:gd name="connsiteX47" fmla="*/ 1012825 w 3698875"/>
              <a:gd name="connsiteY47" fmla="*/ 330200 h 492125"/>
              <a:gd name="connsiteX48" fmla="*/ 1139825 w 3698875"/>
              <a:gd name="connsiteY48" fmla="*/ 317500 h 492125"/>
              <a:gd name="connsiteX49" fmla="*/ 1276350 w 3698875"/>
              <a:gd name="connsiteY49" fmla="*/ 307975 h 492125"/>
              <a:gd name="connsiteX50" fmla="*/ 1349375 w 3698875"/>
              <a:gd name="connsiteY50" fmla="*/ 282575 h 492125"/>
              <a:gd name="connsiteX51" fmla="*/ 1393825 w 3698875"/>
              <a:gd name="connsiteY51" fmla="*/ 276225 h 492125"/>
              <a:gd name="connsiteX52" fmla="*/ 1425575 w 3698875"/>
              <a:gd name="connsiteY52" fmla="*/ 260350 h 492125"/>
              <a:gd name="connsiteX53" fmla="*/ 1520825 w 3698875"/>
              <a:gd name="connsiteY53" fmla="*/ 247650 h 492125"/>
              <a:gd name="connsiteX54" fmla="*/ 1651000 w 3698875"/>
              <a:gd name="connsiteY54" fmla="*/ 215900 h 492125"/>
              <a:gd name="connsiteX55" fmla="*/ 1955800 w 3698875"/>
              <a:gd name="connsiteY55" fmla="*/ 196850 h 492125"/>
              <a:gd name="connsiteX56" fmla="*/ 2092325 w 3698875"/>
              <a:gd name="connsiteY56" fmla="*/ 168275 h 492125"/>
              <a:gd name="connsiteX57" fmla="*/ 2162175 w 3698875"/>
              <a:gd name="connsiteY57" fmla="*/ 171450 h 492125"/>
              <a:gd name="connsiteX58" fmla="*/ 2251075 w 3698875"/>
              <a:gd name="connsiteY58" fmla="*/ 155575 h 492125"/>
              <a:gd name="connsiteX59" fmla="*/ 2384425 w 3698875"/>
              <a:gd name="connsiteY59" fmla="*/ 142875 h 492125"/>
              <a:gd name="connsiteX60" fmla="*/ 2466975 w 3698875"/>
              <a:gd name="connsiteY60" fmla="*/ 136525 h 492125"/>
              <a:gd name="connsiteX61" fmla="*/ 2549525 w 3698875"/>
              <a:gd name="connsiteY61" fmla="*/ 130175 h 492125"/>
              <a:gd name="connsiteX62" fmla="*/ 2622550 w 3698875"/>
              <a:gd name="connsiteY62" fmla="*/ 114300 h 492125"/>
              <a:gd name="connsiteX63" fmla="*/ 2676525 w 3698875"/>
              <a:gd name="connsiteY63" fmla="*/ 114300 h 492125"/>
              <a:gd name="connsiteX64" fmla="*/ 2724150 w 3698875"/>
              <a:gd name="connsiteY64" fmla="*/ 98425 h 492125"/>
              <a:gd name="connsiteX65" fmla="*/ 2803525 w 3698875"/>
              <a:gd name="connsiteY65" fmla="*/ 95250 h 492125"/>
              <a:gd name="connsiteX66" fmla="*/ 2825750 w 3698875"/>
              <a:gd name="connsiteY66" fmla="*/ 79375 h 492125"/>
              <a:gd name="connsiteX67" fmla="*/ 2930525 w 3698875"/>
              <a:gd name="connsiteY67" fmla="*/ 69850 h 492125"/>
              <a:gd name="connsiteX68" fmla="*/ 2940050 w 3698875"/>
              <a:gd name="connsiteY68" fmla="*/ 57150 h 492125"/>
              <a:gd name="connsiteX69" fmla="*/ 3028950 w 3698875"/>
              <a:gd name="connsiteY69" fmla="*/ 60325 h 492125"/>
              <a:gd name="connsiteX70" fmla="*/ 3051175 w 3698875"/>
              <a:gd name="connsiteY70" fmla="*/ 41275 h 492125"/>
              <a:gd name="connsiteX71" fmla="*/ 3289300 w 3698875"/>
              <a:gd name="connsiteY71" fmla="*/ 47625 h 492125"/>
              <a:gd name="connsiteX72" fmla="*/ 3289300 w 3698875"/>
              <a:gd name="connsiteY72" fmla="*/ 31750 h 492125"/>
              <a:gd name="connsiteX73" fmla="*/ 3540125 w 3698875"/>
              <a:gd name="connsiteY73" fmla="*/ 3175 h 492125"/>
              <a:gd name="connsiteX74" fmla="*/ 3600450 w 3698875"/>
              <a:gd name="connsiteY74" fmla="*/ 0 h 492125"/>
              <a:gd name="connsiteX0" fmla="*/ 3600450 w 3698875"/>
              <a:gd name="connsiteY0" fmla="*/ 0 h 492125"/>
              <a:gd name="connsiteX1" fmla="*/ 3698875 w 3698875"/>
              <a:gd name="connsiteY1" fmla="*/ 0 h 492125"/>
              <a:gd name="connsiteX2" fmla="*/ 3698875 w 3698875"/>
              <a:gd name="connsiteY2" fmla="*/ 184150 h 492125"/>
              <a:gd name="connsiteX3" fmla="*/ 3590925 w 3698875"/>
              <a:gd name="connsiteY3" fmla="*/ 184150 h 492125"/>
              <a:gd name="connsiteX4" fmla="*/ 3590925 w 3698875"/>
              <a:gd name="connsiteY4" fmla="*/ 196850 h 492125"/>
              <a:gd name="connsiteX5" fmla="*/ 3270250 w 3698875"/>
              <a:gd name="connsiteY5" fmla="*/ 196850 h 492125"/>
              <a:gd name="connsiteX6" fmla="*/ 3270250 w 3698875"/>
              <a:gd name="connsiteY6" fmla="*/ 206375 h 492125"/>
              <a:gd name="connsiteX7" fmla="*/ 3041650 w 3698875"/>
              <a:gd name="connsiteY7" fmla="*/ 206375 h 492125"/>
              <a:gd name="connsiteX8" fmla="*/ 3041650 w 3698875"/>
              <a:gd name="connsiteY8" fmla="*/ 225425 h 492125"/>
              <a:gd name="connsiteX9" fmla="*/ 2828925 w 3698875"/>
              <a:gd name="connsiteY9" fmla="*/ 225425 h 492125"/>
              <a:gd name="connsiteX10" fmla="*/ 2822575 w 3698875"/>
              <a:gd name="connsiteY10" fmla="*/ 231775 h 492125"/>
              <a:gd name="connsiteX11" fmla="*/ 2736850 w 3698875"/>
              <a:gd name="connsiteY11" fmla="*/ 231775 h 492125"/>
              <a:gd name="connsiteX12" fmla="*/ 2736850 w 3698875"/>
              <a:gd name="connsiteY12" fmla="*/ 247650 h 492125"/>
              <a:gd name="connsiteX13" fmla="*/ 2584450 w 3698875"/>
              <a:gd name="connsiteY13" fmla="*/ 247650 h 492125"/>
              <a:gd name="connsiteX14" fmla="*/ 2571750 w 3698875"/>
              <a:gd name="connsiteY14" fmla="*/ 260350 h 492125"/>
              <a:gd name="connsiteX15" fmla="*/ 2432050 w 3698875"/>
              <a:gd name="connsiteY15" fmla="*/ 266700 h 492125"/>
              <a:gd name="connsiteX16" fmla="*/ 2371725 w 3698875"/>
              <a:gd name="connsiteY16" fmla="*/ 273050 h 492125"/>
              <a:gd name="connsiteX17" fmla="*/ 2228850 w 3698875"/>
              <a:gd name="connsiteY17" fmla="*/ 288925 h 492125"/>
              <a:gd name="connsiteX18" fmla="*/ 2168525 w 3698875"/>
              <a:gd name="connsiteY18" fmla="*/ 304800 h 492125"/>
              <a:gd name="connsiteX19" fmla="*/ 2032000 w 3698875"/>
              <a:gd name="connsiteY19" fmla="*/ 304800 h 492125"/>
              <a:gd name="connsiteX20" fmla="*/ 1968500 w 3698875"/>
              <a:gd name="connsiteY20" fmla="*/ 320675 h 492125"/>
              <a:gd name="connsiteX21" fmla="*/ 1857375 w 3698875"/>
              <a:gd name="connsiteY21" fmla="*/ 330200 h 492125"/>
              <a:gd name="connsiteX22" fmla="*/ 1755775 w 3698875"/>
              <a:gd name="connsiteY22" fmla="*/ 339725 h 492125"/>
              <a:gd name="connsiteX23" fmla="*/ 1663700 w 3698875"/>
              <a:gd name="connsiteY23" fmla="*/ 346075 h 492125"/>
              <a:gd name="connsiteX24" fmla="*/ 1606550 w 3698875"/>
              <a:gd name="connsiteY24" fmla="*/ 361950 h 492125"/>
              <a:gd name="connsiteX25" fmla="*/ 1498600 w 3698875"/>
              <a:gd name="connsiteY25" fmla="*/ 377825 h 492125"/>
              <a:gd name="connsiteX26" fmla="*/ 1457325 w 3698875"/>
              <a:gd name="connsiteY26" fmla="*/ 377825 h 492125"/>
              <a:gd name="connsiteX27" fmla="*/ 1371600 w 3698875"/>
              <a:gd name="connsiteY27" fmla="*/ 390525 h 492125"/>
              <a:gd name="connsiteX28" fmla="*/ 1209675 w 3698875"/>
              <a:gd name="connsiteY28" fmla="*/ 406400 h 492125"/>
              <a:gd name="connsiteX29" fmla="*/ 1085850 w 3698875"/>
              <a:gd name="connsiteY29" fmla="*/ 415925 h 492125"/>
              <a:gd name="connsiteX30" fmla="*/ 1022350 w 3698875"/>
              <a:gd name="connsiteY30" fmla="*/ 415925 h 492125"/>
              <a:gd name="connsiteX31" fmla="*/ 920750 w 3698875"/>
              <a:gd name="connsiteY31" fmla="*/ 438150 h 492125"/>
              <a:gd name="connsiteX32" fmla="*/ 815975 w 3698875"/>
              <a:gd name="connsiteY32" fmla="*/ 441325 h 492125"/>
              <a:gd name="connsiteX33" fmla="*/ 742950 w 3698875"/>
              <a:gd name="connsiteY33" fmla="*/ 447675 h 492125"/>
              <a:gd name="connsiteX34" fmla="*/ 692150 w 3698875"/>
              <a:gd name="connsiteY34" fmla="*/ 441325 h 492125"/>
              <a:gd name="connsiteX35" fmla="*/ 669925 w 3698875"/>
              <a:gd name="connsiteY35" fmla="*/ 450850 h 492125"/>
              <a:gd name="connsiteX36" fmla="*/ 476250 w 3698875"/>
              <a:gd name="connsiteY36" fmla="*/ 454025 h 492125"/>
              <a:gd name="connsiteX37" fmla="*/ 361950 w 3698875"/>
              <a:gd name="connsiteY37" fmla="*/ 457200 h 492125"/>
              <a:gd name="connsiteX38" fmla="*/ 323850 w 3698875"/>
              <a:gd name="connsiteY38" fmla="*/ 469900 h 492125"/>
              <a:gd name="connsiteX39" fmla="*/ 212725 w 3698875"/>
              <a:gd name="connsiteY39" fmla="*/ 473075 h 492125"/>
              <a:gd name="connsiteX40" fmla="*/ 146050 w 3698875"/>
              <a:gd name="connsiteY40" fmla="*/ 479425 h 492125"/>
              <a:gd name="connsiteX41" fmla="*/ 0 w 3698875"/>
              <a:gd name="connsiteY41" fmla="*/ 492125 h 492125"/>
              <a:gd name="connsiteX42" fmla="*/ 577850 w 3698875"/>
              <a:gd name="connsiteY42" fmla="*/ 396875 h 492125"/>
              <a:gd name="connsiteX43" fmla="*/ 669925 w 3698875"/>
              <a:gd name="connsiteY43" fmla="*/ 396875 h 492125"/>
              <a:gd name="connsiteX44" fmla="*/ 781050 w 3698875"/>
              <a:gd name="connsiteY44" fmla="*/ 371475 h 492125"/>
              <a:gd name="connsiteX45" fmla="*/ 898525 w 3698875"/>
              <a:gd name="connsiteY45" fmla="*/ 355600 h 492125"/>
              <a:gd name="connsiteX46" fmla="*/ 930275 w 3698875"/>
              <a:gd name="connsiteY46" fmla="*/ 342900 h 492125"/>
              <a:gd name="connsiteX47" fmla="*/ 1012825 w 3698875"/>
              <a:gd name="connsiteY47" fmla="*/ 330200 h 492125"/>
              <a:gd name="connsiteX48" fmla="*/ 1139825 w 3698875"/>
              <a:gd name="connsiteY48" fmla="*/ 317500 h 492125"/>
              <a:gd name="connsiteX49" fmla="*/ 1276350 w 3698875"/>
              <a:gd name="connsiteY49" fmla="*/ 307975 h 492125"/>
              <a:gd name="connsiteX50" fmla="*/ 1349375 w 3698875"/>
              <a:gd name="connsiteY50" fmla="*/ 282575 h 492125"/>
              <a:gd name="connsiteX51" fmla="*/ 1393825 w 3698875"/>
              <a:gd name="connsiteY51" fmla="*/ 276225 h 492125"/>
              <a:gd name="connsiteX52" fmla="*/ 1425575 w 3698875"/>
              <a:gd name="connsiteY52" fmla="*/ 260350 h 492125"/>
              <a:gd name="connsiteX53" fmla="*/ 1520825 w 3698875"/>
              <a:gd name="connsiteY53" fmla="*/ 247650 h 492125"/>
              <a:gd name="connsiteX54" fmla="*/ 1651000 w 3698875"/>
              <a:gd name="connsiteY54" fmla="*/ 215900 h 492125"/>
              <a:gd name="connsiteX55" fmla="*/ 1955800 w 3698875"/>
              <a:gd name="connsiteY55" fmla="*/ 196850 h 492125"/>
              <a:gd name="connsiteX56" fmla="*/ 2092325 w 3698875"/>
              <a:gd name="connsiteY56" fmla="*/ 168275 h 492125"/>
              <a:gd name="connsiteX57" fmla="*/ 2162175 w 3698875"/>
              <a:gd name="connsiteY57" fmla="*/ 171450 h 492125"/>
              <a:gd name="connsiteX58" fmla="*/ 2251075 w 3698875"/>
              <a:gd name="connsiteY58" fmla="*/ 155575 h 492125"/>
              <a:gd name="connsiteX59" fmla="*/ 2384425 w 3698875"/>
              <a:gd name="connsiteY59" fmla="*/ 142875 h 492125"/>
              <a:gd name="connsiteX60" fmla="*/ 2466975 w 3698875"/>
              <a:gd name="connsiteY60" fmla="*/ 136525 h 492125"/>
              <a:gd name="connsiteX61" fmla="*/ 2549525 w 3698875"/>
              <a:gd name="connsiteY61" fmla="*/ 130175 h 492125"/>
              <a:gd name="connsiteX62" fmla="*/ 2622550 w 3698875"/>
              <a:gd name="connsiteY62" fmla="*/ 114300 h 492125"/>
              <a:gd name="connsiteX63" fmla="*/ 2676525 w 3698875"/>
              <a:gd name="connsiteY63" fmla="*/ 114300 h 492125"/>
              <a:gd name="connsiteX64" fmla="*/ 2724150 w 3698875"/>
              <a:gd name="connsiteY64" fmla="*/ 98425 h 492125"/>
              <a:gd name="connsiteX65" fmla="*/ 2803525 w 3698875"/>
              <a:gd name="connsiteY65" fmla="*/ 95250 h 492125"/>
              <a:gd name="connsiteX66" fmla="*/ 2825750 w 3698875"/>
              <a:gd name="connsiteY66" fmla="*/ 79375 h 492125"/>
              <a:gd name="connsiteX67" fmla="*/ 2930525 w 3698875"/>
              <a:gd name="connsiteY67" fmla="*/ 69850 h 492125"/>
              <a:gd name="connsiteX68" fmla="*/ 2940050 w 3698875"/>
              <a:gd name="connsiteY68" fmla="*/ 57150 h 492125"/>
              <a:gd name="connsiteX69" fmla="*/ 3028950 w 3698875"/>
              <a:gd name="connsiteY69" fmla="*/ 60325 h 492125"/>
              <a:gd name="connsiteX70" fmla="*/ 3051175 w 3698875"/>
              <a:gd name="connsiteY70" fmla="*/ 41275 h 492125"/>
              <a:gd name="connsiteX71" fmla="*/ 3289300 w 3698875"/>
              <a:gd name="connsiteY71" fmla="*/ 47625 h 492125"/>
              <a:gd name="connsiteX72" fmla="*/ 3289300 w 3698875"/>
              <a:gd name="connsiteY72" fmla="*/ 31750 h 492125"/>
              <a:gd name="connsiteX73" fmla="*/ 3597275 w 3698875"/>
              <a:gd name="connsiteY73" fmla="*/ 22225 h 492125"/>
              <a:gd name="connsiteX74" fmla="*/ 3600450 w 3698875"/>
              <a:gd name="connsiteY74" fmla="*/ 0 h 492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3698875" h="492125">
                <a:moveTo>
                  <a:pt x="3600450" y="0"/>
                </a:moveTo>
                <a:lnTo>
                  <a:pt x="3698875" y="0"/>
                </a:lnTo>
                <a:lnTo>
                  <a:pt x="3698875" y="184150"/>
                </a:lnTo>
                <a:lnTo>
                  <a:pt x="3590925" y="184150"/>
                </a:lnTo>
                <a:lnTo>
                  <a:pt x="3590925" y="196850"/>
                </a:lnTo>
                <a:lnTo>
                  <a:pt x="3270250" y="196850"/>
                </a:lnTo>
                <a:lnTo>
                  <a:pt x="3270250" y="206375"/>
                </a:lnTo>
                <a:lnTo>
                  <a:pt x="3041650" y="206375"/>
                </a:lnTo>
                <a:lnTo>
                  <a:pt x="3041650" y="225425"/>
                </a:lnTo>
                <a:lnTo>
                  <a:pt x="2828925" y="225425"/>
                </a:lnTo>
                <a:lnTo>
                  <a:pt x="2822575" y="231775"/>
                </a:lnTo>
                <a:lnTo>
                  <a:pt x="2736850" y="231775"/>
                </a:lnTo>
                <a:lnTo>
                  <a:pt x="2736850" y="247650"/>
                </a:lnTo>
                <a:lnTo>
                  <a:pt x="2584450" y="247650"/>
                </a:lnTo>
                <a:lnTo>
                  <a:pt x="2571750" y="260350"/>
                </a:lnTo>
                <a:lnTo>
                  <a:pt x="2432050" y="266700"/>
                </a:lnTo>
                <a:lnTo>
                  <a:pt x="2371725" y="273050"/>
                </a:lnTo>
                <a:lnTo>
                  <a:pt x="2228850" y="288925"/>
                </a:lnTo>
                <a:lnTo>
                  <a:pt x="2168525" y="304800"/>
                </a:lnTo>
                <a:lnTo>
                  <a:pt x="2032000" y="304800"/>
                </a:lnTo>
                <a:lnTo>
                  <a:pt x="1968500" y="320675"/>
                </a:lnTo>
                <a:lnTo>
                  <a:pt x="1857375" y="330200"/>
                </a:lnTo>
                <a:lnTo>
                  <a:pt x="1755775" y="339725"/>
                </a:lnTo>
                <a:lnTo>
                  <a:pt x="1663700" y="346075"/>
                </a:lnTo>
                <a:lnTo>
                  <a:pt x="1606550" y="361950"/>
                </a:lnTo>
                <a:lnTo>
                  <a:pt x="1498600" y="377825"/>
                </a:lnTo>
                <a:lnTo>
                  <a:pt x="1457325" y="377825"/>
                </a:lnTo>
                <a:lnTo>
                  <a:pt x="1371600" y="390525"/>
                </a:lnTo>
                <a:lnTo>
                  <a:pt x="1209675" y="406400"/>
                </a:lnTo>
                <a:lnTo>
                  <a:pt x="1085850" y="415925"/>
                </a:lnTo>
                <a:lnTo>
                  <a:pt x="1022350" y="415925"/>
                </a:lnTo>
                <a:lnTo>
                  <a:pt x="920750" y="438150"/>
                </a:lnTo>
                <a:lnTo>
                  <a:pt x="815975" y="441325"/>
                </a:lnTo>
                <a:lnTo>
                  <a:pt x="742950" y="447675"/>
                </a:lnTo>
                <a:lnTo>
                  <a:pt x="692150" y="441325"/>
                </a:lnTo>
                <a:lnTo>
                  <a:pt x="669925" y="450850"/>
                </a:lnTo>
                <a:lnTo>
                  <a:pt x="476250" y="454025"/>
                </a:lnTo>
                <a:lnTo>
                  <a:pt x="361950" y="457200"/>
                </a:lnTo>
                <a:lnTo>
                  <a:pt x="323850" y="469900"/>
                </a:lnTo>
                <a:lnTo>
                  <a:pt x="212725" y="473075"/>
                </a:lnTo>
                <a:lnTo>
                  <a:pt x="146050" y="479425"/>
                </a:lnTo>
                <a:lnTo>
                  <a:pt x="0" y="492125"/>
                </a:lnTo>
                <a:lnTo>
                  <a:pt x="577850" y="396875"/>
                </a:lnTo>
                <a:lnTo>
                  <a:pt x="669925" y="396875"/>
                </a:lnTo>
                <a:lnTo>
                  <a:pt x="781050" y="371475"/>
                </a:lnTo>
                <a:lnTo>
                  <a:pt x="898525" y="355600"/>
                </a:lnTo>
                <a:lnTo>
                  <a:pt x="930275" y="342900"/>
                </a:lnTo>
                <a:lnTo>
                  <a:pt x="1012825" y="330200"/>
                </a:lnTo>
                <a:lnTo>
                  <a:pt x="1139825" y="317500"/>
                </a:lnTo>
                <a:lnTo>
                  <a:pt x="1276350" y="307975"/>
                </a:lnTo>
                <a:lnTo>
                  <a:pt x="1349375" y="282575"/>
                </a:lnTo>
                <a:lnTo>
                  <a:pt x="1393825" y="276225"/>
                </a:lnTo>
                <a:lnTo>
                  <a:pt x="1425575" y="260350"/>
                </a:lnTo>
                <a:lnTo>
                  <a:pt x="1520825" y="247650"/>
                </a:lnTo>
                <a:lnTo>
                  <a:pt x="1651000" y="215900"/>
                </a:lnTo>
                <a:lnTo>
                  <a:pt x="1955800" y="196850"/>
                </a:lnTo>
                <a:lnTo>
                  <a:pt x="2092325" y="168275"/>
                </a:lnTo>
                <a:lnTo>
                  <a:pt x="2162175" y="171450"/>
                </a:lnTo>
                <a:lnTo>
                  <a:pt x="2251075" y="155575"/>
                </a:lnTo>
                <a:lnTo>
                  <a:pt x="2384425" y="142875"/>
                </a:lnTo>
                <a:lnTo>
                  <a:pt x="2466975" y="136525"/>
                </a:lnTo>
                <a:lnTo>
                  <a:pt x="2549525" y="130175"/>
                </a:lnTo>
                <a:lnTo>
                  <a:pt x="2622550" y="114300"/>
                </a:lnTo>
                <a:lnTo>
                  <a:pt x="2676525" y="114300"/>
                </a:lnTo>
                <a:lnTo>
                  <a:pt x="2724150" y="98425"/>
                </a:lnTo>
                <a:lnTo>
                  <a:pt x="2803525" y="95250"/>
                </a:lnTo>
                <a:lnTo>
                  <a:pt x="2825750" y="79375"/>
                </a:lnTo>
                <a:lnTo>
                  <a:pt x="2930525" y="69850"/>
                </a:lnTo>
                <a:lnTo>
                  <a:pt x="2940050" y="57150"/>
                </a:lnTo>
                <a:lnTo>
                  <a:pt x="3028950" y="60325"/>
                </a:lnTo>
                <a:lnTo>
                  <a:pt x="3051175" y="41275"/>
                </a:lnTo>
                <a:lnTo>
                  <a:pt x="3289300" y="47625"/>
                </a:lnTo>
                <a:lnTo>
                  <a:pt x="3289300" y="31750"/>
                </a:lnTo>
                <a:lnTo>
                  <a:pt x="3597275" y="22225"/>
                </a:lnTo>
                <a:lnTo>
                  <a:pt x="3600450" y="0"/>
                </a:lnTo>
                <a:close/>
              </a:path>
            </a:pathLst>
          </a:custGeom>
          <a:solidFill>
            <a:schemeClr val="accent3">
              <a:lumMod val="20000"/>
              <a:lumOff val="80000"/>
              <a:alpha val="5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 name="Freeform 19527">
            <a:extLst>
              <a:ext uri="{FF2B5EF4-FFF2-40B4-BE49-F238E27FC236}">
                <a16:creationId xmlns:a16="http://schemas.microsoft.com/office/drawing/2014/main" id="{3CCAFFC7-3E95-037B-998F-29D330ECD3DD}"/>
              </a:ext>
            </a:extLst>
          </p:cNvPr>
          <p:cNvSpPr/>
          <p:nvPr/>
        </p:nvSpPr>
        <p:spPr bwMode="auto">
          <a:xfrm>
            <a:off x="1155519" y="4210677"/>
            <a:ext cx="3667125" cy="777875"/>
          </a:xfrm>
          <a:custGeom>
            <a:avLst/>
            <a:gdLst>
              <a:gd name="connsiteX0" fmla="*/ 3667125 w 3667125"/>
              <a:gd name="connsiteY0" fmla="*/ 0 h 777875"/>
              <a:gd name="connsiteX1" fmla="*/ 3667125 w 3667125"/>
              <a:gd name="connsiteY1" fmla="*/ 244475 h 777875"/>
              <a:gd name="connsiteX2" fmla="*/ 3641725 w 3667125"/>
              <a:gd name="connsiteY2" fmla="*/ 244475 h 777875"/>
              <a:gd name="connsiteX3" fmla="*/ 3641725 w 3667125"/>
              <a:gd name="connsiteY3" fmla="*/ 254000 h 777875"/>
              <a:gd name="connsiteX4" fmla="*/ 3517900 w 3667125"/>
              <a:gd name="connsiteY4" fmla="*/ 254000 h 777875"/>
              <a:gd name="connsiteX5" fmla="*/ 3517900 w 3667125"/>
              <a:gd name="connsiteY5" fmla="*/ 266700 h 777875"/>
              <a:gd name="connsiteX6" fmla="*/ 3486150 w 3667125"/>
              <a:gd name="connsiteY6" fmla="*/ 266700 h 777875"/>
              <a:gd name="connsiteX7" fmla="*/ 3486150 w 3667125"/>
              <a:gd name="connsiteY7" fmla="*/ 266700 h 777875"/>
              <a:gd name="connsiteX8" fmla="*/ 3486150 w 3667125"/>
              <a:gd name="connsiteY8" fmla="*/ 288925 h 777875"/>
              <a:gd name="connsiteX9" fmla="*/ 3276600 w 3667125"/>
              <a:gd name="connsiteY9" fmla="*/ 288925 h 777875"/>
              <a:gd name="connsiteX10" fmla="*/ 3276600 w 3667125"/>
              <a:gd name="connsiteY10" fmla="*/ 288925 h 777875"/>
              <a:gd name="connsiteX11" fmla="*/ 3267075 w 3667125"/>
              <a:gd name="connsiteY11" fmla="*/ 298450 h 777875"/>
              <a:gd name="connsiteX12" fmla="*/ 3095625 w 3667125"/>
              <a:gd name="connsiteY12" fmla="*/ 298450 h 777875"/>
              <a:gd name="connsiteX13" fmla="*/ 3095625 w 3667125"/>
              <a:gd name="connsiteY13" fmla="*/ 323850 h 777875"/>
              <a:gd name="connsiteX14" fmla="*/ 3022600 w 3667125"/>
              <a:gd name="connsiteY14" fmla="*/ 323850 h 777875"/>
              <a:gd name="connsiteX15" fmla="*/ 3022600 w 3667125"/>
              <a:gd name="connsiteY15" fmla="*/ 339725 h 777875"/>
              <a:gd name="connsiteX16" fmla="*/ 2949575 w 3667125"/>
              <a:gd name="connsiteY16" fmla="*/ 339725 h 777875"/>
              <a:gd name="connsiteX17" fmla="*/ 2933700 w 3667125"/>
              <a:gd name="connsiteY17" fmla="*/ 355600 h 777875"/>
              <a:gd name="connsiteX18" fmla="*/ 2901950 w 3667125"/>
              <a:gd name="connsiteY18" fmla="*/ 355600 h 777875"/>
              <a:gd name="connsiteX19" fmla="*/ 2901950 w 3667125"/>
              <a:gd name="connsiteY19" fmla="*/ 377825 h 777875"/>
              <a:gd name="connsiteX20" fmla="*/ 2813050 w 3667125"/>
              <a:gd name="connsiteY20" fmla="*/ 377825 h 777875"/>
              <a:gd name="connsiteX21" fmla="*/ 2778125 w 3667125"/>
              <a:gd name="connsiteY21" fmla="*/ 412750 h 777875"/>
              <a:gd name="connsiteX22" fmla="*/ 2692400 w 3667125"/>
              <a:gd name="connsiteY22" fmla="*/ 412750 h 777875"/>
              <a:gd name="connsiteX23" fmla="*/ 2628900 w 3667125"/>
              <a:gd name="connsiteY23" fmla="*/ 438150 h 777875"/>
              <a:gd name="connsiteX24" fmla="*/ 2489200 w 3667125"/>
              <a:gd name="connsiteY24" fmla="*/ 438150 h 777875"/>
              <a:gd name="connsiteX25" fmla="*/ 2470150 w 3667125"/>
              <a:gd name="connsiteY25" fmla="*/ 450850 h 777875"/>
              <a:gd name="connsiteX26" fmla="*/ 2422525 w 3667125"/>
              <a:gd name="connsiteY26" fmla="*/ 450850 h 777875"/>
              <a:gd name="connsiteX27" fmla="*/ 2371725 w 3667125"/>
              <a:gd name="connsiteY27" fmla="*/ 469900 h 777875"/>
              <a:gd name="connsiteX28" fmla="*/ 2257425 w 3667125"/>
              <a:gd name="connsiteY28" fmla="*/ 473075 h 777875"/>
              <a:gd name="connsiteX29" fmla="*/ 2193925 w 3667125"/>
              <a:gd name="connsiteY29" fmla="*/ 479425 h 777875"/>
              <a:gd name="connsiteX30" fmla="*/ 2127250 w 3667125"/>
              <a:gd name="connsiteY30" fmla="*/ 485775 h 777875"/>
              <a:gd name="connsiteX31" fmla="*/ 2073275 w 3667125"/>
              <a:gd name="connsiteY31" fmla="*/ 511175 h 777875"/>
              <a:gd name="connsiteX32" fmla="*/ 1876425 w 3667125"/>
              <a:gd name="connsiteY32" fmla="*/ 533400 h 777875"/>
              <a:gd name="connsiteX33" fmla="*/ 1758950 w 3667125"/>
              <a:gd name="connsiteY33" fmla="*/ 542925 h 777875"/>
              <a:gd name="connsiteX34" fmla="*/ 1628775 w 3667125"/>
              <a:gd name="connsiteY34" fmla="*/ 542925 h 777875"/>
              <a:gd name="connsiteX35" fmla="*/ 1479550 w 3667125"/>
              <a:gd name="connsiteY35" fmla="*/ 584200 h 777875"/>
              <a:gd name="connsiteX36" fmla="*/ 1416050 w 3667125"/>
              <a:gd name="connsiteY36" fmla="*/ 587375 h 777875"/>
              <a:gd name="connsiteX37" fmla="*/ 1298575 w 3667125"/>
              <a:gd name="connsiteY37" fmla="*/ 622300 h 777875"/>
              <a:gd name="connsiteX38" fmla="*/ 1165225 w 3667125"/>
              <a:gd name="connsiteY38" fmla="*/ 638175 h 777875"/>
              <a:gd name="connsiteX39" fmla="*/ 1057275 w 3667125"/>
              <a:gd name="connsiteY39" fmla="*/ 644525 h 777875"/>
              <a:gd name="connsiteX40" fmla="*/ 920750 w 3667125"/>
              <a:gd name="connsiteY40" fmla="*/ 654050 h 777875"/>
              <a:gd name="connsiteX41" fmla="*/ 777875 w 3667125"/>
              <a:gd name="connsiteY41" fmla="*/ 676275 h 777875"/>
              <a:gd name="connsiteX42" fmla="*/ 609600 w 3667125"/>
              <a:gd name="connsiteY42" fmla="*/ 698500 h 777875"/>
              <a:gd name="connsiteX43" fmla="*/ 434975 w 3667125"/>
              <a:gd name="connsiteY43" fmla="*/ 714375 h 777875"/>
              <a:gd name="connsiteX44" fmla="*/ 136525 w 3667125"/>
              <a:gd name="connsiteY44" fmla="*/ 771525 h 777875"/>
              <a:gd name="connsiteX45" fmla="*/ 0 w 3667125"/>
              <a:gd name="connsiteY45" fmla="*/ 777875 h 777875"/>
              <a:gd name="connsiteX46" fmla="*/ 22225 w 3667125"/>
              <a:gd name="connsiteY46" fmla="*/ 739775 h 777875"/>
              <a:gd name="connsiteX47" fmla="*/ 168275 w 3667125"/>
              <a:gd name="connsiteY47" fmla="*/ 723900 h 777875"/>
              <a:gd name="connsiteX48" fmla="*/ 196850 w 3667125"/>
              <a:gd name="connsiteY48" fmla="*/ 704850 h 777875"/>
              <a:gd name="connsiteX49" fmla="*/ 473075 w 3667125"/>
              <a:gd name="connsiteY49" fmla="*/ 660400 h 777875"/>
              <a:gd name="connsiteX50" fmla="*/ 574675 w 3667125"/>
              <a:gd name="connsiteY50" fmla="*/ 625475 h 777875"/>
              <a:gd name="connsiteX51" fmla="*/ 650875 w 3667125"/>
              <a:gd name="connsiteY51" fmla="*/ 625475 h 777875"/>
              <a:gd name="connsiteX52" fmla="*/ 758825 w 3667125"/>
              <a:gd name="connsiteY52" fmla="*/ 581025 h 777875"/>
              <a:gd name="connsiteX53" fmla="*/ 841375 w 3667125"/>
              <a:gd name="connsiteY53" fmla="*/ 571500 h 777875"/>
              <a:gd name="connsiteX54" fmla="*/ 873125 w 3667125"/>
              <a:gd name="connsiteY54" fmla="*/ 565150 h 777875"/>
              <a:gd name="connsiteX55" fmla="*/ 1044575 w 3667125"/>
              <a:gd name="connsiteY55" fmla="*/ 558800 h 777875"/>
              <a:gd name="connsiteX56" fmla="*/ 1136650 w 3667125"/>
              <a:gd name="connsiteY56" fmla="*/ 530225 h 777875"/>
              <a:gd name="connsiteX57" fmla="*/ 1270000 w 3667125"/>
              <a:gd name="connsiteY57" fmla="*/ 520700 h 777875"/>
              <a:gd name="connsiteX58" fmla="*/ 1317625 w 3667125"/>
              <a:gd name="connsiteY58" fmla="*/ 485775 h 777875"/>
              <a:gd name="connsiteX59" fmla="*/ 1387475 w 3667125"/>
              <a:gd name="connsiteY59" fmla="*/ 473075 h 777875"/>
              <a:gd name="connsiteX60" fmla="*/ 1495425 w 3667125"/>
              <a:gd name="connsiteY60" fmla="*/ 469900 h 777875"/>
              <a:gd name="connsiteX61" fmla="*/ 1609725 w 3667125"/>
              <a:gd name="connsiteY61" fmla="*/ 422275 h 777875"/>
              <a:gd name="connsiteX62" fmla="*/ 1746250 w 3667125"/>
              <a:gd name="connsiteY62" fmla="*/ 415925 h 777875"/>
              <a:gd name="connsiteX63" fmla="*/ 1924050 w 3667125"/>
              <a:gd name="connsiteY63" fmla="*/ 400050 h 777875"/>
              <a:gd name="connsiteX64" fmla="*/ 2028825 w 3667125"/>
              <a:gd name="connsiteY64" fmla="*/ 377825 h 777875"/>
              <a:gd name="connsiteX65" fmla="*/ 2155825 w 3667125"/>
              <a:gd name="connsiteY65" fmla="*/ 339725 h 777875"/>
              <a:gd name="connsiteX66" fmla="*/ 2305050 w 3667125"/>
              <a:gd name="connsiteY66" fmla="*/ 320675 h 777875"/>
              <a:gd name="connsiteX67" fmla="*/ 2425700 w 3667125"/>
              <a:gd name="connsiteY67" fmla="*/ 307975 h 777875"/>
              <a:gd name="connsiteX68" fmla="*/ 2451100 w 3667125"/>
              <a:gd name="connsiteY68" fmla="*/ 295275 h 777875"/>
              <a:gd name="connsiteX69" fmla="*/ 2501900 w 3667125"/>
              <a:gd name="connsiteY69" fmla="*/ 292100 h 777875"/>
              <a:gd name="connsiteX70" fmla="*/ 2517775 w 3667125"/>
              <a:gd name="connsiteY70" fmla="*/ 279400 h 777875"/>
              <a:gd name="connsiteX71" fmla="*/ 2613025 w 3667125"/>
              <a:gd name="connsiteY71" fmla="*/ 279400 h 777875"/>
              <a:gd name="connsiteX72" fmla="*/ 2657475 w 3667125"/>
              <a:gd name="connsiteY72" fmla="*/ 260350 h 777875"/>
              <a:gd name="connsiteX73" fmla="*/ 2701925 w 3667125"/>
              <a:gd name="connsiteY73" fmla="*/ 257175 h 777875"/>
              <a:gd name="connsiteX74" fmla="*/ 2727325 w 3667125"/>
              <a:gd name="connsiteY74" fmla="*/ 238125 h 777875"/>
              <a:gd name="connsiteX75" fmla="*/ 2781300 w 3667125"/>
              <a:gd name="connsiteY75" fmla="*/ 234950 h 777875"/>
              <a:gd name="connsiteX76" fmla="*/ 2809875 w 3667125"/>
              <a:gd name="connsiteY76" fmla="*/ 212725 h 777875"/>
              <a:gd name="connsiteX77" fmla="*/ 2895600 w 3667125"/>
              <a:gd name="connsiteY77" fmla="*/ 206375 h 777875"/>
              <a:gd name="connsiteX78" fmla="*/ 2952750 w 3667125"/>
              <a:gd name="connsiteY78" fmla="*/ 149225 h 777875"/>
              <a:gd name="connsiteX79" fmla="*/ 3022600 w 3667125"/>
              <a:gd name="connsiteY79" fmla="*/ 149225 h 777875"/>
              <a:gd name="connsiteX80" fmla="*/ 3032125 w 3667125"/>
              <a:gd name="connsiteY80" fmla="*/ 123825 h 777875"/>
              <a:gd name="connsiteX81" fmla="*/ 3076575 w 3667125"/>
              <a:gd name="connsiteY81" fmla="*/ 127000 h 777875"/>
              <a:gd name="connsiteX82" fmla="*/ 3101975 w 3667125"/>
              <a:gd name="connsiteY82" fmla="*/ 95250 h 777875"/>
              <a:gd name="connsiteX83" fmla="*/ 3286125 w 3667125"/>
              <a:gd name="connsiteY83" fmla="*/ 101600 h 777875"/>
              <a:gd name="connsiteX84" fmla="*/ 3317875 w 3667125"/>
              <a:gd name="connsiteY84" fmla="*/ 69850 h 777875"/>
              <a:gd name="connsiteX85" fmla="*/ 3489325 w 3667125"/>
              <a:gd name="connsiteY85" fmla="*/ 69850 h 777875"/>
              <a:gd name="connsiteX86" fmla="*/ 3492500 w 3667125"/>
              <a:gd name="connsiteY86" fmla="*/ 38100 h 777875"/>
              <a:gd name="connsiteX87" fmla="*/ 3536950 w 3667125"/>
              <a:gd name="connsiteY87" fmla="*/ 38100 h 777875"/>
              <a:gd name="connsiteX88" fmla="*/ 3536950 w 3667125"/>
              <a:gd name="connsiteY88" fmla="*/ 38100 h 777875"/>
              <a:gd name="connsiteX89" fmla="*/ 3536950 w 3667125"/>
              <a:gd name="connsiteY89" fmla="*/ 9525 h 777875"/>
              <a:gd name="connsiteX90" fmla="*/ 3667125 w 3667125"/>
              <a:gd name="connsiteY90" fmla="*/ 0 h 777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3667125" h="777875">
                <a:moveTo>
                  <a:pt x="3667125" y="0"/>
                </a:moveTo>
                <a:lnTo>
                  <a:pt x="3667125" y="244475"/>
                </a:lnTo>
                <a:lnTo>
                  <a:pt x="3641725" y="244475"/>
                </a:lnTo>
                <a:lnTo>
                  <a:pt x="3641725" y="254000"/>
                </a:lnTo>
                <a:lnTo>
                  <a:pt x="3517900" y="254000"/>
                </a:lnTo>
                <a:lnTo>
                  <a:pt x="3517900" y="266700"/>
                </a:lnTo>
                <a:lnTo>
                  <a:pt x="3486150" y="266700"/>
                </a:lnTo>
                <a:lnTo>
                  <a:pt x="3486150" y="266700"/>
                </a:lnTo>
                <a:lnTo>
                  <a:pt x="3486150" y="288925"/>
                </a:lnTo>
                <a:lnTo>
                  <a:pt x="3276600" y="288925"/>
                </a:lnTo>
                <a:lnTo>
                  <a:pt x="3276600" y="288925"/>
                </a:lnTo>
                <a:lnTo>
                  <a:pt x="3267075" y="298450"/>
                </a:lnTo>
                <a:lnTo>
                  <a:pt x="3095625" y="298450"/>
                </a:lnTo>
                <a:lnTo>
                  <a:pt x="3095625" y="323850"/>
                </a:lnTo>
                <a:lnTo>
                  <a:pt x="3022600" y="323850"/>
                </a:lnTo>
                <a:lnTo>
                  <a:pt x="3022600" y="339725"/>
                </a:lnTo>
                <a:lnTo>
                  <a:pt x="2949575" y="339725"/>
                </a:lnTo>
                <a:lnTo>
                  <a:pt x="2933700" y="355600"/>
                </a:lnTo>
                <a:lnTo>
                  <a:pt x="2901950" y="355600"/>
                </a:lnTo>
                <a:lnTo>
                  <a:pt x="2901950" y="377825"/>
                </a:lnTo>
                <a:lnTo>
                  <a:pt x="2813050" y="377825"/>
                </a:lnTo>
                <a:lnTo>
                  <a:pt x="2778125" y="412750"/>
                </a:lnTo>
                <a:lnTo>
                  <a:pt x="2692400" y="412750"/>
                </a:lnTo>
                <a:lnTo>
                  <a:pt x="2628900" y="438150"/>
                </a:lnTo>
                <a:lnTo>
                  <a:pt x="2489200" y="438150"/>
                </a:lnTo>
                <a:lnTo>
                  <a:pt x="2470150" y="450850"/>
                </a:lnTo>
                <a:lnTo>
                  <a:pt x="2422525" y="450850"/>
                </a:lnTo>
                <a:lnTo>
                  <a:pt x="2371725" y="469900"/>
                </a:lnTo>
                <a:lnTo>
                  <a:pt x="2257425" y="473075"/>
                </a:lnTo>
                <a:lnTo>
                  <a:pt x="2193925" y="479425"/>
                </a:lnTo>
                <a:lnTo>
                  <a:pt x="2127250" y="485775"/>
                </a:lnTo>
                <a:lnTo>
                  <a:pt x="2073275" y="511175"/>
                </a:lnTo>
                <a:lnTo>
                  <a:pt x="1876425" y="533400"/>
                </a:lnTo>
                <a:lnTo>
                  <a:pt x="1758950" y="542925"/>
                </a:lnTo>
                <a:lnTo>
                  <a:pt x="1628775" y="542925"/>
                </a:lnTo>
                <a:lnTo>
                  <a:pt x="1479550" y="584200"/>
                </a:lnTo>
                <a:lnTo>
                  <a:pt x="1416050" y="587375"/>
                </a:lnTo>
                <a:lnTo>
                  <a:pt x="1298575" y="622300"/>
                </a:lnTo>
                <a:lnTo>
                  <a:pt x="1165225" y="638175"/>
                </a:lnTo>
                <a:lnTo>
                  <a:pt x="1057275" y="644525"/>
                </a:lnTo>
                <a:lnTo>
                  <a:pt x="920750" y="654050"/>
                </a:lnTo>
                <a:lnTo>
                  <a:pt x="777875" y="676275"/>
                </a:lnTo>
                <a:lnTo>
                  <a:pt x="609600" y="698500"/>
                </a:lnTo>
                <a:lnTo>
                  <a:pt x="434975" y="714375"/>
                </a:lnTo>
                <a:lnTo>
                  <a:pt x="136525" y="771525"/>
                </a:lnTo>
                <a:lnTo>
                  <a:pt x="0" y="777875"/>
                </a:lnTo>
                <a:lnTo>
                  <a:pt x="22225" y="739775"/>
                </a:lnTo>
                <a:lnTo>
                  <a:pt x="168275" y="723900"/>
                </a:lnTo>
                <a:lnTo>
                  <a:pt x="196850" y="704850"/>
                </a:lnTo>
                <a:lnTo>
                  <a:pt x="473075" y="660400"/>
                </a:lnTo>
                <a:lnTo>
                  <a:pt x="574675" y="625475"/>
                </a:lnTo>
                <a:lnTo>
                  <a:pt x="650875" y="625475"/>
                </a:lnTo>
                <a:lnTo>
                  <a:pt x="758825" y="581025"/>
                </a:lnTo>
                <a:lnTo>
                  <a:pt x="841375" y="571500"/>
                </a:lnTo>
                <a:lnTo>
                  <a:pt x="873125" y="565150"/>
                </a:lnTo>
                <a:lnTo>
                  <a:pt x="1044575" y="558800"/>
                </a:lnTo>
                <a:lnTo>
                  <a:pt x="1136650" y="530225"/>
                </a:lnTo>
                <a:lnTo>
                  <a:pt x="1270000" y="520700"/>
                </a:lnTo>
                <a:lnTo>
                  <a:pt x="1317625" y="485775"/>
                </a:lnTo>
                <a:lnTo>
                  <a:pt x="1387475" y="473075"/>
                </a:lnTo>
                <a:lnTo>
                  <a:pt x="1495425" y="469900"/>
                </a:lnTo>
                <a:lnTo>
                  <a:pt x="1609725" y="422275"/>
                </a:lnTo>
                <a:lnTo>
                  <a:pt x="1746250" y="415925"/>
                </a:lnTo>
                <a:lnTo>
                  <a:pt x="1924050" y="400050"/>
                </a:lnTo>
                <a:lnTo>
                  <a:pt x="2028825" y="377825"/>
                </a:lnTo>
                <a:lnTo>
                  <a:pt x="2155825" y="339725"/>
                </a:lnTo>
                <a:lnTo>
                  <a:pt x="2305050" y="320675"/>
                </a:lnTo>
                <a:lnTo>
                  <a:pt x="2425700" y="307975"/>
                </a:lnTo>
                <a:lnTo>
                  <a:pt x="2451100" y="295275"/>
                </a:lnTo>
                <a:lnTo>
                  <a:pt x="2501900" y="292100"/>
                </a:lnTo>
                <a:lnTo>
                  <a:pt x="2517775" y="279400"/>
                </a:lnTo>
                <a:lnTo>
                  <a:pt x="2613025" y="279400"/>
                </a:lnTo>
                <a:lnTo>
                  <a:pt x="2657475" y="260350"/>
                </a:lnTo>
                <a:lnTo>
                  <a:pt x="2701925" y="257175"/>
                </a:lnTo>
                <a:lnTo>
                  <a:pt x="2727325" y="238125"/>
                </a:lnTo>
                <a:lnTo>
                  <a:pt x="2781300" y="234950"/>
                </a:lnTo>
                <a:lnTo>
                  <a:pt x="2809875" y="212725"/>
                </a:lnTo>
                <a:lnTo>
                  <a:pt x="2895600" y="206375"/>
                </a:lnTo>
                <a:lnTo>
                  <a:pt x="2952750" y="149225"/>
                </a:lnTo>
                <a:lnTo>
                  <a:pt x="3022600" y="149225"/>
                </a:lnTo>
                <a:lnTo>
                  <a:pt x="3032125" y="123825"/>
                </a:lnTo>
                <a:lnTo>
                  <a:pt x="3076575" y="127000"/>
                </a:lnTo>
                <a:lnTo>
                  <a:pt x="3101975" y="95250"/>
                </a:lnTo>
                <a:lnTo>
                  <a:pt x="3286125" y="101600"/>
                </a:lnTo>
                <a:lnTo>
                  <a:pt x="3317875" y="69850"/>
                </a:lnTo>
                <a:lnTo>
                  <a:pt x="3489325" y="69850"/>
                </a:lnTo>
                <a:lnTo>
                  <a:pt x="3492500" y="38100"/>
                </a:lnTo>
                <a:lnTo>
                  <a:pt x="3536950" y="38100"/>
                </a:lnTo>
                <a:lnTo>
                  <a:pt x="3536950" y="38100"/>
                </a:lnTo>
                <a:lnTo>
                  <a:pt x="3536950" y="9525"/>
                </a:lnTo>
                <a:lnTo>
                  <a:pt x="3667125" y="0"/>
                </a:lnTo>
                <a:close/>
              </a:path>
            </a:pathLst>
          </a:custGeom>
          <a:solidFill>
            <a:schemeClr val="accent2">
              <a:lumMod val="40000"/>
              <a:lumOff val="60000"/>
              <a:alpha val="5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7" name="Group 6">
            <a:extLst>
              <a:ext uri="{FF2B5EF4-FFF2-40B4-BE49-F238E27FC236}">
                <a16:creationId xmlns:a16="http://schemas.microsoft.com/office/drawing/2014/main" id="{9E5DA622-A4F1-352C-A543-22D41275E11D}"/>
              </a:ext>
            </a:extLst>
          </p:cNvPr>
          <p:cNvGrpSpPr/>
          <p:nvPr/>
        </p:nvGrpSpPr>
        <p:grpSpPr>
          <a:xfrm>
            <a:off x="869769" y="4324977"/>
            <a:ext cx="3943350" cy="704850"/>
            <a:chOff x="1654175" y="3736975"/>
            <a:chExt cx="3943350" cy="704850"/>
          </a:xfrm>
        </p:grpSpPr>
        <p:grpSp>
          <p:nvGrpSpPr>
            <p:cNvPr id="9" name="Group 8">
              <a:extLst>
                <a:ext uri="{FF2B5EF4-FFF2-40B4-BE49-F238E27FC236}">
                  <a16:creationId xmlns:a16="http://schemas.microsoft.com/office/drawing/2014/main" id="{CCD1F8A3-666C-D202-E0A3-CCD6B04188F9}"/>
                </a:ext>
              </a:extLst>
            </p:cNvPr>
            <p:cNvGrpSpPr/>
            <p:nvPr/>
          </p:nvGrpSpPr>
          <p:grpSpPr>
            <a:xfrm>
              <a:off x="1654175" y="3736975"/>
              <a:ext cx="3943350" cy="704850"/>
              <a:chOff x="1654175" y="3736975"/>
              <a:chExt cx="3943350" cy="704850"/>
            </a:xfrm>
          </p:grpSpPr>
          <p:sp>
            <p:nvSpPr>
              <p:cNvPr id="11" name="Freeform 19510">
                <a:extLst>
                  <a:ext uri="{FF2B5EF4-FFF2-40B4-BE49-F238E27FC236}">
                    <a16:creationId xmlns:a16="http://schemas.microsoft.com/office/drawing/2014/main" id="{4AE5D04A-910A-6565-52F6-633019A170BB}"/>
                  </a:ext>
                </a:extLst>
              </p:cNvPr>
              <p:cNvSpPr/>
              <p:nvPr/>
            </p:nvSpPr>
            <p:spPr bwMode="auto">
              <a:xfrm>
                <a:off x="4892675" y="3736975"/>
                <a:ext cx="704850" cy="139700"/>
              </a:xfrm>
              <a:custGeom>
                <a:avLst/>
                <a:gdLst>
                  <a:gd name="connsiteX0" fmla="*/ 704850 w 704850"/>
                  <a:gd name="connsiteY0" fmla="*/ 0 h 139700"/>
                  <a:gd name="connsiteX1" fmla="*/ 704850 w 704850"/>
                  <a:gd name="connsiteY1" fmla="*/ 38100 h 139700"/>
                  <a:gd name="connsiteX2" fmla="*/ 587375 w 704850"/>
                  <a:gd name="connsiteY2" fmla="*/ 38100 h 139700"/>
                  <a:gd name="connsiteX3" fmla="*/ 587375 w 704850"/>
                  <a:gd name="connsiteY3" fmla="*/ 53975 h 139700"/>
                  <a:gd name="connsiteX4" fmla="*/ 536575 w 704850"/>
                  <a:gd name="connsiteY4" fmla="*/ 53975 h 139700"/>
                  <a:gd name="connsiteX5" fmla="*/ 536575 w 704850"/>
                  <a:gd name="connsiteY5" fmla="*/ 73025 h 139700"/>
                  <a:gd name="connsiteX6" fmla="*/ 342900 w 704850"/>
                  <a:gd name="connsiteY6" fmla="*/ 73025 h 139700"/>
                  <a:gd name="connsiteX7" fmla="*/ 342900 w 704850"/>
                  <a:gd name="connsiteY7" fmla="*/ 82550 h 139700"/>
                  <a:gd name="connsiteX8" fmla="*/ 342900 w 704850"/>
                  <a:gd name="connsiteY8" fmla="*/ 82550 h 139700"/>
                  <a:gd name="connsiteX9" fmla="*/ 317500 w 704850"/>
                  <a:gd name="connsiteY9" fmla="*/ 82550 h 139700"/>
                  <a:gd name="connsiteX10" fmla="*/ 317500 w 704850"/>
                  <a:gd name="connsiteY10" fmla="*/ 101600 h 139700"/>
                  <a:gd name="connsiteX11" fmla="*/ 136525 w 704850"/>
                  <a:gd name="connsiteY11" fmla="*/ 101600 h 139700"/>
                  <a:gd name="connsiteX12" fmla="*/ 136525 w 704850"/>
                  <a:gd name="connsiteY12" fmla="*/ 101600 h 139700"/>
                  <a:gd name="connsiteX13" fmla="*/ 136525 w 704850"/>
                  <a:gd name="connsiteY13" fmla="*/ 120650 h 139700"/>
                  <a:gd name="connsiteX14" fmla="*/ 69850 w 704850"/>
                  <a:gd name="connsiteY14" fmla="*/ 120650 h 139700"/>
                  <a:gd name="connsiteX15" fmla="*/ 69850 w 704850"/>
                  <a:gd name="connsiteY15" fmla="*/ 120650 h 139700"/>
                  <a:gd name="connsiteX16" fmla="*/ 69850 w 704850"/>
                  <a:gd name="connsiteY16" fmla="*/ 139700 h 139700"/>
                  <a:gd name="connsiteX17" fmla="*/ 0 w 704850"/>
                  <a:gd name="connsiteY17" fmla="*/ 139700 h 139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704850" h="139700">
                    <a:moveTo>
                      <a:pt x="704850" y="0"/>
                    </a:moveTo>
                    <a:lnTo>
                      <a:pt x="704850" y="38100"/>
                    </a:lnTo>
                    <a:lnTo>
                      <a:pt x="587375" y="38100"/>
                    </a:lnTo>
                    <a:lnTo>
                      <a:pt x="587375" y="53975"/>
                    </a:lnTo>
                    <a:lnTo>
                      <a:pt x="536575" y="53975"/>
                    </a:lnTo>
                    <a:lnTo>
                      <a:pt x="536575" y="73025"/>
                    </a:lnTo>
                    <a:lnTo>
                      <a:pt x="342900" y="73025"/>
                    </a:lnTo>
                    <a:lnTo>
                      <a:pt x="342900" y="82550"/>
                    </a:lnTo>
                    <a:lnTo>
                      <a:pt x="342900" y="82550"/>
                    </a:lnTo>
                    <a:lnTo>
                      <a:pt x="317500" y="82550"/>
                    </a:lnTo>
                    <a:lnTo>
                      <a:pt x="317500" y="101600"/>
                    </a:lnTo>
                    <a:lnTo>
                      <a:pt x="136525" y="101600"/>
                    </a:lnTo>
                    <a:lnTo>
                      <a:pt x="136525" y="101600"/>
                    </a:lnTo>
                    <a:lnTo>
                      <a:pt x="136525" y="120650"/>
                    </a:lnTo>
                    <a:lnTo>
                      <a:pt x="69850" y="120650"/>
                    </a:lnTo>
                    <a:lnTo>
                      <a:pt x="69850" y="120650"/>
                    </a:lnTo>
                    <a:lnTo>
                      <a:pt x="69850" y="139700"/>
                    </a:lnTo>
                    <a:lnTo>
                      <a:pt x="0" y="13970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2" name="Freeform 19511">
                <a:extLst>
                  <a:ext uri="{FF2B5EF4-FFF2-40B4-BE49-F238E27FC236}">
                    <a16:creationId xmlns:a16="http://schemas.microsoft.com/office/drawing/2014/main" id="{406B4FD4-F89E-E98A-98D0-BE55EF82F006}"/>
                  </a:ext>
                </a:extLst>
              </p:cNvPr>
              <p:cNvSpPr/>
              <p:nvPr/>
            </p:nvSpPr>
            <p:spPr bwMode="auto">
              <a:xfrm>
                <a:off x="1654175" y="4397375"/>
                <a:ext cx="352425" cy="44450"/>
              </a:xfrm>
              <a:custGeom>
                <a:avLst/>
                <a:gdLst>
                  <a:gd name="connsiteX0" fmla="*/ 0 w 352425"/>
                  <a:gd name="connsiteY0" fmla="*/ 44450 h 44450"/>
                  <a:gd name="connsiteX1" fmla="*/ 98425 w 352425"/>
                  <a:gd name="connsiteY1" fmla="*/ 44450 h 44450"/>
                  <a:gd name="connsiteX2" fmla="*/ 98425 w 352425"/>
                  <a:gd name="connsiteY2" fmla="*/ 25400 h 44450"/>
                  <a:gd name="connsiteX3" fmla="*/ 203200 w 352425"/>
                  <a:gd name="connsiteY3" fmla="*/ 25400 h 44450"/>
                  <a:gd name="connsiteX4" fmla="*/ 203200 w 352425"/>
                  <a:gd name="connsiteY4" fmla="*/ 15875 h 44450"/>
                  <a:gd name="connsiteX5" fmla="*/ 295275 w 352425"/>
                  <a:gd name="connsiteY5" fmla="*/ 15875 h 44450"/>
                  <a:gd name="connsiteX6" fmla="*/ 295275 w 352425"/>
                  <a:gd name="connsiteY6" fmla="*/ 0 h 44450"/>
                  <a:gd name="connsiteX7" fmla="*/ 352425 w 352425"/>
                  <a:gd name="connsiteY7" fmla="*/ 0 h 44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2425" h="44450">
                    <a:moveTo>
                      <a:pt x="0" y="44450"/>
                    </a:moveTo>
                    <a:lnTo>
                      <a:pt x="98425" y="44450"/>
                    </a:lnTo>
                    <a:lnTo>
                      <a:pt x="98425" y="25400"/>
                    </a:lnTo>
                    <a:lnTo>
                      <a:pt x="203200" y="25400"/>
                    </a:lnTo>
                    <a:lnTo>
                      <a:pt x="203200" y="15875"/>
                    </a:lnTo>
                    <a:lnTo>
                      <a:pt x="295275" y="15875"/>
                    </a:lnTo>
                    <a:lnTo>
                      <a:pt x="295275" y="0"/>
                    </a:lnTo>
                    <a:lnTo>
                      <a:pt x="352425" y="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3" name="Freeform 19512">
                <a:extLst>
                  <a:ext uri="{FF2B5EF4-FFF2-40B4-BE49-F238E27FC236}">
                    <a16:creationId xmlns:a16="http://schemas.microsoft.com/office/drawing/2014/main" id="{E1026ABB-B64E-48AE-2A79-CD5667A5E333}"/>
                  </a:ext>
                </a:extLst>
              </p:cNvPr>
              <p:cNvSpPr/>
              <p:nvPr/>
            </p:nvSpPr>
            <p:spPr bwMode="auto">
              <a:xfrm>
                <a:off x="4648200" y="3873500"/>
                <a:ext cx="260350" cy="76200"/>
              </a:xfrm>
              <a:custGeom>
                <a:avLst/>
                <a:gdLst>
                  <a:gd name="connsiteX0" fmla="*/ 260350 w 260350"/>
                  <a:gd name="connsiteY0" fmla="*/ 0 h 76200"/>
                  <a:gd name="connsiteX1" fmla="*/ 212725 w 260350"/>
                  <a:gd name="connsiteY1" fmla="*/ 0 h 76200"/>
                  <a:gd name="connsiteX2" fmla="*/ 212725 w 260350"/>
                  <a:gd name="connsiteY2" fmla="*/ 25400 h 76200"/>
                  <a:gd name="connsiteX3" fmla="*/ 177800 w 260350"/>
                  <a:gd name="connsiteY3" fmla="*/ 25400 h 76200"/>
                  <a:gd name="connsiteX4" fmla="*/ 177800 w 260350"/>
                  <a:gd name="connsiteY4" fmla="*/ 50800 h 76200"/>
                  <a:gd name="connsiteX5" fmla="*/ 123825 w 260350"/>
                  <a:gd name="connsiteY5" fmla="*/ 50800 h 76200"/>
                  <a:gd name="connsiteX6" fmla="*/ 123825 w 260350"/>
                  <a:gd name="connsiteY6" fmla="*/ 57150 h 76200"/>
                  <a:gd name="connsiteX7" fmla="*/ 79375 w 260350"/>
                  <a:gd name="connsiteY7" fmla="*/ 57150 h 76200"/>
                  <a:gd name="connsiteX8" fmla="*/ 79375 w 260350"/>
                  <a:gd name="connsiteY8" fmla="*/ 76200 h 76200"/>
                  <a:gd name="connsiteX9" fmla="*/ 0 w 260350"/>
                  <a:gd name="connsiteY9" fmla="*/ 76200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0350" h="76200">
                    <a:moveTo>
                      <a:pt x="260350" y="0"/>
                    </a:moveTo>
                    <a:lnTo>
                      <a:pt x="212725" y="0"/>
                    </a:lnTo>
                    <a:lnTo>
                      <a:pt x="212725" y="25400"/>
                    </a:lnTo>
                    <a:lnTo>
                      <a:pt x="177800" y="25400"/>
                    </a:lnTo>
                    <a:lnTo>
                      <a:pt x="177800" y="50800"/>
                    </a:lnTo>
                    <a:lnTo>
                      <a:pt x="123825" y="50800"/>
                    </a:lnTo>
                    <a:lnTo>
                      <a:pt x="123825" y="57150"/>
                    </a:lnTo>
                    <a:lnTo>
                      <a:pt x="79375" y="57150"/>
                    </a:lnTo>
                    <a:lnTo>
                      <a:pt x="79375" y="76200"/>
                    </a:lnTo>
                    <a:lnTo>
                      <a:pt x="0" y="7620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 name="Freeform 19513">
                <a:extLst>
                  <a:ext uri="{FF2B5EF4-FFF2-40B4-BE49-F238E27FC236}">
                    <a16:creationId xmlns:a16="http://schemas.microsoft.com/office/drawing/2014/main" id="{ADD347DB-A2D6-BA33-D3BE-A570385CB1A2}"/>
                  </a:ext>
                </a:extLst>
              </p:cNvPr>
              <p:cNvSpPr/>
              <p:nvPr/>
            </p:nvSpPr>
            <p:spPr bwMode="auto">
              <a:xfrm>
                <a:off x="1974850" y="4311650"/>
                <a:ext cx="514350" cy="76200"/>
              </a:xfrm>
              <a:custGeom>
                <a:avLst/>
                <a:gdLst>
                  <a:gd name="connsiteX0" fmla="*/ 0 w 514350"/>
                  <a:gd name="connsiteY0" fmla="*/ 76200 h 76200"/>
                  <a:gd name="connsiteX1" fmla="*/ 120650 w 514350"/>
                  <a:gd name="connsiteY1" fmla="*/ 76200 h 76200"/>
                  <a:gd name="connsiteX2" fmla="*/ 139700 w 514350"/>
                  <a:gd name="connsiteY2" fmla="*/ 57150 h 76200"/>
                  <a:gd name="connsiteX3" fmla="*/ 247650 w 514350"/>
                  <a:gd name="connsiteY3" fmla="*/ 57150 h 76200"/>
                  <a:gd name="connsiteX4" fmla="*/ 273050 w 514350"/>
                  <a:gd name="connsiteY4" fmla="*/ 31750 h 76200"/>
                  <a:gd name="connsiteX5" fmla="*/ 330200 w 514350"/>
                  <a:gd name="connsiteY5" fmla="*/ 31750 h 76200"/>
                  <a:gd name="connsiteX6" fmla="*/ 342900 w 514350"/>
                  <a:gd name="connsiteY6" fmla="*/ 19050 h 76200"/>
                  <a:gd name="connsiteX7" fmla="*/ 457200 w 514350"/>
                  <a:gd name="connsiteY7" fmla="*/ 19050 h 76200"/>
                  <a:gd name="connsiteX8" fmla="*/ 476250 w 514350"/>
                  <a:gd name="connsiteY8" fmla="*/ 0 h 76200"/>
                  <a:gd name="connsiteX9" fmla="*/ 514350 w 514350"/>
                  <a:gd name="connsiteY9" fmla="*/ 0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14350" h="76200">
                    <a:moveTo>
                      <a:pt x="0" y="76200"/>
                    </a:moveTo>
                    <a:lnTo>
                      <a:pt x="120650" y="76200"/>
                    </a:lnTo>
                    <a:lnTo>
                      <a:pt x="139700" y="57150"/>
                    </a:lnTo>
                    <a:lnTo>
                      <a:pt x="247650" y="57150"/>
                    </a:lnTo>
                    <a:lnTo>
                      <a:pt x="273050" y="31750"/>
                    </a:lnTo>
                    <a:lnTo>
                      <a:pt x="330200" y="31750"/>
                    </a:lnTo>
                    <a:lnTo>
                      <a:pt x="342900" y="19050"/>
                    </a:lnTo>
                    <a:lnTo>
                      <a:pt x="457200" y="19050"/>
                    </a:lnTo>
                    <a:lnTo>
                      <a:pt x="476250" y="0"/>
                    </a:lnTo>
                    <a:lnTo>
                      <a:pt x="514350" y="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10" name="Freeform 19515">
              <a:extLst>
                <a:ext uri="{FF2B5EF4-FFF2-40B4-BE49-F238E27FC236}">
                  <a16:creationId xmlns:a16="http://schemas.microsoft.com/office/drawing/2014/main" id="{73383769-1E11-2FED-7226-6BD9357E0E16}"/>
                </a:ext>
              </a:extLst>
            </p:cNvPr>
            <p:cNvSpPr/>
            <p:nvPr/>
          </p:nvSpPr>
          <p:spPr bwMode="auto">
            <a:xfrm>
              <a:off x="2473325" y="3952875"/>
              <a:ext cx="2209800" cy="346075"/>
            </a:xfrm>
            <a:custGeom>
              <a:avLst/>
              <a:gdLst>
                <a:gd name="connsiteX0" fmla="*/ 0 w 2209800"/>
                <a:gd name="connsiteY0" fmla="*/ 346075 h 346075"/>
                <a:gd name="connsiteX1" fmla="*/ 107950 w 2209800"/>
                <a:gd name="connsiteY1" fmla="*/ 346075 h 346075"/>
                <a:gd name="connsiteX2" fmla="*/ 120650 w 2209800"/>
                <a:gd name="connsiteY2" fmla="*/ 333375 h 346075"/>
                <a:gd name="connsiteX3" fmla="*/ 184150 w 2209800"/>
                <a:gd name="connsiteY3" fmla="*/ 333375 h 346075"/>
                <a:gd name="connsiteX4" fmla="*/ 209550 w 2209800"/>
                <a:gd name="connsiteY4" fmla="*/ 307975 h 346075"/>
                <a:gd name="connsiteX5" fmla="*/ 298450 w 2209800"/>
                <a:gd name="connsiteY5" fmla="*/ 307975 h 346075"/>
                <a:gd name="connsiteX6" fmla="*/ 317500 w 2209800"/>
                <a:gd name="connsiteY6" fmla="*/ 288925 h 346075"/>
                <a:gd name="connsiteX7" fmla="*/ 406400 w 2209800"/>
                <a:gd name="connsiteY7" fmla="*/ 288925 h 346075"/>
                <a:gd name="connsiteX8" fmla="*/ 425450 w 2209800"/>
                <a:gd name="connsiteY8" fmla="*/ 288925 h 346075"/>
                <a:gd name="connsiteX9" fmla="*/ 428625 w 2209800"/>
                <a:gd name="connsiteY9" fmla="*/ 276225 h 346075"/>
                <a:gd name="connsiteX10" fmla="*/ 520700 w 2209800"/>
                <a:gd name="connsiteY10" fmla="*/ 279400 h 346075"/>
                <a:gd name="connsiteX11" fmla="*/ 530225 w 2209800"/>
                <a:gd name="connsiteY11" fmla="*/ 269875 h 346075"/>
                <a:gd name="connsiteX12" fmla="*/ 606425 w 2209800"/>
                <a:gd name="connsiteY12" fmla="*/ 266700 h 346075"/>
                <a:gd name="connsiteX13" fmla="*/ 622300 w 2209800"/>
                <a:gd name="connsiteY13" fmla="*/ 257175 h 346075"/>
                <a:gd name="connsiteX14" fmla="*/ 692150 w 2209800"/>
                <a:gd name="connsiteY14" fmla="*/ 254000 h 346075"/>
                <a:gd name="connsiteX15" fmla="*/ 711200 w 2209800"/>
                <a:gd name="connsiteY15" fmla="*/ 244475 h 346075"/>
                <a:gd name="connsiteX16" fmla="*/ 746125 w 2209800"/>
                <a:gd name="connsiteY16" fmla="*/ 241300 h 346075"/>
                <a:gd name="connsiteX17" fmla="*/ 765175 w 2209800"/>
                <a:gd name="connsiteY17" fmla="*/ 219075 h 346075"/>
                <a:gd name="connsiteX18" fmla="*/ 815975 w 2209800"/>
                <a:gd name="connsiteY18" fmla="*/ 222250 h 346075"/>
                <a:gd name="connsiteX19" fmla="*/ 828675 w 2209800"/>
                <a:gd name="connsiteY19" fmla="*/ 212725 h 346075"/>
                <a:gd name="connsiteX20" fmla="*/ 889000 w 2209800"/>
                <a:gd name="connsiteY20" fmla="*/ 215900 h 346075"/>
                <a:gd name="connsiteX21" fmla="*/ 898525 w 2209800"/>
                <a:gd name="connsiteY21" fmla="*/ 206375 h 346075"/>
                <a:gd name="connsiteX22" fmla="*/ 965200 w 2209800"/>
                <a:gd name="connsiteY22" fmla="*/ 209550 h 346075"/>
                <a:gd name="connsiteX23" fmla="*/ 974725 w 2209800"/>
                <a:gd name="connsiteY23" fmla="*/ 190500 h 346075"/>
                <a:gd name="connsiteX24" fmla="*/ 1016000 w 2209800"/>
                <a:gd name="connsiteY24" fmla="*/ 184150 h 346075"/>
                <a:gd name="connsiteX25" fmla="*/ 1019175 w 2209800"/>
                <a:gd name="connsiteY25" fmla="*/ 174625 h 346075"/>
                <a:gd name="connsiteX26" fmla="*/ 1060450 w 2209800"/>
                <a:gd name="connsiteY26" fmla="*/ 174625 h 346075"/>
                <a:gd name="connsiteX27" fmla="*/ 1063625 w 2209800"/>
                <a:gd name="connsiteY27" fmla="*/ 158750 h 346075"/>
                <a:gd name="connsiteX28" fmla="*/ 1149350 w 2209800"/>
                <a:gd name="connsiteY28" fmla="*/ 161925 h 346075"/>
                <a:gd name="connsiteX29" fmla="*/ 1152525 w 2209800"/>
                <a:gd name="connsiteY29" fmla="*/ 152400 h 346075"/>
                <a:gd name="connsiteX30" fmla="*/ 1219200 w 2209800"/>
                <a:gd name="connsiteY30" fmla="*/ 158750 h 346075"/>
                <a:gd name="connsiteX31" fmla="*/ 1219200 w 2209800"/>
                <a:gd name="connsiteY31" fmla="*/ 152400 h 346075"/>
                <a:gd name="connsiteX32" fmla="*/ 1254125 w 2209800"/>
                <a:gd name="connsiteY32" fmla="*/ 152400 h 346075"/>
                <a:gd name="connsiteX33" fmla="*/ 1266825 w 2209800"/>
                <a:gd name="connsiteY33" fmla="*/ 146050 h 346075"/>
                <a:gd name="connsiteX34" fmla="*/ 1323975 w 2209800"/>
                <a:gd name="connsiteY34" fmla="*/ 149225 h 346075"/>
                <a:gd name="connsiteX35" fmla="*/ 1330325 w 2209800"/>
                <a:gd name="connsiteY35" fmla="*/ 146050 h 346075"/>
                <a:gd name="connsiteX36" fmla="*/ 1368425 w 2209800"/>
                <a:gd name="connsiteY36" fmla="*/ 146050 h 346075"/>
                <a:gd name="connsiteX37" fmla="*/ 1371600 w 2209800"/>
                <a:gd name="connsiteY37" fmla="*/ 136525 h 346075"/>
                <a:gd name="connsiteX38" fmla="*/ 1435100 w 2209800"/>
                <a:gd name="connsiteY38" fmla="*/ 133350 h 346075"/>
                <a:gd name="connsiteX39" fmla="*/ 1438275 w 2209800"/>
                <a:gd name="connsiteY39" fmla="*/ 123825 h 346075"/>
                <a:gd name="connsiteX40" fmla="*/ 1482725 w 2209800"/>
                <a:gd name="connsiteY40" fmla="*/ 127000 h 346075"/>
                <a:gd name="connsiteX41" fmla="*/ 1492250 w 2209800"/>
                <a:gd name="connsiteY41" fmla="*/ 114300 h 346075"/>
                <a:gd name="connsiteX42" fmla="*/ 1552575 w 2209800"/>
                <a:gd name="connsiteY42" fmla="*/ 117475 h 346075"/>
                <a:gd name="connsiteX43" fmla="*/ 1562100 w 2209800"/>
                <a:gd name="connsiteY43" fmla="*/ 101600 h 346075"/>
                <a:gd name="connsiteX44" fmla="*/ 1581150 w 2209800"/>
                <a:gd name="connsiteY44" fmla="*/ 101600 h 346075"/>
                <a:gd name="connsiteX45" fmla="*/ 1590675 w 2209800"/>
                <a:gd name="connsiteY45" fmla="*/ 88900 h 346075"/>
                <a:gd name="connsiteX46" fmla="*/ 1635125 w 2209800"/>
                <a:gd name="connsiteY46" fmla="*/ 88900 h 346075"/>
                <a:gd name="connsiteX47" fmla="*/ 1660525 w 2209800"/>
                <a:gd name="connsiteY47" fmla="*/ 79375 h 346075"/>
                <a:gd name="connsiteX48" fmla="*/ 1704975 w 2209800"/>
                <a:gd name="connsiteY48" fmla="*/ 82550 h 346075"/>
                <a:gd name="connsiteX49" fmla="*/ 1717675 w 2209800"/>
                <a:gd name="connsiteY49" fmla="*/ 73025 h 346075"/>
                <a:gd name="connsiteX50" fmla="*/ 1774825 w 2209800"/>
                <a:gd name="connsiteY50" fmla="*/ 73025 h 346075"/>
                <a:gd name="connsiteX51" fmla="*/ 1784350 w 2209800"/>
                <a:gd name="connsiteY51" fmla="*/ 66675 h 346075"/>
                <a:gd name="connsiteX52" fmla="*/ 1847850 w 2209800"/>
                <a:gd name="connsiteY52" fmla="*/ 66675 h 346075"/>
                <a:gd name="connsiteX53" fmla="*/ 1885950 w 2209800"/>
                <a:gd name="connsiteY53" fmla="*/ 50800 h 346075"/>
                <a:gd name="connsiteX54" fmla="*/ 1939925 w 2209800"/>
                <a:gd name="connsiteY54" fmla="*/ 47625 h 346075"/>
                <a:gd name="connsiteX55" fmla="*/ 1965325 w 2209800"/>
                <a:gd name="connsiteY55" fmla="*/ 31750 h 346075"/>
                <a:gd name="connsiteX56" fmla="*/ 2082800 w 2209800"/>
                <a:gd name="connsiteY56" fmla="*/ 38100 h 346075"/>
                <a:gd name="connsiteX57" fmla="*/ 2105025 w 2209800"/>
                <a:gd name="connsiteY57" fmla="*/ 22225 h 346075"/>
                <a:gd name="connsiteX58" fmla="*/ 2105025 w 2209800"/>
                <a:gd name="connsiteY58" fmla="*/ 22225 h 346075"/>
                <a:gd name="connsiteX59" fmla="*/ 2133600 w 2209800"/>
                <a:gd name="connsiteY59" fmla="*/ 12700 h 346075"/>
                <a:gd name="connsiteX60" fmla="*/ 2162175 w 2209800"/>
                <a:gd name="connsiteY60" fmla="*/ 15875 h 346075"/>
                <a:gd name="connsiteX61" fmla="*/ 2168525 w 2209800"/>
                <a:gd name="connsiteY61" fmla="*/ 0 h 346075"/>
                <a:gd name="connsiteX62" fmla="*/ 2209800 w 2209800"/>
                <a:gd name="connsiteY62" fmla="*/ 0 h 346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2209800" h="346075">
                  <a:moveTo>
                    <a:pt x="0" y="346075"/>
                  </a:moveTo>
                  <a:lnTo>
                    <a:pt x="107950" y="346075"/>
                  </a:lnTo>
                  <a:lnTo>
                    <a:pt x="120650" y="333375"/>
                  </a:lnTo>
                  <a:lnTo>
                    <a:pt x="184150" y="333375"/>
                  </a:lnTo>
                  <a:lnTo>
                    <a:pt x="209550" y="307975"/>
                  </a:lnTo>
                  <a:lnTo>
                    <a:pt x="298450" y="307975"/>
                  </a:lnTo>
                  <a:lnTo>
                    <a:pt x="317500" y="288925"/>
                  </a:lnTo>
                  <a:lnTo>
                    <a:pt x="406400" y="288925"/>
                  </a:lnTo>
                  <a:lnTo>
                    <a:pt x="425450" y="288925"/>
                  </a:lnTo>
                  <a:lnTo>
                    <a:pt x="428625" y="276225"/>
                  </a:lnTo>
                  <a:lnTo>
                    <a:pt x="520700" y="279400"/>
                  </a:lnTo>
                  <a:lnTo>
                    <a:pt x="530225" y="269875"/>
                  </a:lnTo>
                  <a:lnTo>
                    <a:pt x="606425" y="266700"/>
                  </a:lnTo>
                  <a:lnTo>
                    <a:pt x="622300" y="257175"/>
                  </a:lnTo>
                  <a:lnTo>
                    <a:pt x="692150" y="254000"/>
                  </a:lnTo>
                  <a:lnTo>
                    <a:pt x="711200" y="244475"/>
                  </a:lnTo>
                  <a:lnTo>
                    <a:pt x="746125" y="241300"/>
                  </a:lnTo>
                  <a:lnTo>
                    <a:pt x="765175" y="219075"/>
                  </a:lnTo>
                  <a:lnTo>
                    <a:pt x="815975" y="222250"/>
                  </a:lnTo>
                  <a:lnTo>
                    <a:pt x="828675" y="212725"/>
                  </a:lnTo>
                  <a:lnTo>
                    <a:pt x="889000" y="215900"/>
                  </a:lnTo>
                  <a:lnTo>
                    <a:pt x="898525" y="206375"/>
                  </a:lnTo>
                  <a:lnTo>
                    <a:pt x="965200" y="209550"/>
                  </a:lnTo>
                  <a:lnTo>
                    <a:pt x="974725" y="190500"/>
                  </a:lnTo>
                  <a:lnTo>
                    <a:pt x="1016000" y="184150"/>
                  </a:lnTo>
                  <a:lnTo>
                    <a:pt x="1019175" y="174625"/>
                  </a:lnTo>
                  <a:lnTo>
                    <a:pt x="1060450" y="174625"/>
                  </a:lnTo>
                  <a:lnTo>
                    <a:pt x="1063625" y="158750"/>
                  </a:lnTo>
                  <a:lnTo>
                    <a:pt x="1149350" y="161925"/>
                  </a:lnTo>
                  <a:lnTo>
                    <a:pt x="1152525" y="152400"/>
                  </a:lnTo>
                  <a:lnTo>
                    <a:pt x="1219200" y="158750"/>
                  </a:lnTo>
                  <a:lnTo>
                    <a:pt x="1219200" y="152400"/>
                  </a:lnTo>
                  <a:lnTo>
                    <a:pt x="1254125" y="152400"/>
                  </a:lnTo>
                  <a:lnTo>
                    <a:pt x="1266825" y="146050"/>
                  </a:lnTo>
                  <a:lnTo>
                    <a:pt x="1323975" y="149225"/>
                  </a:lnTo>
                  <a:lnTo>
                    <a:pt x="1330325" y="146050"/>
                  </a:lnTo>
                  <a:lnTo>
                    <a:pt x="1368425" y="146050"/>
                  </a:lnTo>
                  <a:lnTo>
                    <a:pt x="1371600" y="136525"/>
                  </a:lnTo>
                  <a:lnTo>
                    <a:pt x="1435100" y="133350"/>
                  </a:lnTo>
                  <a:lnTo>
                    <a:pt x="1438275" y="123825"/>
                  </a:lnTo>
                  <a:lnTo>
                    <a:pt x="1482725" y="127000"/>
                  </a:lnTo>
                  <a:lnTo>
                    <a:pt x="1492250" y="114300"/>
                  </a:lnTo>
                  <a:lnTo>
                    <a:pt x="1552575" y="117475"/>
                  </a:lnTo>
                  <a:lnTo>
                    <a:pt x="1562100" y="101600"/>
                  </a:lnTo>
                  <a:lnTo>
                    <a:pt x="1581150" y="101600"/>
                  </a:lnTo>
                  <a:lnTo>
                    <a:pt x="1590675" y="88900"/>
                  </a:lnTo>
                  <a:lnTo>
                    <a:pt x="1635125" y="88900"/>
                  </a:lnTo>
                  <a:lnTo>
                    <a:pt x="1660525" y="79375"/>
                  </a:lnTo>
                  <a:lnTo>
                    <a:pt x="1704975" y="82550"/>
                  </a:lnTo>
                  <a:lnTo>
                    <a:pt x="1717675" y="73025"/>
                  </a:lnTo>
                  <a:lnTo>
                    <a:pt x="1774825" y="73025"/>
                  </a:lnTo>
                  <a:lnTo>
                    <a:pt x="1784350" y="66675"/>
                  </a:lnTo>
                  <a:lnTo>
                    <a:pt x="1847850" y="66675"/>
                  </a:lnTo>
                  <a:lnTo>
                    <a:pt x="1885950" y="50800"/>
                  </a:lnTo>
                  <a:lnTo>
                    <a:pt x="1939925" y="47625"/>
                  </a:lnTo>
                  <a:lnTo>
                    <a:pt x="1965325" y="31750"/>
                  </a:lnTo>
                  <a:lnTo>
                    <a:pt x="2082800" y="38100"/>
                  </a:lnTo>
                  <a:lnTo>
                    <a:pt x="2105025" y="22225"/>
                  </a:lnTo>
                  <a:lnTo>
                    <a:pt x="2105025" y="22225"/>
                  </a:lnTo>
                  <a:lnTo>
                    <a:pt x="2133600" y="12700"/>
                  </a:lnTo>
                  <a:lnTo>
                    <a:pt x="2162175" y="15875"/>
                  </a:lnTo>
                  <a:lnTo>
                    <a:pt x="2168525" y="0"/>
                  </a:lnTo>
                  <a:lnTo>
                    <a:pt x="2209800" y="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18" name="Freeform 19517">
            <a:extLst>
              <a:ext uri="{FF2B5EF4-FFF2-40B4-BE49-F238E27FC236}">
                <a16:creationId xmlns:a16="http://schemas.microsoft.com/office/drawing/2014/main" id="{927C6809-7D74-9BAE-8CC4-D3113DCB0DFE}"/>
              </a:ext>
            </a:extLst>
          </p:cNvPr>
          <p:cNvSpPr/>
          <p:nvPr/>
        </p:nvSpPr>
        <p:spPr bwMode="auto">
          <a:xfrm>
            <a:off x="977719" y="4604377"/>
            <a:ext cx="3851275" cy="400050"/>
          </a:xfrm>
          <a:custGeom>
            <a:avLst/>
            <a:gdLst>
              <a:gd name="connsiteX0" fmla="*/ 3851275 w 3851275"/>
              <a:gd name="connsiteY0" fmla="*/ 0 h 400050"/>
              <a:gd name="connsiteX1" fmla="*/ 3743325 w 3851275"/>
              <a:gd name="connsiteY1" fmla="*/ 0 h 400050"/>
              <a:gd name="connsiteX2" fmla="*/ 3746500 w 3851275"/>
              <a:gd name="connsiteY2" fmla="*/ 28575 h 400050"/>
              <a:gd name="connsiteX3" fmla="*/ 3432175 w 3851275"/>
              <a:gd name="connsiteY3" fmla="*/ 28575 h 400050"/>
              <a:gd name="connsiteX4" fmla="*/ 3432175 w 3851275"/>
              <a:gd name="connsiteY4" fmla="*/ 41275 h 400050"/>
              <a:gd name="connsiteX5" fmla="*/ 3197225 w 3851275"/>
              <a:gd name="connsiteY5" fmla="*/ 41275 h 400050"/>
              <a:gd name="connsiteX6" fmla="*/ 3197225 w 3851275"/>
              <a:gd name="connsiteY6" fmla="*/ 47625 h 400050"/>
              <a:gd name="connsiteX7" fmla="*/ 3079750 w 3851275"/>
              <a:gd name="connsiteY7" fmla="*/ 47625 h 400050"/>
              <a:gd name="connsiteX8" fmla="*/ 3079750 w 3851275"/>
              <a:gd name="connsiteY8" fmla="*/ 66675 h 400050"/>
              <a:gd name="connsiteX9" fmla="*/ 2965450 w 3851275"/>
              <a:gd name="connsiteY9" fmla="*/ 66675 h 400050"/>
              <a:gd name="connsiteX10" fmla="*/ 2965450 w 3851275"/>
              <a:gd name="connsiteY10" fmla="*/ 76200 h 400050"/>
              <a:gd name="connsiteX11" fmla="*/ 2905125 w 3851275"/>
              <a:gd name="connsiteY11" fmla="*/ 76200 h 400050"/>
              <a:gd name="connsiteX12" fmla="*/ 2905125 w 3851275"/>
              <a:gd name="connsiteY12" fmla="*/ 85725 h 400050"/>
              <a:gd name="connsiteX13" fmla="*/ 2822575 w 3851275"/>
              <a:gd name="connsiteY13" fmla="*/ 85725 h 400050"/>
              <a:gd name="connsiteX14" fmla="*/ 2822575 w 3851275"/>
              <a:gd name="connsiteY14" fmla="*/ 98425 h 400050"/>
              <a:gd name="connsiteX15" fmla="*/ 2714625 w 3851275"/>
              <a:gd name="connsiteY15" fmla="*/ 98425 h 400050"/>
              <a:gd name="connsiteX16" fmla="*/ 2714625 w 3851275"/>
              <a:gd name="connsiteY16" fmla="*/ 107950 h 400050"/>
              <a:gd name="connsiteX17" fmla="*/ 2581275 w 3851275"/>
              <a:gd name="connsiteY17" fmla="*/ 107950 h 400050"/>
              <a:gd name="connsiteX18" fmla="*/ 2581275 w 3851275"/>
              <a:gd name="connsiteY18" fmla="*/ 114300 h 400050"/>
              <a:gd name="connsiteX19" fmla="*/ 2486025 w 3851275"/>
              <a:gd name="connsiteY19" fmla="*/ 114300 h 400050"/>
              <a:gd name="connsiteX20" fmla="*/ 2486025 w 3851275"/>
              <a:gd name="connsiteY20" fmla="*/ 127000 h 400050"/>
              <a:gd name="connsiteX21" fmla="*/ 2419350 w 3851275"/>
              <a:gd name="connsiteY21" fmla="*/ 127000 h 400050"/>
              <a:gd name="connsiteX22" fmla="*/ 2419350 w 3851275"/>
              <a:gd name="connsiteY22" fmla="*/ 139700 h 400050"/>
              <a:gd name="connsiteX23" fmla="*/ 2346325 w 3851275"/>
              <a:gd name="connsiteY23" fmla="*/ 139700 h 400050"/>
              <a:gd name="connsiteX24" fmla="*/ 2346325 w 3851275"/>
              <a:gd name="connsiteY24" fmla="*/ 149225 h 400050"/>
              <a:gd name="connsiteX25" fmla="*/ 2178050 w 3851275"/>
              <a:gd name="connsiteY25" fmla="*/ 149225 h 400050"/>
              <a:gd name="connsiteX26" fmla="*/ 2178050 w 3851275"/>
              <a:gd name="connsiteY26" fmla="*/ 161925 h 400050"/>
              <a:gd name="connsiteX27" fmla="*/ 2114550 w 3851275"/>
              <a:gd name="connsiteY27" fmla="*/ 161925 h 400050"/>
              <a:gd name="connsiteX28" fmla="*/ 2108200 w 3851275"/>
              <a:gd name="connsiteY28" fmla="*/ 168275 h 400050"/>
              <a:gd name="connsiteX29" fmla="*/ 2051050 w 3851275"/>
              <a:gd name="connsiteY29" fmla="*/ 168275 h 400050"/>
              <a:gd name="connsiteX30" fmla="*/ 2051050 w 3851275"/>
              <a:gd name="connsiteY30" fmla="*/ 184150 h 400050"/>
              <a:gd name="connsiteX31" fmla="*/ 1927225 w 3851275"/>
              <a:gd name="connsiteY31" fmla="*/ 184150 h 400050"/>
              <a:gd name="connsiteX32" fmla="*/ 1927225 w 3851275"/>
              <a:gd name="connsiteY32" fmla="*/ 193675 h 400050"/>
              <a:gd name="connsiteX33" fmla="*/ 1870075 w 3851275"/>
              <a:gd name="connsiteY33" fmla="*/ 193675 h 400050"/>
              <a:gd name="connsiteX34" fmla="*/ 1863725 w 3851275"/>
              <a:gd name="connsiteY34" fmla="*/ 200025 h 400050"/>
              <a:gd name="connsiteX35" fmla="*/ 1800225 w 3851275"/>
              <a:gd name="connsiteY35" fmla="*/ 200025 h 400050"/>
              <a:gd name="connsiteX36" fmla="*/ 1800225 w 3851275"/>
              <a:gd name="connsiteY36" fmla="*/ 219075 h 400050"/>
              <a:gd name="connsiteX37" fmla="*/ 1701800 w 3851275"/>
              <a:gd name="connsiteY37" fmla="*/ 219075 h 400050"/>
              <a:gd name="connsiteX38" fmla="*/ 1701800 w 3851275"/>
              <a:gd name="connsiteY38" fmla="*/ 219075 h 400050"/>
              <a:gd name="connsiteX39" fmla="*/ 1682750 w 3851275"/>
              <a:gd name="connsiteY39" fmla="*/ 238125 h 400050"/>
              <a:gd name="connsiteX40" fmla="*/ 1584325 w 3851275"/>
              <a:gd name="connsiteY40" fmla="*/ 238125 h 400050"/>
              <a:gd name="connsiteX41" fmla="*/ 1584325 w 3851275"/>
              <a:gd name="connsiteY41" fmla="*/ 250825 h 400050"/>
              <a:gd name="connsiteX42" fmla="*/ 1514475 w 3851275"/>
              <a:gd name="connsiteY42" fmla="*/ 250825 h 400050"/>
              <a:gd name="connsiteX43" fmla="*/ 1514475 w 3851275"/>
              <a:gd name="connsiteY43" fmla="*/ 250825 h 400050"/>
              <a:gd name="connsiteX44" fmla="*/ 1479550 w 3851275"/>
              <a:gd name="connsiteY44" fmla="*/ 250825 h 400050"/>
              <a:gd name="connsiteX45" fmla="*/ 1466850 w 3851275"/>
              <a:gd name="connsiteY45" fmla="*/ 263525 h 400050"/>
              <a:gd name="connsiteX46" fmla="*/ 1352550 w 3851275"/>
              <a:gd name="connsiteY46" fmla="*/ 263525 h 400050"/>
              <a:gd name="connsiteX47" fmla="*/ 1346200 w 3851275"/>
              <a:gd name="connsiteY47" fmla="*/ 269875 h 400050"/>
              <a:gd name="connsiteX48" fmla="*/ 1289050 w 3851275"/>
              <a:gd name="connsiteY48" fmla="*/ 269875 h 400050"/>
              <a:gd name="connsiteX49" fmla="*/ 1289050 w 3851275"/>
              <a:gd name="connsiteY49" fmla="*/ 276225 h 400050"/>
              <a:gd name="connsiteX50" fmla="*/ 1146175 w 3851275"/>
              <a:gd name="connsiteY50" fmla="*/ 276225 h 400050"/>
              <a:gd name="connsiteX51" fmla="*/ 1146175 w 3851275"/>
              <a:gd name="connsiteY51" fmla="*/ 276225 h 400050"/>
              <a:gd name="connsiteX52" fmla="*/ 1146175 w 3851275"/>
              <a:gd name="connsiteY52" fmla="*/ 276225 h 400050"/>
              <a:gd name="connsiteX53" fmla="*/ 1146175 w 3851275"/>
              <a:gd name="connsiteY53" fmla="*/ 298450 h 400050"/>
              <a:gd name="connsiteX54" fmla="*/ 1082675 w 3851275"/>
              <a:gd name="connsiteY54" fmla="*/ 298450 h 400050"/>
              <a:gd name="connsiteX55" fmla="*/ 1082675 w 3851275"/>
              <a:gd name="connsiteY55" fmla="*/ 307975 h 400050"/>
              <a:gd name="connsiteX56" fmla="*/ 958850 w 3851275"/>
              <a:gd name="connsiteY56" fmla="*/ 307975 h 400050"/>
              <a:gd name="connsiteX57" fmla="*/ 958850 w 3851275"/>
              <a:gd name="connsiteY57" fmla="*/ 320675 h 400050"/>
              <a:gd name="connsiteX58" fmla="*/ 831850 w 3851275"/>
              <a:gd name="connsiteY58" fmla="*/ 320675 h 400050"/>
              <a:gd name="connsiteX59" fmla="*/ 831850 w 3851275"/>
              <a:gd name="connsiteY59" fmla="*/ 330200 h 400050"/>
              <a:gd name="connsiteX60" fmla="*/ 666750 w 3851275"/>
              <a:gd name="connsiteY60" fmla="*/ 330200 h 400050"/>
              <a:gd name="connsiteX61" fmla="*/ 666750 w 3851275"/>
              <a:gd name="connsiteY61" fmla="*/ 342900 h 400050"/>
              <a:gd name="connsiteX62" fmla="*/ 558800 w 3851275"/>
              <a:gd name="connsiteY62" fmla="*/ 342900 h 400050"/>
              <a:gd name="connsiteX63" fmla="*/ 555625 w 3851275"/>
              <a:gd name="connsiteY63" fmla="*/ 346075 h 400050"/>
              <a:gd name="connsiteX64" fmla="*/ 479425 w 3851275"/>
              <a:gd name="connsiteY64" fmla="*/ 346075 h 400050"/>
              <a:gd name="connsiteX65" fmla="*/ 479425 w 3851275"/>
              <a:gd name="connsiteY65" fmla="*/ 346075 h 400050"/>
              <a:gd name="connsiteX66" fmla="*/ 479425 w 3851275"/>
              <a:gd name="connsiteY66" fmla="*/ 365125 h 400050"/>
              <a:gd name="connsiteX67" fmla="*/ 346075 w 3851275"/>
              <a:gd name="connsiteY67" fmla="*/ 365125 h 400050"/>
              <a:gd name="connsiteX68" fmla="*/ 346075 w 3851275"/>
              <a:gd name="connsiteY68" fmla="*/ 381000 h 400050"/>
              <a:gd name="connsiteX69" fmla="*/ 92075 w 3851275"/>
              <a:gd name="connsiteY69" fmla="*/ 381000 h 400050"/>
              <a:gd name="connsiteX70" fmla="*/ 92075 w 3851275"/>
              <a:gd name="connsiteY70" fmla="*/ 400050 h 400050"/>
              <a:gd name="connsiteX71" fmla="*/ 0 w 3851275"/>
              <a:gd name="connsiteY71" fmla="*/ 400050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3851275" h="400050">
                <a:moveTo>
                  <a:pt x="3851275" y="0"/>
                </a:moveTo>
                <a:lnTo>
                  <a:pt x="3743325" y="0"/>
                </a:lnTo>
                <a:lnTo>
                  <a:pt x="3746500" y="28575"/>
                </a:lnTo>
                <a:lnTo>
                  <a:pt x="3432175" y="28575"/>
                </a:lnTo>
                <a:lnTo>
                  <a:pt x="3432175" y="41275"/>
                </a:lnTo>
                <a:lnTo>
                  <a:pt x="3197225" y="41275"/>
                </a:lnTo>
                <a:lnTo>
                  <a:pt x="3197225" y="47625"/>
                </a:lnTo>
                <a:lnTo>
                  <a:pt x="3079750" y="47625"/>
                </a:lnTo>
                <a:lnTo>
                  <a:pt x="3079750" y="66675"/>
                </a:lnTo>
                <a:lnTo>
                  <a:pt x="2965450" y="66675"/>
                </a:lnTo>
                <a:lnTo>
                  <a:pt x="2965450" y="76200"/>
                </a:lnTo>
                <a:lnTo>
                  <a:pt x="2905125" y="76200"/>
                </a:lnTo>
                <a:lnTo>
                  <a:pt x="2905125" y="85725"/>
                </a:lnTo>
                <a:lnTo>
                  <a:pt x="2822575" y="85725"/>
                </a:lnTo>
                <a:lnTo>
                  <a:pt x="2822575" y="98425"/>
                </a:lnTo>
                <a:lnTo>
                  <a:pt x="2714625" y="98425"/>
                </a:lnTo>
                <a:lnTo>
                  <a:pt x="2714625" y="107950"/>
                </a:lnTo>
                <a:lnTo>
                  <a:pt x="2581275" y="107950"/>
                </a:lnTo>
                <a:lnTo>
                  <a:pt x="2581275" y="114300"/>
                </a:lnTo>
                <a:lnTo>
                  <a:pt x="2486025" y="114300"/>
                </a:lnTo>
                <a:lnTo>
                  <a:pt x="2486025" y="127000"/>
                </a:lnTo>
                <a:lnTo>
                  <a:pt x="2419350" y="127000"/>
                </a:lnTo>
                <a:lnTo>
                  <a:pt x="2419350" y="139700"/>
                </a:lnTo>
                <a:lnTo>
                  <a:pt x="2346325" y="139700"/>
                </a:lnTo>
                <a:lnTo>
                  <a:pt x="2346325" y="149225"/>
                </a:lnTo>
                <a:lnTo>
                  <a:pt x="2178050" y="149225"/>
                </a:lnTo>
                <a:lnTo>
                  <a:pt x="2178050" y="161925"/>
                </a:lnTo>
                <a:lnTo>
                  <a:pt x="2114550" y="161925"/>
                </a:lnTo>
                <a:lnTo>
                  <a:pt x="2108200" y="168275"/>
                </a:lnTo>
                <a:lnTo>
                  <a:pt x="2051050" y="168275"/>
                </a:lnTo>
                <a:lnTo>
                  <a:pt x="2051050" y="184150"/>
                </a:lnTo>
                <a:lnTo>
                  <a:pt x="1927225" y="184150"/>
                </a:lnTo>
                <a:lnTo>
                  <a:pt x="1927225" y="193675"/>
                </a:lnTo>
                <a:lnTo>
                  <a:pt x="1870075" y="193675"/>
                </a:lnTo>
                <a:lnTo>
                  <a:pt x="1863725" y="200025"/>
                </a:lnTo>
                <a:lnTo>
                  <a:pt x="1800225" y="200025"/>
                </a:lnTo>
                <a:lnTo>
                  <a:pt x="1800225" y="219075"/>
                </a:lnTo>
                <a:lnTo>
                  <a:pt x="1701800" y="219075"/>
                </a:lnTo>
                <a:lnTo>
                  <a:pt x="1701800" y="219075"/>
                </a:lnTo>
                <a:lnTo>
                  <a:pt x="1682750" y="238125"/>
                </a:lnTo>
                <a:lnTo>
                  <a:pt x="1584325" y="238125"/>
                </a:lnTo>
                <a:lnTo>
                  <a:pt x="1584325" y="250825"/>
                </a:lnTo>
                <a:lnTo>
                  <a:pt x="1514475" y="250825"/>
                </a:lnTo>
                <a:lnTo>
                  <a:pt x="1514475" y="250825"/>
                </a:lnTo>
                <a:lnTo>
                  <a:pt x="1479550" y="250825"/>
                </a:lnTo>
                <a:lnTo>
                  <a:pt x="1466850" y="263525"/>
                </a:lnTo>
                <a:lnTo>
                  <a:pt x="1352550" y="263525"/>
                </a:lnTo>
                <a:lnTo>
                  <a:pt x="1346200" y="269875"/>
                </a:lnTo>
                <a:lnTo>
                  <a:pt x="1289050" y="269875"/>
                </a:lnTo>
                <a:lnTo>
                  <a:pt x="1289050" y="276225"/>
                </a:lnTo>
                <a:lnTo>
                  <a:pt x="1146175" y="276225"/>
                </a:lnTo>
                <a:lnTo>
                  <a:pt x="1146175" y="276225"/>
                </a:lnTo>
                <a:lnTo>
                  <a:pt x="1146175" y="276225"/>
                </a:lnTo>
                <a:lnTo>
                  <a:pt x="1146175" y="298450"/>
                </a:lnTo>
                <a:lnTo>
                  <a:pt x="1082675" y="298450"/>
                </a:lnTo>
                <a:lnTo>
                  <a:pt x="1082675" y="307975"/>
                </a:lnTo>
                <a:lnTo>
                  <a:pt x="958850" y="307975"/>
                </a:lnTo>
                <a:lnTo>
                  <a:pt x="958850" y="320675"/>
                </a:lnTo>
                <a:lnTo>
                  <a:pt x="831850" y="320675"/>
                </a:lnTo>
                <a:lnTo>
                  <a:pt x="831850" y="330200"/>
                </a:lnTo>
                <a:lnTo>
                  <a:pt x="666750" y="330200"/>
                </a:lnTo>
                <a:lnTo>
                  <a:pt x="666750" y="342900"/>
                </a:lnTo>
                <a:lnTo>
                  <a:pt x="558800" y="342900"/>
                </a:lnTo>
                <a:lnTo>
                  <a:pt x="555625" y="346075"/>
                </a:lnTo>
                <a:lnTo>
                  <a:pt x="479425" y="346075"/>
                </a:lnTo>
                <a:lnTo>
                  <a:pt x="479425" y="346075"/>
                </a:lnTo>
                <a:lnTo>
                  <a:pt x="479425" y="365125"/>
                </a:lnTo>
                <a:lnTo>
                  <a:pt x="346075" y="365125"/>
                </a:lnTo>
                <a:lnTo>
                  <a:pt x="346075" y="381000"/>
                </a:lnTo>
                <a:lnTo>
                  <a:pt x="92075" y="381000"/>
                </a:lnTo>
                <a:lnTo>
                  <a:pt x="92075" y="400050"/>
                </a:lnTo>
                <a:lnTo>
                  <a:pt x="0" y="400050"/>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20" name="Straight Connector 19">
            <a:extLst>
              <a:ext uri="{FF2B5EF4-FFF2-40B4-BE49-F238E27FC236}">
                <a16:creationId xmlns:a16="http://schemas.microsoft.com/office/drawing/2014/main" id="{9266F557-8D20-A37D-E9EF-B4710A5CA2DD}"/>
              </a:ext>
            </a:extLst>
          </p:cNvPr>
          <p:cNvCxnSpPr/>
          <p:nvPr/>
        </p:nvCxnSpPr>
        <p:spPr bwMode="auto">
          <a:xfrm>
            <a:off x="841194" y="3585202"/>
            <a:ext cx="0" cy="1456267"/>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38CBEED4-B438-D158-B366-38B3D0CBF363}"/>
              </a:ext>
            </a:extLst>
          </p:cNvPr>
          <p:cNvCxnSpPr>
            <a:cxnSpLocks/>
          </p:cNvCxnSpPr>
          <p:nvPr/>
        </p:nvCxnSpPr>
        <p:spPr bwMode="auto">
          <a:xfrm>
            <a:off x="824261" y="5033002"/>
            <a:ext cx="3988858"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2BFC5F91-5F06-C771-767A-B50B7A70650F}"/>
              </a:ext>
            </a:extLst>
          </p:cNvPr>
          <p:cNvCxnSpPr>
            <a:cxnSpLocks/>
          </p:cNvCxnSpPr>
          <p:nvPr/>
        </p:nvCxnSpPr>
        <p:spPr bwMode="auto">
          <a:xfrm flipH="1">
            <a:off x="773461" y="359366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B627F14D-A4AA-17A1-BE2C-DF96A4A0D232}"/>
              </a:ext>
            </a:extLst>
          </p:cNvPr>
          <p:cNvCxnSpPr>
            <a:cxnSpLocks/>
          </p:cNvCxnSpPr>
          <p:nvPr/>
        </p:nvCxnSpPr>
        <p:spPr bwMode="auto">
          <a:xfrm flipH="1">
            <a:off x="773461" y="388153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F6F28D87-F8F1-2B1F-5B6F-0433085B2496}"/>
              </a:ext>
            </a:extLst>
          </p:cNvPr>
          <p:cNvCxnSpPr>
            <a:cxnSpLocks/>
          </p:cNvCxnSpPr>
          <p:nvPr/>
        </p:nvCxnSpPr>
        <p:spPr bwMode="auto">
          <a:xfrm flipH="1">
            <a:off x="773461" y="416940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EA306B0A-47D3-21F3-6987-82783C2CB548}"/>
              </a:ext>
            </a:extLst>
          </p:cNvPr>
          <p:cNvCxnSpPr>
            <a:cxnSpLocks/>
          </p:cNvCxnSpPr>
          <p:nvPr/>
        </p:nvCxnSpPr>
        <p:spPr bwMode="auto">
          <a:xfrm flipH="1">
            <a:off x="773461" y="445727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28A11035-43B5-7953-7050-E8A7CB807777}"/>
              </a:ext>
            </a:extLst>
          </p:cNvPr>
          <p:cNvCxnSpPr>
            <a:cxnSpLocks/>
          </p:cNvCxnSpPr>
          <p:nvPr/>
        </p:nvCxnSpPr>
        <p:spPr bwMode="auto">
          <a:xfrm flipH="1">
            <a:off x="773461" y="474513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248611DC-5EFA-6DB0-C617-2B6BACF0840A}"/>
              </a:ext>
            </a:extLst>
          </p:cNvPr>
          <p:cNvCxnSpPr>
            <a:cxnSpLocks/>
          </p:cNvCxnSpPr>
          <p:nvPr/>
        </p:nvCxnSpPr>
        <p:spPr bwMode="auto">
          <a:xfrm flipH="1">
            <a:off x="773461" y="503300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57ABE443-F041-C1C2-158B-AF9AB9EB88CA}"/>
              </a:ext>
            </a:extLst>
          </p:cNvPr>
          <p:cNvCxnSpPr>
            <a:cxnSpLocks/>
          </p:cNvCxnSpPr>
          <p:nvPr/>
        </p:nvCxnSpPr>
        <p:spPr bwMode="auto">
          <a:xfrm>
            <a:off x="925861" y="504146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61923E1B-E2D2-2BF5-7179-20B1C282DA91}"/>
              </a:ext>
            </a:extLst>
          </p:cNvPr>
          <p:cNvCxnSpPr>
            <a:cxnSpLocks/>
          </p:cNvCxnSpPr>
          <p:nvPr/>
        </p:nvCxnSpPr>
        <p:spPr bwMode="auto">
          <a:xfrm>
            <a:off x="1526994" y="504146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8E8E237C-EB60-0417-31D5-8443F35CF7E4}"/>
              </a:ext>
            </a:extLst>
          </p:cNvPr>
          <p:cNvCxnSpPr>
            <a:cxnSpLocks/>
          </p:cNvCxnSpPr>
          <p:nvPr/>
        </p:nvCxnSpPr>
        <p:spPr bwMode="auto">
          <a:xfrm>
            <a:off x="2128127" y="504146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964E4E86-DB4D-E226-CCDB-583B8364A97A}"/>
              </a:ext>
            </a:extLst>
          </p:cNvPr>
          <p:cNvCxnSpPr>
            <a:cxnSpLocks/>
          </p:cNvCxnSpPr>
          <p:nvPr/>
        </p:nvCxnSpPr>
        <p:spPr bwMode="auto">
          <a:xfrm>
            <a:off x="2729260" y="504146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89489E66-5059-08E4-3BA0-3B1F81D4F105}"/>
              </a:ext>
            </a:extLst>
          </p:cNvPr>
          <p:cNvCxnSpPr>
            <a:cxnSpLocks/>
          </p:cNvCxnSpPr>
          <p:nvPr/>
        </p:nvCxnSpPr>
        <p:spPr bwMode="auto">
          <a:xfrm>
            <a:off x="3330393" y="504146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A42AA6CD-6F52-D639-8278-64A9A6EF21EF}"/>
              </a:ext>
            </a:extLst>
          </p:cNvPr>
          <p:cNvCxnSpPr>
            <a:cxnSpLocks/>
          </p:cNvCxnSpPr>
          <p:nvPr/>
        </p:nvCxnSpPr>
        <p:spPr bwMode="auto">
          <a:xfrm>
            <a:off x="3931526" y="504146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D1D4123C-DBE6-601C-CAA2-117E5205793F}"/>
              </a:ext>
            </a:extLst>
          </p:cNvPr>
          <p:cNvCxnSpPr>
            <a:cxnSpLocks/>
          </p:cNvCxnSpPr>
          <p:nvPr/>
        </p:nvCxnSpPr>
        <p:spPr bwMode="auto">
          <a:xfrm>
            <a:off x="4532661" y="5041469"/>
            <a:ext cx="0" cy="64008"/>
          </a:xfrm>
          <a:prstGeom prst="line">
            <a:avLst/>
          </a:prstGeom>
          <a:noFill/>
          <a:ln w="28575" cap="flat" cmpd="sng" algn="ctr">
            <a:solidFill>
              <a:schemeClr val="bg1"/>
            </a:solidFill>
            <a:prstDash val="solid"/>
            <a:round/>
            <a:headEnd type="none" w="med" len="med"/>
            <a:tailEnd type="none" w="med" len="med"/>
          </a:ln>
          <a:effectLst/>
        </p:spPr>
      </p:cxnSp>
      <p:sp>
        <p:nvSpPr>
          <p:cNvPr id="36" name="TextBox 35">
            <a:extLst>
              <a:ext uri="{FF2B5EF4-FFF2-40B4-BE49-F238E27FC236}">
                <a16:creationId xmlns:a16="http://schemas.microsoft.com/office/drawing/2014/main" id="{5E6106D6-72A3-DAC8-6D4B-2F9ADE08D2F3}"/>
              </a:ext>
            </a:extLst>
          </p:cNvPr>
          <p:cNvSpPr txBox="1"/>
          <p:nvPr/>
        </p:nvSpPr>
        <p:spPr bwMode="auto">
          <a:xfrm>
            <a:off x="849661" y="2992536"/>
            <a:ext cx="397933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First Primary MACE</a:t>
            </a:r>
          </a:p>
        </p:txBody>
      </p:sp>
      <p:sp>
        <p:nvSpPr>
          <p:cNvPr id="37" name="TextBox 36">
            <a:extLst>
              <a:ext uri="{FF2B5EF4-FFF2-40B4-BE49-F238E27FC236}">
                <a16:creationId xmlns:a16="http://schemas.microsoft.com/office/drawing/2014/main" id="{28D41B19-E610-5281-FC1D-D251BE77427C}"/>
              </a:ext>
            </a:extLst>
          </p:cNvPr>
          <p:cNvSpPr txBox="1"/>
          <p:nvPr/>
        </p:nvSpPr>
        <p:spPr bwMode="auto">
          <a:xfrm>
            <a:off x="773460" y="5311756"/>
            <a:ext cx="402863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 on Study</a:t>
            </a:r>
          </a:p>
        </p:txBody>
      </p:sp>
      <p:sp>
        <p:nvSpPr>
          <p:cNvPr id="38" name="TextBox 37">
            <a:extLst>
              <a:ext uri="{FF2B5EF4-FFF2-40B4-BE49-F238E27FC236}">
                <a16:creationId xmlns:a16="http://schemas.microsoft.com/office/drawing/2014/main" id="{4E38EC31-5EA6-5248-FE0D-924539515AF8}"/>
              </a:ext>
            </a:extLst>
          </p:cNvPr>
          <p:cNvSpPr txBox="1"/>
          <p:nvPr/>
        </p:nvSpPr>
        <p:spPr bwMode="auto">
          <a:xfrm>
            <a:off x="280236" y="3432803"/>
            <a:ext cx="56095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0.10</a:t>
            </a:r>
          </a:p>
        </p:txBody>
      </p:sp>
      <p:sp>
        <p:nvSpPr>
          <p:cNvPr id="39" name="TextBox 38">
            <a:extLst>
              <a:ext uri="{FF2B5EF4-FFF2-40B4-BE49-F238E27FC236}">
                <a16:creationId xmlns:a16="http://schemas.microsoft.com/office/drawing/2014/main" id="{05167C05-21F3-5662-4826-EECED999B080}"/>
              </a:ext>
            </a:extLst>
          </p:cNvPr>
          <p:cNvSpPr txBox="1"/>
          <p:nvPr/>
        </p:nvSpPr>
        <p:spPr bwMode="auto">
          <a:xfrm>
            <a:off x="280236" y="3718976"/>
            <a:ext cx="56095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0.08</a:t>
            </a:r>
          </a:p>
        </p:txBody>
      </p:sp>
      <p:sp>
        <p:nvSpPr>
          <p:cNvPr id="40" name="TextBox 39">
            <a:extLst>
              <a:ext uri="{FF2B5EF4-FFF2-40B4-BE49-F238E27FC236}">
                <a16:creationId xmlns:a16="http://schemas.microsoft.com/office/drawing/2014/main" id="{DCC3DFFC-B63A-581B-96B5-5DF3A68924EE}"/>
              </a:ext>
            </a:extLst>
          </p:cNvPr>
          <p:cNvSpPr txBox="1"/>
          <p:nvPr/>
        </p:nvSpPr>
        <p:spPr bwMode="auto">
          <a:xfrm>
            <a:off x="280236" y="4005149"/>
            <a:ext cx="56095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0.06</a:t>
            </a:r>
          </a:p>
        </p:txBody>
      </p:sp>
      <p:sp>
        <p:nvSpPr>
          <p:cNvPr id="41" name="TextBox 40">
            <a:extLst>
              <a:ext uri="{FF2B5EF4-FFF2-40B4-BE49-F238E27FC236}">
                <a16:creationId xmlns:a16="http://schemas.microsoft.com/office/drawing/2014/main" id="{A571BE1B-4B91-FC80-6D64-A7D467AF402B}"/>
              </a:ext>
            </a:extLst>
          </p:cNvPr>
          <p:cNvSpPr txBox="1"/>
          <p:nvPr/>
        </p:nvSpPr>
        <p:spPr bwMode="auto">
          <a:xfrm>
            <a:off x="280236" y="4291322"/>
            <a:ext cx="56095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0.04</a:t>
            </a:r>
          </a:p>
        </p:txBody>
      </p:sp>
      <p:sp>
        <p:nvSpPr>
          <p:cNvPr id="42" name="TextBox 41">
            <a:extLst>
              <a:ext uri="{FF2B5EF4-FFF2-40B4-BE49-F238E27FC236}">
                <a16:creationId xmlns:a16="http://schemas.microsoft.com/office/drawing/2014/main" id="{08FB78C8-A988-136A-3141-794AF4B7614D}"/>
              </a:ext>
            </a:extLst>
          </p:cNvPr>
          <p:cNvSpPr txBox="1"/>
          <p:nvPr/>
        </p:nvSpPr>
        <p:spPr bwMode="auto">
          <a:xfrm>
            <a:off x="280236" y="4577495"/>
            <a:ext cx="56095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0.02</a:t>
            </a:r>
          </a:p>
        </p:txBody>
      </p:sp>
      <p:sp>
        <p:nvSpPr>
          <p:cNvPr id="43" name="TextBox 42">
            <a:extLst>
              <a:ext uri="{FF2B5EF4-FFF2-40B4-BE49-F238E27FC236}">
                <a16:creationId xmlns:a16="http://schemas.microsoft.com/office/drawing/2014/main" id="{494CD34A-36F0-A117-24E1-8C51E3E93E90}"/>
              </a:ext>
            </a:extLst>
          </p:cNvPr>
          <p:cNvSpPr txBox="1"/>
          <p:nvPr/>
        </p:nvSpPr>
        <p:spPr bwMode="auto">
          <a:xfrm>
            <a:off x="328437" y="4875083"/>
            <a:ext cx="50647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44" name="TextBox 43">
            <a:extLst>
              <a:ext uri="{FF2B5EF4-FFF2-40B4-BE49-F238E27FC236}">
                <a16:creationId xmlns:a16="http://schemas.microsoft.com/office/drawing/2014/main" id="{BB594289-A018-B84D-7E61-9E6C29059937}"/>
              </a:ext>
            </a:extLst>
          </p:cNvPr>
          <p:cNvSpPr txBox="1"/>
          <p:nvPr/>
        </p:nvSpPr>
        <p:spPr bwMode="auto">
          <a:xfrm>
            <a:off x="4185527" y="5070256"/>
            <a:ext cx="69426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72</a:t>
            </a:r>
          </a:p>
        </p:txBody>
      </p:sp>
      <p:sp>
        <p:nvSpPr>
          <p:cNvPr id="45" name="TextBox 44">
            <a:extLst>
              <a:ext uri="{FF2B5EF4-FFF2-40B4-BE49-F238E27FC236}">
                <a16:creationId xmlns:a16="http://schemas.microsoft.com/office/drawing/2014/main" id="{DBEE5A37-8C82-41A4-A877-4BE180FD1587}"/>
              </a:ext>
            </a:extLst>
          </p:cNvPr>
          <p:cNvSpPr txBox="1"/>
          <p:nvPr/>
        </p:nvSpPr>
        <p:spPr bwMode="auto">
          <a:xfrm>
            <a:off x="587194" y="5070256"/>
            <a:ext cx="69426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46" name="TextBox 45">
            <a:extLst>
              <a:ext uri="{FF2B5EF4-FFF2-40B4-BE49-F238E27FC236}">
                <a16:creationId xmlns:a16="http://schemas.microsoft.com/office/drawing/2014/main" id="{EB54AE1B-70C4-5411-2B02-6C9CD21FF448}"/>
              </a:ext>
            </a:extLst>
          </p:cNvPr>
          <p:cNvSpPr txBox="1"/>
          <p:nvPr/>
        </p:nvSpPr>
        <p:spPr bwMode="auto">
          <a:xfrm>
            <a:off x="1188327" y="5070256"/>
            <a:ext cx="69426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47" name="TextBox 46">
            <a:extLst>
              <a:ext uri="{FF2B5EF4-FFF2-40B4-BE49-F238E27FC236}">
                <a16:creationId xmlns:a16="http://schemas.microsoft.com/office/drawing/2014/main" id="{F7D5639B-D50F-8FB4-F4AF-67FB84700359}"/>
              </a:ext>
            </a:extLst>
          </p:cNvPr>
          <p:cNvSpPr txBox="1"/>
          <p:nvPr/>
        </p:nvSpPr>
        <p:spPr bwMode="auto">
          <a:xfrm>
            <a:off x="1789460" y="5070256"/>
            <a:ext cx="69426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a:t>
            </a:r>
          </a:p>
        </p:txBody>
      </p:sp>
      <p:sp>
        <p:nvSpPr>
          <p:cNvPr id="48" name="TextBox 47">
            <a:extLst>
              <a:ext uri="{FF2B5EF4-FFF2-40B4-BE49-F238E27FC236}">
                <a16:creationId xmlns:a16="http://schemas.microsoft.com/office/drawing/2014/main" id="{93D8A3A9-020E-0026-D38F-C4E4374B927E}"/>
              </a:ext>
            </a:extLst>
          </p:cNvPr>
          <p:cNvSpPr txBox="1"/>
          <p:nvPr/>
        </p:nvSpPr>
        <p:spPr bwMode="auto">
          <a:xfrm>
            <a:off x="2390593" y="5070256"/>
            <a:ext cx="69426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36</a:t>
            </a:r>
          </a:p>
        </p:txBody>
      </p:sp>
      <p:sp>
        <p:nvSpPr>
          <p:cNvPr id="49" name="TextBox 48">
            <a:extLst>
              <a:ext uri="{FF2B5EF4-FFF2-40B4-BE49-F238E27FC236}">
                <a16:creationId xmlns:a16="http://schemas.microsoft.com/office/drawing/2014/main" id="{7CBC7FCC-2D4B-A036-D2A8-49ACC1599AEC}"/>
              </a:ext>
            </a:extLst>
          </p:cNvPr>
          <p:cNvSpPr txBox="1"/>
          <p:nvPr/>
        </p:nvSpPr>
        <p:spPr bwMode="auto">
          <a:xfrm>
            <a:off x="2991726" y="5070256"/>
            <a:ext cx="69426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48</a:t>
            </a:r>
          </a:p>
        </p:txBody>
      </p:sp>
      <p:sp>
        <p:nvSpPr>
          <p:cNvPr id="58" name="TextBox 57">
            <a:extLst>
              <a:ext uri="{FF2B5EF4-FFF2-40B4-BE49-F238E27FC236}">
                <a16:creationId xmlns:a16="http://schemas.microsoft.com/office/drawing/2014/main" id="{79BCB57D-CF99-8C52-C6C6-32BD30DFFE41}"/>
              </a:ext>
            </a:extLst>
          </p:cNvPr>
          <p:cNvSpPr txBox="1"/>
          <p:nvPr/>
        </p:nvSpPr>
        <p:spPr bwMode="auto">
          <a:xfrm>
            <a:off x="3592859" y="5070256"/>
            <a:ext cx="69426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59" name="TextBox 58">
            <a:extLst>
              <a:ext uri="{FF2B5EF4-FFF2-40B4-BE49-F238E27FC236}">
                <a16:creationId xmlns:a16="http://schemas.microsoft.com/office/drawing/2014/main" id="{3020D263-97D2-3AC8-B3BF-4A9CC55D1A67}"/>
              </a:ext>
            </a:extLst>
          </p:cNvPr>
          <p:cNvSpPr txBox="1"/>
          <p:nvPr/>
        </p:nvSpPr>
        <p:spPr bwMode="auto">
          <a:xfrm>
            <a:off x="1857191" y="4003457"/>
            <a:ext cx="213360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-35% vs placebo</a:t>
            </a:r>
          </a:p>
        </p:txBody>
      </p:sp>
      <p:grpSp>
        <p:nvGrpSpPr>
          <p:cNvPr id="19468" name="Group 19467">
            <a:extLst>
              <a:ext uri="{FF2B5EF4-FFF2-40B4-BE49-F238E27FC236}">
                <a16:creationId xmlns:a16="http://schemas.microsoft.com/office/drawing/2014/main" id="{18087553-ACD2-EF27-352E-FE6BCC6CF6B6}"/>
              </a:ext>
            </a:extLst>
          </p:cNvPr>
          <p:cNvGrpSpPr/>
          <p:nvPr/>
        </p:nvGrpSpPr>
        <p:grpSpPr>
          <a:xfrm>
            <a:off x="3482548" y="3365625"/>
            <a:ext cx="1330571" cy="523220"/>
            <a:chOff x="4301067" y="2814321"/>
            <a:chExt cx="1498600" cy="523220"/>
          </a:xfrm>
        </p:grpSpPr>
        <p:sp>
          <p:nvSpPr>
            <p:cNvPr id="19470" name="TextBox 19469">
              <a:extLst>
                <a:ext uri="{FF2B5EF4-FFF2-40B4-BE49-F238E27FC236}">
                  <a16:creationId xmlns:a16="http://schemas.microsoft.com/office/drawing/2014/main" id="{1B3BC1F4-CB0B-C008-3977-1B30076067CF}"/>
                </a:ext>
              </a:extLst>
            </p:cNvPr>
            <p:cNvSpPr txBox="1"/>
            <p:nvPr/>
          </p:nvSpPr>
          <p:spPr bwMode="auto">
            <a:xfrm>
              <a:off x="4605865" y="2814321"/>
              <a:ext cx="119380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Placebo</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Pitavastatin</a:t>
              </a:r>
            </a:p>
          </p:txBody>
        </p:sp>
        <p:cxnSp>
          <p:nvCxnSpPr>
            <p:cNvPr id="19471" name="Straight Connector 19470">
              <a:extLst>
                <a:ext uri="{FF2B5EF4-FFF2-40B4-BE49-F238E27FC236}">
                  <a16:creationId xmlns:a16="http://schemas.microsoft.com/office/drawing/2014/main" id="{58D67171-D0D8-E06B-8259-AC20B6B52AF4}"/>
                </a:ext>
              </a:extLst>
            </p:cNvPr>
            <p:cNvCxnSpPr>
              <a:cxnSpLocks/>
            </p:cNvCxnSpPr>
            <p:nvPr/>
          </p:nvCxnSpPr>
          <p:spPr bwMode="auto">
            <a:xfrm flipH="1">
              <a:off x="4301067" y="2958836"/>
              <a:ext cx="330200" cy="0"/>
            </a:xfrm>
            <a:prstGeom prst="line">
              <a:avLst/>
            </a:prstGeom>
            <a:noFill/>
            <a:ln w="28575" cap="flat" cmpd="sng" algn="ctr">
              <a:solidFill>
                <a:schemeClr val="accent1"/>
              </a:solidFill>
              <a:prstDash val="solid"/>
              <a:round/>
              <a:headEnd type="none" w="med" len="med"/>
              <a:tailEnd type="none" w="med" len="med"/>
            </a:ln>
            <a:effectLst/>
          </p:spPr>
        </p:cxnSp>
        <p:cxnSp>
          <p:nvCxnSpPr>
            <p:cNvPr id="19472" name="Straight Connector 19471">
              <a:extLst>
                <a:ext uri="{FF2B5EF4-FFF2-40B4-BE49-F238E27FC236}">
                  <a16:creationId xmlns:a16="http://schemas.microsoft.com/office/drawing/2014/main" id="{64C81215-48B4-1FF0-419F-C33637241CBB}"/>
                </a:ext>
              </a:extLst>
            </p:cNvPr>
            <p:cNvCxnSpPr>
              <a:cxnSpLocks/>
            </p:cNvCxnSpPr>
            <p:nvPr/>
          </p:nvCxnSpPr>
          <p:spPr bwMode="auto">
            <a:xfrm flipH="1">
              <a:off x="4301067" y="3175793"/>
              <a:ext cx="330200" cy="0"/>
            </a:xfrm>
            <a:prstGeom prst="line">
              <a:avLst/>
            </a:prstGeom>
            <a:noFill/>
            <a:ln w="28575" cap="flat" cmpd="sng" algn="ctr">
              <a:solidFill>
                <a:schemeClr val="accent3"/>
              </a:solidFill>
              <a:prstDash val="solid"/>
              <a:round/>
              <a:headEnd type="none" w="med" len="med"/>
              <a:tailEnd type="none" w="med" len="med"/>
            </a:ln>
            <a:effectLst/>
          </p:spPr>
        </p:cxnSp>
      </p:grpSp>
      <p:sp>
        <p:nvSpPr>
          <p:cNvPr id="15" name="TextBox 14">
            <a:extLst>
              <a:ext uri="{FF2B5EF4-FFF2-40B4-BE49-F238E27FC236}">
                <a16:creationId xmlns:a16="http://schemas.microsoft.com/office/drawing/2014/main" id="{5C0DC4F6-4558-0DB8-0158-D5ADE5D61901}"/>
              </a:ext>
            </a:extLst>
          </p:cNvPr>
          <p:cNvSpPr txBox="1"/>
          <p:nvPr/>
        </p:nvSpPr>
        <p:spPr bwMode="auto">
          <a:xfrm>
            <a:off x="4939615" y="2926888"/>
            <a:ext cx="1256178"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sz="1200" dirty="0">
                <a:solidFill>
                  <a:schemeClr val="bg1"/>
                </a:solidFill>
                <a:latin typeface="Calibri" panose="020F0502020204030204" pitchFamily="34" charset="0"/>
              </a:rPr>
              <a:t>Subgroup</a:t>
            </a:r>
          </a:p>
          <a:p>
            <a:pPr algn="l">
              <a:lnSpc>
                <a:spcPct val="100000"/>
              </a:lnSpc>
              <a:spcBef>
                <a:spcPts val="0"/>
              </a:spcBef>
              <a:spcAft>
                <a:spcPct val="0"/>
              </a:spcAft>
              <a:buClrTx/>
              <a:buFontTx/>
              <a:buNone/>
            </a:pPr>
            <a:endParaRPr lang="en-US" sz="1200" b="0" dirty="0">
              <a:solidFill>
                <a:schemeClr val="bg1"/>
              </a:solidFill>
              <a:latin typeface="Calibri" panose="020F0502020204030204" pitchFamily="34" charset="0"/>
            </a:endParaRPr>
          </a:p>
          <a:p>
            <a:pPr algn="l">
              <a:lnSpc>
                <a:spcPct val="100000"/>
              </a:lnSpc>
              <a:spcBef>
                <a:spcPts val="0"/>
              </a:spcBef>
              <a:spcAft>
                <a:spcPct val="0"/>
              </a:spcAft>
              <a:buClrTx/>
              <a:buFontTx/>
              <a:buNone/>
            </a:pPr>
            <a:r>
              <a:rPr lang="en-US" sz="1200" dirty="0">
                <a:solidFill>
                  <a:schemeClr val="bg1"/>
                </a:solidFill>
                <a:latin typeface="Calibri" panose="020F0502020204030204" pitchFamily="34" charset="0"/>
              </a:rPr>
              <a:t>Overall</a:t>
            </a:r>
          </a:p>
          <a:p>
            <a:pPr algn="l">
              <a:lnSpc>
                <a:spcPct val="100000"/>
              </a:lnSpc>
              <a:spcBef>
                <a:spcPts val="0"/>
              </a:spcBef>
              <a:spcAft>
                <a:spcPct val="0"/>
              </a:spcAft>
              <a:buClrTx/>
              <a:buFontTx/>
              <a:buNone/>
            </a:pPr>
            <a:r>
              <a:rPr lang="en-US" sz="1200" dirty="0">
                <a:solidFill>
                  <a:schemeClr val="bg1"/>
                </a:solidFill>
                <a:latin typeface="Calibri" panose="020F0502020204030204" pitchFamily="34" charset="0"/>
              </a:rPr>
              <a:t>ASCVD risk score</a:t>
            </a:r>
          </a:p>
          <a:p>
            <a:pPr algn="l">
              <a:lnSpc>
                <a:spcPct val="100000"/>
              </a:lnSpc>
              <a:spcBef>
                <a:spcPts val="0"/>
              </a:spcBef>
              <a:spcAft>
                <a:spcPct val="0"/>
              </a:spcAft>
              <a:buClrTx/>
              <a:buFontTx/>
              <a:buNone/>
            </a:pPr>
            <a:r>
              <a:rPr lang="en-US" sz="1200" b="0" dirty="0">
                <a:solidFill>
                  <a:schemeClr val="bg1"/>
                </a:solidFill>
                <a:latin typeface="Calibri" panose="020F0502020204030204" pitchFamily="34" charset="0"/>
              </a:rPr>
              <a:t>0 to &lt;2.5%</a:t>
            </a:r>
          </a:p>
          <a:p>
            <a:pPr algn="l">
              <a:lnSpc>
                <a:spcPct val="100000"/>
              </a:lnSpc>
              <a:spcBef>
                <a:spcPts val="0"/>
              </a:spcBef>
              <a:spcAft>
                <a:spcPct val="0"/>
              </a:spcAft>
              <a:buClrTx/>
              <a:buFontTx/>
              <a:buNone/>
            </a:pPr>
            <a:r>
              <a:rPr lang="en-US" sz="1200" b="0" dirty="0">
                <a:solidFill>
                  <a:schemeClr val="bg1"/>
                </a:solidFill>
                <a:latin typeface="Calibri" panose="020F0502020204030204" pitchFamily="34" charset="0"/>
              </a:rPr>
              <a:t>2.5 to &lt;5%</a:t>
            </a:r>
          </a:p>
          <a:p>
            <a:pPr algn="l">
              <a:lnSpc>
                <a:spcPct val="100000"/>
              </a:lnSpc>
              <a:spcBef>
                <a:spcPts val="0"/>
              </a:spcBef>
              <a:spcAft>
                <a:spcPct val="0"/>
              </a:spcAft>
              <a:buClrTx/>
              <a:buFontTx/>
              <a:buNone/>
            </a:pPr>
            <a:r>
              <a:rPr lang="en-US" sz="1200" b="0" dirty="0">
                <a:solidFill>
                  <a:schemeClr val="bg1"/>
                </a:solidFill>
                <a:latin typeface="Calibri" panose="020F0502020204030204" pitchFamily="34" charset="0"/>
              </a:rPr>
              <a:t>5 to 10%</a:t>
            </a:r>
          </a:p>
          <a:p>
            <a:pPr algn="l">
              <a:lnSpc>
                <a:spcPct val="100000"/>
              </a:lnSpc>
              <a:spcBef>
                <a:spcPts val="0"/>
              </a:spcBef>
              <a:spcAft>
                <a:spcPct val="0"/>
              </a:spcAft>
              <a:buClrTx/>
              <a:buFontTx/>
              <a:buNone/>
            </a:pPr>
            <a:r>
              <a:rPr lang="en-US" sz="1200" b="0" dirty="0">
                <a:solidFill>
                  <a:schemeClr val="bg1"/>
                </a:solidFill>
                <a:latin typeface="Calibri" panose="020F0502020204030204" pitchFamily="34" charset="0"/>
              </a:rPr>
              <a:t>&gt;10%</a:t>
            </a:r>
          </a:p>
          <a:p>
            <a:pPr algn="l">
              <a:lnSpc>
                <a:spcPct val="100000"/>
              </a:lnSpc>
              <a:spcBef>
                <a:spcPts val="0"/>
              </a:spcBef>
              <a:spcAft>
                <a:spcPct val="0"/>
              </a:spcAft>
              <a:buClrTx/>
              <a:buFontTx/>
              <a:buNone/>
            </a:pPr>
            <a:r>
              <a:rPr lang="en-US" sz="1200" dirty="0">
                <a:solidFill>
                  <a:schemeClr val="bg1"/>
                </a:solidFill>
                <a:latin typeface="Calibri" panose="020F0502020204030204" pitchFamily="34" charset="0"/>
              </a:rPr>
              <a:t>Age</a:t>
            </a:r>
          </a:p>
          <a:p>
            <a:pPr algn="l">
              <a:lnSpc>
                <a:spcPct val="100000"/>
              </a:lnSpc>
              <a:spcBef>
                <a:spcPts val="0"/>
              </a:spcBef>
              <a:spcAft>
                <a:spcPct val="0"/>
              </a:spcAft>
              <a:buClrTx/>
              <a:buFontTx/>
              <a:buNone/>
            </a:pPr>
            <a:r>
              <a:rPr lang="en-US" sz="1200" b="0" dirty="0">
                <a:solidFill>
                  <a:schemeClr val="bg1"/>
                </a:solidFill>
                <a:latin typeface="Calibri" panose="020F0502020204030204" pitchFamily="34" charset="0"/>
              </a:rPr>
              <a:t>40-49 yr</a:t>
            </a:r>
          </a:p>
          <a:p>
            <a:pPr algn="l">
              <a:lnSpc>
                <a:spcPct val="100000"/>
              </a:lnSpc>
              <a:spcBef>
                <a:spcPts val="0"/>
              </a:spcBef>
              <a:spcAft>
                <a:spcPct val="0"/>
              </a:spcAft>
              <a:buClrTx/>
              <a:buFontTx/>
              <a:buNone/>
            </a:pPr>
            <a:r>
              <a:rPr lang="en-US" sz="1200" b="0" dirty="0">
                <a:solidFill>
                  <a:schemeClr val="bg1"/>
                </a:solidFill>
                <a:latin typeface="Calibri" panose="020F0502020204030204" pitchFamily="34" charset="0"/>
              </a:rPr>
              <a:t>50-59 yr</a:t>
            </a:r>
          </a:p>
          <a:p>
            <a:pPr algn="l">
              <a:lnSpc>
                <a:spcPct val="100000"/>
              </a:lnSpc>
              <a:spcBef>
                <a:spcPts val="0"/>
              </a:spcBef>
              <a:spcAft>
                <a:spcPct val="0"/>
              </a:spcAft>
              <a:buClrTx/>
              <a:buFontTx/>
              <a:buNone/>
            </a:pPr>
            <a:r>
              <a:rPr lang="en-US" sz="1200" b="0" dirty="0">
                <a:solidFill>
                  <a:schemeClr val="bg1"/>
                </a:solidFill>
                <a:latin typeface="Calibri" panose="020F0502020204030204" pitchFamily="34" charset="0"/>
              </a:rPr>
              <a:t>≥60 yr</a:t>
            </a:r>
          </a:p>
          <a:p>
            <a:pPr algn="l">
              <a:lnSpc>
                <a:spcPct val="100000"/>
              </a:lnSpc>
              <a:spcBef>
                <a:spcPts val="0"/>
              </a:spcBef>
              <a:spcAft>
                <a:spcPct val="0"/>
              </a:spcAft>
              <a:buClrTx/>
              <a:buFontTx/>
              <a:buNone/>
            </a:pPr>
            <a:r>
              <a:rPr lang="en-US" sz="1200" dirty="0">
                <a:solidFill>
                  <a:schemeClr val="bg1"/>
                </a:solidFill>
                <a:latin typeface="Calibri" panose="020F0502020204030204" pitchFamily="34" charset="0"/>
              </a:rPr>
              <a:t>Sex at birth</a:t>
            </a:r>
          </a:p>
          <a:p>
            <a:pPr algn="l">
              <a:lnSpc>
                <a:spcPct val="100000"/>
              </a:lnSpc>
              <a:spcBef>
                <a:spcPts val="0"/>
              </a:spcBef>
              <a:spcAft>
                <a:spcPct val="0"/>
              </a:spcAft>
              <a:buClrTx/>
              <a:buFontTx/>
              <a:buNone/>
            </a:pPr>
            <a:r>
              <a:rPr lang="en-US" sz="1200" b="0" dirty="0">
                <a:solidFill>
                  <a:schemeClr val="bg1"/>
                </a:solidFill>
                <a:latin typeface="Calibri" panose="020F0502020204030204" pitchFamily="34" charset="0"/>
              </a:rPr>
              <a:t>Female</a:t>
            </a:r>
          </a:p>
          <a:p>
            <a:pPr algn="l">
              <a:lnSpc>
                <a:spcPct val="100000"/>
              </a:lnSpc>
              <a:spcBef>
                <a:spcPts val="0"/>
              </a:spcBef>
              <a:spcAft>
                <a:spcPct val="0"/>
              </a:spcAft>
              <a:buClrTx/>
              <a:buFontTx/>
              <a:buNone/>
            </a:pPr>
            <a:r>
              <a:rPr lang="en-US" sz="1200" b="0" dirty="0">
                <a:solidFill>
                  <a:schemeClr val="bg1"/>
                </a:solidFill>
                <a:latin typeface="Calibri" panose="020F0502020204030204" pitchFamily="34" charset="0"/>
              </a:rPr>
              <a:t>Male</a:t>
            </a:r>
          </a:p>
        </p:txBody>
      </p:sp>
      <p:sp>
        <p:nvSpPr>
          <p:cNvPr id="17" name="TextBox 16">
            <a:extLst>
              <a:ext uri="{FF2B5EF4-FFF2-40B4-BE49-F238E27FC236}">
                <a16:creationId xmlns:a16="http://schemas.microsoft.com/office/drawing/2014/main" id="{02EFA46E-6920-A6BE-9814-43B580634FCD}"/>
              </a:ext>
            </a:extLst>
          </p:cNvPr>
          <p:cNvSpPr txBox="1"/>
          <p:nvPr/>
        </p:nvSpPr>
        <p:spPr bwMode="auto">
          <a:xfrm>
            <a:off x="5828614" y="2926888"/>
            <a:ext cx="933974"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200" dirty="0">
                <a:solidFill>
                  <a:schemeClr val="bg1"/>
                </a:solidFill>
                <a:latin typeface="Calibri" panose="020F0502020204030204" pitchFamily="34" charset="0"/>
              </a:rPr>
              <a:t>Pitavastatin</a:t>
            </a:r>
          </a:p>
          <a:p>
            <a:pPr algn="ctr">
              <a:lnSpc>
                <a:spcPct val="100000"/>
              </a:lnSpc>
              <a:spcBef>
                <a:spcPts val="0"/>
              </a:spcBef>
              <a:spcAft>
                <a:spcPct val="0"/>
              </a:spcAft>
              <a:buClrTx/>
              <a:buFontTx/>
              <a:buNone/>
            </a:pPr>
            <a:endParaRPr lang="en-US" sz="1200" b="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200" dirty="0">
                <a:solidFill>
                  <a:schemeClr val="bg1"/>
                </a:solidFill>
                <a:latin typeface="Calibri" panose="020F0502020204030204" pitchFamily="34" charset="0"/>
              </a:rPr>
              <a:t>3888</a:t>
            </a:r>
          </a:p>
          <a:p>
            <a:pPr algn="ctr">
              <a:lnSpc>
                <a:spcPct val="100000"/>
              </a:lnSpc>
              <a:spcBef>
                <a:spcPts val="0"/>
              </a:spcBef>
              <a:spcAft>
                <a:spcPct val="0"/>
              </a:spcAft>
              <a:buClrTx/>
              <a:buFontTx/>
              <a:buNone/>
            </a:pPr>
            <a:endParaRPr lang="en-US" sz="1200" b="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1096</a:t>
            </a:r>
          </a:p>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1030</a:t>
            </a:r>
          </a:p>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1474</a:t>
            </a:r>
          </a:p>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288</a:t>
            </a:r>
          </a:p>
          <a:p>
            <a:pPr algn="ctr">
              <a:lnSpc>
                <a:spcPct val="100000"/>
              </a:lnSpc>
              <a:spcBef>
                <a:spcPts val="0"/>
              </a:spcBef>
              <a:spcAft>
                <a:spcPct val="0"/>
              </a:spcAft>
              <a:buClrTx/>
              <a:buFontTx/>
              <a:buNone/>
            </a:pPr>
            <a:endParaRPr lang="en-US" sz="1200" b="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1842</a:t>
            </a:r>
          </a:p>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1712</a:t>
            </a:r>
          </a:p>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334</a:t>
            </a:r>
          </a:p>
          <a:p>
            <a:pPr algn="ctr">
              <a:lnSpc>
                <a:spcPct val="100000"/>
              </a:lnSpc>
              <a:spcBef>
                <a:spcPts val="0"/>
              </a:spcBef>
              <a:spcAft>
                <a:spcPct val="0"/>
              </a:spcAft>
              <a:buClrTx/>
              <a:buFontTx/>
              <a:buNone/>
            </a:pPr>
            <a:endParaRPr lang="en-US" sz="1200" b="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1211</a:t>
            </a:r>
          </a:p>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2677</a:t>
            </a:r>
          </a:p>
        </p:txBody>
      </p:sp>
      <p:sp>
        <p:nvSpPr>
          <p:cNvPr id="19" name="TextBox 18">
            <a:extLst>
              <a:ext uri="{FF2B5EF4-FFF2-40B4-BE49-F238E27FC236}">
                <a16:creationId xmlns:a16="http://schemas.microsoft.com/office/drawing/2014/main" id="{5691DA5C-EA4A-3759-5162-8FCE49082686}"/>
              </a:ext>
            </a:extLst>
          </p:cNvPr>
          <p:cNvSpPr txBox="1"/>
          <p:nvPr/>
        </p:nvSpPr>
        <p:spPr bwMode="auto">
          <a:xfrm>
            <a:off x="6639675" y="2926888"/>
            <a:ext cx="688009"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200" dirty="0">
                <a:solidFill>
                  <a:schemeClr val="bg1"/>
                </a:solidFill>
                <a:latin typeface="Calibri" panose="020F0502020204030204" pitchFamily="34" charset="0"/>
              </a:rPr>
              <a:t>Placebo</a:t>
            </a:r>
          </a:p>
          <a:p>
            <a:pPr algn="ctr">
              <a:lnSpc>
                <a:spcPct val="100000"/>
              </a:lnSpc>
              <a:spcBef>
                <a:spcPts val="0"/>
              </a:spcBef>
              <a:spcAft>
                <a:spcPct val="0"/>
              </a:spcAft>
              <a:buClrTx/>
              <a:buFontTx/>
              <a:buNone/>
            </a:pPr>
            <a:endParaRPr lang="en-US" sz="1200" b="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200" dirty="0">
                <a:solidFill>
                  <a:schemeClr val="bg1"/>
                </a:solidFill>
                <a:latin typeface="Calibri" panose="020F0502020204030204" pitchFamily="34" charset="0"/>
              </a:rPr>
              <a:t>3881</a:t>
            </a:r>
          </a:p>
          <a:p>
            <a:pPr algn="ctr">
              <a:lnSpc>
                <a:spcPct val="100000"/>
              </a:lnSpc>
              <a:spcBef>
                <a:spcPts val="0"/>
              </a:spcBef>
              <a:spcAft>
                <a:spcPct val="0"/>
              </a:spcAft>
              <a:buClrTx/>
              <a:buFontTx/>
              <a:buNone/>
            </a:pPr>
            <a:endParaRPr lang="en-US" sz="1200" b="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1060</a:t>
            </a:r>
          </a:p>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1025</a:t>
            </a:r>
          </a:p>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1521</a:t>
            </a:r>
          </a:p>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275</a:t>
            </a:r>
          </a:p>
          <a:p>
            <a:pPr algn="ctr">
              <a:lnSpc>
                <a:spcPct val="100000"/>
              </a:lnSpc>
              <a:spcBef>
                <a:spcPts val="0"/>
              </a:spcBef>
              <a:spcAft>
                <a:spcPct val="0"/>
              </a:spcAft>
              <a:buClrTx/>
              <a:buFontTx/>
              <a:buNone/>
            </a:pPr>
            <a:endParaRPr lang="en-US" sz="1200" b="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1888</a:t>
            </a:r>
          </a:p>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1649</a:t>
            </a:r>
          </a:p>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334</a:t>
            </a:r>
          </a:p>
          <a:p>
            <a:pPr algn="ctr">
              <a:lnSpc>
                <a:spcPct val="100000"/>
              </a:lnSpc>
              <a:spcBef>
                <a:spcPts val="0"/>
              </a:spcBef>
              <a:spcAft>
                <a:spcPct val="0"/>
              </a:spcAft>
              <a:buClrTx/>
              <a:buFontTx/>
              <a:buNone/>
            </a:pPr>
            <a:endParaRPr lang="en-US" sz="1200" b="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1208</a:t>
            </a:r>
          </a:p>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2673</a:t>
            </a:r>
          </a:p>
        </p:txBody>
      </p:sp>
      <p:sp>
        <p:nvSpPr>
          <p:cNvPr id="26" name="TextBox 25">
            <a:extLst>
              <a:ext uri="{FF2B5EF4-FFF2-40B4-BE49-F238E27FC236}">
                <a16:creationId xmlns:a16="http://schemas.microsoft.com/office/drawing/2014/main" id="{6D2E81B4-B145-E32E-37FE-06FA6B8ED99F}"/>
              </a:ext>
            </a:extLst>
          </p:cNvPr>
          <p:cNvSpPr txBox="1"/>
          <p:nvPr/>
        </p:nvSpPr>
        <p:spPr bwMode="auto">
          <a:xfrm>
            <a:off x="7203923" y="2926888"/>
            <a:ext cx="933974"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200" dirty="0">
                <a:solidFill>
                  <a:schemeClr val="bg1"/>
                </a:solidFill>
                <a:latin typeface="Calibri" panose="020F0502020204030204" pitchFamily="34" charset="0"/>
              </a:rPr>
              <a:t>Pitavastatin</a:t>
            </a:r>
          </a:p>
          <a:p>
            <a:pPr algn="ctr">
              <a:lnSpc>
                <a:spcPct val="100000"/>
              </a:lnSpc>
              <a:spcBef>
                <a:spcPts val="0"/>
              </a:spcBef>
              <a:spcAft>
                <a:spcPct val="0"/>
              </a:spcAft>
              <a:buClrTx/>
              <a:buFontTx/>
              <a:buNone/>
            </a:pPr>
            <a:endParaRPr lang="en-US" sz="1200" b="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200" dirty="0">
                <a:solidFill>
                  <a:schemeClr val="bg1"/>
                </a:solidFill>
                <a:latin typeface="Calibri" panose="020F0502020204030204" pitchFamily="34" charset="0"/>
              </a:rPr>
              <a:t>4.81 (89)</a:t>
            </a:r>
          </a:p>
          <a:p>
            <a:pPr algn="ctr">
              <a:lnSpc>
                <a:spcPct val="100000"/>
              </a:lnSpc>
              <a:spcBef>
                <a:spcPts val="0"/>
              </a:spcBef>
              <a:spcAft>
                <a:spcPct val="0"/>
              </a:spcAft>
              <a:buClrTx/>
              <a:buFontTx/>
              <a:buNone/>
            </a:pPr>
            <a:endParaRPr lang="en-US" sz="1200" b="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1.6 (9)</a:t>
            </a:r>
          </a:p>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5.3 (27)</a:t>
            </a:r>
          </a:p>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5.5 (36)</a:t>
            </a:r>
          </a:p>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13.9 (17)</a:t>
            </a:r>
          </a:p>
          <a:p>
            <a:pPr algn="ctr">
              <a:lnSpc>
                <a:spcPct val="100000"/>
              </a:lnSpc>
              <a:spcBef>
                <a:spcPts val="0"/>
              </a:spcBef>
              <a:spcAft>
                <a:spcPct val="0"/>
              </a:spcAft>
              <a:buClrTx/>
              <a:buFontTx/>
              <a:buNone/>
            </a:pPr>
            <a:endParaRPr lang="en-US" sz="1200" b="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2.9 (26)</a:t>
            </a:r>
          </a:p>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7.1 (57)</a:t>
            </a:r>
          </a:p>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3.9 (6)</a:t>
            </a:r>
          </a:p>
          <a:p>
            <a:pPr algn="ctr">
              <a:lnSpc>
                <a:spcPct val="100000"/>
              </a:lnSpc>
              <a:spcBef>
                <a:spcPts val="0"/>
              </a:spcBef>
              <a:spcAft>
                <a:spcPct val="0"/>
              </a:spcAft>
              <a:buClrTx/>
              <a:buFontTx/>
              <a:buNone/>
            </a:pPr>
            <a:endParaRPr lang="en-US" sz="1200" b="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3.8 (23)</a:t>
            </a:r>
          </a:p>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5.3 (66)</a:t>
            </a:r>
          </a:p>
        </p:txBody>
      </p:sp>
      <p:sp>
        <p:nvSpPr>
          <p:cNvPr id="50" name="TextBox 49">
            <a:extLst>
              <a:ext uri="{FF2B5EF4-FFF2-40B4-BE49-F238E27FC236}">
                <a16:creationId xmlns:a16="http://schemas.microsoft.com/office/drawing/2014/main" id="{3A0D76B1-8EF3-E548-9826-854FE84B9C7B}"/>
              </a:ext>
            </a:extLst>
          </p:cNvPr>
          <p:cNvSpPr txBox="1"/>
          <p:nvPr/>
        </p:nvSpPr>
        <p:spPr bwMode="auto">
          <a:xfrm>
            <a:off x="7945280" y="2926888"/>
            <a:ext cx="822661"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200" dirty="0">
                <a:solidFill>
                  <a:schemeClr val="bg1"/>
                </a:solidFill>
                <a:latin typeface="Calibri" panose="020F0502020204030204" pitchFamily="34" charset="0"/>
              </a:rPr>
              <a:t>Placebo</a:t>
            </a:r>
          </a:p>
          <a:p>
            <a:pPr algn="ctr">
              <a:lnSpc>
                <a:spcPct val="100000"/>
              </a:lnSpc>
              <a:spcBef>
                <a:spcPts val="0"/>
              </a:spcBef>
              <a:spcAft>
                <a:spcPct val="0"/>
              </a:spcAft>
              <a:buClrTx/>
              <a:buFontTx/>
              <a:buNone/>
            </a:pPr>
            <a:endParaRPr lang="en-US" sz="1200" b="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200" dirty="0">
                <a:solidFill>
                  <a:schemeClr val="bg1"/>
                </a:solidFill>
                <a:latin typeface="Calibri" panose="020F0502020204030204" pitchFamily="34" charset="0"/>
              </a:rPr>
              <a:t>7.32 (136)</a:t>
            </a:r>
          </a:p>
          <a:p>
            <a:pPr algn="ctr">
              <a:lnSpc>
                <a:spcPct val="100000"/>
              </a:lnSpc>
              <a:spcBef>
                <a:spcPts val="0"/>
              </a:spcBef>
              <a:spcAft>
                <a:spcPct val="0"/>
              </a:spcAft>
              <a:buClrTx/>
              <a:buFontTx/>
              <a:buNone/>
            </a:pPr>
            <a:endParaRPr lang="en-US" sz="1200" b="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3.1 (17)</a:t>
            </a:r>
          </a:p>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4.1 (21)</a:t>
            </a:r>
          </a:p>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11.5 (78)</a:t>
            </a:r>
          </a:p>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17.5 (20)</a:t>
            </a:r>
          </a:p>
          <a:p>
            <a:pPr algn="ctr">
              <a:lnSpc>
                <a:spcPct val="100000"/>
              </a:lnSpc>
              <a:spcBef>
                <a:spcPts val="0"/>
              </a:spcBef>
              <a:spcAft>
                <a:spcPct val="0"/>
              </a:spcAft>
              <a:buClrTx/>
              <a:buFontTx/>
              <a:buNone/>
            </a:pPr>
            <a:endParaRPr lang="en-US" sz="1200" b="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4.7 (43)</a:t>
            </a:r>
          </a:p>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9.4 (73)</a:t>
            </a:r>
          </a:p>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13.0 (20)</a:t>
            </a:r>
          </a:p>
          <a:p>
            <a:pPr algn="ctr">
              <a:lnSpc>
                <a:spcPct val="100000"/>
              </a:lnSpc>
              <a:spcBef>
                <a:spcPts val="0"/>
              </a:spcBef>
              <a:spcAft>
                <a:spcPct val="0"/>
              </a:spcAft>
              <a:buClrTx/>
              <a:buFontTx/>
              <a:buNone/>
            </a:pPr>
            <a:endParaRPr lang="en-US" sz="1200" b="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5.9 (36)</a:t>
            </a:r>
          </a:p>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8.0 (100)</a:t>
            </a:r>
          </a:p>
        </p:txBody>
      </p:sp>
      <p:sp>
        <p:nvSpPr>
          <p:cNvPr id="51" name="TextBox 50">
            <a:extLst>
              <a:ext uri="{FF2B5EF4-FFF2-40B4-BE49-F238E27FC236}">
                <a16:creationId xmlns:a16="http://schemas.microsoft.com/office/drawing/2014/main" id="{2B7A3C7C-EE03-15B8-5D4E-98A7F29670E0}"/>
              </a:ext>
            </a:extLst>
          </p:cNvPr>
          <p:cNvSpPr txBox="1"/>
          <p:nvPr/>
        </p:nvSpPr>
        <p:spPr bwMode="auto">
          <a:xfrm>
            <a:off x="9300304" y="2923105"/>
            <a:ext cx="189370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sz="1200" dirty="0">
                <a:solidFill>
                  <a:schemeClr val="bg1"/>
                </a:solidFill>
                <a:latin typeface="Calibri" panose="020F0502020204030204" pitchFamily="34" charset="0"/>
              </a:rPr>
              <a:t>HR (95% CI)</a:t>
            </a:r>
            <a:endParaRPr lang="en-US" sz="1200" b="0" dirty="0">
              <a:solidFill>
                <a:schemeClr val="bg1"/>
              </a:solidFill>
              <a:latin typeface="Calibri" panose="020F0502020204030204" pitchFamily="34" charset="0"/>
            </a:endParaRPr>
          </a:p>
        </p:txBody>
      </p:sp>
      <p:sp>
        <p:nvSpPr>
          <p:cNvPr id="52" name="TextBox 51">
            <a:extLst>
              <a:ext uri="{FF2B5EF4-FFF2-40B4-BE49-F238E27FC236}">
                <a16:creationId xmlns:a16="http://schemas.microsoft.com/office/drawing/2014/main" id="{4966D084-DF00-BE13-F405-0D3934424197}"/>
              </a:ext>
            </a:extLst>
          </p:cNvPr>
          <p:cNvSpPr txBox="1"/>
          <p:nvPr/>
        </p:nvSpPr>
        <p:spPr bwMode="auto">
          <a:xfrm>
            <a:off x="10793889" y="2940558"/>
            <a:ext cx="1194558"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endParaRPr lang="en-US" sz="1200" dirty="0">
              <a:solidFill>
                <a:schemeClr val="bg1"/>
              </a:solidFill>
              <a:latin typeface="Calibri" panose="020F0502020204030204" pitchFamily="34" charset="0"/>
            </a:endParaRPr>
          </a:p>
          <a:p>
            <a:pPr algn="ctr">
              <a:lnSpc>
                <a:spcPct val="100000"/>
              </a:lnSpc>
              <a:spcBef>
                <a:spcPts val="0"/>
              </a:spcBef>
              <a:spcAft>
                <a:spcPct val="0"/>
              </a:spcAft>
              <a:buClrTx/>
              <a:buFontTx/>
              <a:buNone/>
            </a:pPr>
            <a:endParaRPr lang="en-US" sz="1200" b="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200" dirty="0">
                <a:solidFill>
                  <a:schemeClr val="bg1"/>
                </a:solidFill>
                <a:latin typeface="Calibri" panose="020F0502020204030204" pitchFamily="34" charset="0"/>
              </a:rPr>
              <a:t>0.65 (0.48-0.90)</a:t>
            </a:r>
          </a:p>
          <a:p>
            <a:pPr algn="ctr">
              <a:lnSpc>
                <a:spcPct val="100000"/>
              </a:lnSpc>
              <a:spcBef>
                <a:spcPts val="0"/>
              </a:spcBef>
              <a:spcAft>
                <a:spcPct val="0"/>
              </a:spcAft>
              <a:buClrTx/>
              <a:buFontTx/>
              <a:buNone/>
            </a:pPr>
            <a:endParaRPr lang="en-US" sz="1200" b="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0.51 (0.23-1.16)</a:t>
            </a:r>
          </a:p>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1.30 (0.73-2.30)</a:t>
            </a:r>
          </a:p>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0.48 (0.32-0.71)</a:t>
            </a:r>
          </a:p>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0.79 (0.41-1.50)</a:t>
            </a:r>
          </a:p>
          <a:p>
            <a:pPr algn="ctr">
              <a:lnSpc>
                <a:spcPct val="100000"/>
              </a:lnSpc>
              <a:spcBef>
                <a:spcPts val="0"/>
              </a:spcBef>
              <a:spcAft>
                <a:spcPct val="0"/>
              </a:spcAft>
              <a:buClrTx/>
              <a:buFontTx/>
              <a:buNone/>
            </a:pPr>
            <a:endParaRPr lang="en-US" sz="1200" b="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0.62 (0.38-1.01)</a:t>
            </a:r>
          </a:p>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0.76 (0.54-1.07)</a:t>
            </a:r>
          </a:p>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0.30 (0.12-0.75)</a:t>
            </a:r>
          </a:p>
          <a:p>
            <a:pPr algn="ctr">
              <a:lnSpc>
                <a:spcPct val="100000"/>
              </a:lnSpc>
              <a:spcBef>
                <a:spcPts val="0"/>
              </a:spcBef>
              <a:spcAft>
                <a:spcPct val="0"/>
              </a:spcAft>
              <a:buClrTx/>
              <a:buFontTx/>
              <a:buNone/>
            </a:pPr>
            <a:endParaRPr lang="en-US" sz="1200" b="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0.64 (0.38-1.08)</a:t>
            </a:r>
          </a:p>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0.66 (0.48-0.90)</a:t>
            </a:r>
          </a:p>
        </p:txBody>
      </p:sp>
      <p:cxnSp>
        <p:nvCxnSpPr>
          <p:cNvPr id="54" name="Straight Connector 53">
            <a:extLst>
              <a:ext uri="{FF2B5EF4-FFF2-40B4-BE49-F238E27FC236}">
                <a16:creationId xmlns:a16="http://schemas.microsoft.com/office/drawing/2014/main" id="{D96D8B52-87C8-CAAB-35BC-0E49C6285577}"/>
              </a:ext>
            </a:extLst>
          </p:cNvPr>
          <p:cNvCxnSpPr/>
          <p:nvPr/>
        </p:nvCxnSpPr>
        <p:spPr bwMode="auto">
          <a:xfrm>
            <a:off x="10262830" y="3382396"/>
            <a:ext cx="0" cy="2319220"/>
          </a:xfrm>
          <a:prstGeom prst="line">
            <a:avLst/>
          </a:prstGeom>
          <a:noFill/>
          <a:ln w="28575" cap="flat" cmpd="sng" algn="ctr">
            <a:solidFill>
              <a:schemeClr val="bg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8D24D5DA-C6E2-FCCB-8FC0-B26BF9B565F9}"/>
              </a:ext>
            </a:extLst>
          </p:cNvPr>
          <p:cNvCxnSpPr>
            <a:cxnSpLocks/>
          </p:cNvCxnSpPr>
          <p:nvPr/>
        </p:nvCxnSpPr>
        <p:spPr bwMode="auto">
          <a:xfrm>
            <a:off x="8683797" y="5693150"/>
            <a:ext cx="2154767" cy="0"/>
          </a:xfrm>
          <a:prstGeom prst="line">
            <a:avLst/>
          </a:prstGeom>
          <a:noFill/>
          <a:ln w="28575" cap="flat" cmpd="sng" algn="ctr">
            <a:solidFill>
              <a:schemeClr val="bg1"/>
            </a:solidFill>
            <a:prstDash val="solid"/>
            <a:round/>
            <a:headEnd type="none" w="med" len="med"/>
            <a:tailEnd type="none" w="med" len="med"/>
          </a:ln>
          <a:effectLst/>
        </p:spPr>
      </p:cxnSp>
      <p:grpSp>
        <p:nvGrpSpPr>
          <p:cNvPr id="1027" name="Group 1026">
            <a:extLst>
              <a:ext uri="{FF2B5EF4-FFF2-40B4-BE49-F238E27FC236}">
                <a16:creationId xmlns:a16="http://schemas.microsoft.com/office/drawing/2014/main" id="{78EE501B-2C85-6E8E-0D87-B2DCA0F6BF42}"/>
              </a:ext>
            </a:extLst>
          </p:cNvPr>
          <p:cNvGrpSpPr/>
          <p:nvPr/>
        </p:nvGrpSpPr>
        <p:grpSpPr>
          <a:xfrm>
            <a:off x="8960107" y="5697383"/>
            <a:ext cx="1865758" cy="59267"/>
            <a:chOff x="8996977" y="5461411"/>
            <a:chExt cx="1865758" cy="59267"/>
          </a:xfrm>
        </p:grpSpPr>
        <p:cxnSp>
          <p:nvCxnSpPr>
            <p:cNvPr id="61" name="Straight Connector 60">
              <a:extLst>
                <a:ext uri="{FF2B5EF4-FFF2-40B4-BE49-F238E27FC236}">
                  <a16:creationId xmlns:a16="http://schemas.microsoft.com/office/drawing/2014/main" id="{DC68D8BF-1EE4-54FC-D6CB-7211D6118A72}"/>
                </a:ext>
              </a:extLst>
            </p:cNvPr>
            <p:cNvCxnSpPr>
              <a:cxnSpLocks/>
            </p:cNvCxnSpPr>
            <p:nvPr/>
          </p:nvCxnSpPr>
          <p:spPr bwMode="auto">
            <a:xfrm>
              <a:off x="10862735" y="5461411"/>
              <a:ext cx="0" cy="59267"/>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E3FAB53A-FFE4-1DF8-0DF6-6DA2D2F1D2FD}"/>
                </a:ext>
              </a:extLst>
            </p:cNvPr>
            <p:cNvCxnSpPr>
              <a:cxnSpLocks/>
            </p:cNvCxnSpPr>
            <p:nvPr/>
          </p:nvCxnSpPr>
          <p:spPr bwMode="auto">
            <a:xfrm>
              <a:off x="10299700" y="5461411"/>
              <a:ext cx="0" cy="59267"/>
            </a:xfrm>
            <a:prstGeom prst="line">
              <a:avLst/>
            </a:prstGeom>
            <a:noFill/>
            <a:ln w="28575" cap="flat" cmpd="sng" algn="ctr">
              <a:solidFill>
                <a:schemeClr val="bg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65929291-4092-6850-3B4D-AC62F15C3BBF}"/>
                </a:ext>
              </a:extLst>
            </p:cNvPr>
            <p:cNvCxnSpPr>
              <a:cxnSpLocks/>
            </p:cNvCxnSpPr>
            <p:nvPr/>
          </p:nvCxnSpPr>
          <p:spPr bwMode="auto">
            <a:xfrm>
              <a:off x="10003368" y="5461411"/>
              <a:ext cx="0" cy="59267"/>
            </a:xfrm>
            <a:prstGeom prst="line">
              <a:avLst/>
            </a:prstGeom>
            <a:noFill/>
            <a:ln w="28575" cap="flat" cmpd="sng" algn="ctr">
              <a:solidFill>
                <a:schemeClr val="bg1"/>
              </a:solidFill>
              <a:prstDash val="solid"/>
              <a:round/>
              <a:headEnd type="none" w="med" len="med"/>
              <a:tailEnd type="none" w="med" len="med"/>
            </a:ln>
            <a:effectLst/>
          </p:spPr>
        </p:cxnSp>
        <p:cxnSp>
          <p:nvCxnSpPr>
            <p:cNvPr id="1024" name="Straight Connector 1023">
              <a:extLst>
                <a:ext uri="{FF2B5EF4-FFF2-40B4-BE49-F238E27FC236}">
                  <a16:creationId xmlns:a16="http://schemas.microsoft.com/office/drawing/2014/main" id="{F444B04D-D4D9-5266-4A8D-3CA8D3DD6496}"/>
                </a:ext>
              </a:extLst>
            </p:cNvPr>
            <p:cNvCxnSpPr>
              <a:cxnSpLocks/>
            </p:cNvCxnSpPr>
            <p:nvPr/>
          </p:nvCxnSpPr>
          <p:spPr bwMode="auto">
            <a:xfrm>
              <a:off x="9728202" y="5461411"/>
              <a:ext cx="0" cy="59267"/>
            </a:xfrm>
            <a:prstGeom prst="line">
              <a:avLst/>
            </a:prstGeom>
            <a:noFill/>
            <a:ln w="28575" cap="flat" cmpd="sng" algn="ctr">
              <a:solidFill>
                <a:schemeClr val="bg1"/>
              </a:solidFill>
              <a:prstDash val="solid"/>
              <a:round/>
              <a:headEnd type="none" w="med" len="med"/>
              <a:tailEnd type="none" w="med" len="med"/>
            </a:ln>
            <a:effectLst/>
          </p:spPr>
        </p:cxnSp>
        <p:cxnSp>
          <p:nvCxnSpPr>
            <p:cNvPr id="1025" name="Straight Connector 1024">
              <a:extLst>
                <a:ext uri="{FF2B5EF4-FFF2-40B4-BE49-F238E27FC236}">
                  <a16:creationId xmlns:a16="http://schemas.microsoft.com/office/drawing/2014/main" id="{48CE8709-B63E-89F6-9C1E-222C8DBFC4B2}"/>
                </a:ext>
              </a:extLst>
            </p:cNvPr>
            <p:cNvCxnSpPr>
              <a:cxnSpLocks/>
            </p:cNvCxnSpPr>
            <p:nvPr/>
          </p:nvCxnSpPr>
          <p:spPr bwMode="auto">
            <a:xfrm>
              <a:off x="8996977" y="5461411"/>
              <a:ext cx="0" cy="59267"/>
            </a:xfrm>
            <a:prstGeom prst="line">
              <a:avLst/>
            </a:prstGeom>
            <a:noFill/>
            <a:ln w="28575" cap="flat" cmpd="sng" algn="ctr">
              <a:solidFill>
                <a:schemeClr val="bg1"/>
              </a:solidFill>
              <a:prstDash val="solid"/>
              <a:round/>
              <a:headEnd type="none" w="med" len="med"/>
              <a:tailEnd type="none" w="med" len="med"/>
            </a:ln>
            <a:effectLst/>
          </p:spPr>
        </p:cxnSp>
      </p:grpSp>
      <p:sp>
        <p:nvSpPr>
          <p:cNvPr id="1028" name="TextBox 1027">
            <a:extLst>
              <a:ext uri="{FF2B5EF4-FFF2-40B4-BE49-F238E27FC236}">
                <a16:creationId xmlns:a16="http://schemas.microsoft.com/office/drawing/2014/main" id="{133CE5D0-C6F7-C7E0-44AB-28001C707221}"/>
              </a:ext>
            </a:extLst>
          </p:cNvPr>
          <p:cNvSpPr txBox="1"/>
          <p:nvPr/>
        </p:nvSpPr>
        <p:spPr bwMode="auto">
          <a:xfrm>
            <a:off x="8771330" y="5712772"/>
            <a:ext cx="38023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0.2</a:t>
            </a:r>
          </a:p>
        </p:txBody>
      </p:sp>
      <p:sp>
        <p:nvSpPr>
          <p:cNvPr id="1029" name="TextBox 1028">
            <a:extLst>
              <a:ext uri="{FF2B5EF4-FFF2-40B4-BE49-F238E27FC236}">
                <a16:creationId xmlns:a16="http://schemas.microsoft.com/office/drawing/2014/main" id="{D6BA5750-8CFC-555A-7157-DFC1FC74F8BB}"/>
              </a:ext>
            </a:extLst>
          </p:cNvPr>
          <p:cNvSpPr txBox="1"/>
          <p:nvPr/>
        </p:nvSpPr>
        <p:spPr bwMode="auto">
          <a:xfrm>
            <a:off x="9507647" y="5712772"/>
            <a:ext cx="38023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0.5</a:t>
            </a:r>
          </a:p>
        </p:txBody>
      </p:sp>
      <p:sp>
        <p:nvSpPr>
          <p:cNvPr id="1030" name="TextBox 1029">
            <a:extLst>
              <a:ext uri="{FF2B5EF4-FFF2-40B4-BE49-F238E27FC236}">
                <a16:creationId xmlns:a16="http://schemas.microsoft.com/office/drawing/2014/main" id="{6497FC1F-07B9-0F6C-BECB-969CD7E5123A}"/>
              </a:ext>
            </a:extLst>
          </p:cNvPr>
          <p:cNvSpPr txBox="1"/>
          <p:nvPr/>
        </p:nvSpPr>
        <p:spPr bwMode="auto">
          <a:xfrm>
            <a:off x="9773275" y="5705166"/>
            <a:ext cx="38023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0.7</a:t>
            </a:r>
          </a:p>
        </p:txBody>
      </p:sp>
      <p:sp>
        <p:nvSpPr>
          <p:cNvPr id="1031" name="TextBox 1030">
            <a:extLst>
              <a:ext uri="{FF2B5EF4-FFF2-40B4-BE49-F238E27FC236}">
                <a16:creationId xmlns:a16="http://schemas.microsoft.com/office/drawing/2014/main" id="{51E0460B-34BE-DE93-669C-C9374F1490C1}"/>
              </a:ext>
            </a:extLst>
          </p:cNvPr>
          <p:cNvSpPr txBox="1"/>
          <p:nvPr/>
        </p:nvSpPr>
        <p:spPr bwMode="auto">
          <a:xfrm>
            <a:off x="10070660" y="5696699"/>
            <a:ext cx="38023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1.0</a:t>
            </a:r>
          </a:p>
        </p:txBody>
      </p:sp>
      <p:sp>
        <p:nvSpPr>
          <p:cNvPr id="1032" name="TextBox 1031">
            <a:extLst>
              <a:ext uri="{FF2B5EF4-FFF2-40B4-BE49-F238E27FC236}">
                <a16:creationId xmlns:a16="http://schemas.microsoft.com/office/drawing/2014/main" id="{FA0958BD-2BD5-F03D-A6C7-0297B17C6E2A}"/>
              </a:ext>
            </a:extLst>
          </p:cNvPr>
          <p:cNvSpPr txBox="1"/>
          <p:nvPr/>
        </p:nvSpPr>
        <p:spPr bwMode="auto">
          <a:xfrm>
            <a:off x="10631278" y="5703686"/>
            <a:ext cx="38023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2.0</a:t>
            </a:r>
          </a:p>
        </p:txBody>
      </p:sp>
      <p:sp>
        <p:nvSpPr>
          <p:cNvPr id="1033" name="TextBox 1032">
            <a:extLst>
              <a:ext uri="{FF2B5EF4-FFF2-40B4-BE49-F238E27FC236}">
                <a16:creationId xmlns:a16="http://schemas.microsoft.com/office/drawing/2014/main" id="{942617A9-9D10-86DC-6715-45DA61093121}"/>
              </a:ext>
            </a:extLst>
          </p:cNvPr>
          <p:cNvSpPr txBox="1"/>
          <p:nvPr/>
        </p:nvSpPr>
        <p:spPr bwMode="auto">
          <a:xfrm>
            <a:off x="8941429" y="5976966"/>
            <a:ext cx="13653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Pitavastatin Better</a:t>
            </a:r>
          </a:p>
        </p:txBody>
      </p:sp>
      <p:cxnSp>
        <p:nvCxnSpPr>
          <p:cNvPr id="1035" name="Straight Arrow Connector 1034">
            <a:extLst>
              <a:ext uri="{FF2B5EF4-FFF2-40B4-BE49-F238E27FC236}">
                <a16:creationId xmlns:a16="http://schemas.microsoft.com/office/drawing/2014/main" id="{7413321C-21BE-E11B-32EA-DC8953A5FE47}"/>
              </a:ext>
            </a:extLst>
          </p:cNvPr>
          <p:cNvCxnSpPr/>
          <p:nvPr/>
        </p:nvCxnSpPr>
        <p:spPr bwMode="auto">
          <a:xfrm flipH="1">
            <a:off x="8683797" y="5973698"/>
            <a:ext cx="1540933" cy="0"/>
          </a:xfrm>
          <a:prstGeom prst="straightConnector1">
            <a:avLst/>
          </a:prstGeom>
          <a:noFill/>
          <a:ln w="28575" cap="flat" cmpd="sng" algn="ctr">
            <a:solidFill>
              <a:schemeClr val="bg1"/>
            </a:solidFill>
            <a:prstDash val="solid"/>
            <a:round/>
            <a:headEnd type="none" w="med" len="med"/>
            <a:tailEnd type="triangle"/>
          </a:ln>
          <a:effectLst/>
        </p:spPr>
      </p:cxnSp>
      <p:cxnSp>
        <p:nvCxnSpPr>
          <p:cNvPr id="1037" name="Straight Arrow Connector 1036">
            <a:extLst>
              <a:ext uri="{FF2B5EF4-FFF2-40B4-BE49-F238E27FC236}">
                <a16:creationId xmlns:a16="http://schemas.microsoft.com/office/drawing/2014/main" id="{818F0DF9-60A6-4289-3FDC-6FF698FF7B49}"/>
              </a:ext>
            </a:extLst>
          </p:cNvPr>
          <p:cNvCxnSpPr/>
          <p:nvPr/>
        </p:nvCxnSpPr>
        <p:spPr bwMode="auto">
          <a:xfrm>
            <a:off x="10300929" y="5973698"/>
            <a:ext cx="588434" cy="0"/>
          </a:xfrm>
          <a:prstGeom prst="straightConnector1">
            <a:avLst/>
          </a:prstGeom>
          <a:noFill/>
          <a:ln w="28575" cap="flat" cmpd="sng" algn="ctr">
            <a:solidFill>
              <a:schemeClr val="bg1"/>
            </a:solidFill>
            <a:prstDash val="solid"/>
            <a:round/>
            <a:headEnd type="none" w="med" len="med"/>
            <a:tailEnd type="triangle"/>
          </a:ln>
          <a:effectLst/>
        </p:spPr>
      </p:cxnSp>
      <p:sp>
        <p:nvSpPr>
          <p:cNvPr id="1038" name="TextBox 1037">
            <a:extLst>
              <a:ext uri="{FF2B5EF4-FFF2-40B4-BE49-F238E27FC236}">
                <a16:creationId xmlns:a16="http://schemas.microsoft.com/office/drawing/2014/main" id="{24E2D9C0-E27E-A444-0450-B472C4B363B9}"/>
              </a:ext>
            </a:extLst>
          </p:cNvPr>
          <p:cNvSpPr txBox="1"/>
          <p:nvPr/>
        </p:nvSpPr>
        <p:spPr bwMode="auto">
          <a:xfrm>
            <a:off x="10230436" y="5976966"/>
            <a:ext cx="111934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Placebo Better</a:t>
            </a:r>
          </a:p>
        </p:txBody>
      </p:sp>
      <p:grpSp>
        <p:nvGrpSpPr>
          <p:cNvPr id="1045" name="Group 1044">
            <a:extLst>
              <a:ext uri="{FF2B5EF4-FFF2-40B4-BE49-F238E27FC236}">
                <a16:creationId xmlns:a16="http://schemas.microsoft.com/office/drawing/2014/main" id="{1609557A-5BD3-E752-9CCE-4E20C4E599BA}"/>
              </a:ext>
            </a:extLst>
          </p:cNvPr>
          <p:cNvGrpSpPr/>
          <p:nvPr/>
        </p:nvGrpSpPr>
        <p:grpSpPr>
          <a:xfrm>
            <a:off x="9657329" y="3415592"/>
            <a:ext cx="533398" cy="126729"/>
            <a:chOff x="9694199" y="3179620"/>
            <a:chExt cx="533398" cy="126729"/>
          </a:xfrm>
        </p:grpSpPr>
        <p:cxnSp>
          <p:nvCxnSpPr>
            <p:cNvPr id="1040" name="Straight Connector 1039">
              <a:extLst>
                <a:ext uri="{FF2B5EF4-FFF2-40B4-BE49-F238E27FC236}">
                  <a16:creationId xmlns:a16="http://schemas.microsoft.com/office/drawing/2014/main" id="{B65A5541-2501-182B-F4CB-495CE93DCBCD}"/>
                </a:ext>
              </a:extLst>
            </p:cNvPr>
            <p:cNvCxnSpPr/>
            <p:nvPr/>
          </p:nvCxnSpPr>
          <p:spPr bwMode="auto">
            <a:xfrm>
              <a:off x="9694199" y="3244158"/>
              <a:ext cx="533398" cy="0"/>
            </a:xfrm>
            <a:prstGeom prst="line">
              <a:avLst/>
            </a:prstGeom>
            <a:noFill/>
            <a:ln w="28575" cap="flat" cmpd="sng" algn="ctr">
              <a:solidFill>
                <a:schemeClr val="bg1"/>
              </a:solidFill>
              <a:prstDash val="solid"/>
              <a:round/>
              <a:headEnd type="none" w="med" len="med"/>
              <a:tailEnd type="none" w="med" len="med"/>
            </a:ln>
            <a:effectLst/>
          </p:spPr>
        </p:cxnSp>
        <p:cxnSp>
          <p:nvCxnSpPr>
            <p:cNvPr id="1042" name="Straight Connector 1041">
              <a:extLst>
                <a:ext uri="{FF2B5EF4-FFF2-40B4-BE49-F238E27FC236}">
                  <a16:creationId xmlns:a16="http://schemas.microsoft.com/office/drawing/2014/main" id="{2C865765-F0A3-C77B-152D-6E603587AE25}"/>
                </a:ext>
              </a:extLst>
            </p:cNvPr>
            <p:cNvCxnSpPr>
              <a:cxnSpLocks/>
            </p:cNvCxnSpPr>
            <p:nvPr/>
          </p:nvCxnSpPr>
          <p:spPr bwMode="auto">
            <a:xfrm>
              <a:off x="9700235" y="3179620"/>
              <a:ext cx="0" cy="120693"/>
            </a:xfrm>
            <a:prstGeom prst="line">
              <a:avLst/>
            </a:prstGeom>
            <a:noFill/>
            <a:ln w="28575" cap="flat" cmpd="sng" algn="ctr">
              <a:solidFill>
                <a:schemeClr val="bg1"/>
              </a:solidFill>
              <a:prstDash val="solid"/>
              <a:round/>
              <a:headEnd type="none" w="med" len="med"/>
              <a:tailEnd type="none" w="med" len="med"/>
            </a:ln>
            <a:effectLst/>
          </p:spPr>
        </p:cxnSp>
        <p:cxnSp>
          <p:nvCxnSpPr>
            <p:cNvPr id="1044" name="Straight Connector 1043">
              <a:extLst>
                <a:ext uri="{FF2B5EF4-FFF2-40B4-BE49-F238E27FC236}">
                  <a16:creationId xmlns:a16="http://schemas.microsoft.com/office/drawing/2014/main" id="{3313D23D-B5E9-471D-8F6E-CF32D4B0FF5D}"/>
                </a:ext>
              </a:extLst>
            </p:cNvPr>
            <p:cNvCxnSpPr>
              <a:cxnSpLocks/>
            </p:cNvCxnSpPr>
            <p:nvPr/>
          </p:nvCxnSpPr>
          <p:spPr bwMode="auto">
            <a:xfrm>
              <a:off x="10221561" y="3185656"/>
              <a:ext cx="0" cy="120693"/>
            </a:xfrm>
            <a:prstGeom prst="line">
              <a:avLst/>
            </a:prstGeom>
            <a:noFill/>
            <a:ln w="28575" cap="flat" cmpd="sng" algn="ctr">
              <a:solidFill>
                <a:schemeClr val="bg1"/>
              </a:solidFill>
              <a:prstDash val="solid"/>
              <a:round/>
              <a:headEnd type="none" w="med" len="med"/>
              <a:tailEnd type="none" w="med" len="med"/>
            </a:ln>
            <a:effectLst/>
          </p:spPr>
        </p:cxnSp>
      </p:grpSp>
      <p:sp>
        <p:nvSpPr>
          <p:cNvPr id="1046" name="Diamond 1045">
            <a:extLst>
              <a:ext uri="{FF2B5EF4-FFF2-40B4-BE49-F238E27FC236}">
                <a16:creationId xmlns:a16="http://schemas.microsoft.com/office/drawing/2014/main" id="{6BE681BB-6B31-A188-F232-29DFDCF927B4}"/>
              </a:ext>
            </a:extLst>
          </p:cNvPr>
          <p:cNvSpPr/>
          <p:nvPr/>
        </p:nvSpPr>
        <p:spPr bwMode="auto">
          <a:xfrm>
            <a:off x="9877213" y="3423188"/>
            <a:ext cx="91537" cy="113195"/>
          </a:xfrm>
          <a:prstGeom prst="diamond">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1047" name="Group 1046">
            <a:extLst>
              <a:ext uri="{FF2B5EF4-FFF2-40B4-BE49-F238E27FC236}">
                <a16:creationId xmlns:a16="http://schemas.microsoft.com/office/drawing/2014/main" id="{80009FBC-AFE2-4367-D911-D077F25EB0D1}"/>
              </a:ext>
            </a:extLst>
          </p:cNvPr>
          <p:cNvGrpSpPr/>
          <p:nvPr/>
        </p:nvGrpSpPr>
        <p:grpSpPr>
          <a:xfrm>
            <a:off x="9061688" y="3772869"/>
            <a:ext cx="1339846" cy="126729"/>
            <a:chOff x="9697763" y="3179620"/>
            <a:chExt cx="527362" cy="126729"/>
          </a:xfrm>
        </p:grpSpPr>
        <p:cxnSp>
          <p:nvCxnSpPr>
            <p:cNvPr id="1048" name="Straight Connector 1047">
              <a:extLst>
                <a:ext uri="{FF2B5EF4-FFF2-40B4-BE49-F238E27FC236}">
                  <a16:creationId xmlns:a16="http://schemas.microsoft.com/office/drawing/2014/main" id="{C80EDE00-4120-557A-7487-7C8D04134423}"/>
                </a:ext>
              </a:extLst>
            </p:cNvPr>
            <p:cNvCxnSpPr>
              <a:cxnSpLocks/>
            </p:cNvCxnSpPr>
            <p:nvPr/>
          </p:nvCxnSpPr>
          <p:spPr bwMode="auto">
            <a:xfrm>
              <a:off x="9697763" y="3244158"/>
              <a:ext cx="527362" cy="0"/>
            </a:xfrm>
            <a:prstGeom prst="line">
              <a:avLst/>
            </a:prstGeom>
            <a:noFill/>
            <a:ln w="28575" cap="flat" cmpd="sng" algn="ctr">
              <a:solidFill>
                <a:schemeClr val="bg1"/>
              </a:solidFill>
              <a:prstDash val="solid"/>
              <a:round/>
              <a:headEnd type="none" w="med" len="med"/>
              <a:tailEnd type="none" w="med" len="med"/>
            </a:ln>
            <a:effectLst/>
          </p:spPr>
        </p:cxnSp>
        <p:cxnSp>
          <p:nvCxnSpPr>
            <p:cNvPr id="1049" name="Straight Connector 1048">
              <a:extLst>
                <a:ext uri="{FF2B5EF4-FFF2-40B4-BE49-F238E27FC236}">
                  <a16:creationId xmlns:a16="http://schemas.microsoft.com/office/drawing/2014/main" id="{706CE570-903C-2A8E-73D6-D6C7156BD55D}"/>
                </a:ext>
              </a:extLst>
            </p:cNvPr>
            <p:cNvCxnSpPr>
              <a:cxnSpLocks/>
            </p:cNvCxnSpPr>
            <p:nvPr/>
          </p:nvCxnSpPr>
          <p:spPr bwMode="auto">
            <a:xfrm>
              <a:off x="9700235" y="3179620"/>
              <a:ext cx="0" cy="120693"/>
            </a:xfrm>
            <a:prstGeom prst="line">
              <a:avLst/>
            </a:prstGeom>
            <a:noFill/>
            <a:ln w="28575" cap="flat" cmpd="sng" algn="ctr">
              <a:solidFill>
                <a:schemeClr val="bg1"/>
              </a:solidFill>
              <a:prstDash val="solid"/>
              <a:round/>
              <a:headEnd type="none" w="med" len="med"/>
              <a:tailEnd type="none" w="med" len="med"/>
            </a:ln>
            <a:effectLst/>
          </p:spPr>
        </p:cxnSp>
        <p:cxnSp>
          <p:nvCxnSpPr>
            <p:cNvPr id="1050" name="Straight Connector 1049">
              <a:extLst>
                <a:ext uri="{FF2B5EF4-FFF2-40B4-BE49-F238E27FC236}">
                  <a16:creationId xmlns:a16="http://schemas.microsoft.com/office/drawing/2014/main" id="{ECE06869-7441-3DAE-DBA8-387E38EDD802}"/>
                </a:ext>
              </a:extLst>
            </p:cNvPr>
            <p:cNvCxnSpPr>
              <a:cxnSpLocks/>
            </p:cNvCxnSpPr>
            <p:nvPr/>
          </p:nvCxnSpPr>
          <p:spPr bwMode="auto">
            <a:xfrm>
              <a:off x="10221561" y="3185656"/>
              <a:ext cx="0" cy="120693"/>
            </a:xfrm>
            <a:prstGeom prst="line">
              <a:avLst/>
            </a:prstGeom>
            <a:noFill/>
            <a:ln w="28575" cap="flat" cmpd="sng" algn="ctr">
              <a:solidFill>
                <a:schemeClr val="bg1"/>
              </a:solidFill>
              <a:prstDash val="solid"/>
              <a:round/>
              <a:headEnd type="none" w="med" len="med"/>
              <a:tailEnd type="none" w="med" len="med"/>
            </a:ln>
            <a:effectLst/>
          </p:spPr>
        </p:cxnSp>
      </p:grpSp>
      <p:sp>
        <p:nvSpPr>
          <p:cNvPr id="1051" name="Diamond 1050">
            <a:extLst>
              <a:ext uri="{FF2B5EF4-FFF2-40B4-BE49-F238E27FC236}">
                <a16:creationId xmlns:a16="http://schemas.microsoft.com/office/drawing/2014/main" id="{24AE71DA-3273-BF91-FA5E-90BB487C8F08}"/>
              </a:ext>
            </a:extLst>
          </p:cNvPr>
          <p:cNvSpPr/>
          <p:nvPr/>
        </p:nvSpPr>
        <p:spPr bwMode="auto">
          <a:xfrm>
            <a:off x="9691664" y="3795327"/>
            <a:ext cx="67316" cy="83243"/>
          </a:xfrm>
          <a:prstGeom prst="diamond">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1053" name="Group 1052">
            <a:extLst>
              <a:ext uri="{FF2B5EF4-FFF2-40B4-BE49-F238E27FC236}">
                <a16:creationId xmlns:a16="http://schemas.microsoft.com/office/drawing/2014/main" id="{49A669B7-A072-86CF-E062-F0264FD3659D}"/>
              </a:ext>
            </a:extLst>
          </p:cNvPr>
          <p:cNvGrpSpPr/>
          <p:nvPr/>
        </p:nvGrpSpPr>
        <p:grpSpPr>
          <a:xfrm>
            <a:off x="10012477" y="3951831"/>
            <a:ext cx="787824" cy="120693"/>
            <a:chOff x="9697763" y="3179620"/>
            <a:chExt cx="527362" cy="120693"/>
          </a:xfrm>
        </p:grpSpPr>
        <p:cxnSp>
          <p:nvCxnSpPr>
            <p:cNvPr id="1054" name="Straight Connector 1053">
              <a:extLst>
                <a:ext uri="{FF2B5EF4-FFF2-40B4-BE49-F238E27FC236}">
                  <a16:creationId xmlns:a16="http://schemas.microsoft.com/office/drawing/2014/main" id="{36BC772B-0311-FCDC-0494-DD14B0FD3EB1}"/>
                </a:ext>
              </a:extLst>
            </p:cNvPr>
            <p:cNvCxnSpPr>
              <a:cxnSpLocks/>
            </p:cNvCxnSpPr>
            <p:nvPr/>
          </p:nvCxnSpPr>
          <p:spPr bwMode="auto">
            <a:xfrm>
              <a:off x="9697763" y="3244158"/>
              <a:ext cx="527362" cy="0"/>
            </a:xfrm>
            <a:prstGeom prst="line">
              <a:avLst/>
            </a:prstGeom>
            <a:noFill/>
            <a:ln w="28575" cap="flat" cmpd="sng" algn="ctr">
              <a:solidFill>
                <a:schemeClr val="bg1"/>
              </a:solidFill>
              <a:prstDash val="solid"/>
              <a:round/>
              <a:headEnd type="none" w="med" len="med"/>
              <a:tailEnd type="triangle" w="med" len="med"/>
            </a:ln>
            <a:effectLst/>
          </p:spPr>
        </p:cxnSp>
        <p:cxnSp>
          <p:nvCxnSpPr>
            <p:cNvPr id="1055" name="Straight Connector 1054">
              <a:extLst>
                <a:ext uri="{FF2B5EF4-FFF2-40B4-BE49-F238E27FC236}">
                  <a16:creationId xmlns:a16="http://schemas.microsoft.com/office/drawing/2014/main" id="{76BDD6C6-DD4D-6AEA-A213-309DD8F16C9B}"/>
                </a:ext>
              </a:extLst>
            </p:cNvPr>
            <p:cNvCxnSpPr>
              <a:cxnSpLocks/>
            </p:cNvCxnSpPr>
            <p:nvPr/>
          </p:nvCxnSpPr>
          <p:spPr bwMode="auto">
            <a:xfrm>
              <a:off x="9700235" y="3179620"/>
              <a:ext cx="0" cy="120693"/>
            </a:xfrm>
            <a:prstGeom prst="line">
              <a:avLst/>
            </a:prstGeom>
            <a:noFill/>
            <a:ln w="28575" cap="flat" cmpd="sng" algn="ctr">
              <a:solidFill>
                <a:schemeClr val="bg1"/>
              </a:solidFill>
              <a:prstDash val="solid"/>
              <a:round/>
              <a:headEnd type="none" w="med" len="med"/>
              <a:tailEnd type="none" w="med" len="med"/>
            </a:ln>
            <a:effectLst/>
          </p:spPr>
        </p:cxnSp>
      </p:grpSp>
      <p:sp>
        <p:nvSpPr>
          <p:cNvPr id="1057" name="Diamond 1056">
            <a:extLst>
              <a:ext uri="{FF2B5EF4-FFF2-40B4-BE49-F238E27FC236}">
                <a16:creationId xmlns:a16="http://schemas.microsoft.com/office/drawing/2014/main" id="{45B6F5C7-0829-F9D6-44E4-102D7485885B}"/>
              </a:ext>
            </a:extLst>
          </p:cNvPr>
          <p:cNvSpPr/>
          <p:nvPr/>
        </p:nvSpPr>
        <p:spPr bwMode="auto">
          <a:xfrm>
            <a:off x="10443894" y="3974289"/>
            <a:ext cx="67316" cy="83243"/>
          </a:xfrm>
          <a:prstGeom prst="diamond">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1058" name="Group 1057">
            <a:extLst>
              <a:ext uri="{FF2B5EF4-FFF2-40B4-BE49-F238E27FC236}">
                <a16:creationId xmlns:a16="http://schemas.microsoft.com/office/drawing/2014/main" id="{D3A54E77-DFEF-03F9-8D0D-06FF15D99DEE}"/>
              </a:ext>
            </a:extLst>
          </p:cNvPr>
          <p:cNvGrpSpPr/>
          <p:nvPr/>
        </p:nvGrpSpPr>
        <p:grpSpPr>
          <a:xfrm>
            <a:off x="9339536" y="4127323"/>
            <a:ext cx="651815" cy="126729"/>
            <a:chOff x="9697763" y="3179620"/>
            <a:chExt cx="527362" cy="126729"/>
          </a:xfrm>
        </p:grpSpPr>
        <p:cxnSp>
          <p:nvCxnSpPr>
            <p:cNvPr id="1059" name="Straight Connector 1058">
              <a:extLst>
                <a:ext uri="{FF2B5EF4-FFF2-40B4-BE49-F238E27FC236}">
                  <a16:creationId xmlns:a16="http://schemas.microsoft.com/office/drawing/2014/main" id="{99B41782-940C-0336-1401-8FEFBE12A289}"/>
                </a:ext>
              </a:extLst>
            </p:cNvPr>
            <p:cNvCxnSpPr>
              <a:cxnSpLocks/>
            </p:cNvCxnSpPr>
            <p:nvPr/>
          </p:nvCxnSpPr>
          <p:spPr bwMode="auto">
            <a:xfrm>
              <a:off x="9697763" y="3244158"/>
              <a:ext cx="527362" cy="0"/>
            </a:xfrm>
            <a:prstGeom prst="line">
              <a:avLst/>
            </a:prstGeom>
            <a:noFill/>
            <a:ln w="28575" cap="flat" cmpd="sng" algn="ctr">
              <a:solidFill>
                <a:schemeClr val="bg1"/>
              </a:solidFill>
              <a:prstDash val="solid"/>
              <a:round/>
              <a:headEnd type="none" w="med" len="med"/>
              <a:tailEnd type="none" w="med" len="med"/>
            </a:ln>
            <a:effectLst/>
          </p:spPr>
        </p:cxnSp>
        <p:cxnSp>
          <p:nvCxnSpPr>
            <p:cNvPr id="1060" name="Straight Connector 1059">
              <a:extLst>
                <a:ext uri="{FF2B5EF4-FFF2-40B4-BE49-F238E27FC236}">
                  <a16:creationId xmlns:a16="http://schemas.microsoft.com/office/drawing/2014/main" id="{3D204333-4DD5-442C-D5E3-070D1BF977D2}"/>
                </a:ext>
              </a:extLst>
            </p:cNvPr>
            <p:cNvCxnSpPr>
              <a:cxnSpLocks/>
            </p:cNvCxnSpPr>
            <p:nvPr/>
          </p:nvCxnSpPr>
          <p:spPr bwMode="auto">
            <a:xfrm>
              <a:off x="9700235" y="3179620"/>
              <a:ext cx="0" cy="120693"/>
            </a:xfrm>
            <a:prstGeom prst="line">
              <a:avLst/>
            </a:prstGeom>
            <a:noFill/>
            <a:ln w="28575" cap="flat" cmpd="sng" algn="ctr">
              <a:solidFill>
                <a:schemeClr val="bg1"/>
              </a:solidFill>
              <a:prstDash val="solid"/>
              <a:round/>
              <a:headEnd type="none" w="med" len="med"/>
              <a:tailEnd type="none" w="med" len="med"/>
            </a:ln>
            <a:effectLst/>
          </p:spPr>
        </p:cxnSp>
        <p:cxnSp>
          <p:nvCxnSpPr>
            <p:cNvPr id="1061" name="Straight Connector 1060">
              <a:extLst>
                <a:ext uri="{FF2B5EF4-FFF2-40B4-BE49-F238E27FC236}">
                  <a16:creationId xmlns:a16="http://schemas.microsoft.com/office/drawing/2014/main" id="{2F0671CC-F64C-373E-E6FC-B48CFFFC3A96}"/>
                </a:ext>
              </a:extLst>
            </p:cNvPr>
            <p:cNvCxnSpPr>
              <a:cxnSpLocks/>
            </p:cNvCxnSpPr>
            <p:nvPr/>
          </p:nvCxnSpPr>
          <p:spPr bwMode="auto">
            <a:xfrm>
              <a:off x="10221561" y="3185656"/>
              <a:ext cx="0" cy="120693"/>
            </a:xfrm>
            <a:prstGeom prst="line">
              <a:avLst/>
            </a:prstGeom>
            <a:noFill/>
            <a:ln w="28575" cap="flat" cmpd="sng" algn="ctr">
              <a:solidFill>
                <a:schemeClr val="bg1"/>
              </a:solidFill>
              <a:prstDash val="solid"/>
              <a:round/>
              <a:headEnd type="none" w="med" len="med"/>
              <a:tailEnd type="none" w="med" len="med"/>
            </a:ln>
            <a:effectLst/>
          </p:spPr>
        </p:cxnSp>
      </p:grpSp>
      <p:sp>
        <p:nvSpPr>
          <p:cNvPr id="1062" name="Diamond 1061">
            <a:extLst>
              <a:ext uri="{FF2B5EF4-FFF2-40B4-BE49-F238E27FC236}">
                <a16:creationId xmlns:a16="http://schemas.microsoft.com/office/drawing/2014/main" id="{C3CBEAFA-CC90-5B79-131A-7560D004BDA2}"/>
              </a:ext>
            </a:extLst>
          </p:cNvPr>
          <p:cNvSpPr/>
          <p:nvPr/>
        </p:nvSpPr>
        <p:spPr bwMode="auto">
          <a:xfrm>
            <a:off x="9628688" y="4149781"/>
            <a:ext cx="67316" cy="83243"/>
          </a:xfrm>
          <a:prstGeom prst="diamond">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1063" name="Group 1062">
            <a:extLst>
              <a:ext uri="{FF2B5EF4-FFF2-40B4-BE49-F238E27FC236}">
                <a16:creationId xmlns:a16="http://schemas.microsoft.com/office/drawing/2014/main" id="{74F7591F-0A08-676B-D7EA-E5214E22523D}"/>
              </a:ext>
            </a:extLst>
          </p:cNvPr>
          <p:cNvGrpSpPr/>
          <p:nvPr/>
        </p:nvGrpSpPr>
        <p:grpSpPr>
          <a:xfrm>
            <a:off x="9532645" y="4309956"/>
            <a:ext cx="1071202" cy="126729"/>
            <a:chOff x="9697763" y="3179620"/>
            <a:chExt cx="527362" cy="126729"/>
          </a:xfrm>
        </p:grpSpPr>
        <p:cxnSp>
          <p:nvCxnSpPr>
            <p:cNvPr id="1064" name="Straight Connector 1063">
              <a:extLst>
                <a:ext uri="{FF2B5EF4-FFF2-40B4-BE49-F238E27FC236}">
                  <a16:creationId xmlns:a16="http://schemas.microsoft.com/office/drawing/2014/main" id="{651C373D-4949-6D31-7811-54E4BA12AA9B}"/>
                </a:ext>
              </a:extLst>
            </p:cNvPr>
            <p:cNvCxnSpPr>
              <a:cxnSpLocks/>
            </p:cNvCxnSpPr>
            <p:nvPr/>
          </p:nvCxnSpPr>
          <p:spPr bwMode="auto">
            <a:xfrm>
              <a:off x="9697763" y="3244158"/>
              <a:ext cx="527362" cy="0"/>
            </a:xfrm>
            <a:prstGeom prst="line">
              <a:avLst/>
            </a:prstGeom>
            <a:noFill/>
            <a:ln w="28575" cap="flat" cmpd="sng" algn="ctr">
              <a:solidFill>
                <a:schemeClr val="bg1"/>
              </a:solidFill>
              <a:prstDash val="solid"/>
              <a:round/>
              <a:headEnd type="none" w="med" len="med"/>
              <a:tailEnd type="none" w="med" len="med"/>
            </a:ln>
            <a:effectLst/>
          </p:spPr>
        </p:cxnSp>
        <p:cxnSp>
          <p:nvCxnSpPr>
            <p:cNvPr id="1065" name="Straight Connector 1064">
              <a:extLst>
                <a:ext uri="{FF2B5EF4-FFF2-40B4-BE49-F238E27FC236}">
                  <a16:creationId xmlns:a16="http://schemas.microsoft.com/office/drawing/2014/main" id="{E137ECCB-327A-9FE1-B6F2-A74EDEFED4C1}"/>
                </a:ext>
              </a:extLst>
            </p:cNvPr>
            <p:cNvCxnSpPr>
              <a:cxnSpLocks/>
            </p:cNvCxnSpPr>
            <p:nvPr/>
          </p:nvCxnSpPr>
          <p:spPr bwMode="auto">
            <a:xfrm>
              <a:off x="9700235" y="3179620"/>
              <a:ext cx="0" cy="120693"/>
            </a:xfrm>
            <a:prstGeom prst="line">
              <a:avLst/>
            </a:prstGeom>
            <a:noFill/>
            <a:ln w="28575" cap="flat" cmpd="sng" algn="ctr">
              <a:solidFill>
                <a:schemeClr val="bg1"/>
              </a:solidFill>
              <a:prstDash val="solid"/>
              <a:round/>
              <a:headEnd type="none" w="med" len="med"/>
              <a:tailEnd type="none" w="med" len="med"/>
            </a:ln>
            <a:effectLst/>
          </p:spPr>
        </p:cxnSp>
        <p:cxnSp>
          <p:nvCxnSpPr>
            <p:cNvPr id="1066" name="Straight Connector 1065">
              <a:extLst>
                <a:ext uri="{FF2B5EF4-FFF2-40B4-BE49-F238E27FC236}">
                  <a16:creationId xmlns:a16="http://schemas.microsoft.com/office/drawing/2014/main" id="{A741A01C-73BD-BD18-BEE1-53EF287A7A8D}"/>
                </a:ext>
              </a:extLst>
            </p:cNvPr>
            <p:cNvCxnSpPr>
              <a:cxnSpLocks/>
            </p:cNvCxnSpPr>
            <p:nvPr/>
          </p:nvCxnSpPr>
          <p:spPr bwMode="auto">
            <a:xfrm>
              <a:off x="10221561" y="3185656"/>
              <a:ext cx="0" cy="120693"/>
            </a:xfrm>
            <a:prstGeom prst="line">
              <a:avLst/>
            </a:prstGeom>
            <a:noFill/>
            <a:ln w="28575" cap="flat" cmpd="sng" algn="ctr">
              <a:solidFill>
                <a:schemeClr val="bg1"/>
              </a:solidFill>
              <a:prstDash val="solid"/>
              <a:round/>
              <a:headEnd type="none" w="med" len="med"/>
              <a:tailEnd type="none" w="med" len="med"/>
            </a:ln>
            <a:effectLst/>
          </p:spPr>
        </p:cxnSp>
      </p:grpSp>
      <p:sp>
        <p:nvSpPr>
          <p:cNvPr id="1067" name="Diamond 1066">
            <a:extLst>
              <a:ext uri="{FF2B5EF4-FFF2-40B4-BE49-F238E27FC236}">
                <a16:creationId xmlns:a16="http://schemas.microsoft.com/office/drawing/2014/main" id="{4E4EE71C-6A47-72AD-CA8B-DA2DFF442DF8}"/>
              </a:ext>
            </a:extLst>
          </p:cNvPr>
          <p:cNvSpPr/>
          <p:nvPr/>
        </p:nvSpPr>
        <p:spPr bwMode="auto">
          <a:xfrm>
            <a:off x="10037002" y="4332414"/>
            <a:ext cx="67316" cy="83243"/>
          </a:xfrm>
          <a:prstGeom prst="diamond">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1068" name="Group 1067">
            <a:extLst>
              <a:ext uri="{FF2B5EF4-FFF2-40B4-BE49-F238E27FC236}">
                <a16:creationId xmlns:a16="http://schemas.microsoft.com/office/drawing/2014/main" id="{ACB91003-EAC7-7FE1-A385-5D0402124727}"/>
              </a:ext>
            </a:extLst>
          </p:cNvPr>
          <p:cNvGrpSpPr/>
          <p:nvPr/>
        </p:nvGrpSpPr>
        <p:grpSpPr>
          <a:xfrm>
            <a:off x="9481343" y="4665959"/>
            <a:ext cx="792350" cy="126729"/>
            <a:chOff x="9697763" y="3179620"/>
            <a:chExt cx="527362" cy="126729"/>
          </a:xfrm>
        </p:grpSpPr>
        <p:cxnSp>
          <p:nvCxnSpPr>
            <p:cNvPr id="1069" name="Straight Connector 1068">
              <a:extLst>
                <a:ext uri="{FF2B5EF4-FFF2-40B4-BE49-F238E27FC236}">
                  <a16:creationId xmlns:a16="http://schemas.microsoft.com/office/drawing/2014/main" id="{7599DE94-EA05-5D99-077A-8B5C2C335394}"/>
                </a:ext>
              </a:extLst>
            </p:cNvPr>
            <p:cNvCxnSpPr>
              <a:cxnSpLocks/>
            </p:cNvCxnSpPr>
            <p:nvPr/>
          </p:nvCxnSpPr>
          <p:spPr bwMode="auto">
            <a:xfrm>
              <a:off x="9697763" y="3244158"/>
              <a:ext cx="527362" cy="0"/>
            </a:xfrm>
            <a:prstGeom prst="line">
              <a:avLst/>
            </a:prstGeom>
            <a:noFill/>
            <a:ln w="28575" cap="flat" cmpd="sng" algn="ctr">
              <a:solidFill>
                <a:schemeClr val="bg1"/>
              </a:solidFill>
              <a:prstDash val="solid"/>
              <a:round/>
              <a:headEnd type="none" w="med" len="med"/>
              <a:tailEnd type="none" w="med" len="med"/>
            </a:ln>
            <a:effectLst/>
          </p:spPr>
        </p:cxnSp>
        <p:cxnSp>
          <p:nvCxnSpPr>
            <p:cNvPr id="1070" name="Straight Connector 1069">
              <a:extLst>
                <a:ext uri="{FF2B5EF4-FFF2-40B4-BE49-F238E27FC236}">
                  <a16:creationId xmlns:a16="http://schemas.microsoft.com/office/drawing/2014/main" id="{266CCF7C-C0C2-0017-EFCC-22DF6CE13811}"/>
                </a:ext>
              </a:extLst>
            </p:cNvPr>
            <p:cNvCxnSpPr>
              <a:cxnSpLocks/>
            </p:cNvCxnSpPr>
            <p:nvPr/>
          </p:nvCxnSpPr>
          <p:spPr bwMode="auto">
            <a:xfrm>
              <a:off x="9700235" y="3179620"/>
              <a:ext cx="0" cy="120693"/>
            </a:xfrm>
            <a:prstGeom prst="line">
              <a:avLst/>
            </a:prstGeom>
            <a:noFill/>
            <a:ln w="28575" cap="flat" cmpd="sng" algn="ctr">
              <a:solidFill>
                <a:schemeClr val="bg1"/>
              </a:solidFill>
              <a:prstDash val="solid"/>
              <a:round/>
              <a:headEnd type="none" w="med" len="med"/>
              <a:tailEnd type="none" w="med" len="med"/>
            </a:ln>
            <a:effectLst/>
          </p:spPr>
        </p:cxnSp>
        <p:cxnSp>
          <p:nvCxnSpPr>
            <p:cNvPr id="1071" name="Straight Connector 1070">
              <a:extLst>
                <a:ext uri="{FF2B5EF4-FFF2-40B4-BE49-F238E27FC236}">
                  <a16:creationId xmlns:a16="http://schemas.microsoft.com/office/drawing/2014/main" id="{80963ED9-C4AB-8C1E-90A7-34BA936C4897}"/>
                </a:ext>
              </a:extLst>
            </p:cNvPr>
            <p:cNvCxnSpPr>
              <a:cxnSpLocks/>
            </p:cNvCxnSpPr>
            <p:nvPr/>
          </p:nvCxnSpPr>
          <p:spPr bwMode="auto">
            <a:xfrm>
              <a:off x="10221561" y="3185656"/>
              <a:ext cx="0" cy="120693"/>
            </a:xfrm>
            <a:prstGeom prst="line">
              <a:avLst/>
            </a:prstGeom>
            <a:noFill/>
            <a:ln w="28575" cap="flat" cmpd="sng" algn="ctr">
              <a:solidFill>
                <a:schemeClr val="bg1"/>
              </a:solidFill>
              <a:prstDash val="solid"/>
              <a:round/>
              <a:headEnd type="none" w="med" len="med"/>
              <a:tailEnd type="none" w="med" len="med"/>
            </a:ln>
            <a:effectLst/>
          </p:spPr>
        </p:cxnSp>
      </p:grpSp>
      <p:sp>
        <p:nvSpPr>
          <p:cNvPr id="1072" name="Diamond 1071">
            <a:extLst>
              <a:ext uri="{FF2B5EF4-FFF2-40B4-BE49-F238E27FC236}">
                <a16:creationId xmlns:a16="http://schemas.microsoft.com/office/drawing/2014/main" id="{07B370E3-357F-0651-9737-5E623FA9056A}"/>
              </a:ext>
            </a:extLst>
          </p:cNvPr>
          <p:cNvSpPr/>
          <p:nvPr/>
        </p:nvSpPr>
        <p:spPr bwMode="auto">
          <a:xfrm>
            <a:off x="9851203" y="4688417"/>
            <a:ext cx="67316" cy="83243"/>
          </a:xfrm>
          <a:prstGeom prst="diamond">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1073" name="Group 1072">
            <a:extLst>
              <a:ext uri="{FF2B5EF4-FFF2-40B4-BE49-F238E27FC236}">
                <a16:creationId xmlns:a16="http://schemas.microsoft.com/office/drawing/2014/main" id="{92C3E9E0-0026-005D-3079-3247D23567F1}"/>
              </a:ext>
            </a:extLst>
          </p:cNvPr>
          <p:cNvGrpSpPr/>
          <p:nvPr/>
        </p:nvGrpSpPr>
        <p:grpSpPr>
          <a:xfrm>
            <a:off x="9755961" y="4845115"/>
            <a:ext cx="569033" cy="126729"/>
            <a:chOff x="9697763" y="3179620"/>
            <a:chExt cx="527362" cy="126729"/>
          </a:xfrm>
        </p:grpSpPr>
        <p:cxnSp>
          <p:nvCxnSpPr>
            <p:cNvPr id="1074" name="Straight Connector 1073">
              <a:extLst>
                <a:ext uri="{FF2B5EF4-FFF2-40B4-BE49-F238E27FC236}">
                  <a16:creationId xmlns:a16="http://schemas.microsoft.com/office/drawing/2014/main" id="{3030E117-CFA5-4E3C-5DD9-34E3611A36C9}"/>
                </a:ext>
              </a:extLst>
            </p:cNvPr>
            <p:cNvCxnSpPr>
              <a:cxnSpLocks/>
            </p:cNvCxnSpPr>
            <p:nvPr/>
          </p:nvCxnSpPr>
          <p:spPr bwMode="auto">
            <a:xfrm>
              <a:off x="9697763" y="3244158"/>
              <a:ext cx="527362" cy="0"/>
            </a:xfrm>
            <a:prstGeom prst="line">
              <a:avLst/>
            </a:prstGeom>
            <a:noFill/>
            <a:ln w="28575" cap="flat" cmpd="sng" algn="ctr">
              <a:solidFill>
                <a:schemeClr val="bg1"/>
              </a:solidFill>
              <a:prstDash val="solid"/>
              <a:round/>
              <a:headEnd type="none" w="med" len="med"/>
              <a:tailEnd type="none" w="med" len="med"/>
            </a:ln>
            <a:effectLst/>
          </p:spPr>
        </p:cxnSp>
        <p:cxnSp>
          <p:nvCxnSpPr>
            <p:cNvPr id="1075" name="Straight Connector 1074">
              <a:extLst>
                <a:ext uri="{FF2B5EF4-FFF2-40B4-BE49-F238E27FC236}">
                  <a16:creationId xmlns:a16="http://schemas.microsoft.com/office/drawing/2014/main" id="{2FA0BADB-F273-6846-3989-9EF2396DC28E}"/>
                </a:ext>
              </a:extLst>
            </p:cNvPr>
            <p:cNvCxnSpPr>
              <a:cxnSpLocks/>
            </p:cNvCxnSpPr>
            <p:nvPr/>
          </p:nvCxnSpPr>
          <p:spPr bwMode="auto">
            <a:xfrm>
              <a:off x="9700235" y="3179620"/>
              <a:ext cx="0" cy="120693"/>
            </a:xfrm>
            <a:prstGeom prst="line">
              <a:avLst/>
            </a:prstGeom>
            <a:noFill/>
            <a:ln w="28575" cap="flat" cmpd="sng" algn="ctr">
              <a:solidFill>
                <a:schemeClr val="bg1"/>
              </a:solidFill>
              <a:prstDash val="solid"/>
              <a:round/>
              <a:headEnd type="none" w="med" len="med"/>
              <a:tailEnd type="none" w="med" len="med"/>
            </a:ln>
            <a:effectLst/>
          </p:spPr>
        </p:cxnSp>
        <p:cxnSp>
          <p:nvCxnSpPr>
            <p:cNvPr id="1076" name="Straight Connector 1075">
              <a:extLst>
                <a:ext uri="{FF2B5EF4-FFF2-40B4-BE49-F238E27FC236}">
                  <a16:creationId xmlns:a16="http://schemas.microsoft.com/office/drawing/2014/main" id="{74C4F89C-3963-68BC-2E7D-02553ECA8D87}"/>
                </a:ext>
              </a:extLst>
            </p:cNvPr>
            <p:cNvCxnSpPr>
              <a:cxnSpLocks/>
            </p:cNvCxnSpPr>
            <p:nvPr/>
          </p:nvCxnSpPr>
          <p:spPr bwMode="auto">
            <a:xfrm>
              <a:off x="10221561" y="3185656"/>
              <a:ext cx="0" cy="120693"/>
            </a:xfrm>
            <a:prstGeom prst="line">
              <a:avLst/>
            </a:prstGeom>
            <a:noFill/>
            <a:ln w="28575" cap="flat" cmpd="sng" algn="ctr">
              <a:solidFill>
                <a:schemeClr val="bg1"/>
              </a:solidFill>
              <a:prstDash val="solid"/>
              <a:round/>
              <a:headEnd type="none" w="med" len="med"/>
              <a:tailEnd type="none" w="med" len="med"/>
            </a:ln>
            <a:effectLst/>
          </p:spPr>
        </p:cxnSp>
      </p:grpSp>
      <p:sp>
        <p:nvSpPr>
          <p:cNvPr id="1077" name="Diamond 1076">
            <a:extLst>
              <a:ext uri="{FF2B5EF4-FFF2-40B4-BE49-F238E27FC236}">
                <a16:creationId xmlns:a16="http://schemas.microsoft.com/office/drawing/2014/main" id="{78DF7F00-EFA9-4D4F-94A6-301A34591B51}"/>
              </a:ext>
            </a:extLst>
          </p:cNvPr>
          <p:cNvSpPr/>
          <p:nvPr/>
        </p:nvSpPr>
        <p:spPr bwMode="auto">
          <a:xfrm>
            <a:off x="10006362" y="4867573"/>
            <a:ext cx="67316" cy="83243"/>
          </a:xfrm>
          <a:prstGeom prst="diamond">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1078" name="Group 1077">
            <a:extLst>
              <a:ext uri="{FF2B5EF4-FFF2-40B4-BE49-F238E27FC236}">
                <a16:creationId xmlns:a16="http://schemas.microsoft.com/office/drawing/2014/main" id="{FAE9DAE8-8666-CF70-11D5-5CAA4DBE1761}"/>
              </a:ext>
            </a:extLst>
          </p:cNvPr>
          <p:cNvGrpSpPr/>
          <p:nvPr/>
        </p:nvGrpSpPr>
        <p:grpSpPr>
          <a:xfrm rot="10800000">
            <a:off x="8697152" y="5029517"/>
            <a:ext cx="1339847" cy="120693"/>
            <a:chOff x="9697763" y="3179620"/>
            <a:chExt cx="527362" cy="120693"/>
          </a:xfrm>
        </p:grpSpPr>
        <p:cxnSp>
          <p:nvCxnSpPr>
            <p:cNvPr id="1079" name="Straight Connector 1078">
              <a:extLst>
                <a:ext uri="{FF2B5EF4-FFF2-40B4-BE49-F238E27FC236}">
                  <a16:creationId xmlns:a16="http://schemas.microsoft.com/office/drawing/2014/main" id="{F30C89CD-48E4-219C-FE3A-1DFCD795C454}"/>
                </a:ext>
              </a:extLst>
            </p:cNvPr>
            <p:cNvCxnSpPr>
              <a:cxnSpLocks/>
            </p:cNvCxnSpPr>
            <p:nvPr/>
          </p:nvCxnSpPr>
          <p:spPr bwMode="auto">
            <a:xfrm>
              <a:off x="9697763" y="3244158"/>
              <a:ext cx="527362" cy="0"/>
            </a:xfrm>
            <a:prstGeom prst="line">
              <a:avLst/>
            </a:prstGeom>
            <a:noFill/>
            <a:ln w="28575" cap="flat" cmpd="sng" algn="ctr">
              <a:solidFill>
                <a:schemeClr val="bg1"/>
              </a:solidFill>
              <a:prstDash val="solid"/>
              <a:round/>
              <a:headEnd type="none" w="med" len="med"/>
              <a:tailEnd type="triangle" w="med" len="med"/>
            </a:ln>
            <a:effectLst/>
          </p:spPr>
        </p:cxnSp>
        <p:cxnSp>
          <p:nvCxnSpPr>
            <p:cNvPr id="1080" name="Straight Connector 1079">
              <a:extLst>
                <a:ext uri="{FF2B5EF4-FFF2-40B4-BE49-F238E27FC236}">
                  <a16:creationId xmlns:a16="http://schemas.microsoft.com/office/drawing/2014/main" id="{673C9DA3-5AE0-3FAC-3909-BB0916FB2634}"/>
                </a:ext>
              </a:extLst>
            </p:cNvPr>
            <p:cNvCxnSpPr>
              <a:cxnSpLocks/>
            </p:cNvCxnSpPr>
            <p:nvPr/>
          </p:nvCxnSpPr>
          <p:spPr bwMode="auto">
            <a:xfrm>
              <a:off x="9700235" y="3179620"/>
              <a:ext cx="0" cy="120693"/>
            </a:xfrm>
            <a:prstGeom prst="line">
              <a:avLst/>
            </a:prstGeom>
            <a:noFill/>
            <a:ln w="28575" cap="flat" cmpd="sng" algn="ctr">
              <a:solidFill>
                <a:schemeClr val="bg1"/>
              </a:solidFill>
              <a:prstDash val="solid"/>
              <a:round/>
              <a:headEnd type="none" w="med" len="med"/>
              <a:tailEnd type="none" w="med" len="med"/>
            </a:ln>
            <a:effectLst/>
          </p:spPr>
        </p:cxnSp>
      </p:grpSp>
      <p:sp>
        <p:nvSpPr>
          <p:cNvPr id="1081" name="Diamond 1080">
            <a:extLst>
              <a:ext uri="{FF2B5EF4-FFF2-40B4-BE49-F238E27FC236}">
                <a16:creationId xmlns:a16="http://schemas.microsoft.com/office/drawing/2014/main" id="{29448A9C-B758-CBE7-FED0-1A45DE4816E3}"/>
              </a:ext>
            </a:extLst>
          </p:cNvPr>
          <p:cNvSpPr/>
          <p:nvPr/>
        </p:nvSpPr>
        <p:spPr bwMode="auto">
          <a:xfrm>
            <a:off x="9254855" y="5042923"/>
            <a:ext cx="67316" cy="83243"/>
          </a:xfrm>
          <a:prstGeom prst="diamond">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1082" name="Group 1081">
            <a:extLst>
              <a:ext uri="{FF2B5EF4-FFF2-40B4-BE49-F238E27FC236}">
                <a16:creationId xmlns:a16="http://schemas.microsoft.com/office/drawing/2014/main" id="{B2741212-CA08-112C-BEBE-5742446BEF93}"/>
              </a:ext>
            </a:extLst>
          </p:cNvPr>
          <p:cNvGrpSpPr/>
          <p:nvPr/>
        </p:nvGrpSpPr>
        <p:grpSpPr>
          <a:xfrm>
            <a:off x="9473234" y="5376046"/>
            <a:ext cx="855563" cy="126729"/>
            <a:chOff x="9697763" y="3179620"/>
            <a:chExt cx="527362" cy="126729"/>
          </a:xfrm>
        </p:grpSpPr>
        <p:cxnSp>
          <p:nvCxnSpPr>
            <p:cNvPr id="1083" name="Straight Connector 1082">
              <a:extLst>
                <a:ext uri="{FF2B5EF4-FFF2-40B4-BE49-F238E27FC236}">
                  <a16:creationId xmlns:a16="http://schemas.microsoft.com/office/drawing/2014/main" id="{265DB46E-9510-7C4F-A2CC-982B989ECD5A}"/>
                </a:ext>
              </a:extLst>
            </p:cNvPr>
            <p:cNvCxnSpPr>
              <a:cxnSpLocks/>
            </p:cNvCxnSpPr>
            <p:nvPr/>
          </p:nvCxnSpPr>
          <p:spPr bwMode="auto">
            <a:xfrm>
              <a:off x="9697763" y="3244158"/>
              <a:ext cx="527362" cy="0"/>
            </a:xfrm>
            <a:prstGeom prst="line">
              <a:avLst/>
            </a:prstGeom>
            <a:noFill/>
            <a:ln w="28575" cap="flat" cmpd="sng" algn="ctr">
              <a:solidFill>
                <a:schemeClr val="bg1"/>
              </a:solidFill>
              <a:prstDash val="solid"/>
              <a:round/>
              <a:headEnd type="none" w="med" len="med"/>
              <a:tailEnd type="none" w="med" len="med"/>
            </a:ln>
            <a:effectLst/>
          </p:spPr>
        </p:cxnSp>
        <p:cxnSp>
          <p:nvCxnSpPr>
            <p:cNvPr id="1084" name="Straight Connector 1083">
              <a:extLst>
                <a:ext uri="{FF2B5EF4-FFF2-40B4-BE49-F238E27FC236}">
                  <a16:creationId xmlns:a16="http://schemas.microsoft.com/office/drawing/2014/main" id="{223E2CA2-3144-E75C-B369-5C6EACF0BC1C}"/>
                </a:ext>
              </a:extLst>
            </p:cNvPr>
            <p:cNvCxnSpPr>
              <a:cxnSpLocks/>
            </p:cNvCxnSpPr>
            <p:nvPr/>
          </p:nvCxnSpPr>
          <p:spPr bwMode="auto">
            <a:xfrm>
              <a:off x="9700235" y="3179620"/>
              <a:ext cx="0" cy="120693"/>
            </a:xfrm>
            <a:prstGeom prst="line">
              <a:avLst/>
            </a:prstGeom>
            <a:noFill/>
            <a:ln w="28575" cap="flat" cmpd="sng" algn="ctr">
              <a:solidFill>
                <a:schemeClr val="bg1"/>
              </a:solidFill>
              <a:prstDash val="solid"/>
              <a:round/>
              <a:headEnd type="none" w="med" len="med"/>
              <a:tailEnd type="none" w="med" len="med"/>
            </a:ln>
            <a:effectLst/>
          </p:spPr>
        </p:cxnSp>
        <p:cxnSp>
          <p:nvCxnSpPr>
            <p:cNvPr id="1085" name="Straight Connector 1084">
              <a:extLst>
                <a:ext uri="{FF2B5EF4-FFF2-40B4-BE49-F238E27FC236}">
                  <a16:creationId xmlns:a16="http://schemas.microsoft.com/office/drawing/2014/main" id="{24C8CD32-4D19-6223-E0C6-D40C07293BA8}"/>
                </a:ext>
              </a:extLst>
            </p:cNvPr>
            <p:cNvCxnSpPr>
              <a:cxnSpLocks/>
            </p:cNvCxnSpPr>
            <p:nvPr/>
          </p:nvCxnSpPr>
          <p:spPr bwMode="auto">
            <a:xfrm>
              <a:off x="10221561" y="3185656"/>
              <a:ext cx="0" cy="120693"/>
            </a:xfrm>
            <a:prstGeom prst="line">
              <a:avLst/>
            </a:prstGeom>
            <a:noFill/>
            <a:ln w="28575" cap="flat" cmpd="sng" algn="ctr">
              <a:solidFill>
                <a:schemeClr val="bg1"/>
              </a:solidFill>
              <a:prstDash val="solid"/>
              <a:round/>
              <a:headEnd type="none" w="med" len="med"/>
              <a:tailEnd type="none" w="med" len="med"/>
            </a:ln>
            <a:effectLst/>
          </p:spPr>
        </p:cxnSp>
      </p:grpSp>
      <p:sp>
        <p:nvSpPr>
          <p:cNvPr id="1086" name="Diamond 1085">
            <a:extLst>
              <a:ext uri="{FF2B5EF4-FFF2-40B4-BE49-F238E27FC236}">
                <a16:creationId xmlns:a16="http://schemas.microsoft.com/office/drawing/2014/main" id="{ADF48CC6-2AC3-EA84-FAD0-E7E1E9A7705B}"/>
              </a:ext>
            </a:extLst>
          </p:cNvPr>
          <p:cNvSpPr/>
          <p:nvPr/>
        </p:nvSpPr>
        <p:spPr bwMode="auto">
          <a:xfrm>
            <a:off x="9871092" y="5398504"/>
            <a:ext cx="67316" cy="83243"/>
          </a:xfrm>
          <a:prstGeom prst="diamond">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1087" name="Group 1086">
            <a:extLst>
              <a:ext uri="{FF2B5EF4-FFF2-40B4-BE49-F238E27FC236}">
                <a16:creationId xmlns:a16="http://schemas.microsoft.com/office/drawing/2014/main" id="{B9CCC69D-00FF-325A-906F-E9EBE96F266C}"/>
              </a:ext>
            </a:extLst>
          </p:cNvPr>
          <p:cNvGrpSpPr/>
          <p:nvPr/>
        </p:nvGrpSpPr>
        <p:grpSpPr>
          <a:xfrm>
            <a:off x="9682143" y="5559057"/>
            <a:ext cx="498902" cy="126729"/>
            <a:chOff x="9697763" y="3179620"/>
            <a:chExt cx="527362" cy="126729"/>
          </a:xfrm>
        </p:grpSpPr>
        <p:cxnSp>
          <p:nvCxnSpPr>
            <p:cNvPr id="19456" name="Straight Connector 19455">
              <a:extLst>
                <a:ext uri="{FF2B5EF4-FFF2-40B4-BE49-F238E27FC236}">
                  <a16:creationId xmlns:a16="http://schemas.microsoft.com/office/drawing/2014/main" id="{C4BC301C-D428-BFF7-E1DB-6476BF359D75}"/>
                </a:ext>
              </a:extLst>
            </p:cNvPr>
            <p:cNvCxnSpPr>
              <a:cxnSpLocks/>
            </p:cNvCxnSpPr>
            <p:nvPr/>
          </p:nvCxnSpPr>
          <p:spPr bwMode="auto">
            <a:xfrm>
              <a:off x="9697763" y="3244158"/>
              <a:ext cx="527362" cy="0"/>
            </a:xfrm>
            <a:prstGeom prst="line">
              <a:avLst/>
            </a:prstGeom>
            <a:noFill/>
            <a:ln w="28575" cap="flat" cmpd="sng" algn="ctr">
              <a:solidFill>
                <a:schemeClr val="bg1"/>
              </a:solidFill>
              <a:prstDash val="solid"/>
              <a:round/>
              <a:headEnd type="none" w="med" len="med"/>
              <a:tailEnd type="none" w="med" len="med"/>
            </a:ln>
            <a:effectLst/>
          </p:spPr>
        </p:cxnSp>
        <p:cxnSp>
          <p:nvCxnSpPr>
            <p:cNvPr id="19457" name="Straight Connector 19456">
              <a:extLst>
                <a:ext uri="{FF2B5EF4-FFF2-40B4-BE49-F238E27FC236}">
                  <a16:creationId xmlns:a16="http://schemas.microsoft.com/office/drawing/2014/main" id="{B8A13E4C-0D5C-D1F3-32ED-383A5C18D129}"/>
                </a:ext>
              </a:extLst>
            </p:cNvPr>
            <p:cNvCxnSpPr>
              <a:cxnSpLocks/>
            </p:cNvCxnSpPr>
            <p:nvPr/>
          </p:nvCxnSpPr>
          <p:spPr bwMode="auto">
            <a:xfrm>
              <a:off x="9700235" y="3179620"/>
              <a:ext cx="0" cy="120693"/>
            </a:xfrm>
            <a:prstGeom prst="line">
              <a:avLst/>
            </a:prstGeom>
            <a:noFill/>
            <a:ln w="28575" cap="flat" cmpd="sng" algn="ctr">
              <a:solidFill>
                <a:schemeClr val="bg1"/>
              </a:solidFill>
              <a:prstDash val="solid"/>
              <a:round/>
              <a:headEnd type="none" w="med" len="med"/>
              <a:tailEnd type="none" w="med" len="med"/>
            </a:ln>
            <a:effectLst/>
          </p:spPr>
        </p:cxnSp>
        <p:cxnSp>
          <p:nvCxnSpPr>
            <p:cNvPr id="19459" name="Straight Connector 19458">
              <a:extLst>
                <a:ext uri="{FF2B5EF4-FFF2-40B4-BE49-F238E27FC236}">
                  <a16:creationId xmlns:a16="http://schemas.microsoft.com/office/drawing/2014/main" id="{51AED838-74CB-AD99-DA83-0A4E115F6466}"/>
                </a:ext>
              </a:extLst>
            </p:cNvPr>
            <p:cNvCxnSpPr>
              <a:cxnSpLocks/>
            </p:cNvCxnSpPr>
            <p:nvPr/>
          </p:nvCxnSpPr>
          <p:spPr bwMode="auto">
            <a:xfrm>
              <a:off x="10221561" y="3185656"/>
              <a:ext cx="0" cy="120693"/>
            </a:xfrm>
            <a:prstGeom prst="line">
              <a:avLst/>
            </a:prstGeom>
            <a:noFill/>
            <a:ln w="28575" cap="flat" cmpd="sng" algn="ctr">
              <a:solidFill>
                <a:schemeClr val="bg1"/>
              </a:solidFill>
              <a:prstDash val="solid"/>
              <a:round/>
              <a:headEnd type="none" w="med" len="med"/>
              <a:tailEnd type="none" w="med" len="med"/>
            </a:ln>
            <a:effectLst/>
          </p:spPr>
        </p:cxnSp>
      </p:grpSp>
      <p:sp>
        <p:nvSpPr>
          <p:cNvPr id="19460" name="Diamond 19459">
            <a:extLst>
              <a:ext uri="{FF2B5EF4-FFF2-40B4-BE49-F238E27FC236}">
                <a16:creationId xmlns:a16="http://schemas.microsoft.com/office/drawing/2014/main" id="{59D862BA-B918-2B63-2C30-ABBF7DC32CA1}"/>
              </a:ext>
            </a:extLst>
          </p:cNvPr>
          <p:cNvSpPr/>
          <p:nvPr/>
        </p:nvSpPr>
        <p:spPr bwMode="auto">
          <a:xfrm>
            <a:off x="9895485" y="5581515"/>
            <a:ext cx="67316" cy="83243"/>
          </a:xfrm>
          <a:prstGeom prst="diamond">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461" name="TextBox 19460">
            <a:extLst>
              <a:ext uri="{FF2B5EF4-FFF2-40B4-BE49-F238E27FC236}">
                <a16:creationId xmlns:a16="http://schemas.microsoft.com/office/drawing/2014/main" id="{F34CB06E-42DF-E24B-515B-4248FF995F46}"/>
              </a:ext>
            </a:extLst>
          </p:cNvPr>
          <p:cNvSpPr txBox="1"/>
          <p:nvPr/>
        </p:nvSpPr>
        <p:spPr bwMode="auto">
          <a:xfrm>
            <a:off x="5926265" y="3104351"/>
            <a:ext cx="133735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i="1" dirty="0">
                <a:solidFill>
                  <a:schemeClr val="bg1"/>
                </a:solidFill>
                <a:latin typeface="Calibri" panose="020F0502020204030204" pitchFamily="34" charset="0"/>
              </a:rPr>
              <a:t>No. of participants</a:t>
            </a:r>
          </a:p>
        </p:txBody>
      </p:sp>
      <p:sp>
        <p:nvSpPr>
          <p:cNvPr id="19462" name="TextBox 19461">
            <a:extLst>
              <a:ext uri="{FF2B5EF4-FFF2-40B4-BE49-F238E27FC236}">
                <a16:creationId xmlns:a16="http://schemas.microsoft.com/office/drawing/2014/main" id="{D3EA1417-09A4-D591-B3AE-E06313066698}"/>
              </a:ext>
            </a:extLst>
          </p:cNvPr>
          <p:cNvSpPr txBox="1"/>
          <p:nvPr/>
        </p:nvSpPr>
        <p:spPr bwMode="auto">
          <a:xfrm>
            <a:off x="7149214" y="3100244"/>
            <a:ext cx="232223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i="1" dirty="0">
                <a:solidFill>
                  <a:schemeClr val="bg1"/>
                </a:solidFill>
                <a:latin typeface="Calibri" panose="020F0502020204030204" pitchFamily="34" charset="0"/>
              </a:rPr>
              <a:t>No./1000 person-yr (no. of events)</a:t>
            </a:r>
          </a:p>
        </p:txBody>
      </p:sp>
    </p:spTree>
    <p:extLst>
      <p:ext uri="{BB962C8B-B14F-4D97-AF65-F5344CB8AC3E}">
        <p14:creationId xmlns:p14="http://schemas.microsoft.com/office/powerpoint/2010/main" val="13931255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9" name="TextBox 1058">
            <a:extLst>
              <a:ext uri="{FF2B5EF4-FFF2-40B4-BE49-F238E27FC236}">
                <a16:creationId xmlns:a16="http://schemas.microsoft.com/office/drawing/2014/main" id="{386280E8-90A1-8F9D-95F9-5552AB48D7FD}"/>
              </a:ext>
            </a:extLst>
          </p:cNvPr>
          <p:cNvSpPr txBox="1"/>
          <p:nvPr/>
        </p:nvSpPr>
        <p:spPr bwMode="auto">
          <a:xfrm>
            <a:off x="6439175" y="1816174"/>
            <a:ext cx="2142381"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ts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800" b="1"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Overall</a:t>
            </a:r>
          </a:p>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800" b="1"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By ASCVD Risk Score</a:t>
            </a:r>
          </a:p>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8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0-&lt;2.5</a:t>
            </a:r>
          </a:p>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8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2.5-&lt;5</a:t>
            </a:r>
          </a:p>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800" b="1" i="0" u="none" strike="noStrike" kern="1200" cap="none" spc="0" normalizeH="0" baseline="0" noProof="0" dirty="0">
                <a:ln>
                  <a:noFill/>
                </a:ln>
                <a:solidFill>
                  <a:srgbClr val="00823B"/>
                </a:solidFill>
                <a:effectLst/>
                <a:uLnTx/>
                <a:uFillTx/>
                <a:latin typeface="Calibri" panose="020F0502020204030204" pitchFamily="34" charset="0"/>
                <a:ea typeface="+mn-ea"/>
                <a:cs typeface="Arial" panose="020B0604020202020204" pitchFamily="34" charset="0"/>
              </a:rPr>
              <a:t>5-10</a:t>
            </a:r>
          </a:p>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800" b="1" i="0" u="none" strike="noStrike" kern="1200" cap="none" spc="0" normalizeH="0" baseline="0" noProof="0" dirty="0">
                <a:ln>
                  <a:noFill/>
                </a:ln>
                <a:solidFill>
                  <a:srgbClr val="682E74"/>
                </a:solidFill>
                <a:effectLst/>
                <a:uLnTx/>
                <a:uFillTx/>
                <a:latin typeface="Calibri" panose="020F0502020204030204" pitchFamily="34" charset="0"/>
                <a:ea typeface="+mn-ea"/>
                <a:cs typeface="Arial" panose="020B0604020202020204" pitchFamily="34" charset="0"/>
              </a:rPr>
              <a:t>&gt;10</a:t>
            </a:r>
          </a:p>
        </p:txBody>
      </p:sp>
      <p:sp>
        <p:nvSpPr>
          <p:cNvPr id="1048" name="Rectangle 1047">
            <a:extLst>
              <a:ext uri="{FF2B5EF4-FFF2-40B4-BE49-F238E27FC236}">
                <a16:creationId xmlns:a16="http://schemas.microsoft.com/office/drawing/2014/main" id="{23049073-1CFA-1FB2-7340-923CB099E220}"/>
              </a:ext>
            </a:extLst>
          </p:cNvPr>
          <p:cNvSpPr/>
          <p:nvPr/>
        </p:nvSpPr>
        <p:spPr bwMode="auto">
          <a:xfrm>
            <a:off x="1885100" y="3053014"/>
            <a:ext cx="657277" cy="143764"/>
          </a:xfrm>
          <a:prstGeom prst="rect">
            <a:avLst/>
          </a:prstGeom>
          <a:pattFill prst="sphere">
            <a:fgClr>
              <a:schemeClr val="accent3"/>
            </a:fgClr>
            <a:bgClr>
              <a:schemeClr val="tx1"/>
            </a:bgClr>
          </a:patt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49" name="Rectangle 1048">
            <a:extLst>
              <a:ext uri="{FF2B5EF4-FFF2-40B4-BE49-F238E27FC236}">
                <a16:creationId xmlns:a16="http://schemas.microsoft.com/office/drawing/2014/main" id="{1DF7C4C3-DA3F-1301-F23C-50AD7FC4C2A7}"/>
              </a:ext>
            </a:extLst>
          </p:cNvPr>
          <p:cNvSpPr/>
          <p:nvPr/>
        </p:nvSpPr>
        <p:spPr bwMode="auto">
          <a:xfrm>
            <a:off x="2542326" y="2434584"/>
            <a:ext cx="1324027" cy="143764"/>
          </a:xfrm>
          <a:prstGeom prst="rect">
            <a:avLst/>
          </a:prstGeom>
          <a:pattFill prst="sphere">
            <a:fgClr>
              <a:schemeClr val="accent4"/>
            </a:fgClr>
            <a:bgClr>
              <a:schemeClr val="tx1"/>
            </a:bgClr>
          </a:patt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50" name="Rectangle 1049">
            <a:extLst>
              <a:ext uri="{FF2B5EF4-FFF2-40B4-BE49-F238E27FC236}">
                <a16:creationId xmlns:a16="http://schemas.microsoft.com/office/drawing/2014/main" id="{1222DC42-3328-C7BA-F8CA-45D4682BB517}"/>
              </a:ext>
            </a:extLst>
          </p:cNvPr>
          <p:cNvSpPr/>
          <p:nvPr/>
        </p:nvSpPr>
        <p:spPr bwMode="auto">
          <a:xfrm>
            <a:off x="3847188" y="2183604"/>
            <a:ext cx="1308216" cy="127457"/>
          </a:xfrm>
          <a:prstGeom prst="rect">
            <a:avLst/>
          </a:prstGeom>
          <a:pattFill prst="sphere">
            <a:fgClr>
              <a:schemeClr val="accent6"/>
            </a:fgClr>
            <a:bgClr>
              <a:schemeClr val="tx1"/>
            </a:bgClr>
          </a:patt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 name="Title 1">
            <a:extLst>
              <a:ext uri="{FF2B5EF4-FFF2-40B4-BE49-F238E27FC236}">
                <a16:creationId xmlns:a16="http://schemas.microsoft.com/office/drawing/2014/main" id="{D4DBC296-6366-741E-77F4-63DD7A6881D9}"/>
              </a:ext>
            </a:extLst>
          </p:cNvPr>
          <p:cNvSpPr>
            <a:spLocks noGrp="1"/>
          </p:cNvSpPr>
          <p:nvPr>
            <p:ph type="title"/>
          </p:nvPr>
        </p:nvSpPr>
        <p:spPr/>
        <p:txBody>
          <a:bodyPr/>
          <a:lstStyle/>
          <a:p>
            <a:r>
              <a:rPr lang="en-US" altLang="en-US" dirty="0"/>
              <a:t>REPRIEVE: First Major Cardiovascular Event by </a:t>
            </a:r>
            <a:br>
              <a:rPr lang="en-US" altLang="en-US" dirty="0"/>
            </a:br>
            <a:r>
              <a:rPr lang="en-US" altLang="en-US" dirty="0"/>
              <a:t>ASCVD Risk Score</a:t>
            </a:r>
            <a:endParaRPr lang="en-US" dirty="0"/>
          </a:p>
        </p:txBody>
      </p:sp>
      <p:sp>
        <p:nvSpPr>
          <p:cNvPr id="4" name="TextBox 3">
            <a:extLst>
              <a:ext uri="{FF2B5EF4-FFF2-40B4-BE49-F238E27FC236}">
                <a16:creationId xmlns:a16="http://schemas.microsoft.com/office/drawing/2014/main" id="{78B3F4C6-5397-F84F-7943-605A4895A978}"/>
              </a:ext>
            </a:extLst>
          </p:cNvPr>
          <p:cNvSpPr txBox="1"/>
          <p:nvPr/>
        </p:nvSpPr>
        <p:spPr bwMode="auto">
          <a:xfrm>
            <a:off x="609759" y="4750672"/>
            <a:ext cx="11231721"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285750" marR="0" lvl="0" indent="-285750" algn="l" defTabSz="914400" rtl="0" eaLnBrk="0" fontAlgn="base" latinLnBrk="0" hangingPunct="0">
              <a:lnSpc>
                <a:spcPct val="100000"/>
              </a:lnSpc>
              <a:spcBef>
                <a:spcPct val="50000"/>
              </a:spcBef>
              <a:spcAft>
                <a:spcPct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5-yr NNT of 106 (95% CI: 64-303) compares favorably with range of 80-160 for HTN treatment in </a:t>
            </a:r>
            <a:b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other studies</a:t>
            </a:r>
          </a:p>
          <a:p>
            <a:pPr marL="285750" marR="0" lvl="0" indent="-285750" algn="l" defTabSz="914400" rtl="0" eaLnBrk="0" fontAlgn="base" latinLnBrk="0" hangingPunct="0">
              <a:lnSpc>
                <a:spcPct val="100000"/>
              </a:lnSpc>
              <a:spcBef>
                <a:spcPct val="50000"/>
              </a:spcBef>
              <a:spcAft>
                <a:spcPct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Event rates increased with increasing risk categories for ASCVD, suggesting greater benefit among participants at higher CV risk at baseline </a:t>
            </a:r>
          </a:p>
        </p:txBody>
      </p:sp>
      <p:sp>
        <p:nvSpPr>
          <p:cNvPr id="5" name="Text Box 11">
            <a:extLst>
              <a:ext uri="{FF2B5EF4-FFF2-40B4-BE49-F238E27FC236}">
                <a16:creationId xmlns:a16="http://schemas.microsoft.com/office/drawing/2014/main" id="{DFBEABA0-11CC-A47C-3724-30C5235B162C}"/>
              </a:ext>
            </a:extLst>
          </p:cNvPr>
          <p:cNvSpPr txBox="1">
            <a:spLocks noChangeArrowheads="1"/>
          </p:cNvSpPr>
          <p:nvPr/>
        </p:nvSpPr>
        <p:spPr bwMode="auto">
          <a:xfrm>
            <a:off x="400051" y="6364308"/>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Grinspoon. IAS 2023. Abstr SY06. Grinspoon. NEJM. 2023;389:687.</a:t>
            </a:r>
          </a:p>
        </p:txBody>
      </p:sp>
      <p:sp>
        <p:nvSpPr>
          <p:cNvPr id="6" name="Rectangle 5">
            <a:extLst>
              <a:ext uri="{FF2B5EF4-FFF2-40B4-BE49-F238E27FC236}">
                <a16:creationId xmlns:a16="http://schemas.microsoft.com/office/drawing/2014/main" id="{28EA4FB6-0ACF-027C-CF67-AD3F96A91A97}"/>
              </a:ext>
            </a:extLst>
          </p:cNvPr>
          <p:cNvSpPr/>
          <p:nvPr/>
        </p:nvSpPr>
        <p:spPr bwMode="auto">
          <a:xfrm>
            <a:off x="1258635" y="3221286"/>
            <a:ext cx="645568" cy="143764"/>
          </a:xfrm>
          <a:prstGeom prst="rect">
            <a:avLst/>
          </a:prstGeom>
          <a:pattFill prst="sphere">
            <a:fgClr>
              <a:schemeClr val="accent1"/>
            </a:fgClr>
            <a:bgClr>
              <a:schemeClr val="tx1"/>
            </a:bgClr>
          </a:patt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 name="TextBox 6">
            <a:extLst>
              <a:ext uri="{FF2B5EF4-FFF2-40B4-BE49-F238E27FC236}">
                <a16:creationId xmlns:a16="http://schemas.microsoft.com/office/drawing/2014/main" id="{A598762A-701B-0773-0ACB-7D43D1AB01C7}"/>
              </a:ext>
            </a:extLst>
          </p:cNvPr>
          <p:cNvSpPr txBox="1"/>
          <p:nvPr/>
        </p:nvSpPr>
        <p:spPr bwMode="auto">
          <a:xfrm>
            <a:off x="1573517" y="1493526"/>
            <a:ext cx="41203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Incidence of First MACE in Placebo Group</a:t>
            </a:r>
          </a:p>
        </p:txBody>
      </p:sp>
      <p:sp>
        <p:nvSpPr>
          <p:cNvPr id="8" name="TextBox 7">
            <a:extLst>
              <a:ext uri="{FF2B5EF4-FFF2-40B4-BE49-F238E27FC236}">
                <a16:creationId xmlns:a16="http://schemas.microsoft.com/office/drawing/2014/main" id="{8A8AAE30-C4DD-418D-D7BF-6405FD011374}"/>
              </a:ext>
            </a:extLst>
          </p:cNvPr>
          <p:cNvSpPr txBox="1"/>
          <p:nvPr/>
        </p:nvSpPr>
        <p:spPr bwMode="auto">
          <a:xfrm>
            <a:off x="2030139" y="4328305"/>
            <a:ext cx="297741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ASCVD Risk Score (Median [</a:t>
            </a:r>
            <a:r>
              <a:rPr kumimoji="0" lang="en-US" sz="1400" b="1"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
            </a: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r>
              <a:rPr kumimoji="0" lang="en-US" sz="1400" b="1"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
            </a: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90])</a:t>
            </a:r>
          </a:p>
        </p:txBody>
      </p:sp>
      <p:sp>
        <p:nvSpPr>
          <p:cNvPr id="9" name="TextBox 8">
            <a:extLst>
              <a:ext uri="{FF2B5EF4-FFF2-40B4-BE49-F238E27FC236}">
                <a16:creationId xmlns:a16="http://schemas.microsoft.com/office/drawing/2014/main" id="{D7874E0C-23A1-7D70-462B-BCE8EE221A0D}"/>
              </a:ext>
            </a:extLst>
          </p:cNvPr>
          <p:cNvSpPr txBox="1"/>
          <p:nvPr/>
        </p:nvSpPr>
        <p:spPr bwMode="auto">
          <a:xfrm rot="16200000">
            <a:off x="-41694" y="2856447"/>
            <a:ext cx="16534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IR/1000 PY (95% CI)</a:t>
            </a:r>
          </a:p>
        </p:txBody>
      </p:sp>
      <p:grpSp>
        <p:nvGrpSpPr>
          <p:cNvPr id="18" name="Group 17">
            <a:extLst>
              <a:ext uri="{FF2B5EF4-FFF2-40B4-BE49-F238E27FC236}">
                <a16:creationId xmlns:a16="http://schemas.microsoft.com/office/drawing/2014/main" id="{40DF7CB6-F64C-14E9-52EE-2A9C412FA66A}"/>
              </a:ext>
            </a:extLst>
          </p:cNvPr>
          <p:cNvGrpSpPr/>
          <p:nvPr/>
        </p:nvGrpSpPr>
        <p:grpSpPr>
          <a:xfrm>
            <a:off x="1054873" y="4125101"/>
            <a:ext cx="4342729" cy="307777"/>
            <a:chOff x="1290620" y="4160821"/>
            <a:chExt cx="4342729" cy="307777"/>
          </a:xfrm>
        </p:grpSpPr>
        <p:sp>
          <p:nvSpPr>
            <p:cNvPr id="10" name="TextBox 9">
              <a:extLst>
                <a:ext uri="{FF2B5EF4-FFF2-40B4-BE49-F238E27FC236}">
                  <a16:creationId xmlns:a16="http://schemas.microsoft.com/office/drawing/2014/main" id="{47F248B8-A7B1-2604-9861-1B87F6C85138}"/>
                </a:ext>
              </a:extLst>
            </p:cNvPr>
            <p:cNvSpPr txBox="1"/>
            <p:nvPr/>
          </p:nvSpPr>
          <p:spPr bwMode="auto">
            <a:xfrm>
              <a:off x="1290620" y="4160821"/>
              <a:ext cx="4154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0.0</a:t>
              </a:r>
            </a:p>
          </p:txBody>
        </p:sp>
        <p:sp>
          <p:nvSpPr>
            <p:cNvPr id="11" name="TextBox 10">
              <a:extLst>
                <a:ext uri="{FF2B5EF4-FFF2-40B4-BE49-F238E27FC236}">
                  <a16:creationId xmlns:a16="http://schemas.microsoft.com/office/drawing/2014/main" id="{86B4AD12-2B47-A37A-2360-9F8CC6C6E252}"/>
                </a:ext>
              </a:extLst>
            </p:cNvPr>
            <p:cNvSpPr txBox="1"/>
            <p:nvPr/>
          </p:nvSpPr>
          <p:spPr bwMode="auto">
            <a:xfrm>
              <a:off x="1935704" y="4160821"/>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2.5</a:t>
              </a:r>
            </a:p>
          </p:txBody>
        </p:sp>
        <p:sp>
          <p:nvSpPr>
            <p:cNvPr id="12" name="TextBox 11">
              <a:extLst>
                <a:ext uri="{FF2B5EF4-FFF2-40B4-BE49-F238E27FC236}">
                  <a16:creationId xmlns:a16="http://schemas.microsoft.com/office/drawing/2014/main" id="{A43CC5F9-9082-9AB0-8438-8739C234A325}"/>
                </a:ext>
              </a:extLst>
            </p:cNvPr>
            <p:cNvSpPr txBox="1"/>
            <p:nvPr/>
          </p:nvSpPr>
          <p:spPr bwMode="auto">
            <a:xfrm>
              <a:off x="2581408" y="4160821"/>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5.0</a:t>
              </a:r>
            </a:p>
          </p:txBody>
        </p:sp>
        <p:sp>
          <p:nvSpPr>
            <p:cNvPr id="13" name="TextBox 12">
              <a:extLst>
                <a:ext uri="{FF2B5EF4-FFF2-40B4-BE49-F238E27FC236}">
                  <a16:creationId xmlns:a16="http://schemas.microsoft.com/office/drawing/2014/main" id="{6B28B9C3-4ADF-95AA-64B0-35194DEE478B}"/>
                </a:ext>
              </a:extLst>
            </p:cNvPr>
            <p:cNvSpPr txBox="1"/>
            <p:nvPr/>
          </p:nvSpPr>
          <p:spPr bwMode="auto">
            <a:xfrm>
              <a:off x="3232458" y="4160821"/>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7.5</a:t>
              </a:r>
            </a:p>
          </p:txBody>
        </p:sp>
        <p:sp>
          <p:nvSpPr>
            <p:cNvPr id="14" name="TextBox 13">
              <a:extLst>
                <a:ext uri="{FF2B5EF4-FFF2-40B4-BE49-F238E27FC236}">
                  <a16:creationId xmlns:a16="http://schemas.microsoft.com/office/drawing/2014/main" id="{117212FF-88B1-B017-FE26-8B8256DC8182}"/>
                </a:ext>
              </a:extLst>
            </p:cNvPr>
            <p:cNvSpPr txBox="1"/>
            <p:nvPr/>
          </p:nvSpPr>
          <p:spPr bwMode="auto">
            <a:xfrm>
              <a:off x="3832476" y="4160821"/>
              <a:ext cx="5036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15" name="TextBox 14">
              <a:extLst>
                <a:ext uri="{FF2B5EF4-FFF2-40B4-BE49-F238E27FC236}">
                  <a16:creationId xmlns:a16="http://schemas.microsoft.com/office/drawing/2014/main" id="{9A59BE04-EC0C-9AB0-9F06-B3A134861EBA}"/>
                </a:ext>
              </a:extLst>
            </p:cNvPr>
            <p:cNvSpPr txBox="1"/>
            <p:nvPr/>
          </p:nvSpPr>
          <p:spPr bwMode="auto">
            <a:xfrm>
              <a:off x="4477631" y="4160821"/>
              <a:ext cx="5036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12.5</a:t>
              </a:r>
            </a:p>
          </p:txBody>
        </p:sp>
        <p:sp>
          <p:nvSpPr>
            <p:cNvPr id="16" name="TextBox 15">
              <a:extLst>
                <a:ext uri="{FF2B5EF4-FFF2-40B4-BE49-F238E27FC236}">
                  <a16:creationId xmlns:a16="http://schemas.microsoft.com/office/drawing/2014/main" id="{11659882-1C70-4EBA-4E2A-356751D35CAD}"/>
                </a:ext>
              </a:extLst>
            </p:cNvPr>
            <p:cNvSpPr txBox="1"/>
            <p:nvPr/>
          </p:nvSpPr>
          <p:spPr bwMode="auto">
            <a:xfrm>
              <a:off x="5129685" y="4160821"/>
              <a:ext cx="5036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15.0</a:t>
              </a:r>
            </a:p>
          </p:txBody>
        </p:sp>
      </p:grpSp>
      <p:grpSp>
        <p:nvGrpSpPr>
          <p:cNvPr id="23" name="Group 22">
            <a:extLst>
              <a:ext uri="{FF2B5EF4-FFF2-40B4-BE49-F238E27FC236}">
                <a16:creationId xmlns:a16="http://schemas.microsoft.com/office/drawing/2014/main" id="{FE9411F8-F5E9-DE39-ED6F-9E64EED4DBD9}"/>
              </a:ext>
            </a:extLst>
          </p:cNvPr>
          <p:cNvGrpSpPr/>
          <p:nvPr/>
        </p:nvGrpSpPr>
        <p:grpSpPr>
          <a:xfrm>
            <a:off x="856514" y="1881396"/>
            <a:ext cx="367408" cy="2230313"/>
            <a:chOff x="984311" y="1917116"/>
            <a:chExt cx="367408" cy="2230313"/>
          </a:xfrm>
        </p:grpSpPr>
        <p:sp>
          <p:nvSpPr>
            <p:cNvPr id="17" name="TextBox 16">
              <a:extLst>
                <a:ext uri="{FF2B5EF4-FFF2-40B4-BE49-F238E27FC236}">
                  <a16:creationId xmlns:a16="http://schemas.microsoft.com/office/drawing/2014/main" id="{32277B46-2F59-D009-77FE-F7E59528E9FC}"/>
                </a:ext>
              </a:extLst>
            </p:cNvPr>
            <p:cNvSpPr txBox="1"/>
            <p:nvPr/>
          </p:nvSpPr>
          <p:spPr bwMode="auto">
            <a:xfrm>
              <a:off x="1075681" y="3839652"/>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a:t>
              </a:r>
            </a:p>
          </p:txBody>
        </p:sp>
        <p:sp>
          <p:nvSpPr>
            <p:cNvPr id="19" name="TextBox 18">
              <a:extLst>
                <a:ext uri="{FF2B5EF4-FFF2-40B4-BE49-F238E27FC236}">
                  <a16:creationId xmlns:a16="http://schemas.microsoft.com/office/drawing/2014/main" id="{286DF0F4-982A-D961-B247-939E2EC78A4E}"/>
                </a:ext>
              </a:extLst>
            </p:cNvPr>
            <p:cNvSpPr txBox="1"/>
            <p:nvPr/>
          </p:nvSpPr>
          <p:spPr bwMode="auto">
            <a:xfrm>
              <a:off x="1075681" y="2892168"/>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a:t>
              </a:r>
            </a:p>
          </p:txBody>
        </p:sp>
        <p:sp>
          <p:nvSpPr>
            <p:cNvPr id="20" name="TextBox 19">
              <a:extLst>
                <a:ext uri="{FF2B5EF4-FFF2-40B4-BE49-F238E27FC236}">
                  <a16:creationId xmlns:a16="http://schemas.microsoft.com/office/drawing/2014/main" id="{CFD3DF62-1E77-B159-B500-41C94E6BEA14}"/>
                </a:ext>
              </a:extLst>
            </p:cNvPr>
            <p:cNvSpPr txBox="1"/>
            <p:nvPr/>
          </p:nvSpPr>
          <p:spPr bwMode="auto">
            <a:xfrm>
              <a:off x="984311" y="2468225"/>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21" name="TextBox 20">
              <a:extLst>
                <a:ext uri="{FF2B5EF4-FFF2-40B4-BE49-F238E27FC236}">
                  <a16:creationId xmlns:a16="http://schemas.microsoft.com/office/drawing/2014/main" id="{EF24F2A4-AEEA-E8EA-CF56-48332B3F7F96}"/>
                </a:ext>
              </a:extLst>
            </p:cNvPr>
            <p:cNvSpPr txBox="1"/>
            <p:nvPr/>
          </p:nvSpPr>
          <p:spPr bwMode="auto">
            <a:xfrm>
              <a:off x="984311" y="2231589"/>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a:t>
              </a:r>
            </a:p>
          </p:txBody>
        </p:sp>
        <p:sp>
          <p:nvSpPr>
            <p:cNvPr id="22" name="TextBox 21">
              <a:extLst>
                <a:ext uri="{FF2B5EF4-FFF2-40B4-BE49-F238E27FC236}">
                  <a16:creationId xmlns:a16="http://schemas.microsoft.com/office/drawing/2014/main" id="{84FADCD3-331E-8875-EECD-F369565C5F90}"/>
                </a:ext>
              </a:extLst>
            </p:cNvPr>
            <p:cNvSpPr txBox="1"/>
            <p:nvPr/>
          </p:nvSpPr>
          <p:spPr bwMode="auto">
            <a:xfrm>
              <a:off x="984311" y="191711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25</a:t>
              </a:r>
            </a:p>
          </p:txBody>
        </p:sp>
      </p:grpSp>
      <p:sp>
        <p:nvSpPr>
          <p:cNvPr id="24" name="Freeform: Shape 23">
            <a:extLst>
              <a:ext uri="{FF2B5EF4-FFF2-40B4-BE49-F238E27FC236}">
                <a16:creationId xmlns:a16="http://schemas.microsoft.com/office/drawing/2014/main" id="{6916E829-13AF-0203-6CDF-655102E5127E}"/>
              </a:ext>
            </a:extLst>
          </p:cNvPr>
          <p:cNvSpPr/>
          <p:nvPr/>
        </p:nvSpPr>
        <p:spPr bwMode="auto">
          <a:xfrm>
            <a:off x="1250153" y="1932779"/>
            <a:ext cx="4838699" cy="2178929"/>
          </a:xfrm>
          <a:custGeom>
            <a:avLst/>
            <a:gdLst>
              <a:gd name="connsiteX0" fmla="*/ 0 w 4972050"/>
              <a:gd name="connsiteY0" fmla="*/ 0 h 2165350"/>
              <a:gd name="connsiteX1" fmla="*/ 0 w 4972050"/>
              <a:gd name="connsiteY1" fmla="*/ 2165350 h 2165350"/>
              <a:gd name="connsiteX2" fmla="*/ 4972050 w 4972050"/>
              <a:gd name="connsiteY2" fmla="*/ 2165350 h 2165350"/>
            </a:gdLst>
            <a:ahLst/>
            <a:cxnLst>
              <a:cxn ang="0">
                <a:pos x="connsiteX0" y="connsiteY0"/>
              </a:cxn>
              <a:cxn ang="0">
                <a:pos x="connsiteX1" y="connsiteY1"/>
              </a:cxn>
              <a:cxn ang="0">
                <a:pos x="connsiteX2" y="connsiteY2"/>
              </a:cxn>
            </a:cxnLst>
            <a:rect l="l" t="t" r="r" b="b"/>
            <a:pathLst>
              <a:path w="4972050" h="2165350">
                <a:moveTo>
                  <a:pt x="0" y="0"/>
                </a:moveTo>
                <a:lnTo>
                  <a:pt x="0" y="2165350"/>
                </a:lnTo>
                <a:lnTo>
                  <a:pt x="4972050" y="2165350"/>
                </a:lnTo>
              </a:path>
            </a:pathLst>
          </a:custGeom>
          <a:noFill/>
          <a:ln w="285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grpSp>
        <p:nvGrpSpPr>
          <p:cNvPr id="31" name="Group 30">
            <a:extLst>
              <a:ext uri="{FF2B5EF4-FFF2-40B4-BE49-F238E27FC236}">
                <a16:creationId xmlns:a16="http://schemas.microsoft.com/office/drawing/2014/main" id="{8212AC23-05EF-0D38-B1D7-3C8D4E3701EE}"/>
              </a:ext>
            </a:extLst>
          </p:cNvPr>
          <p:cNvGrpSpPr/>
          <p:nvPr/>
        </p:nvGrpSpPr>
        <p:grpSpPr>
          <a:xfrm>
            <a:off x="1162593" y="2024419"/>
            <a:ext cx="93910" cy="1936750"/>
            <a:chOff x="1159560" y="2060139"/>
            <a:chExt cx="546558" cy="1936750"/>
          </a:xfrm>
        </p:grpSpPr>
        <p:cxnSp>
          <p:nvCxnSpPr>
            <p:cNvPr id="26" name="Straight Connector 25">
              <a:extLst>
                <a:ext uri="{FF2B5EF4-FFF2-40B4-BE49-F238E27FC236}">
                  <a16:creationId xmlns:a16="http://schemas.microsoft.com/office/drawing/2014/main" id="{848AC1EE-9382-BABF-8844-351416DF3260}"/>
                </a:ext>
              </a:extLst>
            </p:cNvPr>
            <p:cNvCxnSpPr>
              <a:cxnSpLocks/>
            </p:cNvCxnSpPr>
            <p:nvPr/>
          </p:nvCxnSpPr>
          <p:spPr bwMode="auto">
            <a:xfrm>
              <a:off x="1159560" y="2060139"/>
              <a:ext cx="546558"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664DC822-D51F-1425-ED86-A7CC8C1F85C2}"/>
                </a:ext>
              </a:extLst>
            </p:cNvPr>
            <p:cNvCxnSpPr>
              <a:cxnSpLocks/>
            </p:cNvCxnSpPr>
            <p:nvPr/>
          </p:nvCxnSpPr>
          <p:spPr bwMode="auto">
            <a:xfrm>
              <a:off x="1159560" y="2371289"/>
              <a:ext cx="546558"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5302A1BE-C5F7-3D0B-E505-608E7B9403FD}"/>
                </a:ext>
              </a:extLst>
            </p:cNvPr>
            <p:cNvCxnSpPr>
              <a:cxnSpLocks/>
            </p:cNvCxnSpPr>
            <p:nvPr/>
          </p:nvCxnSpPr>
          <p:spPr bwMode="auto">
            <a:xfrm>
              <a:off x="1159560" y="2606239"/>
              <a:ext cx="546558" cy="0"/>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41742FA0-D5B7-55B4-2F8C-1146AD39D7A3}"/>
                </a:ext>
              </a:extLst>
            </p:cNvPr>
            <p:cNvCxnSpPr>
              <a:cxnSpLocks/>
            </p:cNvCxnSpPr>
            <p:nvPr/>
          </p:nvCxnSpPr>
          <p:spPr bwMode="auto">
            <a:xfrm>
              <a:off x="1159560" y="3031689"/>
              <a:ext cx="546558"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32B22A58-CD7F-C283-CE7B-9BFE9FFF5E16}"/>
                </a:ext>
              </a:extLst>
            </p:cNvPr>
            <p:cNvCxnSpPr>
              <a:cxnSpLocks/>
            </p:cNvCxnSpPr>
            <p:nvPr/>
          </p:nvCxnSpPr>
          <p:spPr bwMode="auto">
            <a:xfrm>
              <a:off x="1159560" y="3996889"/>
              <a:ext cx="546558" cy="0"/>
            </a:xfrm>
            <a:prstGeom prst="line">
              <a:avLst/>
            </a:prstGeom>
            <a:noFill/>
            <a:ln w="28575" cap="flat" cmpd="sng" algn="ctr">
              <a:solidFill>
                <a:schemeClr val="bg1"/>
              </a:solidFill>
              <a:prstDash val="solid"/>
              <a:round/>
              <a:headEnd type="none" w="med" len="med"/>
              <a:tailEnd type="none" w="med" len="med"/>
            </a:ln>
            <a:effectLst/>
          </p:spPr>
        </p:cxnSp>
      </p:grpSp>
      <p:grpSp>
        <p:nvGrpSpPr>
          <p:cNvPr id="40" name="Group 39">
            <a:extLst>
              <a:ext uri="{FF2B5EF4-FFF2-40B4-BE49-F238E27FC236}">
                <a16:creationId xmlns:a16="http://schemas.microsoft.com/office/drawing/2014/main" id="{6F2F901A-3EA7-552D-3383-A19180F3D9DC}"/>
              </a:ext>
            </a:extLst>
          </p:cNvPr>
          <p:cNvGrpSpPr/>
          <p:nvPr/>
        </p:nvGrpSpPr>
        <p:grpSpPr>
          <a:xfrm>
            <a:off x="1250153" y="4107155"/>
            <a:ext cx="3886200" cy="83424"/>
            <a:chOff x="1485900" y="3821482"/>
            <a:chExt cx="3886200" cy="472286"/>
          </a:xfrm>
        </p:grpSpPr>
        <p:cxnSp>
          <p:nvCxnSpPr>
            <p:cNvPr id="33" name="Straight Connector 32">
              <a:extLst>
                <a:ext uri="{FF2B5EF4-FFF2-40B4-BE49-F238E27FC236}">
                  <a16:creationId xmlns:a16="http://schemas.microsoft.com/office/drawing/2014/main" id="{BF9B25F1-487C-4DD4-447E-B71DF23A57FA}"/>
                </a:ext>
              </a:extLst>
            </p:cNvPr>
            <p:cNvCxnSpPr>
              <a:cxnSpLocks/>
            </p:cNvCxnSpPr>
            <p:nvPr/>
          </p:nvCxnSpPr>
          <p:spPr bwMode="auto">
            <a:xfrm>
              <a:off x="1485900" y="3821482"/>
              <a:ext cx="0" cy="472286"/>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71D3DF50-CEDE-7FD9-921A-87C088611D3F}"/>
                </a:ext>
              </a:extLst>
            </p:cNvPr>
            <p:cNvCxnSpPr>
              <a:cxnSpLocks/>
            </p:cNvCxnSpPr>
            <p:nvPr/>
          </p:nvCxnSpPr>
          <p:spPr bwMode="auto">
            <a:xfrm>
              <a:off x="2139950" y="3821482"/>
              <a:ext cx="0" cy="472286"/>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CCAD9A63-8491-B2ED-3CC6-2C67C2C53DBE}"/>
                </a:ext>
              </a:extLst>
            </p:cNvPr>
            <p:cNvCxnSpPr>
              <a:cxnSpLocks/>
            </p:cNvCxnSpPr>
            <p:nvPr/>
          </p:nvCxnSpPr>
          <p:spPr bwMode="auto">
            <a:xfrm>
              <a:off x="2794000" y="3821482"/>
              <a:ext cx="0" cy="472286"/>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77275E4B-5953-57F3-F42B-20EB8EFD100D}"/>
                </a:ext>
              </a:extLst>
            </p:cNvPr>
            <p:cNvCxnSpPr>
              <a:cxnSpLocks/>
            </p:cNvCxnSpPr>
            <p:nvPr/>
          </p:nvCxnSpPr>
          <p:spPr bwMode="auto">
            <a:xfrm>
              <a:off x="3435350" y="3821482"/>
              <a:ext cx="0" cy="472286"/>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9E68B04E-A9DA-68DD-C714-D393BADA87D7}"/>
                </a:ext>
              </a:extLst>
            </p:cNvPr>
            <p:cNvCxnSpPr>
              <a:cxnSpLocks/>
            </p:cNvCxnSpPr>
            <p:nvPr/>
          </p:nvCxnSpPr>
          <p:spPr bwMode="auto">
            <a:xfrm>
              <a:off x="4083050" y="3821482"/>
              <a:ext cx="0" cy="472286"/>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DBD75A4A-EADE-0122-C859-4D102C9EDA52}"/>
                </a:ext>
              </a:extLst>
            </p:cNvPr>
            <p:cNvCxnSpPr>
              <a:cxnSpLocks/>
            </p:cNvCxnSpPr>
            <p:nvPr/>
          </p:nvCxnSpPr>
          <p:spPr bwMode="auto">
            <a:xfrm>
              <a:off x="4730750" y="3821482"/>
              <a:ext cx="0" cy="472286"/>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007AA754-A016-1DE2-CF4C-B17BC6899DFF}"/>
                </a:ext>
              </a:extLst>
            </p:cNvPr>
            <p:cNvCxnSpPr>
              <a:cxnSpLocks/>
            </p:cNvCxnSpPr>
            <p:nvPr/>
          </p:nvCxnSpPr>
          <p:spPr bwMode="auto">
            <a:xfrm>
              <a:off x="5372100" y="3821482"/>
              <a:ext cx="0" cy="472286"/>
            </a:xfrm>
            <a:prstGeom prst="line">
              <a:avLst/>
            </a:prstGeom>
            <a:noFill/>
            <a:ln w="28575" cap="flat" cmpd="sng" algn="ctr">
              <a:solidFill>
                <a:schemeClr val="bg1"/>
              </a:solidFill>
              <a:prstDash val="solid"/>
              <a:round/>
              <a:headEnd type="none" w="med" len="med"/>
              <a:tailEnd type="none" w="med" len="med"/>
            </a:ln>
            <a:effectLst/>
          </p:spPr>
        </p:cxnSp>
      </p:grpSp>
      <p:sp>
        <p:nvSpPr>
          <p:cNvPr id="41" name="TextBox 40">
            <a:extLst>
              <a:ext uri="{FF2B5EF4-FFF2-40B4-BE49-F238E27FC236}">
                <a16:creationId xmlns:a16="http://schemas.microsoft.com/office/drawing/2014/main" id="{587229C6-D6C5-8EE6-E4E8-05E2ECC36904}"/>
              </a:ext>
            </a:extLst>
          </p:cNvPr>
          <p:cNvSpPr txBox="1"/>
          <p:nvPr/>
        </p:nvSpPr>
        <p:spPr bwMode="auto">
          <a:xfrm>
            <a:off x="2165516" y="3713515"/>
            <a:ext cx="148502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1"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ASCVD Risk Score</a:t>
            </a:r>
          </a:p>
        </p:txBody>
      </p:sp>
      <p:grpSp>
        <p:nvGrpSpPr>
          <p:cNvPr id="48" name="Group 47">
            <a:extLst>
              <a:ext uri="{FF2B5EF4-FFF2-40B4-BE49-F238E27FC236}">
                <a16:creationId xmlns:a16="http://schemas.microsoft.com/office/drawing/2014/main" id="{3D376B4B-C661-66B2-2DAE-BDA3B57ED8C1}"/>
              </a:ext>
            </a:extLst>
          </p:cNvPr>
          <p:cNvGrpSpPr/>
          <p:nvPr/>
        </p:nvGrpSpPr>
        <p:grpSpPr>
          <a:xfrm>
            <a:off x="4381913" y="3713515"/>
            <a:ext cx="718215" cy="307777"/>
            <a:chOff x="4617660" y="3529484"/>
            <a:chExt cx="718215" cy="307777"/>
          </a:xfrm>
        </p:grpSpPr>
        <p:sp>
          <p:nvSpPr>
            <p:cNvPr id="43" name="TextBox 42">
              <a:extLst>
                <a:ext uri="{FF2B5EF4-FFF2-40B4-BE49-F238E27FC236}">
                  <a16:creationId xmlns:a16="http://schemas.microsoft.com/office/drawing/2014/main" id="{9990B840-AF81-5623-0B4E-7C62F6AD23A5}"/>
                </a:ext>
              </a:extLst>
            </p:cNvPr>
            <p:cNvSpPr txBox="1"/>
            <p:nvPr/>
          </p:nvSpPr>
          <p:spPr bwMode="auto">
            <a:xfrm>
              <a:off x="4687941" y="3529484"/>
              <a:ext cx="64793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2.5-&lt;5</a:t>
              </a:r>
            </a:p>
          </p:txBody>
        </p:sp>
        <p:sp>
          <p:nvSpPr>
            <p:cNvPr id="45" name="Oval 44">
              <a:extLst>
                <a:ext uri="{FF2B5EF4-FFF2-40B4-BE49-F238E27FC236}">
                  <a16:creationId xmlns:a16="http://schemas.microsoft.com/office/drawing/2014/main" id="{B919E3C7-760C-7041-8255-AE8B7BEC3DF2}"/>
                </a:ext>
              </a:extLst>
            </p:cNvPr>
            <p:cNvSpPr/>
            <p:nvPr/>
          </p:nvSpPr>
          <p:spPr bwMode="auto">
            <a:xfrm>
              <a:off x="4617660" y="3613231"/>
              <a:ext cx="140281" cy="140281"/>
            </a:xfrm>
            <a:prstGeom prst="ellipse">
              <a:avLst/>
            </a:prstGeom>
            <a:solidFill>
              <a:schemeClr val="accent3"/>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9" name="Group 48">
            <a:extLst>
              <a:ext uri="{FF2B5EF4-FFF2-40B4-BE49-F238E27FC236}">
                <a16:creationId xmlns:a16="http://schemas.microsoft.com/office/drawing/2014/main" id="{BCBDB99C-E6B1-0991-5ACC-E091265C1E4B}"/>
              </a:ext>
            </a:extLst>
          </p:cNvPr>
          <p:cNvGrpSpPr/>
          <p:nvPr/>
        </p:nvGrpSpPr>
        <p:grpSpPr>
          <a:xfrm>
            <a:off x="3706906" y="3713515"/>
            <a:ext cx="719057" cy="307777"/>
            <a:chOff x="3942653" y="3523751"/>
            <a:chExt cx="719057" cy="307777"/>
          </a:xfrm>
        </p:grpSpPr>
        <p:sp>
          <p:nvSpPr>
            <p:cNvPr id="46" name="TextBox 45">
              <a:extLst>
                <a:ext uri="{FF2B5EF4-FFF2-40B4-BE49-F238E27FC236}">
                  <a16:creationId xmlns:a16="http://schemas.microsoft.com/office/drawing/2014/main" id="{BB0D1AC3-70FD-96EB-4DB6-A0405C378971}"/>
                </a:ext>
              </a:extLst>
            </p:cNvPr>
            <p:cNvSpPr txBox="1"/>
            <p:nvPr/>
          </p:nvSpPr>
          <p:spPr bwMode="auto">
            <a:xfrm>
              <a:off x="4010570" y="3523751"/>
              <a:ext cx="65114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0-&lt;2.5</a:t>
              </a:r>
            </a:p>
          </p:txBody>
        </p:sp>
        <p:sp>
          <p:nvSpPr>
            <p:cNvPr id="47" name="Oval 46">
              <a:extLst>
                <a:ext uri="{FF2B5EF4-FFF2-40B4-BE49-F238E27FC236}">
                  <a16:creationId xmlns:a16="http://schemas.microsoft.com/office/drawing/2014/main" id="{05D6B740-46E0-E78E-87E8-31A005AF1C43}"/>
                </a:ext>
              </a:extLst>
            </p:cNvPr>
            <p:cNvSpPr/>
            <p:nvPr/>
          </p:nvSpPr>
          <p:spPr bwMode="auto">
            <a:xfrm>
              <a:off x="3942653" y="3607498"/>
              <a:ext cx="140281" cy="140281"/>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0" name="Group 49">
            <a:extLst>
              <a:ext uri="{FF2B5EF4-FFF2-40B4-BE49-F238E27FC236}">
                <a16:creationId xmlns:a16="http://schemas.microsoft.com/office/drawing/2014/main" id="{9DD0CBFA-F0E8-7753-096E-6CBFBE92B0BB}"/>
              </a:ext>
            </a:extLst>
          </p:cNvPr>
          <p:cNvGrpSpPr/>
          <p:nvPr/>
        </p:nvGrpSpPr>
        <p:grpSpPr>
          <a:xfrm>
            <a:off x="5033053" y="3713515"/>
            <a:ext cx="583563" cy="307777"/>
            <a:chOff x="4617660" y="3529484"/>
            <a:chExt cx="583563" cy="307777"/>
          </a:xfrm>
        </p:grpSpPr>
        <p:sp>
          <p:nvSpPr>
            <p:cNvPr id="51" name="TextBox 50">
              <a:extLst>
                <a:ext uri="{FF2B5EF4-FFF2-40B4-BE49-F238E27FC236}">
                  <a16:creationId xmlns:a16="http://schemas.microsoft.com/office/drawing/2014/main" id="{4EE8D3E0-7958-512D-DD49-46498771F0B3}"/>
                </a:ext>
              </a:extLst>
            </p:cNvPr>
            <p:cNvSpPr txBox="1"/>
            <p:nvPr/>
          </p:nvSpPr>
          <p:spPr bwMode="auto">
            <a:xfrm>
              <a:off x="4687941" y="3529484"/>
              <a:ext cx="51328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5-10</a:t>
              </a:r>
            </a:p>
          </p:txBody>
        </p:sp>
        <p:sp>
          <p:nvSpPr>
            <p:cNvPr id="52" name="Oval 51">
              <a:extLst>
                <a:ext uri="{FF2B5EF4-FFF2-40B4-BE49-F238E27FC236}">
                  <a16:creationId xmlns:a16="http://schemas.microsoft.com/office/drawing/2014/main" id="{69BA2AA6-9E3A-7601-849C-CB34DBD7126F}"/>
                </a:ext>
              </a:extLst>
            </p:cNvPr>
            <p:cNvSpPr/>
            <p:nvPr/>
          </p:nvSpPr>
          <p:spPr bwMode="auto">
            <a:xfrm>
              <a:off x="4617660" y="3613231"/>
              <a:ext cx="140281" cy="140281"/>
            </a:xfrm>
            <a:prstGeom prst="ellipse">
              <a:avLst/>
            </a:prstGeom>
            <a:solidFill>
              <a:schemeClr val="accent4"/>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3" name="Group 52">
            <a:extLst>
              <a:ext uri="{FF2B5EF4-FFF2-40B4-BE49-F238E27FC236}">
                <a16:creationId xmlns:a16="http://schemas.microsoft.com/office/drawing/2014/main" id="{824C671D-93FB-0290-93D1-8BF6C3FE08FF}"/>
              </a:ext>
            </a:extLst>
          </p:cNvPr>
          <p:cNvGrpSpPr/>
          <p:nvPr/>
        </p:nvGrpSpPr>
        <p:grpSpPr>
          <a:xfrm>
            <a:off x="5650753" y="3713515"/>
            <a:ext cx="527457" cy="307777"/>
            <a:chOff x="4617660" y="3529484"/>
            <a:chExt cx="527457" cy="307777"/>
          </a:xfrm>
        </p:grpSpPr>
        <p:sp>
          <p:nvSpPr>
            <p:cNvPr id="54" name="TextBox 53">
              <a:extLst>
                <a:ext uri="{FF2B5EF4-FFF2-40B4-BE49-F238E27FC236}">
                  <a16:creationId xmlns:a16="http://schemas.microsoft.com/office/drawing/2014/main" id="{A7BB12C7-8943-ED1B-CAFE-2EEB131134E1}"/>
                </a:ext>
              </a:extLst>
            </p:cNvPr>
            <p:cNvSpPr txBox="1"/>
            <p:nvPr/>
          </p:nvSpPr>
          <p:spPr bwMode="auto">
            <a:xfrm>
              <a:off x="4687941" y="3529484"/>
              <a:ext cx="45717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&gt;10</a:t>
              </a:r>
            </a:p>
          </p:txBody>
        </p:sp>
        <p:sp>
          <p:nvSpPr>
            <p:cNvPr id="55" name="Oval 54">
              <a:extLst>
                <a:ext uri="{FF2B5EF4-FFF2-40B4-BE49-F238E27FC236}">
                  <a16:creationId xmlns:a16="http://schemas.microsoft.com/office/drawing/2014/main" id="{3A0A3B5E-308C-B373-604C-8DEE8C11D4D8}"/>
                </a:ext>
              </a:extLst>
            </p:cNvPr>
            <p:cNvSpPr/>
            <p:nvPr/>
          </p:nvSpPr>
          <p:spPr bwMode="auto">
            <a:xfrm>
              <a:off x="4617660" y="3613231"/>
              <a:ext cx="140281" cy="140281"/>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56" name="TextBox 55">
            <a:extLst>
              <a:ext uri="{FF2B5EF4-FFF2-40B4-BE49-F238E27FC236}">
                <a16:creationId xmlns:a16="http://schemas.microsoft.com/office/drawing/2014/main" id="{ED241A67-A3A3-2784-7B2F-B25B055D060E}"/>
              </a:ext>
            </a:extLst>
          </p:cNvPr>
          <p:cNvSpPr txBox="1"/>
          <p:nvPr/>
        </p:nvSpPr>
        <p:spPr bwMode="auto">
          <a:xfrm>
            <a:off x="5119071" y="2199863"/>
            <a:ext cx="98616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4DA1BB"/>
                </a:solidFill>
                <a:effectLst/>
                <a:uLnTx/>
                <a:uFillTx/>
                <a:latin typeface="Calibri" panose="020F0502020204030204" pitchFamily="34" charset="0"/>
                <a:ea typeface="+mn-ea"/>
                <a:cs typeface="Arial" panose="020B0604020202020204" pitchFamily="34" charset="0"/>
              </a:rPr>
              <a:t>Line of Y=X</a:t>
            </a:r>
          </a:p>
        </p:txBody>
      </p:sp>
      <p:sp>
        <p:nvSpPr>
          <p:cNvPr id="57" name="Freeform: Shape 56">
            <a:extLst>
              <a:ext uri="{FF2B5EF4-FFF2-40B4-BE49-F238E27FC236}">
                <a16:creationId xmlns:a16="http://schemas.microsoft.com/office/drawing/2014/main" id="{85C4D3AB-F17B-8C4E-863F-91B9B2D8E5DF}"/>
              </a:ext>
            </a:extLst>
          </p:cNvPr>
          <p:cNvSpPr/>
          <p:nvPr/>
        </p:nvSpPr>
        <p:spPr bwMode="auto">
          <a:xfrm>
            <a:off x="1456528" y="2336005"/>
            <a:ext cx="3736975" cy="1771650"/>
          </a:xfrm>
          <a:custGeom>
            <a:avLst/>
            <a:gdLst>
              <a:gd name="connsiteX0" fmla="*/ 3736975 w 3736975"/>
              <a:gd name="connsiteY0" fmla="*/ 0 h 1771650"/>
              <a:gd name="connsiteX1" fmla="*/ 0 w 3736975"/>
              <a:gd name="connsiteY1" fmla="*/ 1771650 h 1771650"/>
              <a:gd name="connsiteX0" fmla="*/ 3736975 w 3736975"/>
              <a:gd name="connsiteY0" fmla="*/ 0 h 1771650"/>
              <a:gd name="connsiteX1" fmla="*/ 0 w 3736975"/>
              <a:gd name="connsiteY1" fmla="*/ 1771650 h 1771650"/>
              <a:gd name="connsiteX0" fmla="*/ 3736975 w 3736975"/>
              <a:gd name="connsiteY0" fmla="*/ 0 h 1771650"/>
              <a:gd name="connsiteX1" fmla="*/ 0 w 3736975"/>
              <a:gd name="connsiteY1" fmla="*/ 1771650 h 1771650"/>
              <a:gd name="connsiteX0" fmla="*/ 3736975 w 3736975"/>
              <a:gd name="connsiteY0" fmla="*/ 0 h 1771650"/>
              <a:gd name="connsiteX1" fmla="*/ 0 w 3736975"/>
              <a:gd name="connsiteY1" fmla="*/ 1771650 h 1771650"/>
              <a:gd name="connsiteX0" fmla="*/ 3736975 w 3736975"/>
              <a:gd name="connsiteY0" fmla="*/ 0 h 1771650"/>
              <a:gd name="connsiteX1" fmla="*/ 0 w 3736975"/>
              <a:gd name="connsiteY1" fmla="*/ 1771650 h 1771650"/>
            </a:gdLst>
            <a:ahLst/>
            <a:cxnLst>
              <a:cxn ang="0">
                <a:pos x="connsiteX0" y="connsiteY0"/>
              </a:cxn>
              <a:cxn ang="0">
                <a:pos x="connsiteX1" y="connsiteY1"/>
              </a:cxn>
            </a:cxnLst>
            <a:rect l="l" t="t" r="r" b="b"/>
            <a:pathLst>
              <a:path w="3736975" h="1771650">
                <a:moveTo>
                  <a:pt x="3736975" y="0"/>
                </a:moveTo>
                <a:cubicBezTo>
                  <a:pt x="3116792" y="136525"/>
                  <a:pt x="445558" y="304800"/>
                  <a:pt x="0" y="1771650"/>
                </a:cubicBezTo>
              </a:path>
            </a:pathLst>
          </a:custGeom>
          <a:noFill/>
          <a:ln w="28575">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cxnSp>
        <p:nvCxnSpPr>
          <p:cNvPr id="59" name="Straight Arrow Connector 58">
            <a:extLst>
              <a:ext uri="{FF2B5EF4-FFF2-40B4-BE49-F238E27FC236}">
                <a16:creationId xmlns:a16="http://schemas.microsoft.com/office/drawing/2014/main" id="{47AC33EA-2793-31B8-0B82-B51E6E37A977}"/>
              </a:ext>
            </a:extLst>
          </p:cNvPr>
          <p:cNvCxnSpPr/>
          <p:nvPr/>
        </p:nvCxnSpPr>
        <p:spPr bwMode="auto">
          <a:xfrm>
            <a:off x="1364453" y="3293090"/>
            <a:ext cx="412750" cy="0"/>
          </a:xfrm>
          <a:prstGeom prst="straightConnector1">
            <a:avLst/>
          </a:prstGeom>
          <a:noFill/>
          <a:ln w="28575" cap="flat" cmpd="sng" algn="ctr">
            <a:solidFill>
              <a:schemeClr val="accent1"/>
            </a:solidFill>
            <a:prstDash val="solid"/>
            <a:round/>
            <a:headEnd type="triangle"/>
            <a:tailEnd type="triangle"/>
          </a:ln>
          <a:effectLst/>
        </p:spPr>
      </p:cxnSp>
      <p:cxnSp>
        <p:nvCxnSpPr>
          <p:cNvPr id="60" name="Straight Arrow Connector 59">
            <a:extLst>
              <a:ext uri="{FF2B5EF4-FFF2-40B4-BE49-F238E27FC236}">
                <a16:creationId xmlns:a16="http://schemas.microsoft.com/office/drawing/2014/main" id="{413AEF94-B6FF-9286-1CE8-2BA03A945408}"/>
              </a:ext>
            </a:extLst>
          </p:cNvPr>
          <p:cNvCxnSpPr>
            <a:cxnSpLocks/>
          </p:cNvCxnSpPr>
          <p:nvPr/>
        </p:nvCxnSpPr>
        <p:spPr bwMode="auto">
          <a:xfrm>
            <a:off x="1961486" y="3115726"/>
            <a:ext cx="485642" cy="0"/>
          </a:xfrm>
          <a:prstGeom prst="straightConnector1">
            <a:avLst/>
          </a:prstGeom>
          <a:noFill/>
          <a:ln w="28575" cap="flat" cmpd="sng" algn="ctr">
            <a:solidFill>
              <a:schemeClr val="accent3"/>
            </a:solidFill>
            <a:prstDash val="solid"/>
            <a:round/>
            <a:headEnd type="triangle"/>
            <a:tailEnd type="triangle"/>
          </a:ln>
          <a:effectLst/>
        </p:spPr>
      </p:cxnSp>
      <p:cxnSp>
        <p:nvCxnSpPr>
          <p:cNvPr id="62" name="Straight Arrow Connector 61">
            <a:extLst>
              <a:ext uri="{FF2B5EF4-FFF2-40B4-BE49-F238E27FC236}">
                <a16:creationId xmlns:a16="http://schemas.microsoft.com/office/drawing/2014/main" id="{5C02BBDF-A7A7-3C5D-3AB3-C4C7DC7408EA}"/>
              </a:ext>
            </a:extLst>
          </p:cNvPr>
          <p:cNvCxnSpPr>
            <a:cxnSpLocks/>
          </p:cNvCxnSpPr>
          <p:nvPr/>
        </p:nvCxnSpPr>
        <p:spPr bwMode="auto">
          <a:xfrm>
            <a:off x="2640936" y="2503646"/>
            <a:ext cx="1003167" cy="0"/>
          </a:xfrm>
          <a:prstGeom prst="straightConnector1">
            <a:avLst/>
          </a:prstGeom>
          <a:noFill/>
          <a:ln w="28575" cap="flat" cmpd="sng" algn="ctr">
            <a:solidFill>
              <a:schemeClr val="accent4"/>
            </a:solidFill>
            <a:prstDash val="solid"/>
            <a:round/>
            <a:headEnd type="triangle"/>
            <a:tailEnd type="triangle"/>
          </a:ln>
          <a:effectLst/>
        </p:spPr>
      </p:cxnSp>
      <p:cxnSp>
        <p:nvCxnSpPr>
          <p:cNvPr id="1024" name="Straight Arrow Connector 1023">
            <a:extLst>
              <a:ext uri="{FF2B5EF4-FFF2-40B4-BE49-F238E27FC236}">
                <a16:creationId xmlns:a16="http://schemas.microsoft.com/office/drawing/2014/main" id="{213447CC-73EE-7C70-4434-BDC1387D903B}"/>
              </a:ext>
            </a:extLst>
          </p:cNvPr>
          <p:cNvCxnSpPr>
            <a:cxnSpLocks/>
          </p:cNvCxnSpPr>
          <p:nvPr/>
        </p:nvCxnSpPr>
        <p:spPr bwMode="auto">
          <a:xfrm>
            <a:off x="3926121" y="2243296"/>
            <a:ext cx="1106932" cy="0"/>
          </a:xfrm>
          <a:prstGeom prst="straightConnector1">
            <a:avLst/>
          </a:prstGeom>
          <a:noFill/>
          <a:ln w="28575" cap="flat" cmpd="sng" algn="ctr">
            <a:solidFill>
              <a:schemeClr val="accent6"/>
            </a:solidFill>
            <a:prstDash val="solid"/>
            <a:round/>
            <a:headEnd type="triangle"/>
            <a:tailEnd type="triangle"/>
          </a:ln>
          <a:effectLst/>
        </p:spPr>
      </p:cxnSp>
      <p:grpSp>
        <p:nvGrpSpPr>
          <p:cNvPr id="1027" name="Group 1026">
            <a:extLst>
              <a:ext uri="{FF2B5EF4-FFF2-40B4-BE49-F238E27FC236}">
                <a16:creationId xmlns:a16="http://schemas.microsoft.com/office/drawing/2014/main" id="{EDFA39D8-5BE0-DBBF-8629-767328D8990B}"/>
              </a:ext>
            </a:extLst>
          </p:cNvPr>
          <p:cNvGrpSpPr/>
          <p:nvPr/>
        </p:nvGrpSpPr>
        <p:grpSpPr>
          <a:xfrm>
            <a:off x="1513367" y="3007432"/>
            <a:ext cx="105086" cy="545916"/>
            <a:chOff x="10315212" y="2227979"/>
            <a:chExt cx="228231" cy="545072"/>
          </a:xfrm>
        </p:grpSpPr>
        <p:cxnSp>
          <p:nvCxnSpPr>
            <p:cNvPr id="1028" name="Straight Connector 1027">
              <a:extLst>
                <a:ext uri="{FF2B5EF4-FFF2-40B4-BE49-F238E27FC236}">
                  <a16:creationId xmlns:a16="http://schemas.microsoft.com/office/drawing/2014/main" id="{6889058F-457A-4218-5736-063571E6BEB4}"/>
                </a:ext>
              </a:extLst>
            </p:cNvPr>
            <p:cNvCxnSpPr>
              <a:cxnSpLocks/>
            </p:cNvCxnSpPr>
            <p:nvPr/>
          </p:nvCxnSpPr>
          <p:spPr bwMode="auto">
            <a:xfrm>
              <a:off x="10315212" y="2227979"/>
              <a:ext cx="228231" cy="0"/>
            </a:xfrm>
            <a:prstGeom prst="line">
              <a:avLst/>
            </a:prstGeom>
            <a:noFill/>
            <a:ln w="28575" cap="flat" cmpd="sng" algn="ctr">
              <a:solidFill>
                <a:schemeClr val="accent1"/>
              </a:solidFill>
              <a:prstDash val="solid"/>
              <a:round/>
              <a:headEnd type="none" w="med" len="med"/>
              <a:tailEnd type="none" w="med" len="med"/>
            </a:ln>
            <a:effectLst/>
          </p:spPr>
        </p:cxnSp>
        <p:cxnSp>
          <p:nvCxnSpPr>
            <p:cNvPr id="1029" name="Straight Connector 1028">
              <a:extLst>
                <a:ext uri="{FF2B5EF4-FFF2-40B4-BE49-F238E27FC236}">
                  <a16:creationId xmlns:a16="http://schemas.microsoft.com/office/drawing/2014/main" id="{9FF4C055-D1D9-74CE-DEFA-F65FFFC6F4EA}"/>
                </a:ext>
              </a:extLst>
            </p:cNvPr>
            <p:cNvCxnSpPr>
              <a:cxnSpLocks/>
            </p:cNvCxnSpPr>
            <p:nvPr/>
          </p:nvCxnSpPr>
          <p:spPr bwMode="auto">
            <a:xfrm>
              <a:off x="10429327" y="2227979"/>
              <a:ext cx="0" cy="545072"/>
            </a:xfrm>
            <a:prstGeom prst="line">
              <a:avLst/>
            </a:prstGeom>
            <a:noFill/>
            <a:ln w="28575" cap="flat" cmpd="sng" algn="ctr">
              <a:solidFill>
                <a:schemeClr val="accent1"/>
              </a:solidFill>
              <a:prstDash val="solid"/>
              <a:round/>
              <a:headEnd type="none" w="med" len="med"/>
              <a:tailEnd type="none" w="med" len="med"/>
            </a:ln>
            <a:effectLst/>
          </p:spPr>
        </p:cxnSp>
        <p:cxnSp>
          <p:nvCxnSpPr>
            <p:cNvPr id="1030" name="Straight Connector 1029">
              <a:extLst>
                <a:ext uri="{FF2B5EF4-FFF2-40B4-BE49-F238E27FC236}">
                  <a16:creationId xmlns:a16="http://schemas.microsoft.com/office/drawing/2014/main" id="{F46BA952-77D1-B9F5-8FC6-CAB672063660}"/>
                </a:ext>
              </a:extLst>
            </p:cNvPr>
            <p:cNvCxnSpPr>
              <a:cxnSpLocks/>
            </p:cNvCxnSpPr>
            <p:nvPr/>
          </p:nvCxnSpPr>
          <p:spPr bwMode="auto">
            <a:xfrm>
              <a:off x="10315212" y="2773051"/>
              <a:ext cx="228231"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32" name="Group 1031">
            <a:extLst>
              <a:ext uri="{FF2B5EF4-FFF2-40B4-BE49-F238E27FC236}">
                <a16:creationId xmlns:a16="http://schemas.microsoft.com/office/drawing/2014/main" id="{07B7C978-C012-4431-4EC1-457167F120E6}"/>
              </a:ext>
            </a:extLst>
          </p:cNvPr>
          <p:cNvGrpSpPr/>
          <p:nvPr/>
        </p:nvGrpSpPr>
        <p:grpSpPr>
          <a:xfrm>
            <a:off x="2135294" y="2864674"/>
            <a:ext cx="105086" cy="496856"/>
            <a:chOff x="10315212" y="2227979"/>
            <a:chExt cx="228231" cy="545072"/>
          </a:xfrm>
        </p:grpSpPr>
        <p:cxnSp>
          <p:nvCxnSpPr>
            <p:cNvPr id="1033" name="Straight Connector 1032">
              <a:extLst>
                <a:ext uri="{FF2B5EF4-FFF2-40B4-BE49-F238E27FC236}">
                  <a16:creationId xmlns:a16="http://schemas.microsoft.com/office/drawing/2014/main" id="{AAA99234-AD5C-68FD-BA86-C4D248A3BF80}"/>
                </a:ext>
              </a:extLst>
            </p:cNvPr>
            <p:cNvCxnSpPr>
              <a:cxnSpLocks/>
            </p:cNvCxnSpPr>
            <p:nvPr/>
          </p:nvCxnSpPr>
          <p:spPr bwMode="auto">
            <a:xfrm>
              <a:off x="10315212" y="2227979"/>
              <a:ext cx="228231" cy="0"/>
            </a:xfrm>
            <a:prstGeom prst="line">
              <a:avLst/>
            </a:prstGeom>
            <a:noFill/>
            <a:ln w="28575" cap="flat" cmpd="sng" algn="ctr">
              <a:solidFill>
                <a:schemeClr val="accent3"/>
              </a:solidFill>
              <a:prstDash val="solid"/>
              <a:round/>
              <a:headEnd type="none" w="med" len="med"/>
              <a:tailEnd type="none" w="med" len="med"/>
            </a:ln>
            <a:effectLst/>
          </p:spPr>
        </p:cxnSp>
        <p:cxnSp>
          <p:nvCxnSpPr>
            <p:cNvPr id="1034" name="Straight Connector 1033">
              <a:extLst>
                <a:ext uri="{FF2B5EF4-FFF2-40B4-BE49-F238E27FC236}">
                  <a16:creationId xmlns:a16="http://schemas.microsoft.com/office/drawing/2014/main" id="{8680BC53-ECB6-9B46-93D0-DDBC42E1303B}"/>
                </a:ext>
              </a:extLst>
            </p:cNvPr>
            <p:cNvCxnSpPr>
              <a:cxnSpLocks/>
            </p:cNvCxnSpPr>
            <p:nvPr/>
          </p:nvCxnSpPr>
          <p:spPr bwMode="auto">
            <a:xfrm>
              <a:off x="10429327" y="2227979"/>
              <a:ext cx="0" cy="545072"/>
            </a:xfrm>
            <a:prstGeom prst="line">
              <a:avLst/>
            </a:prstGeom>
            <a:noFill/>
            <a:ln w="28575" cap="flat" cmpd="sng" algn="ctr">
              <a:solidFill>
                <a:schemeClr val="accent3"/>
              </a:solidFill>
              <a:prstDash val="solid"/>
              <a:round/>
              <a:headEnd type="none" w="med" len="med"/>
              <a:tailEnd type="none" w="med" len="med"/>
            </a:ln>
            <a:effectLst/>
          </p:spPr>
        </p:cxnSp>
        <p:cxnSp>
          <p:nvCxnSpPr>
            <p:cNvPr id="1035" name="Straight Connector 1034">
              <a:extLst>
                <a:ext uri="{FF2B5EF4-FFF2-40B4-BE49-F238E27FC236}">
                  <a16:creationId xmlns:a16="http://schemas.microsoft.com/office/drawing/2014/main" id="{100D91DB-994F-CBF2-DA21-03746263ED8E}"/>
                </a:ext>
              </a:extLst>
            </p:cNvPr>
            <p:cNvCxnSpPr>
              <a:cxnSpLocks/>
            </p:cNvCxnSpPr>
            <p:nvPr/>
          </p:nvCxnSpPr>
          <p:spPr bwMode="auto">
            <a:xfrm>
              <a:off x="10315212" y="2773051"/>
              <a:ext cx="228231"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036" name="Group 1035">
            <a:extLst>
              <a:ext uri="{FF2B5EF4-FFF2-40B4-BE49-F238E27FC236}">
                <a16:creationId xmlns:a16="http://schemas.microsoft.com/office/drawing/2014/main" id="{48206FA1-5002-0817-5B63-F3EC0879B6A8}"/>
              </a:ext>
            </a:extLst>
          </p:cNvPr>
          <p:cNvGrpSpPr/>
          <p:nvPr/>
        </p:nvGrpSpPr>
        <p:grpSpPr>
          <a:xfrm>
            <a:off x="2990361" y="2376202"/>
            <a:ext cx="105086" cy="244403"/>
            <a:chOff x="10315212" y="2227979"/>
            <a:chExt cx="228231" cy="545072"/>
          </a:xfrm>
        </p:grpSpPr>
        <p:cxnSp>
          <p:nvCxnSpPr>
            <p:cNvPr id="1037" name="Straight Connector 1036">
              <a:extLst>
                <a:ext uri="{FF2B5EF4-FFF2-40B4-BE49-F238E27FC236}">
                  <a16:creationId xmlns:a16="http://schemas.microsoft.com/office/drawing/2014/main" id="{7F8A5E7B-490B-5E30-C2A5-8F9512FA93CC}"/>
                </a:ext>
              </a:extLst>
            </p:cNvPr>
            <p:cNvCxnSpPr>
              <a:cxnSpLocks/>
            </p:cNvCxnSpPr>
            <p:nvPr/>
          </p:nvCxnSpPr>
          <p:spPr bwMode="auto">
            <a:xfrm>
              <a:off x="10315212" y="2227979"/>
              <a:ext cx="228231" cy="0"/>
            </a:xfrm>
            <a:prstGeom prst="line">
              <a:avLst/>
            </a:prstGeom>
            <a:noFill/>
            <a:ln w="28575" cap="flat" cmpd="sng" algn="ctr">
              <a:solidFill>
                <a:schemeClr val="accent4"/>
              </a:solidFill>
              <a:prstDash val="solid"/>
              <a:round/>
              <a:headEnd type="none" w="med" len="med"/>
              <a:tailEnd type="none" w="med" len="med"/>
            </a:ln>
            <a:effectLst/>
          </p:spPr>
        </p:cxnSp>
        <p:cxnSp>
          <p:nvCxnSpPr>
            <p:cNvPr id="1038" name="Straight Connector 1037">
              <a:extLst>
                <a:ext uri="{FF2B5EF4-FFF2-40B4-BE49-F238E27FC236}">
                  <a16:creationId xmlns:a16="http://schemas.microsoft.com/office/drawing/2014/main" id="{06AA77F3-D6B5-D815-AC0F-48A6C3D4F3A6}"/>
                </a:ext>
              </a:extLst>
            </p:cNvPr>
            <p:cNvCxnSpPr>
              <a:cxnSpLocks/>
            </p:cNvCxnSpPr>
            <p:nvPr/>
          </p:nvCxnSpPr>
          <p:spPr bwMode="auto">
            <a:xfrm>
              <a:off x="10429327" y="2227979"/>
              <a:ext cx="0" cy="545072"/>
            </a:xfrm>
            <a:prstGeom prst="line">
              <a:avLst/>
            </a:prstGeom>
            <a:noFill/>
            <a:ln w="28575" cap="flat" cmpd="sng" algn="ctr">
              <a:solidFill>
                <a:schemeClr val="accent4"/>
              </a:solidFill>
              <a:prstDash val="solid"/>
              <a:round/>
              <a:headEnd type="none" w="med" len="med"/>
              <a:tailEnd type="none" w="med" len="med"/>
            </a:ln>
            <a:effectLst/>
          </p:spPr>
        </p:cxnSp>
        <p:cxnSp>
          <p:nvCxnSpPr>
            <p:cNvPr id="1039" name="Straight Connector 1038">
              <a:extLst>
                <a:ext uri="{FF2B5EF4-FFF2-40B4-BE49-F238E27FC236}">
                  <a16:creationId xmlns:a16="http://schemas.microsoft.com/office/drawing/2014/main" id="{F387D11B-5B2F-00D8-4896-2704FB94642F}"/>
                </a:ext>
              </a:extLst>
            </p:cNvPr>
            <p:cNvCxnSpPr>
              <a:cxnSpLocks/>
            </p:cNvCxnSpPr>
            <p:nvPr/>
          </p:nvCxnSpPr>
          <p:spPr bwMode="auto">
            <a:xfrm>
              <a:off x="10315212" y="2773051"/>
              <a:ext cx="228231" cy="0"/>
            </a:xfrm>
            <a:prstGeom prst="line">
              <a:avLst/>
            </a:prstGeom>
            <a:noFill/>
            <a:ln w="28575" cap="flat" cmpd="sng" algn="ctr">
              <a:solidFill>
                <a:schemeClr val="accent4"/>
              </a:solidFill>
              <a:prstDash val="solid"/>
              <a:round/>
              <a:headEnd type="none" w="med" len="med"/>
              <a:tailEnd type="none" w="med" len="med"/>
            </a:ln>
            <a:effectLst/>
          </p:spPr>
        </p:cxnSp>
      </p:grpSp>
      <p:grpSp>
        <p:nvGrpSpPr>
          <p:cNvPr id="1040" name="Group 1039">
            <a:extLst>
              <a:ext uri="{FF2B5EF4-FFF2-40B4-BE49-F238E27FC236}">
                <a16:creationId xmlns:a16="http://schemas.microsoft.com/office/drawing/2014/main" id="{A20D0C76-41CD-4B80-70E8-11D374C3DDAA}"/>
              </a:ext>
            </a:extLst>
          </p:cNvPr>
          <p:cNvGrpSpPr/>
          <p:nvPr/>
        </p:nvGrpSpPr>
        <p:grpSpPr>
          <a:xfrm>
            <a:off x="4289527" y="1988166"/>
            <a:ext cx="105086" cy="518653"/>
            <a:chOff x="10315212" y="2227979"/>
            <a:chExt cx="228231" cy="545072"/>
          </a:xfrm>
        </p:grpSpPr>
        <p:cxnSp>
          <p:nvCxnSpPr>
            <p:cNvPr id="1041" name="Straight Connector 1040">
              <a:extLst>
                <a:ext uri="{FF2B5EF4-FFF2-40B4-BE49-F238E27FC236}">
                  <a16:creationId xmlns:a16="http://schemas.microsoft.com/office/drawing/2014/main" id="{CFD58615-9F46-4902-E538-F625D05A3D9F}"/>
                </a:ext>
              </a:extLst>
            </p:cNvPr>
            <p:cNvCxnSpPr>
              <a:cxnSpLocks/>
            </p:cNvCxnSpPr>
            <p:nvPr/>
          </p:nvCxnSpPr>
          <p:spPr bwMode="auto">
            <a:xfrm>
              <a:off x="10315212" y="2227979"/>
              <a:ext cx="228231" cy="0"/>
            </a:xfrm>
            <a:prstGeom prst="line">
              <a:avLst/>
            </a:prstGeom>
            <a:noFill/>
            <a:ln w="28575" cap="flat" cmpd="sng" algn="ctr">
              <a:solidFill>
                <a:schemeClr val="accent6"/>
              </a:solidFill>
              <a:prstDash val="solid"/>
              <a:round/>
              <a:headEnd type="none" w="med" len="med"/>
              <a:tailEnd type="none" w="med" len="med"/>
            </a:ln>
            <a:effectLst/>
          </p:spPr>
        </p:cxnSp>
        <p:cxnSp>
          <p:nvCxnSpPr>
            <p:cNvPr id="1042" name="Straight Connector 1041">
              <a:extLst>
                <a:ext uri="{FF2B5EF4-FFF2-40B4-BE49-F238E27FC236}">
                  <a16:creationId xmlns:a16="http://schemas.microsoft.com/office/drawing/2014/main" id="{CD86F85A-8592-4460-8F8A-81188C6030A1}"/>
                </a:ext>
              </a:extLst>
            </p:cNvPr>
            <p:cNvCxnSpPr>
              <a:cxnSpLocks/>
            </p:cNvCxnSpPr>
            <p:nvPr/>
          </p:nvCxnSpPr>
          <p:spPr bwMode="auto">
            <a:xfrm>
              <a:off x="10429327" y="2227979"/>
              <a:ext cx="0" cy="545072"/>
            </a:xfrm>
            <a:prstGeom prst="line">
              <a:avLst/>
            </a:prstGeom>
            <a:noFill/>
            <a:ln w="28575" cap="flat" cmpd="sng" algn="ctr">
              <a:solidFill>
                <a:schemeClr val="accent6"/>
              </a:solidFill>
              <a:prstDash val="solid"/>
              <a:round/>
              <a:headEnd type="none" w="med" len="med"/>
              <a:tailEnd type="none" w="med" len="med"/>
            </a:ln>
            <a:effectLst/>
          </p:spPr>
        </p:cxnSp>
        <p:cxnSp>
          <p:nvCxnSpPr>
            <p:cNvPr id="1043" name="Straight Connector 1042">
              <a:extLst>
                <a:ext uri="{FF2B5EF4-FFF2-40B4-BE49-F238E27FC236}">
                  <a16:creationId xmlns:a16="http://schemas.microsoft.com/office/drawing/2014/main" id="{32D3FF13-413D-1945-C857-01984D999143}"/>
                </a:ext>
              </a:extLst>
            </p:cNvPr>
            <p:cNvCxnSpPr>
              <a:cxnSpLocks/>
            </p:cNvCxnSpPr>
            <p:nvPr/>
          </p:nvCxnSpPr>
          <p:spPr bwMode="auto">
            <a:xfrm>
              <a:off x="10315212" y="2773051"/>
              <a:ext cx="228231" cy="0"/>
            </a:xfrm>
            <a:prstGeom prst="line">
              <a:avLst/>
            </a:prstGeom>
            <a:noFill/>
            <a:ln w="28575" cap="flat" cmpd="sng" algn="ctr">
              <a:solidFill>
                <a:schemeClr val="accent6"/>
              </a:solidFill>
              <a:prstDash val="solid"/>
              <a:round/>
              <a:headEnd type="none" w="med" len="med"/>
              <a:tailEnd type="none" w="med" len="med"/>
            </a:ln>
            <a:effectLst/>
          </p:spPr>
        </p:cxnSp>
      </p:grpSp>
      <p:sp>
        <p:nvSpPr>
          <p:cNvPr id="1044" name="Oval 1043">
            <a:extLst>
              <a:ext uri="{FF2B5EF4-FFF2-40B4-BE49-F238E27FC236}">
                <a16:creationId xmlns:a16="http://schemas.microsoft.com/office/drawing/2014/main" id="{F2AD3D4B-CC29-B363-0BF5-156F8F6015E2}"/>
              </a:ext>
            </a:extLst>
          </p:cNvPr>
          <p:cNvSpPr/>
          <p:nvPr/>
        </p:nvSpPr>
        <p:spPr bwMode="auto">
          <a:xfrm>
            <a:off x="1493073" y="3221830"/>
            <a:ext cx="143220" cy="143220"/>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45" name="Oval 1044">
            <a:extLst>
              <a:ext uri="{FF2B5EF4-FFF2-40B4-BE49-F238E27FC236}">
                <a16:creationId xmlns:a16="http://schemas.microsoft.com/office/drawing/2014/main" id="{8AEB9C23-ADF5-3467-6864-21BAC4DFD2A5}"/>
              </a:ext>
            </a:extLst>
          </p:cNvPr>
          <p:cNvSpPr/>
          <p:nvPr/>
        </p:nvSpPr>
        <p:spPr bwMode="auto">
          <a:xfrm>
            <a:off x="2119411" y="3046665"/>
            <a:ext cx="143220" cy="143220"/>
          </a:xfrm>
          <a:prstGeom prst="ellipse">
            <a:avLst/>
          </a:prstGeom>
          <a:solidFill>
            <a:schemeClr val="accent3"/>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46" name="Oval 1045">
            <a:extLst>
              <a:ext uri="{FF2B5EF4-FFF2-40B4-BE49-F238E27FC236}">
                <a16:creationId xmlns:a16="http://schemas.microsoft.com/office/drawing/2014/main" id="{7E949751-BB9F-FDC2-86AD-5D933F7D22CC}"/>
              </a:ext>
            </a:extLst>
          </p:cNvPr>
          <p:cNvSpPr/>
          <p:nvPr/>
        </p:nvSpPr>
        <p:spPr bwMode="auto">
          <a:xfrm>
            <a:off x="2971294" y="2427299"/>
            <a:ext cx="143220" cy="143220"/>
          </a:xfrm>
          <a:prstGeom prst="ellipse">
            <a:avLst/>
          </a:prstGeom>
          <a:solidFill>
            <a:schemeClr val="accent4"/>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47" name="Oval 1046">
            <a:extLst>
              <a:ext uri="{FF2B5EF4-FFF2-40B4-BE49-F238E27FC236}">
                <a16:creationId xmlns:a16="http://schemas.microsoft.com/office/drawing/2014/main" id="{F17C6750-182F-C80F-5D25-0E112F34B48E}"/>
              </a:ext>
            </a:extLst>
          </p:cNvPr>
          <p:cNvSpPr/>
          <p:nvPr/>
        </p:nvSpPr>
        <p:spPr bwMode="auto">
          <a:xfrm>
            <a:off x="4270460" y="2174856"/>
            <a:ext cx="143220" cy="143220"/>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51" name="Oval 1050">
            <a:extLst>
              <a:ext uri="{FF2B5EF4-FFF2-40B4-BE49-F238E27FC236}">
                <a16:creationId xmlns:a16="http://schemas.microsoft.com/office/drawing/2014/main" id="{B269AF96-C572-AA08-7323-F4FA55CCA4AE}"/>
              </a:ext>
            </a:extLst>
          </p:cNvPr>
          <p:cNvSpPr/>
          <p:nvPr/>
        </p:nvSpPr>
        <p:spPr bwMode="auto">
          <a:xfrm>
            <a:off x="5301453" y="2204764"/>
            <a:ext cx="45719" cy="4571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52" name="Oval 1051">
            <a:extLst>
              <a:ext uri="{FF2B5EF4-FFF2-40B4-BE49-F238E27FC236}">
                <a16:creationId xmlns:a16="http://schemas.microsoft.com/office/drawing/2014/main" id="{03503172-5CFB-32BD-9A03-10502DAA4DB5}"/>
              </a:ext>
            </a:extLst>
          </p:cNvPr>
          <p:cNvSpPr/>
          <p:nvPr/>
        </p:nvSpPr>
        <p:spPr bwMode="auto">
          <a:xfrm>
            <a:off x="5745144" y="2212206"/>
            <a:ext cx="45719" cy="4571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53" name="Oval 1052">
            <a:extLst>
              <a:ext uri="{FF2B5EF4-FFF2-40B4-BE49-F238E27FC236}">
                <a16:creationId xmlns:a16="http://schemas.microsoft.com/office/drawing/2014/main" id="{8C01E21A-1541-8D23-0D01-BBAB0EE60689}"/>
              </a:ext>
            </a:extLst>
          </p:cNvPr>
          <p:cNvSpPr/>
          <p:nvPr/>
        </p:nvSpPr>
        <p:spPr bwMode="auto">
          <a:xfrm>
            <a:off x="5898820" y="2230301"/>
            <a:ext cx="45719" cy="4571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54" name="Oval 1053">
            <a:extLst>
              <a:ext uri="{FF2B5EF4-FFF2-40B4-BE49-F238E27FC236}">
                <a16:creationId xmlns:a16="http://schemas.microsoft.com/office/drawing/2014/main" id="{C9ACFEE2-2604-48D1-FAF4-9E0EB26AE1AA}"/>
              </a:ext>
            </a:extLst>
          </p:cNvPr>
          <p:cNvSpPr/>
          <p:nvPr/>
        </p:nvSpPr>
        <p:spPr bwMode="auto">
          <a:xfrm>
            <a:off x="5943518" y="2246125"/>
            <a:ext cx="45719" cy="4571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55" name="Oval 1054">
            <a:extLst>
              <a:ext uri="{FF2B5EF4-FFF2-40B4-BE49-F238E27FC236}">
                <a16:creationId xmlns:a16="http://schemas.microsoft.com/office/drawing/2014/main" id="{8EB3F9A6-045B-6E44-1897-25DC05429C94}"/>
              </a:ext>
            </a:extLst>
          </p:cNvPr>
          <p:cNvSpPr/>
          <p:nvPr/>
        </p:nvSpPr>
        <p:spPr bwMode="auto">
          <a:xfrm>
            <a:off x="6007697" y="2223265"/>
            <a:ext cx="45719" cy="4571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56" name="TextBox 1055">
            <a:extLst>
              <a:ext uri="{FF2B5EF4-FFF2-40B4-BE49-F238E27FC236}">
                <a16:creationId xmlns:a16="http://schemas.microsoft.com/office/drawing/2014/main" id="{41396C98-FC4A-AEB7-D890-0038B65533A2}"/>
              </a:ext>
            </a:extLst>
          </p:cNvPr>
          <p:cNvSpPr txBox="1"/>
          <p:nvPr/>
        </p:nvSpPr>
        <p:spPr bwMode="auto">
          <a:xfrm>
            <a:off x="6869722" y="1493526"/>
            <a:ext cx="439046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5-Yr Number Needed to Treat</a:t>
            </a:r>
          </a:p>
        </p:txBody>
      </p:sp>
      <p:grpSp>
        <p:nvGrpSpPr>
          <p:cNvPr id="1077" name="Group 1076">
            <a:extLst>
              <a:ext uri="{FF2B5EF4-FFF2-40B4-BE49-F238E27FC236}">
                <a16:creationId xmlns:a16="http://schemas.microsoft.com/office/drawing/2014/main" id="{9F3CDF5A-0A0B-429A-F89E-6CC028E67E46}"/>
              </a:ext>
            </a:extLst>
          </p:cNvPr>
          <p:cNvGrpSpPr/>
          <p:nvPr/>
        </p:nvGrpSpPr>
        <p:grpSpPr>
          <a:xfrm>
            <a:off x="7795640" y="1816174"/>
            <a:ext cx="1141603" cy="2031325"/>
            <a:chOff x="7976263" y="1851894"/>
            <a:chExt cx="1141603" cy="2031325"/>
          </a:xfrm>
        </p:grpSpPr>
        <p:sp>
          <p:nvSpPr>
            <p:cNvPr id="1057" name="TextBox 1056">
              <a:extLst>
                <a:ext uri="{FF2B5EF4-FFF2-40B4-BE49-F238E27FC236}">
                  <a16:creationId xmlns:a16="http://schemas.microsoft.com/office/drawing/2014/main" id="{5452BE0E-9236-D7DA-6108-52952A90C899}"/>
                </a:ext>
              </a:extLst>
            </p:cNvPr>
            <p:cNvSpPr txBox="1"/>
            <p:nvPr/>
          </p:nvSpPr>
          <p:spPr bwMode="auto">
            <a:xfrm>
              <a:off x="7976263" y="1851894"/>
              <a:ext cx="652743"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800" b="1"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7769</a:t>
              </a:r>
            </a:p>
            <a:p>
              <a:pPr marL="0" marR="0" lvl="0" indent="0" algn="ctr" defTabSz="914400" rtl="0" eaLnBrk="1" fontAlgn="auto" latinLnBrk="0" hangingPunct="1">
                <a:lnSpc>
                  <a:spcPct val="100000"/>
                </a:lnSpc>
                <a:spcBef>
                  <a:spcPts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8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2156</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8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2055</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800" b="1" i="0" u="none" strike="noStrike" kern="1200" cap="none" spc="0" normalizeH="0" baseline="0" noProof="0" dirty="0">
                  <a:ln>
                    <a:noFill/>
                  </a:ln>
                  <a:solidFill>
                    <a:srgbClr val="00823B"/>
                  </a:solidFill>
                  <a:effectLst/>
                  <a:uLnTx/>
                  <a:uFillTx/>
                  <a:latin typeface="Calibri" panose="020F0502020204030204" pitchFamily="34" charset="0"/>
                  <a:ea typeface="+mn-ea"/>
                  <a:cs typeface="Arial" panose="020B0604020202020204" pitchFamily="34" charset="0"/>
                </a:rPr>
                <a:t>2995</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800" b="1" i="0" u="none" strike="noStrike" kern="1200" cap="none" spc="0" normalizeH="0" baseline="0" noProof="0" dirty="0">
                  <a:ln>
                    <a:noFill/>
                  </a:ln>
                  <a:solidFill>
                    <a:srgbClr val="682E74"/>
                  </a:solidFill>
                  <a:effectLst/>
                  <a:uLnTx/>
                  <a:uFillTx/>
                  <a:latin typeface="Calibri" panose="020F0502020204030204" pitchFamily="34" charset="0"/>
                  <a:ea typeface="+mn-ea"/>
                  <a:cs typeface="Arial" panose="020B0604020202020204" pitchFamily="34" charset="0"/>
                </a:rPr>
                <a:t>563</a:t>
              </a:r>
            </a:p>
          </p:txBody>
        </p:sp>
        <p:sp>
          <p:nvSpPr>
            <p:cNvPr id="1058" name="TextBox 1057">
              <a:extLst>
                <a:ext uri="{FF2B5EF4-FFF2-40B4-BE49-F238E27FC236}">
                  <a16:creationId xmlns:a16="http://schemas.microsoft.com/office/drawing/2014/main" id="{AA06765A-BA67-44ED-31DC-FD036113BD02}"/>
                </a:ext>
              </a:extLst>
            </p:cNvPr>
            <p:cNvSpPr txBox="1"/>
            <p:nvPr/>
          </p:nvSpPr>
          <p:spPr bwMode="auto">
            <a:xfrm>
              <a:off x="8514817" y="1851894"/>
              <a:ext cx="603049"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NNT</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800" b="1"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106</a:t>
              </a:r>
            </a:p>
            <a:p>
              <a:pPr marL="0" marR="0" lvl="0" indent="0" algn="ctr" defTabSz="914400" rtl="0" eaLnBrk="1" fontAlgn="auto" latinLnBrk="0" hangingPunct="1">
                <a:lnSpc>
                  <a:spcPct val="100000"/>
                </a:lnSpc>
                <a:spcBef>
                  <a:spcPts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8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199</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8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149</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800" b="1" i="0" u="none" strike="noStrike" kern="1200" cap="none" spc="0" normalizeH="0" baseline="0" noProof="0" dirty="0">
                  <a:ln>
                    <a:noFill/>
                  </a:ln>
                  <a:solidFill>
                    <a:srgbClr val="00823B"/>
                  </a:solidFill>
                  <a:effectLst/>
                  <a:uLnTx/>
                  <a:uFillTx/>
                  <a:latin typeface="Calibri" panose="020F0502020204030204" pitchFamily="34" charset="0"/>
                  <a:ea typeface="+mn-ea"/>
                  <a:cs typeface="Arial" panose="020B0604020202020204" pitchFamily="34" charset="0"/>
                </a:rPr>
                <a:t>53</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800" b="1" i="0" u="none" strike="noStrike" kern="1200" cap="none" spc="0" normalizeH="0" baseline="0" noProof="0" dirty="0">
                  <a:ln>
                    <a:noFill/>
                  </a:ln>
                  <a:solidFill>
                    <a:srgbClr val="682E74"/>
                  </a:solidFill>
                  <a:effectLst/>
                  <a:uLnTx/>
                  <a:uFillTx/>
                  <a:latin typeface="Calibri" panose="020F0502020204030204" pitchFamily="34" charset="0"/>
                  <a:ea typeface="+mn-ea"/>
                  <a:cs typeface="Arial" panose="020B0604020202020204" pitchFamily="34" charset="0"/>
                </a:rPr>
                <a:t>35</a:t>
              </a:r>
            </a:p>
          </p:txBody>
        </p:sp>
      </p:grpSp>
      <p:sp>
        <p:nvSpPr>
          <p:cNvPr id="1060" name="TextBox 1059">
            <a:extLst>
              <a:ext uri="{FF2B5EF4-FFF2-40B4-BE49-F238E27FC236}">
                <a16:creationId xmlns:a16="http://schemas.microsoft.com/office/drawing/2014/main" id="{9FBC50C6-C448-8A5D-3696-1A65FB237BE1}"/>
              </a:ext>
            </a:extLst>
          </p:cNvPr>
          <p:cNvSpPr txBox="1"/>
          <p:nvPr/>
        </p:nvSpPr>
        <p:spPr bwMode="auto">
          <a:xfrm>
            <a:off x="9358397" y="4189678"/>
            <a:ext cx="196131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5-Yr NNT (95% CI)</a:t>
            </a:r>
          </a:p>
        </p:txBody>
      </p:sp>
      <p:sp>
        <p:nvSpPr>
          <p:cNvPr id="1061" name="TextBox 1060">
            <a:extLst>
              <a:ext uri="{FF2B5EF4-FFF2-40B4-BE49-F238E27FC236}">
                <a16:creationId xmlns:a16="http://schemas.microsoft.com/office/drawing/2014/main" id="{85D62B70-2AA3-3179-8A0C-59BF70D5AACE}"/>
              </a:ext>
            </a:extLst>
          </p:cNvPr>
          <p:cNvSpPr txBox="1"/>
          <p:nvPr/>
        </p:nvSpPr>
        <p:spPr bwMode="auto">
          <a:xfrm>
            <a:off x="8777772" y="3926369"/>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1062" name="TextBox 1061">
            <a:extLst>
              <a:ext uri="{FF2B5EF4-FFF2-40B4-BE49-F238E27FC236}">
                <a16:creationId xmlns:a16="http://schemas.microsoft.com/office/drawing/2014/main" id="{8AC2DC0C-5F29-5EA9-A3CB-54A338DC4866}"/>
              </a:ext>
            </a:extLst>
          </p:cNvPr>
          <p:cNvSpPr txBox="1"/>
          <p:nvPr/>
        </p:nvSpPr>
        <p:spPr bwMode="auto">
          <a:xfrm>
            <a:off x="9086196" y="3926369"/>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50</a:t>
            </a:r>
          </a:p>
        </p:txBody>
      </p:sp>
      <p:sp>
        <p:nvSpPr>
          <p:cNvPr id="1063" name="TextBox 1062">
            <a:extLst>
              <a:ext uri="{FF2B5EF4-FFF2-40B4-BE49-F238E27FC236}">
                <a16:creationId xmlns:a16="http://schemas.microsoft.com/office/drawing/2014/main" id="{B1448905-18CC-11C8-590E-31D8CB727071}"/>
              </a:ext>
            </a:extLst>
          </p:cNvPr>
          <p:cNvSpPr txBox="1"/>
          <p:nvPr/>
        </p:nvSpPr>
        <p:spPr bwMode="auto">
          <a:xfrm>
            <a:off x="9415284" y="3926369"/>
            <a:ext cx="4587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1064" name="TextBox 1063">
            <a:extLst>
              <a:ext uri="{FF2B5EF4-FFF2-40B4-BE49-F238E27FC236}">
                <a16:creationId xmlns:a16="http://schemas.microsoft.com/office/drawing/2014/main" id="{9BB13E4D-D046-5F7A-97D0-94DDA49B733B}"/>
              </a:ext>
            </a:extLst>
          </p:cNvPr>
          <p:cNvSpPr txBox="1"/>
          <p:nvPr/>
        </p:nvSpPr>
        <p:spPr bwMode="auto">
          <a:xfrm>
            <a:off x="9769393" y="3926369"/>
            <a:ext cx="4587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150</a:t>
            </a:r>
          </a:p>
        </p:txBody>
      </p:sp>
      <p:sp>
        <p:nvSpPr>
          <p:cNvPr id="1065" name="TextBox 1064">
            <a:extLst>
              <a:ext uri="{FF2B5EF4-FFF2-40B4-BE49-F238E27FC236}">
                <a16:creationId xmlns:a16="http://schemas.microsoft.com/office/drawing/2014/main" id="{833C72D7-960C-6336-14EE-698DB2E8F7E7}"/>
              </a:ext>
            </a:extLst>
          </p:cNvPr>
          <p:cNvSpPr txBox="1"/>
          <p:nvPr/>
        </p:nvSpPr>
        <p:spPr bwMode="auto">
          <a:xfrm>
            <a:off x="10135245" y="3926369"/>
            <a:ext cx="4587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200</a:t>
            </a:r>
          </a:p>
        </p:txBody>
      </p:sp>
      <p:sp>
        <p:nvSpPr>
          <p:cNvPr id="1066" name="TextBox 1065">
            <a:extLst>
              <a:ext uri="{FF2B5EF4-FFF2-40B4-BE49-F238E27FC236}">
                <a16:creationId xmlns:a16="http://schemas.microsoft.com/office/drawing/2014/main" id="{A846F59C-43D9-DA06-8654-DEF031844D48}"/>
              </a:ext>
            </a:extLst>
          </p:cNvPr>
          <p:cNvSpPr txBox="1"/>
          <p:nvPr/>
        </p:nvSpPr>
        <p:spPr bwMode="auto">
          <a:xfrm>
            <a:off x="10489354" y="3926369"/>
            <a:ext cx="4587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250</a:t>
            </a:r>
          </a:p>
        </p:txBody>
      </p:sp>
      <p:sp>
        <p:nvSpPr>
          <p:cNvPr id="1067" name="TextBox 1066">
            <a:extLst>
              <a:ext uri="{FF2B5EF4-FFF2-40B4-BE49-F238E27FC236}">
                <a16:creationId xmlns:a16="http://schemas.microsoft.com/office/drawing/2014/main" id="{D31C41F1-D111-F848-535C-BBD8E24E7BB7}"/>
              </a:ext>
            </a:extLst>
          </p:cNvPr>
          <p:cNvSpPr txBox="1"/>
          <p:nvPr/>
        </p:nvSpPr>
        <p:spPr bwMode="auto">
          <a:xfrm>
            <a:off x="10860929" y="3926369"/>
            <a:ext cx="4587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300</a:t>
            </a:r>
          </a:p>
        </p:txBody>
      </p:sp>
      <p:sp>
        <p:nvSpPr>
          <p:cNvPr id="1068" name="TextBox 1067">
            <a:extLst>
              <a:ext uri="{FF2B5EF4-FFF2-40B4-BE49-F238E27FC236}">
                <a16:creationId xmlns:a16="http://schemas.microsoft.com/office/drawing/2014/main" id="{5FF6283E-1083-BB9A-82FA-A9DD371A74B7}"/>
              </a:ext>
            </a:extLst>
          </p:cNvPr>
          <p:cNvSpPr txBox="1"/>
          <p:nvPr/>
        </p:nvSpPr>
        <p:spPr bwMode="auto">
          <a:xfrm>
            <a:off x="11207809" y="3926369"/>
            <a:ext cx="4587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600</a:t>
            </a:r>
          </a:p>
        </p:txBody>
      </p:sp>
      <p:grpSp>
        <p:nvGrpSpPr>
          <p:cNvPr id="1069" name="Group 1068">
            <a:extLst>
              <a:ext uri="{FF2B5EF4-FFF2-40B4-BE49-F238E27FC236}">
                <a16:creationId xmlns:a16="http://schemas.microsoft.com/office/drawing/2014/main" id="{E3909297-907C-1F8B-0523-A57FA9FAACA9}"/>
              </a:ext>
            </a:extLst>
          </p:cNvPr>
          <p:cNvGrpSpPr/>
          <p:nvPr/>
        </p:nvGrpSpPr>
        <p:grpSpPr>
          <a:xfrm>
            <a:off x="8915399" y="3898105"/>
            <a:ext cx="2505077" cy="85725"/>
            <a:chOff x="1485900" y="3821482"/>
            <a:chExt cx="4472960" cy="472286"/>
          </a:xfrm>
        </p:grpSpPr>
        <p:cxnSp>
          <p:nvCxnSpPr>
            <p:cNvPr id="1070" name="Straight Connector 1069">
              <a:extLst>
                <a:ext uri="{FF2B5EF4-FFF2-40B4-BE49-F238E27FC236}">
                  <a16:creationId xmlns:a16="http://schemas.microsoft.com/office/drawing/2014/main" id="{93FFB38D-5505-3C50-9401-697731127E45}"/>
                </a:ext>
              </a:extLst>
            </p:cNvPr>
            <p:cNvCxnSpPr>
              <a:cxnSpLocks/>
            </p:cNvCxnSpPr>
            <p:nvPr/>
          </p:nvCxnSpPr>
          <p:spPr bwMode="auto">
            <a:xfrm>
              <a:off x="1485900" y="3821482"/>
              <a:ext cx="0" cy="472286"/>
            </a:xfrm>
            <a:prstGeom prst="line">
              <a:avLst/>
            </a:prstGeom>
            <a:noFill/>
            <a:ln w="28575" cap="flat" cmpd="sng" algn="ctr">
              <a:solidFill>
                <a:schemeClr val="bg1"/>
              </a:solidFill>
              <a:prstDash val="solid"/>
              <a:round/>
              <a:headEnd type="none" w="med" len="med"/>
              <a:tailEnd type="none" w="med" len="med"/>
            </a:ln>
            <a:effectLst/>
          </p:spPr>
        </p:cxnSp>
        <p:cxnSp>
          <p:nvCxnSpPr>
            <p:cNvPr id="1071" name="Straight Connector 1070">
              <a:extLst>
                <a:ext uri="{FF2B5EF4-FFF2-40B4-BE49-F238E27FC236}">
                  <a16:creationId xmlns:a16="http://schemas.microsoft.com/office/drawing/2014/main" id="{618A19F4-D69B-7D93-74FA-8184031E6C6F}"/>
                </a:ext>
              </a:extLst>
            </p:cNvPr>
            <p:cNvCxnSpPr>
              <a:cxnSpLocks/>
            </p:cNvCxnSpPr>
            <p:nvPr/>
          </p:nvCxnSpPr>
          <p:spPr bwMode="auto">
            <a:xfrm>
              <a:off x="2139950" y="3821482"/>
              <a:ext cx="0" cy="472286"/>
            </a:xfrm>
            <a:prstGeom prst="line">
              <a:avLst/>
            </a:prstGeom>
            <a:noFill/>
            <a:ln w="28575" cap="flat" cmpd="sng" algn="ctr">
              <a:solidFill>
                <a:schemeClr val="bg1"/>
              </a:solidFill>
              <a:prstDash val="solid"/>
              <a:round/>
              <a:headEnd type="none" w="med" len="med"/>
              <a:tailEnd type="none" w="med" len="med"/>
            </a:ln>
            <a:effectLst/>
          </p:spPr>
        </p:cxnSp>
        <p:cxnSp>
          <p:nvCxnSpPr>
            <p:cNvPr id="1072" name="Straight Connector 1071">
              <a:extLst>
                <a:ext uri="{FF2B5EF4-FFF2-40B4-BE49-F238E27FC236}">
                  <a16:creationId xmlns:a16="http://schemas.microsoft.com/office/drawing/2014/main" id="{6E6BF2C5-CA25-1F1A-3ABF-8F1B89C035F1}"/>
                </a:ext>
              </a:extLst>
            </p:cNvPr>
            <p:cNvCxnSpPr>
              <a:cxnSpLocks/>
            </p:cNvCxnSpPr>
            <p:nvPr/>
          </p:nvCxnSpPr>
          <p:spPr bwMode="auto">
            <a:xfrm>
              <a:off x="2794000" y="3821482"/>
              <a:ext cx="0" cy="472286"/>
            </a:xfrm>
            <a:prstGeom prst="line">
              <a:avLst/>
            </a:prstGeom>
            <a:noFill/>
            <a:ln w="28575" cap="flat" cmpd="sng" algn="ctr">
              <a:solidFill>
                <a:schemeClr val="bg1"/>
              </a:solidFill>
              <a:prstDash val="solid"/>
              <a:round/>
              <a:headEnd type="none" w="med" len="med"/>
              <a:tailEnd type="none" w="med" len="med"/>
            </a:ln>
            <a:effectLst/>
          </p:spPr>
        </p:cxnSp>
        <p:cxnSp>
          <p:nvCxnSpPr>
            <p:cNvPr id="1073" name="Straight Connector 1072">
              <a:extLst>
                <a:ext uri="{FF2B5EF4-FFF2-40B4-BE49-F238E27FC236}">
                  <a16:creationId xmlns:a16="http://schemas.microsoft.com/office/drawing/2014/main" id="{C9D1A1C6-8F0C-E0C9-B9F5-537735744B1A}"/>
                </a:ext>
              </a:extLst>
            </p:cNvPr>
            <p:cNvCxnSpPr>
              <a:cxnSpLocks/>
            </p:cNvCxnSpPr>
            <p:nvPr/>
          </p:nvCxnSpPr>
          <p:spPr bwMode="auto">
            <a:xfrm>
              <a:off x="3435350" y="3821482"/>
              <a:ext cx="0" cy="472286"/>
            </a:xfrm>
            <a:prstGeom prst="line">
              <a:avLst/>
            </a:prstGeom>
            <a:noFill/>
            <a:ln w="28575" cap="flat" cmpd="sng" algn="ctr">
              <a:solidFill>
                <a:schemeClr val="bg1"/>
              </a:solidFill>
              <a:prstDash val="solid"/>
              <a:round/>
              <a:headEnd type="none" w="med" len="med"/>
              <a:tailEnd type="none" w="med" len="med"/>
            </a:ln>
            <a:effectLst/>
          </p:spPr>
        </p:cxnSp>
        <p:cxnSp>
          <p:nvCxnSpPr>
            <p:cNvPr id="1074" name="Straight Connector 1073">
              <a:extLst>
                <a:ext uri="{FF2B5EF4-FFF2-40B4-BE49-F238E27FC236}">
                  <a16:creationId xmlns:a16="http://schemas.microsoft.com/office/drawing/2014/main" id="{91046AF5-4544-9D68-9FE8-9D292D92BE56}"/>
                </a:ext>
              </a:extLst>
            </p:cNvPr>
            <p:cNvCxnSpPr>
              <a:cxnSpLocks/>
            </p:cNvCxnSpPr>
            <p:nvPr/>
          </p:nvCxnSpPr>
          <p:spPr bwMode="auto">
            <a:xfrm>
              <a:off x="4083050" y="3821482"/>
              <a:ext cx="0" cy="472286"/>
            </a:xfrm>
            <a:prstGeom prst="line">
              <a:avLst/>
            </a:prstGeom>
            <a:noFill/>
            <a:ln w="28575" cap="flat" cmpd="sng" algn="ctr">
              <a:solidFill>
                <a:schemeClr val="bg1"/>
              </a:solidFill>
              <a:prstDash val="solid"/>
              <a:round/>
              <a:headEnd type="none" w="med" len="med"/>
              <a:tailEnd type="none" w="med" len="med"/>
            </a:ln>
            <a:effectLst/>
          </p:spPr>
        </p:cxnSp>
        <p:cxnSp>
          <p:nvCxnSpPr>
            <p:cNvPr id="1075" name="Straight Connector 1074">
              <a:extLst>
                <a:ext uri="{FF2B5EF4-FFF2-40B4-BE49-F238E27FC236}">
                  <a16:creationId xmlns:a16="http://schemas.microsoft.com/office/drawing/2014/main" id="{CE6F94BF-C41C-DBFF-17FD-5394402DC071}"/>
                </a:ext>
              </a:extLst>
            </p:cNvPr>
            <p:cNvCxnSpPr>
              <a:cxnSpLocks/>
            </p:cNvCxnSpPr>
            <p:nvPr/>
          </p:nvCxnSpPr>
          <p:spPr bwMode="auto">
            <a:xfrm>
              <a:off x="4730750" y="3821482"/>
              <a:ext cx="0" cy="472286"/>
            </a:xfrm>
            <a:prstGeom prst="line">
              <a:avLst/>
            </a:prstGeom>
            <a:noFill/>
            <a:ln w="28575" cap="flat" cmpd="sng" algn="ctr">
              <a:solidFill>
                <a:schemeClr val="bg1"/>
              </a:solidFill>
              <a:prstDash val="solid"/>
              <a:round/>
              <a:headEnd type="none" w="med" len="med"/>
              <a:tailEnd type="none" w="med" len="med"/>
            </a:ln>
            <a:effectLst/>
          </p:spPr>
        </p:cxnSp>
        <p:cxnSp>
          <p:nvCxnSpPr>
            <p:cNvPr id="1076" name="Straight Connector 1075">
              <a:extLst>
                <a:ext uri="{FF2B5EF4-FFF2-40B4-BE49-F238E27FC236}">
                  <a16:creationId xmlns:a16="http://schemas.microsoft.com/office/drawing/2014/main" id="{F224EBDD-F073-045B-16B7-1B28ED031CBA}"/>
                </a:ext>
              </a:extLst>
            </p:cNvPr>
            <p:cNvCxnSpPr>
              <a:cxnSpLocks/>
            </p:cNvCxnSpPr>
            <p:nvPr/>
          </p:nvCxnSpPr>
          <p:spPr bwMode="auto">
            <a:xfrm>
              <a:off x="5372100" y="3821482"/>
              <a:ext cx="0" cy="472286"/>
            </a:xfrm>
            <a:prstGeom prst="line">
              <a:avLst/>
            </a:prstGeom>
            <a:noFill/>
            <a:ln w="28575" cap="flat" cmpd="sng" algn="ctr">
              <a:solidFill>
                <a:schemeClr val="bg1"/>
              </a:solidFill>
              <a:prstDash val="solid"/>
              <a:round/>
              <a:headEnd type="none" w="med" len="med"/>
              <a:tailEnd type="none" w="med" len="med"/>
            </a:ln>
            <a:effectLst/>
          </p:spPr>
        </p:cxnSp>
        <p:cxnSp>
          <p:nvCxnSpPr>
            <p:cNvPr id="1078" name="Straight Connector 1077">
              <a:extLst>
                <a:ext uri="{FF2B5EF4-FFF2-40B4-BE49-F238E27FC236}">
                  <a16:creationId xmlns:a16="http://schemas.microsoft.com/office/drawing/2014/main" id="{9E784095-7529-12C7-D9A0-03662B209039}"/>
                </a:ext>
              </a:extLst>
            </p:cNvPr>
            <p:cNvCxnSpPr>
              <a:cxnSpLocks/>
            </p:cNvCxnSpPr>
            <p:nvPr/>
          </p:nvCxnSpPr>
          <p:spPr bwMode="auto">
            <a:xfrm>
              <a:off x="5958860" y="3821482"/>
              <a:ext cx="0" cy="472286"/>
            </a:xfrm>
            <a:prstGeom prst="line">
              <a:avLst/>
            </a:prstGeom>
            <a:noFill/>
            <a:ln w="28575" cap="flat" cmpd="sng" algn="ctr">
              <a:solidFill>
                <a:schemeClr val="bg1"/>
              </a:solidFill>
              <a:prstDash val="solid"/>
              <a:round/>
              <a:headEnd type="none" w="med" len="med"/>
              <a:tailEnd type="none" w="med" len="med"/>
            </a:ln>
            <a:effectLst/>
          </p:spPr>
        </p:cxnSp>
      </p:grpSp>
      <p:sp>
        <p:nvSpPr>
          <p:cNvPr id="1079" name="Freeform: Shape 1078">
            <a:extLst>
              <a:ext uri="{FF2B5EF4-FFF2-40B4-BE49-F238E27FC236}">
                <a16:creationId xmlns:a16="http://schemas.microsoft.com/office/drawing/2014/main" id="{1E1F7C2F-D1A5-C418-525A-73C250AC8B3A}"/>
              </a:ext>
            </a:extLst>
          </p:cNvPr>
          <p:cNvSpPr/>
          <p:nvPr/>
        </p:nvSpPr>
        <p:spPr bwMode="auto">
          <a:xfrm>
            <a:off x="8910637" y="2102643"/>
            <a:ext cx="2609850" cy="1800225"/>
          </a:xfrm>
          <a:custGeom>
            <a:avLst/>
            <a:gdLst>
              <a:gd name="connsiteX0" fmla="*/ 0 w 2609850"/>
              <a:gd name="connsiteY0" fmla="*/ 0 h 1814512"/>
              <a:gd name="connsiteX1" fmla="*/ 0 w 2609850"/>
              <a:gd name="connsiteY1" fmla="*/ 1814512 h 1814512"/>
              <a:gd name="connsiteX2" fmla="*/ 2609850 w 2609850"/>
              <a:gd name="connsiteY2" fmla="*/ 1814512 h 1814512"/>
            </a:gdLst>
            <a:ahLst/>
            <a:cxnLst>
              <a:cxn ang="0">
                <a:pos x="connsiteX0" y="connsiteY0"/>
              </a:cxn>
              <a:cxn ang="0">
                <a:pos x="connsiteX1" y="connsiteY1"/>
              </a:cxn>
              <a:cxn ang="0">
                <a:pos x="connsiteX2" y="connsiteY2"/>
              </a:cxn>
            </a:cxnLst>
            <a:rect l="l" t="t" r="r" b="b"/>
            <a:pathLst>
              <a:path w="2609850" h="1814512">
                <a:moveTo>
                  <a:pt x="0" y="0"/>
                </a:moveTo>
                <a:lnTo>
                  <a:pt x="0" y="1814512"/>
                </a:lnTo>
                <a:lnTo>
                  <a:pt x="2609850" y="1814512"/>
                </a:lnTo>
              </a:path>
            </a:pathLst>
          </a:custGeom>
          <a:noFill/>
          <a:ln w="285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grpSp>
        <p:nvGrpSpPr>
          <p:cNvPr id="1084" name="Group 1083">
            <a:extLst>
              <a:ext uri="{FF2B5EF4-FFF2-40B4-BE49-F238E27FC236}">
                <a16:creationId xmlns:a16="http://schemas.microsoft.com/office/drawing/2014/main" id="{067BFD82-3804-D11F-9A0C-94FCA0072210}"/>
              </a:ext>
            </a:extLst>
          </p:cNvPr>
          <p:cNvGrpSpPr/>
          <p:nvPr/>
        </p:nvGrpSpPr>
        <p:grpSpPr>
          <a:xfrm rot="1001358">
            <a:off x="11210118" y="3822828"/>
            <a:ext cx="65253" cy="152914"/>
            <a:chOff x="9591956" y="1907263"/>
            <a:chExt cx="56321" cy="245387"/>
          </a:xfrm>
        </p:grpSpPr>
        <p:cxnSp>
          <p:nvCxnSpPr>
            <p:cNvPr id="1081" name="Straight Connector 1080">
              <a:extLst>
                <a:ext uri="{FF2B5EF4-FFF2-40B4-BE49-F238E27FC236}">
                  <a16:creationId xmlns:a16="http://schemas.microsoft.com/office/drawing/2014/main" id="{AA64C5D8-917A-0571-9F8C-F115635A869A}"/>
                </a:ext>
              </a:extLst>
            </p:cNvPr>
            <p:cNvCxnSpPr>
              <a:cxnSpLocks/>
            </p:cNvCxnSpPr>
            <p:nvPr/>
          </p:nvCxnSpPr>
          <p:spPr bwMode="auto">
            <a:xfrm>
              <a:off x="9591956" y="1907263"/>
              <a:ext cx="0" cy="245387"/>
            </a:xfrm>
            <a:prstGeom prst="line">
              <a:avLst/>
            </a:prstGeom>
            <a:noFill/>
            <a:ln w="28575" cap="flat" cmpd="sng" algn="ctr">
              <a:solidFill>
                <a:schemeClr val="bg1"/>
              </a:solidFill>
              <a:prstDash val="solid"/>
              <a:round/>
              <a:headEnd type="none" w="med" len="med"/>
              <a:tailEnd type="none" w="med" len="med"/>
            </a:ln>
            <a:effectLst/>
          </p:spPr>
        </p:cxnSp>
        <p:cxnSp>
          <p:nvCxnSpPr>
            <p:cNvPr id="1082" name="Straight Connector 1081">
              <a:extLst>
                <a:ext uri="{FF2B5EF4-FFF2-40B4-BE49-F238E27FC236}">
                  <a16:creationId xmlns:a16="http://schemas.microsoft.com/office/drawing/2014/main" id="{BFB2B2CC-1498-0260-9F05-408E7C19EB61}"/>
                </a:ext>
              </a:extLst>
            </p:cNvPr>
            <p:cNvCxnSpPr>
              <a:cxnSpLocks/>
            </p:cNvCxnSpPr>
            <p:nvPr/>
          </p:nvCxnSpPr>
          <p:spPr bwMode="auto">
            <a:xfrm>
              <a:off x="9620116" y="1907263"/>
              <a:ext cx="0" cy="245387"/>
            </a:xfrm>
            <a:prstGeom prst="line">
              <a:avLst/>
            </a:prstGeom>
            <a:noFill/>
            <a:ln w="28575" cap="flat" cmpd="sng" algn="ctr">
              <a:solidFill>
                <a:schemeClr val="tx1"/>
              </a:solidFill>
              <a:prstDash val="solid"/>
              <a:round/>
              <a:headEnd type="none" w="med" len="med"/>
              <a:tailEnd type="none" w="med" len="med"/>
            </a:ln>
            <a:effectLst/>
          </p:spPr>
        </p:cxnSp>
        <p:cxnSp>
          <p:nvCxnSpPr>
            <p:cNvPr id="1083" name="Straight Connector 1082">
              <a:extLst>
                <a:ext uri="{FF2B5EF4-FFF2-40B4-BE49-F238E27FC236}">
                  <a16:creationId xmlns:a16="http://schemas.microsoft.com/office/drawing/2014/main" id="{2F8E84F1-777F-7030-BF15-4377B6CA9B60}"/>
                </a:ext>
              </a:extLst>
            </p:cNvPr>
            <p:cNvCxnSpPr>
              <a:cxnSpLocks/>
            </p:cNvCxnSpPr>
            <p:nvPr/>
          </p:nvCxnSpPr>
          <p:spPr bwMode="auto">
            <a:xfrm>
              <a:off x="9648277" y="1907263"/>
              <a:ext cx="0" cy="245387"/>
            </a:xfrm>
            <a:prstGeom prst="line">
              <a:avLst/>
            </a:prstGeom>
            <a:noFill/>
            <a:ln w="28575" cap="flat" cmpd="sng" algn="ctr">
              <a:solidFill>
                <a:schemeClr val="bg1"/>
              </a:solidFill>
              <a:prstDash val="solid"/>
              <a:round/>
              <a:headEnd type="none" w="med" len="med"/>
              <a:tailEnd type="none" w="med" len="med"/>
            </a:ln>
            <a:effectLst/>
          </p:spPr>
        </p:cxnSp>
      </p:grpSp>
      <p:grpSp>
        <p:nvGrpSpPr>
          <p:cNvPr id="1085" name="Group 1084">
            <a:extLst>
              <a:ext uri="{FF2B5EF4-FFF2-40B4-BE49-F238E27FC236}">
                <a16:creationId xmlns:a16="http://schemas.microsoft.com/office/drawing/2014/main" id="{8D5F6D6C-6390-B035-A0CF-D3F771EE91EF}"/>
              </a:ext>
            </a:extLst>
          </p:cNvPr>
          <p:cNvGrpSpPr/>
          <p:nvPr/>
        </p:nvGrpSpPr>
        <p:grpSpPr>
          <a:xfrm rot="5400000">
            <a:off x="9346003" y="3289290"/>
            <a:ext cx="105086" cy="729154"/>
            <a:chOff x="10315212" y="2227979"/>
            <a:chExt cx="228231" cy="545072"/>
          </a:xfrm>
        </p:grpSpPr>
        <p:cxnSp>
          <p:nvCxnSpPr>
            <p:cNvPr id="1086" name="Straight Connector 1085">
              <a:extLst>
                <a:ext uri="{FF2B5EF4-FFF2-40B4-BE49-F238E27FC236}">
                  <a16:creationId xmlns:a16="http://schemas.microsoft.com/office/drawing/2014/main" id="{DE70F037-11DE-B7CF-4D6A-9BCBEF756FFB}"/>
                </a:ext>
              </a:extLst>
            </p:cNvPr>
            <p:cNvCxnSpPr>
              <a:cxnSpLocks/>
            </p:cNvCxnSpPr>
            <p:nvPr/>
          </p:nvCxnSpPr>
          <p:spPr bwMode="auto">
            <a:xfrm>
              <a:off x="10315212" y="2227979"/>
              <a:ext cx="228231" cy="0"/>
            </a:xfrm>
            <a:prstGeom prst="line">
              <a:avLst/>
            </a:prstGeom>
            <a:noFill/>
            <a:ln w="28575" cap="flat" cmpd="sng" algn="ctr">
              <a:solidFill>
                <a:schemeClr val="accent6"/>
              </a:solidFill>
              <a:prstDash val="solid"/>
              <a:round/>
              <a:headEnd type="none" w="med" len="med"/>
              <a:tailEnd type="none" w="med" len="med"/>
            </a:ln>
            <a:effectLst/>
          </p:spPr>
        </p:cxnSp>
        <p:cxnSp>
          <p:nvCxnSpPr>
            <p:cNvPr id="1087" name="Straight Connector 1086">
              <a:extLst>
                <a:ext uri="{FF2B5EF4-FFF2-40B4-BE49-F238E27FC236}">
                  <a16:creationId xmlns:a16="http://schemas.microsoft.com/office/drawing/2014/main" id="{34AC336D-CCF6-9750-FE60-22DA584CB9EA}"/>
                </a:ext>
              </a:extLst>
            </p:cNvPr>
            <p:cNvCxnSpPr>
              <a:cxnSpLocks/>
            </p:cNvCxnSpPr>
            <p:nvPr/>
          </p:nvCxnSpPr>
          <p:spPr bwMode="auto">
            <a:xfrm>
              <a:off x="10429327" y="2227979"/>
              <a:ext cx="0" cy="545072"/>
            </a:xfrm>
            <a:prstGeom prst="line">
              <a:avLst/>
            </a:prstGeom>
            <a:noFill/>
            <a:ln w="28575" cap="flat" cmpd="sng" algn="ctr">
              <a:solidFill>
                <a:schemeClr val="accent6"/>
              </a:solidFill>
              <a:prstDash val="solid"/>
              <a:round/>
              <a:headEnd type="none" w="med" len="med"/>
              <a:tailEnd type="none" w="med" len="med"/>
            </a:ln>
            <a:effectLst/>
          </p:spPr>
        </p:cxnSp>
        <p:cxnSp>
          <p:nvCxnSpPr>
            <p:cNvPr id="1088" name="Straight Connector 1087">
              <a:extLst>
                <a:ext uri="{FF2B5EF4-FFF2-40B4-BE49-F238E27FC236}">
                  <a16:creationId xmlns:a16="http://schemas.microsoft.com/office/drawing/2014/main" id="{3801E797-78B0-E16B-1023-767C7340BC67}"/>
                </a:ext>
              </a:extLst>
            </p:cNvPr>
            <p:cNvCxnSpPr>
              <a:cxnSpLocks/>
            </p:cNvCxnSpPr>
            <p:nvPr/>
          </p:nvCxnSpPr>
          <p:spPr bwMode="auto">
            <a:xfrm>
              <a:off x="10315212" y="2773051"/>
              <a:ext cx="228231" cy="0"/>
            </a:xfrm>
            <a:prstGeom prst="line">
              <a:avLst/>
            </a:prstGeom>
            <a:noFill/>
            <a:ln w="28575" cap="flat" cmpd="sng" algn="ctr">
              <a:solidFill>
                <a:schemeClr val="accent6"/>
              </a:solidFill>
              <a:prstDash val="solid"/>
              <a:round/>
              <a:headEnd type="none" w="med" len="med"/>
              <a:tailEnd type="none" w="med" len="med"/>
            </a:ln>
            <a:effectLst/>
          </p:spPr>
        </p:cxnSp>
      </p:grpSp>
      <p:grpSp>
        <p:nvGrpSpPr>
          <p:cNvPr id="1089" name="Group 1088">
            <a:extLst>
              <a:ext uri="{FF2B5EF4-FFF2-40B4-BE49-F238E27FC236}">
                <a16:creationId xmlns:a16="http://schemas.microsoft.com/office/drawing/2014/main" id="{69CCAE27-5540-B38F-53DF-58E1B7773265}"/>
              </a:ext>
            </a:extLst>
          </p:cNvPr>
          <p:cNvGrpSpPr/>
          <p:nvPr/>
        </p:nvGrpSpPr>
        <p:grpSpPr>
          <a:xfrm rot="5400000">
            <a:off x="9604204" y="2866263"/>
            <a:ext cx="105086" cy="1012851"/>
            <a:chOff x="10315212" y="2227979"/>
            <a:chExt cx="228231" cy="545072"/>
          </a:xfrm>
        </p:grpSpPr>
        <p:cxnSp>
          <p:nvCxnSpPr>
            <p:cNvPr id="1090" name="Straight Connector 1089">
              <a:extLst>
                <a:ext uri="{FF2B5EF4-FFF2-40B4-BE49-F238E27FC236}">
                  <a16:creationId xmlns:a16="http://schemas.microsoft.com/office/drawing/2014/main" id="{DA0A4ED1-97BF-EB2C-87B3-B58D502ACC2F}"/>
                </a:ext>
              </a:extLst>
            </p:cNvPr>
            <p:cNvCxnSpPr>
              <a:cxnSpLocks/>
            </p:cNvCxnSpPr>
            <p:nvPr/>
          </p:nvCxnSpPr>
          <p:spPr bwMode="auto">
            <a:xfrm>
              <a:off x="10315212" y="2227979"/>
              <a:ext cx="228231" cy="0"/>
            </a:xfrm>
            <a:prstGeom prst="line">
              <a:avLst/>
            </a:prstGeom>
            <a:noFill/>
            <a:ln w="28575" cap="flat" cmpd="sng" algn="ctr">
              <a:solidFill>
                <a:schemeClr val="accent4"/>
              </a:solidFill>
              <a:prstDash val="solid"/>
              <a:round/>
              <a:headEnd type="none" w="med" len="med"/>
              <a:tailEnd type="none" w="med" len="med"/>
            </a:ln>
            <a:effectLst/>
          </p:spPr>
        </p:cxnSp>
        <p:cxnSp>
          <p:nvCxnSpPr>
            <p:cNvPr id="1091" name="Straight Connector 1090">
              <a:extLst>
                <a:ext uri="{FF2B5EF4-FFF2-40B4-BE49-F238E27FC236}">
                  <a16:creationId xmlns:a16="http://schemas.microsoft.com/office/drawing/2014/main" id="{F581CF9A-9E1B-659B-9C46-8FF6A61D1815}"/>
                </a:ext>
              </a:extLst>
            </p:cNvPr>
            <p:cNvCxnSpPr>
              <a:cxnSpLocks/>
            </p:cNvCxnSpPr>
            <p:nvPr/>
          </p:nvCxnSpPr>
          <p:spPr bwMode="auto">
            <a:xfrm>
              <a:off x="10429327" y="2227979"/>
              <a:ext cx="0" cy="545072"/>
            </a:xfrm>
            <a:prstGeom prst="line">
              <a:avLst/>
            </a:prstGeom>
            <a:noFill/>
            <a:ln w="28575" cap="flat" cmpd="sng" algn="ctr">
              <a:solidFill>
                <a:schemeClr val="accent4"/>
              </a:solidFill>
              <a:prstDash val="solid"/>
              <a:round/>
              <a:headEnd type="none" w="med" len="med"/>
              <a:tailEnd type="none" w="med" len="med"/>
            </a:ln>
            <a:effectLst/>
          </p:spPr>
        </p:cxnSp>
        <p:cxnSp>
          <p:nvCxnSpPr>
            <p:cNvPr id="1092" name="Straight Connector 1091">
              <a:extLst>
                <a:ext uri="{FF2B5EF4-FFF2-40B4-BE49-F238E27FC236}">
                  <a16:creationId xmlns:a16="http://schemas.microsoft.com/office/drawing/2014/main" id="{CEE86119-2DCD-C252-8F42-10F2DE4653BE}"/>
                </a:ext>
              </a:extLst>
            </p:cNvPr>
            <p:cNvCxnSpPr>
              <a:cxnSpLocks/>
            </p:cNvCxnSpPr>
            <p:nvPr/>
          </p:nvCxnSpPr>
          <p:spPr bwMode="auto">
            <a:xfrm>
              <a:off x="10315212" y="2773051"/>
              <a:ext cx="228231" cy="0"/>
            </a:xfrm>
            <a:prstGeom prst="line">
              <a:avLst/>
            </a:prstGeom>
            <a:noFill/>
            <a:ln w="28575" cap="flat" cmpd="sng" algn="ctr">
              <a:solidFill>
                <a:schemeClr val="accent4"/>
              </a:solidFill>
              <a:prstDash val="solid"/>
              <a:round/>
              <a:headEnd type="none" w="med" len="med"/>
              <a:tailEnd type="none" w="med" len="med"/>
            </a:ln>
            <a:effectLst/>
          </p:spPr>
        </p:cxnSp>
      </p:grpSp>
      <p:grpSp>
        <p:nvGrpSpPr>
          <p:cNvPr id="1093" name="Group 1092">
            <a:extLst>
              <a:ext uri="{FF2B5EF4-FFF2-40B4-BE49-F238E27FC236}">
                <a16:creationId xmlns:a16="http://schemas.microsoft.com/office/drawing/2014/main" id="{316B607E-309D-0B94-2A6B-2E246BB724AD}"/>
              </a:ext>
            </a:extLst>
          </p:cNvPr>
          <p:cNvGrpSpPr/>
          <p:nvPr/>
        </p:nvGrpSpPr>
        <p:grpSpPr>
          <a:xfrm rot="5400000">
            <a:off x="10306087" y="2122088"/>
            <a:ext cx="105086" cy="1922162"/>
            <a:chOff x="10315212" y="2192229"/>
            <a:chExt cx="228231" cy="580822"/>
          </a:xfrm>
        </p:grpSpPr>
        <p:cxnSp>
          <p:nvCxnSpPr>
            <p:cNvPr id="1094" name="Straight Connector 1093">
              <a:extLst>
                <a:ext uri="{FF2B5EF4-FFF2-40B4-BE49-F238E27FC236}">
                  <a16:creationId xmlns:a16="http://schemas.microsoft.com/office/drawing/2014/main" id="{198BB7F7-513B-055C-01F2-9E3302FA7F66}"/>
                </a:ext>
              </a:extLst>
            </p:cNvPr>
            <p:cNvCxnSpPr>
              <a:cxnSpLocks/>
            </p:cNvCxnSpPr>
            <p:nvPr/>
          </p:nvCxnSpPr>
          <p:spPr bwMode="auto">
            <a:xfrm>
              <a:off x="10315212" y="2192229"/>
              <a:ext cx="228231" cy="0"/>
            </a:xfrm>
            <a:prstGeom prst="line">
              <a:avLst/>
            </a:prstGeom>
            <a:noFill/>
            <a:ln w="28575" cap="flat" cmpd="sng" algn="ctr">
              <a:solidFill>
                <a:schemeClr val="accent3"/>
              </a:solidFill>
              <a:prstDash val="solid"/>
              <a:round/>
              <a:headEnd type="none" w="med" len="med"/>
              <a:tailEnd type="none" w="med" len="med"/>
            </a:ln>
            <a:effectLst/>
          </p:spPr>
        </p:cxnSp>
        <p:cxnSp>
          <p:nvCxnSpPr>
            <p:cNvPr id="1095" name="Straight Connector 1094">
              <a:extLst>
                <a:ext uri="{FF2B5EF4-FFF2-40B4-BE49-F238E27FC236}">
                  <a16:creationId xmlns:a16="http://schemas.microsoft.com/office/drawing/2014/main" id="{0B59F54F-3D73-5185-FB5F-B70A97F5E36B}"/>
                </a:ext>
              </a:extLst>
            </p:cNvPr>
            <p:cNvCxnSpPr>
              <a:cxnSpLocks/>
            </p:cNvCxnSpPr>
            <p:nvPr/>
          </p:nvCxnSpPr>
          <p:spPr bwMode="auto">
            <a:xfrm rot="16200000" flipH="1">
              <a:off x="10160629" y="2504353"/>
              <a:ext cx="537396" cy="0"/>
            </a:xfrm>
            <a:prstGeom prst="line">
              <a:avLst/>
            </a:prstGeom>
            <a:noFill/>
            <a:ln w="28575" cap="flat" cmpd="sng" algn="ctr">
              <a:solidFill>
                <a:schemeClr val="accent3"/>
              </a:solidFill>
              <a:prstDash val="solid"/>
              <a:round/>
              <a:headEnd type="none" w="med" len="med"/>
              <a:tailEnd type="none" w="med" len="med"/>
            </a:ln>
            <a:effectLst/>
          </p:spPr>
        </p:cxnSp>
        <p:cxnSp>
          <p:nvCxnSpPr>
            <p:cNvPr id="1096" name="Straight Connector 1095">
              <a:extLst>
                <a:ext uri="{FF2B5EF4-FFF2-40B4-BE49-F238E27FC236}">
                  <a16:creationId xmlns:a16="http://schemas.microsoft.com/office/drawing/2014/main" id="{0BA113CB-0DD3-74D6-1FB8-D58981514867}"/>
                </a:ext>
              </a:extLst>
            </p:cNvPr>
            <p:cNvCxnSpPr>
              <a:cxnSpLocks/>
            </p:cNvCxnSpPr>
            <p:nvPr/>
          </p:nvCxnSpPr>
          <p:spPr bwMode="auto">
            <a:xfrm>
              <a:off x="10315212" y="2773051"/>
              <a:ext cx="228231"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097" name="Group 1096">
            <a:extLst>
              <a:ext uri="{FF2B5EF4-FFF2-40B4-BE49-F238E27FC236}">
                <a16:creationId xmlns:a16="http://schemas.microsoft.com/office/drawing/2014/main" id="{E36C6C96-97E5-53BC-7F9E-0AA1CDEE90AB}"/>
              </a:ext>
            </a:extLst>
          </p:cNvPr>
          <p:cNvGrpSpPr/>
          <p:nvPr/>
        </p:nvGrpSpPr>
        <p:grpSpPr>
          <a:xfrm rot="5400000">
            <a:off x="10048040" y="2144711"/>
            <a:ext cx="105086" cy="1331681"/>
            <a:chOff x="10315212" y="2227979"/>
            <a:chExt cx="228231" cy="545072"/>
          </a:xfrm>
        </p:grpSpPr>
        <p:cxnSp>
          <p:nvCxnSpPr>
            <p:cNvPr id="1098" name="Straight Connector 1097">
              <a:extLst>
                <a:ext uri="{FF2B5EF4-FFF2-40B4-BE49-F238E27FC236}">
                  <a16:creationId xmlns:a16="http://schemas.microsoft.com/office/drawing/2014/main" id="{A914948C-1E76-4C43-7E6A-9FAB3649D871}"/>
                </a:ext>
              </a:extLst>
            </p:cNvPr>
            <p:cNvCxnSpPr>
              <a:cxnSpLocks/>
            </p:cNvCxnSpPr>
            <p:nvPr/>
          </p:nvCxnSpPr>
          <p:spPr bwMode="auto">
            <a:xfrm>
              <a:off x="10315212" y="2227979"/>
              <a:ext cx="228231" cy="0"/>
            </a:xfrm>
            <a:prstGeom prst="line">
              <a:avLst/>
            </a:prstGeom>
            <a:noFill/>
            <a:ln w="28575" cap="flat" cmpd="sng" algn="ctr">
              <a:solidFill>
                <a:schemeClr val="accent1"/>
              </a:solidFill>
              <a:prstDash val="solid"/>
              <a:round/>
              <a:headEnd type="none" w="med" len="med"/>
              <a:tailEnd type="none" w="med" len="med"/>
            </a:ln>
            <a:effectLst/>
          </p:spPr>
        </p:cxnSp>
        <p:cxnSp>
          <p:nvCxnSpPr>
            <p:cNvPr id="1099" name="Straight Connector 1098">
              <a:extLst>
                <a:ext uri="{FF2B5EF4-FFF2-40B4-BE49-F238E27FC236}">
                  <a16:creationId xmlns:a16="http://schemas.microsoft.com/office/drawing/2014/main" id="{3ACFE6B8-5959-B575-074D-553310A440D8}"/>
                </a:ext>
              </a:extLst>
            </p:cNvPr>
            <p:cNvCxnSpPr>
              <a:cxnSpLocks/>
            </p:cNvCxnSpPr>
            <p:nvPr/>
          </p:nvCxnSpPr>
          <p:spPr bwMode="auto">
            <a:xfrm>
              <a:off x="10429327" y="2227979"/>
              <a:ext cx="0" cy="545072"/>
            </a:xfrm>
            <a:prstGeom prst="line">
              <a:avLst/>
            </a:prstGeom>
            <a:noFill/>
            <a:ln w="28575" cap="flat" cmpd="sng" algn="ctr">
              <a:solidFill>
                <a:schemeClr val="accent1"/>
              </a:solidFill>
              <a:prstDash val="solid"/>
              <a:round/>
              <a:headEnd type="none" w="med" len="med"/>
              <a:tailEnd type="none" w="med" len="med"/>
            </a:ln>
            <a:effectLst/>
          </p:spPr>
        </p:cxnSp>
        <p:cxnSp>
          <p:nvCxnSpPr>
            <p:cNvPr id="1100" name="Straight Connector 1099">
              <a:extLst>
                <a:ext uri="{FF2B5EF4-FFF2-40B4-BE49-F238E27FC236}">
                  <a16:creationId xmlns:a16="http://schemas.microsoft.com/office/drawing/2014/main" id="{6A131A7E-01E6-998D-4A39-D1A9B3409AD1}"/>
                </a:ext>
              </a:extLst>
            </p:cNvPr>
            <p:cNvCxnSpPr>
              <a:cxnSpLocks/>
            </p:cNvCxnSpPr>
            <p:nvPr/>
          </p:nvCxnSpPr>
          <p:spPr bwMode="auto">
            <a:xfrm>
              <a:off x="10315212" y="2773051"/>
              <a:ext cx="228231"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1101" name="Group 1100">
            <a:extLst>
              <a:ext uri="{FF2B5EF4-FFF2-40B4-BE49-F238E27FC236}">
                <a16:creationId xmlns:a16="http://schemas.microsoft.com/office/drawing/2014/main" id="{33DAB276-6BBD-D417-CD85-16E80DDAD77F}"/>
              </a:ext>
            </a:extLst>
          </p:cNvPr>
          <p:cNvGrpSpPr/>
          <p:nvPr/>
        </p:nvGrpSpPr>
        <p:grpSpPr>
          <a:xfrm rot="5400000">
            <a:off x="10196130" y="1412345"/>
            <a:ext cx="105086" cy="1702251"/>
            <a:chOff x="10315212" y="2227979"/>
            <a:chExt cx="228231" cy="545072"/>
          </a:xfrm>
        </p:grpSpPr>
        <p:cxnSp>
          <p:nvCxnSpPr>
            <p:cNvPr id="1102" name="Straight Connector 1101">
              <a:extLst>
                <a:ext uri="{FF2B5EF4-FFF2-40B4-BE49-F238E27FC236}">
                  <a16:creationId xmlns:a16="http://schemas.microsoft.com/office/drawing/2014/main" id="{7527B691-1E65-1A37-804F-294F7076AB31}"/>
                </a:ext>
              </a:extLst>
            </p:cNvPr>
            <p:cNvCxnSpPr>
              <a:cxnSpLocks/>
            </p:cNvCxnSpPr>
            <p:nvPr/>
          </p:nvCxnSpPr>
          <p:spPr bwMode="auto">
            <a:xfrm>
              <a:off x="10315212" y="2227979"/>
              <a:ext cx="228231" cy="0"/>
            </a:xfrm>
            <a:prstGeom prst="line">
              <a:avLst/>
            </a:prstGeom>
            <a:noFill/>
            <a:ln w="28575" cap="flat" cmpd="sng" algn="ctr">
              <a:solidFill>
                <a:schemeClr val="bg2"/>
              </a:solidFill>
              <a:prstDash val="solid"/>
              <a:round/>
              <a:headEnd type="none" w="med" len="med"/>
              <a:tailEnd type="none" w="med" len="med"/>
            </a:ln>
            <a:effectLst/>
          </p:spPr>
        </p:cxnSp>
        <p:cxnSp>
          <p:nvCxnSpPr>
            <p:cNvPr id="1103" name="Straight Connector 1102">
              <a:extLst>
                <a:ext uri="{FF2B5EF4-FFF2-40B4-BE49-F238E27FC236}">
                  <a16:creationId xmlns:a16="http://schemas.microsoft.com/office/drawing/2014/main" id="{FFFFFB5D-01DB-D95D-14AE-3038FC0FC1FB}"/>
                </a:ext>
              </a:extLst>
            </p:cNvPr>
            <p:cNvCxnSpPr>
              <a:cxnSpLocks/>
            </p:cNvCxnSpPr>
            <p:nvPr/>
          </p:nvCxnSpPr>
          <p:spPr bwMode="auto">
            <a:xfrm>
              <a:off x="10429327" y="2227979"/>
              <a:ext cx="0" cy="545072"/>
            </a:xfrm>
            <a:prstGeom prst="line">
              <a:avLst/>
            </a:prstGeom>
            <a:noFill/>
            <a:ln w="28575" cap="flat" cmpd="sng" algn="ctr">
              <a:solidFill>
                <a:schemeClr val="bg2"/>
              </a:solidFill>
              <a:prstDash val="solid"/>
              <a:round/>
              <a:headEnd type="none" w="med" len="med"/>
              <a:tailEnd type="none" w="med" len="med"/>
            </a:ln>
            <a:effectLst/>
          </p:spPr>
        </p:cxnSp>
        <p:cxnSp>
          <p:nvCxnSpPr>
            <p:cNvPr id="1104" name="Straight Connector 1103">
              <a:extLst>
                <a:ext uri="{FF2B5EF4-FFF2-40B4-BE49-F238E27FC236}">
                  <a16:creationId xmlns:a16="http://schemas.microsoft.com/office/drawing/2014/main" id="{84F619BA-CA16-8B9A-B24D-CED67537F4CB}"/>
                </a:ext>
              </a:extLst>
            </p:cNvPr>
            <p:cNvCxnSpPr>
              <a:cxnSpLocks/>
            </p:cNvCxnSpPr>
            <p:nvPr/>
          </p:nvCxnSpPr>
          <p:spPr bwMode="auto">
            <a:xfrm>
              <a:off x="10315212" y="2773051"/>
              <a:ext cx="228231" cy="0"/>
            </a:xfrm>
            <a:prstGeom prst="line">
              <a:avLst/>
            </a:prstGeom>
            <a:noFill/>
            <a:ln w="28575" cap="flat" cmpd="sng" algn="ctr">
              <a:solidFill>
                <a:schemeClr val="bg2"/>
              </a:solidFill>
              <a:prstDash val="solid"/>
              <a:round/>
              <a:headEnd type="none" w="med" len="med"/>
              <a:tailEnd type="none" w="med" len="med"/>
            </a:ln>
            <a:effectLst/>
          </p:spPr>
        </p:cxnSp>
      </p:grpSp>
      <p:cxnSp>
        <p:nvCxnSpPr>
          <p:cNvPr id="1107" name="Straight Connector 1106">
            <a:extLst>
              <a:ext uri="{FF2B5EF4-FFF2-40B4-BE49-F238E27FC236}">
                <a16:creationId xmlns:a16="http://schemas.microsoft.com/office/drawing/2014/main" id="{62B723D1-222E-8E57-F454-86DC871F0CA7}"/>
              </a:ext>
            </a:extLst>
          </p:cNvPr>
          <p:cNvCxnSpPr>
            <a:cxnSpLocks/>
          </p:cNvCxnSpPr>
          <p:nvPr/>
        </p:nvCxnSpPr>
        <p:spPr bwMode="auto">
          <a:xfrm>
            <a:off x="11252039" y="3081749"/>
            <a:ext cx="67670" cy="0"/>
          </a:xfrm>
          <a:prstGeom prst="line">
            <a:avLst/>
          </a:prstGeom>
          <a:noFill/>
          <a:ln w="28575" cap="flat" cmpd="sng" algn="ctr">
            <a:solidFill>
              <a:schemeClr val="accent3"/>
            </a:solidFill>
            <a:prstDash val="solid"/>
            <a:round/>
            <a:headEnd type="none" w="med" len="med"/>
            <a:tailEnd type="none" w="med" len="med"/>
          </a:ln>
          <a:effectLst/>
        </p:spPr>
      </p:cxnSp>
      <p:sp>
        <p:nvSpPr>
          <p:cNvPr id="1109" name="Diamond 1108">
            <a:extLst>
              <a:ext uri="{FF2B5EF4-FFF2-40B4-BE49-F238E27FC236}">
                <a16:creationId xmlns:a16="http://schemas.microsoft.com/office/drawing/2014/main" id="{9CC9181F-5CC6-4EFD-C7B7-AE769446072E}"/>
              </a:ext>
            </a:extLst>
          </p:cNvPr>
          <p:cNvSpPr/>
          <p:nvPr/>
        </p:nvSpPr>
        <p:spPr bwMode="auto">
          <a:xfrm>
            <a:off x="10323928" y="2766299"/>
            <a:ext cx="63454" cy="93633"/>
          </a:xfrm>
          <a:prstGeom prst="diamond">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10" name="Diamond 1109">
            <a:extLst>
              <a:ext uri="{FF2B5EF4-FFF2-40B4-BE49-F238E27FC236}">
                <a16:creationId xmlns:a16="http://schemas.microsoft.com/office/drawing/2014/main" id="{A51E8099-7281-B88C-5547-BD2BD3FB79C5}"/>
              </a:ext>
            </a:extLst>
          </p:cNvPr>
          <p:cNvSpPr/>
          <p:nvPr/>
        </p:nvSpPr>
        <p:spPr bwMode="auto">
          <a:xfrm>
            <a:off x="9958502" y="3040374"/>
            <a:ext cx="63454" cy="93633"/>
          </a:xfrm>
          <a:prstGeom prst="diamond">
            <a:avLst/>
          </a:prstGeom>
          <a:solidFill>
            <a:schemeClr val="accent3"/>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11" name="Diamond 1110">
            <a:extLst>
              <a:ext uri="{FF2B5EF4-FFF2-40B4-BE49-F238E27FC236}">
                <a16:creationId xmlns:a16="http://schemas.microsoft.com/office/drawing/2014/main" id="{9479C76B-DB81-4B98-3BB4-DEECD695F485}"/>
              </a:ext>
            </a:extLst>
          </p:cNvPr>
          <p:cNvSpPr/>
          <p:nvPr/>
        </p:nvSpPr>
        <p:spPr bwMode="auto">
          <a:xfrm>
            <a:off x="9266324" y="3327799"/>
            <a:ext cx="63454" cy="93633"/>
          </a:xfrm>
          <a:prstGeom prst="diamond">
            <a:avLst/>
          </a:prstGeom>
          <a:solidFill>
            <a:schemeClr val="accent4"/>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12" name="Diamond 1111">
            <a:extLst>
              <a:ext uri="{FF2B5EF4-FFF2-40B4-BE49-F238E27FC236}">
                <a16:creationId xmlns:a16="http://schemas.microsoft.com/office/drawing/2014/main" id="{E619276A-64BA-18BC-85D1-F330F822DD8C}"/>
              </a:ext>
            </a:extLst>
          </p:cNvPr>
          <p:cNvSpPr/>
          <p:nvPr/>
        </p:nvSpPr>
        <p:spPr bwMode="auto">
          <a:xfrm>
            <a:off x="9139773" y="3611930"/>
            <a:ext cx="63454" cy="93633"/>
          </a:xfrm>
          <a:prstGeom prst="diamond">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13" name="Diamond 1112">
            <a:extLst>
              <a:ext uri="{FF2B5EF4-FFF2-40B4-BE49-F238E27FC236}">
                <a16:creationId xmlns:a16="http://schemas.microsoft.com/office/drawing/2014/main" id="{047AFC8B-3A6E-C0A5-D20B-52A7E2D5E4BD}"/>
              </a:ext>
            </a:extLst>
          </p:cNvPr>
          <p:cNvSpPr/>
          <p:nvPr/>
        </p:nvSpPr>
        <p:spPr bwMode="auto">
          <a:xfrm>
            <a:off x="9628633" y="2210927"/>
            <a:ext cx="97995" cy="123519"/>
          </a:xfrm>
          <a:prstGeom prst="diamond">
            <a:avLst/>
          </a:prstGeom>
          <a:solidFill>
            <a:schemeClr val="bg2"/>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1120" name="Group 1119">
            <a:extLst>
              <a:ext uri="{FF2B5EF4-FFF2-40B4-BE49-F238E27FC236}">
                <a16:creationId xmlns:a16="http://schemas.microsoft.com/office/drawing/2014/main" id="{97B7D54C-F932-94B5-8AFF-709FA26B6DB4}"/>
              </a:ext>
            </a:extLst>
          </p:cNvPr>
          <p:cNvGrpSpPr/>
          <p:nvPr/>
        </p:nvGrpSpPr>
        <p:grpSpPr>
          <a:xfrm>
            <a:off x="8823324" y="2268984"/>
            <a:ext cx="92076" cy="1378533"/>
            <a:chOff x="8766731" y="2304704"/>
            <a:chExt cx="465072" cy="1378533"/>
          </a:xfrm>
        </p:grpSpPr>
        <p:cxnSp>
          <p:nvCxnSpPr>
            <p:cNvPr id="1115" name="Straight Connector 1114">
              <a:extLst>
                <a:ext uri="{FF2B5EF4-FFF2-40B4-BE49-F238E27FC236}">
                  <a16:creationId xmlns:a16="http://schemas.microsoft.com/office/drawing/2014/main" id="{230EB352-20D7-CC81-CA56-F771CD88D89A}"/>
                </a:ext>
              </a:extLst>
            </p:cNvPr>
            <p:cNvCxnSpPr>
              <a:cxnSpLocks/>
            </p:cNvCxnSpPr>
            <p:nvPr/>
          </p:nvCxnSpPr>
          <p:spPr bwMode="auto">
            <a:xfrm>
              <a:off x="8766731" y="2304704"/>
              <a:ext cx="465072" cy="0"/>
            </a:xfrm>
            <a:prstGeom prst="line">
              <a:avLst/>
            </a:prstGeom>
            <a:noFill/>
            <a:ln w="28575" cap="flat" cmpd="sng" algn="ctr">
              <a:solidFill>
                <a:schemeClr val="bg1"/>
              </a:solidFill>
              <a:prstDash val="solid"/>
              <a:round/>
              <a:headEnd type="none" w="med" len="med"/>
              <a:tailEnd type="none" w="med" len="med"/>
            </a:ln>
            <a:effectLst/>
          </p:spPr>
        </p:cxnSp>
        <p:cxnSp>
          <p:nvCxnSpPr>
            <p:cNvPr id="1116" name="Straight Connector 1115">
              <a:extLst>
                <a:ext uri="{FF2B5EF4-FFF2-40B4-BE49-F238E27FC236}">
                  <a16:creationId xmlns:a16="http://schemas.microsoft.com/office/drawing/2014/main" id="{0DE9A34C-0001-D725-380F-97AEC98F98E0}"/>
                </a:ext>
              </a:extLst>
            </p:cNvPr>
            <p:cNvCxnSpPr>
              <a:cxnSpLocks/>
            </p:cNvCxnSpPr>
            <p:nvPr/>
          </p:nvCxnSpPr>
          <p:spPr bwMode="auto">
            <a:xfrm>
              <a:off x="8766731" y="2848506"/>
              <a:ext cx="465072" cy="0"/>
            </a:xfrm>
            <a:prstGeom prst="line">
              <a:avLst/>
            </a:prstGeom>
            <a:noFill/>
            <a:ln w="28575" cap="flat" cmpd="sng" algn="ctr">
              <a:solidFill>
                <a:schemeClr val="bg1"/>
              </a:solidFill>
              <a:prstDash val="solid"/>
              <a:round/>
              <a:headEnd type="none" w="med" len="med"/>
              <a:tailEnd type="none" w="med" len="med"/>
            </a:ln>
            <a:effectLst/>
          </p:spPr>
        </p:cxnSp>
        <p:cxnSp>
          <p:nvCxnSpPr>
            <p:cNvPr id="1117" name="Straight Connector 1116">
              <a:extLst>
                <a:ext uri="{FF2B5EF4-FFF2-40B4-BE49-F238E27FC236}">
                  <a16:creationId xmlns:a16="http://schemas.microsoft.com/office/drawing/2014/main" id="{68045F1F-5F85-7105-333D-D435B57A7E59}"/>
                </a:ext>
              </a:extLst>
            </p:cNvPr>
            <p:cNvCxnSpPr>
              <a:cxnSpLocks/>
            </p:cNvCxnSpPr>
            <p:nvPr/>
          </p:nvCxnSpPr>
          <p:spPr bwMode="auto">
            <a:xfrm>
              <a:off x="8766731" y="3123422"/>
              <a:ext cx="465072" cy="0"/>
            </a:xfrm>
            <a:prstGeom prst="line">
              <a:avLst/>
            </a:prstGeom>
            <a:noFill/>
            <a:ln w="28575" cap="flat" cmpd="sng" algn="ctr">
              <a:solidFill>
                <a:schemeClr val="bg1"/>
              </a:solidFill>
              <a:prstDash val="solid"/>
              <a:round/>
              <a:headEnd type="none" w="med" len="med"/>
              <a:tailEnd type="none" w="med" len="med"/>
            </a:ln>
            <a:effectLst/>
          </p:spPr>
        </p:cxnSp>
        <p:cxnSp>
          <p:nvCxnSpPr>
            <p:cNvPr id="1118" name="Straight Connector 1117">
              <a:extLst>
                <a:ext uri="{FF2B5EF4-FFF2-40B4-BE49-F238E27FC236}">
                  <a16:creationId xmlns:a16="http://schemas.microsoft.com/office/drawing/2014/main" id="{22F5A30B-B2D0-D84F-8254-B96760F0C06F}"/>
                </a:ext>
              </a:extLst>
            </p:cNvPr>
            <p:cNvCxnSpPr>
              <a:cxnSpLocks/>
            </p:cNvCxnSpPr>
            <p:nvPr/>
          </p:nvCxnSpPr>
          <p:spPr bwMode="auto">
            <a:xfrm>
              <a:off x="8766731" y="3409950"/>
              <a:ext cx="465072" cy="0"/>
            </a:xfrm>
            <a:prstGeom prst="line">
              <a:avLst/>
            </a:prstGeom>
            <a:noFill/>
            <a:ln w="28575" cap="flat" cmpd="sng" algn="ctr">
              <a:solidFill>
                <a:schemeClr val="bg1"/>
              </a:solidFill>
              <a:prstDash val="solid"/>
              <a:round/>
              <a:headEnd type="none" w="med" len="med"/>
              <a:tailEnd type="none" w="med" len="med"/>
            </a:ln>
            <a:effectLst/>
          </p:spPr>
        </p:cxnSp>
        <p:cxnSp>
          <p:nvCxnSpPr>
            <p:cNvPr id="1119" name="Straight Connector 1118">
              <a:extLst>
                <a:ext uri="{FF2B5EF4-FFF2-40B4-BE49-F238E27FC236}">
                  <a16:creationId xmlns:a16="http://schemas.microsoft.com/office/drawing/2014/main" id="{DD7EEA46-B3DF-A488-E487-7A00F43003F8}"/>
                </a:ext>
              </a:extLst>
            </p:cNvPr>
            <p:cNvCxnSpPr>
              <a:cxnSpLocks/>
            </p:cNvCxnSpPr>
            <p:nvPr/>
          </p:nvCxnSpPr>
          <p:spPr bwMode="auto">
            <a:xfrm>
              <a:off x="8766731" y="3683237"/>
              <a:ext cx="465072" cy="0"/>
            </a:xfrm>
            <a:prstGeom prst="line">
              <a:avLst/>
            </a:prstGeom>
            <a:noFill/>
            <a:ln w="28575" cap="flat" cmpd="sng" algn="ctr">
              <a:solidFill>
                <a:schemeClr val="bg1"/>
              </a:solidFill>
              <a:prstDash val="solid"/>
              <a:round/>
              <a:headEnd type="none" w="med" len="med"/>
              <a:tailEnd type="none" w="med" len="med"/>
            </a:ln>
            <a:effectLst/>
          </p:spPr>
        </p:cxnSp>
      </p:grpSp>
    </p:spTree>
    <p:extLst>
      <p:ext uri="{BB962C8B-B14F-4D97-AF65-F5344CB8AC3E}">
        <p14:creationId xmlns:p14="http://schemas.microsoft.com/office/powerpoint/2010/main" val="39446328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510521-488E-77C2-9D6E-32B105F6F873}"/>
              </a:ext>
            </a:extLst>
          </p:cNvPr>
          <p:cNvSpPr>
            <a:spLocks noGrp="1"/>
          </p:cNvSpPr>
          <p:nvPr>
            <p:ph type="title"/>
          </p:nvPr>
        </p:nvSpPr>
        <p:spPr/>
        <p:txBody>
          <a:bodyPr/>
          <a:lstStyle/>
          <a:p>
            <a:r>
              <a:rPr lang="en-US" dirty="0"/>
              <a:t>Updated DHHS Recommendations for Statins for </a:t>
            </a:r>
            <a:br>
              <a:rPr lang="en-US" dirty="0"/>
            </a:br>
            <a:r>
              <a:rPr lang="en-US" dirty="0"/>
              <a:t>People Living With HIV: February 27, 2024</a:t>
            </a:r>
          </a:p>
        </p:txBody>
      </p:sp>
      <p:sp>
        <p:nvSpPr>
          <p:cNvPr id="3" name="Content Placeholder 2">
            <a:extLst>
              <a:ext uri="{FF2B5EF4-FFF2-40B4-BE49-F238E27FC236}">
                <a16:creationId xmlns:a16="http://schemas.microsoft.com/office/drawing/2014/main" id="{8AFA598C-B807-D9F0-D1BD-EB844BBC95B6}"/>
              </a:ext>
            </a:extLst>
          </p:cNvPr>
          <p:cNvSpPr>
            <a:spLocks noGrp="1"/>
          </p:cNvSpPr>
          <p:nvPr>
            <p:ph idx="1"/>
          </p:nvPr>
        </p:nvSpPr>
        <p:spPr>
          <a:xfrm>
            <a:off x="604674" y="1513047"/>
            <a:ext cx="11183373" cy="4650686"/>
          </a:xfrm>
        </p:spPr>
        <p:txBody>
          <a:bodyPr/>
          <a:lstStyle/>
          <a:p>
            <a:r>
              <a:rPr lang="en-US" sz="2400" dirty="0"/>
              <a:t>For people living with HIV </a:t>
            </a:r>
            <a:r>
              <a:rPr lang="en-US" sz="2400" b="1" dirty="0">
                <a:solidFill>
                  <a:schemeClr val="accent3"/>
                </a:solidFill>
              </a:rPr>
              <a:t>aged 40-75 yr</a:t>
            </a:r>
            <a:r>
              <a:rPr lang="en-US" sz="2400" dirty="0"/>
              <a:t> who have </a:t>
            </a:r>
            <a:r>
              <a:rPr lang="en-US" sz="2400" b="1" dirty="0">
                <a:solidFill>
                  <a:schemeClr val="accent3"/>
                </a:solidFill>
              </a:rPr>
              <a:t>low to intermediate (5% to &lt;20%) </a:t>
            </a:r>
            <a:br>
              <a:rPr lang="en-US" sz="2400" b="1" dirty="0">
                <a:solidFill>
                  <a:schemeClr val="accent3"/>
                </a:solidFill>
              </a:rPr>
            </a:br>
            <a:r>
              <a:rPr lang="en-US" sz="2400" dirty="0"/>
              <a:t>10-yr </a:t>
            </a:r>
            <a:r>
              <a:rPr lang="en-US" sz="2400" b="1" dirty="0">
                <a:solidFill>
                  <a:schemeClr val="accent3"/>
                </a:solidFill>
              </a:rPr>
              <a:t>ASCVD risk </a:t>
            </a:r>
            <a:r>
              <a:rPr lang="en-US" sz="2400" dirty="0"/>
              <a:t>estimates:</a:t>
            </a:r>
          </a:p>
          <a:p>
            <a:pPr lvl="1"/>
            <a:r>
              <a:rPr lang="en-US" sz="2200" b="1" dirty="0">
                <a:solidFill>
                  <a:schemeClr val="accent3"/>
                </a:solidFill>
              </a:rPr>
              <a:t>Initiate at least moderate-intensity statin therapy </a:t>
            </a:r>
            <a:r>
              <a:rPr lang="en-US" sz="2200" dirty="0"/>
              <a:t>with pitavastatin 4 mg daily, atorvastatin 20 mg daily, or rosuvastatin 10 mg daily</a:t>
            </a:r>
          </a:p>
          <a:p>
            <a:pPr lvl="2">
              <a:buFont typeface="Wingdings" panose="05000000000000000000" pitchFamily="2" charset="2"/>
              <a:buChar char="§"/>
            </a:pPr>
            <a:r>
              <a:rPr lang="en-US" sz="2000" dirty="0"/>
              <a:t>If 10-yr ASCVD risk estimates &lt;5%, absolute benefit from statin therapy is modest, and decision to initiate statin should account for other HIV-related factors that can increase ASCVD risk</a:t>
            </a:r>
          </a:p>
          <a:p>
            <a:r>
              <a:rPr lang="en-US" sz="2400" dirty="0"/>
              <a:t>Follow AHA/ACC/Multisociety Guidelines for:</a:t>
            </a:r>
          </a:p>
          <a:p>
            <a:pPr lvl="1"/>
            <a:r>
              <a:rPr lang="en-US" sz="2200" dirty="0"/>
              <a:t>Age 40-75 yr with high (&gt;20%) ASCVD risk: high-intensity statin</a:t>
            </a:r>
          </a:p>
          <a:p>
            <a:pPr lvl="1"/>
            <a:r>
              <a:rPr lang="en-US" sz="2200" dirty="0"/>
              <a:t>Age 20-75 yr with LDL ≥190 mg/dL: high-intensity statin</a:t>
            </a:r>
          </a:p>
          <a:p>
            <a:pPr lvl="1"/>
            <a:r>
              <a:rPr lang="en-US" sz="2200" dirty="0"/>
              <a:t>Age 40-75 yr with DM: moderate-intensity statin; consider high based on risk assessment</a:t>
            </a:r>
          </a:p>
          <a:p>
            <a:pPr lvl="1"/>
            <a:endParaRPr lang="en-US" dirty="0"/>
          </a:p>
        </p:txBody>
      </p:sp>
      <p:sp>
        <p:nvSpPr>
          <p:cNvPr id="4" name="Text Box 15">
            <a:extLst>
              <a:ext uri="{FF2B5EF4-FFF2-40B4-BE49-F238E27FC236}">
                <a16:creationId xmlns:a16="http://schemas.microsoft.com/office/drawing/2014/main" id="{3E484B90-CB9E-894D-67C4-64B8E155EFEB}"/>
              </a:ext>
            </a:extLst>
          </p:cNvPr>
          <p:cNvSpPr txBox="1">
            <a:spLocks noChangeArrowheads="1"/>
          </p:cNvSpPr>
          <p:nvPr/>
        </p:nvSpPr>
        <p:spPr bwMode="auto">
          <a:xfrm>
            <a:off x="412751" y="6371663"/>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clinicalinfo.hiv.gov/en/guidelines/hiv-clinical-guidelines-adult-and-adolescent-arv/statin-therapy-people-hiv</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5" name="Rectangle 4">
            <a:extLst>
              <a:ext uri="{FF2B5EF4-FFF2-40B4-BE49-F238E27FC236}">
                <a16:creationId xmlns:a16="http://schemas.microsoft.com/office/drawing/2014/main" id="{704CFF2E-5657-3632-88E9-0B8C9A0BD176}"/>
              </a:ext>
            </a:extLst>
          </p:cNvPr>
          <p:cNvSpPr/>
          <p:nvPr/>
        </p:nvSpPr>
        <p:spPr bwMode="auto">
          <a:xfrm>
            <a:off x="717550" y="3140410"/>
            <a:ext cx="11070497" cy="751652"/>
          </a:xfrm>
          <a:prstGeom prst="rect">
            <a:avLst/>
          </a:prstGeom>
          <a:noFill/>
          <a:ln w="57150">
            <a:solidFill>
              <a:schemeClr val="accent5"/>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Tree>
    <p:extLst>
      <p:ext uri="{BB962C8B-B14F-4D97-AF65-F5344CB8AC3E}">
        <p14:creationId xmlns:p14="http://schemas.microsoft.com/office/powerpoint/2010/main" val="15568953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F52BBF5-FD47-A844-7A88-294ED09710C5}"/>
              </a:ext>
            </a:extLst>
          </p:cNvPr>
          <p:cNvSpPr>
            <a:spLocks noGrp="1"/>
          </p:cNvSpPr>
          <p:nvPr>
            <p:ph type="title"/>
          </p:nvPr>
        </p:nvSpPr>
        <p:spPr/>
        <p:txBody>
          <a:bodyPr/>
          <a:lstStyle/>
          <a:p>
            <a:r>
              <a:rPr lang="en-US" dirty="0"/>
              <a:t>Case Optimization: 2-Yr Visit</a:t>
            </a:r>
          </a:p>
        </p:txBody>
      </p:sp>
      <p:sp>
        <p:nvSpPr>
          <p:cNvPr id="4" name="Content Placeholder 3">
            <a:extLst>
              <a:ext uri="{FF2B5EF4-FFF2-40B4-BE49-F238E27FC236}">
                <a16:creationId xmlns:a16="http://schemas.microsoft.com/office/drawing/2014/main" id="{2B05A836-1359-7516-5BA9-6632A2C23017}"/>
              </a:ext>
            </a:extLst>
          </p:cNvPr>
          <p:cNvSpPr>
            <a:spLocks noGrp="1"/>
          </p:cNvSpPr>
          <p:nvPr>
            <p:ph idx="1"/>
          </p:nvPr>
        </p:nvSpPr>
        <p:spPr/>
        <p:txBody>
          <a:bodyPr/>
          <a:lstStyle/>
          <a:p>
            <a:r>
              <a:rPr lang="en-US" dirty="0"/>
              <a:t>Lifestyle interventions</a:t>
            </a:r>
          </a:p>
          <a:p>
            <a:r>
              <a:rPr lang="en-US" dirty="0"/>
              <a:t>Referral to a nutritionist</a:t>
            </a:r>
          </a:p>
          <a:p>
            <a:r>
              <a:rPr lang="en-US" dirty="0"/>
              <a:t>Did not start GLP-1 receptor agonist right away</a:t>
            </a:r>
          </a:p>
          <a:p>
            <a:r>
              <a:rPr lang="en-US" dirty="0"/>
              <a:t>Start atorvastatin 40 mg daily</a:t>
            </a:r>
          </a:p>
          <a:p>
            <a:endParaRPr lang="en-US" dirty="0"/>
          </a:p>
        </p:txBody>
      </p:sp>
    </p:spTree>
    <p:extLst>
      <p:ext uri="{BB962C8B-B14F-4D97-AF65-F5344CB8AC3E}">
        <p14:creationId xmlns:p14="http://schemas.microsoft.com/office/powerpoint/2010/main" val="2334413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4294967295"/>
          </p:nvPr>
        </p:nvSpPr>
        <p:spPr>
          <a:xfrm>
            <a:off x="514351" y="4856674"/>
            <a:ext cx="11283950" cy="1155939"/>
          </a:xfrm>
        </p:spPr>
        <p:txBody>
          <a:bodyPr/>
          <a:lstStyle/>
          <a:p>
            <a:pPr marL="0" indent="0">
              <a:buNone/>
            </a:pPr>
            <a:r>
              <a:rPr lang="en-US" sz="2400" b="1" dirty="0">
                <a:solidFill>
                  <a:srgbClr val="00823B"/>
                </a:solidFill>
                <a:hlinkClick r:id="rId3"/>
              </a:rPr>
              <a:t>clinicaloptions.com</a:t>
            </a:r>
            <a:endParaRPr lang="en-US" sz="2400" b="1" u="sng" dirty="0">
              <a:solidFill>
                <a:srgbClr val="E1471D"/>
              </a:solidFill>
            </a:endParaRP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ART Class!</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p:txBody>
          <a:bodyPr rtlCol="0">
            <a:normAutofit/>
          </a:bodyPr>
          <a:lstStyle/>
          <a:p>
            <a:pPr eaLnBrk="1" hangingPunct="1">
              <a:buClr>
                <a:schemeClr val="accent6"/>
              </a:buClr>
              <a:defRPr/>
            </a:pPr>
            <a:r>
              <a:rPr lang="en-US" sz="2200" dirty="0">
                <a:solidFill>
                  <a:srgbClr val="E1471D"/>
                </a:solidFill>
              </a:rPr>
              <a:t>Clinical Focus Modules </a:t>
            </a:r>
            <a:r>
              <a:rPr lang="en-US" sz="2200" b="0" dirty="0"/>
              <a:t>featuring case examples</a:t>
            </a:r>
          </a:p>
          <a:p>
            <a:pPr eaLnBrk="1" hangingPunct="1">
              <a:buClr>
                <a:schemeClr val="accent6"/>
              </a:buClr>
              <a:defRPr/>
            </a:pPr>
            <a:r>
              <a:rPr lang="en-US" sz="2200" dirty="0">
                <a:solidFill>
                  <a:schemeClr val="accent3"/>
                </a:solidFill>
              </a:rPr>
              <a:t>Peer Perspective Videos </a:t>
            </a:r>
            <a:r>
              <a:rPr lang="en-US" sz="2200" b="0" dirty="0"/>
              <a:t>where experts discuss individualized treatment options</a:t>
            </a:r>
          </a:p>
          <a:p>
            <a:pPr>
              <a:buClr>
                <a:schemeClr val="accent6"/>
              </a:buClr>
              <a:defRPr/>
            </a:pPr>
            <a:r>
              <a:rPr lang="en-US" sz="2200" dirty="0">
                <a:solidFill>
                  <a:srgbClr val="E1471D"/>
                </a:solidFill>
              </a:rPr>
              <a:t>ClinicalThought Commentaries </a:t>
            </a:r>
            <a:r>
              <a:rPr lang="en-US" sz="2200" b="0" dirty="0"/>
              <a:t>from HIV patient advocates</a:t>
            </a: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LongProperties xmlns="http://schemas.microsoft.com/office/2006/metadata/longProperti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eb439652-ab7c-4d46-b77a-1646f1f304c7">
      <Terms xmlns="http://schemas.microsoft.com/office/infopath/2007/PartnerControls"/>
    </lcf76f155ced4ddcb4097134ff3c332f>
    <TaxCatchAll xmlns="22fd6914-46d4-4c7e-bbad-46e82841b69d"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5AF29C3F0491C4F9EC2CA0251073C55" ma:contentTypeVersion="12" ma:contentTypeDescription="Create a new document." ma:contentTypeScope="" ma:versionID="546f0a11e69db2ba1a533ea92bf0f6e8">
  <xsd:schema xmlns:xsd="http://www.w3.org/2001/XMLSchema" xmlns:xs="http://www.w3.org/2001/XMLSchema" xmlns:p="http://schemas.microsoft.com/office/2006/metadata/properties" xmlns:ns2="eb439652-ab7c-4d46-b77a-1646f1f304c7" xmlns:ns3="22fd6914-46d4-4c7e-bbad-46e82841b69d" targetNamespace="http://schemas.microsoft.com/office/2006/metadata/properties" ma:root="true" ma:fieldsID="ad379a7a8433d81995212a3c0ab82bf9" ns2:_="" ns3:_="">
    <xsd:import namespace="eb439652-ab7c-4d46-b77a-1646f1f304c7"/>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LengthInSecond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b439652-ab7c-4d46-b77a-1646f1f304c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2.xml><?xml version="1.0" encoding="utf-8"?>
<ds:datastoreItem xmlns:ds="http://schemas.openxmlformats.org/officeDocument/2006/customXml" ds:itemID="{5BA55BC3-5A03-47C2-8EC3-D964C3B5E779}">
  <ds:schemaRefs>
    <ds:schemaRef ds:uri="22fd6914-46d4-4c7e-bbad-46e82841b69d"/>
    <ds:schemaRef ds:uri="eb439652-ab7c-4d46-b77a-1646f1f304c7"/>
    <ds:schemaRef ds:uri="http://www.w3.org/XML/1998/namespace"/>
    <ds:schemaRef ds:uri="http://schemas.openxmlformats.org/package/2006/metadata/core-properties"/>
    <ds:schemaRef ds:uri="http://schemas.microsoft.com/office/2006/metadata/properties"/>
    <ds:schemaRef ds:uri="http://schemas.microsoft.com/office/2006/documentManagement/types"/>
    <ds:schemaRef ds:uri="http://purl.org/dc/dcmitype/"/>
    <ds:schemaRef ds:uri="http://schemas.microsoft.com/office/infopath/2007/PartnerControls"/>
    <ds:schemaRef ds:uri="http://purl.org/dc/terms/"/>
    <ds:schemaRef ds:uri="http://purl.org/dc/elements/1.1/"/>
  </ds:schemaRefs>
</ds:datastoreItem>
</file>

<file path=customXml/itemProps3.xml><?xml version="1.0" encoding="utf-8"?>
<ds:datastoreItem xmlns:ds="http://schemas.openxmlformats.org/officeDocument/2006/customXml" ds:itemID="{FED843A7-D542-433B-9595-315DC9486D3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b439652-ab7c-4d46-b77a-1646f1f304c7"/>
    <ds:schemaRef ds:uri="22fd6914-46d4-4c7e-bbad-46e82841b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3A18F4D2-3653-4F4F-B917-116198900D9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2623</TotalTime>
  <Words>3826</Words>
  <Application>Microsoft Office PowerPoint</Application>
  <PresentationFormat>Widescreen</PresentationFormat>
  <Paragraphs>771</Paragraphs>
  <Slides>26</Slides>
  <Notes>25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Arial</vt:lpstr>
      <vt:lpstr>Calibri</vt:lpstr>
      <vt:lpstr>Times</vt:lpstr>
      <vt:lpstr>Times New Roman</vt:lpstr>
      <vt:lpstr>Wingdings</vt:lpstr>
      <vt:lpstr>2022_CCO_Template</vt:lpstr>
      <vt:lpstr>Individualizing ART With  Cardiometabolic Considerations</vt:lpstr>
      <vt:lpstr>About These Slides</vt:lpstr>
      <vt:lpstr>Faculty and Disclosures</vt:lpstr>
      <vt:lpstr>Learning Objective</vt:lpstr>
      <vt:lpstr>Case Study</vt:lpstr>
      <vt:lpstr>Are all ART options the same if metabolically healthy at HIV diagnosis?</vt:lpstr>
      <vt:lpstr>HIV Treatment Guideline Recommendations:  ART Initiation for Most People Living With HIV</vt:lpstr>
      <vt:lpstr>RESPOND: INSTIs and CV Event Risk</vt:lpstr>
      <vt:lpstr>Swiss HIV Cohort Study Participants:  INSTI Impact on CV Events</vt:lpstr>
      <vt:lpstr>Multivariate Analysis of Weight Gain After ART Start</vt:lpstr>
      <vt:lpstr>HIV-ASSIST</vt:lpstr>
      <vt:lpstr>Back to the Case</vt:lpstr>
      <vt:lpstr>Why should we care about weight gain  if she is not obese? Why is she gaining, and where is the fat going? </vt:lpstr>
      <vt:lpstr>Cardiometabolic Complications of  ART-Associated Weight Gain</vt:lpstr>
      <vt:lpstr>Effects of Semaglutide on Adipose Tissue in  HIV-Associated Lipohypertrophy</vt:lpstr>
      <vt:lpstr>Semaglutide vs Placebo: Changes in  Weight, BMI, Total Fat, and Total Lean Mass</vt:lpstr>
      <vt:lpstr>Semaglutide vs Placebo: Changes in  Weight, BMI, Total Fat, and Total Lean Mass</vt:lpstr>
      <vt:lpstr>Effects of Semaglutide on Adipose Tissue in HIV-Associated Lipohypertrophy: Other Findings and Concerns</vt:lpstr>
      <vt:lpstr>ACTG A5371/SLIM LIVER Study:  Semaglutide for MASLD in People Living With HIV</vt:lpstr>
      <vt:lpstr>ACTG A5371/SLIM LIVER Study: Participant Characteristics and Primary Outcome</vt:lpstr>
      <vt:lpstr>What is the CV risk for women with HIV? What do we know about statin benefits  with low ASCVD risk estimates?</vt:lpstr>
      <vt:lpstr>REPRIEVE: Statins for Cardiovascular Disease Prevention in People Living With HIV</vt:lpstr>
      <vt:lpstr>REPRIEVE: First Major Cardiovascular Event by  ASCVD Risk Score</vt:lpstr>
      <vt:lpstr>Updated DHHS Recommendations for Statins for  People Living With HIV: February 27, 2024</vt:lpstr>
      <vt:lpstr>Case Optimization: 2-Yr Visit</vt:lpstr>
      <vt:lpstr>Go Online for More CCO  Coverage of ART Class!</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Individualizing ART With Cardiometabolic Considerations</dc:title>
  <dc:creator>Preferred User</dc:creator>
  <cp:lastModifiedBy>Natalia Kolenko</cp:lastModifiedBy>
  <cp:revision>105</cp:revision>
  <cp:lastPrinted>2016-09-26T20:21:49Z</cp:lastPrinted>
  <dcterms:created xsi:type="dcterms:W3CDTF">2005-05-27T15:08:01Z</dcterms:created>
  <dcterms:modified xsi:type="dcterms:W3CDTF">2024-07-02T18:45:48Z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f6b19e28-ce23-4e45-8ab9-80e12fd2421e</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0x010100D5AF29C3F0491C4F9EC2CA0251073C55</vt:lpwstr>
  </property>
  <property fmtid="{D5CDD505-2E9C-101B-9397-08002B2CF9AE}" pid="9" name="MediaServiceImageTags">
    <vt:lpwstr/>
  </property>
</Properties>
</file>