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57" r:id="rId10"/>
    <p:sldId id="545" r:id="rId11"/>
    <p:sldId id="552" r:id="rId12"/>
    <p:sldId id="554" r:id="rId13"/>
    <p:sldId id="555" r:id="rId14"/>
    <p:sldId id="546" r:id="rId15"/>
    <p:sldId id="556"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Jacky Olin" initials="JO" lastIdx="5" clrIdx="15">
    <p:extLst>
      <p:ext uri="{19B8F6BF-5375-455C-9EA6-DF929625EA0E}">
        <p15:presenceInfo xmlns:p15="http://schemas.microsoft.com/office/powerpoint/2012/main" userId="S::jolin@clinicaloptions.com::be962d7c-0694-47b7-a47b-05bea0d96ce0" providerId="AD"/>
      </p:ext>
    </p:extLst>
  </p:cmAuthor>
  <p:cmAuthor id="17" name="Kemi Obajimi" initials="KO" lastIdx="1" clrIdx="16">
    <p:extLst>
      <p:ext uri="{19B8F6BF-5375-455C-9EA6-DF929625EA0E}">
        <p15:presenceInfo xmlns:p15="http://schemas.microsoft.com/office/powerpoint/2012/main" userId="S::kobajimi@clinicaloptions.com::81894e25-3cbc-45b7-be28-dda6fb8d19a9" providerId="AD"/>
      </p:ext>
    </p:extLst>
  </p:cmAuthor>
  <p:cmAuthor id="18" name="CLINICALOPTIONS\tquill" initials="C" lastIdx="3" clrIdx="17">
    <p:extLst>
      <p:ext uri="{19B8F6BF-5375-455C-9EA6-DF929625EA0E}">
        <p15:presenceInfo xmlns:p15="http://schemas.microsoft.com/office/powerpoint/2012/main" userId="CLINICALOPTIONS\tquill" providerId="None"/>
      </p:ext>
    </p:extLst>
  </p:cmAuthor>
  <p:cmAuthor id="19" name="Christy Seals" initials="CS" lastIdx="1" clrIdx="18">
    <p:extLst>
      <p:ext uri="{19B8F6BF-5375-455C-9EA6-DF929625EA0E}">
        <p15:presenceInfo xmlns:p15="http://schemas.microsoft.com/office/powerpoint/2012/main" userId="S::cseals@clinicaloptions.com::0852e532-1f9e-4bbf-9b56-be19a9543a31" providerId="AD"/>
      </p:ext>
    </p:extLst>
  </p:cmAuthor>
  <p:cmAuthor id="20" name="Dussadee Royal" initials="DR" lastIdx="1"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E1471D"/>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65676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AlloSCT, allogeneic stem cell transplant; BAT, best available therapy; GVHD, graft-vs-host disease;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67640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CNI, calcineurin inhibitor; CS, corticosteroids; EoT, end of therapy; FU, follow-up; GVHD, graft-vs-host disease; ORR, overall response rate; PK, pharmacokinetics; R2PD,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58712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BSA, body surface area; CS, corticosteroids; GI, gastrointestinal; GVHD, graft-vs-host disease;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86350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GVHD, graft-vs-host disease;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94506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sunder the curve; C</a:t>
            </a:r>
            <a:r>
              <a:rPr lang="en-US" i="1" baseline="-25000" dirty="0"/>
              <a:t>max</a:t>
            </a:r>
            <a:r>
              <a:rPr lang="en-US" i="1" dirty="0"/>
              <a:t>, maximum concentration; C</a:t>
            </a:r>
            <a:r>
              <a:rPr lang="en-US" i="1" baseline="-25000" dirty="0"/>
              <a:t>trough</a:t>
            </a:r>
            <a:r>
              <a:rPr lang="en-US" i="1" dirty="0"/>
              <a:t>, minimum concentration; GCV, geometric coefficient of variation; G</a:t>
            </a:r>
            <a:r>
              <a:rPr lang="en-US" i="1" baseline="-25000" dirty="0"/>
              <a:t>mean</a:t>
            </a:r>
            <a:r>
              <a:rPr lang="en-US" i="1" dirty="0"/>
              <a:t>, geometric mean; PK, pharmacokinetics; R2PD, recommended phase II dose;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39596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overall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75910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859910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 PK, pharmacokinetic;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162058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REACH4: Phase I/II Study of Ruxolitinib </a:t>
            </a:r>
            <a:br>
              <a:rPr lang="en-US" altLang="en-US" sz="4000" dirty="0"/>
            </a:br>
            <a:r>
              <a:rPr lang="en-US" altLang="en-US" sz="4000" dirty="0"/>
              <a:t>in Pediatric Patients With Untreated or </a:t>
            </a:r>
            <a:br>
              <a:rPr lang="en-US" altLang="en-US" sz="4000" dirty="0"/>
            </a:br>
            <a:r>
              <a:rPr lang="en-US" sz="4000" dirty="0"/>
              <a:t>Steroid-Refractory Acute </a:t>
            </a:r>
            <a:r>
              <a:rPr lang="en-US" altLang="en-US" sz="4000" dirty="0"/>
              <a:t>Graft-vs-Host Disease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0414C-B3F8-4868-A558-0D9E87BB37D9}"/>
              </a:ext>
            </a:extLst>
          </p:cNvPr>
          <p:cNvSpPr>
            <a:spLocks noGrp="1"/>
          </p:cNvSpPr>
          <p:nvPr>
            <p:ph type="title"/>
          </p:nvPr>
        </p:nvSpPr>
        <p:spPr/>
        <p:txBody>
          <a:bodyPr/>
          <a:lstStyle/>
          <a:p>
            <a:r>
              <a:rPr lang="en-US" dirty="0"/>
              <a:t>REACH4: Background</a:t>
            </a:r>
          </a:p>
        </p:txBody>
      </p:sp>
      <p:sp>
        <p:nvSpPr>
          <p:cNvPr id="3" name="Content Placeholder 2">
            <a:extLst>
              <a:ext uri="{FF2B5EF4-FFF2-40B4-BE49-F238E27FC236}">
                <a16:creationId xmlns:a16="http://schemas.microsoft.com/office/drawing/2014/main" id="{94CDCC16-5788-42E3-8C68-715512ADD3ED}"/>
              </a:ext>
            </a:extLst>
          </p:cNvPr>
          <p:cNvSpPr>
            <a:spLocks noGrp="1"/>
          </p:cNvSpPr>
          <p:nvPr>
            <p:ph idx="1"/>
          </p:nvPr>
        </p:nvSpPr>
        <p:spPr>
          <a:xfrm>
            <a:off x="604675" y="1513047"/>
            <a:ext cx="11153938" cy="4650686"/>
          </a:xfrm>
        </p:spPr>
        <p:txBody>
          <a:bodyPr/>
          <a:lstStyle/>
          <a:p>
            <a:r>
              <a:rPr lang="en-US" sz="2200" dirty="0"/>
              <a:t>In the United States, grade II-IV acute GVHD occurs in 40% to 85% of pediatric patients undergoing alloSCT from an unrelated donor</a:t>
            </a:r>
            <a:r>
              <a:rPr lang="en-US" sz="2200" baseline="30000" dirty="0"/>
              <a:t>1</a:t>
            </a:r>
            <a:r>
              <a:rPr lang="en-US" sz="2200" dirty="0"/>
              <a:t> </a:t>
            </a:r>
          </a:p>
          <a:p>
            <a:r>
              <a:rPr lang="en-US" sz="2200" dirty="0"/>
              <a:t>Corticosteroids are the standard first-line therapy for treatment of acute GVHD, with </a:t>
            </a:r>
            <a:br>
              <a:rPr lang="en-US" sz="2200" dirty="0"/>
            </a:br>
            <a:r>
              <a:rPr lang="en-US" sz="2200" dirty="0"/>
              <a:t>30% to 50% of patients responding</a:t>
            </a:r>
            <a:r>
              <a:rPr lang="en-US" sz="2200" baseline="30000" dirty="0"/>
              <a:t>2</a:t>
            </a:r>
            <a:endParaRPr lang="en-US" sz="2200" dirty="0"/>
          </a:p>
          <a:p>
            <a:r>
              <a:rPr lang="en-US" sz="2200" dirty="0"/>
              <a:t>Phase III REACH2 study of ruxolitinib, a JAK1/2 inhibitor, vs BAT in patients aged ≥12 yr </a:t>
            </a:r>
            <a:br>
              <a:rPr lang="en-US" sz="2200" dirty="0"/>
            </a:br>
            <a:r>
              <a:rPr lang="en-US" sz="2200" dirty="0"/>
              <a:t>with steroid-refractory acute GVHD showed improved and durable ORR with ruxolitinib (62.3% vs 39.4%; OR: 2.64; 95% CI: 1.65-4.22; </a:t>
            </a:r>
            <a:r>
              <a:rPr lang="en-US" sz="2200" i="1" dirty="0"/>
              <a:t>P</a:t>
            </a:r>
            <a:r>
              <a:rPr lang="en-US" sz="2200" dirty="0"/>
              <a:t> &lt;.001)</a:t>
            </a:r>
            <a:r>
              <a:rPr lang="en-US" sz="2200" baseline="30000" dirty="0"/>
              <a:t>3</a:t>
            </a:r>
          </a:p>
          <a:p>
            <a:r>
              <a:rPr lang="en-US" sz="2200" dirty="0"/>
              <a:t>In 2019, the FDA approved ruxolitinib for treatment of steroid-refractory acute GVHD in patients aged ≥12 yr</a:t>
            </a:r>
            <a:r>
              <a:rPr lang="en-US" sz="2200" baseline="30000" dirty="0"/>
              <a:t>4</a:t>
            </a:r>
          </a:p>
          <a:p>
            <a:r>
              <a:rPr lang="en-US" sz="2200" dirty="0"/>
              <a:t>Current analysis of phase I/II REACH4 study reports primary efficacy and safety findings with ruxolitinib + corticosteroids in pediatric patients with grade II-IV acute GVHD after alloSCT</a:t>
            </a:r>
            <a:r>
              <a:rPr lang="en-US" sz="2200" baseline="30000" dirty="0"/>
              <a:t>5</a:t>
            </a:r>
            <a:endParaRPr lang="en-US" sz="2200" dirty="0"/>
          </a:p>
        </p:txBody>
      </p:sp>
      <p:sp>
        <p:nvSpPr>
          <p:cNvPr id="4" name="Text Box 15">
            <a:extLst>
              <a:ext uri="{FF2B5EF4-FFF2-40B4-BE49-F238E27FC236}">
                <a16:creationId xmlns:a16="http://schemas.microsoft.com/office/drawing/2014/main" id="{04DC643F-E564-4151-B8A1-3710BCE5F2AA}"/>
              </a:ext>
            </a:extLst>
          </p:cNvPr>
          <p:cNvSpPr txBox="1">
            <a:spLocks noChangeArrowheads="1"/>
          </p:cNvSpPr>
          <p:nvPr/>
        </p:nvSpPr>
        <p:spPr bwMode="auto">
          <a:xfrm>
            <a:off x="423637" y="6188528"/>
            <a:ext cx="923802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lang="pl-PL" altLang="en-US" sz="1200" b="0" spc="-10" dirty="0" err="1">
                <a:solidFill>
                  <a:schemeClr val="bg2"/>
                </a:solidFill>
                <a:latin typeface="Calibri" panose="020F0502020204030204" pitchFamily="34" charset="0"/>
              </a:rPr>
              <a:t>Gatza</a:t>
            </a:r>
            <a:r>
              <a:rPr lang="pl-PL" altLang="en-US" sz="1200" b="0" spc="-10" dirty="0">
                <a:solidFill>
                  <a:schemeClr val="bg2"/>
                </a:solidFill>
                <a:latin typeface="Calibri" panose="020F0502020204030204" pitchFamily="34" charset="0"/>
              </a:rPr>
              <a:t>. Biol Blood Marrow Transplant. 2020;26:e101. 2. </a:t>
            </a:r>
            <a:r>
              <a:rPr lang="en-US" altLang="en-US" sz="1200" b="0" spc="-10" dirty="0">
                <a:solidFill>
                  <a:schemeClr val="bg2"/>
                </a:solidFill>
                <a:latin typeface="Calibri" panose="020F0502020204030204" pitchFamily="34" charset="0"/>
              </a:rPr>
              <a:t>Martin</a:t>
            </a:r>
            <a:r>
              <a:rPr lang="pl-PL" altLang="en-US" sz="1200" b="0" spc="-10" dirty="0">
                <a:solidFill>
                  <a:schemeClr val="bg2"/>
                </a:solidFill>
                <a:latin typeface="Calibri" panose="020F0502020204030204" pitchFamily="34" charset="0"/>
              </a:rPr>
              <a:t>.</a:t>
            </a:r>
            <a:r>
              <a:rPr lang="en-US" altLang="en-US" sz="1200" b="0" spc="-10" dirty="0">
                <a:solidFill>
                  <a:schemeClr val="bg2"/>
                </a:solidFill>
                <a:latin typeface="Calibri" panose="020F0502020204030204" pitchFamily="34" charset="0"/>
              </a:rPr>
              <a:t> Biol Blood Marrow Transplant. 2012;18:1150.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Zeiser. NEJM. 2020;382:1800. 4. Ruxolitinib PI. 5. </a:t>
            </a: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13849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rrow: Right 29">
            <a:extLst>
              <a:ext uri="{FF2B5EF4-FFF2-40B4-BE49-F238E27FC236}">
                <a16:creationId xmlns:a16="http://schemas.microsoft.com/office/drawing/2014/main" id="{FA84A645-0861-1A48-A7CB-F51879EC8876}"/>
              </a:ext>
            </a:extLst>
          </p:cNvPr>
          <p:cNvSpPr/>
          <p:nvPr/>
        </p:nvSpPr>
        <p:spPr bwMode="auto">
          <a:xfrm>
            <a:off x="2278588" y="1964168"/>
            <a:ext cx="8715476" cy="519118"/>
          </a:xfrm>
          <a:prstGeom prst="rightArrow">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76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sp>
        <p:nvSpPr>
          <p:cNvPr id="5" name="Rectangle 3">
            <a:extLst>
              <a:ext uri="{FF2B5EF4-FFF2-40B4-BE49-F238E27FC236}">
                <a16:creationId xmlns:a16="http://schemas.microsoft.com/office/drawing/2014/main" id="{B382828F-EC59-BE47-9F92-0058B3C626A7}"/>
              </a:ext>
            </a:extLst>
          </p:cNvPr>
          <p:cNvSpPr txBox="1">
            <a:spLocks noChangeArrowheads="1"/>
          </p:cNvSpPr>
          <p:nvPr/>
        </p:nvSpPr>
        <p:spPr bwMode="auto">
          <a:xfrm>
            <a:off x="616889" y="1525287"/>
            <a:ext cx="10877529" cy="45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Multicenter, open-label, single-arm phase I/II trial (data cutoff: February 22, 2022) </a:t>
            </a:r>
          </a:p>
        </p:txBody>
      </p:sp>
      <p:sp>
        <p:nvSpPr>
          <p:cNvPr id="6" name="Rectangle 3">
            <a:extLst>
              <a:ext uri="{FF2B5EF4-FFF2-40B4-BE49-F238E27FC236}">
                <a16:creationId xmlns:a16="http://schemas.microsoft.com/office/drawing/2014/main" id="{859AA9D6-E7A8-B54A-8F97-1BABF6B65EF1}"/>
              </a:ext>
            </a:extLst>
          </p:cNvPr>
          <p:cNvSpPr txBox="1">
            <a:spLocks noChangeArrowheads="1"/>
          </p:cNvSpPr>
          <p:nvPr/>
        </p:nvSpPr>
        <p:spPr bwMode="auto">
          <a:xfrm>
            <a:off x="616889" y="5289051"/>
            <a:ext cx="5268791" cy="118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891" marR="0" lvl="0" indent="-342891" algn="l" defTabSz="914377" rtl="0" eaLnBrk="1" fontAlgn="base" latinLnBrk="0" hangingPunct="1">
              <a:lnSpc>
                <a:spcPct val="90000"/>
              </a:lnSpc>
              <a:spcBef>
                <a:spcPts val="0"/>
              </a:spcBef>
              <a:buClr>
                <a:srgbClr val="000000"/>
              </a:buClr>
              <a:buSzTx/>
              <a:buFont typeface="Wingdings" panose="05000000000000000000" pitchFamily="2" charset="2"/>
              <a:buChar char="§"/>
              <a:tabLst/>
              <a:defRPr/>
            </a:pPr>
            <a:r>
              <a:rPr kumimoji="0" lang="en-US" alt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p>
          <a:p>
            <a:pPr lvl="1" indent="-342900" defTabSz="914377">
              <a:spcBef>
                <a:spcPts val="0"/>
              </a:spcBef>
              <a:buClr>
                <a:srgbClr val="000000"/>
              </a:buClr>
              <a:buFont typeface="Calibri" panose="020F0502020204030204" pitchFamily="34" charset="0"/>
              <a:buChar char="‒"/>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Phase I: PK parameter measurement and determination of age-appropriate R2PD</a:t>
            </a:r>
          </a:p>
          <a:p>
            <a:pPr lvl="1" indent="-342900" defTabSz="914377">
              <a:spcBef>
                <a:spcPts val="0"/>
              </a:spcBef>
              <a:buClr>
                <a:srgbClr val="000000"/>
              </a:buClr>
              <a:buFont typeface="Calibri" panose="020F0502020204030204" pitchFamily="34" charset="0"/>
              <a:buChar char="‒"/>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Phase II: ORR at Day 28</a:t>
            </a:r>
          </a:p>
        </p:txBody>
      </p:sp>
      <p:sp>
        <p:nvSpPr>
          <p:cNvPr id="7" name="Rectangle 49">
            <a:extLst>
              <a:ext uri="{FF2B5EF4-FFF2-40B4-BE49-F238E27FC236}">
                <a16:creationId xmlns:a16="http://schemas.microsoft.com/office/drawing/2014/main" id="{FAEBD063-8EAE-7842-AF25-270BDA68A083}"/>
              </a:ext>
            </a:extLst>
          </p:cNvPr>
          <p:cNvSpPr>
            <a:spLocks noChangeArrowheads="1"/>
          </p:cNvSpPr>
          <p:nvPr/>
        </p:nvSpPr>
        <p:spPr bwMode="auto">
          <a:xfrm>
            <a:off x="4628105" y="2495883"/>
            <a:ext cx="2795308" cy="533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Ruxolitinib 10 mg BID* + </a:t>
            </a:r>
            <a:r>
              <a:rPr lang="en-US" altLang="en-US" sz="1400" dirty="0">
                <a:solidFill>
                  <a:prstClr val="white"/>
                </a:solidFill>
                <a:latin typeface="Calibri" panose="020F0502020204030204" pitchFamily="34" charset="0"/>
                <a:cs typeface="Calibri" panose="020F0502020204030204" pitchFamily="34" charset="0"/>
              </a:rPr>
              <a:t>CS</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CNI</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lang="en-US" altLang="en-US" sz="1400" b="0" dirty="0">
                <a:solidFill>
                  <a:prstClr val="white"/>
                </a:solidFill>
                <a:latin typeface="Calibri" panose="020F0502020204030204" pitchFamily="34" charset="0"/>
                <a:cs typeface="Calibri" panose="020F0502020204030204" pitchFamily="34" charset="0"/>
              </a:rPr>
              <a:t>(n = 18)</a:t>
            </a:r>
            <a:endParaRPr kumimoji="0" lang="en-US" alt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0" name="Line 54">
            <a:extLst>
              <a:ext uri="{FF2B5EF4-FFF2-40B4-BE49-F238E27FC236}">
                <a16:creationId xmlns:a16="http://schemas.microsoft.com/office/drawing/2014/main" id="{0100188D-C1A9-F047-A94E-61A1B941AAD1}"/>
              </a:ext>
            </a:extLst>
          </p:cNvPr>
          <p:cNvSpPr>
            <a:spLocks noChangeShapeType="1"/>
          </p:cNvSpPr>
          <p:nvPr/>
        </p:nvSpPr>
        <p:spPr bwMode="auto">
          <a:xfrm flipV="1">
            <a:off x="3997076" y="2842679"/>
            <a:ext cx="54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Text Box 45">
            <a:extLst>
              <a:ext uri="{FF2B5EF4-FFF2-40B4-BE49-F238E27FC236}">
                <a16:creationId xmlns:a16="http://schemas.microsoft.com/office/drawing/2014/main" id="{B07C6E61-3F7D-3F40-A89E-4874818DFADC}"/>
              </a:ext>
            </a:extLst>
          </p:cNvPr>
          <p:cNvSpPr txBox="1">
            <a:spLocks noChangeArrowheads="1"/>
          </p:cNvSpPr>
          <p:nvPr/>
        </p:nvSpPr>
        <p:spPr bwMode="auto">
          <a:xfrm>
            <a:off x="793359" y="2368092"/>
            <a:ext cx="1729521"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Pediatric patients aged ≥28 days and &lt;18 yr with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a:t>
            </a:r>
            <a:r>
              <a:rPr lang="en-US" sz="1400" b="0" dirty="0">
                <a:solidFill>
                  <a:schemeClr val="bg1"/>
                </a:solidFill>
                <a:latin typeface="+mn-lt"/>
              </a:rPr>
              <a:t>naive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or</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steroid-refractory grade II-IV </a:t>
            </a:r>
            <a:r>
              <a:rPr kumimoji="0" lang="en-US" altLang="en-US" sz="14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acute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GVHD who have undergone alloSCT</a:t>
            </a:r>
            <a:endParaRPr lang="en-US" altLang="en-US" sz="1400" b="0" dirty="0">
              <a:solidFill>
                <a:srgbClr val="000000"/>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None/>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45)</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6188349D-2A08-EE4A-8C40-236E1D5B7246}"/>
              </a:ext>
            </a:extLst>
          </p:cNvPr>
          <p:cNvSpPr txBox="1"/>
          <p:nvPr/>
        </p:nvSpPr>
        <p:spPr bwMode="auto">
          <a:xfrm>
            <a:off x="827210" y="4343867"/>
            <a:ext cx="526879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lang="en-US" sz="1200" b="0" dirty="0">
                <a:solidFill>
                  <a:srgbClr val="000000"/>
                </a:solidFill>
                <a:latin typeface="Calibri" panose="020F0502020204030204" pitchFamily="34" charset="0"/>
                <a:cs typeface="Calibri" panose="020F0502020204030204" pitchFamily="34" charset="0"/>
              </a:rPr>
              <a:t>Tx given in tablet or liquid pediatric formulation for 24 wk or until discontinuation.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Patients followed for safety for 30 days after last dose.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Responding patients may be tapered off ruxolitinib as neede</a:t>
            </a:r>
            <a:r>
              <a:rPr kumimoji="0" lang="en-US" sz="1200" b="0" i="0" u="none" strike="noStrike" kern="1200" cap="none" spc="0" normalizeH="0" noProof="0" dirty="0">
                <a:ln>
                  <a:noFill/>
                </a:ln>
                <a:solidFill>
                  <a:schemeClr val="bg1"/>
                </a:solidFill>
                <a:effectLst/>
                <a:uLnTx/>
                <a:uFillTx/>
                <a:latin typeface="Calibri" panose="020F0502020204030204" pitchFamily="34" charset="0"/>
                <a:ea typeface="+mn-ea"/>
                <a:cs typeface="Calibri" panose="020F0502020204030204" pitchFamily="34" charset="0"/>
              </a:rPr>
              <a:t>d. </a:t>
            </a:r>
            <a:r>
              <a:rPr lang="en-US" sz="1200" b="0" i="0" baseline="30000" dirty="0">
                <a:solidFill>
                  <a:schemeClr val="bg1"/>
                </a:solidFill>
                <a:effectLst/>
                <a:latin typeface="Calibri" panose="020F0502020204030204" pitchFamily="34" charset="0"/>
                <a:cs typeface="Calibri" panose="020F0502020204030204" pitchFamily="34" charset="0"/>
              </a:rPr>
              <a:t>§</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Tapering could </a:t>
            </a:r>
            <a:b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be extended &gt; Wk 24 up to 48 wk if a flare in acute GVHD requires retreatment </a:t>
            </a:r>
            <a:b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br>
            <a:r>
              <a:rPr lang="en-US" sz="1200" b="0" dirty="0">
                <a:solidFill>
                  <a:srgbClr val="000000"/>
                </a:solidFill>
                <a:latin typeface="Calibri" panose="020F0502020204030204" pitchFamily="34" charset="0"/>
                <a:cs typeface="Calibri" panose="020F0502020204030204" pitchFamily="34" charset="0"/>
              </a:rPr>
              <a:t>or if ruxolitinib is not discontinued fully by end of Wk 24</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7" name="TextBox 16">
            <a:extLst>
              <a:ext uri="{FF2B5EF4-FFF2-40B4-BE49-F238E27FC236}">
                <a16:creationId xmlns:a16="http://schemas.microsoft.com/office/drawing/2014/main" id="{0FF914C8-E596-8648-911E-D4335E7AF025}"/>
              </a:ext>
            </a:extLst>
          </p:cNvPr>
          <p:cNvSpPr txBox="1"/>
          <p:nvPr/>
        </p:nvSpPr>
        <p:spPr bwMode="auto">
          <a:xfrm>
            <a:off x="4741812" y="2079968"/>
            <a:ext cx="2740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Treatment Period (24 Wk)</a:t>
            </a:r>
          </a:p>
        </p:txBody>
      </p:sp>
      <p:sp>
        <p:nvSpPr>
          <p:cNvPr id="18" name="Line 32">
            <a:extLst>
              <a:ext uri="{FF2B5EF4-FFF2-40B4-BE49-F238E27FC236}">
                <a16:creationId xmlns:a16="http://schemas.microsoft.com/office/drawing/2014/main" id="{B7862237-16EF-9349-A451-6D10FFF9370D}"/>
              </a:ext>
            </a:extLst>
          </p:cNvPr>
          <p:cNvSpPr>
            <a:spLocks noChangeShapeType="1"/>
          </p:cNvSpPr>
          <p:nvPr/>
        </p:nvSpPr>
        <p:spPr bwMode="auto">
          <a:xfrm rot="16200000" flipH="1">
            <a:off x="7233788" y="2296009"/>
            <a:ext cx="39974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9" name="Text Box 45">
            <a:extLst>
              <a:ext uri="{FF2B5EF4-FFF2-40B4-BE49-F238E27FC236}">
                <a16:creationId xmlns:a16="http://schemas.microsoft.com/office/drawing/2014/main" id="{E70878DF-47F4-494E-A2D1-41BDC7C8D46E}"/>
              </a:ext>
            </a:extLst>
          </p:cNvPr>
          <p:cNvSpPr txBox="1">
            <a:spLocks noChangeArrowheads="1"/>
          </p:cNvSpPr>
          <p:nvPr/>
        </p:nvSpPr>
        <p:spPr bwMode="auto">
          <a:xfrm>
            <a:off x="8522208" y="4810797"/>
            <a:ext cx="69173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9D355179-5EE5-6E46-8A42-0329F125ABCA}"/>
              </a:ext>
            </a:extLst>
          </p:cNvPr>
          <p:cNvSpPr txBox="1"/>
          <p:nvPr/>
        </p:nvSpPr>
        <p:spPr bwMode="auto">
          <a:xfrm>
            <a:off x="7461235" y="2089048"/>
            <a:ext cx="2178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Follow-up Period (18 Mo)</a:t>
            </a:r>
          </a:p>
        </p:txBody>
      </p:sp>
      <p:sp>
        <p:nvSpPr>
          <p:cNvPr id="27" name="TextBox 26">
            <a:extLst>
              <a:ext uri="{FF2B5EF4-FFF2-40B4-BE49-F238E27FC236}">
                <a16:creationId xmlns:a16="http://schemas.microsoft.com/office/drawing/2014/main" id="{E2DAFA77-8E4D-4641-BDFC-2D74EE2C0176}"/>
              </a:ext>
            </a:extLst>
          </p:cNvPr>
          <p:cNvSpPr txBox="1"/>
          <p:nvPr/>
        </p:nvSpPr>
        <p:spPr bwMode="auto">
          <a:xfrm>
            <a:off x="2262204" y="2089537"/>
            <a:ext cx="2361246" cy="319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Screening Period (≤28 Days)</a:t>
            </a:r>
          </a:p>
        </p:txBody>
      </p:sp>
      <p:sp>
        <p:nvSpPr>
          <p:cNvPr id="31" name="Text Box 45">
            <a:extLst>
              <a:ext uri="{FF2B5EF4-FFF2-40B4-BE49-F238E27FC236}">
                <a16:creationId xmlns:a16="http://schemas.microsoft.com/office/drawing/2014/main" id="{68FA80A3-0E04-5241-A0D5-C17C15B53AC5}"/>
              </a:ext>
            </a:extLst>
          </p:cNvPr>
          <p:cNvSpPr txBox="1">
            <a:spLocks noChangeArrowheads="1"/>
          </p:cNvSpPr>
          <p:nvPr/>
        </p:nvSpPr>
        <p:spPr bwMode="auto">
          <a:xfrm>
            <a:off x="3856556" y="1812977"/>
            <a:ext cx="154309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2" name="Line 32">
            <a:extLst>
              <a:ext uri="{FF2B5EF4-FFF2-40B4-BE49-F238E27FC236}">
                <a16:creationId xmlns:a16="http://schemas.microsoft.com/office/drawing/2014/main" id="{08918D88-0C41-8F4F-9E5F-C1092391E23A}"/>
              </a:ext>
            </a:extLst>
          </p:cNvPr>
          <p:cNvSpPr>
            <a:spLocks noChangeShapeType="1"/>
          </p:cNvSpPr>
          <p:nvPr/>
        </p:nvSpPr>
        <p:spPr bwMode="auto">
          <a:xfrm rot="16200000" flipH="1">
            <a:off x="4432439" y="2295880"/>
            <a:ext cx="382023"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4" name="Line 54">
            <a:extLst>
              <a:ext uri="{FF2B5EF4-FFF2-40B4-BE49-F238E27FC236}">
                <a16:creationId xmlns:a16="http://schemas.microsoft.com/office/drawing/2014/main" id="{2E1FA9E4-643E-7648-8FDB-6826643F8274}"/>
              </a:ext>
            </a:extLst>
          </p:cNvPr>
          <p:cNvSpPr>
            <a:spLocks noChangeShapeType="1"/>
          </p:cNvSpPr>
          <p:nvPr/>
        </p:nvSpPr>
        <p:spPr bwMode="auto">
          <a:xfrm flipV="1">
            <a:off x="7516716" y="3398256"/>
            <a:ext cx="3507212"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Rectangle 49">
            <a:extLst>
              <a:ext uri="{FF2B5EF4-FFF2-40B4-BE49-F238E27FC236}">
                <a16:creationId xmlns:a16="http://schemas.microsoft.com/office/drawing/2014/main" id="{735B6D6C-EBC3-124E-9A89-4A321D41FED9}"/>
              </a:ext>
            </a:extLst>
          </p:cNvPr>
          <p:cNvSpPr>
            <a:spLocks noChangeArrowheads="1"/>
          </p:cNvSpPr>
          <p:nvPr/>
        </p:nvSpPr>
        <p:spPr bwMode="auto">
          <a:xfrm>
            <a:off x="4623450" y="3122090"/>
            <a:ext cx="2795308" cy="533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Ruxolitinib 5 mg BID* + </a:t>
            </a:r>
            <a:r>
              <a:rPr lang="en-US" altLang="en-US" sz="1400" dirty="0">
                <a:solidFill>
                  <a:prstClr val="white"/>
                </a:solidFill>
                <a:latin typeface="Calibri" panose="020F0502020204030204" pitchFamily="34" charset="0"/>
                <a:cs typeface="Calibri" panose="020F0502020204030204" pitchFamily="34" charset="0"/>
              </a:rPr>
              <a:t>CS</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CNI</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lang="en-US" altLang="en-US" sz="1400" b="0" dirty="0">
                <a:solidFill>
                  <a:prstClr val="white"/>
                </a:solidFill>
                <a:latin typeface="Calibri" panose="020F0502020204030204" pitchFamily="34" charset="0"/>
                <a:cs typeface="Calibri" panose="020F0502020204030204" pitchFamily="34" charset="0"/>
              </a:rPr>
              <a:t>(n = 12)</a:t>
            </a:r>
            <a:endParaRPr kumimoji="0" lang="en-US" alt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6" name="Line 54">
            <a:extLst>
              <a:ext uri="{FF2B5EF4-FFF2-40B4-BE49-F238E27FC236}">
                <a16:creationId xmlns:a16="http://schemas.microsoft.com/office/drawing/2014/main" id="{467677C5-3C98-D644-98FB-92916E0F5B23}"/>
              </a:ext>
            </a:extLst>
          </p:cNvPr>
          <p:cNvSpPr>
            <a:spLocks noChangeShapeType="1"/>
          </p:cNvSpPr>
          <p:nvPr/>
        </p:nvSpPr>
        <p:spPr bwMode="auto">
          <a:xfrm flipV="1">
            <a:off x="3992421" y="3416632"/>
            <a:ext cx="54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Rectangle 49">
            <a:extLst>
              <a:ext uri="{FF2B5EF4-FFF2-40B4-BE49-F238E27FC236}">
                <a16:creationId xmlns:a16="http://schemas.microsoft.com/office/drawing/2014/main" id="{CDD92210-3D24-6047-B729-0D1E11763B60}"/>
              </a:ext>
            </a:extLst>
          </p:cNvPr>
          <p:cNvSpPr>
            <a:spLocks noChangeArrowheads="1"/>
          </p:cNvSpPr>
          <p:nvPr/>
        </p:nvSpPr>
        <p:spPr bwMode="auto">
          <a:xfrm>
            <a:off x="4623450" y="3741512"/>
            <a:ext cx="2795308" cy="53340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Ruxolitinib 4 mg/m</a:t>
            </a:r>
            <a:r>
              <a:rPr kumimoji="0" lang="en-US" altLang="en-US" sz="1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rPr>
              <a:t>2</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BID* + </a:t>
            </a:r>
            <a:r>
              <a:rPr lang="en-US" altLang="en-US" sz="1400" dirty="0">
                <a:solidFill>
                  <a:prstClr val="white"/>
                </a:solidFill>
                <a:latin typeface="Calibri" panose="020F0502020204030204" pitchFamily="34" charset="0"/>
                <a:cs typeface="Calibri" panose="020F0502020204030204" pitchFamily="34" charset="0"/>
              </a:rPr>
              <a:t>CS</a:t>
            </a: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 CNI</a:t>
            </a:r>
          </a:p>
          <a:p>
            <a:pPr marL="0" marR="0" lvl="0" indent="0" algn="ctr" defTabSz="816353"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lang="en-US" altLang="en-US" sz="1400" b="0" dirty="0">
                <a:solidFill>
                  <a:prstClr val="white"/>
                </a:solidFill>
                <a:latin typeface="Calibri" panose="020F0502020204030204" pitchFamily="34" charset="0"/>
                <a:cs typeface="Calibri" panose="020F0502020204030204" pitchFamily="34" charset="0"/>
              </a:rPr>
              <a:t>(n = 15)</a:t>
            </a:r>
            <a:endParaRPr kumimoji="0" lang="en-US" alt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8" name="Line 54">
            <a:extLst>
              <a:ext uri="{FF2B5EF4-FFF2-40B4-BE49-F238E27FC236}">
                <a16:creationId xmlns:a16="http://schemas.microsoft.com/office/drawing/2014/main" id="{BD3B1551-E095-0D4E-8F48-8E62EB24B466}"/>
              </a:ext>
            </a:extLst>
          </p:cNvPr>
          <p:cNvSpPr>
            <a:spLocks noChangeShapeType="1"/>
          </p:cNvSpPr>
          <p:nvPr/>
        </p:nvSpPr>
        <p:spPr bwMode="auto">
          <a:xfrm flipV="1">
            <a:off x="3992421" y="4053472"/>
            <a:ext cx="54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Text Box 45">
            <a:extLst>
              <a:ext uri="{FF2B5EF4-FFF2-40B4-BE49-F238E27FC236}">
                <a16:creationId xmlns:a16="http://schemas.microsoft.com/office/drawing/2014/main" id="{168F9745-A5F8-EF4E-98E9-4D007197FD6E}"/>
              </a:ext>
            </a:extLst>
          </p:cNvPr>
          <p:cNvSpPr txBox="1">
            <a:spLocks noChangeArrowheads="1"/>
          </p:cNvSpPr>
          <p:nvPr/>
        </p:nvSpPr>
        <p:spPr bwMode="auto">
          <a:xfrm>
            <a:off x="2566980" y="2550291"/>
            <a:ext cx="16114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Group 1: </a:t>
            </a:r>
          </a:p>
          <a:p>
            <a:pPr algn="ctr">
              <a:lnSpc>
                <a:spcPct val="100000"/>
              </a:lnSpc>
              <a:spcBef>
                <a:spcPct val="0"/>
              </a:spcBef>
              <a:spcAft>
                <a:spcPct val="0"/>
              </a:spcAft>
              <a:buClrTx/>
              <a:buNone/>
              <a:defRPr/>
            </a:pPr>
            <a:r>
              <a:rPr lang="en-GB" altLang="en-US" sz="1400" dirty="0">
                <a:solidFill>
                  <a:schemeClr val="accent3"/>
                </a:solidFill>
                <a:latin typeface="Calibri" panose="020F0502020204030204" pitchFamily="34" charset="0"/>
                <a:cs typeface="Calibri" panose="020F0502020204030204" pitchFamily="34" charset="0"/>
              </a:rPr>
              <a:t>≥12 to &lt;18 yr</a:t>
            </a:r>
            <a:endParaRPr kumimoji="0" lang="en-US"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40" name="Text Box 45">
            <a:extLst>
              <a:ext uri="{FF2B5EF4-FFF2-40B4-BE49-F238E27FC236}">
                <a16:creationId xmlns:a16="http://schemas.microsoft.com/office/drawing/2014/main" id="{F58BF49F-163B-C34C-BF3F-E9ADCE8CFE42}"/>
              </a:ext>
            </a:extLst>
          </p:cNvPr>
          <p:cNvSpPr txBox="1">
            <a:spLocks noChangeArrowheads="1"/>
          </p:cNvSpPr>
          <p:nvPr/>
        </p:nvSpPr>
        <p:spPr bwMode="auto">
          <a:xfrm>
            <a:off x="2588982" y="3153069"/>
            <a:ext cx="16114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Group 2: </a:t>
            </a:r>
          </a:p>
          <a:p>
            <a:pPr algn="ctr">
              <a:lnSpc>
                <a:spcPct val="100000"/>
              </a:lnSpc>
              <a:spcBef>
                <a:spcPct val="0"/>
              </a:spcBef>
              <a:spcAft>
                <a:spcPct val="0"/>
              </a:spcAft>
              <a:buClrTx/>
              <a:buNone/>
              <a:defRPr/>
            </a:pPr>
            <a:r>
              <a:rPr lang="en-GB" altLang="en-US" sz="1400" dirty="0">
                <a:solidFill>
                  <a:schemeClr val="accent3"/>
                </a:solidFill>
                <a:latin typeface="Calibri" panose="020F0502020204030204" pitchFamily="34" charset="0"/>
                <a:cs typeface="Calibri" panose="020F0502020204030204" pitchFamily="34" charset="0"/>
              </a:rPr>
              <a:t>≥6 to &lt;12 yr</a:t>
            </a:r>
            <a:endParaRPr kumimoji="0" lang="en-US"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41" name="Text Box 45">
            <a:extLst>
              <a:ext uri="{FF2B5EF4-FFF2-40B4-BE49-F238E27FC236}">
                <a16:creationId xmlns:a16="http://schemas.microsoft.com/office/drawing/2014/main" id="{345ADCE9-9B6F-0D42-B553-A5023F8B43D1}"/>
              </a:ext>
            </a:extLst>
          </p:cNvPr>
          <p:cNvSpPr txBox="1">
            <a:spLocks noChangeArrowheads="1"/>
          </p:cNvSpPr>
          <p:nvPr/>
        </p:nvSpPr>
        <p:spPr bwMode="auto">
          <a:xfrm>
            <a:off x="2588982" y="3792632"/>
            <a:ext cx="161144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Group 3: </a:t>
            </a:r>
          </a:p>
          <a:p>
            <a:pPr algn="ctr">
              <a:lnSpc>
                <a:spcPct val="100000"/>
              </a:lnSpc>
              <a:spcBef>
                <a:spcPct val="0"/>
              </a:spcBef>
              <a:spcAft>
                <a:spcPct val="0"/>
              </a:spcAft>
              <a:buClrTx/>
              <a:buNone/>
              <a:defRPr/>
            </a:pPr>
            <a:r>
              <a:rPr lang="en-GB" altLang="en-US" sz="1400" dirty="0">
                <a:solidFill>
                  <a:schemeClr val="accent3"/>
                </a:solidFill>
                <a:latin typeface="Calibri" panose="020F0502020204030204" pitchFamily="34" charset="0"/>
                <a:cs typeface="Calibri" panose="020F0502020204030204" pitchFamily="34" charset="0"/>
              </a:rPr>
              <a:t>≥2 to &lt;6 yr</a:t>
            </a:r>
            <a:endParaRPr kumimoji="0" lang="en-US" altLang="en-US" sz="140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42" name="Text Box 45">
            <a:extLst>
              <a:ext uri="{FF2B5EF4-FFF2-40B4-BE49-F238E27FC236}">
                <a16:creationId xmlns:a16="http://schemas.microsoft.com/office/drawing/2014/main" id="{24DF6B42-6CB7-3047-9CDE-A5A67B6AFBCF}"/>
              </a:ext>
            </a:extLst>
          </p:cNvPr>
          <p:cNvSpPr txBox="1">
            <a:spLocks noChangeArrowheads="1"/>
          </p:cNvSpPr>
          <p:nvPr/>
        </p:nvSpPr>
        <p:spPr bwMode="auto">
          <a:xfrm>
            <a:off x="7461234" y="2496890"/>
            <a:ext cx="1090122" cy="523220"/>
          </a:xfrm>
          <a:prstGeom prst="rect">
            <a:avLst/>
          </a:prstGeom>
          <a:solidFill>
            <a:srgbClr val="00823B"/>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EoT/safety </a:t>
            </a:r>
          </a:p>
          <a:p>
            <a:pPr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follow-up</a:t>
            </a:r>
            <a:r>
              <a:rPr lang="en-US" sz="1400" b="0" baseline="30000" dirty="0">
                <a:solidFill>
                  <a:schemeClr val="tx1"/>
                </a:solidFill>
                <a:latin typeface="Calibri" panose="020F0502020204030204" pitchFamily="34" charset="0"/>
              </a:rPr>
              <a:t>†</a:t>
            </a:r>
            <a:endParaRPr kumimoji="0" lang="en-US" altLang="en-US" sz="14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3" name="Text Box 45">
            <a:extLst>
              <a:ext uri="{FF2B5EF4-FFF2-40B4-BE49-F238E27FC236}">
                <a16:creationId xmlns:a16="http://schemas.microsoft.com/office/drawing/2014/main" id="{E81BF8BA-8243-1A4C-96F1-9C05A18E3C1E}"/>
              </a:ext>
            </a:extLst>
          </p:cNvPr>
          <p:cNvSpPr txBox="1">
            <a:spLocks noChangeArrowheads="1"/>
          </p:cNvSpPr>
          <p:nvPr/>
        </p:nvSpPr>
        <p:spPr bwMode="auto">
          <a:xfrm>
            <a:off x="8895641" y="4313321"/>
            <a:ext cx="1090122" cy="461665"/>
          </a:xfrm>
          <a:prstGeom prst="rect">
            <a:avLst/>
          </a:prstGeom>
          <a:solidFill>
            <a:srgbClr val="00823B"/>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2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EoT/safety </a:t>
            </a:r>
          </a:p>
          <a:p>
            <a:pPr algn="ctr">
              <a:lnSpc>
                <a:spcPct val="100000"/>
              </a:lnSpc>
              <a:spcBef>
                <a:spcPct val="0"/>
              </a:spcBef>
              <a:spcAft>
                <a:spcPct val="0"/>
              </a:spcAft>
              <a:buClrTx/>
              <a:buNone/>
              <a:defRPr/>
            </a:pPr>
            <a:r>
              <a:rPr kumimoji="0" lang="en-US" altLang="en-US" sz="12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follow-up</a:t>
            </a:r>
            <a:r>
              <a:rPr lang="en-US" sz="1200" b="0" baseline="30000" dirty="0">
                <a:solidFill>
                  <a:schemeClr val="tx1"/>
                </a:solidFill>
                <a:latin typeface="Calibri" panose="020F0502020204030204" pitchFamily="34" charset="0"/>
              </a:rPr>
              <a:t>†</a:t>
            </a:r>
            <a:endParaRPr kumimoji="0" lang="en-US" altLang="en-US" sz="12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4" name="Text Box 45">
            <a:extLst>
              <a:ext uri="{FF2B5EF4-FFF2-40B4-BE49-F238E27FC236}">
                <a16:creationId xmlns:a16="http://schemas.microsoft.com/office/drawing/2014/main" id="{093AB8AE-0124-0646-A5CB-07EDCD1B34AA}"/>
              </a:ext>
            </a:extLst>
          </p:cNvPr>
          <p:cNvSpPr txBox="1">
            <a:spLocks noChangeArrowheads="1"/>
          </p:cNvSpPr>
          <p:nvPr/>
        </p:nvSpPr>
        <p:spPr bwMode="auto">
          <a:xfrm>
            <a:off x="7446948" y="4313951"/>
            <a:ext cx="1375270" cy="461665"/>
          </a:xfrm>
          <a:prstGeom prst="rect">
            <a:avLst/>
          </a:prstGeom>
          <a:solidFill>
            <a:srgbClr val="00823B"/>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2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Taper/acute GVHD</a:t>
            </a:r>
          </a:p>
          <a:p>
            <a:pPr algn="ctr">
              <a:lnSpc>
                <a:spcPct val="100000"/>
              </a:lnSpc>
              <a:spcBef>
                <a:spcPct val="0"/>
              </a:spcBef>
              <a:spcAft>
                <a:spcPct val="0"/>
              </a:spcAft>
              <a:buClrTx/>
              <a:buNone/>
              <a:defRPr/>
            </a:pPr>
            <a:r>
              <a:rPr lang="en-US" altLang="en-US" sz="1200" dirty="0">
                <a:solidFill>
                  <a:schemeClr val="tx1"/>
                </a:solidFill>
                <a:latin typeface="Calibri" panose="020F0502020204030204" pitchFamily="34" charset="0"/>
                <a:cs typeface="Calibri" panose="020F0502020204030204" pitchFamily="34" charset="0"/>
              </a:rPr>
              <a:t>flare (24 wk)</a:t>
            </a:r>
            <a:r>
              <a:rPr lang="en-US" sz="1000" b="0" i="0" baseline="30000" dirty="0">
                <a:solidFill>
                  <a:schemeClr val="tx1"/>
                </a:solidFill>
                <a:effectLst/>
                <a:latin typeface="Calibri" panose="020F0502020204030204" pitchFamily="34" charset="0"/>
                <a:cs typeface="Calibri" panose="020F0502020204030204" pitchFamily="34" charset="0"/>
              </a:rPr>
              <a:t>§</a:t>
            </a:r>
            <a:endParaRPr kumimoji="0" lang="en-US" altLang="en-US" sz="1200" u="none" strike="noStrike" kern="1200" cap="none" spc="0" normalizeH="0" baseline="3000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6" name="Text Box 45">
            <a:extLst>
              <a:ext uri="{FF2B5EF4-FFF2-40B4-BE49-F238E27FC236}">
                <a16:creationId xmlns:a16="http://schemas.microsoft.com/office/drawing/2014/main" id="{6E469680-F611-B54F-A11E-9CEBE283723F}"/>
              </a:ext>
            </a:extLst>
          </p:cNvPr>
          <p:cNvSpPr txBox="1">
            <a:spLocks noChangeArrowheads="1"/>
          </p:cNvSpPr>
          <p:nvPr/>
        </p:nvSpPr>
        <p:spPr bwMode="auto">
          <a:xfrm>
            <a:off x="6240898" y="4312305"/>
            <a:ext cx="1165331" cy="461665"/>
          </a:xfrm>
          <a:prstGeom prst="rect">
            <a:avLst/>
          </a:prstGeom>
          <a:solidFill>
            <a:srgbClr val="00823B"/>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20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Taper </a:t>
            </a:r>
            <a:r>
              <a:rPr lang="en-US" altLang="en-US" sz="1200" dirty="0">
                <a:solidFill>
                  <a:schemeClr val="tx1"/>
                </a:solidFill>
                <a:latin typeface="Calibri" panose="020F0502020204030204" pitchFamily="34" charset="0"/>
                <a:cs typeface="Calibri" panose="020F0502020204030204" pitchFamily="34" charset="0"/>
              </a:rPr>
              <a:t>(Day 56 to Wk 24)</a:t>
            </a:r>
            <a:r>
              <a:rPr lang="en-GB" sz="1000" b="0" i="0" u="none" strike="noStrike" baseline="30000" dirty="0">
                <a:solidFill>
                  <a:schemeClr val="tx1"/>
                </a:solidFill>
                <a:effectLst/>
                <a:latin typeface="+mj-lt"/>
              </a:rPr>
              <a:t>‡</a:t>
            </a:r>
            <a:endParaRPr kumimoji="0" lang="en-US" altLang="en-US" sz="1200" u="none" strike="noStrike" kern="1200" cap="none" spc="0" normalizeH="0" baseline="30000" noProof="0" dirty="0">
              <a:ln>
                <a:noFill/>
              </a:ln>
              <a:solidFill>
                <a:schemeClr val="tx1"/>
              </a:solidFill>
              <a:effectLst/>
              <a:uLnTx/>
              <a:uFillTx/>
              <a:latin typeface="+mj-lt"/>
              <a:cs typeface="Calibri" panose="020F0502020204030204" pitchFamily="34" charset="0"/>
            </a:endParaRPr>
          </a:p>
        </p:txBody>
      </p:sp>
      <p:cxnSp>
        <p:nvCxnSpPr>
          <p:cNvPr id="3" name="Straight Arrow Connector 2">
            <a:extLst>
              <a:ext uri="{FF2B5EF4-FFF2-40B4-BE49-F238E27FC236}">
                <a16:creationId xmlns:a16="http://schemas.microsoft.com/office/drawing/2014/main" id="{36EC90F8-2271-0EDB-FE65-45A26EEB2A8C}"/>
              </a:ext>
            </a:extLst>
          </p:cNvPr>
          <p:cNvCxnSpPr>
            <a:cxnSpLocks/>
          </p:cNvCxnSpPr>
          <p:nvPr/>
        </p:nvCxnSpPr>
        <p:spPr bwMode="auto">
          <a:xfrm>
            <a:off x="8863826" y="4346825"/>
            <a:ext cx="0" cy="498241"/>
          </a:xfrm>
          <a:prstGeom prst="straightConnector1">
            <a:avLst/>
          </a:prstGeom>
          <a:noFill/>
          <a:ln w="28575" cap="flat" cmpd="sng" algn="ctr">
            <a:solidFill>
              <a:schemeClr val="bg1"/>
            </a:solidFill>
            <a:prstDash val="solid"/>
            <a:round/>
            <a:headEnd type="none" w="med" len="med"/>
            <a:tailEnd type="triangle" w="med" len="med"/>
          </a:ln>
          <a:effectLst/>
        </p:spPr>
      </p:cxnSp>
      <p:sp>
        <p:nvSpPr>
          <p:cNvPr id="15" name="Text Box 45">
            <a:extLst>
              <a:ext uri="{FF2B5EF4-FFF2-40B4-BE49-F238E27FC236}">
                <a16:creationId xmlns:a16="http://schemas.microsoft.com/office/drawing/2014/main" id="{F9E7545D-47C7-CD68-B327-82C22849CB85}"/>
              </a:ext>
            </a:extLst>
          </p:cNvPr>
          <p:cNvSpPr txBox="1">
            <a:spLocks noChangeArrowheads="1"/>
          </p:cNvSpPr>
          <p:nvPr/>
        </p:nvSpPr>
        <p:spPr bwMode="auto">
          <a:xfrm>
            <a:off x="10682181" y="2570942"/>
            <a:ext cx="6521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dirty="0">
                <a:solidFill>
                  <a:srgbClr val="000000"/>
                </a:solidFill>
                <a:latin typeface="Calibri" panose="020F0502020204030204" pitchFamily="34" charset="0"/>
                <a:cs typeface="Calibri" panose="020F0502020204030204" pitchFamily="34" charset="0"/>
              </a:rPr>
              <a:t>2</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 mo</a:t>
            </a:r>
          </a:p>
        </p:txBody>
      </p:sp>
      <p:sp>
        <p:nvSpPr>
          <p:cNvPr id="22" name="Text Box 45">
            <a:extLst>
              <a:ext uri="{FF2B5EF4-FFF2-40B4-BE49-F238E27FC236}">
                <a16:creationId xmlns:a16="http://schemas.microsoft.com/office/drawing/2014/main" id="{AFCD8269-A7B4-6427-7343-70D483422BF4}"/>
              </a:ext>
            </a:extLst>
          </p:cNvPr>
          <p:cNvSpPr txBox="1">
            <a:spLocks noChangeArrowheads="1"/>
          </p:cNvSpPr>
          <p:nvPr/>
        </p:nvSpPr>
        <p:spPr bwMode="auto">
          <a:xfrm>
            <a:off x="9688244" y="4807261"/>
            <a:ext cx="84507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 mo</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26" name="Straight Arrow Connector 25">
            <a:extLst>
              <a:ext uri="{FF2B5EF4-FFF2-40B4-BE49-F238E27FC236}">
                <a16:creationId xmlns:a16="http://schemas.microsoft.com/office/drawing/2014/main" id="{890428CB-5A82-6CAB-6F13-53AFEE3D7198}"/>
              </a:ext>
            </a:extLst>
          </p:cNvPr>
          <p:cNvCxnSpPr>
            <a:cxnSpLocks/>
          </p:cNvCxnSpPr>
          <p:nvPr/>
        </p:nvCxnSpPr>
        <p:spPr bwMode="auto">
          <a:xfrm>
            <a:off x="10029863" y="4343289"/>
            <a:ext cx="0" cy="498241"/>
          </a:xfrm>
          <a:prstGeom prst="straightConnector1">
            <a:avLst/>
          </a:prstGeom>
          <a:noFill/>
          <a:ln w="28575" cap="flat" cmpd="sng" algn="ctr">
            <a:solidFill>
              <a:schemeClr val="bg1"/>
            </a:solidFill>
            <a:prstDash val="solid"/>
            <a:round/>
            <a:headEnd type="none" w="med" len="med"/>
            <a:tailEnd type="triangle" w="med" len="med"/>
          </a:ln>
          <a:effectLst/>
        </p:spPr>
      </p:cxnSp>
      <p:sp>
        <p:nvSpPr>
          <p:cNvPr id="28" name="Line 32">
            <a:extLst>
              <a:ext uri="{FF2B5EF4-FFF2-40B4-BE49-F238E27FC236}">
                <a16:creationId xmlns:a16="http://schemas.microsoft.com/office/drawing/2014/main" id="{AE4FF9AC-CBF3-B8ED-9F48-AAF6BAB52552}"/>
              </a:ext>
            </a:extLst>
          </p:cNvPr>
          <p:cNvSpPr>
            <a:spLocks noChangeShapeType="1"/>
          </p:cNvSpPr>
          <p:nvPr/>
        </p:nvSpPr>
        <p:spPr bwMode="auto">
          <a:xfrm rot="16200000" flipH="1">
            <a:off x="10809879" y="3079559"/>
            <a:ext cx="39974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3" name="Text Box 45">
            <a:extLst>
              <a:ext uri="{FF2B5EF4-FFF2-40B4-BE49-F238E27FC236}">
                <a16:creationId xmlns:a16="http://schemas.microsoft.com/office/drawing/2014/main" id="{4BC5E96E-4118-DB5D-E3AB-D23D9FB602E0}"/>
              </a:ext>
            </a:extLst>
          </p:cNvPr>
          <p:cNvSpPr txBox="1">
            <a:spLocks noChangeArrowheads="1"/>
          </p:cNvSpPr>
          <p:nvPr/>
        </p:nvSpPr>
        <p:spPr bwMode="auto">
          <a:xfrm>
            <a:off x="8789983" y="3090479"/>
            <a:ext cx="21757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Long-term follow-up</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5" name="Text Box 45">
            <a:extLst>
              <a:ext uri="{FF2B5EF4-FFF2-40B4-BE49-F238E27FC236}">
                <a16:creationId xmlns:a16="http://schemas.microsoft.com/office/drawing/2014/main" id="{D4BB2B9E-0A67-F3DB-DD33-07B56697CF5D}"/>
              </a:ext>
            </a:extLst>
          </p:cNvPr>
          <p:cNvSpPr txBox="1">
            <a:spLocks noChangeArrowheads="1"/>
          </p:cNvSpPr>
          <p:nvPr/>
        </p:nvSpPr>
        <p:spPr bwMode="auto">
          <a:xfrm>
            <a:off x="6694155" y="1816227"/>
            <a:ext cx="154309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47" name="Line 32">
            <a:extLst>
              <a:ext uri="{FF2B5EF4-FFF2-40B4-BE49-F238E27FC236}">
                <a16:creationId xmlns:a16="http://schemas.microsoft.com/office/drawing/2014/main" id="{FFE099F9-D158-0814-0FD1-F9A85E48DED9}"/>
              </a:ext>
            </a:extLst>
          </p:cNvPr>
          <p:cNvSpPr>
            <a:spLocks noChangeShapeType="1"/>
          </p:cNvSpPr>
          <p:nvPr/>
        </p:nvSpPr>
        <p:spPr bwMode="auto">
          <a:xfrm rot="16200000" flipH="1">
            <a:off x="9488372" y="2288921"/>
            <a:ext cx="399746"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8" name="Text Box 45">
            <a:extLst>
              <a:ext uri="{FF2B5EF4-FFF2-40B4-BE49-F238E27FC236}">
                <a16:creationId xmlns:a16="http://schemas.microsoft.com/office/drawing/2014/main" id="{E9ECDC95-79D8-0373-7A77-823D3E6D7DE7}"/>
              </a:ext>
            </a:extLst>
          </p:cNvPr>
          <p:cNvSpPr txBox="1">
            <a:spLocks noChangeArrowheads="1"/>
          </p:cNvSpPr>
          <p:nvPr/>
        </p:nvSpPr>
        <p:spPr bwMode="auto">
          <a:xfrm>
            <a:off x="8914989" y="1809726"/>
            <a:ext cx="154309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 Mo</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9" name="Line 54">
            <a:extLst>
              <a:ext uri="{FF2B5EF4-FFF2-40B4-BE49-F238E27FC236}">
                <a16:creationId xmlns:a16="http://schemas.microsoft.com/office/drawing/2014/main" id="{D518EEAF-D2D6-CF83-6AAE-D226CFACD8E5}"/>
              </a:ext>
            </a:extLst>
          </p:cNvPr>
          <p:cNvSpPr>
            <a:spLocks noChangeShapeType="1"/>
          </p:cNvSpPr>
          <p:nvPr/>
        </p:nvSpPr>
        <p:spPr bwMode="auto">
          <a:xfrm flipV="1">
            <a:off x="2479052" y="3383754"/>
            <a:ext cx="31376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 name="TextBox 49">
            <a:extLst>
              <a:ext uri="{FF2B5EF4-FFF2-40B4-BE49-F238E27FC236}">
                <a16:creationId xmlns:a16="http://schemas.microsoft.com/office/drawing/2014/main" id="{B5428FF1-E548-C0BE-9808-2C684E4407F3}"/>
              </a:ext>
            </a:extLst>
          </p:cNvPr>
          <p:cNvSpPr txBox="1"/>
          <p:nvPr/>
        </p:nvSpPr>
        <p:spPr bwMode="auto">
          <a:xfrm>
            <a:off x="6089818" y="5289051"/>
            <a:ext cx="3734718" cy="65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891" lvl="0" indent="-342891" defTabSz="914377" eaLnBrk="1" hangingPunct="1">
              <a:lnSpc>
                <a:spcPct val="90000"/>
              </a:lnSpc>
              <a:spcBef>
                <a:spcPts val="0"/>
              </a:spcBef>
              <a:spcAft>
                <a:spcPts val="700"/>
              </a:spcAft>
              <a:buClr>
                <a:srgbClr val="000000"/>
              </a:buClr>
              <a:buFont typeface="Wingdings" panose="05000000000000000000" pitchFamily="2" charset="2"/>
              <a:buChar char="§"/>
              <a:defRPr/>
            </a:pPr>
            <a:r>
              <a:rPr lang="en-US" altLang="en-US" kern="0" dirty="0">
                <a:solidFill>
                  <a:srgbClr val="000000"/>
                </a:solidFill>
                <a:latin typeface="Calibri" panose="020F0502020204030204" pitchFamily="34" charset="0"/>
              </a:rPr>
              <a:t>Key secondary endpoint: </a:t>
            </a:r>
          </a:p>
          <a:p>
            <a:pPr marL="800091" lvl="1" indent="-342891" defTabSz="914377" eaLnBrk="1" hangingPunct="1">
              <a:lnSpc>
                <a:spcPct val="90000"/>
              </a:lnSpc>
              <a:spcBef>
                <a:spcPts val="0"/>
              </a:spcBef>
              <a:spcAft>
                <a:spcPts val="700"/>
              </a:spcAft>
              <a:buClr>
                <a:srgbClr val="000000"/>
              </a:buClr>
              <a:buFont typeface="Calibri" panose="020F0502020204030204" pitchFamily="34" charset="0"/>
              <a:buChar char="‒"/>
              <a:defRPr/>
            </a:pPr>
            <a:r>
              <a:rPr lang="en-US" altLang="en-US" sz="1600" b="0" kern="0" dirty="0">
                <a:solidFill>
                  <a:srgbClr val="000000"/>
                </a:solidFill>
                <a:latin typeface="Calibri" panose="020F0502020204030204" pitchFamily="34" charset="0"/>
              </a:rPr>
              <a:t>Durable ORR at Day 56</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AA905F80-7FCD-4F42-9C05-B22009CCECEC}"/>
              </a:ext>
            </a:extLst>
          </p:cNvPr>
          <p:cNvGraphicFramePr>
            <a:graphicFrameLocks/>
          </p:cNvGraphicFramePr>
          <p:nvPr>
            <p:extLst>
              <p:ext uri="{D42A27DB-BD31-4B8C-83A1-F6EECF244321}">
                <p14:modId xmlns:p14="http://schemas.microsoft.com/office/powerpoint/2010/main" val="1742397230"/>
              </p:ext>
            </p:extLst>
          </p:nvPr>
        </p:nvGraphicFramePr>
        <p:xfrm>
          <a:off x="719137" y="1224291"/>
          <a:ext cx="10787061" cy="4871660"/>
        </p:xfrm>
        <a:graphic>
          <a:graphicData uri="http://schemas.openxmlformats.org/drawingml/2006/table">
            <a:tbl>
              <a:tblPr/>
              <a:tblGrid>
                <a:gridCol w="2678434">
                  <a:extLst>
                    <a:ext uri="{9D8B030D-6E8A-4147-A177-3AD203B41FA5}">
                      <a16:colId xmlns:a16="http://schemas.microsoft.com/office/drawing/2014/main" val="20000"/>
                    </a:ext>
                  </a:extLst>
                </a:gridCol>
                <a:gridCol w="1979387">
                  <a:extLst>
                    <a:ext uri="{9D8B030D-6E8A-4147-A177-3AD203B41FA5}">
                      <a16:colId xmlns:a16="http://schemas.microsoft.com/office/drawing/2014/main" val="20001"/>
                    </a:ext>
                  </a:extLst>
                </a:gridCol>
                <a:gridCol w="2226810">
                  <a:extLst>
                    <a:ext uri="{9D8B030D-6E8A-4147-A177-3AD203B41FA5}">
                      <a16:colId xmlns:a16="http://schemas.microsoft.com/office/drawing/2014/main" val="20002"/>
                    </a:ext>
                  </a:extLst>
                </a:gridCol>
                <a:gridCol w="2226810">
                  <a:extLst>
                    <a:ext uri="{9D8B030D-6E8A-4147-A177-3AD203B41FA5}">
                      <a16:colId xmlns:a16="http://schemas.microsoft.com/office/drawing/2014/main" val="20003"/>
                    </a:ext>
                  </a:extLst>
                </a:gridCol>
                <a:gridCol w="1675620">
                  <a:extLst>
                    <a:ext uri="{9D8B030D-6E8A-4147-A177-3AD203B41FA5}">
                      <a16:colId xmlns:a16="http://schemas.microsoft.com/office/drawing/2014/main" val="4022818993"/>
                    </a:ext>
                  </a:extLst>
                </a:gridCol>
              </a:tblGrid>
              <a:tr h="456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1: ≥12 to &lt;18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2: ≥6 to &lt;12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3: ≥2 to &lt;6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weight, kg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49.2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30.9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height, cm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157.2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120.0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97.6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127.9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BSA, 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 (0.07)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5911492"/>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Steroid refractory,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3080514"/>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naive,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0315374"/>
                  </a:ext>
                </a:extLst>
              </a:tr>
              <a:tr h="833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GVHD 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(64.4)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739858"/>
                  </a:ext>
                </a:extLst>
              </a:tr>
              <a:tr h="1021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GVHD site at BL,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GI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 GI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(72.2)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(41.7)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(75.6)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07532"/>
                  </a:ext>
                </a:extLst>
              </a:tr>
              <a:tr h="421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CS dose,* mg/kg/day (SD)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7373685"/>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E06DAFE6-9178-694D-ACB7-66FAF66FED87}"/>
              </a:ext>
            </a:extLst>
          </p:cNvPr>
          <p:cNvSpPr txBox="1"/>
          <p:nvPr/>
        </p:nvSpPr>
        <p:spPr bwMode="auto">
          <a:xfrm>
            <a:off x="596735" y="6070880"/>
            <a:ext cx="48124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start of study treatment.</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Patient Disposition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6D23765-6752-694A-AB49-B43B774AE5F0}"/>
              </a:ext>
            </a:extLst>
          </p:cNvPr>
          <p:cNvGraphicFramePr>
            <a:graphicFrameLocks/>
          </p:cNvGraphicFramePr>
          <p:nvPr>
            <p:extLst>
              <p:ext uri="{D42A27DB-BD31-4B8C-83A1-F6EECF244321}">
                <p14:modId xmlns:p14="http://schemas.microsoft.com/office/powerpoint/2010/main" val="800918532"/>
              </p:ext>
            </p:extLst>
          </p:nvPr>
        </p:nvGraphicFramePr>
        <p:xfrm>
          <a:off x="719138" y="1621905"/>
          <a:ext cx="10787062" cy="4175808"/>
        </p:xfrm>
        <a:graphic>
          <a:graphicData uri="http://schemas.openxmlformats.org/drawingml/2006/table">
            <a:tbl>
              <a:tblPr/>
              <a:tblGrid>
                <a:gridCol w="2935490">
                  <a:extLst>
                    <a:ext uri="{9D8B030D-6E8A-4147-A177-3AD203B41FA5}">
                      <a16:colId xmlns:a16="http://schemas.microsoft.com/office/drawing/2014/main" val="20000"/>
                    </a:ext>
                  </a:extLst>
                </a:gridCol>
                <a:gridCol w="2248519">
                  <a:extLst>
                    <a:ext uri="{9D8B030D-6E8A-4147-A177-3AD203B41FA5}">
                      <a16:colId xmlns:a16="http://schemas.microsoft.com/office/drawing/2014/main" val="20001"/>
                    </a:ext>
                  </a:extLst>
                </a:gridCol>
                <a:gridCol w="2127861">
                  <a:extLst>
                    <a:ext uri="{9D8B030D-6E8A-4147-A177-3AD203B41FA5}">
                      <a16:colId xmlns:a16="http://schemas.microsoft.com/office/drawing/2014/main" val="20002"/>
                    </a:ext>
                  </a:extLst>
                </a:gridCol>
                <a:gridCol w="2078165">
                  <a:extLst>
                    <a:ext uri="{9D8B030D-6E8A-4147-A177-3AD203B41FA5}">
                      <a16:colId xmlns:a16="http://schemas.microsoft.com/office/drawing/2014/main" val="20003"/>
                    </a:ext>
                  </a:extLst>
                </a:gridCol>
                <a:gridCol w="1397027">
                  <a:extLst>
                    <a:ext uri="{9D8B030D-6E8A-4147-A177-3AD203B41FA5}">
                      <a16:colId xmlns:a16="http://schemas.microsoft.com/office/drawing/2014/main" val="4022818993"/>
                    </a:ext>
                  </a:extLst>
                </a:gridCol>
              </a:tblGrid>
              <a:tr h="506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Status,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1: ≥12 to &lt;18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2: ≥6 to &lt;12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3: ≥2 to &lt;6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73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enrolled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24 wk of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ruxolitinib</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lack of efficacy</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AE</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relapse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(51.1)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739858"/>
                  </a:ext>
                </a:extLst>
              </a:tr>
              <a:tr h="1573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Entered long-term follow-up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study</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tx completion</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death</a:t>
                      </a:r>
                    </a:p>
                    <a:p>
                      <a:pPr marL="619125" marR="0" lvl="0"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physician decision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07532"/>
                  </a:ext>
                </a:extLst>
              </a:tr>
            </a:tbl>
          </a:graphicData>
        </a:graphic>
      </p:graphicFrame>
      <p:sp>
        <p:nvSpPr>
          <p:cNvPr id="2" name="TextBox 1">
            <a:extLst>
              <a:ext uri="{FF2B5EF4-FFF2-40B4-BE49-F238E27FC236}">
                <a16:creationId xmlns:a16="http://schemas.microsoft.com/office/drawing/2014/main" id="{4A220E19-5834-A1FA-7080-6339EFA1E098}"/>
              </a:ext>
            </a:extLst>
          </p:cNvPr>
          <p:cNvSpPr txBox="1"/>
          <p:nvPr/>
        </p:nvSpPr>
        <p:spPr bwMode="auto">
          <a:xfrm>
            <a:off x="609760" y="5795938"/>
            <a:ext cx="108724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*Causes of death were AEs not attributed to ruxolitinib (n = 1), chronic GVHD (n = 1), study indication (n=2), underlying disease complication (n = 1), disease relapse (n = 2).</a:t>
            </a:r>
          </a:p>
        </p:txBody>
      </p:sp>
    </p:spTree>
    <p:extLst>
      <p:ext uri="{BB962C8B-B14F-4D97-AF65-F5344CB8AC3E}">
        <p14:creationId xmlns:p14="http://schemas.microsoft.com/office/powerpoint/2010/main" val="2260837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PK Parameters and R2PD</a:t>
            </a:r>
            <a:endParaRPr lang="en-US" altLang="en-US" dirty="0"/>
          </a:p>
        </p:txBody>
      </p:sp>
      <p:sp>
        <p:nvSpPr>
          <p:cNvPr id="3" name="Content Placeholder 2">
            <a:extLst>
              <a:ext uri="{FF2B5EF4-FFF2-40B4-BE49-F238E27FC236}">
                <a16:creationId xmlns:a16="http://schemas.microsoft.com/office/drawing/2014/main" id="{3DDFC346-A4C9-4C40-80A9-6CA5578119ED}"/>
              </a:ext>
            </a:extLst>
          </p:cNvPr>
          <p:cNvSpPr>
            <a:spLocks noGrp="1"/>
          </p:cNvSpPr>
          <p:nvPr>
            <p:ph idx="1"/>
          </p:nvPr>
        </p:nvSpPr>
        <p:spPr>
          <a:xfrm>
            <a:off x="604675" y="5964207"/>
            <a:ext cx="10877529" cy="445614"/>
          </a:xfrm>
        </p:spPr>
        <p:txBody>
          <a:bodyPr/>
          <a:lstStyle/>
          <a:p>
            <a:r>
              <a:rPr lang="en-US" sz="2200" dirty="0"/>
              <a:t>Group 2 and 3 starting doses of ruxolitinib confirmed as R2PD for those groups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AA905F80-7FCD-4F42-9C05-B22009CCECEC}"/>
              </a:ext>
            </a:extLst>
          </p:cNvPr>
          <p:cNvGraphicFramePr>
            <a:graphicFrameLocks/>
          </p:cNvGraphicFramePr>
          <p:nvPr>
            <p:extLst>
              <p:ext uri="{D42A27DB-BD31-4B8C-83A1-F6EECF244321}">
                <p14:modId xmlns:p14="http://schemas.microsoft.com/office/powerpoint/2010/main" val="2406687124"/>
              </p:ext>
            </p:extLst>
          </p:nvPr>
        </p:nvGraphicFramePr>
        <p:xfrm>
          <a:off x="719138" y="1600200"/>
          <a:ext cx="10763066" cy="4297760"/>
        </p:xfrm>
        <a:graphic>
          <a:graphicData uri="http://schemas.openxmlformats.org/drawingml/2006/table">
            <a:tbl>
              <a:tblPr/>
              <a:tblGrid>
                <a:gridCol w="3163951">
                  <a:extLst>
                    <a:ext uri="{9D8B030D-6E8A-4147-A177-3AD203B41FA5}">
                      <a16:colId xmlns:a16="http://schemas.microsoft.com/office/drawing/2014/main" val="20000"/>
                    </a:ext>
                  </a:extLst>
                </a:gridCol>
                <a:gridCol w="2338189">
                  <a:extLst>
                    <a:ext uri="{9D8B030D-6E8A-4147-A177-3AD203B41FA5}">
                      <a16:colId xmlns:a16="http://schemas.microsoft.com/office/drawing/2014/main" val="20001"/>
                    </a:ext>
                  </a:extLst>
                </a:gridCol>
                <a:gridCol w="2630463">
                  <a:extLst>
                    <a:ext uri="{9D8B030D-6E8A-4147-A177-3AD203B41FA5}">
                      <a16:colId xmlns:a16="http://schemas.microsoft.com/office/drawing/2014/main" val="20002"/>
                    </a:ext>
                  </a:extLst>
                </a:gridCol>
                <a:gridCol w="2630463">
                  <a:extLst>
                    <a:ext uri="{9D8B030D-6E8A-4147-A177-3AD203B41FA5}">
                      <a16:colId xmlns:a16="http://schemas.microsoft.com/office/drawing/2014/main" val="20003"/>
                    </a:ext>
                  </a:extLst>
                </a:gridCol>
              </a:tblGrid>
              <a:tr h="456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PK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1: ≥12 to &lt;18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2: ≥6 to &lt;12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Group 3: ≥2 to &lt;6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dose, BID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8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AUC</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last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(h.ng/mL)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mean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(GCV)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412 (403)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252 (187)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358 (45.1-1070)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365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311 (70.2)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337 (105-676)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 (166)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 (56.9)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(94.8-702)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331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max</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(ng/mL)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mean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(GCV)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96.3 (68.5)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66.1 (170)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(9.89-184)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(72.7)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90.3 (74.6)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72.5 (36.3-257)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78.1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 (67.5)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58.4 (31.1-229)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739858"/>
                  </a:ext>
                </a:extLst>
              </a:tr>
              <a:tr h="1021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trough</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(ng/mL)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mean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(GCV)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8.85 (539)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5.18 (0-108)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7.37 (237)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7.13 (1.26-48.8)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8.70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4.79 (225)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3.44 (0-44.3)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07532"/>
                  </a:ext>
                </a:extLst>
              </a:tr>
            </a:tbl>
          </a:graphicData>
        </a:graphic>
      </p:graphicFrame>
    </p:spTree>
    <p:extLst>
      <p:ext uri="{BB962C8B-B14F-4D97-AF65-F5344CB8AC3E}">
        <p14:creationId xmlns:p14="http://schemas.microsoft.com/office/powerpoint/2010/main" val="1483229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ORR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450FBA6B-29CB-9E44-B8F2-F25F4923AFB4}"/>
              </a:ext>
            </a:extLst>
          </p:cNvPr>
          <p:cNvGraphicFramePr>
            <a:graphicFrameLocks/>
          </p:cNvGraphicFramePr>
          <p:nvPr>
            <p:extLst>
              <p:ext uri="{D42A27DB-BD31-4B8C-83A1-F6EECF244321}">
                <p14:modId xmlns:p14="http://schemas.microsoft.com/office/powerpoint/2010/main" val="2517842746"/>
              </p:ext>
            </p:extLst>
          </p:nvPr>
        </p:nvGraphicFramePr>
        <p:xfrm>
          <a:off x="719137" y="1600200"/>
          <a:ext cx="10787063" cy="4264298"/>
        </p:xfrm>
        <a:graphic>
          <a:graphicData uri="http://schemas.openxmlformats.org/drawingml/2006/table">
            <a:tbl>
              <a:tblPr/>
              <a:tblGrid>
                <a:gridCol w="3493111">
                  <a:extLst>
                    <a:ext uri="{9D8B030D-6E8A-4147-A177-3AD203B41FA5}">
                      <a16:colId xmlns:a16="http://schemas.microsoft.com/office/drawing/2014/main" val="20000"/>
                    </a:ext>
                  </a:extLst>
                </a:gridCol>
                <a:gridCol w="1730046">
                  <a:extLst>
                    <a:ext uri="{9D8B030D-6E8A-4147-A177-3AD203B41FA5}">
                      <a16:colId xmlns:a16="http://schemas.microsoft.com/office/drawing/2014/main" val="20001"/>
                    </a:ext>
                  </a:extLst>
                </a:gridCol>
                <a:gridCol w="1065455">
                  <a:extLst>
                    <a:ext uri="{9D8B030D-6E8A-4147-A177-3AD203B41FA5}">
                      <a16:colId xmlns:a16="http://schemas.microsoft.com/office/drawing/2014/main" val="20002"/>
                    </a:ext>
                  </a:extLst>
                </a:gridCol>
                <a:gridCol w="1033809">
                  <a:extLst>
                    <a:ext uri="{9D8B030D-6E8A-4147-A177-3AD203B41FA5}">
                      <a16:colId xmlns:a16="http://schemas.microsoft.com/office/drawing/2014/main" val="20003"/>
                    </a:ext>
                  </a:extLst>
                </a:gridCol>
                <a:gridCol w="1603458">
                  <a:extLst>
                    <a:ext uri="{9D8B030D-6E8A-4147-A177-3AD203B41FA5}">
                      <a16:colId xmlns:a16="http://schemas.microsoft.com/office/drawing/2014/main" val="4022818993"/>
                    </a:ext>
                  </a:extLst>
                </a:gridCol>
                <a:gridCol w="917769">
                  <a:extLst>
                    <a:ext uri="{9D8B030D-6E8A-4147-A177-3AD203B41FA5}">
                      <a16:colId xmlns:a16="http://schemas.microsoft.com/office/drawing/2014/main" val="1574030941"/>
                    </a:ext>
                  </a:extLst>
                </a:gridCol>
                <a:gridCol w="943415">
                  <a:extLst>
                    <a:ext uri="{9D8B030D-6E8A-4147-A177-3AD203B41FA5}">
                      <a16:colId xmlns:a16="http://schemas.microsoft.com/office/drawing/2014/main" val="1961285198"/>
                    </a:ext>
                  </a:extLst>
                </a:gridCol>
              </a:tblGrid>
              <a:tr h="43828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Day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97132374"/>
                  </a:ext>
                </a:extLst>
              </a:tr>
              <a:tr h="75702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ORR,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ORR,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5987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patients (N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84.4 (72.8-92.5)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66.7 (65.2-89.1)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739858"/>
                  </a:ext>
                </a:extLst>
              </a:tr>
              <a:tr h="13944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Group 1: ≥12 to &lt;18 yr (n = 18)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Group 2: ≥6 to &lt;12 yr (n =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Group 3: ≥2 to &lt;6 yr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83.3 (62.3-95.3)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83.3 (56.2-97.0)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86.7 (63.7-97.6)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55.6 (42.3-85.8)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75.0 (60.6-99.5)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73.3 (59.0-97.2)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07532"/>
                  </a:ext>
                </a:extLst>
              </a:tr>
              <a:tr h="107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naive (n = 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Steroid refractory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69.2 (42.7-88.7)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90.6 (77.5-97.4)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61.5 (57.1-99.4)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68.8 (59.4-88.1)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8100110"/>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Dose Modification/Interruption and Safety</a:t>
            </a:r>
            <a:endParaRPr lang="en-US" altLang="en-US" dirty="0"/>
          </a:p>
        </p:txBody>
      </p:sp>
      <p:sp>
        <p:nvSpPr>
          <p:cNvPr id="2" name="Content Placeholder 1">
            <a:extLst>
              <a:ext uri="{FF2B5EF4-FFF2-40B4-BE49-F238E27FC236}">
                <a16:creationId xmlns:a16="http://schemas.microsoft.com/office/drawing/2014/main" id="{D7BCAB44-086C-8247-A705-7FA6DB447107}"/>
              </a:ext>
            </a:extLst>
          </p:cNvPr>
          <p:cNvSpPr>
            <a:spLocks noGrp="1"/>
          </p:cNvSpPr>
          <p:nvPr>
            <p:ph idx="1"/>
          </p:nvPr>
        </p:nvSpPr>
        <p:spPr>
          <a:xfrm>
            <a:off x="604675" y="5128941"/>
            <a:ext cx="10877529" cy="1034791"/>
          </a:xfrm>
        </p:spPr>
        <p:txBody>
          <a:bodyPr/>
          <a:lstStyle/>
          <a:p>
            <a:r>
              <a:rPr lang="en-US" sz="2400" dirty="0"/>
              <a:t>Overall safety profile consistent with previous data on ruxolitinib</a:t>
            </a:r>
          </a:p>
          <a:p>
            <a:r>
              <a:rPr lang="en-US" sz="2400" dirty="0"/>
              <a:t>No patient with confirmed graft failure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6D23765-6752-694A-AB49-B43B774AE5F0}"/>
              </a:ext>
            </a:extLst>
          </p:cNvPr>
          <p:cNvGraphicFramePr>
            <a:graphicFrameLocks/>
          </p:cNvGraphicFramePr>
          <p:nvPr>
            <p:extLst>
              <p:ext uri="{D42A27DB-BD31-4B8C-83A1-F6EECF244321}">
                <p14:modId xmlns:p14="http://schemas.microsoft.com/office/powerpoint/2010/main" val="533291192"/>
              </p:ext>
            </p:extLst>
          </p:nvPr>
        </p:nvGraphicFramePr>
        <p:xfrm>
          <a:off x="719138" y="1617793"/>
          <a:ext cx="10787062" cy="2956608"/>
        </p:xfrm>
        <a:graphic>
          <a:graphicData uri="http://schemas.openxmlformats.org/drawingml/2006/table">
            <a:tbl>
              <a:tblPr/>
              <a:tblGrid>
                <a:gridCol w="2775176">
                  <a:extLst>
                    <a:ext uri="{9D8B030D-6E8A-4147-A177-3AD203B41FA5}">
                      <a16:colId xmlns:a16="http://schemas.microsoft.com/office/drawing/2014/main" val="20000"/>
                    </a:ext>
                  </a:extLst>
                </a:gridCol>
                <a:gridCol w="2155372">
                  <a:extLst>
                    <a:ext uri="{9D8B030D-6E8A-4147-A177-3AD203B41FA5}">
                      <a16:colId xmlns:a16="http://schemas.microsoft.com/office/drawing/2014/main" val="20001"/>
                    </a:ext>
                  </a:extLst>
                </a:gridCol>
                <a:gridCol w="2111828">
                  <a:extLst>
                    <a:ext uri="{9D8B030D-6E8A-4147-A177-3AD203B41FA5}">
                      <a16:colId xmlns:a16="http://schemas.microsoft.com/office/drawing/2014/main" val="20002"/>
                    </a:ext>
                  </a:extLst>
                </a:gridCol>
                <a:gridCol w="2080450">
                  <a:extLst>
                    <a:ext uri="{9D8B030D-6E8A-4147-A177-3AD203B41FA5}">
                      <a16:colId xmlns:a16="http://schemas.microsoft.com/office/drawing/2014/main" val="20003"/>
                    </a:ext>
                  </a:extLst>
                </a:gridCol>
                <a:gridCol w="1664236">
                  <a:extLst>
                    <a:ext uri="{9D8B030D-6E8A-4147-A177-3AD203B41FA5}">
                      <a16:colId xmlns:a16="http://schemas.microsoft.com/office/drawing/2014/main" val="4022818993"/>
                    </a:ext>
                  </a:extLst>
                </a:gridCol>
              </a:tblGrid>
              <a:tr h="449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Dose Change,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1: ≥12 to &lt;18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2: ≥6 to &lt;12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Group 3: ≥2 to &lt;6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27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dose change or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dose change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(91.7)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4739858"/>
                  </a:ext>
                </a:extLst>
              </a:tr>
              <a:tr h="6386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Common reasons for ≥1 dose change or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tapering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change/interruption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(51.1)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7007532"/>
                  </a:ext>
                </a:extLst>
              </a:tr>
            </a:tbl>
          </a:graphicData>
        </a:graphic>
      </p:graphicFrame>
      <p:sp>
        <p:nvSpPr>
          <p:cNvPr id="3" name="TextBox 2">
            <a:extLst>
              <a:ext uri="{FF2B5EF4-FFF2-40B4-BE49-F238E27FC236}">
                <a16:creationId xmlns:a16="http://schemas.microsoft.com/office/drawing/2014/main" id="{8B80829E-B079-C27C-2204-32D8AD233CEB}"/>
              </a:ext>
            </a:extLst>
          </p:cNvPr>
          <p:cNvSpPr txBox="1"/>
          <p:nvPr/>
        </p:nvSpPr>
        <p:spPr bwMode="auto">
          <a:xfrm>
            <a:off x="640804" y="4617752"/>
            <a:ext cx="104406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*Dose tapering, change, or interruption within protocol specifications; multiple dose changes or interruptions are counted as separate events.</a:t>
            </a:r>
          </a:p>
        </p:txBody>
      </p:sp>
    </p:spTree>
    <p:extLst>
      <p:ext uri="{BB962C8B-B14F-4D97-AF65-F5344CB8AC3E}">
        <p14:creationId xmlns:p14="http://schemas.microsoft.com/office/powerpoint/2010/main" val="1008477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REACH4: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774700" y="1513047"/>
            <a:ext cx="10707504" cy="4650686"/>
          </a:xfrm>
        </p:spPr>
        <p:txBody>
          <a:bodyPr/>
          <a:lstStyle/>
          <a:p>
            <a:r>
              <a:rPr lang="en-US" altLang="en-US" sz="2600" dirty="0"/>
              <a:t>Exposure to ruxolitinib was similar regardless of age group, and PK parameters were comparable to those previously reported in phase III REACH2 trial of ruxolitinib vs best available therapy</a:t>
            </a:r>
            <a:r>
              <a:rPr lang="en-US" altLang="en-US" sz="2600" baseline="30000" dirty="0"/>
              <a:t>1</a:t>
            </a:r>
          </a:p>
          <a:p>
            <a:r>
              <a:rPr lang="en-US" altLang="en-US" sz="2600" dirty="0"/>
              <a:t>In phase I portion of REACH4 trial, RP2D was confirmed at 5 mg BID in group 2 (≥6 to &lt;12 yr) and 4 mg/m</a:t>
            </a:r>
            <a:r>
              <a:rPr lang="en-US" altLang="en-US" sz="2600" baseline="30000" dirty="0"/>
              <a:t>2</a:t>
            </a:r>
            <a:r>
              <a:rPr lang="en-US" altLang="en-US" sz="2600" dirty="0"/>
              <a:t> BID in group 3 (≥2 to 6 yr)</a:t>
            </a:r>
            <a:r>
              <a:rPr lang="en-US" altLang="en-US" sz="2600" baseline="30000" dirty="0"/>
              <a:t>2</a:t>
            </a:r>
          </a:p>
          <a:p>
            <a:r>
              <a:rPr lang="en-US" altLang="en-US" sz="2600" dirty="0"/>
              <a:t>Among all patients, treatment with ruxolitinib elicited:</a:t>
            </a:r>
            <a:r>
              <a:rPr lang="en-US" altLang="en-US" sz="2600" baseline="30000" dirty="0"/>
              <a:t>2</a:t>
            </a:r>
            <a:endParaRPr lang="en-US" altLang="en-US" sz="2600" dirty="0"/>
          </a:p>
          <a:p>
            <a:pPr lvl="1"/>
            <a:r>
              <a:rPr lang="en-US" altLang="en-US" sz="2400" dirty="0"/>
              <a:t>ORR at Day 28: 84.4% (90% CI: 72.8%-92.5%)</a:t>
            </a:r>
            <a:endParaRPr lang="en-US" altLang="en-US" sz="2400" baseline="30000" dirty="0"/>
          </a:p>
          <a:p>
            <a:pPr lvl="1"/>
            <a:r>
              <a:rPr lang="en-US" altLang="en-US" sz="2400" dirty="0"/>
              <a:t>ORR at Day 56: 66.7% (90% CI: 65.2%-89.1%)</a:t>
            </a:r>
            <a:endParaRPr lang="en-US" altLang="en-US" sz="2400" baseline="30000" dirty="0"/>
          </a:p>
          <a:p>
            <a:r>
              <a:rPr lang="en-US" altLang="en-US" sz="2600" dirty="0"/>
              <a:t>Investigators concluded that ORR and safety profile with ruxolitinib are comparable to and consistent with previously reported data</a:t>
            </a:r>
            <a:r>
              <a:rPr lang="en-US" altLang="en-US" sz="2600" baseline="30000" dirty="0"/>
              <a:t>1,2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Zeiser. NEJM. 2020;382:1800. 2. </a:t>
            </a:r>
            <a:r>
              <a:rPr lang="en-US" altLang="en-US" sz="1200" b="0" spc="-10" dirty="0">
                <a:solidFill>
                  <a:schemeClr val="bg2"/>
                </a:solidFill>
                <a:latin typeface="Calibri" panose="020F0502020204030204" pitchFamily="34" charset="0"/>
              </a:rPr>
              <a:t>Locatelli. ASH 2022. Abstr 572.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5D3F2C283304FB4625E27F397B962" ma:contentTypeVersion="1" ma:contentTypeDescription="Create a new document." ma:contentTypeScope="" ma:versionID="f3af65879a407f05b8bf5351d9bdeb82">
  <xsd:schema xmlns:xsd="http://www.w3.org/2001/XMLSchema" xmlns:xs="http://www.w3.org/2001/XMLSchema" xmlns:p="http://schemas.microsoft.com/office/2006/metadata/properties" xmlns:ns2="d54cbe69-32bd-412a-b004-9152f949605e" xmlns:ns3="a564397d-c542-429c-88e2-932bdca058c1" targetNamespace="http://schemas.microsoft.com/office/2006/metadata/properties" ma:root="true" ma:fieldsID="acb42e5014a3852f7ec363b2a1d167b5" ns2:_="" ns3:_="">
    <xsd:import namespace="d54cbe69-32bd-412a-b004-9152f949605e"/>
    <xsd:import namespace="a564397d-c542-429c-88e2-932bdca058c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564397d-c542-429c-88e2-932bdca058c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56M7VY3CDVN5-1838008771-2</_dlc_DocId>
    <_dlc_DocIdUrl xmlns="d54cbe69-32bd-412a-b004-9152f949605e">
      <Url>https://intranet.clinicaloptions.com/mews/oncology/ONC_2022_ASH_CF_(5667)/NONMALIG_572_Locatelli/_layouts/15/DocIdRedir.aspx?ID=56M7VY3CDVN5-1838008771-2</Url>
      <Description>56M7VY3CDVN5-1838008771-2</Description>
    </_dlc_DocIdUrl>
    <Document_x0020_Category xmlns="a564397d-c542-429c-88e2-932bdca058c1">Conference Capsule Slides</Document_x0020_Category>
  </documentManagement>
</p:properties>
</file>

<file path=customXml/itemProps1.xml><?xml version="1.0" encoding="utf-8"?>
<ds:datastoreItem xmlns:ds="http://schemas.openxmlformats.org/officeDocument/2006/customXml" ds:itemID="{B730A2C0-1CAC-4C4E-B4B2-09F1066BE2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564397d-c542-429c-88e2-932bdca058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purl.org/dc/elements/1.1/"/>
    <ds:schemaRef ds:uri="http://purl.org/dc/dcmitype/"/>
    <ds:schemaRef ds:uri="a564397d-c542-429c-88e2-932bdca058c1"/>
    <ds:schemaRef ds:uri="http://schemas.openxmlformats.org/package/2006/metadata/core-properties"/>
    <ds:schemaRef ds:uri="d54cbe69-32bd-412a-b004-9152f949605e"/>
    <ds:schemaRef ds:uri="http://schemas.microsoft.com/office/2006/documentManagement/type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879</TotalTime>
  <Words>2515</Words>
  <Application>Microsoft Office PowerPoint</Application>
  <PresentationFormat>Widescreen</PresentationFormat>
  <Paragraphs>462</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REACH4: Phase I/II Study of Ruxolitinib  in Pediatric Patients With Untreated or  Steroid-Refractory Acute Graft-vs-Host Disease</vt:lpstr>
      <vt:lpstr>About These Slides</vt:lpstr>
      <vt:lpstr>REACH4: Background</vt:lpstr>
      <vt:lpstr>REACH4: Study Design</vt:lpstr>
      <vt:lpstr>REACH4: Baseline Characteristics</vt:lpstr>
      <vt:lpstr>REACH4: Patient Disposition</vt:lpstr>
      <vt:lpstr>REACH4: PK Parameters and R2PD</vt:lpstr>
      <vt:lpstr>REACH4: ORR</vt:lpstr>
      <vt:lpstr>REACH4: Dose Modification/Interruption and Safety</vt:lpstr>
      <vt:lpstr>REACH4: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REACH4: Phase I/II Study of Ruxolitinib in Pediatric Patients With Untreated or Steroid-Refractory Acute Graft-vs-Host Disease</dc:title>
  <dc:creator>Preferred User</dc:creator>
  <cp:lastModifiedBy>Natalia Kolenko</cp:lastModifiedBy>
  <cp:revision>45</cp:revision>
  <cp:lastPrinted>2016-09-26T20:21:49Z</cp:lastPrinted>
  <dcterms:created xsi:type="dcterms:W3CDTF">2005-05-27T15:08:01Z</dcterms:created>
  <dcterms:modified xsi:type="dcterms:W3CDTF">2022-12-15T20:32:30Z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f314d84d-3f25-44e5-8625-c2fc4e7b6410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0x0101000DE5D3F2C283304FB4625E27F397B962</vt:lpwstr>
  </property>
  <property fmtid="{D5CDD505-2E9C-101B-9397-08002B2CF9AE}" pid="9" name="MediaServiceImageTags">
    <vt:lpwstr/>
  </property>
</Properties>
</file>