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562" r:id="rId5"/>
    <p:sldId id="558" r:id="rId6"/>
    <p:sldId id="559" r:id="rId7"/>
    <p:sldId id="561" r:id="rId8"/>
    <p:sldId id="548" r:id="rId9"/>
    <p:sldId id="549" r:id="rId10"/>
    <p:sldId id="566" r:id="rId11"/>
    <p:sldId id="565" r:id="rId12"/>
    <p:sldId id="564" r:id="rId13"/>
    <p:sldId id="552" r:id="rId14"/>
    <p:sldId id="5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Gordon Kelley" initials="GK" lastIdx="1" clrIdx="7">
    <p:extLst>
      <p:ext uri="{19B8F6BF-5375-455C-9EA6-DF929625EA0E}">
        <p15:presenceInfo xmlns:p15="http://schemas.microsoft.com/office/powerpoint/2012/main" userId="S::gkelley@clinicaloptions.com::7e3d11cf-7436-4611-80d7-51121a63678e" providerId="AD"/>
      </p:ext>
    </p:extLst>
  </p:cmAuthor>
  <p:cmAuthor id="2" name="Megan Capel" initials="MC" lastIdx="6" clrIdx="1"/>
  <p:cmAuthor id="9" name="Maddelynne Parker" initials="MP" lastIdx="8" clrIdx="8">
    <p:extLst>
      <p:ext uri="{19B8F6BF-5375-455C-9EA6-DF929625EA0E}">
        <p15:presenceInfo xmlns:p15="http://schemas.microsoft.com/office/powerpoint/2012/main" userId="Maddelynne Parker" providerId="None"/>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Kemi Obajimi" initials="KO" lastIdx="1" clrIdx="9">
    <p:extLst>
      <p:ext uri="{19B8F6BF-5375-455C-9EA6-DF929625EA0E}">
        <p15:presenceInfo xmlns:p15="http://schemas.microsoft.com/office/powerpoint/2012/main" userId="S::kobajimi@clinicaloptions.com::81894e25-3cbc-45b7-be28-dda6fb8d19a9"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2357C9-2E3C-4BC9-9F66-8B6CA552AB7C}" v="4" dt="2024-06-05T17:42:28.636"/>
    <p1510:client id="{92DC895A-EC41-5C9A-A2DD-56C03597EC8F}" v="1" dt="2024-06-06T16:16:55.365"/>
    <p1510:client id="{FFF58010-39E7-4622-910A-35347E9F1801}" v="38" dt="2024-06-06T16:46:00.2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04" autoAdjust="0"/>
    <p:restoredTop sz="87541" autoAdjust="0"/>
  </p:normalViewPr>
  <p:slideViewPr>
    <p:cSldViewPr snapToGrid="0">
      <p:cViewPr varScale="1">
        <p:scale>
          <a:sx n="86" d="100"/>
          <a:sy n="86" d="100"/>
        </p:scale>
        <p:origin x="389" y="67"/>
      </p:cViewPr>
      <p:guideLst/>
    </p:cSldViewPr>
  </p:slideViewPr>
  <p:notesTextViewPr>
    <p:cViewPr>
      <p:scale>
        <a:sx n="1" d="1"/>
        <a:sy n="1" d="1"/>
      </p:scale>
      <p:origin x="0" y="0"/>
    </p:cViewPr>
  </p:notesTextViewPr>
  <p:sorterViewPr>
    <p:cViewPr>
      <p:scale>
        <a:sx n="100" d="100"/>
        <a:sy n="100" d="100"/>
      </p:scale>
      <p:origin x="0" y="-26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3L, third-line; 4L, fourth-line; ADC, antibody–drug conjugate; BV, brentuximab vedotin; </a:t>
            </a:r>
            <a:r>
              <a:rPr lang="en-US" i="1" dirty="0" err="1"/>
              <a:t>cHL</a:t>
            </a:r>
            <a:r>
              <a:rPr lang="en-US" i="1" dirty="0"/>
              <a:t>, classical Hodgkin lymphoma; CR, complete response; DLBCL, diffuse large B-cell lymphoma; ORR, overall response rate; OS, overall survival; PTCL, peripheral T-cell lymphoma; R/R, relapsed/refractory; </a:t>
            </a:r>
            <a:r>
              <a:rPr lang="en-US" i="1" dirty="0" err="1"/>
              <a:t>sALCL</a:t>
            </a:r>
            <a:r>
              <a:rPr lang="en-US" i="1" dirty="0"/>
              <a:t>, systematic anaplastic large cell lymphoma.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24055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BV, brentuximab vedotin; CAR, chimeric antigen receptor; CR, complete response; DLBCL, diffuse large B-cell lymphoma; DH, double hit; </a:t>
            </a:r>
            <a:r>
              <a:rPr lang="en-US" i="1" dirty="0" err="1"/>
              <a:t>DoR</a:t>
            </a:r>
            <a:r>
              <a:rPr lang="en-US" i="1" dirty="0"/>
              <a:t>, duration of response; ECOG PS, Eastern Cooperative Oncology Group performance status; GCB, germinal center B-cell like; HSCT, hematopoietic stem cell transplantation; ITT, intention-to-treat; NOS, not otherwise specified; ORR, overall response rate; OS, overall survival; PFS, progression-free survival; SCT, stem cell transplantation; TH, triple-hit.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050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 antibody; BV, brentuximab vedotin; CAR, chimeric antigen receptor; ECOG PS, Eastern Cooperative Oncology Group performance status; HSCT, hematopoietic stem cell transplantation; Len, lenalidomide; R, rituximab.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9823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BV, brentuximab vedotin; ITT, intention-to-treat; Len, lenalidomide; OS, overall survival; PFS, progression-free survival; R, rituximab.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77026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BV, brentuximab vedotin; CAR, chimeric antigen receptor; GCB, germinal center B-cell like; IPI, International Prognostic Index; Len, lenalidomide; NA, not available; OS, overall survival; R, rituximab.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9654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BV, brentuximab vedotin; CR, complete response; </a:t>
            </a:r>
            <a:r>
              <a:rPr lang="en-US" i="1" dirty="0" err="1"/>
              <a:t>DoR</a:t>
            </a:r>
            <a:r>
              <a:rPr lang="en-US" i="1" dirty="0"/>
              <a:t>, duration of response; Len, lenalidomide; ORR, overall response rate; R, rituximab.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4930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BV, brentuximab vedotin; CAR, chimeric antigen receptor; Len, lenalidomide; PD, progressive disease; R, rituximab;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4371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CAR, chimeric antigen receptor; DLBCL, diffuse large B-cell lymphoma; ORR, overall response rate; OS, overall survival; PFS, progression-free survival;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1803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ECHELON-3: Phase III, Placebo-Controlled Trial of Brentuximab </a:t>
            </a:r>
            <a:r>
              <a:rPr lang="en-US" altLang="en-US" sz="4000" dirty="0" err="1"/>
              <a:t>Vedotin</a:t>
            </a:r>
            <a:r>
              <a:rPr lang="en-US" altLang="en-US" sz="4000" dirty="0"/>
              <a:t> in Combination With Lenalidomide and Rituximab in R/R DLBCL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GSK, Lilly, Novartis Pharmaceuticals Corporation, and Sanofi.</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a:t>
            </a:r>
            <a:r>
              <a:rPr kumimoji="0" lang="en-US" sz="2200" b="1" i="0" u="none" strike="noStrike" kern="0" cap="none" spc="0" normalizeH="0" baseline="0" noProof="0">
                <a:ln>
                  <a:noFill/>
                </a:ln>
                <a:solidFill>
                  <a:srgbClr val="455560"/>
                </a:solidFill>
                <a:effectLst/>
                <a:uLnTx/>
                <a:uFillTx/>
                <a:latin typeface="Calibri"/>
                <a:ea typeface="+mn-ea"/>
                <a:cs typeface="Calibri"/>
              </a:rPr>
              <a:t>Conference Coverage</a:t>
            </a:r>
            <a:r>
              <a:rPr kumimoji="0" lang="en-US" sz="2200" b="1" i="0" u="none" strike="noStrike" kern="0" cap="none" spc="0" normalizeH="0" baseline="0" noProof="0" dirty="0">
                <a:ln>
                  <a:noFill/>
                </a:ln>
                <a:solidFill>
                  <a:srgbClr val="455560"/>
                </a:solidFill>
                <a:effectLst/>
                <a:uLnTx/>
                <a:uFillTx/>
                <a:latin typeface="Calibri"/>
                <a:ea typeface="+mn-ea"/>
                <a:cs typeface="Calibri"/>
              </a:rPr>
              <a:t>*</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a:t>
            </a:r>
            <a:r>
              <a:rPr kumimoji="0" lang="en-US" sz="1600" b="0" i="1" u="none" strike="noStrike" kern="0" cap="none" spc="0" normalizeH="0" baseline="0" noProof="0">
                <a:ln>
                  <a:noFill/>
                </a:ln>
                <a:solidFill>
                  <a:srgbClr val="455560"/>
                </a:solidFill>
                <a:effectLst/>
                <a:uLnTx/>
                <a:uFillTx/>
                <a:latin typeface="Calibri"/>
                <a:ea typeface="+mn-ea"/>
                <a:cs typeface="Calibri"/>
              </a:rPr>
              <a:t>31 – </a:t>
            </a:r>
            <a:r>
              <a:rPr kumimoji="0" lang="en-US" sz="1600" b="0" i="1" u="none" strike="noStrike" kern="0" cap="none" spc="0" normalizeH="0" baseline="0" noProof="0" dirty="0">
                <a:ln>
                  <a:noFill/>
                </a:ln>
                <a:solidFill>
                  <a:srgbClr val="455560"/>
                </a:solidFill>
                <a:effectLst/>
                <a:uLnTx/>
                <a:uFillTx/>
                <a:latin typeface="Calibri"/>
                <a:ea typeface="+mn-ea"/>
                <a:cs typeface="Calibri"/>
              </a:rPr>
              <a:t>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ECHELON-3: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300"/>
              </a:spcAft>
            </a:pPr>
            <a:r>
              <a:rPr lang="en-US" altLang="en-US" sz="2200" dirty="0"/>
              <a:t>BV is a CD30-targeted ADC that is FDA approved to treat patients with </a:t>
            </a:r>
            <a:r>
              <a:rPr lang="en-US" altLang="en-US" sz="2200" dirty="0" err="1"/>
              <a:t>cHL</a:t>
            </a:r>
            <a:r>
              <a:rPr lang="en-US" altLang="en-US" sz="2200" dirty="0"/>
              <a:t>, </a:t>
            </a:r>
            <a:r>
              <a:rPr lang="en-US" altLang="en-US" sz="2200" dirty="0" err="1"/>
              <a:t>sALCL</a:t>
            </a:r>
            <a:r>
              <a:rPr lang="en-US" altLang="en-US" sz="2200" dirty="0"/>
              <a:t>, and PTCL as monotherapy or in combination with chemotherapy</a:t>
            </a:r>
            <a:r>
              <a:rPr lang="en-US" altLang="en-US" sz="2200" baseline="30000" dirty="0"/>
              <a:t>1</a:t>
            </a:r>
            <a:endParaRPr lang="en-US" altLang="en-US" sz="2200" dirty="0"/>
          </a:p>
          <a:p>
            <a:pPr>
              <a:spcAft>
                <a:spcPts val="300"/>
              </a:spcAft>
            </a:pPr>
            <a:r>
              <a:rPr lang="en-US" altLang="en-US" sz="2200" dirty="0"/>
              <a:t>Early-phase studies in R/R DLBCL demonstrated ORR benefit of 44%-57% with BV monotherapy or in combination with lenalidomide </a:t>
            </a:r>
            <a:r>
              <a:rPr lang="en-US" altLang="en-US" sz="2200" baseline="30000" dirty="0"/>
              <a:t>2,3</a:t>
            </a:r>
            <a:endParaRPr lang="en-US" altLang="en-US" sz="2200" dirty="0"/>
          </a:p>
          <a:p>
            <a:pPr lvl="1">
              <a:spcAft>
                <a:spcPts val="300"/>
              </a:spcAft>
            </a:pPr>
            <a:r>
              <a:rPr lang="en-US" altLang="en-US" sz="2000" dirty="0"/>
              <a:t>CR rate of 35% was reported when used in combination with lenalidomide</a:t>
            </a:r>
            <a:r>
              <a:rPr lang="en-US" altLang="en-US" sz="2000" baseline="30000" dirty="0"/>
              <a:t>3</a:t>
            </a:r>
          </a:p>
          <a:p>
            <a:pPr>
              <a:spcAft>
                <a:spcPts val="300"/>
              </a:spcAft>
            </a:pPr>
            <a:r>
              <a:rPr lang="en-US" altLang="en-US" sz="2200" dirty="0"/>
              <a:t>In a phase II trial of lenalidomide + rituximab, ORR of 28% was reported among patients with R/R DLBCL</a:t>
            </a:r>
            <a:r>
              <a:rPr lang="en-US" altLang="en-US" sz="2200" baseline="30000" dirty="0"/>
              <a:t>4</a:t>
            </a:r>
            <a:endParaRPr lang="en-US" altLang="en-US" sz="2200" dirty="0"/>
          </a:p>
          <a:p>
            <a:pPr>
              <a:spcAft>
                <a:spcPts val="300"/>
              </a:spcAft>
            </a:pPr>
            <a:r>
              <a:rPr lang="en-US" altLang="en-US" sz="2200" dirty="0"/>
              <a:t>Despite therapeutic advances, there is still an unmet need for more effective and tolerable treatments for patients with R/R DLBCL in the 3L setting and beyond</a:t>
            </a:r>
            <a:r>
              <a:rPr lang="en-US" altLang="en-US" sz="2200" baseline="30000" dirty="0"/>
              <a:t>5,6</a:t>
            </a:r>
            <a:endParaRPr lang="en-US" altLang="en-US" sz="2200" dirty="0"/>
          </a:p>
          <a:p>
            <a:pPr lvl="1">
              <a:spcAft>
                <a:spcPts val="300"/>
              </a:spcAft>
            </a:pPr>
            <a:r>
              <a:rPr lang="en-US" altLang="en-US" sz="2000" dirty="0"/>
              <a:t>Real-world median OS with 3L and 4L treatment is &lt;12 </a:t>
            </a:r>
            <a:r>
              <a:rPr lang="en-US" altLang="en-US" sz="2000" dirty="0" err="1"/>
              <a:t>mo</a:t>
            </a:r>
            <a:endParaRPr lang="en-US" altLang="en-US" sz="2000" dirty="0"/>
          </a:p>
          <a:p>
            <a:pPr>
              <a:spcAft>
                <a:spcPts val="300"/>
              </a:spcAft>
            </a:pPr>
            <a:r>
              <a:rPr lang="en-US" altLang="en-US" sz="2200" dirty="0"/>
              <a:t>Current interim analysis of the placebo-controlled phase III ECHELON-3 trial reports the efficacy and safety of BV plus lenalidomide and rituximab in R/R DLBCL</a:t>
            </a:r>
            <a:r>
              <a:rPr lang="en-US" altLang="en-US" sz="2200" baseline="30000" dirty="0"/>
              <a:t>7</a:t>
            </a:r>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1486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Brentuximab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vedotin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PI. </a:t>
            </a:r>
            <a:r>
              <a:rPr lang="en-US" altLang="en-US" sz="1200" dirty="0">
                <a:solidFill>
                  <a:srgbClr val="455560"/>
                </a:solidFill>
                <a:latin typeface="Calibri" panose="020F0502020204030204" pitchFamily="34" charset="0"/>
                <a:cs typeface="Arial" panose="020B0604020202020204" pitchFamily="34" charset="0"/>
              </a:rPr>
              <a:t>2. Jacobsen. Blood. 2015;125:1394. 3. Ward. Blood. 2022;139:1999. 4. Wang. Blood. 2015;126:3969. 5. Ip. Adv </a:t>
            </a:r>
            <a:r>
              <a:rPr lang="en-US" altLang="en-US" sz="1200" dirty="0" err="1">
                <a:solidFill>
                  <a:srgbClr val="455560"/>
                </a:solidFill>
                <a:latin typeface="Calibri" panose="020F0502020204030204" pitchFamily="34" charset="0"/>
                <a:cs typeface="Arial" panose="020B0604020202020204" pitchFamily="34" charset="0"/>
              </a:rPr>
              <a:t>Ther</a:t>
            </a:r>
            <a:r>
              <a:rPr lang="en-US" altLang="en-US" sz="1200" dirty="0">
                <a:solidFill>
                  <a:srgbClr val="455560"/>
                </a:solidFill>
                <a:latin typeface="Calibri" panose="020F0502020204030204" pitchFamily="34" charset="0"/>
                <a:cs typeface="Arial" panose="020B0604020202020204" pitchFamily="34" charset="0"/>
              </a:rPr>
              <a:t>. 2024;41:1226. 6. </a:t>
            </a:r>
            <a:r>
              <a:rPr lang="en-US" altLang="en-US" sz="1200" dirty="0" err="1">
                <a:solidFill>
                  <a:srgbClr val="455560"/>
                </a:solidFill>
                <a:latin typeface="Calibri" panose="020F0502020204030204" pitchFamily="34" charset="0"/>
                <a:cs typeface="Arial" panose="020B0604020202020204" pitchFamily="34" charset="0"/>
              </a:rPr>
              <a:t>Sineshaw</a:t>
            </a:r>
            <a:r>
              <a:rPr lang="en-US" altLang="en-US" sz="1200" dirty="0">
                <a:solidFill>
                  <a:srgbClr val="455560"/>
                </a:solidFill>
                <a:latin typeface="Calibri" panose="020F0502020204030204" pitchFamily="34" charset="0"/>
                <a:cs typeface="Arial" panose="020B0604020202020204" pitchFamily="34" charset="0"/>
              </a:rPr>
              <a:t>. Cancer Med. 2024;13:e7173. 7. Kim. ASCO 2024. Abstract LBA7005.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9759" y="1504524"/>
            <a:ext cx="10877529" cy="51962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900"/>
              </a:spcBef>
              <a:spcAft>
                <a:spcPts val="700"/>
              </a:spcAft>
              <a:buClr>
                <a:srgbClr val="000000"/>
              </a:buClr>
              <a:buSzTx/>
              <a:buFont typeface="Wingdings" panose="05000000000000000000" pitchFamily="2" charset="2"/>
              <a:buChar char="§"/>
              <a:tabLst/>
              <a:defRPr/>
            </a:pPr>
            <a:r>
              <a:rPr lang="en-US" altLang="en-US" sz="2400" kern="0" dirty="0">
                <a:solidFill>
                  <a:srgbClr val="000000"/>
                </a:solidFill>
              </a:rPr>
              <a:t>Multicenter, </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double-blind, placebo-controlled, randomized </a:t>
            </a:r>
            <a:r>
              <a:rPr lang="en-US" altLang="en-US" sz="2400" kern="0" dirty="0">
                <a:solidFill>
                  <a:srgbClr val="000000"/>
                </a:solidFill>
              </a:rPr>
              <a:t>phase III </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trial</a:t>
            </a:r>
          </a:p>
          <a:p>
            <a:pPr marL="0" marR="0" lvl="0" indent="0" algn="l" defTabSz="914400" rtl="0" eaLnBrk="1" fontAlgn="base" latinLnBrk="0" hangingPunct="1">
              <a:lnSpc>
                <a:spcPct val="90000"/>
              </a:lnSpc>
              <a:spcBef>
                <a:spcPts val="900"/>
              </a:spcBef>
              <a:spcAft>
                <a:spcPts val="700"/>
              </a:spcAft>
              <a:buClr>
                <a:srgbClr val="000000"/>
              </a:buClr>
              <a:buSzTx/>
              <a:buNone/>
              <a:tabLst/>
              <a:defRPr/>
            </a:pPr>
            <a:br>
              <a:rPr lang="en-US" altLang="en-US" sz="2400" kern="0" dirty="0">
                <a:solidFill>
                  <a:srgbClr val="000000"/>
                </a:solidFill>
              </a:rPr>
            </a:br>
            <a:b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9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9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900"/>
              </a:spcBef>
              <a:spcAft>
                <a:spcPts val="700"/>
              </a:spcAft>
              <a:buClr>
                <a:srgbClr val="000000"/>
              </a:buClr>
              <a:buSzTx/>
              <a:buNone/>
              <a:tabLst/>
              <a:defRPr/>
            </a:pPr>
            <a:endParaRPr kumimoji="0" lang="en-US" altLang="en-US" sz="4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900"/>
              </a:spcBef>
              <a:spcAft>
                <a:spcPts val="700"/>
              </a:spcAft>
              <a:buClr>
                <a:srgbClr val="000000"/>
              </a:buClr>
              <a:buSzTx/>
              <a:buFont typeface="Wingdings" panose="05000000000000000000" pitchFamily="2" charset="2"/>
              <a:buChar char="§"/>
              <a:tabLst/>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OS in ITT population</a:t>
            </a:r>
          </a:p>
          <a:p>
            <a:pPr marL="342900" marR="0" lvl="0" indent="-342900" algn="l" defTabSz="914400" rtl="0" eaLnBrk="1" fontAlgn="base" latinLnBrk="0" hangingPunct="1">
              <a:lnSpc>
                <a:spcPct val="90000"/>
              </a:lnSpc>
              <a:spcBef>
                <a:spcPts val="900"/>
              </a:spcBef>
              <a:spcAft>
                <a:spcPts val="700"/>
              </a:spcAft>
              <a:buClr>
                <a:srgbClr val="000000"/>
              </a:buClr>
              <a:buSzTx/>
              <a:buFont typeface="Wingdings" panose="05000000000000000000" pitchFamily="2" charset="2"/>
              <a:buChar char="§"/>
              <a:tabLst/>
              <a:defRPr/>
            </a:pPr>
            <a:r>
              <a:rPr lang="en-US" altLang="en-US" sz="2400" b="1" kern="0" dirty="0">
                <a:solidFill>
                  <a:srgbClr val="000000"/>
                </a:solidFill>
              </a:rPr>
              <a:t>Key s</a:t>
            </a:r>
            <a:r>
              <a:rPr kumimoji="0" lang="en-US" altLang="en-US" sz="2400" b="1"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econdary</a:t>
            </a: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endpoints</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lang="en-US" altLang="en-US" sz="2400" kern="0" dirty="0">
                <a:solidFill>
                  <a:srgbClr val="000000"/>
                </a:solidFill>
              </a:rPr>
              <a:t>PFS and ORR by investigator in ITT population, CR and </a:t>
            </a:r>
            <a:r>
              <a:rPr lang="en-US" altLang="en-US" sz="2400" kern="0" dirty="0" err="1">
                <a:solidFill>
                  <a:srgbClr val="000000"/>
                </a:solidFill>
              </a:rPr>
              <a:t>DoR</a:t>
            </a:r>
            <a:r>
              <a:rPr lang="en-US" altLang="en-US" sz="2400" kern="0" dirty="0">
                <a:solidFill>
                  <a:srgbClr val="000000"/>
                </a:solidFill>
              </a:rPr>
              <a:t> by investigator, OS in patients with CD30+ disease, safety/tolerability</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ECHELON-3:</a:t>
            </a:r>
            <a:r>
              <a:rPr lang="en-US" altLang="en-US" dirty="0"/>
              <a:t> Study Design</a:t>
            </a:r>
            <a:endParaRPr lang="en-US" altLang="en-US" dirty="0">
              <a:highlight>
                <a:srgbClr val="FFFF00"/>
              </a:highlight>
            </a:endParaRP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9759" y="2450281"/>
            <a:ext cx="340978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cs typeface="Arial" panose="020B0604020202020204" pitchFamily="34" charset="0"/>
              </a:rPr>
              <a:t>Patients</a:t>
            </a: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with R/R DLBCL*</a:t>
            </a:r>
            <a:r>
              <a:rPr lang="en-GB" altLang="en-US" sz="1800" dirty="0">
                <a:solidFill>
                  <a:srgbClr val="000000"/>
                </a:solidFill>
                <a:latin typeface="Calibri" panose="020F0502020204030204" pitchFamily="34" charset="0"/>
                <a:cs typeface="Arial" panose="020B0604020202020204" pitchFamily="34" charset="0"/>
              </a:rPr>
              <a:t> after </a:t>
            </a: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a:t>
            </a:r>
            <a:r>
              <a:rPr lang="en-GB" altLang="en-US" sz="1800" dirty="0">
                <a:solidFill>
                  <a:srgbClr val="000000"/>
                </a:solidFill>
                <a:latin typeface="Calibri" panose="020F0502020204030204" pitchFamily="34" charset="0"/>
                <a:cs typeface="Arial" panose="020B0604020202020204" pitchFamily="34" charset="0"/>
              </a:rPr>
              <a:t>lines of systematic therapy (no prior BV or lenalidomide)</a:t>
            </a: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lang="en-GB" altLang="en-US" sz="1800" dirty="0">
                <a:solidFill>
                  <a:srgbClr val="000000"/>
                </a:solidFill>
                <a:latin typeface="Calibri" panose="020F0502020204030204" pitchFamily="34" charset="0"/>
                <a:cs typeface="Arial" panose="020B0604020202020204" pitchFamily="34" charset="0"/>
              </a:rPr>
              <a:t>ineligible for/PD after </a:t>
            </a: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HSCT or CAR T-cell </a:t>
            </a:r>
            <a:r>
              <a:rPr kumimoji="0" lang="en-GB" altLang="en-US" sz="18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tx</a:t>
            </a: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ECOG PS ≤2, FDG-avid</a:t>
            </a:r>
            <a:r>
              <a:rPr lang="en-GB" altLang="en-US" sz="1800" dirty="0">
                <a:solidFill>
                  <a:srgbClr val="000000"/>
                </a:solidFill>
                <a:latin typeface="Calibri" panose="020F0502020204030204" pitchFamily="34" charset="0"/>
                <a:cs typeface="Arial" panose="020B0604020202020204" pitchFamily="34" charset="0"/>
              </a:rPr>
              <a:t> measurable disease</a:t>
            </a: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 no active cerebral/meningeal disease or grade ≥2 peripheral neuropathy</a:t>
            </a:r>
            <a:b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230)</a:t>
            </a:r>
            <a:endPar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944455" y="2530467"/>
            <a:ext cx="5085370" cy="89935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BV</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1.2 mg/kg Q3W + </a:t>
            </a:r>
            <a:r>
              <a:rPr lang="en-US" altLang="en-US" sz="1800" b="1" dirty="0">
                <a:solidFill>
                  <a:srgbClr val="FFFFFF"/>
                </a:solidFill>
                <a:latin typeface="Calibri" panose="020F0502020204030204" pitchFamily="34" charset="0"/>
                <a:cs typeface="Arial" panose="020B0604020202020204" pitchFamily="34" charset="0"/>
              </a:rPr>
              <a:t>r</a:t>
            </a:r>
            <a:r>
              <a:rPr kumimoji="0" lang="en-US" altLang="en-US" sz="18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ituximab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375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lang="en-US" altLang="en-US" sz="1800" b="1" dirty="0">
                <a:solidFill>
                  <a:srgbClr val="FFFFFF"/>
                </a:solidFill>
                <a:latin typeface="Calibri" panose="020F0502020204030204" pitchFamily="34" charset="0"/>
                <a:cs typeface="Arial" panose="020B0604020202020204" pitchFamily="34" charset="0"/>
              </a:rPr>
              <a:t>l</a:t>
            </a:r>
            <a:r>
              <a:rPr kumimoji="0" lang="en-US" altLang="en-US" sz="18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enalidomide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20 mg PO QD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lang="en-US" altLang="en-US" sz="1800" baseline="0" dirty="0">
                <a:solidFill>
                  <a:srgbClr val="FFFFFF"/>
                </a:solidFill>
                <a:latin typeface="Calibri" panose="020F0502020204030204" pitchFamily="34" charset="0"/>
                <a:cs typeface="Arial" panose="020B0604020202020204" pitchFamily="34" charset="0"/>
              </a:rPr>
              <a:t>(n = 112)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944455" y="3550235"/>
            <a:ext cx="5085370" cy="899357"/>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lang="en-US" altLang="en-US" sz="1800" b="1" dirty="0">
                <a:solidFill>
                  <a:srgbClr val="FFFFFF"/>
                </a:solidFill>
                <a:latin typeface="Calibri" panose="020F0502020204030204" pitchFamily="34" charset="0"/>
                <a:cs typeface="Arial" panose="020B0604020202020204" pitchFamily="34" charset="0"/>
              </a:rPr>
              <a:t>r</a:t>
            </a:r>
            <a:r>
              <a:rPr kumimoji="0" lang="en-US" altLang="en-US" sz="18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ituximab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375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lang="en-US" altLang="en-US" sz="1800" b="1" dirty="0">
                <a:solidFill>
                  <a:srgbClr val="FFFFFF"/>
                </a:solidFill>
                <a:latin typeface="Calibri" panose="020F0502020204030204" pitchFamily="34" charset="0"/>
                <a:cs typeface="Arial" panose="020B0604020202020204" pitchFamily="34" charset="0"/>
              </a:rPr>
              <a:t>l</a:t>
            </a:r>
            <a:r>
              <a:rPr kumimoji="0" lang="en-US" altLang="en-US" sz="18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enalidomide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20 mg PO QD</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lang="en-US" altLang="en-US" sz="1800" baseline="0" dirty="0">
                <a:solidFill>
                  <a:srgbClr val="FFFFFF"/>
                </a:solidFill>
                <a:latin typeface="Calibri" panose="020F0502020204030204" pitchFamily="34" charset="0"/>
                <a:cs typeface="Arial" panose="020B0604020202020204" pitchFamily="34" charset="0"/>
              </a:rPr>
              <a:t>(n = 118)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135319" y="374477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135319" y="312432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dirty="0">
                <a:solidFill>
                  <a:srgbClr val="455560"/>
                </a:solidFill>
                <a:latin typeface="Calibri" panose="020F0502020204030204" pitchFamily="34" charset="0"/>
                <a:cs typeface="Arial" panose="020B0604020202020204" pitchFamily="34" charset="0"/>
              </a:rPr>
              <a:t>Kim. ASCO 2024. Abstract LBA7005. NCT04404283.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0493C26-C7D6-A805-6B83-3E900B258394}"/>
              </a:ext>
            </a:extLst>
          </p:cNvPr>
          <p:cNvSpPr txBox="1"/>
          <p:nvPr/>
        </p:nvSpPr>
        <p:spPr bwMode="auto">
          <a:xfrm>
            <a:off x="1868456" y="1914630"/>
            <a:ext cx="53052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CD30 status (≥1% vs &lt;1%), cell of origin (GCB </a:t>
            </a:r>
            <a:r>
              <a:rPr lang="en-US" sz="1400" i="1" dirty="0">
                <a:solidFill>
                  <a:srgbClr val="000000"/>
                </a:solidFill>
                <a:latin typeface="Calibri" panose="020F0502020204030204" pitchFamily="34" charset="0"/>
              </a:rPr>
              <a:t>vs</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non-GCB), prior CAR T-cell therapy (yes vs no), prior SCT (yes vs no)</a:t>
            </a:r>
          </a:p>
        </p:txBody>
      </p:sp>
      <p:cxnSp>
        <p:nvCxnSpPr>
          <p:cNvPr id="12" name="Straight Arrow Connector 11">
            <a:extLst>
              <a:ext uri="{FF2B5EF4-FFF2-40B4-BE49-F238E27FC236}">
                <a16:creationId xmlns:a16="http://schemas.microsoft.com/office/drawing/2014/main" id="{05BA4664-65B8-D8CE-7CEC-CCD97F9052E5}"/>
              </a:ext>
            </a:extLst>
          </p:cNvPr>
          <p:cNvCxnSpPr>
            <a:cxnSpLocks/>
          </p:cNvCxnSpPr>
          <p:nvPr/>
        </p:nvCxnSpPr>
        <p:spPr bwMode="auto">
          <a:xfrm>
            <a:off x="4312629" y="2530466"/>
            <a:ext cx="0" cy="577948"/>
          </a:xfrm>
          <a:prstGeom prst="straightConnector1">
            <a:avLst/>
          </a:prstGeom>
          <a:noFill/>
          <a:ln w="28575" cap="flat" cmpd="sng" algn="ctr">
            <a:solidFill>
              <a:schemeClr val="bg1"/>
            </a:solidFill>
            <a:prstDash val="sysDash"/>
            <a:round/>
            <a:headEnd type="none" w="med" len="med"/>
            <a:tailEnd type="triangle"/>
          </a:ln>
          <a:effectLst/>
        </p:spPr>
      </p:cxnSp>
      <p:sp>
        <p:nvSpPr>
          <p:cNvPr id="4" name="TextBox 3">
            <a:extLst>
              <a:ext uri="{FF2B5EF4-FFF2-40B4-BE49-F238E27FC236}">
                <a16:creationId xmlns:a16="http://schemas.microsoft.com/office/drawing/2014/main" id="{C58F477B-7742-6B0D-1389-8EDEB3CCB801}"/>
              </a:ext>
            </a:extLst>
          </p:cNvPr>
          <p:cNvSpPr txBox="1"/>
          <p:nvPr/>
        </p:nvSpPr>
        <p:spPr bwMode="auto">
          <a:xfrm>
            <a:off x="4944454" y="4469458"/>
            <a:ext cx="50853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*Including but not limited to transformed DLBCL, high-grade DH/TH lymphoma, DLBCL-NOS.</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ECHELON-3: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dirty="0">
                <a:solidFill>
                  <a:srgbClr val="455560"/>
                </a:solidFill>
                <a:latin typeface="Calibri" panose="020F0502020204030204" pitchFamily="34" charset="0"/>
                <a:cs typeface="Arial" panose="020B0604020202020204" pitchFamily="34" charset="0"/>
              </a:rPr>
              <a:t>Kim. ASCO 2024. Abstract LBA7005.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F4F2A4D9-B886-86A2-2F1D-9DDCE7D17BF7}"/>
              </a:ext>
            </a:extLst>
          </p:cNvPr>
          <p:cNvGraphicFramePr>
            <a:graphicFrameLocks/>
          </p:cNvGraphicFramePr>
          <p:nvPr>
            <p:extLst>
              <p:ext uri="{D42A27DB-BD31-4B8C-83A1-F6EECF244321}">
                <p14:modId xmlns:p14="http://schemas.microsoft.com/office/powerpoint/2010/main" val="2613582510"/>
              </p:ext>
            </p:extLst>
          </p:nvPr>
        </p:nvGraphicFramePr>
        <p:xfrm>
          <a:off x="520699" y="1598941"/>
          <a:ext cx="5648225" cy="3749120"/>
        </p:xfrm>
        <a:graphic>
          <a:graphicData uri="http://schemas.openxmlformats.org/drawingml/2006/table">
            <a:tbl>
              <a:tblPr/>
              <a:tblGrid>
                <a:gridCol w="2113678">
                  <a:extLst>
                    <a:ext uri="{9D8B030D-6E8A-4147-A177-3AD203B41FA5}">
                      <a16:colId xmlns:a16="http://schemas.microsoft.com/office/drawing/2014/main" val="20000"/>
                    </a:ext>
                  </a:extLst>
                </a:gridCol>
                <a:gridCol w="1458035">
                  <a:extLst>
                    <a:ext uri="{9D8B030D-6E8A-4147-A177-3AD203B41FA5}">
                      <a16:colId xmlns:a16="http://schemas.microsoft.com/office/drawing/2014/main" val="20001"/>
                    </a:ext>
                  </a:extLst>
                </a:gridCol>
                <a:gridCol w="2076512">
                  <a:extLst>
                    <a:ext uri="{9D8B030D-6E8A-4147-A177-3AD203B41FA5}">
                      <a16:colId xmlns:a16="http://schemas.microsoft.com/office/drawing/2014/main" val="20002"/>
                    </a:ext>
                  </a:extLst>
                </a:gridCol>
              </a:tblGrid>
              <a:tr h="481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BV + Len + 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Len + 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939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(range)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(29-87)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79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(21-89)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76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75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75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939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White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Asian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bl>
          </a:graphicData>
        </a:graphic>
      </p:graphicFrame>
      <p:graphicFrame>
        <p:nvGraphicFramePr>
          <p:cNvPr id="4" name="Group 3">
            <a:extLst>
              <a:ext uri="{FF2B5EF4-FFF2-40B4-BE49-F238E27FC236}">
                <a16:creationId xmlns:a16="http://schemas.microsoft.com/office/drawing/2014/main" id="{F9EB15B9-0C4D-7FCD-4A9A-5406E4256404}"/>
              </a:ext>
            </a:extLst>
          </p:cNvPr>
          <p:cNvGraphicFramePr>
            <a:graphicFrameLocks/>
          </p:cNvGraphicFramePr>
          <p:nvPr>
            <p:extLst>
              <p:ext uri="{D42A27DB-BD31-4B8C-83A1-F6EECF244321}">
                <p14:modId xmlns:p14="http://schemas.microsoft.com/office/powerpoint/2010/main" val="259055861"/>
              </p:ext>
            </p:extLst>
          </p:nvPr>
        </p:nvGraphicFramePr>
        <p:xfrm>
          <a:off x="6268965" y="1598940"/>
          <a:ext cx="5505523" cy="3017568"/>
        </p:xfrm>
        <a:graphic>
          <a:graphicData uri="http://schemas.openxmlformats.org/drawingml/2006/table">
            <a:tbl>
              <a:tblPr/>
              <a:tblGrid>
                <a:gridCol w="2098948">
                  <a:extLst>
                    <a:ext uri="{9D8B030D-6E8A-4147-A177-3AD203B41FA5}">
                      <a16:colId xmlns:a16="http://schemas.microsoft.com/office/drawing/2014/main" val="20000"/>
                    </a:ext>
                  </a:extLst>
                </a:gridCol>
                <a:gridCol w="1447951">
                  <a:extLst>
                    <a:ext uri="{9D8B030D-6E8A-4147-A177-3AD203B41FA5}">
                      <a16:colId xmlns:a16="http://schemas.microsoft.com/office/drawing/2014/main" val="20001"/>
                    </a:ext>
                  </a:extLst>
                </a:gridCol>
                <a:gridCol w="195862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Prior Therapies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BV + Len + 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Len + 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no. of prior lines,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137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therapy,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Anthracycline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Anit-CD20 Ab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CAR T-cell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Bispecific Ab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114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18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ECHELON-3: OS and PFS in ITT Population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dirty="0">
                <a:solidFill>
                  <a:srgbClr val="455560"/>
                </a:solidFill>
                <a:latin typeface="Calibri" panose="020F0502020204030204" pitchFamily="34" charset="0"/>
                <a:cs typeface="Arial" panose="020B0604020202020204" pitchFamily="34" charset="0"/>
              </a:rPr>
              <a:t>Kim. ASCO 2024. Abstract LBA7005.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8641C300-6523-8F2D-323F-5394BF511881}"/>
              </a:ext>
            </a:extLst>
          </p:cNvPr>
          <p:cNvGraphicFramePr>
            <a:graphicFrameLocks/>
          </p:cNvGraphicFramePr>
          <p:nvPr>
            <p:extLst>
              <p:ext uri="{D42A27DB-BD31-4B8C-83A1-F6EECF244321}">
                <p14:modId xmlns:p14="http://schemas.microsoft.com/office/powerpoint/2010/main" val="1577615970"/>
              </p:ext>
            </p:extLst>
          </p:nvPr>
        </p:nvGraphicFramePr>
        <p:xfrm>
          <a:off x="723900" y="1603375"/>
          <a:ext cx="10758302" cy="3932080"/>
        </p:xfrm>
        <a:graphic>
          <a:graphicData uri="http://schemas.openxmlformats.org/drawingml/2006/table">
            <a:tbl>
              <a:tblPr/>
              <a:tblGrid>
                <a:gridCol w="4860627">
                  <a:extLst>
                    <a:ext uri="{9D8B030D-6E8A-4147-A177-3AD203B41FA5}">
                      <a16:colId xmlns:a16="http://schemas.microsoft.com/office/drawing/2014/main" val="20000"/>
                    </a:ext>
                  </a:extLst>
                </a:gridCol>
                <a:gridCol w="2924467">
                  <a:extLst>
                    <a:ext uri="{9D8B030D-6E8A-4147-A177-3AD203B41FA5}">
                      <a16:colId xmlns:a16="http://schemas.microsoft.com/office/drawing/2014/main" val="1637793530"/>
                    </a:ext>
                  </a:extLst>
                </a:gridCol>
                <a:gridCol w="2973208">
                  <a:extLst>
                    <a:ext uri="{9D8B030D-6E8A-4147-A177-3AD203B41FA5}">
                      <a16:colId xmlns:a16="http://schemas.microsoft.com/office/drawing/2014/main" val="1646883282"/>
                    </a:ext>
                  </a:extLst>
                </a:gridCol>
              </a:tblGrid>
              <a:tr h="1440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rPr>
                        <a:t>BV + Len + 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112)</a:t>
                      </a:r>
                      <a:endParaRPr lang="en-US" sz="18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Len + 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13.8</a:t>
                      </a:r>
                      <a:endParaRPr lang="en-US" sz="18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16353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kumimoji="0" lang="it-IT"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0.629 (0.445-0.891)</a:t>
                      </a:r>
                      <a:endParaRPr lang="en-US" sz="18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7277159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kumimoji="0" lang="it-IT"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.0085</a:t>
                      </a:r>
                      <a:endParaRPr lang="en-US" sz="18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8686472"/>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follow-up,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mo</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45224171"/>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112</a:t>
                      </a: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118</a:t>
                      </a: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56782892"/>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6218242"/>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0.527 (0.380-0.729)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3179277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01510629"/>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follow-up,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mo</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51867863"/>
                  </a:ext>
                </a:extLst>
              </a:tr>
            </a:tbl>
          </a:graphicData>
        </a:graphic>
      </p:graphicFrame>
      <p:sp>
        <p:nvSpPr>
          <p:cNvPr id="6" name="TextBox 5">
            <a:extLst>
              <a:ext uri="{FF2B5EF4-FFF2-40B4-BE49-F238E27FC236}">
                <a16:creationId xmlns:a16="http://schemas.microsoft.com/office/drawing/2014/main" id="{5DA0AC2E-07F6-386D-2B21-E02BF8CEC48B}"/>
              </a:ext>
            </a:extLst>
          </p:cNvPr>
          <p:cNvSpPr txBox="1"/>
          <p:nvPr/>
        </p:nvSpPr>
        <p:spPr bwMode="auto">
          <a:xfrm>
            <a:off x="613252" y="5516018"/>
            <a:ext cx="10511948" cy="78483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285750" indent="-285750">
              <a:lnSpc>
                <a:spcPct val="100000"/>
              </a:lnSpc>
              <a:spcBef>
                <a:spcPts val="600"/>
              </a:spcBef>
              <a:spcAft>
                <a:spcPct val="0"/>
              </a:spcAft>
              <a:buClrTx/>
              <a:buFont typeface="Wingdings" panose="05000000000000000000" pitchFamily="2" charset="2"/>
              <a:buChar char="§"/>
            </a:pPr>
            <a:r>
              <a:rPr lang="en-US" sz="2000" dirty="0">
                <a:solidFill>
                  <a:schemeClr val="bg1"/>
                </a:solidFill>
                <a:latin typeface="Calibri" panose="020F0502020204030204" pitchFamily="34" charset="0"/>
              </a:rPr>
              <a:t>OS prespecified efficacy boundary was crossed at interim analysis</a:t>
            </a:r>
          </a:p>
          <a:p>
            <a:pPr marL="285750" indent="-285750">
              <a:spcBef>
                <a:spcPts val="600"/>
              </a:spcBef>
              <a:spcAft>
                <a:spcPct val="0"/>
              </a:spcAft>
              <a:buFont typeface="Wingdings" panose="05000000000000000000" pitchFamily="2" charset="2"/>
              <a:buChar char="§"/>
            </a:pPr>
            <a:r>
              <a:rPr lang="en-US" sz="2000" dirty="0">
                <a:solidFill>
                  <a:schemeClr val="bg1"/>
                </a:solidFill>
                <a:latin typeface="Calibri" panose="020F0502020204030204" pitchFamily="34" charset="0"/>
              </a:rPr>
              <a:t> </a:t>
            </a:r>
            <a:r>
              <a:rPr lang="en-US" sz="2000" b="0" dirty="0">
                <a:solidFill>
                  <a:schemeClr val="bg1"/>
                </a:solidFill>
                <a:latin typeface="Calibri" panose="020F0502020204030204" pitchFamily="34" charset="0"/>
              </a:rPr>
              <a:t>Median duration of treatment: 3.6 </a:t>
            </a:r>
            <a:r>
              <a:rPr lang="en-US" sz="2000" b="0" dirty="0" err="1">
                <a:solidFill>
                  <a:schemeClr val="bg1"/>
                </a:solidFill>
                <a:latin typeface="Calibri" panose="020F0502020204030204" pitchFamily="34" charset="0"/>
              </a:rPr>
              <a:t>mo</a:t>
            </a:r>
            <a:r>
              <a:rPr lang="en-US" sz="2000" b="0" dirty="0">
                <a:solidFill>
                  <a:schemeClr val="bg1"/>
                </a:solidFill>
                <a:latin typeface="Calibri" panose="020F0502020204030204" pitchFamily="34" charset="0"/>
              </a:rPr>
              <a:t> </a:t>
            </a:r>
            <a:r>
              <a:rPr lang="en-US" sz="2000" dirty="0">
                <a:solidFill>
                  <a:schemeClr val="bg1"/>
                </a:solidFill>
                <a:latin typeface="Calibri" panose="020F0502020204030204" pitchFamily="34" charset="0"/>
              </a:rPr>
              <a:t>(</a:t>
            </a:r>
            <a:r>
              <a:rPr lang="en-US" sz="2000" b="0" dirty="0">
                <a:solidFill>
                  <a:schemeClr val="bg1"/>
                </a:solidFill>
                <a:latin typeface="Calibri" panose="020F0502020204030204" pitchFamily="34" charset="0"/>
              </a:rPr>
              <a:t>BV) vs 2.0 </a:t>
            </a:r>
            <a:r>
              <a:rPr lang="en-US" sz="2000" b="0" dirty="0" err="1">
                <a:solidFill>
                  <a:schemeClr val="bg1"/>
                </a:solidFill>
                <a:latin typeface="Calibri" panose="020F0502020204030204" pitchFamily="34" charset="0"/>
              </a:rPr>
              <a:t>mo</a:t>
            </a:r>
            <a:r>
              <a:rPr lang="en-US" sz="2000" b="0" dirty="0">
                <a:solidFill>
                  <a:schemeClr val="bg1"/>
                </a:solidFill>
                <a:latin typeface="Calibri" panose="020F0502020204030204" pitchFamily="34" charset="0"/>
              </a:rPr>
              <a:t> (placebo)</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ECHELON-3: Median OS by Subgroup</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ASCO 2024. Abstract LBA7005.</a:t>
            </a:r>
          </a:p>
        </p:txBody>
      </p:sp>
      <p:graphicFrame>
        <p:nvGraphicFramePr>
          <p:cNvPr id="2" name="Group 3">
            <a:extLst>
              <a:ext uri="{FF2B5EF4-FFF2-40B4-BE49-F238E27FC236}">
                <a16:creationId xmlns:a16="http://schemas.microsoft.com/office/drawing/2014/main" id="{F4F2A4D9-B886-86A2-2F1D-9DDCE7D17BF7}"/>
              </a:ext>
            </a:extLst>
          </p:cNvPr>
          <p:cNvGraphicFramePr>
            <a:graphicFrameLocks/>
          </p:cNvGraphicFramePr>
          <p:nvPr>
            <p:extLst>
              <p:ext uri="{D42A27DB-BD31-4B8C-83A1-F6EECF244321}">
                <p14:modId xmlns:p14="http://schemas.microsoft.com/office/powerpoint/2010/main" val="3235195679"/>
              </p:ext>
            </p:extLst>
          </p:nvPr>
        </p:nvGraphicFramePr>
        <p:xfrm>
          <a:off x="520699" y="1603375"/>
          <a:ext cx="5494299" cy="4602576"/>
        </p:xfrm>
        <a:graphic>
          <a:graphicData uri="http://schemas.openxmlformats.org/drawingml/2006/table">
            <a:tbl>
              <a:tblPr/>
              <a:tblGrid>
                <a:gridCol w="1461782">
                  <a:extLst>
                    <a:ext uri="{9D8B030D-6E8A-4147-A177-3AD203B41FA5}">
                      <a16:colId xmlns:a16="http://schemas.microsoft.com/office/drawing/2014/main" val="20000"/>
                    </a:ext>
                  </a:extLst>
                </a:gridCol>
                <a:gridCol w="1244813">
                  <a:extLst>
                    <a:ext uri="{9D8B030D-6E8A-4147-A177-3AD203B41FA5}">
                      <a16:colId xmlns:a16="http://schemas.microsoft.com/office/drawing/2014/main" val="20001"/>
                    </a:ext>
                  </a:extLst>
                </a:gridCol>
                <a:gridCol w="1356666">
                  <a:extLst>
                    <a:ext uri="{9D8B030D-6E8A-4147-A177-3AD203B41FA5}">
                      <a16:colId xmlns:a16="http://schemas.microsoft.com/office/drawing/2014/main" val="20002"/>
                    </a:ext>
                  </a:extLst>
                </a:gridCol>
                <a:gridCol w="1431038">
                  <a:extLst>
                    <a:ext uri="{9D8B030D-6E8A-4147-A177-3AD203B41FA5}">
                      <a16:colId xmlns:a16="http://schemas.microsoft.com/office/drawing/2014/main" val="3301637295"/>
                    </a:ext>
                  </a:extLst>
                </a:gridCol>
              </a:tblGrid>
              <a:tr h="243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Median OS, </a:t>
                      </a:r>
                      <a:r>
                        <a:rPr kumimoji="0" lang="en-GB" sz="1400" b="1" i="0" u="none" strike="noStrike" cap="none" normalizeH="0" baseline="0" dirty="0" err="1">
                          <a:ln>
                            <a:noFill/>
                          </a:ln>
                          <a:solidFill>
                            <a:schemeClr val="tx1"/>
                          </a:solidFill>
                          <a:effectLst/>
                          <a:latin typeface="Calibri" panose="020F0502020204030204" pitchFamily="34" charset="0"/>
                        </a:rPr>
                        <a:t>mo</a:t>
                      </a:r>
                      <a:r>
                        <a:rPr kumimoji="0" lang="en-GB" sz="1400" b="1" i="0" u="none" strike="noStrike" cap="none" normalizeH="0" baseline="0" dirty="0">
                          <a:ln>
                            <a:noFill/>
                          </a:ln>
                          <a:solidFill>
                            <a:schemeClr val="tx1"/>
                          </a:solidFill>
                          <a:effectLst/>
                          <a:latin typeface="Calibri" panose="020F0502020204030204" pitchFamily="34" charset="0"/>
                        </a:rPr>
                        <a:t> (events/n)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BV +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Len + 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Len + 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yr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yr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(20/33)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 (38/79)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(28/42)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(48/76)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0.88 (0.49-1.56)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 (0.35-0.83)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CD30 expression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 (42/76)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(16/36)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(55/80)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(21/38)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0.56 (0.37-0.84)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0.83 (0.43-1.60)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Cell of origin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GCB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Non-GCB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(28/51)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(30/61)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(32/54)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(44/64)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0.77 (0.46-1.29)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0.55 (0.34-0.88)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CAR T-cell therapy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15.6 (16/32)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(42/80)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4.4 (25/35)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(51/83)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0.38 (0.20-0.75)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0.74 (0.49-1.11)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IPI Score at baseline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&lt;3</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(20/45)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(38/67)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 (24/47)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(52/71)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(0.41-1.37)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0.55 (0.36-0.84)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5095113"/>
                  </a:ext>
                </a:extLst>
              </a:tr>
            </a:tbl>
          </a:graphicData>
        </a:graphic>
      </p:graphicFrame>
      <p:graphicFrame>
        <p:nvGraphicFramePr>
          <p:cNvPr id="3" name="Group 3">
            <a:extLst>
              <a:ext uri="{FF2B5EF4-FFF2-40B4-BE49-F238E27FC236}">
                <a16:creationId xmlns:a16="http://schemas.microsoft.com/office/drawing/2014/main" id="{03A3D765-0ADA-1F4C-51C6-60C088960E85}"/>
              </a:ext>
            </a:extLst>
          </p:cNvPr>
          <p:cNvGraphicFramePr>
            <a:graphicFrameLocks/>
          </p:cNvGraphicFramePr>
          <p:nvPr>
            <p:extLst>
              <p:ext uri="{D42A27DB-BD31-4B8C-83A1-F6EECF244321}">
                <p14:modId xmlns:p14="http://schemas.microsoft.com/office/powerpoint/2010/main" val="1579977656"/>
              </p:ext>
            </p:extLst>
          </p:nvPr>
        </p:nvGraphicFramePr>
        <p:xfrm>
          <a:off x="6177005" y="1603375"/>
          <a:ext cx="5597484" cy="3139504"/>
        </p:xfrm>
        <a:graphic>
          <a:graphicData uri="http://schemas.openxmlformats.org/drawingml/2006/table">
            <a:tbl>
              <a:tblPr/>
              <a:tblGrid>
                <a:gridCol w="1784635">
                  <a:extLst>
                    <a:ext uri="{9D8B030D-6E8A-4147-A177-3AD203B41FA5}">
                      <a16:colId xmlns:a16="http://schemas.microsoft.com/office/drawing/2014/main" val="20000"/>
                    </a:ext>
                  </a:extLst>
                </a:gridCol>
                <a:gridCol w="1168772">
                  <a:extLst>
                    <a:ext uri="{9D8B030D-6E8A-4147-A177-3AD203B41FA5}">
                      <a16:colId xmlns:a16="http://schemas.microsoft.com/office/drawing/2014/main" val="20001"/>
                    </a:ext>
                  </a:extLst>
                </a:gridCol>
                <a:gridCol w="1166937">
                  <a:extLst>
                    <a:ext uri="{9D8B030D-6E8A-4147-A177-3AD203B41FA5}">
                      <a16:colId xmlns:a16="http://schemas.microsoft.com/office/drawing/2014/main" val="20002"/>
                    </a:ext>
                  </a:extLst>
                </a:gridCol>
                <a:gridCol w="1477140">
                  <a:extLst>
                    <a:ext uri="{9D8B030D-6E8A-4147-A177-3AD203B41FA5}">
                      <a16:colId xmlns:a16="http://schemas.microsoft.com/office/drawing/2014/main" val="3301637295"/>
                    </a:ext>
                  </a:extLst>
                </a:gridCol>
              </a:tblGrid>
              <a:tr h="243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Median OS, </a:t>
                      </a:r>
                      <a:r>
                        <a:rPr kumimoji="0" lang="en-GB" sz="1400" b="1" i="0" u="none" strike="noStrike" cap="none" normalizeH="0" baseline="0" dirty="0" err="1">
                          <a:ln>
                            <a:noFill/>
                          </a:ln>
                          <a:solidFill>
                            <a:schemeClr val="tx1"/>
                          </a:solidFill>
                          <a:effectLst/>
                          <a:latin typeface="Calibri" panose="020F0502020204030204" pitchFamily="34" charset="0"/>
                        </a:rPr>
                        <a:t>mo</a:t>
                      </a:r>
                      <a:r>
                        <a:rPr kumimoji="0" lang="en-GB" sz="1400" b="1" i="0" u="none" strike="noStrike" cap="none" normalizeH="0" baseline="0" dirty="0">
                          <a:ln>
                            <a:noFill/>
                          </a:ln>
                          <a:solidFill>
                            <a:schemeClr val="tx1"/>
                          </a:solidFill>
                          <a:effectLst/>
                          <a:latin typeface="Calibri" panose="020F0502020204030204" pitchFamily="34" charset="0"/>
                        </a:rPr>
                        <a:t> (events/n)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BV +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Len + 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Len + 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status last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tx</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Relapsed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(55/98)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(70/96)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20.1 (6/21)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0.57 (0.40-0.81)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0.76 (0.19-3.09)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6316943"/>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Europe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Asia/Pacific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 (18/30)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11.3 (26/50)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20.3 (14/32)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(12/19)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6.5 (42/60)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(22/39)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0.83 (0.39-1.74)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0.57 (0.35-0.93)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0.58 (0.30-1.15)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67760762"/>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Double/triple-hit lymphoma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 (8/15)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(50/97)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(10/14)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(66/104)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0.49 (0.19-1.24)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0.63 (0.44-0.92)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07725637"/>
                  </a:ext>
                </a:extLst>
              </a:tr>
            </a:tbl>
          </a:graphicData>
        </a:graphic>
      </p:graphicFrame>
    </p:spTree>
    <p:extLst>
      <p:ext uri="{BB962C8B-B14F-4D97-AF65-F5344CB8AC3E}">
        <p14:creationId xmlns:p14="http://schemas.microsoft.com/office/powerpoint/2010/main" val="3887216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ECHELON-3: Response</a:t>
            </a:r>
            <a:endParaRPr lang="en-US" altLang="en-US" dirty="0"/>
          </a:p>
        </p:txBody>
      </p:sp>
      <p:sp>
        <p:nvSpPr>
          <p:cNvPr id="4" name="Content Placeholder 3">
            <a:extLst>
              <a:ext uri="{FF2B5EF4-FFF2-40B4-BE49-F238E27FC236}">
                <a16:creationId xmlns:a16="http://schemas.microsoft.com/office/drawing/2014/main" id="{48BDFF52-43EB-A8C9-EC2E-CF2683F0EAA7}"/>
              </a:ext>
            </a:extLst>
          </p:cNvPr>
          <p:cNvSpPr>
            <a:spLocks noGrp="1"/>
          </p:cNvSpPr>
          <p:nvPr>
            <p:ph idx="1"/>
          </p:nvPr>
        </p:nvSpPr>
        <p:spPr>
          <a:xfrm>
            <a:off x="609759" y="4650593"/>
            <a:ext cx="10082598" cy="1719471"/>
          </a:xfrm>
        </p:spPr>
        <p:txBody>
          <a:bodyPr/>
          <a:lstStyle/>
          <a:p>
            <a:pPr>
              <a:spcBef>
                <a:spcPts val="700"/>
              </a:spcBef>
              <a:spcAft>
                <a:spcPts val="400"/>
              </a:spcAft>
            </a:pPr>
            <a:r>
              <a:rPr lang="en-US" sz="2200" dirty="0"/>
              <a:t>Median </a:t>
            </a:r>
            <a:r>
              <a:rPr lang="en-US" sz="2200" dirty="0" err="1"/>
              <a:t>DoR</a:t>
            </a:r>
            <a:r>
              <a:rPr lang="en-US" sz="2200" dirty="0"/>
              <a:t>: </a:t>
            </a:r>
          </a:p>
          <a:p>
            <a:pPr lvl="1">
              <a:spcBef>
                <a:spcPts val="700"/>
              </a:spcBef>
              <a:spcAft>
                <a:spcPts val="400"/>
              </a:spcAft>
            </a:pPr>
            <a:r>
              <a:rPr lang="en-US" sz="2000" dirty="0"/>
              <a:t>All patients: 8.3 </a:t>
            </a:r>
            <a:r>
              <a:rPr lang="en-US" sz="2000" dirty="0" err="1"/>
              <a:t>mo</a:t>
            </a:r>
            <a:r>
              <a:rPr lang="en-US" sz="2000" dirty="0"/>
              <a:t> (BV) vs 3.0 </a:t>
            </a:r>
            <a:r>
              <a:rPr lang="en-US" sz="2000" dirty="0" err="1"/>
              <a:t>mo</a:t>
            </a:r>
            <a:r>
              <a:rPr lang="en-US" sz="2000" dirty="0"/>
              <a:t> (placebo)</a:t>
            </a:r>
          </a:p>
          <a:p>
            <a:pPr lvl="1">
              <a:spcBef>
                <a:spcPts val="700"/>
              </a:spcBef>
              <a:spcAft>
                <a:spcPts val="400"/>
              </a:spcAft>
            </a:pPr>
            <a:r>
              <a:rPr lang="en-US" sz="2000" dirty="0"/>
              <a:t>In patients who achieved a CR: 18.9 </a:t>
            </a:r>
            <a:r>
              <a:rPr lang="en-US" sz="2000" dirty="0" err="1"/>
              <a:t>mo</a:t>
            </a:r>
            <a:r>
              <a:rPr lang="en-US" sz="2000" dirty="0"/>
              <a:t> (BV) vs not reached (placebo)</a:t>
            </a:r>
          </a:p>
          <a:p>
            <a:pPr>
              <a:spcBef>
                <a:spcPts val="700"/>
              </a:spcBef>
              <a:spcAft>
                <a:spcPts val="400"/>
              </a:spcAft>
            </a:pPr>
            <a:r>
              <a:rPr lang="en-US" sz="2200" dirty="0"/>
              <a:t>Median time to CR onset: 1.58 </a:t>
            </a:r>
            <a:r>
              <a:rPr lang="en-US" sz="2200" dirty="0" err="1"/>
              <a:t>mo</a:t>
            </a:r>
            <a:r>
              <a:rPr lang="en-US" sz="2200" dirty="0"/>
              <a:t> (BV) vs 1.61 </a:t>
            </a:r>
            <a:r>
              <a:rPr lang="en-US" sz="2200" dirty="0" err="1"/>
              <a:t>mo</a:t>
            </a:r>
            <a:r>
              <a:rPr lang="en-US" sz="2200" dirty="0"/>
              <a:t> (placebo)</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ASCO 2024. Abstract LBA7005.</a:t>
            </a:r>
          </a:p>
        </p:txBody>
      </p:sp>
      <p:graphicFrame>
        <p:nvGraphicFramePr>
          <p:cNvPr id="5" name="Group 3">
            <a:extLst>
              <a:ext uri="{FF2B5EF4-FFF2-40B4-BE49-F238E27FC236}">
                <a16:creationId xmlns:a16="http://schemas.microsoft.com/office/drawing/2014/main" id="{611BCDA3-0250-941A-6C75-8D1A02F2FFCF}"/>
              </a:ext>
            </a:extLst>
          </p:cNvPr>
          <p:cNvGraphicFramePr>
            <a:graphicFrameLocks/>
          </p:cNvGraphicFramePr>
          <p:nvPr>
            <p:extLst>
              <p:ext uri="{D42A27DB-BD31-4B8C-83A1-F6EECF244321}">
                <p14:modId xmlns:p14="http://schemas.microsoft.com/office/powerpoint/2010/main" val="2138094961"/>
              </p:ext>
            </p:extLst>
          </p:nvPr>
        </p:nvGraphicFramePr>
        <p:xfrm>
          <a:off x="723899" y="1611059"/>
          <a:ext cx="10758303" cy="2987136"/>
        </p:xfrm>
        <a:graphic>
          <a:graphicData uri="http://schemas.openxmlformats.org/drawingml/2006/table">
            <a:tbl>
              <a:tblPr/>
              <a:tblGrid>
                <a:gridCol w="3888539">
                  <a:extLst>
                    <a:ext uri="{9D8B030D-6E8A-4147-A177-3AD203B41FA5}">
                      <a16:colId xmlns:a16="http://schemas.microsoft.com/office/drawing/2014/main" val="20000"/>
                    </a:ext>
                  </a:extLst>
                </a:gridCol>
                <a:gridCol w="2642218">
                  <a:extLst>
                    <a:ext uri="{9D8B030D-6E8A-4147-A177-3AD203B41FA5}">
                      <a16:colId xmlns:a16="http://schemas.microsoft.com/office/drawing/2014/main" val="20001"/>
                    </a:ext>
                  </a:extLst>
                </a:gridCol>
                <a:gridCol w="2848813">
                  <a:extLst>
                    <a:ext uri="{9D8B030D-6E8A-4147-A177-3AD203B41FA5}">
                      <a16:colId xmlns:a16="http://schemas.microsoft.com/office/drawing/2014/main" val="20002"/>
                    </a:ext>
                  </a:extLst>
                </a:gridCol>
                <a:gridCol w="1378733">
                  <a:extLst>
                    <a:ext uri="{9D8B030D-6E8A-4147-A177-3AD203B41FA5}">
                      <a16:colId xmlns:a16="http://schemas.microsoft.com/office/drawing/2014/main" val="3301637295"/>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All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BV + Len + 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Len + 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6316943"/>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With CD30-negative disease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347177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7760762"/>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With CD30-positive disease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45422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8822783"/>
                  </a:ext>
                </a:extLst>
              </a:tr>
            </a:tbl>
          </a:graphicData>
        </a:graphic>
      </p:graphicFrame>
    </p:spTree>
    <p:extLst>
      <p:ext uri="{BB962C8B-B14F-4D97-AF65-F5344CB8AC3E}">
        <p14:creationId xmlns:p14="http://schemas.microsoft.com/office/powerpoint/2010/main" val="1546438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ECHELON-3: Safety Summary and Subsequent Therapy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ASCO 2024. Abstract LBA7005.</a:t>
            </a:r>
          </a:p>
        </p:txBody>
      </p:sp>
      <p:graphicFrame>
        <p:nvGraphicFramePr>
          <p:cNvPr id="2" name="Group 3">
            <a:extLst>
              <a:ext uri="{FF2B5EF4-FFF2-40B4-BE49-F238E27FC236}">
                <a16:creationId xmlns:a16="http://schemas.microsoft.com/office/drawing/2014/main" id="{F4F2A4D9-B886-86A2-2F1D-9DDCE7D17BF7}"/>
              </a:ext>
            </a:extLst>
          </p:cNvPr>
          <p:cNvGraphicFramePr>
            <a:graphicFrameLocks/>
          </p:cNvGraphicFramePr>
          <p:nvPr>
            <p:extLst>
              <p:ext uri="{D42A27DB-BD31-4B8C-83A1-F6EECF244321}">
                <p14:modId xmlns:p14="http://schemas.microsoft.com/office/powerpoint/2010/main" val="209171113"/>
              </p:ext>
            </p:extLst>
          </p:nvPr>
        </p:nvGraphicFramePr>
        <p:xfrm>
          <a:off x="717481" y="1608837"/>
          <a:ext cx="5273908" cy="2316544"/>
        </p:xfrm>
        <a:graphic>
          <a:graphicData uri="http://schemas.openxmlformats.org/drawingml/2006/table">
            <a:tbl>
              <a:tblPr/>
              <a:tblGrid>
                <a:gridCol w="2408596">
                  <a:extLst>
                    <a:ext uri="{9D8B030D-6E8A-4147-A177-3AD203B41FA5}">
                      <a16:colId xmlns:a16="http://schemas.microsoft.com/office/drawing/2014/main" val="20000"/>
                    </a:ext>
                  </a:extLst>
                </a:gridCol>
                <a:gridCol w="1165017">
                  <a:extLst>
                    <a:ext uri="{9D8B030D-6E8A-4147-A177-3AD203B41FA5}">
                      <a16:colId xmlns:a16="http://schemas.microsoft.com/office/drawing/2014/main" val="20001"/>
                    </a:ext>
                  </a:extLst>
                </a:gridCol>
                <a:gridCol w="170029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BV +      Len + 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Len + 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4" name="Group 3">
            <a:extLst>
              <a:ext uri="{FF2B5EF4-FFF2-40B4-BE49-F238E27FC236}">
                <a16:creationId xmlns:a16="http://schemas.microsoft.com/office/drawing/2014/main" id="{33C39FFB-168F-6177-FEAB-000649C041ED}"/>
              </a:ext>
            </a:extLst>
          </p:cNvPr>
          <p:cNvGraphicFramePr>
            <a:graphicFrameLocks/>
          </p:cNvGraphicFramePr>
          <p:nvPr>
            <p:extLst>
              <p:ext uri="{D42A27DB-BD31-4B8C-83A1-F6EECF244321}">
                <p14:modId xmlns:p14="http://schemas.microsoft.com/office/powerpoint/2010/main" val="1187095050"/>
              </p:ext>
            </p:extLst>
          </p:nvPr>
        </p:nvGraphicFramePr>
        <p:xfrm>
          <a:off x="6208295" y="1608836"/>
          <a:ext cx="5273908" cy="4023424"/>
        </p:xfrm>
        <a:graphic>
          <a:graphicData uri="http://schemas.openxmlformats.org/drawingml/2006/table">
            <a:tbl>
              <a:tblPr/>
              <a:tblGrid>
                <a:gridCol w="2534652">
                  <a:extLst>
                    <a:ext uri="{9D8B030D-6E8A-4147-A177-3AD203B41FA5}">
                      <a16:colId xmlns:a16="http://schemas.microsoft.com/office/drawing/2014/main" val="20000"/>
                    </a:ext>
                  </a:extLst>
                </a:gridCol>
                <a:gridCol w="1299411">
                  <a:extLst>
                    <a:ext uri="{9D8B030D-6E8A-4147-A177-3AD203B41FA5}">
                      <a16:colId xmlns:a16="http://schemas.microsoft.com/office/drawing/2014/main" val="20001"/>
                    </a:ext>
                  </a:extLst>
                </a:gridCol>
                <a:gridCol w="143984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Subsequent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treatment received,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BV +          Len + 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Len + 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For PD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For relapsed disease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malignancy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Subsequent therapies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Anti-CD20 antibody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Bispecific antibody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 T-cell therapy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Tafasitamab</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715415BD-F945-58F4-0376-8510AB39A5DE}"/>
              </a:ext>
            </a:extLst>
          </p:cNvPr>
          <p:cNvSpPr txBox="1"/>
          <p:nvPr/>
        </p:nvSpPr>
        <p:spPr bwMode="auto">
          <a:xfrm>
            <a:off x="609759" y="4120026"/>
            <a:ext cx="464932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Relativ</a:t>
            </a:r>
            <a:r>
              <a:rPr lang="en-US" sz="2000" dirty="0">
                <a:solidFill>
                  <a:schemeClr val="bg1"/>
                </a:solidFill>
                <a:latin typeface="Calibri" panose="020F0502020204030204" pitchFamily="34" charset="0"/>
              </a:rPr>
              <a:t>e dose intensity: 94.4% (BV) vs 99.7% (placebo)</a:t>
            </a:r>
            <a:endParaRPr lang="en-US" sz="20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116118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ECHELON-3: Investigators’ Conclusions</a:t>
            </a:r>
            <a:endParaRPr lang="en-US" altLang="en-US" dirty="0">
              <a:highlight>
                <a:srgbClr val="FFFF00"/>
              </a:highlight>
            </a:endParaRP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The addition of BV to lenalidomide and rituximab significantly improved OS, PFS, and response rates among patients with R/R DLBCL who have received ≥2 lines of systemic therapy</a:t>
            </a:r>
          </a:p>
          <a:p>
            <a:pPr lvl="1"/>
            <a:r>
              <a:rPr lang="en-US" altLang="en-US" sz="1800" dirty="0"/>
              <a:t>Median OS: 13.8 </a:t>
            </a:r>
            <a:r>
              <a:rPr lang="en-US" altLang="en-US" sz="1800" dirty="0" err="1"/>
              <a:t>mo</a:t>
            </a:r>
            <a:r>
              <a:rPr lang="en-US" altLang="en-US" sz="1800" dirty="0"/>
              <a:t> vs 8.5 </a:t>
            </a:r>
            <a:r>
              <a:rPr lang="en-US" altLang="en-US" sz="1800" dirty="0" err="1"/>
              <a:t>mo</a:t>
            </a:r>
            <a:r>
              <a:rPr lang="en-US" altLang="en-US" sz="1800" dirty="0"/>
              <a:t> (HR: 0.629; 95% CI: 0.445-0.891; </a:t>
            </a:r>
            <a:r>
              <a:rPr lang="en-US" altLang="en-US" sz="1800" i="1" dirty="0"/>
              <a:t>P</a:t>
            </a:r>
            <a:r>
              <a:rPr lang="en-US" altLang="en-US" sz="1800" dirty="0"/>
              <a:t> = .0085)</a:t>
            </a:r>
          </a:p>
          <a:p>
            <a:pPr lvl="1"/>
            <a:r>
              <a:rPr lang="en-US" altLang="en-US" sz="1800" dirty="0"/>
              <a:t>Median PFS: 4.2 </a:t>
            </a:r>
            <a:r>
              <a:rPr lang="en-US" altLang="en-US" sz="1800" dirty="0" err="1"/>
              <a:t>mo</a:t>
            </a:r>
            <a:r>
              <a:rPr lang="en-US" altLang="en-US" sz="1800" dirty="0"/>
              <a:t> vs 2.6 </a:t>
            </a:r>
            <a:r>
              <a:rPr lang="en-US" altLang="en-US" sz="1800" dirty="0" err="1"/>
              <a:t>mo</a:t>
            </a:r>
            <a:r>
              <a:rPr lang="en-US" altLang="en-US" sz="1800" dirty="0"/>
              <a:t> (HR: 0.527; 95% CI: 0.380-0.729; </a:t>
            </a:r>
            <a:r>
              <a:rPr lang="en-US" altLang="en-US" sz="1800" i="1" dirty="0"/>
              <a:t>P</a:t>
            </a:r>
            <a:r>
              <a:rPr lang="en-US" altLang="en-US" sz="1800" dirty="0"/>
              <a:t> &lt;.0001)</a:t>
            </a:r>
          </a:p>
          <a:p>
            <a:pPr lvl="1"/>
            <a:r>
              <a:rPr lang="en-US" altLang="en-US" sz="1800" dirty="0"/>
              <a:t>ORR: 64.3% vs 41.5% (</a:t>
            </a:r>
            <a:r>
              <a:rPr lang="en-US" altLang="en-US" sz="1800" i="1" dirty="0"/>
              <a:t>P </a:t>
            </a:r>
            <a:r>
              <a:rPr lang="en-US" altLang="en-US" sz="1800" dirty="0"/>
              <a:t>= .0006)</a:t>
            </a:r>
          </a:p>
          <a:p>
            <a:r>
              <a:rPr lang="en-US" altLang="en-US" sz="2000" dirty="0"/>
              <a:t>Benefit with the addition of BV to lenalidomide and rituximab was seen regardless of CD30 expression</a:t>
            </a:r>
          </a:p>
          <a:p>
            <a:r>
              <a:rPr lang="en-US" altLang="en-US" sz="2000" dirty="0"/>
              <a:t>The safety profile of BV + lenalidomide and rituximab was manageable and consistent with the AEs associated with each individual agent</a:t>
            </a:r>
          </a:p>
          <a:p>
            <a:r>
              <a:rPr lang="en-US" altLang="en-US" sz="2000" dirty="0"/>
              <a:t>Investigators concluded that the combination of BV with lenalidomide and rituximab offers a promising OS benefit in patients with R/R DLBCL, especially those who are not candidates for CAR T-cell therapy or bispecific antibodies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ASCO 2024. Abstract LBA7005.</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757ee5d-c98d-4fd6-83d5-ead8cf83d9f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11" ma:contentTypeDescription="Create a new document." ma:contentTypeScope="" ma:versionID="2aadbb517be6b606dc4e99350d4070b5">
  <xsd:schema xmlns:xsd="http://www.w3.org/2001/XMLSchema" xmlns:xs="http://www.w3.org/2001/XMLSchema" xmlns:p="http://schemas.microsoft.com/office/2006/metadata/properties" xmlns:ns2="8757ee5d-c98d-4fd6-83d5-ead8cf83d9f9" xmlns:ns3="22fd6914-46d4-4c7e-bbad-46e82841b69d" targetNamespace="http://schemas.microsoft.com/office/2006/metadata/properties" ma:root="true" ma:fieldsID="70fcc6fc5d16214b537f9cc9ee29c520" ns2:_="" ns3:_="">
    <xsd:import namespace="8757ee5d-c98d-4fd6-83d5-ead8cf83d9f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6F9B45-A10E-4B35-8D90-8ABC0FF152DD}">
  <ds:schemaRefs>
    <ds:schemaRef ds:uri="http://schemas.microsoft.com/sharepoint/v3/contenttype/forms"/>
  </ds:schemaRefs>
</ds:datastoreItem>
</file>

<file path=customXml/itemProps2.xml><?xml version="1.0" encoding="utf-8"?>
<ds:datastoreItem xmlns:ds="http://schemas.openxmlformats.org/officeDocument/2006/customXml" ds:itemID="{DDD85804-A600-4B1E-974E-FCBB3EE2E2AF}">
  <ds:schemaRefs>
    <ds:schemaRef ds:uri="http://purl.org/dc/dcmitype/"/>
    <ds:schemaRef ds:uri="http://purl.org/dc/elements/1.1/"/>
    <ds:schemaRef ds:uri="22fd6914-46d4-4c7e-bbad-46e82841b69d"/>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8757ee5d-c98d-4fd6-83d5-ead8cf83d9f9"/>
    <ds:schemaRef ds:uri="http://www.w3.org/XML/1998/namespace"/>
    <ds:schemaRef ds:uri="http://purl.org/dc/terms/"/>
  </ds:schemaRefs>
</ds:datastoreItem>
</file>

<file path=customXml/itemProps3.xml><?xml version="1.0" encoding="utf-8"?>
<ds:datastoreItem xmlns:ds="http://schemas.openxmlformats.org/officeDocument/2006/customXml" ds:itemID="{A2FDD330-747B-4D74-B56C-890E644415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57ee5d-c98d-4fd6-83d5-ead8cf83d9f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2913</TotalTime>
  <Words>2359</Words>
  <Application>Microsoft Office PowerPoint</Application>
  <PresentationFormat>Widescreen</PresentationFormat>
  <Paragraphs>369</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Times</vt:lpstr>
      <vt:lpstr>Wingdings</vt:lpstr>
      <vt:lpstr>2022_CCO_Template</vt:lpstr>
      <vt:lpstr>ECHELON-3: Phase III, Placebo-Controlled Trial of Brentuximab Vedotin in Combination With Lenalidomide and Rituximab in R/R DLBCL</vt:lpstr>
      <vt:lpstr>About These Slides</vt:lpstr>
      <vt:lpstr>ECHELON-3: Background</vt:lpstr>
      <vt:lpstr>ECHELON-3: Study Design</vt:lpstr>
      <vt:lpstr>ECHELON-3: Baseline Characteristics</vt:lpstr>
      <vt:lpstr>ECHELON-3: OS and PFS in ITT Population</vt:lpstr>
      <vt:lpstr>ECHELON-3: Median OS by Subgroup</vt:lpstr>
      <vt:lpstr>ECHELON-3: Response</vt:lpstr>
      <vt:lpstr>ECHELON-3: Safety Summary and Subsequent Therapy</vt:lpstr>
      <vt:lpstr>ECHELON-3: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ECHELON-3: Phase III, Placebo-Controlled Trial of Brentuximab Vedotin in Combination With Lenalidomide and Rituximab in R/R DLBCL</dc:title>
  <dc:creator>Timothy Quill</dc:creator>
  <cp:lastModifiedBy>Valerie Wenzel</cp:lastModifiedBy>
  <cp:revision>29</cp:revision>
  <dcterms:created xsi:type="dcterms:W3CDTF">2024-05-30T12:33:52Z</dcterms:created>
  <dcterms:modified xsi:type="dcterms:W3CDTF">2024-06-06T19:37:32Z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y fmtid="{D5CDD505-2E9C-101B-9397-08002B2CF9AE}" pid="3" name="MediaServiceImageTags">
    <vt:lpwstr/>
  </property>
</Properties>
</file>