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548" r:id="rId11"/>
    <p:sldId id="549" r:id="rId12"/>
    <p:sldId id="550" r:id="rId13"/>
    <p:sldId id="562" r:id="rId14"/>
    <p:sldId id="563" r:id="rId15"/>
    <p:sldId id="551"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Nathan Beach" initials="NB" lastIdx="1" clrIdx="16">
    <p:extLst>
      <p:ext uri="{19B8F6BF-5375-455C-9EA6-DF929625EA0E}">
        <p15:presenceInfo xmlns:p15="http://schemas.microsoft.com/office/powerpoint/2012/main" userId="d1799f50d9fd7357" providerId="Windows Live"/>
      </p:ext>
    </p:extLst>
  </p:cmAuthor>
  <p:cmAuthor id="18" name="Vanessa Carter" initials="VC" lastIdx="11" clrIdx="17">
    <p:extLst>
      <p:ext uri="{19B8F6BF-5375-455C-9EA6-DF929625EA0E}">
        <p15:presenceInfo xmlns:p15="http://schemas.microsoft.com/office/powerpoint/2012/main" userId="S::vcarter@clinicaloptions.com::9ce73b1e-6b1e-4cab-b34f-91637f33dd50" providerId="AD"/>
      </p:ext>
    </p:extLst>
  </p:cmAuthor>
  <p:cmAuthor id="19" name="CLINICALOPTIONS\jconstanzo" initials="C" lastIdx="1" clrIdx="18">
    <p:extLst>
      <p:ext uri="{19B8F6BF-5375-455C-9EA6-DF929625EA0E}">
        <p15:presenceInfo xmlns:p15="http://schemas.microsoft.com/office/powerpoint/2012/main" userId="CLINICALOPTIONS\jconstanzo" providerId="None"/>
      </p:ext>
    </p:extLst>
  </p:cmAuthor>
  <p:cmAuthor id="20" name="CLINICALOPTIONS\krosenthal" initials="C" lastIdx="5" clrIdx="19">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0CE889-0502-44C5-95C2-86759AF9F520}" v="77" dt="2023-12-11T19:14:09.70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385723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DVd, daratumumab/bortezomib/dexamethasone; MM, multiple myeloma; MRD, measurable residual disease; R/R relapsed/refractory; VenDd, venetoclax/daratumumab/dexamethasone;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426544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BM, bone marrow; CR, complete response; DVd, daratumumab/bortezomib/dexamethasone;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FISH, fluorescence in situ hybridization; IMiD, immunomodulatory drug; MM, multiple myeloma; MRD, measurable residual disease; NGS, next-generation sequencing; ORR, objective response rate; PD, progressive disease; PFS, progression-free survival; PI, proteasome inhibitor; </a:t>
            </a:r>
            <a:r>
              <a:rPr kumimoji="0" lang="en-US" altLang="en-US" b="0" i="1" u="none" strike="noStrike" kern="1200" cap="none" spc="0" normalizeH="0" baseline="0" noProof="0" dirty="0">
                <a:ln>
                  <a:noFill/>
                </a:ln>
                <a:solidFill>
                  <a:srgbClr val="000000"/>
                </a:solidFill>
                <a:effectLst/>
                <a:uLnTx/>
                <a:uFillTx/>
                <a:ea typeface="+mn-ea"/>
                <a:cs typeface="+mn-cs"/>
              </a:rPr>
              <a:t>PS, performance status;</a:t>
            </a:r>
            <a:r>
              <a:rPr lang="en-US" b="0" i="1" dirty="0"/>
              <a:t> R/R relapsed/refractory; sCR, stringent complete response; VenDd, venetoclax/daratumumab/dexamethasone</a:t>
            </a:r>
            <a:r>
              <a:rPr kumimoji="0" lang="en-US" altLang="en-US" b="0" i="1" u="none" strike="noStrike" kern="1200" cap="none" spc="0" normalizeH="0" baseline="0" noProof="0" dirty="0">
                <a:ln>
                  <a:noFill/>
                </a:ln>
                <a:solidFill>
                  <a:srgbClr val="000000"/>
                </a:solidFill>
                <a:effectLst/>
                <a:uLnTx/>
                <a:uFillTx/>
                <a:ea typeface="+mn-ea"/>
                <a:cs typeface="+mn-cs"/>
              </a:rPr>
              <a:t>; </a:t>
            </a:r>
            <a:r>
              <a:rPr lang="en-US" b="0" i="1" dirty="0"/>
              <a:t>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175086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DVd, daratumumab/bortezomib/dexamethasone;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ISS, International Staging System; mAb, monoclonal antibody; MM, multiple myeloma; NE, not estimable;</a:t>
            </a:r>
            <a:r>
              <a:rPr kumimoji="0" lang="en-US" altLang="en-US" b="0" i="1" u="none" strike="noStrike" kern="1200" cap="none" spc="0" normalizeH="0" baseline="0" noProof="0" dirty="0">
                <a:ln>
                  <a:noFill/>
                </a:ln>
                <a:solidFill>
                  <a:srgbClr val="000000"/>
                </a:solidFill>
                <a:effectLst/>
                <a:uLnTx/>
                <a:uFillTx/>
                <a:ea typeface="+mn-ea"/>
                <a:cs typeface="+mn-cs"/>
              </a:rPr>
              <a:t> PS, performance status; </a:t>
            </a:r>
            <a:r>
              <a:rPr lang="en-US" b="0" i="1" dirty="0"/>
              <a:t>R/R relapsed/refractory; VenDd, venetoclax/daratumumab/dexamethasone.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61970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DVd, daratumumab/bortezomib/dexamethasone; f/u, follow-up; MM, multiple myeloma; ORR, objective response rate; PR, partial response; R/R, relapsed/refractory; sCR, stringent complete response; VenDd, venetoclax/daratumumab/dexamethasone;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42646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DVd, daratumumab/bortezomib/dexamethasone; ITT, intention-to-treat; MM, multiple myeloma; MRD, measurable residual disease; R/R, relapsed/refractory; </a:t>
            </a:r>
            <a:r>
              <a:rPr kumimoji="0" lang="en-US" b="0" i="1" u="none" strike="noStrike" kern="1200" cap="none" spc="0" normalizeH="0" baseline="0" noProof="0" dirty="0">
                <a:ln>
                  <a:noFill/>
                </a:ln>
                <a:solidFill>
                  <a:srgbClr val="000000"/>
                </a:solidFill>
                <a:effectLst/>
                <a:uLnTx/>
                <a:uFillTx/>
                <a:ea typeface="+mn-ea"/>
                <a:cs typeface="+mn-cs"/>
              </a:rPr>
              <a:t>Ven</a:t>
            </a:r>
            <a:r>
              <a:rPr kumimoji="0" lang="en-US" altLang="en-US" b="0" i="1" u="none" strike="noStrike" kern="1200" cap="none" spc="0" normalizeH="0" baseline="0" noProof="0" dirty="0">
                <a:ln>
                  <a:noFill/>
                </a:ln>
                <a:solidFill>
                  <a:srgbClr val="000000"/>
                </a:solidFill>
                <a:effectLst/>
                <a:uLnTx/>
                <a:uFillTx/>
                <a:ea typeface="+mn-ea"/>
                <a:cs typeface="+mn-cs"/>
              </a:rPr>
              <a:t>Dd, venetoclax/daratumumab/dexamethasone.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9973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DVd, daratumumab/bortezomib/dexamethasone; MM, multiple myeloma; NE, not estimable; PFS, progression-free survival; R/R, relapsed/refractory; </a:t>
            </a:r>
            <a:r>
              <a:rPr kumimoji="0" lang="en-US" b="0" i="1" u="none" strike="noStrike" kern="1200" cap="none" spc="0" normalizeH="0" baseline="0" noProof="0" dirty="0">
                <a:ln>
                  <a:noFill/>
                </a:ln>
                <a:solidFill>
                  <a:srgbClr val="000000"/>
                </a:solidFill>
                <a:effectLst/>
                <a:uLnTx/>
                <a:uFillTx/>
                <a:ea typeface="+mn-ea"/>
                <a:cs typeface="+mn-cs"/>
              </a:rPr>
              <a:t>V</a:t>
            </a:r>
            <a:r>
              <a:rPr kumimoji="0" lang="en-US" altLang="en-US" b="0" i="1" u="none" strike="noStrike" kern="1200" cap="none" spc="0" normalizeH="0" baseline="0" noProof="0" dirty="0">
                <a:ln>
                  <a:noFill/>
                </a:ln>
                <a:solidFill>
                  <a:srgbClr val="000000"/>
                </a:solidFill>
                <a:effectLst/>
                <a:uLnTx/>
                <a:uFillTx/>
                <a:ea typeface="+mn-ea"/>
                <a:cs typeface="+mn-cs"/>
              </a:rPr>
              <a:t>enDd, venetoclax/daratumumab/dexamethasone.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833699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DVd, daratumumab/bortezomib/dexamethasone; f/u, follow-up; MM, multiple myeloma; MRD, measurable residual disease; NE, not estimable; OS, overall survival; PFS, progression-free survival; R/R, relapsed/refractory; </a:t>
            </a:r>
            <a:r>
              <a:rPr kumimoji="0" lang="en-US" b="0" i="1" u="none" strike="noStrike" kern="1200" cap="none" spc="0" normalizeH="0" baseline="0" noProof="0" dirty="0">
                <a:ln>
                  <a:noFill/>
                </a:ln>
                <a:solidFill>
                  <a:srgbClr val="000000"/>
                </a:solidFill>
                <a:effectLst/>
                <a:uLnTx/>
                <a:uFillTx/>
                <a:ea typeface="+mn-ea"/>
                <a:cs typeface="+mn-cs"/>
              </a:rPr>
              <a:t>V</a:t>
            </a:r>
            <a:r>
              <a:rPr kumimoji="0" lang="en-US" altLang="en-US" b="0" i="1" u="none" strike="noStrike" kern="1200" cap="none" spc="0" normalizeH="0" baseline="0" noProof="0" dirty="0">
                <a:ln>
                  <a:noFill/>
                </a:ln>
                <a:solidFill>
                  <a:srgbClr val="000000"/>
                </a:solidFill>
                <a:effectLst/>
                <a:uLnTx/>
                <a:uFillTx/>
                <a:ea typeface="+mn-ea"/>
                <a:cs typeface="+mn-cs"/>
              </a:rPr>
              <a:t>enDd, venetoclax/daratumumab/dexamethasone.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99842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DVd, daratumumab/bortezomib/dexamethasone; MM, multiple myeloma; PY, patient-year; R/R, relapsed/refractory; SAE, serious adverse event; SD, standard deviation; tx, treatment; </a:t>
            </a:r>
            <a:r>
              <a:rPr kumimoji="0" lang="en-US" b="0" i="1" u="none" strike="noStrike" kern="1200" cap="none" spc="0" normalizeH="0" baseline="0" noProof="0" dirty="0">
                <a:ln>
                  <a:noFill/>
                </a:ln>
                <a:solidFill>
                  <a:srgbClr val="000000"/>
                </a:solidFill>
                <a:effectLst/>
                <a:uLnTx/>
                <a:uFillTx/>
                <a:ea typeface="+mn-ea"/>
                <a:cs typeface="+mn-cs"/>
              </a:rPr>
              <a:t>V</a:t>
            </a:r>
            <a:r>
              <a:rPr kumimoji="0" lang="en-US" altLang="en-US" b="0" i="1" u="none" strike="noStrike" kern="1200" cap="none" spc="0" normalizeH="0" baseline="0" noProof="0" dirty="0">
                <a:ln>
                  <a:noFill/>
                </a:ln>
                <a:solidFill>
                  <a:srgbClr val="000000"/>
                </a:solidFill>
                <a:effectLst/>
                <a:uLnTx/>
                <a:uFillTx/>
                <a:ea typeface="+mn-ea"/>
                <a:cs typeface="+mn-cs"/>
              </a:rPr>
              <a:t>enDd, venetoclax/daratumumab/dexamethasone.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83435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DVd, daratumumab/bortezomib/dexamethasone; MM, multiple myeloma; MRD, measurable residual disease; OS, overall survival; PFS, progression-free survival; R/R, relapsed/refractory; </a:t>
            </a:r>
            <a:r>
              <a:rPr kumimoji="0" lang="en-US" b="0" i="1" u="none" strike="noStrike" kern="1200" cap="none" spc="0" normalizeH="0" baseline="0" noProof="0" dirty="0">
                <a:ln>
                  <a:noFill/>
                </a:ln>
                <a:solidFill>
                  <a:srgbClr val="000000"/>
                </a:solidFill>
                <a:effectLst/>
                <a:uLnTx/>
                <a:uFillTx/>
                <a:ea typeface="+mn-ea"/>
                <a:cs typeface="+mn-cs"/>
              </a:rPr>
              <a:t>V</a:t>
            </a:r>
            <a:r>
              <a:rPr kumimoji="0" lang="en-US" altLang="en-US" b="0" i="1" u="none" strike="noStrike" kern="1200" cap="none" spc="0" normalizeH="0" baseline="0" noProof="0" dirty="0">
                <a:ln>
                  <a:noFill/>
                </a:ln>
                <a:solidFill>
                  <a:srgbClr val="000000"/>
                </a:solidFill>
                <a:effectLst/>
                <a:uLnTx/>
                <a:uFillTx/>
                <a:ea typeface="+mn-ea"/>
                <a:cs typeface="+mn-cs"/>
              </a:rPr>
              <a:t>enDd, venetoclax/daratumumab/dexamethasone.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269498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Trial of Venetoclax/Dara/Dex (VenDd) vs Bortezomib/Dara/Dex (DVd) in t(11;14) R/R MM: Updated Analysis of MRD Negativity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626919"/>
            <a:ext cx="10877529" cy="4536814"/>
          </a:xfrm>
        </p:spPr>
        <p:txBody>
          <a:bodyPr/>
          <a:lstStyle/>
          <a:p>
            <a:r>
              <a:rPr lang="en-US" sz="2400" dirty="0"/>
              <a:t>In MM, BCL-2 can promote prosurvival signaling and tumor persistence, particularly in MM cells harboring t(11;14)</a:t>
            </a:r>
            <a:r>
              <a:rPr lang="en-US" sz="2400" baseline="30000" dirty="0"/>
              <a:t>1</a:t>
            </a:r>
          </a:p>
          <a:p>
            <a:r>
              <a:rPr lang="en-US" sz="2400" dirty="0"/>
              <a:t>Venetoclax is a selective, potent oral inhibitor of BCL-2 with demonstrated antimyeloma activity in patients with t(11;14) R/R MM</a:t>
            </a:r>
            <a:r>
              <a:rPr lang="en-US" sz="2400" baseline="30000" dirty="0"/>
              <a:t>2</a:t>
            </a:r>
          </a:p>
          <a:p>
            <a:r>
              <a:rPr lang="en-US" sz="2400" dirty="0"/>
              <a:t>In expansion cohort (part 3) of phase I/II trial, 400 mg VenDd showed promising activity (≥ VGPR: 72.7%; MRD negativity [</a:t>
            </a:r>
            <a:r>
              <a:rPr lang="en-US" sz="2400" b="0" i="0" dirty="0">
                <a:solidFill>
                  <a:srgbClr val="000000"/>
                </a:solidFill>
                <a:effectLst/>
                <a:latin typeface="+mn-lt"/>
              </a:rPr>
              <a:t>&lt;10</a:t>
            </a:r>
            <a:r>
              <a:rPr lang="en-US" sz="2400" b="0" i="0" baseline="30000" dirty="0">
                <a:solidFill>
                  <a:srgbClr val="000000"/>
                </a:solidFill>
                <a:effectLst/>
                <a:latin typeface="+mn-lt"/>
              </a:rPr>
              <a:t>-5</a:t>
            </a:r>
            <a:r>
              <a:rPr lang="en-US" sz="2400" b="0" i="0" dirty="0">
                <a:solidFill>
                  <a:srgbClr val="000000"/>
                </a:solidFill>
                <a:effectLst/>
                <a:latin typeface="+mn-lt"/>
              </a:rPr>
              <a:t>]</a:t>
            </a:r>
            <a:r>
              <a:rPr lang="en-US" sz="2400" dirty="0"/>
              <a:t>: 20%) in patients with t(11;14) </a:t>
            </a:r>
            <a:br>
              <a:rPr lang="en-US" sz="2400" dirty="0"/>
            </a:br>
            <a:r>
              <a:rPr lang="en-US" sz="2400" dirty="0"/>
              <a:t>R/R MM, with acceptable safety profile that was consistent with previous reports</a:t>
            </a:r>
            <a:r>
              <a:rPr lang="en-US" sz="2400" baseline="30000" dirty="0"/>
              <a:t>3,4</a:t>
            </a:r>
          </a:p>
          <a:p>
            <a:r>
              <a:rPr lang="en-US" altLang="en-US" sz="2400" dirty="0"/>
              <a:t>Current update reports analysis of MRD negativity from phase I/II trial of VenDd compared with DVd </a:t>
            </a:r>
            <a:r>
              <a:rPr lang="en-US" sz="2400" dirty="0"/>
              <a:t>in patients with t(11;14) R/R MM</a:t>
            </a:r>
            <a:r>
              <a:rPr lang="en-US" sz="2400" baseline="30000" dirty="0"/>
              <a:t>5</a:t>
            </a:r>
            <a:endParaRPr lang="en-US" altLang="en-US" sz="2400" baseline="30000" dirty="0"/>
          </a:p>
        </p:txBody>
      </p:sp>
      <p:sp>
        <p:nvSpPr>
          <p:cNvPr id="2" name="Text Box 11">
            <a:extLst>
              <a:ext uri="{FF2B5EF4-FFF2-40B4-BE49-F238E27FC236}">
                <a16:creationId xmlns:a16="http://schemas.microsoft.com/office/drawing/2014/main" id="{8CBDEEFD-757E-5F64-6912-B4160042A6AA}"/>
              </a:ext>
            </a:extLst>
          </p:cNvPr>
          <p:cNvSpPr txBox="1">
            <a:spLocks noChangeArrowheads="1"/>
          </p:cNvSpPr>
          <p:nvPr/>
        </p:nvSpPr>
        <p:spPr bwMode="auto">
          <a:xfrm>
            <a:off x="414339" y="6201074"/>
            <a:ext cx="6057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Reed. Blood. 2008;11:3330. 2. Kumar. Blood. 2017;130:2401. 3. Bahlis. JCO</a:t>
            </a:r>
            <a:r>
              <a:rPr lang="it-IT" altLang="en-US" sz="1200" b="0" dirty="0">
                <a:solidFill>
                  <a:schemeClr val="bg2"/>
                </a:solidFill>
                <a:latin typeface="Calibri" panose="020F0502020204030204" pitchFamily="34" charset="0"/>
              </a:rPr>
              <a:t>. 2021;39:3602. 4. </a:t>
            </a:r>
            <a:r>
              <a:rPr lang="en-US" altLang="en-US" sz="1200" b="0" dirty="0">
                <a:solidFill>
                  <a:schemeClr val="bg2"/>
                </a:solidFill>
                <a:latin typeface="Calibri" panose="020F0502020204030204" pitchFamily="34" charset="0"/>
              </a:rPr>
              <a:t>Kaufman. ASH 2021. Abstr 817. 5. Bahlis. ASH 2023. Abstr 338.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Update of VenDd Vs DVd in t(11;14) R/R MM: </a:t>
            </a:r>
            <a:br>
              <a:rPr lang="en-US" dirty="0"/>
            </a:b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 NCT03314181.</a:t>
            </a:r>
          </a:p>
        </p:txBody>
      </p:sp>
      <p:sp>
        <p:nvSpPr>
          <p:cNvPr id="4" name="Content Placeholder 2">
            <a:extLst>
              <a:ext uri="{FF2B5EF4-FFF2-40B4-BE49-F238E27FC236}">
                <a16:creationId xmlns:a16="http://schemas.microsoft.com/office/drawing/2014/main" id="{9DD08C32-369C-C3A2-E909-7A8222ADFAB7}"/>
              </a:ext>
            </a:extLst>
          </p:cNvPr>
          <p:cNvSpPr txBox="1">
            <a:spLocks/>
          </p:cNvSpPr>
          <p:nvPr/>
        </p:nvSpPr>
        <p:spPr>
          <a:xfrm>
            <a:off x="614835" y="1533367"/>
            <a:ext cx="10877529" cy="81041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Multicenter dose-escalation/dose-expansion phase I/II study (data cutoff: April 25, 2023) </a:t>
            </a:r>
            <a:endParaRPr lang="en-US" sz="2200" b="0" kern="0" baseline="30000" dirty="0"/>
          </a:p>
        </p:txBody>
      </p:sp>
      <p:sp>
        <p:nvSpPr>
          <p:cNvPr id="5" name="Content Placeholder 2">
            <a:extLst>
              <a:ext uri="{FF2B5EF4-FFF2-40B4-BE49-F238E27FC236}">
                <a16:creationId xmlns:a16="http://schemas.microsoft.com/office/drawing/2014/main" id="{301F0E0B-D861-52D1-958F-CAE5F1276B11}"/>
              </a:ext>
            </a:extLst>
          </p:cNvPr>
          <p:cNvSpPr txBox="1">
            <a:spLocks/>
          </p:cNvSpPr>
          <p:nvPr/>
        </p:nvSpPr>
        <p:spPr bwMode="auto">
          <a:xfrm>
            <a:off x="609759" y="4837354"/>
            <a:ext cx="471762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PFS, response rates (ORR, ≥ VGPR, ≥ CR)</a:t>
            </a:r>
            <a:endParaRPr lang="en-US" sz="2000" b="0" kern="0" baseline="30000" dirty="0"/>
          </a:p>
        </p:txBody>
      </p:sp>
      <p:sp>
        <p:nvSpPr>
          <p:cNvPr id="6" name="Rectangle 49">
            <a:extLst>
              <a:ext uri="{FF2B5EF4-FFF2-40B4-BE49-F238E27FC236}">
                <a16:creationId xmlns:a16="http://schemas.microsoft.com/office/drawing/2014/main" id="{C948D2C7-0493-AD93-AB67-5AD0FEB065E7}"/>
              </a:ext>
            </a:extLst>
          </p:cNvPr>
          <p:cNvSpPr>
            <a:spLocks noChangeArrowheads="1"/>
          </p:cNvSpPr>
          <p:nvPr/>
        </p:nvSpPr>
        <p:spPr bwMode="auto">
          <a:xfrm>
            <a:off x="7149654" y="2400557"/>
            <a:ext cx="4153448" cy="9911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mn-lt"/>
              </a:rPr>
              <a:t>Venetoclax </a:t>
            </a:r>
            <a:r>
              <a:rPr lang="en-US" altLang="en-US" sz="1600" b="0" dirty="0">
                <a:solidFill>
                  <a:schemeClr val="tx1"/>
                </a:solidFill>
                <a:latin typeface="+mn-lt"/>
              </a:rPr>
              <a:t>400 mg or 800 mg QD + </a:t>
            </a:r>
          </a:p>
          <a:p>
            <a:pPr algn="ctr">
              <a:lnSpc>
                <a:spcPct val="100000"/>
              </a:lnSpc>
              <a:spcBef>
                <a:spcPct val="0"/>
              </a:spcBef>
              <a:spcAft>
                <a:spcPct val="0"/>
              </a:spcAft>
              <a:buClrTx/>
              <a:buNone/>
            </a:pPr>
            <a:r>
              <a:rPr lang="en-US" altLang="en-US" sz="1600" b="1" dirty="0">
                <a:solidFill>
                  <a:schemeClr val="tx1"/>
                </a:solidFill>
                <a:latin typeface="+mn-lt"/>
              </a:rPr>
              <a:t>Daratumumab</a:t>
            </a:r>
            <a:r>
              <a:rPr lang="en-US" altLang="en-US" sz="1600" b="0" baseline="30000" dirty="0">
                <a:solidFill>
                  <a:schemeClr val="tx1"/>
                </a:solidFill>
                <a:latin typeface="+mn-lt"/>
              </a:rPr>
              <a:t> </a:t>
            </a:r>
            <a:r>
              <a:rPr lang="en-US" altLang="en-US" sz="1600" b="0" dirty="0">
                <a:solidFill>
                  <a:schemeClr val="tx1"/>
                </a:solidFill>
                <a:latin typeface="+mn-lt"/>
              </a:rPr>
              <a:t>16 mg/kg IV or 1800 mg SC</a:t>
            </a:r>
            <a:r>
              <a:rPr lang="en-US" sz="1600" b="0" i="0" baseline="30000" dirty="0">
                <a:solidFill>
                  <a:schemeClr val="tx1"/>
                </a:solidFill>
                <a:effectLst/>
                <a:latin typeface="+mn-lt"/>
              </a:rPr>
              <a:t>‡</a:t>
            </a:r>
            <a:r>
              <a:rPr lang="en-US" altLang="en-US" sz="1600" b="0" dirty="0">
                <a:solidFill>
                  <a:schemeClr val="tx1"/>
                </a:solidFill>
                <a:latin typeface="+mn-lt"/>
              </a:rPr>
              <a:t> + </a:t>
            </a:r>
          </a:p>
          <a:p>
            <a:pPr algn="ctr">
              <a:lnSpc>
                <a:spcPct val="100000"/>
              </a:lnSpc>
              <a:spcBef>
                <a:spcPct val="0"/>
              </a:spcBef>
              <a:spcAft>
                <a:spcPct val="0"/>
              </a:spcAft>
              <a:buClrTx/>
              <a:buFontTx/>
              <a:buNone/>
            </a:pPr>
            <a:r>
              <a:rPr lang="en-US" altLang="en-US" sz="1600" b="1" dirty="0">
                <a:solidFill>
                  <a:schemeClr val="tx1"/>
                </a:solidFill>
                <a:latin typeface="+mn-lt"/>
              </a:rPr>
              <a:t>Dexamethasone</a:t>
            </a:r>
            <a:r>
              <a:rPr lang="en-US" altLang="en-US" sz="1600" b="0" baseline="30000" dirty="0">
                <a:solidFill>
                  <a:schemeClr val="tx1"/>
                </a:solidFill>
                <a:latin typeface="+mn-lt"/>
              </a:rPr>
              <a:t> </a:t>
            </a:r>
            <a:r>
              <a:rPr lang="en-US" altLang="en-US" sz="1600" b="0" dirty="0">
                <a:solidFill>
                  <a:schemeClr val="tx1"/>
                </a:solidFill>
                <a:latin typeface="+mn-lt"/>
              </a:rPr>
              <a:t>40 mg QW PO or IV</a:t>
            </a:r>
            <a:endParaRPr lang="en-US" sz="1600" b="0" i="0" baseline="30000" dirty="0">
              <a:solidFill>
                <a:schemeClr val="tx1"/>
              </a:solidFill>
              <a:effectLst/>
              <a:latin typeface="+mn-lt"/>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55)</a:t>
            </a:r>
          </a:p>
        </p:txBody>
      </p:sp>
      <p:sp>
        <p:nvSpPr>
          <p:cNvPr id="7" name="Rectangle 50">
            <a:extLst>
              <a:ext uri="{FF2B5EF4-FFF2-40B4-BE49-F238E27FC236}">
                <a16:creationId xmlns:a16="http://schemas.microsoft.com/office/drawing/2014/main" id="{EAE7C252-61AE-5044-5FD0-5D5D715B0C14}"/>
              </a:ext>
            </a:extLst>
          </p:cNvPr>
          <p:cNvSpPr>
            <a:spLocks noChangeArrowheads="1"/>
          </p:cNvSpPr>
          <p:nvPr/>
        </p:nvSpPr>
        <p:spPr bwMode="auto">
          <a:xfrm>
            <a:off x="7147201" y="3599243"/>
            <a:ext cx="4153448" cy="9911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Bortezomib </a:t>
            </a:r>
            <a:r>
              <a:rPr lang="en-US" altLang="en-US" sz="1600" b="0" dirty="0">
                <a:solidFill>
                  <a:schemeClr val="tx1"/>
                </a:solidFill>
                <a:latin typeface="Calibri" panose="020F0502020204030204" pitchFamily="34" charset="0"/>
              </a:rPr>
              <a:t>+</a:t>
            </a:r>
            <a:r>
              <a:rPr lang="en-US" altLang="en-US" sz="1600" b="1" dirty="0">
                <a:solidFill>
                  <a:schemeClr val="tx1"/>
                </a:solidFill>
                <a:latin typeface="Calibri" panose="020F0502020204030204" pitchFamily="34" charset="0"/>
              </a:rPr>
              <a:t> Daratumumab </a:t>
            </a:r>
            <a:r>
              <a:rPr lang="en-US" altLang="en-US" sz="1600" b="0" dirty="0">
                <a:solidFill>
                  <a:schemeClr val="tx1"/>
                </a:solidFill>
                <a:latin typeface="Calibri" panose="020F0502020204030204" pitchFamily="34" charset="0"/>
              </a:rPr>
              <a:t>+</a:t>
            </a:r>
            <a:r>
              <a:rPr lang="en-US" altLang="en-US" sz="1600" b="1"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Dexamethasone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dosed per current label</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26)</a:t>
            </a:r>
          </a:p>
        </p:txBody>
      </p:sp>
      <p:sp>
        <p:nvSpPr>
          <p:cNvPr id="9" name="Line 54">
            <a:extLst>
              <a:ext uri="{FF2B5EF4-FFF2-40B4-BE49-F238E27FC236}">
                <a16:creationId xmlns:a16="http://schemas.microsoft.com/office/drawing/2014/main" id="{344DAB71-9252-5A66-EC6A-B65ECC7101BC}"/>
              </a:ext>
            </a:extLst>
          </p:cNvPr>
          <p:cNvSpPr>
            <a:spLocks noChangeShapeType="1"/>
          </p:cNvSpPr>
          <p:nvPr/>
        </p:nvSpPr>
        <p:spPr bwMode="auto">
          <a:xfrm flipV="1">
            <a:off x="6788907" y="3493981"/>
            <a:ext cx="206533" cy="15865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1A2437CC-CFD8-42C0-508B-D4851C05ABB9}"/>
              </a:ext>
            </a:extLst>
          </p:cNvPr>
          <p:cNvSpPr txBox="1">
            <a:spLocks noChangeArrowheads="1"/>
          </p:cNvSpPr>
          <p:nvPr/>
        </p:nvSpPr>
        <p:spPr bwMode="auto">
          <a:xfrm>
            <a:off x="609759" y="2660808"/>
            <a:ext cx="280230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 (≥18 yr of age) patients with t(11;14)-positive* R/R MM with PD after ≥1 previous line of therapy including a PI or IMiD; ECOG PS ≤2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81)</a:t>
            </a:r>
            <a:endParaRPr lang="en-US" altLang="en-US" sz="1600" b="0" dirty="0">
              <a:solidFill>
                <a:schemeClr val="bg1"/>
              </a:solidFill>
              <a:latin typeface="Calibri" panose="020F0502020204030204" pitchFamily="34" charset="0"/>
            </a:endParaRPr>
          </a:p>
        </p:txBody>
      </p:sp>
      <p:sp>
        <p:nvSpPr>
          <p:cNvPr id="16" name="Content Placeholder 2">
            <a:extLst>
              <a:ext uri="{FF2B5EF4-FFF2-40B4-BE49-F238E27FC236}">
                <a16:creationId xmlns:a16="http://schemas.microsoft.com/office/drawing/2014/main" id="{9E6792CE-7551-B5A6-CE5D-AF5D2FFEB751}"/>
              </a:ext>
            </a:extLst>
          </p:cNvPr>
          <p:cNvSpPr txBox="1">
            <a:spLocks/>
          </p:cNvSpPr>
          <p:nvPr/>
        </p:nvSpPr>
        <p:spPr bwMode="auto">
          <a:xfrm>
            <a:off x="5926210" y="4837354"/>
            <a:ext cx="471762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 endpoints: </a:t>
            </a:r>
            <a:r>
              <a:rPr lang="en-US" sz="2000" b="0" kern="0" dirty="0"/>
              <a:t>MRD </a:t>
            </a:r>
            <a:r>
              <a:rPr lang="en-US" sz="2000" b="0" kern="0" dirty="0">
                <a:latin typeface="+mn-lt"/>
              </a:rPr>
              <a:t>negativity</a:t>
            </a:r>
            <a:r>
              <a:rPr lang="en-US" sz="2000" b="0" baseline="30000" dirty="0">
                <a:solidFill>
                  <a:schemeClr val="bg1"/>
                </a:solidFill>
                <a:latin typeface="+mn-lt"/>
                <a:cs typeface="Arial" charset="0"/>
              </a:rPr>
              <a:t>¶ </a:t>
            </a:r>
            <a:endParaRPr lang="en-US" sz="2000" b="0" i="0" baseline="30000" dirty="0">
              <a:solidFill>
                <a:srgbClr val="000000"/>
              </a:solidFill>
              <a:effectLst/>
              <a:latin typeface="+mn-lt"/>
            </a:endParaRPr>
          </a:p>
          <a:p>
            <a:r>
              <a:rPr lang="en-US" sz="2000" kern="0" dirty="0"/>
              <a:t>Other endpoints:</a:t>
            </a:r>
            <a:r>
              <a:rPr lang="en-US" sz="2000" b="0" kern="0" dirty="0"/>
              <a:t> safety</a:t>
            </a:r>
          </a:p>
        </p:txBody>
      </p:sp>
      <p:sp>
        <p:nvSpPr>
          <p:cNvPr id="17" name="TextBox 16">
            <a:extLst>
              <a:ext uri="{FF2B5EF4-FFF2-40B4-BE49-F238E27FC236}">
                <a16:creationId xmlns:a16="http://schemas.microsoft.com/office/drawing/2014/main" id="{F312607D-749C-4EC3-BC56-01183B18EE75}"/>
              </a:ext>
            </a:extLst>
          </p:cNvPr>
          <p:cNvSpPr txBox="1"/>
          <p:nvPr/>
        </p:nvSpPr>
        <p:spPr bwMode="auto">
          <a:xfrm>
            <a:off x="627256" y="5754359"/>
            <a:ext cx="111235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mn-lt"/>
              </a:rPr>
              <a:t>*As determined by central laboratory plasma cell–enriched FISH. </a:t>
            </a:r>
            <a:r>
              <a:rPr lang="en-US" altLang="en-US" sz="1200" b="1" baseline="30000" dirty="0">
                <a:solidFill>
                  <a:schemeClr val="bg1"/>
                </a:solidFill>
                <a:latin typeface="+mn-lt"/>
              </a:rPr>
              <a:t>†</a:t>
            </a:r>
            <a:r>
              <a:rPr lang="en-US" sz="1200" b="0" dirty="0">
                <a:solidFill>
                  <a:schemeClr val="bg1"/>
                </a:solidFill>
                <a:latin typeface="+mn-lt"/>
              </a:rPr>
              <a:t>Patients from part 1 who received 400 mg or 800 mg of venetoclax were included in analysis of part 3. </a:t>
            </a:r>
            <a:br>
              <a:rPr lang="en-US" sz="1200" b="0" dirty="0">
                <a:solidFill>
                  <a:schemeClr val="bg1"/>
                </a:solidFill>
                <a:latin typeface="+mn-lt"/>
              </a:rPr>
            </a:br>
            <a:r>
              <a:rPr lang="en-US" sz="1200" b="0" i="0" baseline="30000" dirty="0">
                <a:solidFill>
                  <a:schemeClr val="bg1"/>
                </a:solidFill>
                <a:effectLst/>
                <a:latin typeface="+mn-lt"/>
              </a:rPr>
              <a:t>‡</a:t>
            </a:r>
            <a:r>
              <a:rPr lang="en-US" sz="1200" b="0" dirty="0">
                <a:solidFill>
                  <a:schemeClr val="bg1"/>
                </a:solidFill>
                <a:latin typeface="+mn-lt"/>
              </a:rPr>
              <a:t>Cycles 1-2: D1, 8, 15, 22; cycles 3-6: D1, 15; cycle 7+: D1. </a:t>
            </a:r>
            <a:r>
              <a:rPr lang="en-US" sz="1200" b="0" i="0" baseline="30000" dirty="0">
                <a:solidFill>
                  <a:srgbClr val="000000"/>
                </a:solidFill>
                <a:effectLst/>
                <a:latin typeface="+mn-lt"/>
              </a:rPr>
              <a:t>§</a:t>
            </a:r>
            <a:r>
              <a:rPr lang="en-US" sz="1200" b="0" dirty="0">
                <a:solidFill>
                  <a:schemeClr val="bg1"/>
                </a:solidFill>
                <a:latin typeface="+mn-lt"/>
                <a:cs typeface="Arial" charset="0"/>
              </a:rPr>
              <a:t>Patients stratified 4:2:5 to receive Ven400Dd, Ven800Dd, or DVd.</a:t>
            </a:r>
            <a:r>
              <a:rPr lang="en-US" sz="1200" b="0" dirty="0">
                <a:solidFill>
                  <a:schemeClr val="bg1"/>
                </a:solidFill>
                <a:latin typeface="+mn-lt"/>
              </a:rPr>
              <a:t> </a:t>
            </a:r>
            <a:r>
              <a:rPr lang="en-US" sz="1200" b="0" baseline="30000" dirty="0">
                <a:solidFill>
                  <a:schemeClr val="bg1"/>
                </a:solidFill>
                <a:latin typeface="+mn-lt"/>
                <a:cs typeface="Arial" charset="0"/>
              </a:rPr>
              <a:t>¶</a:t>
            </a:r>
            <a:r>
              <a:rPr lang="en-US" sz="1200" b="0" i="0" dirty="0">
                <a:solidFill>
                  <a:srgbClr val="000000"/>
                </a:solidFill>
                <a:effectLst/>
                <a:latin typeface="+mn-lt"/>
              </a:rPr>
              <a:t>At time of suspected sCR/CR, MRD negativity</a:t>
            </a:r>
            <a:br>
              <a:rPr lang="en-US" sz="1200" b="0" i="0" dirty="0">
                <a:solidFill>
                  <a:srgbClr val="000000"/>
                </a:solidFill>
                <a:effectLst/>
                <a:latin typeface="+mn-lt"/>
              </a:rPr>
            </a:br>
            <a:r>
              <a:rPr lang="en-US" sz="1200" b="0" i="0" dirty="0">
                <a:solidFill>
                  <a:srgbClr val="000000"/>
                </a:solidFill>
                <a:effectLst/>
                <a:latin typeface="+mn-lt"/>
              </a:rPr>
              <a:t>(&lt;10</a:t>
            </a:r>
            <a:r>
              <a:rPr lang="en-US" sz="1200" b="0" i="0" baseline="30000" dirty="0">
                <a:solidFill>
                  <a:srgbClr val="000000"/>
                </a:solidFill>
                <a:effectLst/>
                <a:latin typeface="+mn-lt"/>
              </a:rPr>
              <a:t>-5</a:t>
            </a:r>
            <a:r>
              <a:rPr lang="en-US" sz="1200" b="0" i="0" dirty="0">
                <a:solidFill>
                  <a:srgbClr val="000000"/>
                </a:solidFill>
                <a:effectLst/>
                <a:latin typeface="+mn-lt"/>
              </a:rPr>
              <a:t> and &lt;10</a:t>
            </a:r>
            <a:r>
              <a:rPr lang="en-US" sz="1200" b="0" i="0" baseline="30000" dirty="0">
                <a:solidFill>
                  <a:srgbClr val="000000"/>
                </a:solidFill>
                <a:effectLst/>
                <a:latin typeface="+mn-lt"/>
              </a:rPr>
              <a:t>-6</a:t>
            </a:r>
            <a:r>
              <a:rPr lang="en-US" sz="1200" b="0" i="0" dirty="0">
                <a:solidFill>
                  <a:srgbClr val="000000"/>
                </a:solidFill>
                <a:effectLst/>
                <a:latin typeface="+mn-lt"/>
              </a:rPr>
              <a:t>) determined in BM aspirates by NGS and assessed again at 6 and 12 mo post confirmation.</a:t>
            </a:r>
            <a:r>
              <a:rPr lang="en-US" sz="1200" b="0" baseline="30000" dirty="0">
                <a:solidFill>
                  <a:schemeClr val="bg1"/>
                </a:solidFill>
                <a:latin typeface="+mn-lt"/>
                <a:cs typeface="Arial" charset="0"/>
              </a:rPr>
              <a:t> </a:t>
            </a:r>
            <a:endParaRPr lang="en-US" sz="1200" b="0" dirty="0">
              <a:solidFill>
                <a:schemeClr val="bg1"/>
              </a:solidFill>
              <a:latin typeface="+mn-lt"/>
            </a:endParaRPr>
          </a:p>
        </p:txBody>
      </p:sp>
      <p:sp>
        <p:nvSpPr>
          <p:cNvPr id="32" name="Rectangle 31">
            <a:extLst>
              <a:ext uri="{FF2B5EF4-FFF2-40B4-BE49-F238E27FC236}">
                <a16:creationId xmlns:a16="http://schemas.microsoft.com/office/drawing/2014/main" id="{867D1D09-1A6D-7AEE-0484-589ED2819106}"/>
              </a:ext>
            </a:extLst>
          </p:cNvPr>
          <p:cNvSpPr/>
          <p:nvPr/>
        </p:nvSpPr>
        <p:spPr>
          <a:xfrm>
            <a:off x="7902769" y="2051077"/>
            <a:ext cx="2642311" cy="307777"/>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(28-day cycles)</a:t>
            </a:r>
          </a:p>
        </p:txBody>
      </p:sp>
      <p:sp>
        <p:nvSpPr>
          <p:cNvPr id="36" name="Rectangle 24">
            <a:extLst>
              <a:ext uri="{FF2B5EF4-FFF2-40B4-BE49-F238E27FC236}">
                <a16:creationId xmlns:a16="http://schemas.microsoft.com/office/drawing/2014/main" id="{4AFDB668-09D3-2F6B-387E-5034F45FD76A}"/>
              </a:ext>
            </a:extLst>
          </p:cNvPr>
          <p:cNvSpPr>
            <a:spLocks noChangeArrowheads="1"/>
          </p:cNvSpPr>
          <p:nvPr/>
        </p:nvSpPr>
        <p:spPr bwMode="auto">
          <a:xfrm>
            <a:off x="3775274" y="2601629"/>
            <a:ext cx="2890897" cy="703263"/>
          </a:xfrm>
          <a:prstGeom prst="rect">
            <a:avLst/>
          </a:prstGeom>
          <a:solidFill>
            <a:schemeClr val="tx2"/>
          </a:solidFill>
          <a:ln w="9525">
            <a:noFill/>
            <a:miter lim="800000"/>
            <a:headEnd/>
            <a:tailEnd/>
          </a:ln>
        </p:spPr>
        <p:txBody>
          <a:bodyPr wrap="none" anchor="ctr" anchorCtr="1"/>
          <a:lstStyle/>
          <a:p>
            <a:pPr algn="ctr">
              <a:defRPr/>
            </a:pPr>
            <a:r>
              <a:rPr lang="en-US" sz="1600" b="0" dirty="0">
                <a:solidFill>
                  <a:schemeClr val="bg1"/>
                </a:solidFill>
                <a:latin typeface="Calibri" panose="020F0502020204030204" pitchFamily="34" charset="0"/>
                <a:cs typeface="Arial" charset="0"/>
              </a:rPr>
              <a:t>Part 1 (nonrandomized </a:t>
            </a:r>
            <a:br>
              <a:rPr lang="en-US" sz="1600" b="0" dirty="0">
                <a:solidFill>
                  <a:schemeClr val="bg1"/>
                </a:solidFill>
                <a:latin typeface="Calibri" panose="020F0502020204030204" pitchFamily="34" charset="0"/>
                <a:cs typeface="Arial" charset="0"/>
              </a:rPr>
            </a:br>
            <a:r>
              <a:rPr lang="en-US" sz="1600" b="0" dirty="0">
                <a:solidFill>
                  <a:schemeClr val="bg1"/>
                </a:solidFill>
                <a:latin typeface="Calibri" panose="020F0502020204030204" pitchFamily="34" charset="0"/>
                <a:cs typeface="Arial" charset="0"/>
              </a:rPr>
              <a:t>dose escalation/dose expansion)</a:t>
            </a:r>
            <a:r>
              <a:rPr lang="en-US" altLang="en-US" sz="1600" b="1" baseline="30000" dirty="0">
                <a:solidFill>
                  <a:schemeClr val="bg1"/>
                </a:solidFill>
                <a:latin typeface="Calibri" panose="020F0502020204030204" pitchFamily="34" charset="0"/>
              </a:rPr>
              <a:t>†</a:t>
            </a:r>
            <a:endParaRPr lang="en-US" sz="1600" b="0" dirty="0">
              <a:solidFill>
                <a:schemeClr val="bg1"/>
              </a:solidFill>
              <a:latin typeface="Calibri" panose="020F0502020204030204" pitchFamily="34" charset="0"/>
              <a:cs typeface="Arial" charset="0"/>
            </a:endParaRPr>
          </a:p>
        </p:txBody>
      </p:sp>
      <p:sp>
        <p:nvSpPr>
          <p:cNvPr id="37" name="Rectangle 24">
            <a:extLst>
              <a:ext uri="{FF2B5EF4-FFF2-40B4-BE49-F238E27FC236}">
                <a16:creationId xmlns:a16="http://schemas.microsoft.com/office/drawing/2014/main" id="{DD34CD88-0946-4B12-FC8B-0761C7595AC9}"/>
              </a:ext>
            </a:extLst>
          </p:cNvPr>
          <p:cNvSpPr>
            <a:spLocks noChangeArrowheads="1"/>
          </p:cNvSpPr>
          <p:nvPr/>
        </p:nvSpPr>
        <p:spPr bwMode="auto">
          <a:xfrm>
            <a:off x="3775275" y="3455098"/>
            <a:ext cx="2890896" cy="703263"/>
          </a:xfrm>
          <a:prstGeom prst="rect">
            <a:avLst/>
          </a:prstGeom>
          <a:solidFill>
            <a:schemeClr val="tx2"/>
          </a:solidFill>
          <a:ln w="9525">
            <a:noFill/>
            <a:miter lim="800000"/>
            <a:headEnd/>
            <a:tailEnd/>
          </a:ln>
        </p:spPr>
        <p:txBody>
          <a:bodyPr wrap="none" anchor="ctr" anchorCtr="1"/>
          <a:lstStyle/>
          <a:p>
            <a:pPr algn="ctr">
              <a:defRPr/>
            </a:pPr>
            <a:r>
              <a:rPr lang="en-US" sz="1600" b="0" dirty="0">
                <a:solidFill>
                  <a:schemeClr val="bg1"/>
                </a:solidFill>
                <a:latin typeface="+mn-lt"/>
                <a:cs typeface="Arial" charset="0"/>
              </a:rPr>
              <a:t>Part 3 (randomized, </a:t>
            </a:r>
            <a:br>
              <a:rPr lang="en-US" sz="1600" b="0" dirty="0">
                <a:solidFill>
                  <a:schemeClr val="bg1"/>
                </a:solidFill>
                <a:latin typeface="+mn-lt"/>
                <a:cs typeface="Arial" charset="0"/>
              </a:rPr>
            </a:br>
            <a:r>
              <a:rPr lang="en-US" sz="1600" b="0" dirty="0">
                <a:solidFill>
                  <a:schemeClr val="bg1"/>
                </a:solidFill>
                <a:latin typeface="+mn-lt"/>
                <a:cs typeface="Arial" charset="0"/>
              </a:rPr>
              <a:t>open label)</a:t>
            </a:r>
            <a:r>
              <a:rPr lang="en-US" sz="1600" b="0" i="0" baseline="30000" dirty="0">
                <a:solidFill>
                  <a:srgbClr val="000000"/>
                </a:solidFill>
                <a:effectLst/>
                <a:latin typeface="+mn-lt"/>
              </a:rPr>
              <a:t>§</a:t>
            </a:r>
            <a:endParaRPr lang="en-US" sz="1600" b="0" dirty="0">
              <a:solidFill>
                <a:schemeClr val="bg1"/>
              </a:solidFill>
              <a:latin typeface="+mn-lt"/>
              <a:cs typeface="Arial" charset="0"/>
            </a:endParaRPr>
          </a:p>
        </p:txBody>
      </p:sp>
      <p:sp>
        <p:nvSpPr>
          <p:cNvPr id="38" name="Line 54">
            <a:extLst>
              <a:ext uri="{FF2B5EF4-FFF2-40B4-BE49-F238E27FC236}">
                <a16:creationId xmlns:a16="http://schemas.microsoft.com/office/drawing/2014/main" id="{54DCB2F2-A0F9-DB59-CC1B-DC936E19F583}"/>
              </a:ext>
            </a:extLst>
          </p:cNvPr>
          <p:cNvSpPr>
            <a:spLocks noChangeShapeType="1"/>
          </p:cNvSpPr>
          <p:nvPr/>
        </p:nvSpPr>
        <p:spPr bwMode="auto">
          <a:xfrm>
            <a:off x="6788907" y="3881088"/>
            <a:ext cx="206533" cy="15865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9" name="Line 54">
            <a:extLst>
              <a:ext uri="{FF2B5EF4-FFF2-40B4-BE49-F238E27FC236}">
                <a16:creationId xmlns:a16="http://schemas.microsoft.com/office/drawing/2014/main" id="{03A1417A-1111-6292-368A-91A03BDDDFE1}"/>
              </a:ext>
            </a:extLst>
          </p:cNvPr>
          <p:cNvSpPr>
            <a:spLocks noChangeShapeType="1"/>
          </p:cNvSpPr>
          <p:nvPr/>
        </p:nvSpPr>
        <p:spPr bwMode="auto">
          <a:xfrm flipV="1">
            <a:off x="6788907" y="2955478"/>
            <a:ext cx="20653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Line 54">
            <a:extLst>
              <a:ext uri="{FF2B5EF4-FFF2-40B4-BE49-F238E27FC236}">
                <a16:creationId xmlns:a16="http://schemas.microsoft.com/office/drawing/2014/main" id="{6903490D-7676-8425-D4FD-7484B74FE550}"/>
              </a:ext>
            </a:extLst>
          </p:cNvPr>
          <p:cNvSpPr>
            <a:spLocks noChangeShapeType="1"/>
          </p:cNvSpPr>
          <p:nvPr/>
        </p:nvSpPr>
        <p:spPr bwMode="auto">
          <a:xfrm flipV="1">
            <a:off x="3455951" y="2955478"/>
            <a:ext cx="20653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8" name="Line 54">
            <a:extLst>
              <a:ext uri="{FF2B5EF4-FFF2-40B4-BE49-F238E27FC236}">
                <a16:creationId xmlns:a16="http://schemas.microsoft.com/office/drawing/2014/main" id="{ACFD0319-C0DC-9FBF-CD5B-67D5E1E5FF84}"/>
              </a:ext>
            </a:extLst>
          </p:cNvPr>
          <p:cNvSpPr>
            <a:spLocks noChangeShapeType="1"/>
          </p:cNvSpPr>
          <p:nvPr/>
        </p:nvSpPr>
        <p:spPr bwMode="auto">
          <a:xfrm flipV="1">
            <a:off x="3455951" y="3803891"/>
            <a:ext cx="20653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 </a:t>
            </a:r>
            <a:br>
              <a:rPr lang="en-US" dirty="0"/>
            </a:br>
            <a:r>
              <a:rPr lang="en-US" dirty="0"/>
              <a:t>Baseline Characteristics</a:t>
            </a:r>
            <a:endParaRPr lang="en-US" altLang="en-US" dirty="0"/>
          </a:p>
        </p:txBody>
      </p:sp>
      <p:sp>
        <p:nvSpPr>
          <p:cNvPr id="2" name="Text Box 11">
            <a:extLst>
              <a:ext uri="{FF2B5EF4-FFF2-40B4-BE49-F238E27FC236}">
                <a16:creationId xmlns:a16="http://schemas.microsoft.com/office/drawing/2014/main" id="{AA775103-5A0D-3E98-D614-C5C0077A987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a:t>
            </a:r>
          </a:p>
        </p:txBody>
      </p:sp>
      <p:graphicFrame>
        <p:nvGraphicFramePr>
          <p:cNvPr id="3" name="Group 3">
            <a:extLst>
              <a:ext uri="{FF2B5EF4-FFF2-40B4-BE49-F238E27FC236}">
                <a16:creationId xmlns:a16="http://schemas.microsoft.com/office/drawing/2014/main" id="{E35CA981-2526-82FA-8DEC-F4C0AF8B6423}"/>
              </a:ext>
            </a:extLst>
          </p:cNvPr>
          <p:cNvGraphicFramePr>
            <a:graphicFrameLocks/>
          </p:cNvGraphicFramePr>
          <p:nvPr>
            <p:extLst>
              <p:ext uri="{D42A27DB-BD31-4B8C-83A1-F6EECF244321}">
                <p14:modId xmlns:p14="http://schemas.microsoft.com/office/powerpoint/2010/main" val="1315110105"/>
              </p:ext>
            </p:extLst>
          </p:nvPr>
        </p:nvGraphicFramePr>
        <p:xfrm>
          <a:off x="709797" y="1620717"/>
          <a:ext cx="10737258" cy="4471560"/>
        </p:xfrm>
        <a:graphic>
          <a:graphicData uri="http://schemas.openxmlformats.org/drawingml/2006/table">
            <a:tbl>
              <a:tblPr/>
              <a:tblGrid>
                <a:gridCol w="3258195">
                  <a:extLst>
                    <a:ext uri="{9D8B030D-6E8A-4147-A177-3AD203B41FA5}">
                      <a16:colId xmlns:a16="http://schemas.microsoft.com/office/drawing/2014/main" val="20000"/>
                    </a:ext>
                  </a:extLst>
                </a:gridCol>
                <a:gridCol w="2515321">
                  <a:extLst>
                    <a:ext uri="{9D8B030D-6E8A-4147-A177-3AD203B41FA5}">
                      <a16:colId xmlns:a16="http://schemas.microsoft.com/office/drawing/2014/main" val="2799482879"/>
                    </a:ext>
                  </a:extLst>
                </a:gridCol>
                <a:gridCol w="2481871">
                  <a:extLst>
                    <a:ext uri="{9D8B030D-6E8A-4147-A177-3AD203B41FA5}">
                      <a16:colId xmlns:a16="http://schemas.microsoft.com/office/drawing/2014/main" val="20001"/>
                    </a:ext>
                  </a:extLst>
                </a:gridCol>
                <a:gridCol w="2481871">
                  <a:extLst>
                    <a:ext uri="{9D8B030D-6E8A-4147-A177-3AD203B41FA5}">
                      <a16:colId xmlns:a16="http://schemas.microsoft.com/office/drawing/2014/main" val="20002"/>
                    </a:ext>
                  </a:extLst>
                </a:gridCol>
              </a:tblGrid>
              <a:tr h="268973">
                <a:tc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VenDd</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DVd</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0627857"/>
                  </a:ext>
                </a:extLst>
              </a:tr>
              <a:tr h="159448">
                <a:tc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62.0 (31-88)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69.5 (51-80)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8513116"/>
                  </a:ext>
                </a:extLst>
              </a:tr>
              <a:tr h="49047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lines of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3736"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173736"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173736"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173736"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(52.7)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(16.4)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(38.5)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8223">
                <a:tc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anti─CD38 mAb, n (%)</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lnT w="12700" cmpd="sng">
                      <a:noFill/>
                      <a:prstDash val="solid"/>
                    </a:lnT>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9448">
                <a:tc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Lenalidomide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(74.5)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1560060"/>
                  </a:ext>
                </a:extLst>
              </a:tr>
              <a:tr h="159448">
                <a:tc grid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Bortezomib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4507012"/>
                  </a:ext>
                </a:extLst>
              </a:tr>
              <a:tr h="60122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 stage,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1</a:t>
                      </a:r>
                    </a:p>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2</a:t>
                      </a:r>
                    </a:p>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3</a:t>
                      </a:r>
                    </a:p>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(30.9)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(16.4)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(26.9)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(30.8)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051544"/>
                  </a:ext>
                </a:extLst>
              </a:tr>
              <a:tr h="26897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(43.6)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(61.5)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1289499"/>
                  </a:ext>
                </a:extLst>
              </a:tr>
              <a:tr h="26897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del(17p)</a:t>
                      </a:r>
                    </a:p>
                    <a:p>
                      <a:pPr marL="0" marR="0" lvl="0" indent="-173736"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gain(1q) (≥3 copies)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937744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a:t>
            </a:r>
            <a:br>
              <a:rPr lang="en-US" dirty="0"/>
            </a:br>
            <a:r>
              <a:rPr lang="en-US" dirty="0"/>
              <a:t>Response (Primary Endpoints)</a:t>
            </a:r>
            <a:endParaRPr lang="en-US" altLang="en-US" dirty="0"/>
          </a:p>
        </p:txBody>
      </p:sp>
      <p:sp>
        <p:nvSpPr>
          <p:cNvPr id="2" name="Text Box 11">
            <a:extLst>
              <a:ext uri="{FF2B5EF4-FFF2-40B4-BE49-F238E27FC236}">
                <a16:creationId xmlns:a16="http://schemas.microsoft.com/office/drawing/2014/main" id="{C7D3D0DC-A4CD-3B59-247F-860AC680C80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a:t>
            </a:r>
          </a:p>
        </p:txBody>
      </p:sp>
      <p:graphicFrame>
        <p:nvGraphicFramePr>
          <p:cNvPr id="3" name="Group 3">
            <a:extLst>
              <a:ext uri="{FF2B5EF4-FFF2-40B4-BE49-F238E27FC236}">
                <a16:creationId xmlns:a16="http://schemas.microsoft.com/office/drawing/2014/main" id="{48203A40-E5B9-B049-328B-726CA0DE8C80}"/>
              </a:ext>
            </a:extLst>
          </p:cNvPr>
          <p:cNvGraphicFramePr>
            <a:graphicFrameLocks/>
          </p:cNvGraphicFramePr>
          <p:nvPr>
            <p:extLst>
              <p:ext uri="{D42A27DB-BD31-4B8C-83A1-F6EECF244321}">
                <p14:modId xmlns:p14="http://schemas.microsoft.com/office/powerpoint/2010/main" val="1997190098"/>
              </p:ext>
            </p:extLst>
          </p:nvPr>
        </p:nvGraphicFramePr>
        <p:xfrm>
          <a:off x="723979" y="1603375"/>
          <a:ext cx="10758224" cy="3017632"/>
        </p:xfrm>
        <a:graphic>
          <a:graphicData uri="http://schemas.openxmlformats.org/drawingml/2006/table">
            <a:tbl>
              <a:tblPr/>
              <a:tblGrid>
                <a:gridCol w="4493170">
                  <a:extLst>
                    <a:ext uri="{9D8B030D-6E8A-4147-A177-3AD203B41FA5}">
                      <a16:colId xmlns:a16="http://schemas.microsoft.com/office/drawing/2014/main" val="20000"/>
                    </a:ext>
                  </a:extLst>
                </a:gridCol>
                <a:gridCol w="2965457">
                  <a:extLst>
                    <a:ext uri="{9D8B030D-6E8A-4147-A177-3AD203B41FA5}">
                      <a16:colId xmlns:a16="http://schemas.microsoft.com/office/drawing/2014/main" val="20001"/>
                    </a:ext>
                  </a:extLst>
                </a:gridCol>
                <a:gridCol w="3299597">
                  <a:extLst>
                    <a:ext uri="{9D8B030D-6E8A-4147-A177-3AD203B41FA5}">
                      <a16:colId xmlns:a16="http://schemas.microsoft.com/office/drawing/2014/main" val="197803323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VenDd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65600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6718395"/>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CR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1010064"/>
                  </a:ext>
                </a:extLst>
              </a:tr>
            </a:tbl>
          </a:graphicData>
        </a:graphic>
      </p:graphicFrame>
      <p:sp>
        <p:nvSpPr>
          <p:cNvPr id="4" name="Content Placeholder 3">
            <a:extLst>
              <a:ext uri="{FF2B5EF4-FFF2-40B4-BE49-F238E27FC236}">
                <a16:creationId xmlns:a16="http://schemas.microsoft.com/office/drawing/2014/main" id="{89436F4D-F74D-33FE-6D44-A5D14DF96638}"/>
              </a:ext>
            </a:extLst>
          </p:cNvPr>
          <p:cNvSpPr txBox="1">
            <a:spLocks/>
          </p:cNvSpPr>
          <p:nvPr/>
        </p:nvSpPr>
        <p:spPr>
          <a:xfrm>
            <a:off x="609759" y="4875596"/>
            <a:ext cx="11224370" cy="37902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1800" b="0" kern="0" dirty="0"/>
              <a:t>Median f/u for survivors was longer with VenDd (30.0 mo; range: 1.0-57.6) vs DVd (17.8 mo; range: 0.0-36.0)</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 </a:t>
            </a:r>
            <a:br>
              <a:rPr lang="en-US" dirty="0"/>
            </a:br>
            <a:r>
              <a:rPr lang="en-US" dirty="0"/>
              <a:t>MRD Negativity </a:t>
            </a:r>
            <a:endParaRPr lang="en-US" altLang="en-US" dirty="0"/>
          </a:p>
        </p:txBody>
      </p:sp>
      <p:sp>
        <p:nvSpPr>
          <p:cNvPr id="2" name="Text Box 11">
            <a:extLst>
              <a:ext uri="{FF2B5EF4-FFF2-40B4-BE49-F238E27FC236}">
                <a16:creationId xmlns:a16="http://schemas.microsoft.com/office/drawing/2014/main" id="{C68D3A33-AC1A-58C8-53AD-A897FB79AB2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a:t>
            </a:r>
          </a:p>
        </p:txBody>
      </p:sp>
      <p:graphicFrame>
        <p:nvGraphicFramePr>
          <p:cNvPr id="3" name="Group 3">
            <a:extLst>
              <a:ext uri="{FF2B5EF4-FFF2-40B4-BE49-F238E27FC236}">
                <a16:creationId xmlns:a16="http://schemas.microsoft.com/office/drawing/2014/main" id="{98A3AB93-AE9E-3B25-6E2A-573B132CBBFB}"/>
              </a:ext>
            </a:extLst>
          </p:cNvPr>
          <p:cNvGraphicFramePr>
            <a:graphicFrameLocks/>
          </p:cNvGraphicFramePr>
          <p:nvPr>
            <p:extLst>
              <p:ext uri="{D42A27DB-BD31-4B8C-83A1-F6EECF244321}">
                <p14:modId xmlns:p14="http://schemas.microsoft.com/office/powerpoint/2010/main" val="1027699203"/>
              </p:ext>
            </p:extLst>
          </p:nvPr>
        </p:nvGraphicFramePr>
        <p:xfrm>
          <a:off x="723979" y="1615023"/>
          <a:ext cx="10758226" cy="2895712"/>
        </p:xfrm>
        <a:graphic>
          <a:graphicData uri="http://schemas.openxmlformats.org/drawingml/2006/table">
            <a:tbl>
              <a:tblPr/>
              <a:tblGrid>
                <a:gridCol w="4493170">
                  <a:extLst>
                    <a:ext uri="{9D8B030D-6E8A-4147-A177-3AD203B41FA5}">
                      <a16:colId xmlns:a16="http://schemas.microsoft.com/office/drawing/2014/main" val="20000"/>
                    </a:ext>
                  </a:extLst>
                </a:gridCol>
                <a:gridCol w="1482729">
                  <a:extLst>
                    <a:ext uri="{9D8B030D-6E8A-4147-A177-3AD203B41FA5}">
                      <a16:colId xmlns:a16="http://schemas.microsoft.com/office/drawing/2014/main" val="20001"/>
                    </a:ext>
                  </a:extLst>
                </a:gridCol>
                <a:gridCol w="1482729">
                  <a:extLst>
                    <a:ext uri="{9D8B030D-6E8A-4147-A177-3AD203B41FA5}">
                      <a16:colId xmlns:a16="http://schemas.microsoft.com/office/drawing/2014/main" val="3758073515"/>
                    </a:ext>
                  </a:extLst>
                </a:gridCol>
                <a:gridCol w="1649799">
                  <a:extLst>
                    <a:ext uri="{9D8B030D-6E8A-4147-A177-3AD203B41FA5}">
                      <a16:colId xmlns:a16="http://schemas.microsoft.com/office/drawing/2014/main" val="1978033233"/>
                    </a:ext>
                  </a:extLst>
                </a:gridCol>
                <a:gridCol w="1649799">
                  <a:extLst>
                    <a:ext uri="{9D8B030D-6E8A-4147-A177-3AD203B41FA5}">
                      <a16:colId xmlns:a16="http://schemas.microsoft.com/office/drawing/2014/main" val="173578653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MRD Negativity,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VenDd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MRD 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MRD 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1" i="0" dirty="0">
                          <a:solidFill>
                            <a:schemeClr val="tx1"/>
                          </a:solidFill>
                          <a:effectLst/>
                          <a:latin typeface="+mn-lt"/>
                        </a:rPr>
                        <a:t>MRD &lt;10</a:t>
                      </a:r>
                      <a:r>
                        <a:rPr lang="en-US" sz="1600" b="1" i="0" baseline="30000" dirty="0">
                          <a:solidFill>
                            <a:schemeClr val="tx1"/>
                          </a:solidFill>
                          <a:effectLst/>
                          <a:latin typeface="+mn-lt"/>
                        </a:rPr>
                        <a:t>-5</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MRD </a:t>
                      </a:r>
                      <a:r>
                        <a:rPr lang="en-US" sz="1600" b="1" i="0" dirty="0">
                          <a:solidFill>
                            <a:schemeClr val="tx1"/>
                          </a:solidFill>
                          <a:effectLst/>
                          <a:latin typeface="+mn-lt"/>
                        </a:rPr>
                        <a:t>&lt;10</a:t>
                      </a:r>
                      <a:r>
                        <a:rPr lang="en-US" sz="1600" b="1" i="0" baseline="30000" dirty="0">
                          <a:solidFill>
                            <a:schemeClr val="tx1"/>
                          </a:solidFill>
                          <a:effectLst/>
                          <a:latin typeface="+mn-lt"/>
                        </a:rPr>
                        <a:t>-6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1" i="0" dirty="0">
                          <a:solidFill>
                            <a:schemeClr val="tx1"/>
                          </a:solidFill>
                          <a:effectLst/>
                          <a:latin typeface="+mn-lt"/>
                        </a:rPr>
                        <a:t>MRD &lt;10</a:t>
                      </a:r>
                      <a:r>
                        <a:rPr lang="en-US" sz="1600" b="1" i="0" baseline="30000" dirty="0">
                          <a:solidFill>
                            <a:schemeClr val="tx1"/>
                          </a:solidFill>
                          <a:effectLst/>
                          <a:latin typeface="+mn-lt"/>
                        </a:rPr>
                        <a:t>-5</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MRD </a:t>
                      </a:r>
                      <a:r>
                        <a:rPr lang="en-US" sz="1600" b="1" i="0" dirty="0">
                          <a:solidFill>
                            <a:schemeClr val="tx1"/>
                          </a:solidFill>
                          <a:effectLst/>
                          <a:latin typeface="+mn-lt"/>
                        </a:rPr>
                        <a:t>&lt;10</a:t>
                      </a:r>
                      <a:r>
                        <a:rPr lang="en-US" sz="1600" b="1" i="0" baseline="30000" dirty="0">
                          <a:solidFill>
                            <a:schemeClr val="tx1"/>
                          </a:solidFill>
                          <a:effectLst/>
                          <a:latin typeface="+mn-lt"/>
                        </a:rPr>
                        <a:t>-6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696346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mn-lt"/>
                        </a:rPr>
                        <a:t>All ITT population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22/55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prior line of therapy</a:t>
                      </a:r>
                      <a:endParaRPr lang="en-US" sz="1600" b="0" i="0" baseline="30000" dirty="0">
                        <a:solidFill>
                          <a:srgbClr val="000000"/>
                        </a:solidFill>
                        <a:effectLst/>
                        <a:latin typeface="+mn-lt"/>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13/29 (45)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7/29 (24)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 (10)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0/10 (0)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prior lines of therapy</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9/26 (35)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6/26 (23)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65600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Lenalidomide refractory</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15/41 (37)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10/41 (24)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2/20 (10)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 (5)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cytogenetics</a:t>
                      </a:r>
                      <a:r>
                        <a:rPr lang="en-US" alt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5/18 (28)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4/18 (22)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0/11 (0)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6718395"/>
                  </a:ext>
                </a:extLst>
              </a:tr>
            </a:tbl>
          </a:graphicData>
        </a:graphic>
      </p:graphicFrame>
      <p:sp>
        <p:nvSpPr>
          <p:cNvPr id="4" name="TextBox 3">
            <a:extLst>
              <a:ext uri="{FF2B5EF4-FFF2-40B4-BE49-F238E27FC236}">
                <a16:creationId xmlns:a16="http://schemas.microsoft.com/office/drawing/2014/main" id="{9C464D98-8296-7F19-321A-F79D1239A5DB}"/>
              </a:ext>
            </a:extLst>
          </p:cNvPr>
          <p:cNvSpPr txBox="1"/>
          <p:nvPr/>
        </p:nvSpPr>
        <p:spPr bwMode="auto">
          <a:xfrm>
            <a:off x="709795" y="4521044"/>
            <a:ext cx="89820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pPr>
            <a:r>
              <a:rPr lang="en-US" sz="1200" b="0" dirty="0">
                <a:solidFill>
                  <a:schemeClr val="bg1"/>
                </a:solidFill>
                <a:latin typeface="Calibri" panose="020F0502020204030204" pitchFamily="34" charset="0"/>
              </a:rPr>
              <a:t>*Patients with missing or indeterminable MRD assessment were considered MRD positive. </a:t>
            </a:r>
            <a:r>
              <a:rPr lang="en-US" altLang="en-US" sz="1200" b="1"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Patients with d</a:t>
            </a:r>
            <a:r>
              <a:rPr kumimoji="0" lang="en-US" sz="1200" b="0" i="0" u="none" strike="noStrike" cap="none" normalizeH="0" dirty="0">
                <a:ln>
                  <a:noFill/>
                </a:ln>
                <a:solidFill>
                  <a:schemeClr val="bg2">
                    <a:lumMod val="10000"/>
                  </a:schemeClr>
                </a:solidFill>
                <a:effectLst/>
                <a:latin typeface="Calibri" panose="020F0502020204030204" pitchFamily="34" charset="0"/>
              </a:rPr>
              <a:t>el</a:t>
            </a:r>
            <a:r>
              <a:rPr kumimoji="0" lang="en-US" sz="1200" b="0" i="0" u="none" strike="noStrike" cap="none" normalizeH="0" baseline="0" dirty="0">
                <a:ln>
                  <a:noFill/>
                </a:ln>
                <a:solidFill>
                  <a:schemeClr val="bg2">
                    <a:lumMod val="10000"/>
                  </a:schemeClr>
                </a:solidFill>
                <a:effectLst/>
                <a:latin typeface="Calibri" panose="020F0502020204030204" pitchFamily="34" charset="0"/>
              </a:rPr>
              <a:t>(17p) or gain(1q) (≥3 copies).</a:t>
            </a:r>
          </a:p>
        </p:txBody>
      </p:sp>
      <p:sp>
        <p:nvSpPr>
          <p:cNvPr id="5" name="Content Placeholder 3">
            <a:extLst>
              <a:ext uri="{FF2B5EF4-FFF2-40B4-BE49-F238E27FC236}">
                <a16:creationId xmlns:a16="http://schemas.microsoft.com/office/drawing/2014/main" id="{B144602D-34B3-7739-2D23-6CF5AB9B4168}"/>
              </a:ext>
            </a:extLst>
          </p:cNvPr>
          <p:cNvSpPr txBox="1">
            <a:spLocks/>
          </p:cNvSpPr>
          <p:nvPr/>
        </p:nvSpPr>
        <p:spPr>
          <a:xfrm>
            <a:off x="709795" y="4900348"/>
            <a:ext cx="9616421" cy="148539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000" b="0" kern="0" dirty="0"/>
              <a:t>MRD-negativity rate (</a:t>
            </a:r>
            <a:r>
              <a:rPr lang="en-US" sz="2000" b="0" i="0" dirty="0">
                <a:solidFill>
                  <a:srgbClr val="000000"/>
                </a:solidFill>
                <a:effectLst/>
                <a:latin typeface="+mn-lt"/>
              </a:rPr>
              <a:t>&lt;10</a:t>
            </a:r>
            <a:r>
              <a:rPr lang="en-US" sz="2000" b="0" i="0" baseline="30000" dirty="0">
                <a:solidFill>
                  <a:srgbClr val="000000"/>
                </a:solidFill>
                <a:effectLst/>
                <a:latin typeface="+mn-lt"/>
              </a:rPr>
              <a:t>-5</a:t>
            </a:r>
            <a:r>
              <a:rPr lang="en-US" sz="2000" b="0" kern="0" dirty="0"/>
              <a:t>) was higher with VenDd (40%) vs DVd (8%)</a:t>
            </a:r>
          </a:p>
          <a:p>
            <a:pPr>
              <a:spcBef>
                <a:spcPts val="400"/>
              </a:spcBef>
              <a:spcAft>
                <a:spcPts val="400"/>
              </a:spcAft>
            </a:pPr>
            <a:r>
              <a:rPr lang="en-US" sz="2000" b="0" kern="0" dirty="0"/>
              <a:t>Of 17 patients treated with VenDd with longitudinal MRD assessment, n = 7 achieved MRD negativity &gt;6 mo (n = 2 achieved MRD negativity &gt;12 mo)</a:t>
            </a:r>
          </a:p>
          <a:p>
            <a:pPr>
              <a:spcBef>
                <a:spcPts val="400"/>
              </a:spcBef>
              <a:spcAft>
                <a:spcPts val="400"/>
              </a:spcAft>
            </a:pPr>
            <a:r>
              <a:rPr lang="en-US" sz="2000" b="0" kern="0" dirty="0"/>
              <a:t>No MRD negativity &gt;6 mo was seen in any patients treated with DVd</a:t>
            </a:r>
          </a:p>
        </p:txBody>
      </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 </a:t>
            </a:r>
            <a:br>
              <a:rPr lang="en-US" dirty="0"/>
            </a:br>
            <a:r>
              <a:rPr lang="en-US" dirty="0"/>
              <a:t>PFS (Primary Endpoint)</a:t>
            </a:r>
            <a:endParaRPr lang="en-US" altLang="en-US" dirty="0"/>
          </a:p>
        </p:txBody>
      </p:sp>
      <p:sp>
        <p:nvSpPr>
          <p:cNvPr id="2" name="Text Box 11">
            <a:extLst>
              <a:ext uri="{FF2B5EF4-FFF2-40B4-BE49-F238E27FC236}">
                <a16:creationId xmlns:a16="http://schemas.microsoft.com/office/drawing/2014/main" id="{C7D3D0DC-A4CD-3B59-247F-860AC680C80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a:t>
            </a:r>
          </a:p>
        </p:txBody>
      </p:sp>
      <p:graphicFrame>
        <p:nvGraphicFramePr>
          <p:cNvPr id="3" name="Group 3">
            <a:extLst>
              <a:ext uri="{FF2B5EF4-FFF2-40B4-BE49-F238E27FC236}">
                <a16:creationId xmlns:a16="http://schemas.microsoft.com/office/drawing/2014/main" id="{48203A40-E5B9-B049-328B-726CA0DE8C80}"/>
              </a:ext>
            </a:extLst>
          </p:cNvPr>
          <p:cNvGraphicFramePr>
            <a:graphicFrameLocks/>
          </p:cNvGraphicFramePr>
          <p:nvPr>
            <p:extLst>
              <p:ext uri="{D42A27DB-BD31-4B8C-83A1-F6EECF244321}">
                <p14:modId xmlns:p14="http://schemas.microsoft.com/office/powerpoint/2010/main" val="422474250"/>
              </p:ext>
            </p:extLst>
          </p:nvPr>
        </p:nvGraphicFramePr>
        <p:xfrm>
          <a:off x="723979" y="1603375"/>
          <a:ext cx="10758224" cy="2956672"/>
        </p:xfrm>
        <a:graphic>
          <a:graphicData uri="http://schemas.openxmlformats.org/drawingml/2006/table">
            <a:tbl>
              <a:tblPr/>
              <a:tblGrid>
                <a:gridCol w="4493170">
                  <a:extLst>
                    <a:ext uri="{9D8B030D-6E8A-4147-A177-3AD203B41FA5}">
                      <a16:colId xmlns:a16="http://schemas.microsoft.com/office/drawing/2014/main" val="20000"/>
                    </a:ext>
                  </a:extLst>
                </a:gridCol>
                <a:gridCol w="2965457">
                  <a:extLst>
                    <a:ext uri="{9D8B030D-6E8A-4147-A177-3AD203B41FA5}">
                      <a16:colId xmlns:a16="http://schemas.microsoft.com/office/drawing/2014/main" val="20001"/>
                    </a:ext>
                  </a:extLst>
                </a:gridCol>
                <a:gridCol w="3299597">
                  <a:extLst>
                    <a:ext uri="{9D8B030D-6E8A-4147-A177-3AD203B41FA5}">
                      <a16:colId xmlns:a16="http://schemas.microsoft.com/office/drawing/2014/main" val="197803323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VenDd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46.1 (40.6-NE)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 (7.5-NE)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rate,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94.2 (83.1-98.1)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59.9 (35.5-77.6)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18-mo PFS rate,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87.9 (74.4-94.4)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47.6 (24.1-68.0)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65600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PFS rate,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77.7 (62.1-87.4)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 (17.0-61.8)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1386395"/>
                  </a:ext>
                </a:extLst>
              </a:tr>
              <a:tr h="1981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33-mo PFS rate,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74.3 (57.8-85.1)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 (17.0-61.8)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18630299"/>
                  </a:ext>
                </a:extLst>
              </a:tr>
              <a:tr h="1981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21595092"/>
                  </a:ext>
                </a:extLst>
              </a:tr>
            </a:tbl>
          </a:graphicData>
        </a:graphic>
      </p:graphicFrame>
      <p:sp>
        <p:nvSpPr>
          <p:cNvPr id="4" name="Content Placeholder 3">
            <a:extLst>
              <a:ext uri="{FF2B5EF4-FFF2-40B4-BE49-F238E27FC236}">
                <a16:creationId xmlns:a16="http://schemas.microsoft.com/office/drawing/2014/main" id="{89436F4D-F74D-33FE-6D44-A5D14DF96638}"/>
              </a:ext>
            </a:extLst>
          </p:cNvPr>
          <p:cNvSpPr txBox="1">
            <a:spLocks/>
          </p:cNvSpPr>
          <p:nvPr/>
        </p:nvSpPr>
        <p:spPr>
          <a:xfrm>
            <a:off x="609759" y="4761434"/>
            <a:ext cx="11224370" cy="37902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000" b="0" kern="0" dirty="0"/>
              <a:t>Median PFS was longer in VenDd arm (46.1 mo) compared with DVd arm (15.5 mo)</a:t>
            </a:r>
          </a:p>
          <a:p>
            <a:pPr>
              <a:spcBef>
                <a:spcPts val="400"/>
              </a:spcBef>
              <a:spcAft>
                <a:spcPts val="400"/>
              </a:spcAft>
            </a:pPr>
            <a:r>
              <a:rPr lang="en-US" sz="2000" b="0" kern="0" dirty="0"/>
              <a:t>33-mo PFS rate was higher in VenDd arm (74.3%) compared with DVd arm (39.7%) </a:t>
            </a:r>
          </a:p>
          <a:p>
            <a:pPr>
              <a:spcBef>
                <a:spcPts val="400"/>
              </a:spcBef>
              <a:spcAft>
                <a:spcPts val="400"/>
              </a:spcAft>
            </a:pPr>
            <a:endParaRPr lang="en-US" sz="2000" b="0" kern="0" dirty="0"/>
          </a:p>
        </p:txBody>
      </p:sp>
    </p:spTree>
    <p:extLst>
      <p:ext uri="{BB962C8B-B14F-4D97-AF65-F5344CB8AC3E}">
        <p14:creationId xmlns:p14="http://schemas.microsoft.com/office/powerpoint/2010/main" val="519301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a:t>
            </a:r>
            <a:br>
              <a:rPr lang="en-US" dirty="0"/>
            </a:br>
            <a:r>
              <a:rPr lang="en-US" altLang="en-US" dirty="0"/>
              <a:t>OS and PFS by MRD Negativity</a:t>
            </a:r>
            <a:r>
              <a:rPr lang="en-US" dirty="0"/>
              <a:t> </a:t>
            </a:r>
            <a:endParaRPr lang="en-US" altLang="en-US" dirty="0"/>
          </a:p>
        </p:txBody>
      </p:sp>
      <p:sp>
        <p:nvSpPr>
          <p:cNvPr id="2" name="Text Box 11">
            <a:extLst>
              <a:ext uri="{FF2B5EF4-FFF2-40B4-BE49-F238E27FC236}">
                <a16:creationId xmlns:a16="http://schemas.microsoft.com/office/drawing/2014/main" id="{C68D3A33-AC1A-58C8-53AD-A897FB79AB2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a:t>
            </a:r>
          </a:p>
        </p:txBody>
      </p:sp>
      <p:graphicFrame>
        <p:nvGraphicFramePr>
          <p:cNvPr id="3" name="Group 3">
            <a:extLst>
              <a:ext uri="{FF2B5EF4-FFF2-40B4-BE49-F238E27FC236}">
                <a16:creationId xmlns:a16="http://schemas.microsoft.com/office/drawing/2014/main" id="{98A3AB93-AE9E-3B25-6E2A-573B132CBBFB}"/>
              </a:ext>
            </a:extLst>
          </p:cNvPr>
          <p:cNvGraphicFramePr>
            <a:graphicFrameLocks/>
          </p:cNvGraphicFramePr>
          <p:nvPr>
            <p:extLst>
              <p:ext uri="{D42A27DB-BD31-4B8C-83A1-F6EECF244321}">
                <p14:modId xmlns:p14="http://schemas.microsoft.com/office/powerpoint/2010/main" val="4179351790"/>
              </p:ext>
            </p:extLst>
          </p:nvPr>
        </p:nvGraphicFramePr>
        <p:xfrm>
          <a:off x="720989" y="1600401"/>
          <a:ext cx="10758224" cy="3291968"/>
        </p:xfrm>
        <a:graphic>
          <a:graphicData uri="http://schemas.openxmlformats.org/drawingml/2006/table">
            <a:tbl>
              <a:tblPr/>
              <a:tblGrid>
                <a:gridCol w="6338899">
                  <a:extLst>
                    <a:ext uri="{9D8B030D-6E8A-4147-A177-3AD203B41FA5}">
                      <a16:colId xmlns:a16="http://schemas.microsoft.com/office/drawing/2014/main" val="20000"/>
                    </a:ext>
                  </a:extLst>
                </a:gridCol>
                <a:gridCol w="2091813">
                  <a:extLst>
                    <a:ext uri="{9D8B030D-6E8A-4147-A177-3AD203B41FA5}">
                      <a16:colId xmlns:a16="http://schemas.microsoft.com/office/drawing/2014/main" val="20001"/>
                    </a:ext>
                  </a:extLst>
                </a:gridCol>
                <a:gridCol w="2327512">
                  <a:extLst>
                    <a:ext uri="{9D8B030D-6E8A-4147-A177-3AD203B41FA5}">
                      <a16:colId xmlns:a16="http://schemas.microsoft.com/office/drawing/2014/main" val="197803323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VenDd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MRD Negative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MRD Positive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696346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rgbClr val="000000"/>
                          </a:solidFill>
                          <a:effectLst/>
                          <a:latin typeface="+mn-lt"/>
                        </a:rPr>
                        <a:t>Median PFS, mo (95% CI)*</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40.8 (40.6-NE)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(46.6-NE)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24-mo PFS rate, % (95% CI)</a:t>
                      </a:r>
                      <a:endParaRPr lang="en-US" sz="1600" b="0" i="0" baseline="30000" dirty="0">
                        <a:solidFill>
                          <a:srgbClr val="000000"/>
                        </a:solidFill>
                        <a:effectLst/>
                        <a:latin typeface="+mn-lt"/>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93.8 (82.6-100.0)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66.5 (50.6-87.4)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33-mo PFS rate,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85.2 (68.0-100.0)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66.5 (50.6-87.4)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65600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r>
                        <a:rPr lang="en-US" alt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(NE-NE)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(43.0-NE)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24-mo OS rate, % (95% CI)</a:t>
                      </a:r>
                      <a:endParaRPr lang="en-US" sz="1600" b="0" i="0" baseline="30000" dirty="0">
                        <a:solidFill>
                          <a:srgbClr val="000000"/>
                        </a:solidFill>
                        <a:effectLst/>
                        <a:latin typeface="+mn-lt"/>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100.0 (100.0-100.0)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92.7 (83.4-100.0)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6718395"/>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33-mo OS rate,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100.0 (100.0-100.0)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86.9 (73.7-100.0)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1961056"/>
                  </a:ext>
                </a:extLst>
              </a:tr>
            </a:tbl>
          </a:graphicData>
        </a:graphic>
      </p:graphicFrame>
      <p:sp>
        <p:nvSpPr>
          <p:cNvPr id="5" name="Content Placeholder 3">
            <a:extLst>
              <a:ext uri="{FF2B5EF4-FFF2-40B4-BE49-F238E27FC236}">
                <a16:creationId xmlns:a16="http://schemas.microsoft.com/office/drawing/2014/main" id="{B144602D-34B3-7739-2D23-6CF5AB9B4168}"/>
              </a:ext>
            </a:extLst>
          </p:cNvPr>
          <p:cNvSpPr txBox="1">
            <a:spLocks/>
          </p:cNvSpPr>
          <p:nvPr/>
        </p:nvSpPr>
        <p:spPr>
          <a:xfrm>
            <a:off x="720989" y="5459440"/>
            <a:ext cx="9616421" cy="6673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000" b="0" kern="0" dirty="0"/>
              <a:t>In patients treated with VenDd, those who were MRD negative (</a:t>
            </a:r>
            <a:r>
              <a:rPr lang="en-US" sz="2000" b="0" i="0" dirty="0">
                <a:solidFill>
                  <a:srgbClr val="000000"/>
                </a:solidFill>
                <a:effectLst/>
                <a:latin typeface="+mn-lt"/>
              </a:rPr>
              <a:t>&lt;10</a:t>
            </a:r>
            <a:r>
              <a:rPr lang="en-US" sz="2000" b="0" i="0" baseline="30000" dirty="0">
                <a:solidFill>
                  <a:srgbClr val="000000"/>
                </a:solidFill>
                <a:effectLst/>
                <a:latin typeface="+mn-lt"/>
              </a:rPr>
              <a:t>-5</a:t>
            </a:r>
            <a:r>
              <a:rPr lang="en-US" sz="2000" b="0" i="0" dirty="0">
                <a:solidFill>
                  <a:srgbClr val="000000"/>
                </a:solidFill>
                <a:effectLst/>
                <a:latin typeface="+mn-lt"/>
              </a:rPr>
              <a:t>) achieved prolonged OS vs those who were MRD positive (</a:t>
            </a:r>
            <a:r>
              <a:rPr lang="en-US" sz="2000" b="0" dirty="0">
                <a:solidFill>
                  <a:srgbClr val="000000"/>
                </a:solidFill>
                <a:latin typeface="+mn-lt"/>
              </a:rPr>
              <a:t>33-mo </a:t>
            </a:r>
            <a:r>
              <a:rPr lang="en-US" sz="2000" b="0" i="0" dirty="0">
                <a:solidFill>
                  <a:srgbClr val="000000"/>
                </a:solidFill>
                <a:effectLst/>
                <a:latin typeface="+mn-lt"/>
              </a:rPr>
              <a:t>OS rate: 100% vs 86.9%) </a:t>
            </a:r>
          </a:p>
        </p:txBody>
      </p:sp>
      <p:sp>
        <p:nvSpPr>
          <p:cNvPr id="6" name="TextBox 5">
            <a:extLst>
              <a:ext uri="{FF2B5EF4-FFF2-40B4-BE49-F238E27FC236}">
                <a16:creationId xmlns:a16="http://schemas.microsoft.com/office/drawing/2014/main" id="{C5855C5A-4113-588D-DFDD-A4F9AE61CBEF}"/>
              </a:ext>
            </a:extLst>
          </p:cNvPr>
          <p:cNvSpPr txBox="1"/>
          <p:nvPr/>
        </p:nvSpPr>
        <p:spPr bwMode="auto">
          <a:xfrm>
            <a:off x="706805" y="4885344"/>
            <a:ext cx="89820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pPr>
            <a:r>
              <a:rPr lang="en-US" sz="1200" b="0" dirty="0">
                <a:solidFill>
                  <a:schemeClr val="bg1"/>
                </a:solidFill>
                <a:latin typeface="Calibri" panose="020F0502020204030204" pitchFamily="34" charset="0"/>
              </a:rPr>
              <a:t>*Median PFS f/u time for MRD-positive cohort (30.0 mo; range: 23.3-38.3) and MRD-negative cohort (31.6 mo; range: 24.3-NE).</a:t>
            </a:r>
          </a:p>
          <a:p>
            <a:pPr marR="0" lvl="0" algn="l" defTabSz="914400" rtl="0" eaLnBrk="1" fontAlgn="base" latinLnBrk="0" hangingPunct="1">
              <a:lnSpc>
                <a:spcPct val="100000"/>
              </a:lnSpc>
              <a:spcBef>
                <a:spcPct val="0"/>
              </a:spcBef>
              <a:spcAft>
                <a:spcPct val="0"/>
              </a:spcAft>
              <a:buClrTx/>
              <a:buSzTx/>
              <a:tabLst/>
            </a:pPr>
            <a:r>
              <a:rPr lang="en-US" altLang="en-US" sz="1200" b="1"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Median OS f/u time for MRD-positive cohort (35.8 mo; range: 27.9-50.1) and MRD-negative cohort (32.4 mo; range: 25.0-50.4).</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p:txBody>
      </p:sp>
    </p:spTree>
    <p:extLst>
      <p:ext uri="{BB962C8B-B14F-4D97-AF65-F5344CB8AC3E}">
        <p14:creationId xmlns:p14="http://schemas.microsoft.com/office/powerpoint/2010/main" val="200639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a:t>
            </a:r>
            <a:br>
              <a:rPr lang="en-US" dirty="0"/>
            </a:br>
            <a:r>
              <a:rPr lang="en-US" dirty="0"/>
              <a:t>Safety Summary</a:t>
            </a:r>
            <a:endParaRPr lang="en-US" altLang="en-US" dirty="0"/>
          </a:p>
        </p:txBody>
      </p:sp>
      <p:sp>
        <p:nvSpPr>
          <p:cNvPr id="2" name="Text Box 11">
            <a:extLst>
              <a:ext uri="{FF2B5EF4-FFF2-40B4-BE49-F238E27FC236}">
                <a16:creationId xmlns:a16="http://schemas.microsoft.com/office/drawing/2014/main" id="{8845BD0C-B9B1-80F9-609F-65899C863D7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a:t>
            </a:r>
          </a:p>
        </p:txBody>
      </p:sp>
      <p:graphicFrame>
        <p:nvGraphicFramePr>
          <p:cNvPr id="3" name="Group 3">
            <a:extLst>
              <a:ext uri="{FF2B5EF4-FFF2-40B4-BE49-F238E27FC236}">
                <a16:creationId xmlns:a16="http://schemas.microsoft.com/office/drawing/2014/main" id="{0EB414FE-4197-0403-547B-1F2862C8873A}"/>
              </a:ext>
            </a:extLst>
          </p:cNvPr>
          <p:cNvGraphicFramePr>
            <a:graphicFrameLocks/>
          </p:cNvGraphicFramePr>
          <p:nvPr>
            <p:extLst>
              <p:ext uri="{D42A27DB-BD31-4B8C-83A1-F6EECF244321}">
                <p14:modId xmlns:p14="http://schemas.microsoft.com/office/powerpoint/2010/main" val="1552169802"/>
              </p:ext>
            </p:extLst>
          </p:nvPr>
        </p:nvGraphicFramePr>
        <p:xfrm>
          <a:off x="609551" y="1442191"/>
          <a:ext cx="5283843" cy="4382097"/>
        </p:xfrm>
        <a:graphic>
          <a:graphicData uri="http://schemas.openxmlformats.org/drawingml/2006/table">
            <a:tbl>
              <a:tblPr/>
              <a:tblGrid>
                <a:gridCol w="3158747">
                  <a:extLst>
                    <a:ext uri="{9D8B030D-6E8A-4147-A177-3AD203B41FA5}">
                      <a16:colId xmlns:a16="http://schemas.microsoft.com/office/drawing/2014/main" val="20000"/>
                    </a:ext>
                  </a:extLst>
                </a:gridCol>
                <a:gridCol w="1062548">
                  <a:extLst>
                    <a:ext uri="{9D8B030D-6E8A-4147-A177-3AD203B41FA5}">
                      <a16:colId xmlns:a16="http://schemas.microsoft.com/office/drawing/2014/main" val="353291226"/>
                    </a:ext>
                  </a:extLst>
                </a:gridCol>
                <a:gridCol w="1062548">
                  <a:extLst>
                    <a:ext uri="{9D8B030D-6E8A-4147-A177-3AD203B41FA5}">
                      <a16:colId xmlns:a16="http://schemas.microsoft.com/office/drawing/2014/main" val="1251365141"/>
                    </a:ext>
                  </a:extLst>
                </a:gridCol>
              </a:tblGrid>
              <a:tr h="613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Safety Summary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VenDd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Treatment exposure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tx duration, mo (SD)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tx duration, mo</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(range)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26.3 (14.4)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(1.2-57.8)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(0.5-35.8)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Any-grade AE, n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(98.2)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(95.8)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AE, n (%)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(78.2)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(75.0)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279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Any-grade neutropenia,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 neutropenia</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(12.7)</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279286">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Any-grade thrombocytopenia,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 thrombocytopenia</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(3.6)</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(25.0)</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27928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SAEs, n (%)</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(50.9)</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(29.2)</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8534377"/>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All deaths,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SAEs resulting in death</a:t>
                      </a:r>
                      <a:r>
                        <a:rPr lang="en-US" altLang="en-US" sz="1400" b="1" baseline="30000" dirty="0">
                          <a:solidFill>
                            <a:schemeClr val="bg1"/>
                          </a:solidFill>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(1.8)</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bl>
          </a:graphicData>
        </a:graphic>
      </p:graphicFrame>
      <p:graphicFrame>
        <p:nvGraphicFramePr>
          <p:cNvPr id="4" name="Group 3">
            <a:extLst>
              <a:ext uri="{FF2B5EF4-FFF2-40B4-BE49-F238E27FC236}">
                <a16:creationId xmlns:a16="http://schemas.microsoft.com/office/drawing/2014/main" id="{B68B40D9-0045-5FC2-6C6B-7033FED9D4F4}"/>
              </a:ext>
            </a:extLst>
          </p:cNvPr>
          <p:cNvGraphicFramePr>
            <a:graphicFrameLocks/>
          </p:cNvGraphicFramePr>
          <p:nvPr>
            <p:extLst>
              <p:ext uri="{D42A27DB-BD31-4B8C-83A1-F6EECF244321}">
                <p14:modId xmlns:p14="http://schemas.microsoft.com/office/powerpoint/2010/main" val="834278769"/>
              </p:ext>
            </p:extLst>
          </p:nvPr>
        </p:nvGraphicFramePr>
        <p:xfrm>
          <a:off x="6221411" y="1442191"/>
          <a:ext cx="5257802" cy="2696891"/>
        </p:xfrm>
        <a:graphic>
          <a:graphicData uri="http://schemas.openxmlformats.org/drawingml/2006/table">
            <a:tbl>
              <a:tblPr/>
              <a:tblGrid>
                <a:gridCol w="2198144">
                  <a:extLst>
                    <a:ext uri="{9D8B030D-6E8A-4147-A177-3AD203B41FA5}">
                      <a16:colId xmlns:a16="http://schemas.microsoft.com/office/drawing/2014/main" val="20000"/>
                    </a:ext>
                  </a:extLst>
                </a:gridCol>
                <a:gridCol w="1529829">
                  <a:extLst>
                    <a:ext uri="{9D8B030D-6E8A-4147-A177-3AD203B41FA5}">
                      <a16:colId xmlns:a16="http://schemas.microsoft.com/office/drawing/2014/main" val="353291226"/>
                    </a:ext>
                  </a:extLst>
                </a:gridCol>
                <a:gridCol w="1529829">
                  <a:extLst>
                    <a:ext uri="{9D8B030D-6E8A-4147-A177-3AD203B41FA5}">
                      <a16:colId xmlns:a16="http://schemas.microsoft.com/office/drawing/2014/main" val="1251365141"/>
                    </a:ext>
                  </a:extLst>
                </a:gridCol>
              </a:tblGrid>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mj-lt"/>
                        </a:rPr>
                        <a:t>Safety Events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mj-lt"/>
                        </a:rPr>
                        <a:t>(Events/100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VenDd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(n = 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(PY = 122.8)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j-lt"/>
                        </a:rPr>
                        <a:t>DVd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(n =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(PY = 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1244 (1012.8)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351 (1384.8)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48239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mj-lt"/>
                        </a:rPr>
                        <a:t>SAEs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65 (52.9)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17 (67.1)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Grade 3/4 AEs</a:t>
                      </a:r>
                      <a:r>
                        <a:rPr lang="en-US" sz="1400" b="0" i="0" baseline="30000" dirty="0">
                          <a:solidFill>
                            <a:schemeClr val="bg1"/>
                          </a:solidFill>
                          <a:effectLst/>
                          <a:latin typeface="+mj-lt"/>
                        </a:rPr>
                        <a:t>‡</a:t>
                      </a:r>
                      <a:endParaRPr kumimoji="0" lang="en-US" sz="1400" b="0" i="0" u="none" strike="noStrike" cap="none" normalizeH="0" baseline="0" dirty="0">
                        <a:ln>
                          <a:noFill/>
                        </a:ln>
                        <a:solidFill>
                          <a:schemeClr val="bg2">
                            <a:lumMod val="10000"/>
                          </a:schemeClr>
                        </a:solidFill>
                        <a:effectLst/>
                        <a:latin typeface="+mj-lt"/>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165 (134.3)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61 (240.7)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279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mj-lt"/>
                        </a:rPr>
                        <a:t>All deaths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mj-lt"/>
                        </a:rPr>
                        <a:t>AEs resulting in death</a:t>
                      </a:r>
                      <a:r>
                        <a:rPr lang="en-US" altLang="en-US" sz="1400" b="1" baseline="30000" dirty="0">
                          <a:solidFill>
                            <a:schemeClr val="bg1"/>
                          </a:solidFill>
                          <a:latin typeface="+mj-lt"/>
                        </a:rPr>
                        <a:t>†</a:t>
                      </a:r>
                      <a:endParaRPr kumimoji="0" lang="en-US" sz="1400" b="0" i="0" u="none" strike="noStrike" cap="none" normalizeH="0" baseline="0" dirty="0">
                        <a:ln>
                          <a:noFill/>
                        </a:ln>
                        <a:solidFill>
                          <a:schemeClr val="bg2">
                            <a:lumMod val="10000"/>
                          </a:schemeClr>
                        </a:solidFill>
                        <a:effectLst/>
                        <a:latin typeface="+mj-lt"/>
                      </a:endParaRP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8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2 (1.6)</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5 (19.7)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0</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bl>
          </a:graphicData>
        </a:graphic>
      </p:graphicFrame>
      <p:sp>
        <p:nvSpPr>
          <p:cNvPr id="5" name="TextBox 4">
            <a:extLst>
              <a:ext uri="{FF2B5EF4-FFF2-40B4-BE49-F238E27FC236}">
                <a16:creationId xmlns:a16="http://schemas.microsoft.com/office/drawing/2014/main" id="{011DE7B7-742A-09DF-4E80-38CFFC7DA14E}"/>
              </a:ext>
            </a:extLst>
          </p:cNvPr>
          <p:cNvSpPr txBox="1"/>
          <p:nvPr/>
        </p:nvSpPr>
        <p:spPr bwMode="auto">
          <a:xfrm>
            <a:off x="414339" y="5925040"/>
            <a:ext cx="102007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pPr>
            <a:r>
              <a:rPr lang="en-US" sz="1200" b="0" dirty="0">
                <a:solidFill>
                  <a:schemeClr val="bg1"/>
                </a:solidFill>
                <a:latin typeface="+mj-lt"/>
              </a:rPr>
              <a:t>*n = 2 patients randomized but never received drug dose. </a:t>
            </a:r>
            <a:r>
              <a:rPr lang="en-US" altLang="en-US" sz="1200" b="1" baseline="30000" dirty="0">
                <a:solidFill>
                  <a:schemeClr val="bg1"/>
                </a:solidFill>
                <a:latin typeface="+mj-lt"/>
              </a:rPr>
              <a:t>†</a:t>
            </a:r>
            <a:r>
              <a:rPr lang="en-US" altLang="en-US" sz="1200" b="0" dirty="0">
                <a:solidFill>
                  <a:schemeClr val="bg1"/>
                </a:solidFill>
                <a:latin typeface="+mj-lt"/>
              </a:rPr>
              <a:t>n = 1 patient treated for 49 cycles experienced 2 SAEs (septic shock, multiorgan failure) </a:t>
            </a:r>
            <a:br>
              <a:rPr lang="en-US" altLang="en-US" sz="1200" b="0" dirty="0">
                <a:solidFill>
                  <a:schemeClr val="bg1"/>
                </a:solidFill>
                <a:latin typeface="+mj-lt"/>
              </a:rPr>
            </a:br>
            <a:r>
              <a:rPr lang="en-US" altLang="en-US" sz="1200" b="0" dirty="0">
                <a:solidFill>
                  <a:schemeClr val="bg1"/>
                </a:solidFill>
                <a:latin typeface="+mj-lt"/>
              </a:rPr>
              <a:t>that resulted in death. </a:t>
            </a:r>
            <a:r>
              <a:rPr lang="en-US" sz="1200" b="0" i="0" baseline="30000" dirty="0">
                <a:solidFill>
                  <a:schemeClr val="bg1"/>
                </a:solidFill>
                <a:effectLst/>
                <a:latin typeface="+mj-lt"/>
              </a:rPr>
              <a:t>‡</a:t>
            </a:r>
            <a:r>
              <a:rPr lang="en-US" sz="1200" b="0" i="0" dirty="0">
                <a:solidFill>
                  <a:schemeClr val="bg1"/>
                </a:solidFill>
                <a:effectLst/>
                <a:latin typeface="+mj-lt"/>
              </a:rPr>
              <a:t>National Cancer Institute Common Terminology Criteria for Adverse Events.</a:t>
            </a:r>
            <a:endParaRPr kumimoji="0" lang="en-US" sz="1200" b="0" i="0" u="none" strike="noStrike" cap="none" normalizeH="0" baseline="0" dirty="0">
              <a:ln>
                <a:noFill/>
              </a:ln>
              <a:solidFill>
                <a:schemeClr val="bg2">
                  <a:lumMod val="10000"/>
                </a:schemeClr>
              </a:solidFill>
              <a:effectLst/>
              <a:latin typeface="+mj-lt"/>
            </a:endParaRPr>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Update of VenDd Vs DVd in t(11;14) R/R MM: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800" dirty="0"/>
              <a:t>In this updated analysis </a:t>
            </a:r>
            <a:r>
              <a:rPr lang="en-US" altLang="en-US" dirty="0"/>
              <a:t>from phase I/II study of VenDd vs DVd, </a:t>
            </a:r>
            <a:br>
              <a:rPr lang="en-US" altLang="en-US" dirty="0"/>
            </a:br>
            <a:r>
              <a:rPr lang="en-US" altLang="en-US" dirty="0"/>
              <a:t>VenDd </a:t>
            </a:r>
            <a:r>
              <a:rPr lang="en-US" altLang="en-US" sz="2800" dirty="0"/>
              <a:t>yielded higher rate of MRD negativity </a:t>
            </a:r>
            <a:r>
              <a:rPr lang="en-US" sz="2800" b="0" i="0" dirty="0">
                <a:solidFill>
                  <a:srgbClr val="000000"/>
                </a:solidFill>
                <a:effectLst/>
                <a:latin typeface="+mn-lt"/>
              </a:rPr>
              <a:t>(&lt;10</a:t>
            </a:r>
            <a:r>
              <a:rPr lang="en-US" sz="2800" b="0" i="0" baseline="30000" dirty="0">
                <a:solidFill>
                  <a:srgbClr val="000000"/>
                </a:solidFill>
                <a:effectLst/>
                <a:latin typeface="+mn-lt"/>
              </a:rPr>
              <a:t>-5</a:t>
            </a:r>
            <a:r>
              <a:rPr lang="en-US" sz="2800" b="0" i="0" dirty="0">
                <a:solidFill>
                  <a:srgbClr val="000000"/>
                </a:solidFill>
                <a:effectLst/>
                <a:latin typeface="+mn-lt"/>
              </a:rPr>
              <a:t> and &lt;10</a:t>
            </a:r>
            <a:r>
              <a:rPr lang="en-US" sz="2800" b="0" i="0" baseline="30000" dirty="0">
                <a:solidFill>
                  <a:srgbClr val="000000"/>
                </a:solidFill>
                <a:effectLst/>
                <a:latin typeface="+mn-lt"/>
              </a:rPr>
              <a:t>-6</a:t>
            </a:r>
            <a:r>
              <a:rPr lang="en-US" sz="2800" b="0" i="0" dirty="0">
                <a:solidFill>
                  <a:srgbClr val="000000"/>
                </a:solidFill>
                <a:effectLst/>
                <a:latin typeface="+mn-lt"/>
              </a:rPr>
              <a:t>) in patients </a:t>
            </a:r>
            <a:r>
              <a:rPr lang="en-US" sz="2800" dirty="0"/>
              <a:t>with t(11;14) R/R MM, including in key patient </a:t>
            </a:r>
            <a:r>
              <a:rPr lang="en-US" sz="2800" b="0" i="0" dirty="0">
                <a:solidFill>
                  <a:srgbClr val="000000"/>
                </a:solidFill>
                <a:effectLst/>
                <a:latin typeface="+mn-lt"/>
              </a:rPr>
              <a:t>subgroups</a:t>
            </a:r>
            <a:endParaRPr lang="en-US" sz="2800" dirty="0"/>
          </a:p>
          <a:p>
            <a:pPr lvl="1"/>
            <a:r>
              <a:rPr lang="en-US" dirty="0"/>
              <a:t>Prolonged PFS and sustained MRD negativity with VenDd vs DVd</a:t>
            </a:r>
          </a:p>
          <a:p>
            <a:pPr lvl="1"/>
            <a:r>
              <a:rPr lang="en-US" dirty="0"/>
              <a:t>Trend toward prolonged OS was seen with VenDd in patients who were MRD negative vs MRD positive</a:t>
            </a:r>
          </a:p>
          <a:p>
            <a:r>
              <a:rPr lang="en-US" dirty="0"/>
              <a:t>Safety profile of VenDd treatment was manageable, with no new</a:t>
            </a:r>
            <a:br>
              <a:rPr lang="en-US" dirty="0"/>
            </a:br>
            <a:r>
              <a:rPr lang="en-US" dirty="0"/>
              <a:t>safety signals seen    </a:t>
            </a:r>
            <a:endParaRPr lang="en-US" altLang="en-US" dirty="0"/>
          </a:p>
        </p:txBody>
      </p:sp>
      <p:sp>
        <p:nvSpPr>
          <p:cNvPr id="2" name="Text Box 11">
            <a:extLst>
              <a:ext uri="{FF2B5EF4-FFF2-40B4-BE49-F238E27FC236}">
                <a16:creationId xmlns:a16="http://schemas.microsoft.com/office/drawing/2014/main" id="{100E7F7C-F06E-7BDF-E9C6-9C37F3703C5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Bahlis. ASH 2023. Abstr 338.</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d2e1d440-54ff-4d77-8820-ff3405ce7d11">Conference Capsule Slides</Document_x0020_Category>
    <_dlc_DocId xmlns="d54cbe69-32bd-412a-b004-9152f949605e">56M7VY3CDVN5-1364565315-2</_dlc_DocId>
    <_dlc_DocIdUrl xmlns="d54cbe69-32bd-412a-b004-9152f949605e">
      <Url>https://intranet.clinicaloptions.com/mews/oncology/ONC_2023_ASH_CF_(PRP6554)/MM_338_Baahlis/_layouts/15/DocIdRedir.aspx?ID=56M7VY3CDVN5-1364565315-2</Url>
      <Description>56M7VY3CDVN5-1364565315-2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250DEFACD20C942893345C6CEC389F1" ma:contentTypeVersion="1" ma:contentTypeDescription="Create a new document." ma:contentTypeScope="" ma:versionID="1595a1595fef409bd05c2b29be729be8">
  <xsd:schema xmlns:xsd="http://www.w3.org/2001/XMLSchema" xmlns:xs="http://www.w3.org/2001/XMLSchema" xmlns:p="http://schemas.microsoft.com/office/2006/metadata/properties" xmlns:ns2="d54cbe69-32bd-412a-b004-9152f949605e" xmlns:ns3="d2e1d440-54ff-4d77-8820-ff3405ce7d11" targetNamespace="http://schemas.microsoft.com/office/2006/metadata/properties" ma:root="true" ma:fieldsID="30d44fe2d96d8499d75cf30e899c06c9" ns2:_="" ns3:_="">
    <xsd:import namespace="d54cbe69-32bd-412a-b004-9152f949605e"/>
    <xsd:import namespace="d2e1d440-54ff-4d77-8820-ff3405ce7d1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2e1d440-54ff-4d77-8820-ff3405ce7d1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purl.org/dc/terms/"/>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d2e1d440-54ff-4d77-8820-ff3405ce7d11"/>
    <ds:schemaRef ds:uri="d54cbe69-32bd-412a-b004-9152f949605e"/>
    <ds:schemaRef ds:uri="http://purl.org/dc/elements/1.1/"/>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98D3623D-A9A0-43D0-9274-F9782A4EEC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2e1d440-54ff-4d77-8820-ff3405ce7d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D49D2D41-7AAB-4D24-8230-0C0753AA2FC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1182</TotalTime>
  <Words>2753</Words>
  <Application>Microsoft Office PowerPoint</Application>
  <PresentationFormat>Widescreen</PresentationFormat>
  <Paragraphs>327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I/II Trial of Venetoclax/Dara/Dex (VenDd) vs Bortezomib/Dara/Dex (DVd) in t(11;14) R/R MM: Updated Analysis of MRD Negativity</vt:lpstr>
      <vt:lpstr>About These Slides</vt:lpstr>
      <vt:lpstr>Update of VenDd Vs DVd in t(11;14) R/R MM: Background</vt:lpstr>
      <vt:lpstr>Update of VenDd Vs DVd in t(11;14) R/R MM:  Study Design</vt:lpstr>
      <vt:lpstr>Update of VenDd Vs DVd in t(11;14) R/R MM:  Baseline Characteristics</vt:lpstr>
      <vt:lpstr>Update of VenDd Vs DVd in t(11;14) R/R MM: Response (Primary Endpoints)</vt:lpstr>
      <vt:lpstr>Update of VenDd Vs DVd in t(11;14) R/R MM:  MRD Negativity </vt:lpstr>
      <vt:lpstr>Update of VenDd Vs DVd in t(11;14) R/R MM:  PFS (Primary Endpoint)</vt:lpstr>
      <vt:lpstr>Update of VenDd Vs DVd in t(11;14) R/R MM: OS and PFS by MRD Negativity </vt:lpstr>
      <vt:lpstr>Update of VenDd Vs DVd in t(11;14) R/R MM: Safety Summary</vt:lpstr>
      <vt:lpstr>Update of VenDd Vs DVd in t(11;14) R/R MM: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Trial of Venetoclax/Dara/Dex (VenDd) vs Bortezomib/Dara/Dex (DVd) in t(11;14) R/R MM: Updated Analysis of MRD Negativity</dc:title>
  <dc:creator>Preferred User</dc:creator>
  <cp:lastModifiedBy>nkolenko@clinicaloptions.com</cp:lastModifiedBy>
  <cp:revision>52</cp:revision>
  <cp:lastPrinted>2016-09-26T20:21:49Z</cp:lastPrinted>
  <dcterms:created xsi:type="dcterms:W3CDTF">2005-05-27T15:08:01Z</dcterms:created>
  <dcterms:modified xsi:type="dcterms:W3CDTF">2023-12-11T21:32:39Z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9c0f0c68-767c-4cd8-be0d-1e733d039e82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0x0101006250DEFACD20C942893345C6CEC389F1</vt:lpwstr>
  </property>
  <property fmtid="{D5CDD505-2E9C-101B-9397-08002B2CF9AE}" pid="9" name="MediaServiceImageTags">
    <vt:lpwstr/>
  </property>
</Properties>
</file>