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5"/>
  </p:sldMasterIdLst>
  <p:notesMasterIdLst>
    <p:notesMasterId r:id="rId16"/>
  </p:notesMasterIdLst>
  <p:handoutMasterIdLst>
    <p:handoutMasterId r:id="rId17"/>
  </p:handoutMasterIdLst>
  <p:sldIdLst>
    <p:sldId id="321" r:id="rId6"/>
    <p:sldId id="558" r:id="rId7"/>
    <p:sldId id="560" r:id="rId8"/>
    <p:sldId id="561" r:id="rId9"/>
    <p:sldId id="548" r:id="rId10"/>
    <p:sldId id="562" r:id="rId11"/>
    <p:sldId id="563" r:id="rId12"/>
    <p:sldId id="550" r:id="rId13"/>
    <p:sldId id="564" r:id="rId14"/>
    <p:sldId id="318" r:id="rId15"/>
  </p:sldIdLst>
  <p:sldSz cx="12192000" cy="6858000"/>
  <p:notesSz cx="7315200" cy="9601200"/>
  <p:custDataLst>
    <p:tags r:id="rId18"/>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8"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1"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Zachary Schwartz" initials="ZS" lastIdx="6" clrIdx="15">
    <p:extLst>
      <p:ext uri="{19B8F6BF-5375-455C-9EA6-DF929625EA0E}">
        <p15:presenceInfo xmlns:p15="http://schemas.microsoft.com/office/powerpoint/2012/main" userId="S::zschwartz@clinicaloptions.com::64648e91-b212-4092-bee8-eff2e880b6f9" providerId="AD"/>
      </p:ext>
    </p:extLst>
  </p:cmAuthor>
  <p:cmAuthor id="17" name="Kristen Rosenthal" initials="KR" lastIdx="2" clrIdx="16">
    <p:extLst>
      <p:ext uri="{19B8F6BF-5375-455C-9EA6-DF929625EA0E}">
        <p15:presenceInfo xmlns:p15="http://schemas.microsoft.com/office/powerpoint/2012/main" userId="S::krosenthal@clinicaloptions.com::67a58a6d-22ff-4b03-8f01-10ea3f44af52" providerId="AD"/>
      </p:ext>
    </p:extLst>
  </p:cmAuthor>
  <p:cmAuthor id="18" name="Andrea Boecler" initials="AB" lastIdx="5" clrIdx="17">
    <p:extLst>
      <p:ext uri="{19B8F6BF-5375-455C-9EA6-DF929625EA0E}">
        <p15:presenceInfo xmlns:p15="http://schemas.microsoft.com/office/powerpoint/2012/main" userId="S::aboecler@clinicaloptions.com::28e82037-1239-4052-943b-ae184e0bc2af" providerId="AD"/>
      </p:ext>
    </p:extLst>
  </p:cmAuthor>
  <p:cmAuthor id="19" name="Allison Weckerle" initials="AW" lastIdx="19" clrIdx="18">
    <p:extLst>
      <p:ext uri="{19B8F6BF-5375-455C-9EA6-DF929625EA0E}">
        <p15:presenceInfo xmlns:p15="http://schemas.microsoft.com/office/powerpoint/2012/main" userId="Allison Weckerle" providerId="None"/>
      </p:ext>
    </p:extLst>
  </p:cmAuthor>
  <p:cmAuthor id="20" name="Kemi Obajimi" initials="KO" lastIdx="2" clrIdx="19">
    <p:extLst>
      <p:ext uri="{19B8F6BF-5375-455C-9EA6-DF929625EA0E}">
        <p15:presenceInfo xmlns:p15="http://schemas.microsoft.com/office/powerpoint/2012/main" userId="S::kobajimi@clinicaloptions.com::81894e25-3cbc-45b7-be28-dda6fb8d19a9" providerId="AD"/>
      </p:ext>
    </p:extLst>
  </p:cmAuthor>
  <p:cmAuthor id="21" name="Timothy Quill" initials="TQ" lastIdx="3" clrIdx="20">
    <p:extLst>
      <p:ext uri="{19B8F6BF-5375-455C-9EA6-DF929625EA0E}">
        <p15:presenceInfo xmlns:p15="http://schemas.microsoft.com/office/powerpoint/2012/main" userId="S::tquill@clinicaloptions.com::b1dc6efb-2995-45e7-a306-57a2c67aa88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ED6A1B1-D310-4991-8898-F40E5AE016EA}" v="12" dt="2025-10-30T15:42:52.062"/>
    <p1510:client id="{E3FA732E-DACB-4AF7-9285-CC75FA867638}" v="27" dt="2025-10-30T16:07:55.946"/>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697" autoAdjust="0"/>
    <p:restoredTop sz="82117" autoAdjust="0"/>
  </p:normalViewPr>
  <p:slideViewPr>
    <p:cSldViewPr snapToGrid="0">
      <p:cViewPr varScale="1">
        <p:scale>
          <a:sx n="61" d="100"/>
          <a:sy n="61" d="100"/>
        </p:scale>
        <p:origin x="704" y="44"/>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microsoft.com/office/2015/10/relationships/revisionInfo" Target="revisionInfo.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commentAuthors" Target="commentAuthor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dirty="0"/>
          </a:p>
        </p:txBody>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txBody>
          <a:bodyPr/>
          <a:lstStyle/>
          <a:p>
            <a:endParaRPr lang="en-US" dirty="0"/>
          </a:p>
        </p:txBody>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FDA.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10</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txBody>
          <a:bodyPr/>
          <a:lstStyle/>
          <a:p>
            <a:endParaRPr lang="en-US" dirty="0"/>
          </a:p>
        </p:txBody>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6" userDrawn="1">
          <p15:clr>
            <a:srgbClr val="F26B43"/>
          </p15:clr>
        </p15:guide>
        <p15:guide id="3" orient="horz" pos="1010" userDrawn="1">
          <p15:clr>
            <a:srgbClr val="F26B43"/>
          </p15:clr>
        </p15:guide>
        <p15:guide id="4" orient="horz" pos="4138" userDrawn="1">
          <p15:clr>
            <a:srgbClr val="F26B43"/>
          </p15:clr>
        </p15:guide>
        <p15:guide id="5" orient="horz" pos="3888" userDrawn="1">
          <p15:clr>
            <a:srgbClr val="F26B43"/>
          </p15:clr>
        </p15:guide>
        <p15:guide id="6" orient="horz" pos="4032" userDrawn="1">
          <p15:clr>
            <a:srgbClr val="F26B43"/>
          </p15:clr>
        </p15:guide>
        <p15:guide id="7" pos="328" userDrawn="1">
          <p15:clr>
            <a:srgbClr val="F26B43"/>
          </p15:clr>
        </p15:guide>
        <p15:guide id="8" pos="7231" userDrawn="1">
          <p15:clr>
            <a:srgbClr val="F26B43"/>
          </p15:clr>
        </p15:guide>
        <p15:guide id="9" pos="7417"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SOHO-01: Phase I/II Study of Sevabertinib in Advanced </a:t>
            </a:r>
            <a:r>
              <a:rPr lang="en-US" altLang="en-US" sz="4000" i="1" dirty="0"/>
              <a:t>HER2</a:t>
            </a:r>
            <a:r>
              <a:rPr lang="en-US" altLang="en-US" sz="4000" dirty="0"/>
              <a:t>-Mutant NSCLC</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29806"/>
            <a:ext cx="784749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spcBef>
                <a:spcPts val="0"/>
              </a:spcBef>
              <a:spcAft>
                <a:spcPts val="0"/>
              </a:spcAft>
              <a:buNone/>
            </a:pPr>
            <a:r>
              <a:rPr lang="en-US" sz="1200" b="0" dirty="0">
                <a:solidFill>
                  <a:schemeClr val="bg1"/>
                </a:solidFill>
                <a:latin typeface="Calibri" panose="020F0502020204030204" pitchFamily="34" charset="0"/>
              </a:rPr>
              <a:t>Supported by educational grants from AstraZeneca; Daiichi Sankyo, Inc.;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Gilead Sciences, Inc.; Incyte; and Lilly.</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Coverage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ESMO 2025 Congress, October 17-21, 2025</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964803"/>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5" name="Group 4">
            <a:extLst>
              <a:ext uri="{FF2B5EF4-FFF2-40B4-BE49-F238E27FC236}">
                <a16:creationId xmlns:a16="http://schemas.microsoft.com/office/drawing/2014/main" id="{15802EA0-7066-0FD4-5F06-5D6F9D6AC3C8}"/>
              </a:ext>
            </a:extLst>
          </p:cNvPr>
          <p:cNvGrpSpPr/>
          <p:nvPr/>
        </p:nvGrpSpPr>
        <p:grpSpPr>
          <a:xfrm>
            <a:off x="3841029" y="3434848"/>
            <a:ext cx="4509943" cy="615278"/>
            <a:chOff x="4156075" y="3330939"/>
            <a:chExt cx="4509943" cy="615278"/>
          </a:xfrm>
        </p:grpSpPr>
        <p:sp>
          <p:nvSpPr>
            <p:cNvPr id="6" name="Rectangle 7">
              <a:extLst>
                <a:ext uri="{FF2B5EF4-FFF2-40B4-BE49-F238E27FC236}">
                  <a16:creationId xmlns:a16="http://schemas.microsoft.com/office/drawing/2014/main" id="{8EAEEB68-88FA-4BBC-DD94-42D43C039828}"/>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7" name="Picture 6">
              <a:extLst>
                <a:ext uri="{FF2B5EF4-FFF2-40B4-BE49-F238E27FC236}">
                  <a16:creationId xmlns:a16="http://schemas.microsoft.com/office/drawing/2014/main" id="{0CB2BD58-852D-8A41-2A53-FF439315E24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extLst>
      <p:ext uri="{BB962C8B-B14F-4D97-AF65-F5344CB8AC3E}">
        <p14:creationId xmlns:p14="http://schemas.microsoft.com/office/powerpoint/2010/main" val="2203944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SOHO-01: Background</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sz="2200" dirty="0"/>
              <a:t>Approximately 2% to 4% of patients with NSCLC have activating </a:t>
            </a:r>
            <a:r>
              <a:rPr lang="en-US" sz="2200" i="1" dirty="0"/>
              <a:t>HER2</a:t>
            </a:r>
            <a:r>
              <a:rPr lang="en-US" sz="2200" dirty="0"/>
              <a:t> mutations (most frequently exon 20 insertion); these are associated with a poor prognosis</a:t>
            </a:r>
            <a:r>
              <a:rPr lang="en-US" sz="2200" baseline="30000" dirty="0"/>
              <a:t>1-4</a:t>
            </a:r>
          </a:p>
          <a:p>
            <a:r>
              <a:rPr lang="en-US" sz="2200" dirty="0"/>
              <a:t>Sevabertinib is novel oral HER2-targeted TKI that has demonstrated preliminary activity in patients with previously treated </a:t>
            </a:r>
            <a:r>
              <a:rPr lang="en-US" sz="2200" i="1" dirty="0"/>
              <a:t>HER2</a:t>
            </a:r>
            <a:r>
              <a:rPr lang="en-US" sz="2200" dirty="0"/>
              <a:t>-mutant NSCLC</a:t>
            </a:r>
            <a:r>
              <a:rPr lang="en-US" sz="2200" baseline="30000" dirty="0"/>
              <a:t>5</a:t>
            </a:r>
          </a:p>
          <a:p>
            <a:pPr lvl="1"/>
            <a:r>
              <a:rPr lang="en-US" sz="2000" dirty="0"/>
              <a:t>This agent has been associated with manageable safety and promising antitumor activity in patients with advanced NSCLC with </a:t>
            </a:r>
            <a:r>
              <a:rPr lang="en-US" sz="2000" i="1" dirty="0"/>
              <a:t>HER2-</a:t>
            </a:r>
            <a:r>
              <a:rPr lang="en-US" sz="2000" dirty="0"/>
              <a:t>activating mutations</a:t>
            </a:r>
          </a:p>
          <a:p>
            <a:pPr lvl="1"/>
            <a:r>
              <a:rPr lang="en-US" sz="2000" dirty="0"/>
              <a:t>FDA granted Breakthrough Therapy designation to sevabertinib for the treatment of adult patients with previously treated unresectable or metastatic NSCLC with </a:t>
            </a:r>
            <a:r>
              <a:rPr lang="en-US" sz="2000" i="1" dirty="0"/>
              <a:t>HER2-</a:t>
            </a:r>
            <a:r>
              <a:rPr lang="en-US" sz="2000" dirty="0"/>
              <a:t>activating mutations</a:t>
            </a:r>
          </a:p>
          <a:p>
            <a:r>
              <a:rPr lang="en-US" sz="2200" dirty="0"/>
              <a:t>Current analysis of the phase I/II SOHO-01 trial reports on efficacy and safety of sevabertinib in patients with advanced </a:t>
            </a:r>
            <a:r>
              <a:rPr lang="en-US" sz="2200" i="1" dirty="0"/>
              <a:t>HER2</a:t>
            </a:r>
            <a:r>
              <a:rPr lang="en-US" sz="2200" dirty="0"/>
              <a:t>-mutant NSCLC in a cohort previously treated and naive to HER2-targeted therapies, a cohort previously treated with HER2-targeted ADCs, and a previously untreated cohort</a:t>
            </a:r>
            <a:r>
              <a:rPr lang="en-US" sz="2200" baseline="30000" dirty="0"/>
              <a:t>6,7</a:t>
            </a:r>
          </a:p>
          <a:p>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201074"/>
            <a:ext cx="80105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fr-FR" altLang="en-US" sz="1200" b="0" dirty="0">
                <a:solidFill>
                  <a:srgbClr val="455560"/>
                </a:solidFill>
                <a:latin typeface="Calibri" panose="020F0502020204030204" pitchFamily="34" charset="0"/>
              </a:rPr>
              <a:t>1. Ramon. Cancer Treat Rev. 2020;90:102105. 2. Riudavets. ESMO Open 2021;6:100260. 3. Girard. ASCO 2024. Abstr LBA8598. 4. Hong. NPJ Precis Oncol</a:t>
            </a:r>
            <a:r>
              <a:rPr lang="fr-FR" altLang="en-US" sz="1200" b="0" i="1" dirty="0">
                <a:solidFill>
                  <a:srgbClr val="455560"/>
                </a:solidFill>
                <a:latin typeface="Calibri" panose="020F0502020204030204" pitchFamily="34" charset="0"/>
              </a:rPr>
              <a:t>. </a:t>
            </a:r>
            <a:r>
              <a:rPr lang="fr-FR" altLang="en-US" sz="1200" b="0" dirty="0">
                <a:solidFill>
                  <a:srgbClr val="455560"/>
                </a:solidFill>
                <a:latin typeface="Calibri" panose="020F0502020204030204" pitchFamily="34" charset="0"/>
              </a:rPr>
              <a:t>2024;8:217. </a:t>
            </a:r>
            <a:r>
              <a:rPr lang="en-US" altLang="en-US" sz="1200" b="0" dirty="0">
                <a:solidFill>
                  <a:srgbClr val="455560"/>
                </a:solidFill>
                <a:latin typeface="Calibri" panose="020F0502020204030204" pitchFamily="34" charset="0"/>
              </a:rPr>
              <a:t>5. Girard. ELCC 2025. Abstr 3O. 6. Le. ESMO 2025. Abstr LBA75. Le. NEJM. 2025;[Epub].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29275E2E-3E83-3F88-A50D-C0CF1D4926F7}"/>
              </a:ext>
            </a:extLst>
          </p:cNvPr>
          <p:cNvSpPr txBox="1">
            <a:spLocks noChangeArrowheads="1"/>
          </p:cNvSpPr>
          <p:nvPr/>
        </p:nvSpPr>
        <p:spPr>
          <a:xfrm>
            <a:off x="604675" y="1513047"/>
            <a:ext cx="10877529" cy="4650686"/>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alt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International, multicohort, open-label phase I/II trial (data cutoff: June 27, 2025)</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lang="en-US" altLang="en-US" sz="2000" b="0" kern="0" dirty="0">
              <a:solidFill>
                <a:srgbClr val="000000"/>
              </a:solidFill>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alt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alt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alt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0" marR="0" lvl="0" indent="0" algn="l" defTabSz="914400" rtl="0" eaLnBrk="1" fontAlgn="base" latinLnBrk="0" hangingPunct="1">
              <a:lnSpc>
                <a:spcPct val="90000"/>
              </a:lnSpc>
              <a:spcBef>
                <a:spcPts val="1000"/>
              </a:spcBef>
              <a:spcAft>
                <a:spcPts val="700"/>
              </a:spcAft>
              <a:buClr>
                <a:srgbClr val="000000"/>
              </a:buClr>
              <a:buSzTx/>
              <a:buNone/>
              <a:tabLst/>
              <a:defRPr/>
            </a:pPr>
            <a:endParaRPr kumimoji="0" lang="en-US" alt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altLang="en-US" sz="200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endpoint: </a:t>
            </a:r>
            <a:r>
              <a:rPr kumimoji="0" lang="en-US" alt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ORR per RECIST v1.1 by BICR</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altLang="en-US" sz="200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Key secondary endpoints: </a:t>
            </a:r>
            <a:r>
              <a:rPr kumimoji="0" lang="en-US" alt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DoR, DCR, and PFS per RECIST v1.1 by BICR and investigator, safety, and tolerability</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lang="en-US" altLang="en-US" sz="2000" kern="0" dirty="0">
                <a:solidFill>
                  <a:srgbClr val="000000"/>
                </a:solidFill>
              </a:rPr>
              <a:t>Current analysis: </a:t>
            </a:r>
            <a:r>
              <a:rPr lang="en-US" altLang="en-US" sz="2000" b="0" kern="0" dirty="0">
                <a:solidFill>
                  <a:srgbClr val="000000"/>
                </a:solidFill>
              </a:rPr>
              <a:t>safety and efficacy from cohorts D, E, and F</a:t>
            </a:r>
            <a:endParaRPr kumimoji="0" lang="en-US" alt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pPr eaLnBrk="1" hangingPunct="1"/>
            <a:r>
              <a:rPr lang="en-US" dirty="0"/>
              <a:t>SOHO-01:</a:t>
            </a:r>
            <a:r>
              <a:rPr lang="en-US" altLang="en-US" dirty="0"/>
              <a:t> Study Design</a:t>
            </a:r>
          </a:p>
        </p:txBody>
      </p:sp>
      <p:sp>
        <p:nvSpPr>
          <p:cNvPr id="19460" name="Text Box 45">
            <a:extLst>
              <a:ext uri="{FF2B5EF4-FFF2-40B4-BE49-F238E27FC236}">
                <a16:creationId xmlns:a16="http://schemas.microsoft.com/office/drawing/2014/main" id="{73BB8788-EA93-4F80-B091-B8486BEE8697}"/>
              </a:ext>
            </a:extLst>
          </p:cNvPr>
          <p:cNvSpPr txBox="1">
            <a:spLocks noChangeArrowheads="1"/>
          </p:cNvSpPr>
          <p:nvPr/>
        </p:nvSpPr>
        <p:spPr bwMode="auto">
          <a:xfrm>
            <a:off x="113587" y="2545288"/>
            <a:ext cx="2161063"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Adults with advanced NSCLC; </a:t>
            </a:r>
            <a:r>
              <a:rPr lang="en-GB" altLang="en-US" sz="1600" b="0" dirty="0">
                <a:solidFill>
                  <a:srgbClr val="000000"/>
                </a:solidFill>
                <a:latin typeface="Calibri" panose="020F0502020204030204" pitchFamily="34" charset="0"/>
              </a:rPr>
              <a:t>activating </a:t>
            </a:r>
            <a:r>
              <a:rPr kumimoji="0" lang="en-GB"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HER2</a:t>
            </a:r>
            <a:r>
              <a:rPr kumimoji="0" lang="en-GB" altLang="en-US" sz="1600" b="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and/or </a:t>
            </a:r>
            <a:r>
              <a:rPr kumimoji="0" lang="en-GB"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EGFR</a:t>
            </a:r>
            <a:r>
              <a:rPr lang="en-GB" altLang="en-US" sz="1600" b="0" i="1" dirty="0">
                <a:solidFill>
                  <a:srgbClr val="000000"/>
                </a:solidFill>
                <a:latin typeface="Calibri" panose="020F0502020204030204" pitchFamily="34" charset="0"/>
              </a:rPr>
              <a:t> </a:t>
            </a:r>
            <a:r>
              <a:rPr lang="en-GB" altLang="en-US" sz="1600" b="0" dirty="0">
                <a:solidFill>
                  <a:srgbClr val="000000"/>
                </a:solidFill>
                <a:latin typeface="Calibri" panose="020F0502020204030204" pitchFamily="34" charset="0"/>
              </a:rPr>
              <a:t>mutation; ECOG PS 0/1</a:t>
            </a:r>
          </a:p>
          <a:p>
            <a:pPr marL="0" marR="0" lvl="0" indent="0" algn="ctr" defTabSz="914400" rtl="0" eaLnBrk="0" fontAlgn="base" latinLnBrk="0" hangingPunct="0">
              <a:lnSpc>
                <a:spcPct val="100000"/>
              </a:lnSpc>
              <a:spcBef>
                <a:spcPct val="0"/>
              </a:spcBef>
              <a:spcAft>
                <a:spcPct val="0"/>
              </a:spcAft>
              <a:buClrTx/>
              <a:buSzTx/>
              <a:buFontTx/>
              <a:buNone/>
              <a:tabLst/>
              <a:defRPr/>
            </a:pPr>
            <a:r>
              <a:rPr lang="en-GB" altLang="en-US" sz="1600" b="0" dirty="0">
                <a:solidFill>
                  <a:srgbClr val="000000"/>
                </a:solidFill>
                <a:latin typeface="Calibri" panose="020F0502020204030204" pitchFamily="34" charset="0"/>
              </a:rPr>
              <a:t>(N = 370)</a:t>
            </a:r>
            <a:endParaRPr kumimoji="0" lang="en-US" altLang="en-US" sz="1600" b="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461" name="Rectangle 46">
            <a:extLst>
              <a:ext uri="{FF2B5EF4-FFF2-40B4-BE49-F238E27FC236}">
                <a16:creationId xmlns:a16="http://schemas.microsoft.com/office/drawing/2014/main" id="{937A8B82-B1A2-4F68-B7FF-D7788F4B7C74}"/>
              </a:ext>
            </a:extLst>
          </p:cNvPr>
          <p:cNvSpPr>
            <a:spLocks noChangeArrowheads="1"/>
          </p:cNvSpPr>
          <p:nvPr/>
        </p:nvSpPr>
        <p:spPr bwMode="auto">
          <a:xfrm>
            <a:off x="2838034" y="2364242"/>
            <a:ext cx="29174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Dose Escalation and Backfill</a:t>
            </a:r>
          </a:p>
        </p:txBody>
      </p:sp>
      <p:sp>
        <p:nvSpPr>
          <p:cNvPr id="19466" name="Line 52">
            <a:extLst>
              <a:ext uri="{FF2B5EF4-FFF2-40B4-BE49-F238E27FC236}">
                <a16:creationId xmlns:a16="http://schemas.microsoft.com/office/drawing/2014/main" id="{809AEC4D-D360-4462-B28D-A44E89AF0366}"/>
              </a:ext>
            </a:extLst>
          </p:cNvPr>
          <p:cNvSpPr>
            <a:spLocks noChangeShapeType="1"/>
          </p:cNvSpPr>
          <p:nvPr/>
        </p:nvSpPr>
        <p:spPr bwMode="auto">
          <a:xfrm>
            <a:off x="5711435" y="3197308"/>
            <a:ext cx="27432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 name="Text Box 11">
            <a:extLst>
              <a:ext uri="{FF2B5EF4-FFF2-40B4-BE49-F238E27FC236}">
                <a16:creationId xmlns:a16="http://schemas.microsoft.com/office/drawing/2014/main" id="{59013EB0-FA0F-240F-DDA2-BF92CE92F5A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Le. ESMO 2025. Abstr LBA75. </a:t>
            </a:r>
            <a:r>
              <a:rPr lang="en-US" altLang="en-US" sz="1200" b="0" dirty="0">
                <a:solidFill>
                  <a:srgbClr val="455560"/>
                </a:solidFill>
                <a:latin typeface="Calibri" panose="020F0502020204030204" pitchFamily="34" charset="0"/>
              </a:rPr>
              <a:t>Le. NEJM. 2025;[Epub]. NCT05099172.</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4" name="Line 52">
            <a:extLst>
              <a:ext uri="{FF2B5EF4-FFF2-40B4-BE49-F238E27FC236}">
                <a16:creationId xmlns:a16="http://schemas.microsoft.com/office/drawing/2014/main" id="{9EF9DFDE-016B-55F3-0F20-CBD62C7BE2B5}"/>
              </a:ext>
            </a:extLst>
          </p:cNvPr>
          <p:cNvSpPr>
            <a:spLocks noChangeShapeType="1"/>
          </p:cNvSpPr>
          <p:nvPr/>
        </p:nvSpPr>
        <p:spPr bwMode="auto">
          <a:xfrm>
            <a:off x="2222050" y="3207008"/>
            <a:ext cx="27432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 name="Rectangle 49">
            <a:extLst>
              <a:ext uri="{FF2B5EF4-FFF2-40B4-BE49-F238E27FC236}">
                <a16:creationId xmlns:a16="http://schemas.microsoft.com/office/drawing/2014/main" id="{EBAAAEA0-A3EE-E95F-4F81-55544986F9E3}"/>
              </a:ext>
            </a:extLst>
          </p:cNvPr>
          <p:cNvSpPr>
            <a:spLocks noChangeArrowheads="1"/>
          </p:cNvSpPr>
          <p:nvPr/>
        </p:nvSpPr>
        <p:spPr bwMode="auto">
          <a:xfrm>
            <a:off x="2550293" y="2702796"/>
            <a:ext cx="3130106" cy="1120549"/>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Sevabertinib</a:t>
            </a:r>
            <a:br>
              <a:rPr lang="en-US" altLang="en-US" sz="1600" dirty="0">
                <a:solidFill>
                  <a:schemeClr val="tx1"/>
                </a:solidFill>
                <a:latin typeface="Calibri" panose="020F0502020204030204" pitchFamily="34" charset="0"/>
              </a:rPr>
            </a:br>
            <a:r>
              <a:rPr lang="en-US" altLang="en-US" sz="1600" b="0" dirty="0">
                <a:solidFill>
                  <a:schemeClr val="tx1"/>
                </a:solidFill>
                <a:latin typeface="Calibri" panose="020F0502020204030204" pitchFamily="34" charset="0"/>
              </a:rPr>
              <a:t>Increasing doses </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(10 mg QD to 40 mg BID PO) </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to identify the recommended dose </a:t>
            </a:r>
          </a:p>
        </p:txBody>
      </p:sp>
      <p:sp>
        <p:nvSpPr>
          <p:cNvPr id="7" name="Rectangle 46">
            <a:extLst>
              <a:ext uri="{FF2B5EF4-FFF2-40B4-BE49-F238E27FC236}">
                <a16:creationId xmlns:a16="http://schemas.microsoft.com/office/drawing/2014/main" id="{45AA8D8E-3E9D-3166-AB35-0BD71C2C9BAA}"/>
              </a:ext>
            </a:extLst>
          </p:cNvPr>
          <p:cNvSpPr>
            <a:spLocks noChangeArrowheads="1"/>
          </p:cNvSpPr>
          <p:nvPr/>
        </p:nvSpPr>
        <p:spPr bwMode="auto">
          <a:xfrm>
            <a:off x="6070041" y="2081119"/>
            <a:ext cx="586530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600" dirty="0">
                <a:solidFill>
                  <a:srgbClr val="000000"/>
                </a:solidFill>
                <a:latin typeface="Calibri" panose="020F0502020204030204" pitchFamily="34" charset="0"/>
              </a:rPr>
              <a:t>Expansion and Extension (Cohorts With </a:t>
            </a:r>
            <a:r>
              <a:rPr lang="en-US" altLang="en-US" sz="1600" i="1" dirty="0">
                <a:solidFill>
                  <a:srgbClr val="000000"/>
                </a:solidFill>
                <a:latin typeface="Calibri" panose="020F0502020204030204" pitchFamily="34" charset="0"/>
              </a:rPr>
              <a:t>HER2</a:t>
            </a:r>
            <a:r>
              <a:rPr lang="en-US" altLang="en-US" sz="1600" dirty="0">
                <a:solidFill>
                  <a:srgbClr val="000000"/>
                </a:solidFill>
                <a:latin typeface="Calibri" panose="020F0502020204030204" pitchFamily="34" charset="0"/>
              </a:rPr>
              <a:t> Mutations)</a:t>
            </a:r>
            <a:endPar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ndParaRPr>
          </a:p>
        </p:txBody>
      </p:sp>
      <p:sp>
        <p:nvSpPr>
          <p:cNvPr id="8" name="Rectangle 49">
            <a:extLst>
              <a:ext uri="{FF2B5EF4-FFF2-40B4-BE49-F238E27FC236}">
                <a16:creationId xmlns:a16="http://schemas.microsoft.com/office/drawing/2014/main" id="{312DACD8-E743-1D74-6840-2340A1A721C1}"/>
              </a:ext>
            </a:extLst>
          </p:cNvPr>
          <p:cNvSpPr>
            <a:spLocks noChangeArrowheads="1"/>
          </p:cNvSpPr>
          <p:nvPr/>
        </p:nvSpPr>
        <p:spPr bwMode="auto">
          <a:xfrm>
            <a:off x="6070041" y="2431350"/>
            <a:ext cx="5865302" cy="1531916"/>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Sevabertinib</a:t>
            </a:r>
            <a:br>
              <a:rPr lang="en-US" altLang="en-US" sz="1600" dirty="0">
                <a:solidFill>
                  <a:schemeClr val="tx1"/>
                </a:solidFill>
                <a:latin typeface="Calibri" panose="020F0502020204030204" pitchFamily="34" charset="0"/>
              </a:rPr>
            </a:br>
            <a:r>
              <a:rPr lang="en-US" altLang="en-US" sz="1600" b="0" dirty="0">
                <a:solidFill>
                  <a:schemeClr val="tx1"/>
                </a:solidFill>
                <a:latin typeface="Calibri" panose="020F0502020204030204" pitchFamily="34" charset="0"/>
              </a:rPr>
              <a:t>20 mg BID PO</a:t>
            </a:r>
          </a:p>
          <a:p>
            <a:pPr algn="ctr">
              <a:lnSpc>
                <a:spcPct val="100000"/>
              </a:lnSpc>
              <a:spcBef>
                <a:spcPct val="0"/>
              </a:spcBef>
              <a:spcAft>
                <a:spcPct val="0"/>
              </a:spcAft>
              <a:buClrTx/>
              <a:buFontTx/>
              <a:buNone/>
            </a:pPr>
            <a:r>
              <a:rPr lang="en-US" altLang="en-US" sz="1600" b="0" u="sng" dirty="0">
                <a:solidFill>
                  <a:schemeClr val="tx1"/>
                </a:solidFill>
                <a:latin typeface="Calibri" panose="020F0502020204030204" pitchFamily="34" charset="0"/>
              </a:rPr>
              <a:t>Cohort D</a:t>
            </a:r>
            <a:r>
              <a:rPr lang="en-US" altLang="en-US" sz="1600" b="0" dirty="0">
                <a:solidFill>
                  <a:schemeClr val="tx1"/>
                </a:solidFill>
                <a:latin typeface="Calibri" panose="020F0502020204030204" pitchFamily="34" charset="0"/>
              </a:rPr>
              <a:t>: previously treated, naive to HER2-targeted therapy (n = 81)</a:t>
            </a:r>
          </a:p>
          <a:p>
            <a:pPr algn="ctr">
              <a:lnSpc>
                <a:spcPct val="100000"/>
              </a:lnSpc>
              <a:spcBef>
                <a:spcPct val="0"/>
              </a:spcBef>
              <a:spcAft>
                <a:spcPct val="0"/>
              </a:spcAft>
              <a:buClrTx/>
              <a:buFontTx/>
              <a:buNone/>
            </a:pPr>
            <a:r>
              <a:rPr lang="en-US" altLang="en-US" sz="1600" b="0" u="sng" dirty="0">
                <a:solidFill>
                  <a:schemeClr val="tx1"/>
                </a:solidFill>
                <a:latin typeface="Calibri" panose="020F0502020204030204" pitchFamily="34" charset="0"/>
              </a:rPr>
              <a:t>Cohort E</a:t>
            </a:r>
            <a:r>
              <a:rPr lang="en-US" altLang="en-US" sz="1600" b="0" dirty="0">
                <a:solidFill>
                  <a:schemeClr val="tx1"/>
                </a:solidFill>
                <a:latin typeface="Calibri" panose="020F0502020204030204" pitchFamily="34" charset="0"/>
              </a:rPr>
              <a:t>: previously treated with HER2-targeted ADCs (n = 55)</a:t>
            </a:r>
          </a:p>
          <a:p>
            <a:pPr algn="ctr">
              <a:lnSpc>
                <a:spcPct val="100000"/>
              </a:lnSpc>
              <a:spcBef>
                <a:spcPct val="0"/>
              </a:spcBef>
              <a:spcAft>
                <a:spcPct val="0"/>
              </a:spcAft>
              <a:buClrTx/>
              <a:buFontTx/>
              <a:buNone/>
            </a:pPr>
            <a:r>
              <a:rPr lang="en-US" altLang="en-US" sz="1600" b="0" u="sng" dirty="0">
                <a:solidFill>
                  <a:schemeClr val="tx1"/>
                </a:solidFill>
                <a:latin typeface="Calibri" panose="020F0502020204030204" pitchFamily="34" charset="0"/>
              </a:rPr>
              <a:t>Cohort F</a:t>
            </a:r>
            <a:r>
              <a:rPr lang="en-US" altLang="en-US" sz="1600" b="0" dirty="0">
                <a:solidFill>
                  <a:schemeClr val="tx1"/>
                </a:solidFill>
                <a:latin typeface="Calibri" panose="020F0502020204030204" pitchFamily="34" charset="0"/>
              </a:rPr>
              <a:t>: naive to systemic therapy for advanced disease (n = 73)</a:t>
            </a:r>
          </a:p>
        </p:txBody>
      </p:sp>
      <p:sp>
        <p:nvSpPr>
          <p:cNvPr id="9" name="Rectangle 8">
            <a:extLst>
              <a:ext uri="{FF2B5EF4-FFF2-40B4-BE49-F238E27FC236}">
                <a16:creationId xmlns:a16="http://schemas.microsoft.com/office/drawing/2014/main" id="{4C9BB0A1-0628-0372-0203-C7A4CEABAD58}"/>
              </a:ext>
            </a:extLst>
          </p:cNvPr>
          <p:cNvSpPr/>
          <p:nvPr/>
        </p:nvSpPr>
        <p:spPr bwMode="auto">
          <a:xfrm>
            <a:off x="604675" y="5623788"/>
            <a:ext cx="7406561" cy="539942"/>
          </a:xfrm>
          <a:prstGeom prst="rect">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22273101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SOHO-01: Baseline Characteristics</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Le. ESMO 2025. Abstr LBA75. Le. NEJM. 2025;[Epub]. </a:t>
            </a:r>
          </a:p>
        </p:txBody>
      </p:sp>
      <p:graphicFrame>
        <p:nvGraphicFramePr>
          <p:cNvPr id="3" name="Table 2">
            <a:extLst>
              <a:ext uri="{FF2B5EF4-FFF2-40B4-BE49-F238E27FC236}">
                <a16:creationId xmlns:a16="http://schemas.microsoft.com/office/drawing/2014/main" id="{00ED3791-6F59-CE1A-A5BE-389F07A79E5F}"/>
              </a:ext>
            </a:extLst>
          </p:cNvPr>
          <p:cNvGraphicFramePr>
            <a:graphicFrameLocks noGrp="1"/>
          </p:cNvGraphicFramePr>
          <p:nvPr>
            <p:extLst>
              <p:ext uri="{D42A27DB-BD31-4B8C-83A1-F6EECF244321}">
                <p14:modId xmlns:p14="http://schemas.microsoft.com/office/powerpoint/2010/main" val="4023330143"/>
              </p:ext>
            </p:extLst>
          </p:nvPr>
        </p:nvGraphicFramePr>
        <p:xfrm>
          <a:off x="349483" y="1315500"/>
          <a:ext cx="6035038" cy="4358640"/>
        </p:xfrm>
        <a:graphic>
          <a:graphicData uri="http://schemas.openxmlformats.org/drawingml/2006/table">
            <a:tbl>
              <a:tblPr firstRow="1" firstCol="1" bandRow="1">
                <a:tableStyleId>{93296810-A885-4BE3-A3E7-6D5BEEA58F35}</a:tableStyleId>
              </a:tblPr>
              <a:tblGrid>
                <a:gridCol w="2696387">
                  <a:extLst>
                    <a:ext uri="{9D8B030D-6E8A-4147-A177-3AD203B41FA5}">
                      <a16:colId xmlns:a16="http://schemas.microsoft.com/office/drawing/2014/main" val="2559924255"/>
                    </a:ext>
                  </a:extLst>
                </a:gridCol>
                <a:gridCol w="1201003">
                  <a:extLst>
                    <a:ext uri="{9D8B030D-6E8A-4147-A177-3AD203B41FA5}">
                      <a16:colId xmlns:a16="http://schemas.microsoft.com/office/drawing/2014/main" val="3889909522"/>
                    </a:ext>
                  </a:extLst>
                </a:gridCol>
                <a:gridCol w="1119117">
                  <a:extLst>
                    <a:ext uri="{9D8B030D-6E8A-4147-A177-3AD203B41FA5}">
                      <a16:colId xmlns:a16="http://schemas.microsoft.com/office/drawing/2014/main" val="1254603855"/>
                    </a:ext>
                  </a:extLst>
                </a:gridCol>
                <a:gridCol w="1018531">
                  <a:extLst>
                    <a:ext uri="{9D8B030D-6E8A-4147-A177-3AD203B41FA5}">
                      <a16:colId xmlns:a16="http://schemas.microsoft.com/office/drawing/2014/main" val="3522380446"/>
                    </a:ext>
                  </a:extLst>
                </a:gridCol>
              </a:tblGrid>
              <a:tr h="231283">
                <a:tc>
                  <a:txBody>
                    <a:bodyPr/>
                    <a:lstStyle/>
                    <a:p>
                      <a:pPr marL="0" marR="0">
                        <a:buNone/>
                      </a:pPr>
                      <a:r>
                        <a:rPr lang="en-US" sz="1400" dirty="0">
                          <a:effectLst/>
                          <a:latin typeface="+mn-lt"/>
                          <a:ea typeface="Aptos" panose="020B0004020202020204" pitchFamily="34" charset="0"/>
                          <a:cs typeface="Aptos" panose="020B0004020202020204" pitchFamily="34" charset="0"/>
                        </a:rPr>
                        <a:t>Characteristic</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marL="0" marR="0" algn="ctr">
                        <a:buNone/>
                      </a:pPr>
                      <a:r>
                        <a:rPr lang="en-US" sz="1400" dirty="0">
                          <a:effectLst/>
                          <a:latin typeface="+mn-lt"/>
                        </a:rPr>
                        <a:t>Cohort D</a:t>
                      </a:r>
                    </a:p>
                    <a:p>
                      <a:pPr marL="0" marR="0" algn="ctr">
                        <a:buNone/>
                      </a:pPr>
                      <a:r>
                        <a:rPr lang="en-US" sz="1400" dirty="0">
                          <a:effectLst/>
                          <a:latin typeface="+mn-lt"/>
                        </a:rPr>
                        <a:t>(n = 81)</a:t>
                      </a:r>
                      <a:endParaRPr lang="en-US" sz="1400" dirty="0">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marL="0" marR="0" algn="ctr">
                        <a:buNone/>
                      </a:pPr>
                      <a:r>
                        <a:rPr lang="en-US" sz="1400" dirty="0">
                          <a:effectLst/>
                          <a:latin typeface="+mn-lt"/>
                        </a:rPr>
                        <a:t>Cohort E </a:t>
                      </a:r>
                    </a:p>
                    <a:p>
                      <a:pPr marL="0" marR="0" algn="ctr">
                        <a:buNone/>
                      </a:pPr>
                      <a:r>
                        <a:rPr lang="en-US" sz="1400" dirty="0">
                          <a:effectLst/>
                          <a:latin typeface="+mn-lt"/>
                        </a:rPr>
                        <a:t>(n = 55)</a:t>
                      </a:r>
                      <a:endParaRPr lang="en-US" sz="1400" dirty="0">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marL="0" marR="0" algn="ctr">
                        <a:buNone/>
                      </a:pPr>
                      <a:r>
                        <a:rPr lang="en-US" sz="1400" dirty="0">
                          <a:effectLst/>
                          <a:latin typeface="+mn-lt"/>
                          <a:ea typeface="Aptos" panose="020B0004020202020204" pitchFamily="34" charset="0"/>
                          <a:cs typeface="Aptos" panose="020B0004020202020204" pitchFamily="34" charset="0"/>
                        </a:rPr>
                        <a:t>Cohort F </a:t>
                      </a:r>
                    </a:p>
                    <a:p>
                      <a:pPr marL="0" marR="0" algn="ctr">
                        <a:buNone/>
                      </a:pPr>
                      <a:r>
                        <a:rPr lang="en-US" sz="1400" dirty="0">
                          <a:effectLst/>
                          <a:latin typeface="+mn-lt"/>
                          <a:ea typeface="Aptos" panose="020B0004020202020204" pitchFamily="34" charset="0"/>
                          <a:cs typeface="Aptos" panose="020B0004020202020204" pitchFamily="34" charset="0"/>
                        </a:rPr>
                        <a:t>(n = 73)</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548234714"/>
                  </a:ext>
                </a:extLst>
              </a:tr>
              <a:tr h="231283">
                <a:tc>
                  <a:txBody>
                    <a:bodyPr/>
                    <a:lstStyle/>
                    <a:p>
                      <a:pPr marL="0" marR="0">
                        <a:buNone/>
                      </a:pPr>
                      <a:r>
                        <a:rPr lang="en-US" sz="1400" b="0" dirty="0">
                          <a:solidFill>
                            <a:schemeClr val="bg1"/>
                          </a:solidFill>
                          <a:effectLst/>
                          <a:latin typeface="+mn-lt"/>
                          <a:ea typeface="Aptos" panose="020B0004020202020204" pitchFamily="34" charset="0"/>
                          <a:cs typeface="Aptos" panose="020B0004020202020204" pitchFamily="34" charset="0"/>
                        </a:rPr>
                        <a:t>Female, n (%)</a:t>
                      </a:r>
                    </a:p>
                  </a:txBody>
                  <a:tcPr anchor="b">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dirty="0">
                          <a:solidFill>
                            <a:schemeClr val="bg1"/>
                          </a:solidFill>
                          <a:effectLst/>
                          <a:latin typeface="+mn-lt"/>
                        </a:rPr>
                        <a:t>50 (62)</a:t>
                      </a:r>
                      <a:endParaRPr lang="en-US" sz="140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dirty="0">
                          <a:solidFill>
                            <a:schemeClr val="bg1"/>
                          </a:solidFill>
                          <a:effectLst/>
                          <a:latin typeface="+mn-lt"/>
                        </a:rPr>
                        <a:t>36 (65)</a:t>
                      </a:r>
                      <a:endParaRPr lang="en-US" sz="140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dirty="0">
                          <a:solidFill>
                            <a:schemeClr val="bg1"/>
                          </a:solidFill>
                          <a:effectLst/>
                          <a:latin typeface="+mn-lt"/>
                          <a:ea typeface="Aptos" panose="020B0004020202020204" pitchFamily="34" charset="0"/>
                          <a:cs typeface="Aptos" panose="020B0004020202020204" pitchFamily="34" charset="0"/>
                        </a:rPr>
                        <a:t>46 (63)</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645449382"/>
                  </a:ext>
                </a:extLst>
              </a:tr>
              <a:tr h="245420">
                <a:tc>
                  <a:txBody>
                    <a:bodyPr/>
                    <a:lstStyle/>
                    <a:p>
                      <a:pPr marL="0" marR="0">
                        <a:buNone/>
                      </a:pPr>
                      <a:r>
                        <a:rPr lang="en-US" sz="1400" b="0" dirty="0">
                          <a:solidFill>
                            <a:schemeClr val="bg1"/>
                          </a:solidFill>
                          <a:effectLst/>
                          <a:latin typeface="+mn-lt"/>
                          <a:ea typeface="Aptos" panose="020B0004020202020204" pitchFamily="34" charset="0"/>
                          <a:cs typeface="Aptos" panose="020B0004020202020204" pitchFamily="34" charset="0"/>
                        </a:rPr>
                        <a:t>Race, n (%)</a:t>
                      </a:r>
                    </a:p>
                    <a:p>
                      <a:pPr marL="285750" marR="0" lvl="0" indent="-285750">
                        <a:buFont typeface="Wingdings" panose="05000000000000000000" pitchFamily="2" charset="2"/>
                        <a:buChar char="§"/>
                      </a:pPr>
                      <a:r>
                        <a:rPr lang="en-US" sz="1400" b="0" dirty="0">
                          <a:solidFill>
                            <a:schemeClr val="bg1"/>
                          </a:solidFill>
                          <a:effectLst/>
                          <a:latin typeface="+mn-lt"/>
                        </a:rPr>
                        <a:t>Asian</a:t>
                      </a:r>
                    </a:p>
                    <a:p>
                      <a:pPr marL="285750" marR="0" lvl="0" indent="-285750">
                        <a:buFont typeface="Wingdings" panose="05000000000000000000" pitchFamily="2" charset="2"/>
                        <a:buChar char="§"/>
                      </a:pPr>
                      <a:r>
                        <a:rPr lang="en-US" sz="1400" b="0" dirty="0">
                          <a:solidFill>
                            <a:schemeClr val="bg1"/>
                          </a:solidFill>
                          <a:effectLst/>
                          <a:latin typeface="+mn-lt"/>
                          <a:ea typeface="Aptos" panose="020B0004020202020204" pitchFamily="34" charset="0"/>
                          <a:cs typeface="Aptos" panose="020B0004020202020204" pitchFamily="34" charset="0"/>
                        </a:rPr>
                        <a:t>White</a:t>
                      </a:r>
                    </a:p>
                    <a:p>
                      <a:pPr marL="285750" marR="0" lvl="0" indent="-285750">
                        <a:buFont typeface="Wingdings" panose="05000000000000000000" pitchFamily="2" charset="2"/>
                        <a:buChar char="§"/>
                      </a:pPr>
                      <a:r>
                        <a:rPr lang="en-US" sz="1400" b="0" dirty="0">
                          <a:solidFill>
                            <a:schemeClr val="bg1"/>
                          </a:solidFill>
                          <a:effectLst/>
                          <a:latin typeface="+mn-lt"/>
                          <a:ea typeface="Aptos" panose="020B0004020202020204" pitchFamily="34" charset="0"/>
                          <a:cs typeface="Aptos" panose="020B0004020202020204" pitchFamily="34" charset="0"/>
                        </a:rPr>
                        <a:t>Black</a:t>
                      </a:r>
                    </a:p>
                    <a:p>
                      <a:pPr marL="285750" marR="0" lvl="0" indent="-285750">
                        <a:buFont typeface="Wingdings" panose="05000000000000000000" pitchFamily="2" charset="2"/>
                        <a:buChar char="§"/>
                      </a:pPr>
                      <a:r>
                        <a:rPr lang="en-US" sz="1400" b="0" dirty="0">
                          <a:solidFill>
                            <a:schemeClr val="bg1"/>
                          </a:solidFill>
                          <a:effectLst/>
                          <a:latin typeface="+mn-lt"/>
                          <a:ea typeface="Aptos" panose="020B0004020202020204" pitchFamily="34" charset="0"/>
                          <a:cs typeface="Aptos" panose="020B0004020202020204" pitchFamily="34" charset="0"/>
                        </a:rPr>
                        <a:t>Not reported</a:t>
                      </a: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endParaRPr lang="en-US" sz="1400" dirty="0">
                        <a:solidFill>
                          <a:schemeClr val="bg1"/>
                        </a:solidFill>
                        <a:effectLst/>
                        <a:latin typeface="+mn-lt"/>
                        <a:ea typeface="Aptos" panose="020B0004020202020204" pitchFamily="34" charset="0"/>
                        <a:cs typeface="Aptos" panose="020B0004020202020204" pitchFamily="34" charset="0"/>
                      </a:endParaRPr>
                    </a:p>
                    <a:p>
                      <a:pPr marL="0" marR="0" algn="ctr">
                        <a:buNone/>
                      </a:pPr>
                      <a:r>
                        <a:rPr lang="en-US" sz="1400" dirty="0">
                          <a:solidFill>
                            <a:schemeClr val="bg1"/>
                          </a:solidFill>
                          <a:effectLst/>
                          <a:latin typeface="+mn-lt"/>
                          <a:ea typeface="Aptos" panose="020B0004020202020204" pitchFamily="34" charset="0"/>
                          <a:cs typeface="Aptos" panose="020B0004020202020204" pitchFamily="34" charset="0"/>
                        </a:rPr>
                        <a:t>57 (70)</a:t>
                      </a:r>
                    </a:p>
                    <a:p>
                      <a:pPr marL="0" marR="0" algn="ctr">
                        <a:buNone/>
                      </a:pPr>
                      <a:r>
                        <a:rPr lang="en-US" sz="1400" dirty="0">
                          <a:solidFill>
                            <a:schemeClr val="bg1"/>
                          </a:solidFill>
                          <a:effectLst/>
                          <a:latin typeface="+mn-lt"/>
                          <a:ea typeface="Aptos" panose="020B0004020202020204" pitchFamily="34" charset="0"/>
                          <a:cs typeface="Aptos" panose="020B0004020202020204" pitchFamily="34" charset="0"/>
                        </a:rPr>
                        <a:t>18 (22)</a:t>
                      </a:r>
                    </a:p>
                    <a:p>
                      <a:pPr marL="0" marR="0" algn="ctr">
                        <a:buNone/>
                      </a:pPr>
                      <a:r>
                        <a:rPr lang="en-US" sz="1400" dirty="0">
                          <a:solidFill>
                            <a:schemeClr val="bg1"/>
                          </a:solidFill>
                          <a:effectLst/>
                          <a:latin typeface="+mn-lt"/>
                          <a:ea typeface="Aptos" panose="020B0004020202020204" pitchFamily="34" charset="0"/>
                          <a:cs typeface="Aptos" panose="020B0004020202020204" pitchFamily="34" charset="0"/>
                        </a:rPr>
                        <a:t>1 (1)</a:t>
                      </a:r>
                    </a:p>
                    <a:p>
                      <a:pPr marL="0" marR="0" algn="ctr">
                        <a:buNone/>
                      </a:pPr>
                      <a:r>
                        <a:rPr lang="en-US" sz="1400" dirty="0">
                          <a:solidFill>
                            <a:schemeClr val="bg1"/>
                          </a:solidFill>
                          <a:effectLst/>
                          <a:latin typeface="+mn-lt"/>
                          <a:ea typeface="Aptos" panose="020B0004020202020204" pitchFamily="34" charset="0"/>
                          <a:cs typeface="Aptos" panose="020B0004020202020204" pitchFamily="34" charset="0"/>
                        </a:rPr>
                        <a:t>5 (6)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endParaRPr lang="en-US" sz="1400" dirty="0">
                        <a:solidFill>
                          <a:schemeClr val="bg1"/>
                        </a:solidFill>
                        <a:effectLst/>
                        <a:latin typeface="+mn-lt"/>
                        <a:ea typeface="Aptos" panose="020B0004020202020204" pitchFamily="34" charset="0"/>
                        <a:cs typeface="Aptos" panose="020B0004020202020204" pitchFamily="34" charset="0"/>
                      </a:endParaRPr>
                    </a:p>
                    <a:p>
                      <a:pPr marL="0" marR="0" algn="ctr">
                        <a:buNone/>
                      </a:pPr>
                      <a:r>
                        <a:rPr lang="en-US" sz="1400" dirty="0">
                          <a:solidFill>
                            <a:schemeClr val="bg1"/>
                          </a:solidFill>
                          <a:effectLst/>
                          <a:latin typeface="+mn-lt"/>
                          <a:ea typeface="Aptos" panose="020B0004020202020204" pitchFamily="34" charset="0"/>
                          <a:cs typeface="Aptos" panose="020B0004020202020204" pitchFamily="34" charset="0"/>
                        </a:rPr>
                        <a:t>32 (58)</a:t>
                      </a:r>
                    </a:p>
                    <a:p>
                      <a:pPr marL="0" marR="0" algn="ctr">
                        <a:buNone/>
                      </a:pPr>
                      <a:r>
                        <a:rPr lang="en-US" sz="1400" dirty="0">
                          <a:solidFill>
                            <a:schemeClr val="bg1"/>
                          </a:solidFill>
                          <a:effectLst/>
                          <a:latin typeface="+mn-lt"/>
                          <a:ea typeface="Aptos" panose="020B0004020202020204" pitchFamily="34" charset="0"/>
                          <a:cs typeface="Aptos" panose="020B0004020202020204" pitchFamily="34" charset="0"/>
                        </a:rPr>
                        <a:t>15 (27)</a:t>
                      </a:r>
                    </a:p>
                    <a:p>
                      <a:pPr marL="0" marR="0" algn="ctr">
                        <a:buNone/>
                      </a:pPr>
                      <a:r>
                        <a:rPr lang="en-US" sz="1400" dirty="0">
                          <a:solidFill>
                            <a:schemeClr val="bg1"/>
                          </a:solidFill>
                          <a:effectLst/>
                          <a:latin typeface="+mn-lt"/>
                          <a:ea typeface="Aptos" panose="020B0004020202020204" pitchFamily="34" charset="0"/>
                          <a:cs typeface="Aptos" panose="020B0004020202020204" pitchFamily="34" charset="0"/>
                        </a:rPr>
                        <a:t>4 (7)</a:t>
                      </a:r>
                    </a:p>
                    <a:p>
                      <a:pPr marL="0" marR="0" algn="ctr">
                        <a:buNone/>
                      </a:pPr>
                      <a:r>
                        <a:rPr lang="en-US" sz="1400" dirty="0">
                          <a:solidFill>
                            <a:schemeClr val="bg1"/>
                          </a:solidFill>
                          <a:effectLst/>
                          <a:latin typeface="+mn-lt"/>
                          <a:ea typeface="Aptos" panose="020B0004020202020204" pitchFamily="34" charset="0"/>
                          <a:cs typeface="Aptos" panose="020B0004020202020204" pitchFamily="34" charset="0"/>
                        </a:rPr>
                        <a:t>4 (7)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endParaRPr lang="en-US" sz="1400" dirty="0">
                        <a:solidFill>
                          <a:schemeClr val="bg1"/>
                        </a:solidFill>
                        <a:effectLst/>
                        <a:latin typeface="+mn-lt"/>
                        <a:ea typeface="Aptos" panose="020B0004020202020204" pitchFamily="34" charset="0"/>
                        <a:cs typeface="Aptos" panose="020B0004020202020204" pitchFamily="34" charset="0"/>
                      </a:endParaRPr>
                    </a:p>
                    <a:p>
                      <a:pPr marL="0" marR="0" algn="ctr">
                        <a:buNone/>
                      </a:pPr>
                      <a:r>
                        <a:rPr lang="en-US" sz="1400" dirty="0">
                          <a:solidFill>
                            <a:schemeClr val="bg1"/>
                          </a:solidFill>
                          <a:effectLst/>
                          <a:latin typeface="+mn-lt"/>
                          <a:ea typeface="Aptos" panose="020B0004020202020204" pitchFamily="34" charset="0"/>
                          <a:cs typeface="Aptos" panose="020B0004020202020204" pitchFamily="34" charset="0"/>
                        </a:rPr>
                        <a:t>51 (70)</a:t>
                      </a:r>
                    </a:p>
                    <a:p>
                      <a:pPr marL="0" marR="0" algn="ctr">
                        <a:buNone/>
                      </a:pPr>
                      <a:r>
                        <a:rPr lang="en-US" sz="1400" dirty="0">
                          <a:solidFill>
                            <a:schemeClr val="bg1"/>
                          </a:solidFill>
                          <a:effectLst/>
                          <a:latin typeface="+mn-lt"/>
                          <a:ea typeface="Aptos" panose="020B0004020202020204" pitchFamily="34" charset="0"/>
                          <a:cs typeface="Aptos" panose="020B0004020202020204" pitchFamily="34" charset="0"/>
                        </a:rPr>
                        <a:t>19 (26)</a:t>
                      </a:r>
                    </a:p>
                    <a:p>
                      <a:pPr marL="0" marR="0" algn="ctr">
                        <a:buNone/>
                      </a:pPr>
                      <a:r>
                        <a:rPr lang="en-US" sz="1400" dirty="0">
                          <a:solidFill>
                            <a:schemeClr val="bg1"/>
                          </a:solidFill>
                          <a:effectLst/>
                          <a:latin typeface="+mn-lt"/>
                          <a:ea typeface="Aptos" panose="020B0004020202020204" pitchFamily="34" charset="0"/>
                          <a:cs typeface="Aptos" panose="020B0004020202020204" pitchFamily="34" charset="0"/>
                        </a:rPr>
                        <a:t>0</a:t>
                      </a:r>
                    </a:p>
                    <a:p>
                      <a:pPr marL="0" marR="0" algn="ctr">
                        <a:buNone/>
                      </a:pPr>
                      <a:r>
                        <a:rPr lang="en-US" sz="1400" dirty="0">
                          <a:solidFill>
                            <a:schemeClr val="bg1"/>
                          </a:solidFill>
                          <a:effectLst/>
                          <a:latin typeface="+mn-lt"/>
                          <a:ea typeface="Aptos" panose="020B0004020202020204" pitchFamily="34" charset="0"/>
                          <a:cs typeface="Aptos" panose="020B0004020202020204" pitchFamily="34" charset="0"/>
                        </a:rPr>
                        <a:t>3 (4)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481448972"/>
                  </a:ext>
                </a:extLst>
              </a:tr>
              <a:tr h="0">
                <a:tc>
                  <a:txBody>
                    <a:bodyPr/>
                    <a:lstStyle/>
                    <a:p>
                      <a:pPr marL="0" marR="0">
                        <a:buNone/>
                      </a:pPr>
                      <a:r>
                        <a:rPr lang="en-US" sz="1400" b="0" dirty="0">
                          <a:solidFill>
                            <a:schemeClr val="bg1"/>
                          </a:solidFill>
                          <a:effectLst/>
                          <a:latin typeface="+mn-lt"/>
                        </a:rPr>
                        <a:t>Median age, yr (range)</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dirty="0">
                          <a:solidFill>
                            <a:schemeClr val="bg1"/>
                          </a:solidFill>
                          <a:effectLst/>
                          <a:latin typeface="+mn-lt"/>
                        </a:rPr>
                        <a:t>60 (29-82)</a:t>
                      </a:r>
                      <a:endParaRPr lang="en-US" sz="140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dirty="0">
                          <a:solidFill>
                            <a:schemeClr val="bg1"/>
                          </a:solidFill>
                          <a:effectLst/>
                          <a:latin typeface="+mn-lt"/>
                        </a:rPr>
                        <a:t>65 (35-91)</a:t>
                      </a:r>
                      <a:endParaRPr lang="en-US" sz="140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dirty="0">
                          <a:solidFill>
                            <a:schemeClr val="bg1"/>
                          </a:solidFill>
                          <a:effectLst/>
                          <a:latin typeface="+mn-lt"/>
                          <a:ea typeface="Aptos" panose="020B0004020202020204" pitchFamily="34" charset="0"/>
                          <a:cs typeface="Aptos" panose="020B0004020202020204" pitchFamily="34" charset="0"/>
                        </a:rPr>
                        <a:t>65 (31-82)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780788883"/>
                  </a:ext>
                </a:extLst>
              </a:tr>
              <a:tr h="231283">
                <a:tc>
                  <a:txBody>
                    <a:bodyPr/>
                    <a:lstStyle/>
                    <a:p>
                      <a:pPr marL="0" marR="0">
                        <a:buNone/>
                      </a:pPr>
                      <a:r>
                        <a:rPr lang="en-US" sz="1400" b="0" dirty="0">
                          <a:solidFill>
                            <a:schemeClr val="bg1"/>
                          </a:solidFill>
                          <a:effectLst/>
                          <a:latin typeface="+mn-lt"/>
                          <a:ea typeface="Aptos" panose="020B0004020202020204" pitchFamily="34" charset="0"/>
                          <a:cs typeface="Aptos" panose="020B0004020202020204" pitchFamily="34" charset="0"/>
                        </a:rPr>
                        <a:t>ECOG PS, n (%)</a:t>
                      </a:r>
                    </a:p>
                    <a:p>
                      <a:pPr marL="285750" marR="0" lvl="0" indent="-285750">
                        <a:buFont typeface="Wingdings" panose="05000000000000000000" pitchFamily="2" charset="2"/>
                        <a:buChar char="§"/>
                      </a:pPr>
                      <a:r>
                        <a:rPr lang="en-US" sz="1400" b="0" dirty="0">
                          <a:solidFill>
                            <a:schemeClr val="bg1"/>
                          </a:solidFill>
                          <a:effectLst/>
                          <a:latin typeface="+mn-lt"/>
                        </a:rPr>
                        <a:t>0</a:t>
                      </a:r>
                    </a:p>
                    <a:p>
                      <a:pPr marL="285750" marR="0" lvl="0" indent="-285750">
                        <a:buFont typeface="Wingdings" panose="05000000000000000000" pitchFamily="2" charset="2"/>
                        <a:buChar char="§"/>
                      </a:pPr>
                      <a:r>
                        <a:rPr lang="en-US" sz="1400" b="0" dirty="0">
                          <a:solidFill>
                            <a:schemeClr val="bg1"/>
                          </a:solidFill>
                          <a:effectLst/>
                          <a:latin typeface="+mn-lt"/>
                        </a:rPr>
                        <a:t>1</a:t>
                      </a: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endParaRPr lang="en-US" sz="1400" dirty="0">
                        <a:solidFill>
                          <a:schemeClr val="bg1"/>
                        </a:solidFill>
                        <a:effectLst/>
                        <a:latin typeface="+mn-lt"/>
                      </a:endParaRPr>
                    </a:p>
                    <a:p>
                      <a:pPr marL="0" marR="0" algn="ctr">
                        <a:buNone/>
                      </a:pPr>
                      <a:r>
                        <a:rPr lang="en-US" sz="1400" dirty="0">
                          <a:solidFill>
                            <a:schemeClr val="bg1"/>
                          </a:solidFill>
                          <a:effectLst/>
                          <a:latin typeface="+mn-lt"/>
                        </a:rPr>
                        <a:t>31 (38)</a:t>
                      </a:r>
                    </a:p>
                    <a:p>
                      <a:pPr marL="0" marR="0" algn="ctr">
                        <a:buNone/>
                      </a:pPr>
                      <a:r>
                        <a:rPr lang="en-US" sz="1400" dirty="0">
                          <a:solidFill>
                            <a:schemeClr val="bg1"/>
                          </a:solidFill>
                          <a:effectLst/>
                          <a:latin typeface="+mn-lt"/>
                        </a:rPr>
                        <a:t>50 (62)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endParaRPr lang="en-US" sz="1400" dirty="0">
                        <a:solidFill>
                          <a:schemeClr val="bg1"/>
                        </a:solidFill>
                        <a:effectLst/>
                        <a:latin typeface="+mn-lt"/>
                      </a:endParaRPr>
                    </a:p>
                    <a:p>
                      <a:pPr marL="0" marR="0" algn="ctr">
                        <a:buNone/>
                      </a:pPr>
                      <a:r>
                        <a:rPr lang="en-US" sz="1400" dirty="0">
                          <a:solidFill>
                            <a:schemeClr val="bg1"/>
                          </a:solidFill>
                          <a:effectLst/>
                          <a:latin typeface="+mn-lt"/>
                          <a:ea typeface="Aptos" panose="020B0004020202020204" pitchFamily="34" charset="0"/>
                          <a:cs typeface="Aptos" panose="020B0004020202020204" pitchFamily="34" charset="0"/>
                        </a:rPr>
                        <a:t>15 (27)</a:t>
                      </a:r>
                    </a:p>
                    <a:p>
                      <a:pPr marL="0" marR="0" algn="ctr">
                        <a:buNone/>
                      </a:pPr>
                      <a:r>
                        <a:rPr lang="en-US" sz="1400" dirty="0">
                          <a:solidFill>
                            <a:schemeClr val="bg1"/>
                          </a:solidFill>
                          <a:effectLst/>
                          <a:latin typeface="+mn-lt"/>
                          <a:ea typeface="Aptos" panose="020B0004020202020204" pitchFamily="34" charset="0"/>
                          <a:cs typeface="Aptos" panose="020B0004020202020204" pitchFamily="34" charset="0"/>
                        </a:rPr>
                        <a:t>40 (73)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endParaRPr lang="en-US" sz="1400" dirty="0">
                        <a:solidFill>
                          <a:schemeClr val="bg1"/>
                        </a:solidFill>
                        <a:effectLst/>
                        <a:latin typeface="+mn-lt"/>
                        <a:ea typeface="Aptos" panose="020B0004020202020204" pitchFamily="34" charset="0"/>
                        <a:cs typeface="Aptos" panose="020B0004020202020204" pitchFamily="34" charset="0"/>
                      </a:endParaRPr>
                    </a:p>
                    <a:p>
                      <a:pPr marL="0" marR="0" algn="ctr">
                        <a:buNone/>
                      </a:pPr>
                      <a:r>
                        <a:rPr lang="en-US" sz="1400" dirty="0">
                          <a:solidFill>
                            <a:schemeClr val="bg1"/>
                          </a:solidFill>
                          <a:effectLst/>
                          <a:latin typeface="+mn-lt"/>
                          <a:ea typeface="Aptos" panose="020B0004020202020204" pitchFamily="34" charset="0"/>
                          <a:cs typeface="Aptos" panose="020B0004020202020204" pitchFamily="34" charset="0"/>
                        </a:rPr>
                        <a:t>18 (25)</a:t>
                      </a:r>
                    </a:p>
                    <a:p>
                      <a:pPr marL="0" marR="0" algn="ctr">
                        <a:buNone/>
                      </a:pPr>
                      <a:r>
                        <a:rPr lang="en-US" sz="1400" dirty="0">
                          <a:solidFill>
                            <a:schemeClr val="bg1"/>
                          </a:solidFill>
                          <a:effectLst/>
                          <a:latin typeface="+mn-lt"/>
                          <a:ea typeface="Aptos" panose="020B0004020202020204" pitchFamily="34" charset="0"/>
                          <a:cs typeface="Aptos" panose="020B0004020202020204" pitchFamily="34" charset="0"/>
                        </a:rPr>
                        <a:t>54 (74)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651778436"/>
                  </a:ext>
                </a:extLst>
              </a:tr>
              <a:tr h="231283">
                <a:tc>
                  <a:txBody>
                    <a:bodyPr/>
                    <a:lstStyle/>
                    <a:p>
                      <a:pPr marL="0" marR="0">
                        <a:buNone/>
                      </a:pPr>
                      <a:r>
                        <a:rPr lang="en-US" sz="1400" b="0" dirty="0">
                          <a:solidFill>
                            <a:schemeClr val="bg1"/>
                          </a:solidFill>
                          <a:effectLst/>
                          <a:latin typeface="+mn-lt"/>
                          <a:ea typeface="Aptos" panose="020B0004020202020204" pitchFamily="34" charset="0"/>
                          <a:cs typeface="Aptos" panose="020B0004020202020204" pitchFamily="34" charset="0"/>
                        </a:rPr>
                        <a:t>Smoking status, n (%)</a:t>
                      </a:r>
                    </a:p>
                    <a:p>
                      <a:pPr marL="285750" marR="0" lvl="0" indent="-285750">
                        <a:buFont typeface="Wingdings" panose="05000000000000000000" pitchFamily="2" charset="2"/>
                        <a:buChar char="§"/>
                      </a:pPr>
                      <a:r>
                        <a:rPr lang="en-US" sz="1400" b="0" dirty="0">
                          <a:solidFill>
                            <a:schemeClr val="bg1"/>
                          </a:solidFill>
                          <a:effectLst/>
                          <a:latin typeface="+mn-lt"/>
                        </a:rPr>
                        <a:t>Never</a:t>
                      </a:r>
                    </a:p>
                    <a:p>
                      <a:pPr marL="285750" marR="0" lvl="0" indent="-285750">
                        <a:buFont typeface="Wingdings" panose="05000000000000000000" pitchFamily="2" charset="2"/>
                        <a:buChar char="§"/>
                      </a:pPr>
                      <a:r>
                        <a:rPr lang="en-US" sz="1400" b="0" dirty="0">
                          <a:solidFill>
                            <a:schemeClr val="bg1"/>
                          </a:solidFill>
                          <a:effectLst/>
                          <a:latin typeface="+mn-lt"/>
                        </a:rPr>
                        <a:t>Former/current</a:t>
                      </a: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dirty="0">
                        <a:solidFill>
                          <a:schemeClr val="bg1"/>
                        </a:solidFill>
                        <a:effectLst/>
                        <a:latin typeface="+mn-lt"/>
                        <a:ea typeface="Aptos" panose="020B0004020202020204" pitchFamily="34" charset="0"/>
                        <a:cs typeface="Aptos" panose="020B00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effectLst/>
                          <a:latin typeface="+mn-lt"/>
                          <a:ea typeface="Aptos" panose="020B0004020202020204" pitchFamily="34" charset="0"/>
                          <a:cs typeface="Aptos" panose="020B0004020202020204" pitchFamily="34" charset="0"/>
                        </a:rPr>
                        <a:t>50 (62)</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effectLst/>
                          <a:latin typeface="+mn-lt"/>
                          <a:ea typeface="Aptos" panose="020B0004020202020204" pitchFamily="34" charset="0"/>
                          <a:cs typeface="Aptos" panose="020B0004020202020204" pitchFamily="34" charset="0"/>
                        </a:rPr>
                        <a:t>31 (38)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dirty="0">
                        <a:solidFill>
                          <a:schemeClr val="bg1"/>
                        </a:solidFill>
                        <a:effectLst/>
                        <a:latin typeface="+mn-lt"/>
                        <a:ea typeface="Aptos" panose="020B0004020202020204" pitchFamily="34" charset="0"/>
                        <a:cs typeface="Aptos" panose="020B00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effectLst/>
                          <a:latin typeface="+mn-lt"/>
                          <a:ea typeface="Aptos" panose="020B0004020202020204" pitchFamily="34" charset="0"/>
                          <a:cs typeface="Aptos" panose="020B0004020202020204" pitchFamily="34" charset="0"/>
                        </a:rPr>
                        <a:t>35 (64)</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effectLst/>
                          <a:latin typeface="+mn-lt"/>
                          <a:ea typeface="Aptos" panose="020B0004020202020204" pitchFamily="34" charset="0"/>
                          <a:cs typeface="Aptos" panose="020B0004020202020204" pitchFamily="34" charset="0"/>
                        </a:rPr>
                        <a:t>20 (36)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dirty="0">
                        <a:solidFill>
                          <a:schemeClr val="bg1"/>
                        </a:solidFill>
                        <a:effectLst/>
                        <a:latin typeface="+mn-lt"/>
                        <a:ea typeface="Aptos" panose="020B0004020202020204" pitchFamily="34" charset="0"/>
                        <a:cs typeface="Aptos" panose="020B00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effectLst/>
                          <a:latin typeface="+mn-lt"/>
                          <a:ea typeface="Aptos" panose="020B0004020202020204" pitchFamily="34" charset="0"/>
                          <a:cs typeface="Aptos" panose="020B0004020202020204" pitchFamily="34" charset="0"/>
                        </a:rPr>
                        <a:t>57 (78)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effectLst/>
                          <a:latin typeface="+mn-lt"/>
                          <a:ea typeface="Aptos" panose="020B0004020202020204" pitchFamily="34" charset="0"/>
                          <a:cs typeface="Aptos" panose="020B0004020202020204" pitchFamily="34" charset="0"/>
                        </a:rPr>
                        <a:t>16 (22)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725014221"/>
                  </a:ext>
                </a:extLst>
              </a:tr>
              <a:tr h="231283">
                <a:tc>
                  <a:txBody>
                    <a:bodyPr/>
                    <a:lstStyle/>
                    <a:p>
                      <a:pPr marL="0" marR="0">
                        <a:buNone/>
                      </a:pPr>
                      <a:r>
                        <a:rPr lang="en-US" sz="1400" b="0" dirty="0">
                          <a:solidFill>
                            <a:schemeClr val="bg1"/>
                          </a:solidFill>
                          <a:effectLst/>
                          <a:latin typeface="+mn-lt"/>
                        </a:rPr>
                        <a:t>Adenocarcinoma histology, n (%)</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dirty="0">
                          <a:solidFill>
                            <a:schemeClr val="bg1"/>
                          </a:solidFill>
                          <a:effectLst/>
                          <a:latin typeface="+mn-lt"/>
                          <a:ea typeface="Aptos" panose="020B0004020202020204" pitchFamily="34" charset="0"/>
                          <a:cs typeface="Aptos" panose="020B0004020202020204" pitchFamily="34" charset="0"/>
                        </a:rPr>
                        <a:t>77 (95)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dirty="0">
                          <a:solidFill>
                            <a:schemeClr val="bg1"/>
                          </a:solidFill>
                          <a:effectLst/>
                          <a:latin typeface="+mn-lt"/>
                          <a:ea typeface="Aptos" panose="020B0004020202020204" pitchFamily="34" charset="0"/>
                          <a:cs typeface="Aptos" panose="020B0004020202020204" pitchFamily="34" charset="0"/>
                        </a:rPr>
                        <a:t>55 (100)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dirty="0">
                          <a:solidFill>
                            <a:schemeClr val="bg1"/>
                          </a:solidFill>
                          <a:effectLst/>
                          <a:latin typeface="+mn-lt"/>
                          <a:ea typeface="Aptos" panose="020B0004020202020204" pitchFamily="34" charset="0"/>
                          <a:cs typeface="Aptos" panose="020B0004020202020204" pitchFamily="34" charset="0"/>
                        </a:rPr>
                        <a:t>71 (97)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42473609"/>
                  </a:ext>
                </a:extLst>
              </a:tr>
              <a:tr h="231283">
                <a:tc>
                  <a:txBody>
                    <a:bodyPr/>
                    <a:lstStyle/>
                    <a:p>
                      <a:pPr marL="0" marR="0">
                        <a:buNone/>
                      </a:pPr>
                      <a:r>
                        <a:rPr lang="en-US" sz="1400" b="0" dirty="0">
                          <a:solidFill>
                            <a:schemeClr val="bg1"/>
                          </a:solidFill>
                          <a:effectLst/>
                          <a:latin typeface="+mn-lt"/>
                        </a:rPr>
                        <a:t>Brain metastases, n (%)</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dirty="0">
                          <a:solidFill>
                            <a:schemeClr val="bg1"/>
                          </a:solidFill>
                          <a:effectLst/>
                          <a:latin typeface="+mn-lt"/>
                          <a:ea typeface="Aptos" panose="020B0004020202020204" pitchFamily="34" charset="0"/>
                          <a:cs typeface="Aptos" panose="020B0004020202020204" pitchFamily="34" charset="0"/>
                        </a:rPr>
                        <a:t>18 (22)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dirty="0">
                          <a:solidFill>
                            <a:schemeClr val="bg1"/>
                          </a:solidFill>
                          <a:effectLst/>
                          <a:latin typeface="+mn-lt"/>
                          <a:ea typeface="Aptos" panose="020B0004020202020204" pitchFamily="34" charset="0"/>
                          <a:cs typeface="Aptos" panose="020B0004020202020204" pitchFamily="34" charset="0"/>
                        </a:rPr>
                        <a:t>15 (27)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dirty="0">
                          <a:solidFill>
                            <a:schemeClr val="bg1"/>
                          </a:solidFill>
                          <a:effectLst/>
                          <a:latin typeface="+mn-lt"/>
                          <a:ea typeface="Aptos" panose="020B0004020202020204" pitchFamily="34" charset="0"/>
                          <a:cs typeface="Aptos" panose="020B0004020202020204" pitchFamily="34" charset="0"/>
                        </a:rPr>
                        <a:t>9 (12)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365024959"/>
                  </a:ext>
                </a:extLst>
              </a:tr>
            </a:tbl>
          </a:graphicData>
        </a:graphic>
      </p:graphicFrame>
      <p:graphicFrame>
        <p:nvGraphicFramePr>
          <p:cNvPr id="4" name="Table 3">
            <a:extLst>
              <a:ext uri="{FF2B5EF4-FFF2-40B4-BE49-F238E27FC236}">
                <a16:creationId xmlns:a16="http://schemas.microsoft.com/office/drawing/2014/main" id="{DADEB0F8-E85F-CA73-A88E-B0CAE4684944}"/>
              </a:ext>
            </a:extLst>
          </p:cNvPr>
          <p:cNvGraphicFramePr>
            <a:graphicFrameLocks noGrp="1"/>
          </p:cNvGraphicFramePr>
          <p:nvPr>
            <p:extLst>
              <p:ext uri="{D42A27DB-BD31-4B8C-83A1-F6EECF244321}">
                <p14:modId xmlns:p14="http://schemas.microsoft.com/office/powerpoint/2010/main" val="1730707384"/>
              </p:ext>
            </p:extLst>
          </p:nvPr>
        </p:nvGraphicFramePr>
        <p:xfrm>
          <a:off x="6462993" y="1315500"/>
          <a:ext cx="5398008" cy="4950908"/>
        </p:xfrm>
        <a:graphic>
          <a:graphicData uri="http://schemas.openxmlformats.org/drawingml/2006/table">
            <a:tbl>
              <a:tblPr firstRow="1" firstCol="1" bandRow="1">
                <a:tableStyleId>{93296810-A885-4BE3-A3E7-6D5BEEA58F35}</a:tableStyleId>
              </a:tblPr>
              <a:tblGrid>
                <a:gridCol w="2665960">
                  <a:extLst>
                    <a:ext uri="{9D8B030D-6E8A-4147-A177-3AD203B41FA5}">
                      <a16:colId xmlns:a16="http://schemas.microsoft.com/office/drawing/2014/main" val="3899508835"/>
                    </a:ext>
                  </a:extLst>
                </a:gridCol>
                <a:gridCol w="977533">
                  <a:extLst>
                    <a:ext uri="{9D8B030D-6E8A-4147-A177-3AD203B41FA5}">
                      <a16:colId xmlns:a16="http://schemas.microsoft.com/office/drawing/2014/main" val="3755800760"/>
                    </a:ext>
                  </a:extLst>
                </a:gridCol>
                <a:gridCol w="856184">
                  <a:extLst>
                    <a:ext uri="{9D8B030D-6E8A-4147-A177-3AD203B41FA5}">
                      <a16:colId xmlns:a16="http://schemas.microsoft.com/office/drawing/2014/main" val="2394348304"/>
                    </a:ext>
                  </a:extLst>
                </a:gridCol>
                <a:gridCol w="898331">
                  <a:extLst>
                    <a:ext uri="{9D8B030D-6E8A-4147-A177-3AD203B41FA5}">
                      <a16:colId xmlns:a16="http://schemas.microsoft.com/office/drawing/2014/main" val="2095864137"/>
                    </a:ext>
                  </a:extLst>
                </a:gridCol>
              </a:tblGrid>
              <a:tr h="53130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effectLst/>
                          <a:latin typeface="+mn-lt"/>
                          <a:ea typeface="Aptos" panose="020B0004020202020204" pitchFamily="34" charset="0"/>
                          <a:cs typeface="Aptos" panose="020B0004020202020204" pitchFamily="34" charset="0"/>
                        </a:rPr>
                        <a:t>Characteristic, n (%)</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marL="0" marR="0" algn="ctr">
                        <a:buNone/>
                      </a:pPr>
                      <a:r>
                        <a:rPr lang="en-US" sz="1400" dirty="0">
                          <a:effectLst/>
                          <a:latin typeface="+mn-lt"/>
                        </a:rPr>
                        <a:t>Cohort D</a:t>
                      </a:r>
                    </a:p>
                    <a:p>
                      <a:pPr marL="0" marR="0" algn="ctr">
                        <a:buNone/>
                      </a:pPr>
                      <a:r>
                        <a:rPr lang="en-US" sz="1400" dirty="0">
                          <a:effectLst/>
                          <a:latin typeface="+mn-lt"/>
                        </a:rPr>
                        <a:t>(n = 81)</a:t>
                      </a:r>
                      <a:endParaRPr lang="en-US" sz="1400" dirty="0">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marL="0" marR="0" algn="ctr">
                        <a:buNone/>
                      </a:pPr>
                      <a:r>
                        <a:rPr lang="en-US" sz="1400" dirty="0">
                          <a:effectLst/>
                          <a:latin typeface="+mn-lt"/>
                        </a:rPr>
                        <a:t>Cohort E </a:t>
                      </a:r>
                    </a:p>
                    <a:p>
                      <a:pPr marL="0" marR="0" algn="ctr">
                        <a:buNone/>
                      </a:pPr>
                      <a:r>
                        <a:rPr lang="en-US" sz="1400" dirty="0">
                          <a:effectLst/>
                          <a:latin typeface="+mn-lt"/>
                        </a:rPr>
                        <a:t>(n = 55)</a:t>
                      </a:r>
                      <a:endParaRPr lang="en-US" sz="1400" dirty="0">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marL="0" marR="0" algn="ctr">
                        <a:buNone/>
                      </a:pPr>
                      <a:r>
                        <a:rPr lang="en-US" sz="1400" dirty="0">
                          <a:effectLst/>
                          <a:latin typeface="+mn-lt"/>
                          <a:ea typeface="Aptos" panose="020B0004020202020204" pitchFamily="34" charset="0"/>
                          <a:cs typeface="Aptos" panose="020B0004020202020204" pitchFamily="34" charset="0"/>
                        </a:rPr>
                        <a:t>Cohort F </a:t>
                      </a:r>
                    </a:p>
                    <a:p>
                      <a:pPr marL="0" marR="0" algn="ctr">
                        <a:buNone/>
                      </a:pPr>
                      <a:r>
                        <a:rPr lang="en-US" sz="1400" dirty="0">
                          <a:effectLst/>
                          <a:latin typeface="+mn-lt"/>
                          <a:ea typeface="Aptos" panose="020B0004020202020204" pitchFamily="34" charset="0"/>
                          <a:cs typeface="Aptos" panose="020B0004020202020204" pitchFamily="34" charset="0"/>
                        </a:rPr>
                        <a:t>(n = 73)</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89986772"/>
                  </a:ext>
                </a:extLst>
              </a:tr>
              <a:tr h="531308">
                <a:tc>
                  <a:txBody>
                    <a:bodyPr/>
                    <a:lstStyle/>
                    <a:p>
                      <a:pPr marL="0" marR="0">
                        <a:buNone/>
                      </a:pPr>
                      <a:r>
                        <a:rPr lang="en-US" sz="1400" b="0" dirty="0">
                          <a:solidFill>
                            <a:schemeClr val="bg1"/>
                          </a:solidFill>
                          <a:effectLst/>
                          <a:latin typeface="+mn-lt"/>
                        </a:rPr>
                        <a:t>Activating </a:t>
                      </a:r>
                      <a:r>
                        <a:rPr lang="en-US" sz="1400" b="0" i="1" dirty="0">
                          <a:solidFill>
                            <a:schemeClr val="bg1"/>
                          </a:solidFill>
                          <a:effectLst/>
                          <a:latin typeface="+mn-lt"/>
                        </a:rPr>
                        <a:t>HER2</a:t>
                      </a:r>
                      <a:r>
                        <a:rPr lang="en-US" sz="1400" b="0" dirty="0">
                          <a:solidFill>
                            <a:schemeClr val="bg1"/>
                          </a:solidFill>
                          <a:effectLst/>
                          <a:latin typeface="+mn-lt"/>
                        </a:rPr>
                        <a:t> mutations</a:t>
                      </a:r>
                      <a:endParaRPr lang="en-US" sz="1400" b="0" dirty="0">
                        <a:solidFill>
                          <a:schemeClr val="bg1"/>
                        </a:solidFill>
                        <a:effectLst/>
                        <a:latin typeface="+mn-lt"/>
                        <a:ea typeface="Aptos" panose="020B0004020202020204" pitchFamily="34" charset="0"/>
                        <a:cs typeface="Aptos" panose="020B0004020202020204" pitchFamily="34" charset="0"/>
                      </a:endParaRPr>
                    </a:p>
                    <a:p>
                      <a:pPr marL="285750" marR="0" lvl="0" indent="-285750">
                        <a:buFont typeface="Wingdings" panose="05000000000000000000" pitchFamily="2" charset="2"/>
                        <a:buChar char="§"/>
                      </a:pPr>
                      <a:r>
                        <a:rPr lang="en-US" sz="1400" b="0" dirty="0">
                          <a:solidFill>
                            <a:schemeClr val="bg1"/>
                          </a:solidFill>
                          <a:effectLst/>
                          <a:latin typeface="+mn-lt"/>
                        </a:rPr>
                        <a:t>Y772_A775dupYVMA</a:t>
                      </a:r>
                    </a:p>
                    <a:p>
                      <a:pPr marL="285750" marR="0" lvl="0" indent="-285750">
                        <a:buFont typeface="Wingdings" panose="05000000000000000000" pitchFamily="2" charset="2"/>
                        <a:buChar char="§"/>
                      </a:pPr>
                      <a:r>
                        <a:rPr lang="en-US" sz="1400" b="0" dirty="0">
                          <a:solidFill>
                            <a:schemeClr val="bg1"/>
                          </a:solidFill>
                          <a:effectLst/>
                          <a:latin typeface="+mn-lt"/>
                        </a:rPr>
                        <a:t>Other </a:t>
                      </a:r>
                      <a:r>
                        <a:rPr lang="en-US" sz="1400" b="0" i="1" dirty="0">
                          <a:solidFill>
                            <a:schemeClr val="bg1"/>
                          </a:solidFill>
                          <a:effectLst/>
                          <a:latin typeface="+mn-lt"/>
                        </a:rPr>
                        <a:t>HER2 </a:t>
                      </a:r>
                      <a:r>
                        <a:rPr lang="en-US" sz="1400" b="0" i="0" dirty="0">
                          <a:solidFill>
                            <a:schemeClr val="bg1"/>
                          </a:solidFill>
                          <a:effectLst/>
                          <a:latin typeface="+mn-lt"/>
                        </a:rPr>
                        <a:t>exon20ins</a:t>
                      </a:r>
                    </a:p>
                    <a:p>
                      <a:pPr marL="285750" marR="0" lvl="0" indent="-285750">
                        <a:buFont typeface="Wingdings" panose="05000000000000000000" pitchFamily="2" charset="2"/>
                        <a:buChar char="§"/>
                      </a:pPr>
                      <a:r>
                        <a:rPr lang="en-US" sz="1400" b="0" i="1" dirty="0">
                          <a:solidFill>
                            <a:schemeClr val="bg1"/>
                          </a:solidFill>
                          <a:effectLst/>
                          <a:latin typeface="+mn-lt"/>
                        </a:rPr>
                        <a:t>HER2 </a:t>
                      </a:r>
                      <a:r>
                        <a:rPr lang="en-US" sz="1400" b="0" i="0" dirty="0">
                          <a:solidFill>
                            <a:schemeClr val="bg1"/>
                          </a:solidFill>
                          <a:effectLst/>
                          <a:latin typeface="+mn-lt"/>
                        </a:rPr>
                        <a:t>point mutation</a:t>
                      </a:r>
                    </a:p>
                    <a:p>
                      <a:pPr marL="285750" marR="0" lvl="0" indent="-285750">
                        <a:buFont typeface="Wingdings" panose="05000000000000000000" pitchFamily="2" charset="2"/>
                        <a:buChar char="§"/>
                      </a:pPr>
                      <a:r>
                        <a:rPr lang="en-US" sz="1400" b="0" i="0" dirty="0">
                          <a:solidFill>
                            <a:schemeClr val="bg1"/>
                          </a:solidFill>
                          <a:effectLst/>
                          <a:latin typeface="+mn-lt"/>
                        </a:rPr>
                        <a:t>N/A</a:t>
                      </a:r>
                      <a:endParaRPr lang="en-US" sz="1400" b="0" dirty="0">
                        <a:solidFill>
                          <a:schemeClr val="bg1"/>
                        </a:solidFill>
                        <a:effectLst/>
                        <a:latin typeface="+mn-lt"/>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400" b="0" dirty="0">
                        <a:solidFill>
                          <a:schemeClr val="bg1"/>
                        </a:solidFill>
                        <a:effectLst/>
                        <a:latin typeface="+mn-lt"/>
                      </a:endParaRPr>
                    </a:p>
                    <a:p>
                      <a:pPr algn="ctr"/>
                      <a:r>
                        <a:rPr lang="en-US" sz="1400" b="0" dirty="0">
                          <a:solidFill>
                            <a:schemeClr val="bg1"/>
                          </a:solidFill>
                          <a:effectLst/>
                          <a:latin typeface="+mn-lt"/>
                        </a:rPr>
                        <a:t>49 (60)</a:t>
                      </a:r>
                    </a:p>
                    <a:p>
                      <a:pPr algn="ctr"/>
                      <a:r>
                        <a:rPr lang="en-US" sz="1400" b="0" dirty="0">
                          <a:solidFill>
                            <a:schemeClr val="bg1"/>
                          </a:solidFill>
                          <a:effectLst/>
                          <a:latin typeface="+mn-lt"/>
                        </a:rPr>
                        <a:t>19 (23)</a:t>
                      </a:r>
                    </a:p>
                    <a:p>
                      <a:pPr algn="ctr"/>
                      <a:r>
                        <a:rPr lang="en-US" sz="1400" b="0" dirty="0">
                          <a:solidFill>
                            <a:schemeClr val="bg1"/>
                          </a:solidFill>
                          <a:effectLst/>
                          <a:latin typeface="+mn-lt"/>
                        </a:rPr>
                        <a:t>12 (15)</a:t>
                      </a:r>
                    </a:p>
                    <a:p>
                      <a:pPr algn="ctr"/>
                      <a:r>
                        <a:rPr lang="en-US" sz="1400" b="0" dirty="0">
                          <a:solidFill>
                            <a:schemeClr val="bg1"/>
                          </a:solidFill>
                          <a:effectLst/>
                          <a:latin typeface="+mn-lt"/>
                        </a:rPr>
                        <a:t>1 (1)</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400" b="0" dirty="0">
                        <a:solidFill>
                          <a:schemeClr val="bg1"/>
                        </a:solidFill>
                        <a:effectLst/>
                        <a:latin typeface="+mn-lt"/>
                      </a:endParaRPr>
                    </a:p>
                    <a:p>
                      <a:pPr algn="ctr"/>
                      <a:r>
                        <a:rPr lang="en-US" sz="1400" b="0" dirty="0">
                          <a:solidFill>
                            <a:schemeClr val="bg1"/>
                          </a:solidFill>
                          <a:effectLst/>
                          <a:latin typeface="+mn-lt"/>
                        </a:rPr>
                        <a:t>40 (73)</a:t>
                      </a:r>
                    </a:p>
                    <a:p>
                      <a:pPr algn="ctr"/>
                      <a:r>
                        <a:rPr lang="en-US" sz="1400" b="0" dirty="0">
                          <a:solidFill>
                            <a:schemeClr val="bg1"/>
                          </a:solidFill>
                          <a:effectLst/>
                          <a:latin typeface="+mn-lt"/>
                        </a:rPr>
                        <a:t>9 (16)</a:t>
                      </a:r>
                    </a:p>
                    <a:p>
                      <a:pPr algn="ctr"/>
                      <a:r>
                        <a:rPr lang="en-US" sz="1400" b="0" dirty="0">
                          <a:solidFill>
                            <a:schemeClr val="bg1"/>
                          </a:solidFill>
                          <a:effectLst/>
                          <a:latin typeface="+mn-lt"/>
                        </a:rPr>
                        <a:t>5 (9)</a:t>
                      </a:r>
                    </a:p>
                    <a:p>
                      <a:pPr algn="ctr"/>
                      <a:r>
                        <a:rPr lang="en-US" sz="1400" b="0" dirty="0">
                          <a:solidFill>
                            <a:schemeClr val="bg1"/>
                          </a:solidFill>
                          <a:effectLst/>
                          <a:latin typeface="+mn-lt"/>
                        </a:rPr>
                        <a:t>1 (2)</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400" b="0" dirty="0">
                        <a:solidFill>
                          <a:schemeClr val="bg1"/>
                        </a:solidFill>
                        <a:effectLst/>
                        <a:latin typeface="+mn-lt"/>
                      </a:endParaRPr>
                    </a:p>
                    <a:p>
                      <a:pPr algn="ctr"/>
                      <a:r>
                        <a:rPr lang="en-US" sz="1400" b="0" dirty="0">
                          <a:solidFill>
                            <a:schemeClr val="bg1"/>
                          </a:solidFill>
                          <a:effectLst/>
                          <a:latin typeface="+mn-lt"/>
                        </a:rPr>
                        <a:t>58 (79)</a:t>
                      </a:r>
                    </a:p>
                    <a:p>
                      <a:pPr algn="ctr"/>
                      <a:r>
                        <a:rPr lang="en-US" sz="1400" b="0" dirty="0">
                          <a:solidFill>
                            <a:schemeClr val="bg1"/>
                          </a:solidFill>
                          <a:effectLst/>
                          <a:latin typeface="+mn-lt"/>
                        </a:rPr>
                        <a:t>11 (15)</a:t>
                      </a:r>
                    </a:p>
                    <a:p>
                      <a:pPr algn="ctr"/>
                      <a:r>
                        <a:rPr lang="en-US" sz="1400" b="0" dirty="0">
                          <a:solidFill>
                            <a:schemeClr val="bg1"/>
                          </a:solidFill>
                          <a:effectLst/>
                          <a:latin typeface="+mn-lt"/>
                        </a:rPr>
                        <a:t>1 (1)</a:t>
                      </a:r>
                      <a:br>
                        <a:rPr lang="en-US" sz="1400" b="0" dirty="0">
                          <a:solidFill>
                            <a:schemeClr val="bg1"/>
                          </a:solidFill>
                          <a:effectLst/>
                          <a:latin typeface="+mn-lt"/>
                        </a:rPr>
                      </a:br>
                      <a:r>
                        <a:rPr lang="en-US" sz="1400" b="0" dirty="0">
                          <a:solidFill>
                            <a:schemeClr val="bg1"/>
                          </a:solidFill>
                          <a:effectLst/>
                          <a:latin typeface="+mn-lt"/>
                        </a:rPr>
                        <a:t>3 (4)</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511465353"/>
                  </a:ext>
                </a:extLst>
              </a:tr>
              <a:tr h="312534">
                <a:tc>
                  <a:txBody>
                    <a:bodyPr/>
                    <a:lstStyle/>
                    <a:p>
                      <a:pPr marL="0" marR="0" lvl="0" indent="0">
                        <a:buFont typeface="Wingdings" panose="05000000000000000000" pitchFamily="2" charset="2"/>
                        <a:buNone/>
                      </a:pPr>
                      <a:r>
                        <a:rPr lang="en-US" sz="1400" b="0" i="1" dirty="0">
                          <a:solidFill>
                            <a:schemeClr val="bg1"/>
                          </a:solidFill>
                          <a:effectLst/>
                          <a:latin typeface="+mn-lt"/>
                        </a:rPr>
                        <a:t>HER2 </a:t>
                      </a:r>
                      <a:r>
                        <a:rPr lang="en-US" sz="1400" b="0" i="0" dirty="0">
                          <a:solidFill>
                            <a:schemeClr val="bg1"/>
                          </a:solidFill>
                          <a:effectLst/>
                          <a:latin typeface="+mn-lt"/>
                        </a:rPr>
                        <a:t>TKD mutation</a:t>
                      </a:r>
                    </a:p>
                    <a:p>
                      <a:pPr marL="171450" marR="0" lvl="0" indent="-171450">
                        <a:buFont typeface="Wingdings" panose="05000000000000000000" pitchFamily="2" charset="2"/>
                        <a:buChar char="§"/>
                      </a:pPr>
                      <a:r>
                        <a:rPr lang="en-US" sz="1400" b="0" i="0" dirty="0">
                          <a:solidFill>
                            <a:schemeClr val="bg1"/>
                          </a:solidFill>
                          <a:effectLst/>
                          <a:latin typeface="+mn-lt"/>
                        </a:rPr>
                        <a:t>Yes</a:t>
                      </a:r>
                    </a:p>
                    <a:p>
                      <a:pPr marL="171450" marR="0" lvl="0" indent="-171450">
                        <a:buFont typeface="Wingdings" panose="05000000000000000000" pitchFamily="2" charset="2"/>
                        <a:buChar char="§"/>
                      </a:pPr>
                      <a:r>
                        <a:rPr lang="en-US" sz="1400" b="0" i="0" dirty="0">
                          <a:solidFill>
                            <a:schemeClr val="bg1"/>
                          </a:solidFill>
                          <a:effectLst/>
                          <a:latin typeface="+mn-lt"/>
                          <a:ea typeface="Aptos" panose="020B0004020202020204" pitchFamily="34" charset="0"/>
                          <a:cs typeface="Aptos" panose="020B0004020202020204" pitchFamily="34" charset="0"/>
                        </a:rPr>
                        <a:t>No</a:t>
                      </a:r>
                    </a:p>
                    <a:p>
                      <a:pPr marL="171450" marR="0" lvl="0" indent="-171450">
                        <a:buFont typeface="Wingdings" panose="05000000000000000000" pitchFamily="2" charset="2"/>
                        <a:buChar char="§"/>
                      </a:pPr>
                      <a:r>
                        <a:rPr lang="en-US" sz="1400" b="0" i="0" dirty="0">
                          <a:solidFill>
                            <a:schemeClr val="bg1"/>
                          </a:solidFill>
                          <a:effectLst/>
                          <a:latin typeface="+mn-lt"/>
                          <a:ea typeface="Aptos" panose="020B0004020202020204" pitchFamily="34" charset="0"/>
                          <a:cs typeface="Aptos" panose="020B0004020202020204" pitchFamily="34" charset="0"/>
                        </a:rPr>
                        <a:t>N/A</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endParaRPr lang="en-US" sz="1400" b="0" dirty="0">
                        <a:solidFill>
                          <a:schemeClr val="bg1"/>
                        </a:solidFill>
                        <a:effectLst/>
                        <a:latin typeface="+mn-lt"/>
                        <a:ea typeface="Aptos" panose="020B0004020202020204" pitchFamily="34" charset="0"/>
                        <a:cs typeface="Aptos" panose="020B0004020202020204" pitchFamily="34" charset="0"/>
                      </a:endParaRPr>
                    </a:p>
                    <a:p>
                      <a:pPr marL="0" marR="0" algn="ctr">
                        <a:buNone/>
                      </a:pPr>
                      <a:r>
                        <a:rPr lang="en-US" sz="1400" b="0" dirty="0">
                          <a:solidFill>
                            <a:schemeClr val="bg1"/>
                          </a:solidFill>
                          <a:effectLst/>
                          <a:latin typeface="+mn-lt"/>
                          <a:ea typeface="Aptos" panose="020B0004020202020204" pitchFamily="34" charset="0"/>
                          <a:cs typeface="Aptos" panose="020B0004020202020204" pitchFamily="34" charset="0"/>
                        </a:rPr>
                        <a:t>73 (90)</a:t>
                      </a:r>
                    </a:p>
                    <a:p>
                      <a:pPr marL="0" marR="0" algn="ctr">
                        <a:buNone/>
                      </a:pPr>
                      <a:r>
                        <a:rPr lang="en-US" sz="1400" b="0" dirty="0">
                          <a:solidFill>
                            <a:schemeClr val="bg1"/>
                          </a:solidFill>
                          <a:effectLst/>
                          <a:latin typeface="+mn-lt"/>
                          <a:ea typeface="Aptos" panose="020B0004020202020204" pitchFamily="34" charset="0"/>
                          <a:cs typeface="Aptos" panose="020B0004020202020204" pitchFamily="34" charset="0"/>
                        </a:rPr>
                        <a:t>7 (9)</a:t>
                      </a:r>
                    </a:p>
                    <a:p>
                      <a:pPr marL="0" marR="0" algn="ctr">
                        <a:buNone/>
                      </a:pPr>
                      <a:r>
                        <a:rPr lang="en-US" sz="1400" b="0" dirty="0">
                          <a:solidFill>
                            <a:schemeClr val="bg1"/>
                          </a:solidFill>
                          <a:effectLst/>
                          <a:latin typeface="+mn-lt"/>
                          <a:ea typeface="Aptos" panose="020B0004020202020204" pitchFamily="34" charset="0"/>
                          <a:cs typeface="Aptos" panose="020B0004020202020204" pitchFamily="34" charset="0"/>
                        </a:rPr>
                        <a:t>1 (1)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endParaRPr lang="en-US" sz="1400" b="0" dirty="0">
                        <a:solidFill>
                          <a:schemeClr val="bg1"/>
                        </a:solidFill>
                        <a:effectLst/>
                        <a:latin typeface="+mn-lt"/>
                      </a:endParaRPr>
                    </a:p>
                    <a:p>
                      <a:pPr marL="0" marR="0" algn="ctr">
                        <a:buNone/>
                      </a:pPr>
                      <a:r>
                        <a:rPr lang="en-US" sz="1400" b="0" dirty="0">
                          <a:solidFill>
                            <a:schemeClr val="bg1"/>
                          </a:solidFill>
                          <a:effectLst/>
                          <a:latin typeface="+mn-lt"/>
                          <a:ea typeface="Aptos" panose="020B0004020202020204" pitchFamily="34" charset="0"/>
                          <a:cs typeface="Aptos" panose="020B0004020202020204" pitchFamily="34" charset="0"/>
                        </a:rPr>
                        <a:t>52 (95)</a:t>
                      </a:r>
                    </a:p>
                    <a:p>
                      <a:pPr marL="0" marR="0" algn="ctr">
                        <a:buNone/>
                      </a:pPr>
                      <a:r>
                        <a:rPr lang="en-US" sz="1400" b="0" dirty="0">
                          <a:solidFill>
                            <a:schemeClr val="bg1"/>
                          </a:solidFill>
                          <a:effectLst/>
                          <a:latin typeface="+mn-lt"/>
                          <a:ea typeface="Aptos" panose="020B0004020202020204" pitchFamily="34" charset="0"/>
                          <a:cs typeface="Aptos" panose="020B0004020202020204" pitchFamily="34" charset="0"/>
                        </a:rPr>
                        <a:t>3 (5)</a:t>
                      </a:r>
                    </a:p>
                    <a:p>
                      <a:pPr marL="0" marR="0" algn="ctr">
                        <a:buNone/>
                      </a:pPr>
                      <a:r>
                        <a:rPr lang="en-US" sz="1400" b="0" dirty="0">
                          <a:solidFill>
                            <a:schemeClr val="bg1"/>
                          </a:solidFill>
                          <a:effectLst/>
                          <a:latin typeface="+mn-lt"/>
                          <a:ea typeface="Aptos" panose="020B0004020202020204" pitchFamily="34" charset="0"/>
                          <a:cs typeface="Aptos" panose="020B0004020202020204" pitchFamily="34" charset="0"/>
                        </a:rPr>
                        <a:t>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endParaRPr lang="en-US" sz="1400" b="0" dirty="0">
                        <a:solidFill>
                          <a:schemeClr val="bg1"/>
                        </a:solidFill>
                        <a:effectLst/>
                        <a:latin typeface="+mn-lt"/>
                        <a:ea typeface="Aptos" panose="020B0004020202020204" pitchFamily="34" charset="0"/>
                        <a:cs typeface="Aptos" panose="020B0004020202020204" pitchFamily="34" charset="0"/>
                      </a:endParaRPr>
                    </a:p>
                    <a:p>
                      <a:pPr marL="0" marR="0" algn="ctr">
                        <a:buNone/>
                      </a:pPr>
                      <a:r>
                        <a:rPr lang="en-US" sz="1400" b="0" dirty="0">
                          <a:solidFill>
                            <a:schemeClr val="bg1"/>
                          </a:solidFill>
                          <a:effectLst/>
                          <a:latin typeface="+mn-lt"/>
                          <a:ea typeface="Aptos" panose="020B0004020202020204" pitchFamily="34" charset="0"/>
                          <a:cs typeface="Aptos" panose="020B0004020202020204" pitchFamily="34" charset="0"/>
                        </a:rPr>
                        <a:t>71 (97)</a:t>
                      </a:r>
                    </a:p>
                    <a:p>
                      <a:pPr marL="0" marR="0" algn="ctr">
                        <a:buNone/>
                      </a:pPr>
                      <a:r>
                        <a:rPr lang="en-US" sz="1400" b="0" dirty="0">
                          <a:solidFill>
                            <a:schemeClr val="bg1"/>
                          </a:solidFill>
                          <a:effectLst/>
                          <a:latin typeface="+mn-lt"/>
                          <a:ea typeface="Aptos" panose="020B0004020202020204" pitchFamily="34" charset="0"/>
                          <a:cs typeface="Aptos" panose="020B0004020202020204" pitchFamily="34" charset="0"/>
                        </a:rPr>
                        <a:t>2 (3)</a:t>
                      </a:r>
                    </a:p>
                    <a:p>
                      <a:pPr marL="0" marR="0" algn="ctr">
                        <a:buNone/>
                      </a:pPr>
                      <a:r>
                        <a:rPr lang="en-US" sz="1400" b="0" dirty="0">
                          <a:solidFill>
                            <a:schemeClr val="bg1"/>
                          </a:solidFill>
                          <a:effectLst/>
                          <a:latin typeface="+mn-lt"/>
                          <a:ea typeface="Aptos" panose="020B0004020202020204" pitchFamily="34" charset="0"/>
                          <a:cs typeface="Aptos" panose="020B0004020202020204" pitchFamily="34" charset="0"/>
                        </a:rPr>
                        <a:t>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927413143"/>
                  </a:ext>
                </a:extLst>
              </a:tr>
              <a:tr h="312534">
                <a:tc>
                  <a:txBody>
                    <a:bodyPr/>
                    <a:lstStyle/>
                    <a:p>
                      <a:pPr marL="0" marR="0" lvl="0" indent="0">
                        <a:buFont typeface="Wingdings" panose="05000000000000000000" pitchFamily="2" charset="2"/>
                        <a:buNone/>
                      </a:pPr>
                      <a:r>
                        <a:rPr lang="en-US" sz="1400" b="0" i="0" dirty="0">
                          <a:solidFill>
                            <a:schemeClr val="bg1"/>
                          </a:solidFill>
                          <a:effectLst/>
                          <a:latin typeface="+mn-lt"/>
                        </a:rPr>
                        <a:t>No. of previous systemic anticancer therapies</a:t>
                      </a:r>
                    </a:p>
                    <a:p>
                      <a:pPr marL="171450" marR="0" lvl="0" indent="-171450">
                        <a:buFont typeface="Wingdings" panose="05000000000000000000" pitchFamily="2" charset="2"/>
                        <a:buChar char="§"/>
                      </a:pPr>
                      <a:r>
                        <a:rPr lang="en-US" sz="1400" b="0" i="0" dirty="0">
                          <a:solidFill>
                            <a:schemeClr val="bg1"/>
                          </a:solidFill>
                          <a:effectLst/>
                          <a:latin typeface="+mn-lt"/>
                        </a:rPr>
                        <a:t>0</a:t>
                      </a:r>
                    </a:p>
                    <a:p>
                      <a:pPr marL="171450" marR="0" lvl="0" indent="-171450">
                        <a:buFont typeface="Wingdings" panose="05000000000000000000" pitchFamily="2" charset="2"/>
                        <a:buChar char="§"/>
                      </a:pPr>
                      <a:r>
                        <a:rPr lang="en-US" sz="1400" b="0" i="0" dirty="0">
                          <a:solidFill>
                            <a:schemeClr val="bg1"/>
                          </a:solidFill>
                          <a:effectLst/>
                          <a:latin typeface="+mn-lt"/>
                        </a:rPr>
                        <a:t>1</a:t>
                      </a:r>
                    </a:p>
                    <a:p>
                      <a:pPr marL="171450" marR="0" lvl="0" indent="-171450">
                        <a:buFont typeface="Wingdings" panose="05000000000000000000" pitchFamily="2" charset="2"/>
                        <a:buChar char="§"/>
                      </a:pPr>
                      <a:r>
                        <a:rPr lang="en-US" sz="1400" b="0" i="0" dirty="0">
                          <a:solidFill>
                            <a:schemeClr val="bg1"/>
                          </a:solidFill>
                          <a:effectLst/>
                          <a:latin typeface="+mn-lt"/>
                        </a:rPr>
                        <a:t>≥2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endParaRPr lang="en-US" sz="1400" b="0" dirty="0">
                        <a:solidFill>
                          <a:schemeClr val="bg1"/>
                        </a:solidFill>
                        <a:effectLst/>
                        <a:latin typeface="+mn-lt"/>
                        <a:ea typeface="Aptos" panose="020B0004020202020204" pitchFamily="34" charset="0"/>
                        <a:cs typeface="Aptos" panose="020B0004020202020204" pitchFamily="34" charset="0"/>
                      </a:endParaRPr>
                    </a:p>
                    <a:p>
                      <a:pPr marL="0" marR="0" algn="ctr">
                        <a:buNone/>
                      </a:pPr>
                      <a:endParaRPr lang="en-US" sz="1400" b="0" dirty="0">
                        <a:solidFill>
                          <a:schemeClr val="bg1"/>
                        </a:solidFill>
                        <a:effectLst/>
                        <a:latin typeface="+mn-lt"/>
                        <a:ea typeface="Aptos" panose="020B0004020202020204" pitchFamily="34" charset="0"/>
                        <a:cs typeface="Aptos" panose="020B0004020202020204" pitchFamily="34" charset="0"/>
                      </a:endParaRPr>
                    </a:p>
                    <a:p>
                      <a:pPr marL="0" marR="0" algn="ctr">
                        <a:buNone/>
                      </a:pPr>
                      <a:r>
                        <a:rPr lang="en-US" sz="1400" b="0" dirty="0">
                          <a:solidFill>
                            <a:schemeClr val="bg1"/>
                          </a:solidFill>
                          <a:effectLst/>
                          <a:latin typeface="+mn-lt"/>
                          <a:ea typeface="Aptos" panose="020B0004020202020204" pitchFamily="34" charset="0"/>
                          <a:cs typeface="Aptos" panose="020B0004020202020204" pitchFamily="34" charset="0"/>
                        </a:rPr>
                        <a:t>0</a:t>
                      </a:r>
                    </a:p>
                    <a:p>
                      <a:pPr marL="0" marR="0" algn="ctr">
                        <a:buNone/>
                      </a:pPr>
                      <a:r>
                        <a:rPr lang="en-US" sz="1400" b="0" dirty="0">
                          <a:solidFill>
                            <a:schemeClr val="bg1"/>
                          </a:solidFill>
                          <a:effectLst/>
                          <a:latin typeface="+mn-lt"/>
                          <a:ea typeface="Aptos" panose="020B0004020202020204" pitchFamily="34" charset="0"/>
                          <a:cs typeface="Aptos" panose="020B0004020202020204" pitchFamily="34" charset="0"/>
                        </a:rPr>
                        <a:t>46 (57)</a:t>
                      </a:r>
                    </a:p>
                    <a:p>
                      <a:pPr marL="0" marR="0" algn="ctr">
                        <a:buNone/>
                      </a:pPr>
                      <a:r>
                        <a:rPr lang="en-US" sz="1400" b="0" dirty="0">
                          <a:solidFill>
                            <a:schemeClr val="bg1"/>
                          </a:solidFill>
                          <a:effectLst/>
                          <a:latin typeface="+mn-lt"/>
                          <a:ea typeface="Aptos" panose="020B0004020202020204" pitchFamily="34" charset="0"/>
                          <a:cs typeface="Aptos" panose="020B0004020202020204" pitchFamily="34" charset="0"/>
                        </a:rPr>
                        <a:t>35 (43)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endParaRPr lang="en-US" sz="1400" b="0" dirty="0">
                        <a:solidFill>
                          <a:schemeClr val="bg1"/>
                        </a:solidFill>
                        <a:effectLst/>
                        <a:latin typeface="+mn-lt"/>
                      </a:endParaRPr>
                    </a:p>
                    <a:p>
                      <a:pPr marL="0" marR="0" algn="ctr">
                        <a:buNone/>
                      </a:pPr>
                      <a:endParaRPr lang="en-US" sz="1400" b="0" dirty="0">
                        <a:solidFill>
                          <a:schemeClr val="bg1"/>
                        </a:solidFill>
                        <a:effectLst/>
                        <a:latin typeface="+mn-lt"/>
                      </a:endParaRPr>
                    </a:p>
                    <a:p>
                      <a:pPr marL="0" marR="0" algn="ctr">
                        <a:buNone/>
                      </a:pPr>
                      <a:r>
                        <a:rPr lang="en-US" sz="1400" b="0" dirty="0">
                          <a:solidFill>
                            <a:schemeClr val="bg1"/>
                          </a:solidFill>
                          <a:effectLst/>
                          <a:latin typeface="+mn-lt"/>
                          <a:ea typeface="Aptos" panose="020B0004020202020204" pitchFamily="34" charset="0"/>
                          <a:cs typeface="Aptos" panose="020B0004020202020204" pitchFamily="34" charset="0"/>
                        </a:rPr>
                        <a:t>0</a:t>
                      </a:r>
                    </a:p>
                    <a:p>
                      <a:pPr marL="0" marR="0" algn="ctr">
                        <a:buNone/>
                      </a:pPr>
                      <a:r>
                        <a:rPr lang="en-US" sz="1400" b="0" dirty="0">
                          <a:solidFill>
                            <a:schemeClr val="bg1"/>
                          </a:solidFill>
                          <a:effectLst/>
                          <a:latin typeface="+mn-lt"/>
                          <a:ea typeface="Aptos" panose="020B0004020202020204" pitchFamily="34" charset="0"/>
                          <a:cs typeface="Aptos" panose="020B0004020202020204" pitchFamily="34" charset="0"/>
                        </a:rPr>
                        <a:t>12 (22)</a:t>
                      </a:r>
                    </a:p>
                    <a:p>
                      <a:pPr marL="0" marR="0" algn="ctr">
                        <a:buNone/>
                      </a:pPr>
                      <a:r>
                        <a:rPr lang="en-US" sz="1400" b="0" dirty="0">
                          <a:solidFill>
                            <a:schemeClr val="bg1"/>
                          </a:solidFill>
                          <a:effectLst/>
                          <a:latin typeface="+mn-lt"/>
                          <a:ea typeface="Aptos" panose="020B0004020202020204" pitchFamily="34" charset="0"/>
                          <a:cs typeface="Aptos" panose="020B0004020202020204" pitchFamily="34" charset="0"/>
                        </a:rPr>
                        <a:t>43 (78)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endParaRPr lang="en-US" sz="1400" b="0" dirty="0">
                        <a:solidFill>
                          <a:schemeClr val="bg1"/>
                        </a:solidFill>
                        <a:effectLst/>
                        <a:latin typeface="+mn-lt"/>
                        <a:ea typeface="Aptos" panose="020B0004020202020204" pitchFamily="34" charset="0"/>
                        <a:cs typeface="Aptos" panose="020B0004020202020204" pitchFamily="34" charset="0"/>
                      </a:endParaRPr>
                    </a:p>
                    <a:p>
                      <a:pPr marL="0" marR="0" algn="ctr">
                        <a:buNone/>
                      </a:pPr>
                      <a:endParaRPr lang="en-US" sz="1400" b="0" dirty="0">
                        <a:solidFill>
                          <a:schemeClr val="bg1"/>
                        </a:solidFill>
                        <a:effectLst/>
                        <a:latin typeface="+mn-lt"/>
                        <a:ea typeface="Aptos" panose="020B0004020202020204" pitchFamily="34" charset="0"/>
                        <a:cs typeface="Aptos" panose="020B0004020202020204" pitchFamily="34" charset="0"/>
                      </a:endParaRPr>
                    </a:p>
                    <a:p>
                      <a:pPr marL="0" marR="0" algn="ctr">
                        <a:buNone/>
                      </a:pPr>
                      <a:r>
                        <a:rPr lang="en-US" sz="1400" b="0" dirty="0">
                          <a:solidFill>
                            <a:schemeClr val="bg1"/>
                          </a:solidFill>
                          <a:effectLst/>
                          <a:latin typeface="+mn-lt"/>
                          <a:ea typeface="Aptos" panose="020B0004020202020204" pitchFamily="34" charset="0"/>
                          <a:cs typeface="Aptos" panose="020B0004020202020204" pitchFamily="34" charset="0"/>
                        </a:rPr>
                        <a:t>67 (92)</a:t>
                      </a:r>
                    </a:p>
                    <a:p>
                      <a:pPr marL="0" marR="0" algn="ctr">
                        <a:buNone/>
                      </a:pPr>
                      <a:r>
                        <a:rPr lang="en-US" sz="1400" b="0" dirty="0">
                          <a:solidFill>
                            <a:schemeClr val="bg1"/>
                          </a:solidFill>
                          <a:effectLst/>
                          <a:latin typeface="+mn-lt"/>
                          <a:ea typeface="Aptos" panose="020B0004020202020204" pitchFamily="34" charset="0"/>
                          <a:cs typeface="Aptos" panose="020B0004020202020204" pitchFamily="34" charset="0"/>
                        </a:rPr>
                        <a:t>4 (5)</a:t>
                      </a:r>
                    </a:p>
                    <a:p>
                      <a:pPr marL="0" marR="0" algn="ctr">
                        <a:buNone/>
                      </a:pPr>
                      <a:r>
                        <a:rPr lang="en-US" sz="1400" b="0" dirty="0">
                          <a:solidFill>
                            <a:schemeClr val="bg1"/>
                          </a:solidFill>
                          <a:effectLst/>
                          <a:latin typeface="+mn-lt"/>
                          <a:ea typeface="Aptos" panose="020B0004020202020204" pitchFamily="34" charset="0"/>
                          <a:cs typeface="Aptos" panose="020B0004020202020204" pitchFamily="34" charset="0"/>
                        </a:rPr>
                        <a:t>2 (3)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266196429"/>
                  </a:ext>
                </a:extLst>
              </a:tr>
              <a:tr h="312534">
                <a:tc>
                  <a:txBody>
                    <a:bodyPr/>
                    <a:lstStyle/>
                    <a:p>
                      <a:pPr marL="0" marR="0" lvl="0" indent="0">
                        <a:buFont typeface="Wingdings" panose="05000000000000000000" pitchFamily="2" charset="2"/>
                        <a:buNone/>
                      </a:pPr>
                      <a:r>
                        <a:rPr lang="en-US" sz="1400" b="0" dirty="0">
                          <a:solidFill>
                            <a:schemeClr val="bg1"/>
                          </a:solidFill>
                          <a:effectLst/>
                          <a:latin typeface="+mn-lt"/>
                        </a:rPr>
                        <a:t>Previous anticancer therapy</a:t>
                      </a:r>
                    </a:p>
                    <a:p>
                      <a:pPr marL="171450" marR="0" lvl="0" indent="-171450">
                        <a:buFont typeface="Wingdings" panose="05000000000000000000" pitchFamily="2" charset="2"/>
                        <a:buChar char="§"/>
                      </a:pPr>
                      <a:r>
                        <a:rPr lang="en-US" sz="1400" b="0" dirty="0">
                          <a:solidFill>
                            <a:schemeClr val="bg1"/>
                          </a:solidFill>
                          <a:effectLst/>
                          <a:latin typeface="+mn-lt"/>
                        </a:rPr>
                        <a:t>Chemotherapy</a:t>
                      </a:r>
                    </a:p>
                    <a:p>
                      <a:pPr marL="466344" marR="0" lvl="1" indent="-285750">
                        <a:buFont typeface="Calibri" panose="020F0502020204030204" pitchFamily="34" charset="0"/>
                        <a:buChar char="−"/>
                      </a:pPr>
                      <a:r>
                        <a:rPr lang="en-US" sz="1400" b="0" dirty="0">
                          <a:solidFill>
                            <a:schemeClr val="bg1"/>
                          </a:solidFill>
                          <a:effectLst/>
                          <a:latin typeface="+mn-lt"/>
                          <a:ea typeface="Aptos" panose="020B0004020202020204" pitchFamily="34" charset="0"/>
                          <a:cs typeface="Aptos" panose="020B0004020202020204" pitchFamily="34" charset="0"/>
                        </a:rPr>
                        <a:t>Platinum and no IO</a:t>
                      </a:r>
                    </a:p>
                    <a:p>
                      <a:pPr marL="466344" marR="0" lvl="1" indent="-285750">
                        <a:buFont typeface="Calibri" panose="020F0502020204030204" pitchFamily="34" charset="0"/>
                        <a:buChar char="−"/>
                      </a:pPr>
                      <a:r>
                        <a:rPr lang="en-US" sz="1400" b="0" dirty="0">
                          <a:solidFill>
                            <a:schemeClr val="bg1"/>
                          </a:solidFill>
                          <a:effectLst/>
                          <a:latin typeface="+mn-lt"/>
                          <a:ea typeface="Aptos" panose="020B0004020202020204" pitchFamily="34" charset="0"/>
                          <a:cs typeface="Aptos" panose="020B0004020202020204" pitchFamily="34" charset="0"/>
                        </a:rPr>
                        <a:t>Platinum and IO</a:t>
                      </a:r>
                    </a:p>
                    <a:p>
                      <a:pPr marL="171450" marR="0" lvl="0" indent="-171450">
                        <a:buFont typeface="Wingdings" panose="05000000000000000000" pitchFamily="2" charset="2"/>
                        <a:buChar char="§"/>
                      </a:pPr>
                      <a:r>
                        <a:rPr lang="en-US" sz="1400" b="0" dirty="0">
                          <a:solidFill>
                            <a:schemeClr val="bg1"/>
                          </a:solidFill>
                          <a:effectLst/>
                          <a:latin typeface="+mn-lt"/>
                          <a:ea typeface="Aptos" panose="020B0004020202020204" pitchFamily="34" charset="0"/>
                          <a:cs typeface="Aptos" panose="020B0004020202020204" pitchFamily="34" charset="0"/>
                        </a:rPr>
                        <a:t>T-DXd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endParaRPr lang="en-US" sz="1400" b="0" dirty="0">
                        <a:solidFill>
                          <a:schemeClr val="bg1"/>
                        </a:solidFill>
                        <a:effectLst/>
                        <a:latin typeface="+mn-lt"/>
                        <a:ea typeface="Aptos" panose="020B0004020202020204" pitchFamily="34" charset="0"/>
                        <a:cs typeface="Aptos" panose="020B0004020202020204" pitchFamily="34" charset="0"/>
                      </a:endParaRPr>
                    </a:p>
                    <a:p>
                      <a:pPr marL="0" marR="0" algn="ctr">
                        <a:buNone/>
                      </a:pPr>
                      <a:r>
                        <a:rPr lang="en-US" sz="1400" b="0" dirty="0">
                          <a:solidFill>
                            <a:schemeClr val="bg1"/>
                          </a:solidFill>
                          <a:effectLst/>
                          <a:latin typeface="+mn-lt"/>
                          <a:ea typeface="Aptos" panose="020B0004020202020204" pitchFamily="34" charset="0"/>
                          <a:cs typeface="Aptos" panose="020B0004020202020204" pitchFamily="34" charset="0"/>
                        </a:rPr>
                        <a:t>78 (96)</a:t>
                      </a:r>
                    </a:p>
                    <a:p>
                      <a:pPr marL="0" marR="0" algn="ctr">
                        <a:buNone/>
                      </a:pPr>
                      <a:r>
                        <a:rPr lang="en-US" sz="1400" b="0" dirty="0">
                          <a:solidFill>
                            <a:schemeClr val="bg1"/>
                          </a:solidFill>
                          <a:effectLst/>
                          <a:latin typeface="+mn-lt"/>
                          <a:ea typeface="Aptos" panose="020B0004020202020204" pitchFamily="34" charset="0"/>
                          <a:cs typeface="Aptos" panose="020B0004020202020204" pitchFamily="34" charset="0"/>
                        </a:rPr>
                        <a:t>20 (25)</a:t>
                      </a:r>
                    </a:p>
                    <a:p>
                      <a:pPr marL="0" marR="0" algn="ctr">
                        <a:buNone/>
                      </a:pPr>
                      <a:r>
                        <a:rPr lang="en-US" sz="1400" b="0" dirty="0">
                          <a:solidFill>
                            <a:schemeClr val="bg1"/>
                          </a:solidFill>
                          <a:effectLst/>
                          <a:latin typeface="+mn-lt"/>
                          <a:ea typeface="Aptos" panose="020B0004020202020204" pitchFamily="34" charset="0"/>
                          <a:cs typeface="Aptos" panose="020B0004020202020204" pitchFamily="34" charset="0"/>
                        </a:rPr>
                        <a:t>56 (69)</a:t>
                      </a:r>
                    </a:p>
                    <a:p>
                      <a:pPr marL="0" marR="0" algn="ctr">
                        <a:buNone/>
                      </a:pPr>
                      <a:r>
                        <a:rPr lang="en-US" sz="1400" b="0" dirty="0">
                          <a:solidFill>
                            <a:schemeClr val="bg1"/>
                          </a:solidFill>
                          <a:effectLst/>
                          <a:latin typeface="+mn-lt"/>
                          <a:ea typeface="Aptos" panose="020B0004020202020204" pitchFamily="34" charset="0"/>
                          <a:cs typeface="Aptos" panose="020B0004020202020204" pitchFamily="34" charset="0"/>
                        </a:rPr>
                        <a:t>2 (2)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endParaRPr lang="en-US" sz="1400" b="0" dirty="0">
                        <a:solidFill>
                          <a:schemeClr val="bg1"/>
                        </a:solidFill>
                        <a:effectLst/>
                        <a:latin typeface="+mn-lt"/>
                        <a:ea typeface="Aptos" panose="020B0004020202020204" pitchFamily="34" charset="0"/>
                        <a:cs typeface="Aptos" panose="020B0004020202020204" pitchFamily="34" charset="0"/>
                      </a:endParaRPr>
                    </a:p>
                    <a:p>
                      <a:pPr marL="0" marR="0" algn="ctr">
                        <a:buNone/>
                      </a:pPr>
                      <a:r>
                        <a:rPr lang="en-US" sz="1400" b="0" dirty="0">
                          <a:solidFill>
                            <a:schemeClr val="bg1"/>
                          </a:solidFill>
                          <a:effectLst/>
                          <a:latin typeface="+mn-lt"/>
                          <a:ea typeface="Aptos" panose="020B0004020202020204" pitchFamily="34" charset="0"/>
                          <a:cs typeface="Aptos" panose="020B0004020202020204" pitchFamily="34" charset="0"/>
                        </a:rPr>
                        <a:t>44 (80)</a:t>
                      </a:r>
                    </a:p>
                    <a:p>
                      <a:pPr marL="0" marR="0" algn="ctr">
                        <a:buNone/>
                      </a:pPr>
                      <a:r>
                        <a:rPr lang="en-US" sz="1400" b="0" dirty="0">
                          <a:solidFill>
                            <a:schemeClr val="bg1"/>
                          </a:solidFill>
                          <a:effectLst/>
                          <a:latin typeface="+mn-lt"/>
                          <a:ea typeface="Aptos" panose="020B0004020202020204" pitchFamily="34" charset="0"/>
                          <a:cs typeface="Aptos" panose="020B0004020202020204" pitchFamily="34" charset="0"/>
                        </a:rPr>
                        <a:t>12 (22)</a:t>
                      </a:r>
                    </a:p>
                    <a:p>
                      <a:pPr marL="0" marR="0" algn="ctr">
                        <a:buNone/>
                      </a:pPr>
                      <a:r>
                        <a:rPr lang="en-US" sz="1400" b="0" dirty="0">
                          <a:solidFill>
                            <a:schemeClr val="bg1"/>
                          </a:solidFill>
                          <a:effectLst/>
                          <a:latin typeface="+mn-lt"/>
                          <a:ea typeface="Aptos" panose="020B0004020202020204" pitchFamily="34" charset="0"/>
                          <a:cs typeface="Aptos" panose="020B0004020202020204" pitchFamily="34" charset="0"/>
                        </a:rPr>
                        <a:t>31 (56)</a:t>
                      </a:r>
                    </a:p>
                    <a:p>
                      <a:pPr marL="0" marR="0" algn="ctr">
                        <a:buNone/>
                      </a:pPr>
                      <a:r>
                        <a:rPr lang="en-US" sz="1400" b="0" dirty="0">
                          <a:solidFill>
                            <a:schemeClr val="bg1"/>
                          </a:solidFill>
                          <a:effectLst/>
                          <a:latin typeface="+mn-lt"/>
                          <a:ea typeface="Aptos" panose="020B0004020202020204" pitchFamily="34" charset="0"/>
                          <a:cs typeface="Aptos" panose="020B0004020202020204" pitchFamily="34" charset="0"/>
                        </a:rPr>
                        <a:t>41 (75)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endParaRPr lang="en-US" sz="1400" b="0" dirty="0">
                        <a:solidFill>
                          <a:schemeClr val="bg1"/>
                        </a:solidFill>
                        <a:effectLst/>
                        <a:latin typeface="+mn-lt"/>
                        <a:ea typeface="Aptos" panose="020B0004020202020204" pitchFamily="34" charset="0"/>
                        <a:cs typeface="Aptos" panose="020B0004020202020204" pitchFamily="34" charset="0"/>
                      </a:endParaRPr>
                    </a:p>
                    <a:p>
                      <a:pPr marL="0" marR="0" algn="ctr">
                        <a:buNone/>
                      </a:pPr>
                      <a:r>
                        <a:rPr lang="en-US" sz="1400" b="0" dirty="0">
                          <a:solidFill>
                            <a:schemeClr val="bg1"/>
                          </a:solidFill>
                          <a:effectLst/>
                          <a:latin typeface="+mn-lt"/>
                          <a:ea typeface="Aptos" panose="020B0004020202020204" pitchFamily="34" charset="0"/>
                          <a:cs typeface="Aptos" panose="020B0004020202020204" pitchFamily="34" charset="0"/>
                        </a:rPr>
                        <a:t>6 (8)</a:t>
                      </a:r>
                    </a:p>
                    <a:p>
                      <a:pPr marL="0" marR="0" algn="ctr">
                        <a:buNone/>
                      </a:pPr>
                      <a:r>
                        <a:rPr lang="en-US" sz="1400" b="0" dirty="0">
                          <a:solidFill>
                            <a:schemeClr val="bg1"/>
                          </a:solidFill>
                          <a:effectLst/>
                          <a:latin typeface="+mn-lt"/>
                          <a:ea typeface="Aptos" panose="020B0004020202020204" pitchFamily="34" charset="0"/>
                          <a:cs typeface="Aptos" panose="020B0004020202020204" pitchFamily="34" charset="0"/>
                        </a:rPr>
                        <a:t>3 (4)</a:t>
                      </a:r>
                    </a:p>
                    <a:p>
                      <a:pPr marL="0" marR="0" algn="ctr">
                        <a:buNone/>
                      </a:pPr>
                      <a:r>
                        <a:rPr lang="en-US" sz="1400" b="0" dirty="0">
                          <a:solidFill>
                            <a:schemeClr val="bg1"/>
                          </a:solidFill>
                          <a:effectLst/>
                          <a:latin typeface="+mn-lt"/>
                          <a:ea typeface="Aptos" panose="020B0004020202020204" pitchFamily="34" charset="0"/>
                          <a:cs typeface="Aptos" panose="020B0004020202020204" pitchFamily="34" charset="0"/>
                        </a:rPr>
                        <a:t>3 (4)</a:t>
                      </a:r>
                    </a:p>
                    <a:p>
                      <a:pPr marL="0" marR="0" algn="ctr">
                        <a:buNone/>
                      </a:pPr>
                      <a:r>
                        <a:rPr lang="en-US" sz="1400" b="0" dirty="0">
                          <a:solidFill>
                            <a:schemeClr val="bg1"/>
                          </a:solidFill>
                          <a:effectLst/>
                          <a:latin typeface="+mn-lt"/>
                          <a:ea typeface="Aptos" panose="020B0004020202020204" pitchFamily="34" charset="0"/>
                          <a:cs typeface="Aptos" panose="020B0004020202020204" pitchFamily="34" charset="0"/>
                        </a:rPr>
                        <a:t>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951217788"/>
                  </a:ext>
                </a:extLst>
              </a:tr>
            </a:tbl>
          </a:graphicData>
        </a:graphic>
      </p:graphicFrame>
    </p:spTree>
    <p:extLst>
      <p:ext uri="{BB962C8B-B14F-4D97-AF65-F5344CB8AC3E}">
        <p14:creationId xmlns:p14="http://schemas.microsoft.com/office/powerpoint/2010/main" val="3717249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03E463-F0B8-BDD2-A2E0-08B421742057}"/>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AF254829-5584-F7F4-832E-7667E106771B}"/>
              </a:ext>
            </a:extLst>
          </p:cNvPr>
          <p:cNvSpPr>
            <a:spLocks noGrp="1" noChangeArrowheads="1"/>
          </p:cNvSpPr>
          <p:nvPr>
            <p:ph type="title"/>
          </p:nvPr>
        </p:nvSpPr>
        <p:spPr/>
        <p:txBody>
          <a:bodyPr/>
          <a:lstStyle/>
          <a:p>
            <a:r>
              <a:rPr lang="en-US" dirty="0"/>
              <a:t>SOHO-01: Efficacy</a:t>
            </a:r>
            <a:endParaRPr lang="en-US" altLang="en-US" dirty="0"/>
          </a:p>
        </p:txBody>
      </p:sp>
      <p:sp>
        <p:nvSpPr>
          <p:cNvPr id="9221" name="Text Box 11">
            <a:extLst>
              <a:ext uri="{FF2B5EF4-FFF2-40B4-BE49-F238E27FC236}">
                <a16:creationId xmlns:a16="http://schemas.microsoft.com/office/drawing/2014/main" id="{B824087C-1698-F8E6-96C2-EC9E6896A81F}"/>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Le. ESMO 2025. Abstr LBA75. Le. NEJM. 2025;[Epub].</a:t>
            </a:r>
          </a:p>
        </p:txBody>
      </p:sp>
      <p:graphicFrame>
        <p:nvGraphicFramePr>
          <p:cNvPr id="2" name="Table 1">
            <a:extLst>
              <a:ext uri="{FF2B5EF4-FFF2-40B4-BE49-F238E27FC236}">
                <a16:creationId xmlns:a16="http://schemas.microsoft.com/office/drawing/2014/main" id="{E73BDFF3-462C-752B-F728-02674493BF91}"/>
              </a:ext>
            </a:extLst>
          </p:cNvPr>
          <p:cNvGraphicFramePr>
            <a:graphicFrameLocks noGrp="1"/>
          </p:cNvGraphicFramePr>
          <p:nvPr>
            <p:extLst>
              <p:ext uri="{D42A27DB-BD31-4B8C-83A1-F6EECF244321}">
                <p14:modId xmlns:p14="http://schemas.microsoft.com/office/powerpoint/2010/main" val="3492174759"/>
              </p:ext>
            </p:extLst>
          </p:nvPr>
        </p:nvGraphicFramePr>
        <p:xfrm>
          <a:off x="525345" y="1611939"/>
          <a:ext cx="6560822" cy="4038394"/>
        </p:xfrm>
        <a:graphic>
          <a:graphicData uri="http://schemas.openxmlformats.org/drawingml/2006/table">
            <a:tbl>
              <a:tblPr firstRow="1" firstCol="1" bandRow="1">
                <a:tableStyleId>{93296810-A885-4BE3-A3E7-6D5BEEA58F35}</a:tableStyleId>
              </a:tblPr>
              <a:tblGrid>
                <a:gridCol w="2135103">
                  <a:extLst>
                    <a:ext uri="{9D8B030D-6E8A-4147-A177-3AD203B41FA5}">
                      <a16:colId xmlns:a16="http://schemas.microsoft.com/office/drawing/2014/main" val="2559924255"/>
                    </a:ext>
                  </a:extLst>
                </a:gridCol>
                <a:gridCol w="1559627">
                  <a:extLst>
                    <a:ext uri="{9D8B030D-6E8A-4147-A177-3AD203B41FA5}">
                      <a16:colId xmlns:a16="http://schemas.microsoft.com/office/drawing/2014/main" val="4146937481"/>
                    </a:ext>
                  </a:extLst>
                </a:gridCol>
                <a:gridCol w="1401341">
                  <a:extLst>
                    <a:ext uri="{9D8B030D-6E8A-4147-A177-3AD203B41FA5}">
                      <a16:colId xmlns:a16="http://schemas.microsoft.com/office/drawing/2014/main" val="3889909522"/>
                    </a:ext>
                  </a:extLst>
                </a:gridCol>
                <a:gridCol w="1464751">
                  <a:extLst>
                    <a:ext uri="{9D8B030D-6E8A-4147-A177-3AD203B41FA5}">
                      <a16:colId xmlns:a16="http://schemas.microsoft.com/office/drawing/2014/main" val="4282012322"/>
                    </a:ext>
                  </a:extLst>
                </a:gridCol>
              </a:tblGrid>
              <a:tr h="371366">
                <a:tc>
                  <a:txBody>
                    <a:bodyPr/>
                    <a:lstStyle/>
                    <a:p>
                      <a:pPr marL="0" marR="0">
                        <a:buNone/>
                      </a:pPr>
                      <a:r>
                        <a:rPr lang="en-US" sz="1400" dirty="0">
                          <a:effectLst/>
                          <a:latin typeface="+mn-lt"/>
                          <a:ea typeface="Aptos" panose="020B0004020202020204" pitchFamily="34" charset="0"/>
                          <a:cs typeface="Aptos" panose="020B0004020202020204" pitchFamily="34" charset="0"/>
                        </a:rPr>
                        <a:t>Parameter</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marL="0" marR="0" algn="ctr">
                        <a:buNone/>
                      </a:pPr>
                      <a:r>
                        <a:rPr lang="en-US" sz="1400" dirty="0">
                          <a:effectLst/>
                          <a:latin typeface="+mn-lt"/>
                        </a:rPr>
                        <a:t>Cohort D</a:t>
                      </a:r>
                    </a:p>
                    <a:p>
                      <a:pPr marL="0" marR="0" algn="ctr">
                        <a:buNone/>
                      </a:pPr>
                      <a:r>
                        <a:rPr lang="en-US" sz="1400" dirty="0">
                          <a:effectLst/>
                          <a:latin typeface="+mn-lt"/>
                        </a:rPr>
                        <a:t>(n = 81)</a:t>
                      </a:r>
                      <a:endParaRPr lang="en-US" sz="1400" dirty="0">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marL="0" marR="0" algn="ctr">
                        <a:buNone/>
                      </a:pPr>
                      <a:r>
                        <a:rPr lang="en-US" sz="1400" dirty="0">
                          <a:effectLst/>
                          <a:latin typeface="+mn-lt"/>
                        </a:rPr>
                        <a:t>Cohort E </a:t>
                      </a:r>
                    </a:p>
                    <a:p>
                      <a:pPr marL="0" marR="0" algn="ctr">
                        <a:buNone/>
                      </a:pPr>
                      <a:r>
                        <a:rPr lang="en-US" sz="1400" dirty="0">
                          <a:effectLst/>
                          <a:latin typeface="+mn-lt"/>
                        </a:rPr>
                        <a:t>(n = 55)</a:t>
                      </a:r>
                      <a:endParaRPr lang="en-US" sz="1400" dirty="0">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marL="0" marR="0" algn="ctr">
                        <a:buNone/>
                      </a:pPr>
                      <a:r>
                        <a:rPr lang="en-US" sz="1400" dirty="0">
                          <a:effectLst/>
                          <a:latin typeface="+mn-lt"/>
                          <a:ea typeface="Aptos" panose="020B0004020202020204" pitchFamily="34" charset="0"/>
                          <a:cs typeface="Aptos" panose="020B0004020202020204" pitchFamily="34" charset="0"/>
                        </a:rPr>
                        <a:t>Cohort F </a:t>
                      </a:r>
                    </a:p>
                    <a:p>
                      <a:pPr marL="0" marR="0" algn="ctr">
                        <a:buNone/>
                      </a:pPr>
                      <a:r>
                        <a:rPr lang="en-US" sz="1400" dirty="0">
                          <a:effectLst/>
                          <a:latin typeface="+mn-lt"/>
                          <a:ea typeface="Aptos" panose="020B0004020202020204" pitchFamily="34" charset="0"/>
                          <a:cs typeface="Aptos" panose="020B0004020202020204" pitchFamily="34" charset="0"/>
                        </a:rPr>
                        <a:t>(n = 73)</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548234714"/>
                  </a:ext>
                </a:extLst>
              </a:tr>
              <a:tr h="218451">
                <a:tc>
                  <a:txBody>
                    <a:bodyPr/>
                    <a:lstStyle/>
                    <a:p>
                      <a:pPr marL="0" marR="0">
                        <a:buNone/>
                      </a:pPr>
                      <a:r>
                        <a:rPr lang="en-US" sz="1400" b="0" dirty="0">
                          <a:solidFill>
                            <a:schemeClr val="bg1"/>
                          </a:solidFill>
                          <a:effectLst/>
                          <a:latin typeface="+mn-lt"/>
                          <a:ea typeface="Aptos" panose="020B0004020202020204" pitchFamily="34" charset="0"/>
                          <a:cs typeface="Aptos" panose="020B0004020202020204" pitchFamily="34" charset="0"/>
                        </a:rPr>
                        <a:t>Median f/u, mo (range)</a:t>
                      </a:r>
                    </a:p>
                  </a:txBody>
                  <a:tcPr anchor="b">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dirty="0">
                          <a:solidFill>
                            <a:schemeClr val="bg1"/>
                          </a:solidFill>
                          <a:effectLst/>
                          <a:latin typeface="+mn-lt"/>
                        </a:rPr>
                        <a:t>13.8 (1-32)</a:t>
                      </a:r>
                      <a:endParaRPr lang="en-US" sz="140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dirty="0">
                          <a:solidFill>
                            <a:schemeClr val="bg1"/>
                          </a:solidFill>
                          <a:effectLst/>
                          <a:latin typeface="+mn-lt"/>
                        </a:rPr>
                        <a:t>11.6 (2-22)</a:t>
                      </a:r>
                      <a:endParaRPr lang="en-US" sz="140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dirty="0">
                          <a:solidFill>
                            <a:schemeClr val="bg1"/>
                          </a:solidFill>
                          <a:effectLst/>
                          <a:latin typeface="+mn-lt"/>
                        </a:rPr>
                        <a:t>9.9 (&lt;1-15)</a:t>
                      </a:r>
                      <a:endParaRPr lang="en-US" sz="140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645449382"/>
                  </a:ext>
                </a:extLst>
              </a:tr>
              <a:tr h="1135944">
                <a:tc>
                  <a:txBody>
                    <a:bodyPr/>
                    <a:lstStyle/>
                    <a:p>
                      <a:pPr marL="0" marR="0">
                        <a:buNone/>
                      </a:pPr>
                      <a:r>
                        <a:rPr lang="en-US" sz="1400" b="0" dirty="0">
                          <a:solidFill>
                            <a:schemeClr val="bg1"/>
                          </a:solidFill>
                          <a:effectLst/>
                          <a:latin typeface="+mn-lt"/>
                          <a:ea typeface="Aptos" panose="020B0004020202020204" pitchFamily="34" charset="0"/>
                          <a:cs typeface="Aptos" panose="020B0004020202020204" pitchFamily="34" charset="0"/>
                        </a:rPr>
                        <a:t>ORR by BICR, n (%)</a:t>
                      </a:r>
                    </a:p>
                    <a:p>
                      <a:pPr marL="285750" marR="0" lvl="0" indent="-285750">
                        <a:buFont typeface="Wingdings" panose="05000000000000000000" pitchFamily="2" charset="2"/>
                        <a:buChar char="§"/>
                      </a:pPr>
                      <a:r>
                        <a:rPr lang="en-US" sz="1400" b="0" dirty="0">
                          <a:solidFill>
                            <a:schemeClr val="bg1"/>
                          </a:solidFill>
                          <a:effectLst/>
                          <a:latin typeface="+mn-lt"/>
                        </a:rPr>
                        <a:t>CR</a:t>
                      </a:r>
                    </a:p>
                    <a:p>
                      <a:pPr marL="285750" marR="0" lvl="0" indent="-285750">
                        <a:buFont typeface="Wingdings" panose="05000000000000000000" pitchFamily="2" charset="2"/>
                        <a:buChar char="§"/>
                      </a:pPr>
                      <a:r>
                        <a:rPr lang="en-US" sz="1400" b="0" dirty="0">
                          <a:solidFill>
                            <a:schemeClr val="bg1"/>
                          </a:solidFill>
                          <a:effectLst/>
                          <a:latin typeface="+mn-lt"/>
                        </a:rPr>
                        <a:t>PR</a:t>
                      </a:r>
                    </a:p>
                    <a:p>
                      <a:pPr marL="285750" marR="0" lvl="0" indent="-285750">
                        <a:buFont typeface="Wingdings" panose="05000000000000000000" pitchFamily="2" charset="2"/>
                        <a:buChar char="§"/>
                      </a:pPr>
                      <a:r>
                        <a:rPr lang="en-US" sz="1400" b="0" dirty="0">
                          <a:solidFill>
                            <a:schemeClr val="bg1"/>
                          </a:solidFill>
                          <a:effectLst/>
                          <a:latin typeface="+mn-lt"/>
                        </a:rPr>
                        <a:t>SD</a:t>
                      </a:r>
                    </a:p>
                    <a:p>
                      <a:pPr marL="285750" marR="0" lvl="0" indent="-285750">
                        <a:buFont typeface="Wingdings" panose="05000000000000000000" pitchFamily="2" charset="2"/>
                        <a:buChar char="§"/>
                      </a:pPr>
                      <a:r>
                        <a:rPr lang="en-US" sz="1400" b="0" dirty="0">
                          <a:solidFill>
                            <a:schemeClr val="bg1"/>
                          </a:solidFill>
                          <a:effectLst/>
                          <a:latin typeface="+mn-lt"/>
                        </a:rPr>
                        <a:t>PD</a:t>
                      </a:r>
                    </a:p>
                    <a:p>
                      <a:pPr marL="285750" marR="0" lvl="0" indent="-285750">
                        <a:buFont typeface="Wingdings" panose="05000000000000000000" pitchFamily="2" charset="2"/>
                        <a:buChar char="§"/>
                      </a:pPr>
                      <a:r>
                        <a:rPr lang="en-US" sz="1400" b="0" dirty="0">
                          <a:solidFill>
                            <a:schemeClr val="bg1"/>
                          </a:solidFill>
                          <a:effectLst/>
                          <a:latin typeface="+mn-lt"/>
                        </a:rPr>
                        <a:t>Not evaluable</a:t>
                      </a:r>
                    </a:p>
                    <a:p>
                      <a:pPr marL="285750" marR="0" lvl="0" indent="-285750">
                        <a:buFont typeface="Wingdings" panose="05000000000000000000" pitchFamily="2" charset="2"/>
                        <a:buChar char="§"/>
                      </a:pPr>
                      <a:r>
                        <a:rPr lang="en-US" sz="1400" b="0" dirty="0">
                          <a:solidFill>
                            <a:schemeClr val="bg1"/>
                          </a:solidFill>
                          <a:effectLst/>
                          <a:latin typeface="+mn-lt"/>
                        </a:rPr>
                        <a:t>Not available</a:t>
                      </a: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dirty="0">
                          <a:solidFill>
                            <a:schemeClr val="bg1"/>
                          </a:solidFill>
                          <a:effectLst/>
                          <a:latin typeface="+mn-lt"/>
                          <a:ea typeface="Aptos" panose="020B0004020202020204" pitchFamily="34" charset="0"/>
                          <a:cs typeface="Aptos" panose="020B0004020202020204" pitchFamily="34" charset="0"/>
                        </a:rPr>
                        <a:t>52 (64)</a:t>
                      </a:r>
                    </a:p>
                    <a:p>
                      <a:pPr marL="0" marR="0" algn="ctr">
                        <a:buNone/>
                      </a:pPr>
                      <a:r>
                        <a:rPr lang="en-US" sz="1400" dirty="0">
                          <a:solidFill>
                            <a:schemeClr val="bg1"/>
                          </a:solidFill>
                          <a:effectLst/>
                          <a:latin typeface="+mn-lt"/>
                          <a:ea typeface="Aptos" panose="020B0004020202020204" pitchFamily="34" charset="0"/>
                          <a:cs typeface="Aptos" panose="020B0004020202020204" pitchFamily="34" charset="0"/>
                        </a:rPr>
                        <a:t>2 (2)</a:t>
                      </a:r>
                    </a:p>
                    <a:p>
                      <a:pPr marL="0" marR="0" algn="ctr">
                        <a:buNone/>
                      </a:pPr>
                      <a:r>
                        <a:rPr lang="en-US" sz="1400" dirty="0">
                          <a:solidFill>
                            <a:schemeClr val="bg1"/>
                          </a:solidFill>
                          <a:effectLst/>
                          <a:latin typeface="+mn-lt"/>
                          <a:ea typeface="Aptos" panose="020B0004020202020204" pitchFamily="34" charset="0"/>
                          <a:cs typeface="Aptos" panose="020B0004020202020204" pitchFamily="34" charset="0"/>
                        </a:rPr>
                        <a:t>50 (62)</a:t>
                      </a:r>
                    </a:p>
                    <a:p>
                      <a:pPr marL="0" marR="0" algn="ctr">
                        <a:buNone/>
                      </a:pPr>
                      <a:r>
                        <a:rPr lang="en-US" sz="1400" dirty="0">
                          <a:solidFill>
                            <a:schemeClr val="bg1"/>
                          </a:solidFill>
                          <a:effectLst/>
                          <a:latin typeface="+mn-lt"/>
                          <a:ea typeface="Aptos" panose="020B0004020202020204" pitchFamily="34" charset="0"/>
                          <a:cs typeface="Aptos" panose="020B0004020202020204" pitchFamily="34" charset="0"/>
                        </a:rPr>
                        <a:t>20 (25)</a:t>
                      </a:r>
                    </a:p>
                    <a:p>
                      <a:pPr marL="0" marR="0" algn="ctr">
                        <a:buNone/>
                      </a:pPr>
                      <a:r>
                        <a:rPr lang="en-US" sz="1400" dirty="0">
                          <a:solidFill>
                            <a:schemeClr val="bg1"/>
                          </a:solidFill>
                          <a:effectLst/>
                          <a:latin typeface="+mn-lt"/>
                          <a:ea typeface="Aptos" panose="020B0004020202020204" pitchFamily="34" charset="0"/>
                          <a:cs typeface="Aptos" panose="020B0004020202020204" pitchFamily="34" charset="0"/>
                        </a:rPr>
                        <a:t>6 (7)</a:t>
                      </a:r>
                    </a:p>
                    <a:p>
                      <a:pPr marL="0" marR="0" algn="ctr">
                        <a:buNone/>
                      </a:pPr>
                      <a:r>
                        <a:rPr lang="en-US" sz="1400" dirty="0">
                          <a:solidFill>
                            <a:schemeClr val="bg1"/>
                          </a:solidFill>
                          <a:effectLst/>
                          <a:latin typeface="+mn-lt"/>
                          <a:ea typeface="Aptos" panose="020B0004020202020204" pitchFamily="34" charset="0"/>
                          <a:cs typeface="Aptos" panose="020B0004020202020204" pitchFamily="34" charset="0"/>
                        </a:rPr>
                        <a:t>3 (4)</a:t>
                      </a:r>
                    </a:p>
                    <a:p>
                      <a:pPr marL="0" marR="0" algn="ctr">
                        <a:buNone/>
                      </a:pPr>
                      <a:r>
                        <a:rPr lang="en-US" sz="1400" dirty="0">
                          <a:solidFill>
                            <a:schemeClr val="bg1"/>
                          </a:solidFill>
                          <a:effectLst/>
                          <a:latin typeface="+mn-lt"/>
                          <a:ea typeface="Aptos" panose="020B0004020202020204" pitchFamily="34" charset="0"/>
                          <a:cs typeface="Aptos" panose="020B0004020202020204" pitchFamily="34" charset="0"/>
                        </a:rPr>
                        <a:t>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dirty="0">
                          <a:solidFill>
                            <a:schemeClr val="bg1"/>
                          </a:solidFill>
                          <a:effectLst/>
                          <a:latin typeface="+mn-lt"/>
                          <a:ea typeface="Aptos" panose="020B0004020202020204" pitchFamily="34" charset="0"/>
                          <a:cs typeface="Aptos" panose="020B0004020202020204" pitchFamily="34" charset="0"/>
                        </a:rPr>
                        <a:t>21 (38)</a:t>
                      </a:r>
                    </a:p>
                    <a:p>
                      <a:pPr marL="0" marR="0" algn="ctr">
                        <a:buNone/>
                      </a:pPr>
                      <a:r>
                        <a:rPr lang="en-US" sz="1400" dirty="0">
                          <a:solidFill>
                            <a:schemeClr val="bg1"/>
                          </a:solidFill>
                          <a:effectLst/>
                          <a:latin typeface="+mn-lt"/>
                          <a:ea typeface="Aptos" panose="020B0004020202020204" pitchFamily="34" charset="0"/>
                          <a:cs typeface="Aptos" panose="020B0004020202020204" pitchFamily="34" charset="0"/>
                        </a:rPr>
                        <a:t>3 (5)</a:t>
                      </a:r>
                    </a:p>
                    <a:p>
                      <a:pPr marL="0" marR="0" algn="ctr">
                        <a:buNone/>
                      </a:pPr>
                      <a:r>
                        <a:rPr lang="en-US" sz="1400" dirty="0">
                          <a:solidFill>
                            <a:schemeClr val="bg1"/>
                          </a:solidFill>
                          <a:effectLst/>
                          <a:latin typeface="+mn-lt"/>
                          <a:ea typeface="Aptos" panose="020B0004020202020204" pitchFamily="34" charset="0"/>
                          <a:cs typeface="Aptos" panose="020B0004020202020204" pitchFamily="34" charset="0"/>
                        </a:rPr>
                        <a:t>18 (33)</a:t>
                      </a:r>
                    </a:p>
                    <a:p>
                      <a:pPr marL="0" marR="0" algn="ctr">
                        <a:buNone/>
                      </a:pPr>
                      <a:r>
                        <a:rPr lang="en-US" sz="1400" dirty="0">
                          <a:solidFill>
                            <a:schemeClr val="bg1"/>
                          </a:solidFill>
                          <a:effectLst/>
                          <a:latin typeface="+mn-lt"/>
                          <a:ea typeface="Aptos" panose="020B0004020202020204" pitchFamily="34" charset="0"/>
                          <a:cs typeface="Aptos" panose="020B0004020202020204" pitchFamily="34" charset="0"/>
                        </a:rPr>
                        <a:t>23 (42)</a:t>
                      </a:r>
                    </a:p>
                    <a:p>
                      <a:pPr marL="0" marR="0" algn="ctr">
                        <a:buNone/>
                      </a:pPr>
                      <a:r>
                        <a:rPr lang="en-US" sz="1400" dirty="0">
                          <a:solidFill>
                            <a:schemeClr val="bg1"/>
                          </a:solidFill>
                          <a:effectLst/>
                          <a:latin typeface="+mn-lt"/>
                          <a:ea typeface="Aptos" panose="020B0004020202020204" pitchFamily="34" charset="0"/>
                          <a:cs typeface="Aptos" panose="020B0004020202020204" pitchFamily="34" charset="0"/>
                        </a:rPr>
                        <a:t>7 (13)</a:t>
                      </a:r>
                    </a:p>
                    <a:p>
                      <a:pPr marL="0" marR="0" algn="ctr">
                        <a:buNone/>
                      </a:pPr>
                      <a:r>
                        <a:rPr lang="en-US" sz="1400" dirty="0">
                          <a:solidFill>
                            <a:schemeClr val="bg1"/>
                          </a:solidFill>
                          <a:effectLst/>
                          <a:latin typeface="+mn-lt"/>
                          <a:ea typeface="Aptos" panose="020B0004020202020204" pitchFamily="34" charset="0"/>
                          <a:cs typeface="Aptos" panose="020B0004020202020204" pitchFamily="34" charset="0"/>
                        </a:rPr>
                        <a:t>4 (7)</a:t>
                      </a:r>
                    </a:p>
                    <a:p>
                      <a:pPr marL="0" marR="0" algn="ctr">
                        <a:buNone/>
                      </a:pPr>
                      <a:r>
                        <a:rPr lang="en-US" sz="1400" dirty="0">
                          <a:solidFill>
                            <a:schemeClr val="bg1"/>
                          </a:solidFill>
                          <a:effectLst/>
                          <a:latin typeface="+mn-lt"/>
                          <a:ea typeface="Aptos" panose="020B0004020202020204" pitchFamily="34" charset="0"/>
                          <a:cs typeface="Aptos" panose="020B0004020202020204" pitchFamily="34" charset="0"/>
                        </a:rPr>
                        <a:t>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dirty="0">
                          <a:solidFill>
                            <a:schemeClr val="bg1"/>
                          </a:solidFill>
                          <a:effectLst/>
                          <a:latin typeface="+mn-lt"/>
                          <a:ea typeface="Aptos" panose="020B0004020202020204" pitchFamily="34" charset="0"/>
                          <a:cs typeface="Aptos" panose="020B0004020202020204" pitchFamily="34" charset="0"/>
                        </a:rPr>
                        <a:t>52 (71)</a:t>
                      </a:r>
                    </a:p>
                    <a:p>
                      <a:pPr marL="0" marR="0" algn="ctr">
                        <a:buNone/>
                      </a:pPr>
                      <a:r>
                        <a:rPr lang="en-US" sz="1400" dirty="0">
                          <a:solidFill>
                            <a:schemeClr val="bg1"/>
                          </a:solidFill>
                          <a:effectLst/>
                          <a:latin typeface="+mn-lt"/>
                          <a:ea typeface="Aptos" panose="020B0004020202020204" pitchFamily="34" charset="0"/>
                          <a:cs typeface="Aptos" panose="020B0004020202020204" pitchFamily="34" charset="0"/>
                        </a:rPr>
                        <a:t>3 (4)</a:t>
                      </a:r>
                    </a:p>
                    <a:p>
                      <a:pPr marL="0" marR="0" algn="ctr">
                        <a:buNone/>
                      </a:pPr>
                      <a:r>
                        <a:rPr lang="en-US" sz="1400" dirty="0">
                          <a:solidFill>
                            <a:schemeClr val="bg1"/>
                          </a:solidFill>
                          <a:effectLst/>
                          <a:latin typeface="+mn-lt"/>
                          <a:ea typeface="Aptos" panose="020B0004020202020204" pitchFamily="34" charset="0"/>
                          <a:cs typeface="Aptos" panose="020B0004020202020204" pitchFamily="34" charset="0"/>
                        </a:rPr>
                        <a:t>49 (67)</a:t>
                      </a:r>
                    </a:p>
                    <a:p>
                      <a:pPr marL="0" marR="0" algn="ctr">
                        <a:buNone/>
                      </a:pPr>
                      <a:r>
                        <a:rPr lang="en-US" sz="1400" dirty="0">
                          <a:solidFill>
                            <a:schemeClr val="bg1"/>
                          </a:solidFill>
                          <a:effectLst/>
                          <a:latin typeface="+mn-lt"/>
                          <a:ea typeface="Aptos" panose="020B0004020202020204" pitchFamily="34" charset="0"/>
                          <a:cs typeface="Aptos" panose="020B0004020202020204" pitchFamily="34" charset="0"/>
                        </a:rPr>
                        <a:t>16 (22)</a:t>
                      </a:r>
                    </a:p>
                    <a:p>
                      <a:pPr marL="0" marR="0" algn="ctr">
                        <a:buNone/>
                      </a:pPr>
                      <a:r>
                        <a:rPr lang="en-US" sz="1400" dirty="0">
                          <a:solidFill>
                            <a:schemeClr val="bg1"/>
                          </a:solidFill>
                          <a:effectLst/>
                          <a:latin typeface="+mn-lt"/>
                          <a:ea typeface="Aptos" panose="020B0004020202020204" pitchFamily="34" charset="0"/>
                          <a:cs typeface="Aptos" panose="020B0004020202020204" pitchFamily="34" charset="0"/>
                        </a:rPr>
                        <a:t>2 (3)</a:t>
                      </a:r>
                    </a:p>
                    <a:p>
                      <a:pPr marL="0" marR="0" algn="ctr">
                        <a:buNone/>
                      </a:pPr>
                      <a:r>
                        <a:rPr lang="en-US" sz="1400" dirty="0">
                          <a:solidFill>
                            <a:schemeClr val="bg1"/>
                          </a:solidFill>
                          <a:effectLst/>
                          <a:latin typeface="+mn-lt"/>
                          <a:ea typeface="Aptos" panose="020B0004020202020204" pitchFamily="34" charset="0"/>
                          <a:cs typeface="Aptos" panose="020B0004020202020204" pitchFamily="34" charset="0"/>
                        </a:rPr>
                        <a:t>1 (1)</a:t>
                      </a:r>
                    </a:p>
                    <a:p>
                      <a:pPr marL="0" marR="0" algn="ctr">
                        <a:buNone/>
                      </a:pPr>
                      <a:r>
                        <a:rPr lang="en-US" sz="1400" dirty="0">
                          <a:solidFill>
                            <a:schemeClr val="bg1"/>
                          </a:solidFill>
                          <a:effectLst/>
                          <a:latin typeface="+mn-lt"/>
                          <a:ea typeface="Aptos" panose="020B0004020202020204" pitchFamily="34" charset="0"/>
                          <a:cs typeface="Aptos" panose="020B0004020202020204" pitchFamily="34" charset="0"/>
                        </a:rPr>
                        <a:t>2 (3)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481448972"/>
                  </a:ext>
                </a:extLst>
              </a:tr>
              <a:tr h="218451">
                <a:tc>
                  <a:txBody>
                    <a:bodyPr/>
                    <a:lstStyle/>
                    <a:p>
                      <a:pPr marL="0" marR="0">
                        <a:buNone/>
                      </a:pPr>
                      <a:r>
                        <a:rPr lang="en-US" sz="1400" b="0" dirty="0">
                          <a:solidFill>
                            <a:schemeClr val="bg1"/>
                          </a:solidFill>
                          <a:effectLst/>
                          <a:latin typeface="+mn-lt"/>
                        </a:rPr>
                        <a:t>DCR</a:t>
                      </a:r>
                      <a:r>
                        <a:rPr lang="en-US" sz="1400" b="0" dirty="0">
                          <a:solidFill>
                            <a:schemeClr val="bg1"/>
                          </a:solidFill>
                          <a:effectLst/>
                          <a:latin typeface="+mn-lt"/>
                          <a:ea typeface="Aptos" panose="020B0004020202020204" pitchFamily="34" charset="0"/>
                          <a:cs typeface="Aptos" panose="020B0004020202020204" pitchFamily="34" charset="0"/>
                        </a:rPr>
                        <a:t>, n (%)</a:t>
                      </a: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dirty="0">
                          <a:solidFill>
                            <a:schemeClr val="bg1"/>
                          </a:solidFill>
                          <a:effectLst/>
                          <a:latin typeface="+mn-lt"/>
                        </a:rPr>
                        <a:t>66 (81)</a:t>
                      </a:r>
                      <a:endParaRPr lang="en-US" sz="140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dirty="0">
                          <a:solidFill>
                            <a:schemeClr val="bg1"/>
                          </a:solidFill>
                          <a:effectLst/>
                          <a:latin typeface="+mn-lt"/>
                        </a:rPr>
                        <a:t>39 (71)</a:t>
                      </a:r>
                      <a:endParaRPr lang="en-US" sz="140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dirty="0">
                          <a:solidFill>
                            <a:schemeClr val="bg1"/>
                          </a:solidFill>
                          <a:effectLst/>
                          <a:latin typeface="+mn-lt"/>
                        </a:rPr>
                        <a:t>65 (89)</a:t>
                      </a:r>
                      <a:endParaRPr lang="en-US" sz="140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780788883"/>
                  </a:ext>
                </a:extLst>
              </a:tr>
              <a:tr h="371366">
                <a:tc>
                  <a:txBody>
                    <a:bodyPr/>
                    <a:lstStyle/>
                    <a:p>
                      <a:pPr marL="0" marR="0">
                        <a:buNone/>
                      </a:pPr>
                      <a:r>
                        <a:rPr lang="en-US" sz="1400" b="0" dirty="0">
                          <a:solidFill>
                            <a:schemeClr val="bg1"/>
                          </a:solidFill>
                          <a:effectLst/>
                          <a:latin typeface="+mn-lt"/>
                        </a:rPr>
                        <a:t>Median DoR, mo (95% CI)</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dirty="0">
                          <a:solidFill>
                            <a:schemeClr val="bg1"/>
                          </a:solidFill>
                          <a:effectLst/>
                          <a:latin typeface="+mn-lt"/>
                        </a:rPr>
                        <a:t>9.2 (6.3-13.5)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dirty="0">
                          <a:solidFill>
                            <a:schemeClr val="bg1"/>
                          </a:solidFill>
                          <a:effectLst/>
                          <a:latin typeface="+mn-lt"/>
                        </a:rPr>
                        <a:t>8.5 (5.6-16.4)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dirty="0">
                          <a:solidFill>
                            <a:schemeClr val="bg1"/>
                          </a:solidFill>
                          <a:effectLst/>
                          <a:latin typeface="+mn-lt"/>
                        </a:rPr>
                        <a:t>11.0 (8.1-NE)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651778436"/>
                  </a:ext>
                </a:extLst>
              </a:tr>
              <a:tr h="218451">
                <a:tc>
                  <a:txBody>
                    <a:bodyPr/>
                    <a:lstStyle/>
                    <a:p>
                      <a:pPr marL="0" marR="0">
                        <a:buNone/>
                      </a:pPr>
                      <a:r>
                        <a:rPr lang="en-US" sz="1400" b="0" dirty="0">
                          <a:solidFill>
                            <a:schemeClr val="bg1"/>
                          </a:solidFill>
                          <a:effectLst/>
                          <a:latin typeface="+mn-lt"/>
                        </a:rPr>
                        <a:t>12-mo DoR, %</a:t>
                      </a: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effectLst/>
                          <a:latin typeface="+mn-lt"/>
                          <a:ea typeface="Aptos" panose="020B0004020202020204" pitchFamily="34" charset="0"/>
                          <a:cs typeface="Aptos" panose="020B0004020202020204" pitchFamily="34" charset="0"/>
                        </a:rPr>
                        <a:t>42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effectLst/>
                          <a:latin typeface="+mn-lt"/>
                          <a:ea typeface="Aptos" panose="020B0004020202020204" pitchFamily="34" charset="0"/>
                          <a:cs typeface="Aptos" panose="020B0004020202020204" pitchFamily="34" charset="0"/>
                        </a:rPr>
                        <a:t>29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effectLst/>
                          <a:latin typeface="+mn-lt"/>
                          <a:ea typeface="Aptos" panose="020B0004020202020204" pitchFamily="34" charset="0"/>
                          <a:cs typeface="Aptos" panose="020B0004020202020204" pitchFamily="34" charset="0"/>
                        </a:rPr>
                        <a:t>NE*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725014221"/>
                  </a:ext>
                </a:extLst>
              </a:tr>
              <a:tr h="344708">
                <a:tc>
                  <a:txBody>
                    <a:bodyPr/>
                    <a:lstStyle/>
                    <a:p>
                      <a:pPr marL="0" marR="0">
                        <a:buNone/>
                      </a:pPr>
                      <a:r>
                        <a:rPr lang="en-US" sz="1400" b="0" dirty="0">
                          <a:solidFill>
                            <a:schemeClr val="bg1"/>
                          </a:solidFill>
                          <a:effectLst/>
                          <a:latin typeface="+mn-lt"/>
                          <a:ea typeface="Aptos" panose="020B0004020202020204" pitchFamily="34" charset="0"/>
                          <a:cs typeface="Aptos" panose="020B0004020202020204" pitchFamily="34" charset="0"/>
                        </a:rPr>
                        <a:t>Median PFS, mo (95% CI)</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dirty="0">
                          <a:solidFill>
                            <a:schemeClr val="bg1"/>
                          </a:solidFill>
                          <a:effectLst/>
                          <a:latin typeface="+mn-lt"/>
                          <a:ea typeface="Aptos" panose="020B0004020202020204" pitchFamily="34" charset="0"/>
                          <a:cs typeface="Aptos" panose="020B0004020202020204" pitchFamily="34" charset="0"/>
                        </a:rPr>
                        <a:t>8.3 (6.9-12.3)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dirty="0">
                          <a:solidFill>
                            <a:schemeClr val="bg1"/>
                          </a:solidFill>
                          <a:effectLst/>
                          <a:latin typeface="+mn-lt"/>
                          <a:ea typeface="Aptos" panose="020B0004020202020204" pitchFamily="34" charset="0"/>
                          <a:cs typeface="Aptos" panose="020B0004020202020204" pitchFamily="34" charset="0"/>
                        </a:rPr>
                        <a:t>5.5 (4.3-8.3)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dirty="0">
                          <a:solidFill>
                            <a:schemeClr val="bg1"/>
                          </a:solidFill>
                          <a:effectLst/>
                          <a:latin typeface="+mn-lt"/>
                          <a:ea typeface="Aptos" panose="020B0004020202020204" pitchFamily="34" charset="0"/>
                          <a:cs typeface="Aptos" panose="020B0004020202020204" pitchFamily="34" charset="0"/>
                        </a:rPr>
                        <a:t>NE (9.6-NE)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42473609"/>
                  </a:ext>
                </a:extLst>
              </a:tr>
              <a:tr h="218451">
                <a:tc>
                  <a:txBody>
                    <a:bodyPr/>
                    <a:lstStyle/>
                    <a:p>
                      <a:pPr marL="0" marR="0">
                        <a:buNone/>
                      </a:pPr>
                      <a:r>
                        <a:rPr lang="en-US" sz="1400" b="0" dirty="0">
                          <a:solidFill>
                            <a:schemeClr val="bg1"/>
                          </a:solidFill>
                          <a:effectLst/>
                          <a:latin typeface="+mn-lt"/>
                          <a:ea typeface="Aptos" panose="020B0004020202020204" pitchFamily="34" charset="0"/>
                          <a:cs typeface="Aptos" panose="020B0004020202020204" pitchFamily="34" charset="0"/>
                        </a:rPr>
                        <a:t>12-mo PFS, %</a:t>
                      </a: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dirty="0">
                          <a:solidFill>
                            <a:schemeClr val="bg1"/>
                          </a:solidFill>
                          <a:effectLst/>
                          <a:latin typeface="+mn-lt"/>
                          <a:ea typeface="Aptos" panose="020B0004020202020204" pitchFamily="34" charset="0"/>
                          <a:cs typeface="Aptos" panose="020B0004020202020204" pitchFamily="34" charset="0"/>
                        </a:rPr>
                        <a:t>44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dirty="0">
                          <a:solidFill>
                            <a:schemeClr val="bg1"/>
                          </a:solidFill>
                          <a:effectLst/>
                          <a:latin typeface="+mn-lt"/>
                          <a:ea typeface="Aptos" panose="020B0004020202020204" pitchFamily="34" charset="0"/>
                          <a:cs typeface="Aptos" panose="020B0004020202020204" pitchFamily="34" charset="0"/>
                        </a:rPr>
                        <a:t>28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dirty="0">
                          <a:solidFill>
                            <a:schemeClr val="bg1"/>
                          </a:solidFill>
                          <a:effectLst/>
                          <a:latin typeface="+mn-lt"/>
                          <a:ea typeface="Aptos" panose="020B0004020202020204" pitchFamily="34" charset="0"/>
                          <a:cs typeface="Aptos" panose="020B0004020202020204" pitchFamily="34" charset="0"/>
                        </a:rPr>
                        <a:t>55</a:t>
                      </a:r>
                      <a:r>
                        <a:rPr lang="en-US" sz="1400" baseline="30000" dirty="0">
                          <a:solidFill>
                            <a:schemeClr val="bg1"/>
                          </a:solidFill>
                          <a:effectLst/>
                          <a:latin typeface="+mn-lt"/>
                          <a:ea typeface="Aptos" panose="020B0004020202020204" pitchFamily="34" charset="0"/>
                          <a:cs typeface="Aptos" panose="020B0004020202020204" pitchFamily="34" charset="0"/>
                        </a:rPr>
                        <a: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365024959"/>
                  </a:ext>
                </a:extLst>
              </a:tr>
            </a:tbl>
          </a:graphicData>
        </a:graphic>
      </p:graphicFrame>
      <p:sp>
        <p:nvSpPr>
          <p:cNvPr id="8" name="Text Box 11">
            <a:extLst>
              <a:ext uri="{FF2B5EF4-FFF2-40B4-BE49-F238E27FC236}">
                <a16:creationId xmlns:a16="http://schemas.microsoft.com/office/drawing/2014/main" id="{753382B7-787B-8D35-B4FE-6C6E4E161B07}"/>
              </a:ext>
            </a:extLst>
          </p:cNvPr>
          <p:cNvSpPr txBox="1">
            <a:spLocks noChangeArrowheads="1"/>
          </p:cNvSpPr>
          <p:nvPr/>
        </p:nvSpPr>
        <p:spPr bwMode="auto">
          <a:xfrm>
            <a:off x="414339" y="5650333"/>
            <a:ext cx="234747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r" eaLnBrk="1" hangingPunct="1">
              <a:lnSpc>
                <a:spcPct val="100000"/>
              </a:lnSpc>
              <a:spcBef>
                <a:spcPct val="0"/>
              </a:spcBef>
              <a:spcAft>
                <a:spcPct val="0"/>
              </a:spcAft>
              <a:buClrTx/>
              <a:buNone/>
              <a:defRPr/>
            </a:pPr>
            <a:r>
              <a:rPr lang="en-US" altLang="en-US" sz="1200" b="0" dirty="0">
                <a:solidFill>
                  <a:schemeClr val="bg1"/>
                </a:solidFill>
                <a:latin typeface="Calibri" panose="020F0502020204030204" pitchFamily="34" charset="0"/>
              </a:rPr>
              <a:t>*38 patients (73%) were censored.</a:t>
            </a:r>
          </a:p>
          <a:p>
            <a:pPr lvl="0" algn="r" eaLnBrk="1" hangingPunct="1">
              <a:lnSpc>
                <a:spcPct val="100000"/>
              </a:lnSpc>
              <a:spcBef>
                <a:spcPct val="0"/>
              </a:spcBef>
              <a:spcAft>
                <a:spcPct val="0"/>
              </a:spcAft>
              <a:buClrTx/>
              <a:buNone/>
              <a:defRPr/>
            </a:pPr>
            <a:r>
              <a:rPr lang="en-US" sz="1200" baseline="30000" dirty="0">
                <a:solidFill>
                  <a:schemeClr val="bg1"/>
                </a:solidFill>
                <a:latin typeface="+mn-lt"/>
                <a:ea typeface="Aptos" panose="020B0004020202020204" pitchFamily="34" charset="0"/>
                <a:cs typeface="Aptos" panose="020B0004020202020204" pitchFamily="34" charset="0"/>
              </a:rPr>
              <a:t>†</a:t>
            </a:r>
            <a:r>
              <a:rPr lang="en-US" sz="1200" b="0" dirty="0">
                <a:solidFill>
                  <a:schemeClr val="bg1"/>
                </a:solidFill>
                <a:latin typeface="Calibri" panose="020F0502020204030204" pitchFamily="34" charset="0"/>
                <a:ea typeface="Aptos" panose="020B0004020202020204" pitchFamily="34" charset="0"/>
                <a:cs typeface="Aptos" panose="020B0004020202020204" pitchFamily="34" charset="0"/>
              </a:rPr>
              <a:t>49 patients (67%) were censored.</a:t>
            </a:r>
            <a:endParaRPr lang="en-US" altLang="en-US" sz="1200" b="0" dirty="0">
              <a:solidFill>
                <a:schemeClr val="bg1"/>
              </a:solidFill>
              <a:latin typeface="Calibri" panose="020F0502020204030204" pitchFamily="34" charset="0"/>
            </a:endParaRPr>
          </a:p>
        </p:txBody>
      </p:sp>
      <p:sp>
        <p:nvSpPr>
          <p:cNvPr id="11" name="Content Placeholder 3">
            <a:extLst>
              <a:ext uri="{FF2B5EF4-FFF2-40B4-BE49-F238E27FC236}">
                <a16:creationId xmlns:a16="http://schemas.microsoft.com/office/drawing/2014/main" id="{B23B91D1-C58C-1105-6EB1-65393C4A5BEB}"/>
              </a:ext>
            </a:extLst>
          </p:cNvPr>
          <p:cNvSpPr txBox="1">
            <a:spLocks/>
          </p:cNvSpPr>
          <p:nvPr/>
        </p:nvSpPr>
        <p:spPr>
          <a:xfrm>
            <a:off x="7132323" y="1493983"/>
            <a:ext cx="4774333" cy="5036182"/>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Bef>
                <a:spcPts val="700"/>
              </a:spcBef>
              <a:spcAft>
                <a:spcPts val="300"/>
              </a:spcAft>
            </a:pPr>
            <a:r>
              <a:rPr lang="en-US" sz="2000" b="0" kern="0" dirty="0"/>
              <a:t>In cohort D, ORR was consistent across key subgroups, including age, sex, race</a:t>
            </a:r>
          </a:p>
          <a:p>
            <a:pPr lvl="1">
              <a:spcBef>
                <a:spcPts val="700"/>
              </a:spcBef>
              <a:spcAft>
                <a:spcPts val="300"/>
              </a:spcAft>
            </a:pPr>
            <a:r>
              <a:rPr lang="en-US" sz="1800" b="0" kern="0" dirty="0"/>
              <a:t>Patients with NSCLC and </a:t>
            </a:r>
            <a:r>
              <a:rPr lang="en-US" sz="1800" b="0" i="1" kern="0" dirty="0"/>
              <a:t>HER2 </a:t>
            </a:r>
            <a:r>
              <a:rPr lang="en-US" sz="1800" b="0" kern="0" dirty="0"/>
              <a:t>TKD mutations (n = 73): ORR: 70%; mPFS: </a:t>
            </a:r>
            <a:br>
              <a:rPr lang="en-US" sz="1800" b="0" kern="0" dirty="0"/>
            </a:br>
            <a:r>
              <a:rPr lang="en-US" sz="1800" b="0" kern="0" dirty="0"/>
              <a:t>9.6 mo</a:t>
            </a:r>
          </a:p>
          <a:p>
            <a:pPr lvl="2">
              <a:spcBef>
                <a:spcPts val="700"/>
              </a:spcBef>
              <a:spcAft>
                <a:spcPts val="300"/>
              </a:spcAft>
              <a:buFont typeface="Wingdings" panose="05000000000000000000" pitchFamily="2" charset="2"/>
              <a:buChar char="§"/>
            </a:pPr>
            <a:r>
              <a:rPr lang="en-US" sz="1600" b="0" kern="0" dirty="0"/>
              <a:t>Nonsquamous NSCLC and </a:t>
            </a:r>
            <a:r>
              <a:rPr lang="en-US" sz="1600" b="0" i="1" kern="0" dirty="0"/>
              <a:t>HER2 </a:t>
            </a:r>
            <a:r>
              <a:rPr lang="en-US" sz="1600" b="0" kern="0" dirty="0"/>
              <a:t>TKD mutations (n = 70): ORR: 71%; mPFS: </a:t>
            </a:r>
            <a:br>
              <a:rPr lang="en-US" sz="1600" b="0" kern="0" dirty="0"/>
            </a:br>
            <a:r>
              <a:rPr lang="en-US" sz="1600" b="0" kern="0" dirty="0"/>
              <a:t>9.6 mo</a:t>
            </a:r>
          </a:p>
          <a:p>
            <a:pPr lvl="1">
              <a:spcBef>
                <a:spcPts val="700"/>
              </a:spcBef>
              <a:spcAft>
                <a:spcPts val="300"/>
              </a:spcAft>
            </a:pPr>
            <a:r>
              <a:rPr lang="en-US" sz="1800" b="0" kern="0" dirty="0"/>
              <a:t>Patients with </a:t>
            </a:r>
            <a:r>
              <a:rPr lang="en-US" sz="1800" b="0" i="1" kern="0" dirty="0"/>
              <a:t>HER2 </a:t>
            </a:r>
            <a:r>
              <a:rPr lang="en-US" sz="1800" b="0" kern="0" dirty="0"/>
              <a:t>Y772_A775dupYVMA mutation (n = 49): ORR: 78%; mPFS: </a:t>
            </a:r>
            <a:br>
              <a:rPr lang="en-US" sz="1800" b="0" kern="0" dirty="0"/>
            </a:br>
            <a:r>
              <a:rPr lang="en-US" sz="1800" b="0" kern="0" dirty="0"/>
              <a:t>12.2 mo</a:t>
            </a:r>
          </a:p>
          <a:p>
            <a:pPr lvl="2">
              <a:spcBef>
                <a:spcPts val="700"/>
              </a:spcBef>
              <a:spcAft>
                <a:spcPts val="300"/>
              </a:spcAft>
              <a:buFont typeface="Wingdings" panose="05000000000000000000" pitchFamily="2" charset="2"/>
              <a:buChar char="§"/>
            </a:pPr>
            <a:r>
              <a:rPr lang="en-US" sz="1600" b="0" kern="0" dirty="0"/>
              <a:t>Other TKD mutations (n = 23): ORR: 57%; mPFS: 7.0 mo</a:t>
            </a:r>
          </a:p>
          <a:p>
            <a:pPr lvl="1">
              <a:spcBef>
                <a:spcPts val="700"/>
              </a:spcBef>
              <a:spcAft>
                <a:spcPts val="300"/>
              </a:spcAft>
            </a:pPr>
            <a:r>
              <a:rPr lang="en-US" sz="1800" b="0" kern="0" dirty="0"/>
              <a:t>Median DoT: 9.9 mo; 24/81 (30%) had ongoing tx; responses maintained after dose reduction/interruption</a:t>
            </a:r>
          </a:p>
        </p:txBody>
      </p:sp>
    </p:spTree>
    <p:extLst>
      <p:ext uri="{BB962C8B-B14F-4D97-AF65-F5344CB8AC3E}">
        <p14:creationId xmlns:p14="http://schemas.microsoft.com/office/powerpoint/2010/main" val="38166773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314C9D-8010-3553-4D7C-B076397B689C}"/>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80D761A4-46A1-C947-9B9B-D5F9637AC080}"/>
              </a:ext>
            </a:extLst>
          </p:cNvPr>
          <p:cNvSpPr>
            <a:spLocks noGrp="1" noChangeArrowheads="1"/>
          </p:cNvSpPr>
          <p:nvPr>
            <p:ph type="title"/>
          </p:nvPr>
        </p:nvSpPr>
        <p:spPr/>
        <p:txBody>
          <a:bodyPr/>
          <a:lstStyle/>
          <a:p>
            <a:r>
              <a:rPr lang="en-US" dirty="0"/>
              <a:t>SOHO-01: CNS-Related Outcomes</a:t>
            </a:r>
            <a:endParaRPr lang="en-US" altLang="en-US" dirty="0"/>
          </a:p>
        </p:txBody>
      </p:sp>
      <p:sp>
        <p:nvSpPr>
          <p:cNvPr id="6" name="Content Placeholder 5">
            <a:extLst>
              <a:ext uri="{FF2B5EF4-FFF2-40B4-BE49-F238E27FC236}">
                <a16:creationId xmlns:a16="http://schemas.microsoft.com/office/drawing/2014/main" id="{8B6832F3-F67D-1D79-EFFE-56656A6C4825}"/>
              </a:ext>
            </a:extLst>
          </p:cNvPr>
          <p:cNvSpPr>
            <a:spLocks noGrp="1"/>
          </p:cNvSpPr>
          <p:nvPr>
            <p:ph sz="half" idx="4294967295"/>
          </p:nvPr>
        </p:nvSpPr>
        <p:spPr>
          <a:xfrm>
            <a:off x="616244" y="4592874"/>
            <a:ext cx="11201400" cy="1743075"/>
          </a:xfrm>
        </p:spPr>
        <p:txBody>
          <a:bodyPr/>
          <a:lstStyle/>
          <a:p>
            <a:r>
              <a:rPr lang="en-US" sz="2400" dirty="0"/>
              <a:t>Systemic responses were similar regardless of the presence of brain mets at baseline</a:t>
            </a:r>
          </a:p>
          <a:p>
            <a:r>
              <a:rPr lang="en-US" sz="2400" dirty="0"/>
              <a:t>&lt;5% of patients without brain mets at baseline developed new lesions in the brain as the progression site</a:t>
            </a:r>
          </a:p>
        </p:txBody>
      </p:sp>
      <p:graphicFrame>
        <p:nvGraphicFramePr>
          <p:cNvPr id="3" name="Table 2">
            <a:extLst>
              <a:ext uri="{FF2B5EF4-FFF2-40B4-BE49-F238E27FC236}">
                <a16:creationId xmlns:a16="http://schemas.microsoft.com/office/drawing/2014/main" id="{185096ED-CEF8-3AC0-8586-54348D6CDEDE}"/>
              </a:ext>
            </a:extLst>
          </p:cNvPr>
          <p:cNvGraphicFramePr>
            <a:graphicFrameLocks noGrp="1"/>
          </p:cNvGraphicFramePr>
          <p:nvPr>
            <p:extLst>
              <p:ext uri="{D42A27DB-BD31-4B8C-83A1-F6EECF244321}">
                <p14:modId xmlns:p14="http://schemas.microsoft.com/office/powerpoint/2010/main" val="316389050"/>
              </p:ext>
            </p:extLst>
          </p:nvPr>
        </p:nvGraphicFramePr>
        <p:xfrm>
          <a:off x="722318" y="1602335"/>
          <a:ext cx="10756895" cy="2834640"/>
        </p:xfrm>
        <a:graphic>
          <a:graphicData uri="http://schemas.openxmlformats.org/drawingml/2006/table">
            <a:tbl>
              <a:tblPr firstRow="1" firstCol="1" bandRow="1">
                <a:tableStyleId>{93296810-A885-4BE3-A3E7-6D5BEEA58F35}</a:tableStyleId>
              </a:tblPr>
              <a:tblGrid>
                <a:gridCol w="4054725">
                  <a:extLst>
                    <a:ext uri="{9D8B030D-6E8A-4147-A177-3AD203B41FA5}">
                      <a16:colId xmlns:a16="http://schemas.microsoft.com/office/drawing/2014/main" val="2559924255"/>
                    </a:ext>
                  </a:extLst>
                </a:gridCol>
                <a:gridCol w="1690668">
                  <a:extLst>
                    <a:ext uri="{9D8B030D-6E8A-4147-A177-3AD203B41FA5}">
                      <a16:colId xmlns:a16="http://schemas.microsoft.com/office/drawing/2014/main" val="3889909522"/>
                    </a:ext>
                  </a:extLst>
                </a:gridCol>
                <a:gridCol w="1729984">
                  <a:extLst>
                    <a:ext uri="{9D8B030D-6E8A-4147-A177-3AD203B41FA5}">
                      <a16:colId xmlns:a16="http://schemas.microsoft.com/office/drawing/2014/main" val="1254603855"/>
                    </a:ext>
                  </a:extLst>
                </a:gridCol>
                <a:gridCol w="1677561">
                  <a:extLst>
                    <a:ext uri="{9D8B030D-6E8A-4147-A177-3AD203B41FA5}">
                      <a16:colId xmlns:a16="http://schemas.microsoft.com/office/drawing/2014/main" val="3522380446"/>
                    </a:ext>
                  </a:extLst>
                </a:gridCol>
                <a:gridCol w="1603957">
                  <a:extLst>
                    <a:ext uri="{9D8B030D-6E8A-4147-A177-3AD203B41FA5}">
                      <a16:colId xmlns:a16="http://schemas.microsoft.com/office/drawing/2014/main" val="630754016"/>
                    </a:ext>
                  </a:extLst>
                </a:gridCol>
              </a:tblGrid>
              <a:tr h="231283">
                <a:tc>
                  <a:txBody>
                    <a:bodyPr/>
                    <a:lstStyle/>
                    <a:p>
                      <a:pPr marL="0" marR="0">
                        <a:buNone/>
                      </a:pPr>
                      <a:r>
                        <a:rPr lang="en-US" sz="1800" dirty="0">
                          <a:effectLst/>
                          <a:latin typeface="+mn-lt"/>
                          <a:ea typeface="Aptos" panose="020B0004020202020204" pitchFamily="34" charset="0"/>
                          <a:cs typeface="Aptos" panose="020B0004020202020204" pitchFamily="34" charset="0"/>
                        </a:rPr>
                        <a:t>Parameter, n/N (%)</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marL="0" marR="0" algn="ctr">
                        <a:buNone/>
                      </a:pPr>
                      <a:r>
                        <a:rPr lang="en-US" sz="1800" dirty="0">
                          <a:effectLst/>
                          <a:latin typeface="+mn-lt"/>
                        </a:rPr>
                        <a:t>Cohort D</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marL="0" marR="0" algn="ctr">
                        <a:buNone/>
                      </a:pPr>
                      <a:r>
                        <a:rPr lang="en-US" sz="1800" dirty="0">
                          <a:effectLst/>
                          <a:latin typeface="+mn-lt"/>
                        </a:rPr>
                        <a:t>Cohort E </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marL="0" marR="0" algn="ctr">
                        <a:buNone/>
                      </a:pPr>
                      <a:r>
                        <a:rPr lang="en-US" sz="1800" dirty="0">
                          <a:effectLst/>
                          <a:latin typeface="+mn-lt"/>
                          <a:ea typeface="Aptos" panose="020B0004020202020204" pitchFamily="34" charset="0"/>
                          <a:cs typeface="Aptos" panose="020B0004020202020204" pitchFamily="34" charset="0"/>
                        </a:rPr>
                        <a:t>Cohort F </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marL="0" marR="0" algn="ctr">
                        <a:buNone/>
                      </a:pPr>
                      <a:r>
                        <a:rPr lang="en-US" sz="1800" dirty="0">
                          <a:effectLst/>
                          <a:latin typeface="+mn-lt"/>
                          <a:ea typeface="Aptos" panose="020B0004020202020204" pitchFamily="34" charset="0"/>
                          <a:cs typeface="Aptos" panose="020B0004020202020204" pitchFamily="34" charset="0"/>
                        </a:rPr>
                        <a:t>Total </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548234714"/>
                  </a:ext>
                </a:extLst>
              </a:tr>
              <a:tr h="231283">
                <a:tc>
                  <a:txBody>
                    <a:bodyPr/>
                    <a:lstStyle/>
                    <a:p>
                      <a:pPr marL="0" marR="0">
                        <a:buNone/>
                      </a:pPr>
                      <a:r>
                        <a:rPr lang="en-US" sz="1800" b="0" dirty="0">
                          <a:solidFill>
                            <a:schemeClr val="bg1"/>
                          </a:solidFill>
                          <a:effectLst/>
                          <a:latin typeface="+mn-lt"/>
                          <a:ea typeface="Aptos" panose="020B0004020202020204" pitchFamily="34" charset="0"/>
                          <a:cs typeface="Aptos" panose="020B0004020202020204" pitchFamily="34" charset="0"/>
                        </a:rPr>
                        <a:t>Brain mets at baseline</a:t>
                      </a:r>
                    </a:p>
                  </a:txBody>
                  <a:tcPr anchor="b">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800" dirty="0">
                          <a:solidFill>
                            <a:schemeClr val="bg1"/>
                          </a:solidFill>
                          <a:effectLst/>
                          <a:latin typeface="+mn-lt"/>
                        </a:rPr>
                        <a:t>18/81 (22)</a:t>
                      </a:r>
                      <a:endParaRPr lang="en-US" sz="180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800" dirty="0">
                          <a:solidFill>
                            <a:schemeClr val="bg1"/>
                          </a:solidFill>
                          <a:effectLst/>
                          <a:latin typeface="+mn-lt"/>
                        </a:rPr>
                        <a:t>15/55 (27)</a:t>
                      </a:r>
                      <a:endParaRPr lang="en-US" sz="180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800" dirty="0">
                          <a:solidFill>
                            <a:schemeClr val="bg1"/>
                          </a:solidFill>
                          <a:effectLst/>
                          <a:latin typeface="+mn-lt"/>
                          <a:ea typeface="Aptos" panose="020B0004020202020204" pitchFamily="34" charset="0"/>
                          <a:cs typeface="Aptos" panose="020B0004020202020204" pitchFamily="34" charset="0"/>
                        </a:rPr>
                        <a:t>9/73 (12)</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800" dirty="0">
                          <a:solidFill>
                            <a:schemeClr val="bg1"/>
                          </a:solidFill>
                          <a:effectLst/>
                          <a:latin typeface="+mn-lt"/>
                          <a:ea typeface="Aptos" panose="020B0004020202020204" pitchFamily="34" charset="0"/>
                          <a:cs typeface="Aptos" panose="020B0004020202020204" pitchFamily="34" charset="0"/>
                        </a:rPr>
                        <a:t>42/209 (20)</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645449382"/>
                  </a:ext>
                </a:extLst>
              </a:tr>
              <a:tr h="245420">
                <a:tc>
                  <a:txBody>
                    <a:bodyPr/>
                    <a:lstStyle/>
                    <a:p>
                      <a:pPr marL="0" marR="0">
                        <a:buNone/>
                      </a:pPr>
                      <a:r>
                        <a:rPr lang="en-US" sz="1800" b="0" dirty="0">
                          <a:solidFill>
                            <a:schemeClr val="bg1"/>
                          </a:solidFill>
                          <a:effectLst/>
                          <a:latin typeface="+mn-lt"/>
                          <a:ea typeface="Aptos" panose="020B0004020202020204" pitchFamily="34" charset="0"/>
                          <a:cs typeface="Aptos" panose="020B0004020202020204" pitchFamily="34" charset="0"/>
                        </a:rPr>
                        <a:t>ORR by BICR</a:t>
                      </a:r>
                    </a:p>
                    <a:p>
                      <a:pPr marL="285750" marR="0" lvl="0" indent="-285750">
                        <a:buFont typeface="Wingdings" panose="05000000000000000000" pitchFamily="2" charset="2"/>
                        <a:buChar char="§"/>
                      </a:pPr>
                      <a:r>
                        <a:rPr lang="en-US" sz="1800" b="0" dirty="0">
                          <a:solidFill>
                            <a:schemeClr val="bg1"/>
                          </a:solidFill>
                          <a:effectLst/>
                          <a:latin typeface="+mn-lt"/>
                        </a:rPr>
                        <a:t>All patients</a:t>
                      </a:r>
                    </a:p>
                    <a:p>
                      <a:pPr marL="285750" marR="0" lvl="0" indent="-285750">
                        <a:buFont typeface="Wingdings" panose="05000000000000000000" pitchFamily="2" charset="2"/>
                        <a:buChar char="§"/>
                      </a:pPr>
                      <a:r>
                        <a:rPr lang="en-US" sz="1800" b="0" dirty="0">
                          <a:solidFill>
                            <a:schemeClr val="bg1"/>
                          </a:solidFill>
                          <a:effectLst/>
                          <a:latin typeface="+mn-lt"/>
                          <a:ea typeface="Aptos" panose="020B0004020202020204" pitchFamily="34" charset="0"/>
                          <a:cs typeface="Aptos" panose="020B0004020202020204" pitchFamily="34" charset="0"/>
                        </a:rPr>
                        <a:t>With brain mets</a:t>
                      </a:r>
                    </a:p>
                    <a:p>
                      <a:pPr marL="285750" marR="0" lvl="0" indent="-285750">
                        <a:buFont typeface="Wingdings" panose="05000000000000000000" pitchFamily="2" charset="2"/>
                        <a:buChar char="§"/>
                      </a:pPr>
                      <a:r>
                        <a:rPr lang="en-US" sz="1800" b="0" dirty="0">
                          <a:solidFill>
                            <a:schemeClr val="bg1"/>
                          </a:solidFill>
                          <a:effectLst/>
                          <a:latin typeface="+mn-lt"/>
                          <a:ea typeface="Aptos" panose="020B0004020202020204" pitchFamily="34" charset="0"/>
                          <a:cs typeface="Aptos" panose="020B0004020202020204" pitchFamily="34" charset="0"/>
                        </a:rPr>
                        <a:t>Without brain mets</a:t>
                      </a: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endParaRPr lang="en-US" sz="1800" dirty="0">
                        <a:solidFill>
                          <a:schemeClr val="bg1"/>
                        </a:solidFill>
                        <a:effectLst/>
                        <a:latin typeface="+mn-lt"/>
                        <a:ea typeface="Aptos" panose="020B0004020202020204" pitchFamily="34" charset="0"/>
                        <a:cs typeface="Aptos" panose="020B0004020202020204" pitchFamily="34" charset="0"/>
                      </a:endParaRPr>
                    </a:p>
                    <a:p>
                      <a:pPr marL="0" marR="0" algn="ctr">
                        <a:buNone/>
                      </a:pPr>
                      <a:r>
                        <a:rPr lang="en-US" sz="1800" dirty="0">
                          <a:solidFill>
                            <a:schemeClr val="bg1"/>
                          </a:solidFill>
                          <a:effectLst/>
                          <a:latin typeface="+mn-lt"/>
                          <a:ea typeface="Aptos" panose="020B0004020202020204" pitchFamily="34" charset="0"/>
                          <a:cs typeface="Aptos" panose="020B0004020202020204" pitchFamily="34" charset="0"/>
                        </a:rPr>
                        <a:t>52/81 (64)</a:t>
                      </a:r>
                    </a:p>
                    <a:p>
                      <a:pPr marL="0" marR="0" algn="ctr">
                        <a:buNone/>
                      </a:pPr>
                      <a:r>
                        <a:rPr lang="en-US" sz="1800" dirty="0">
                          <a:solidFill>
                            <a:schemeClr val="bg1"/>
                          </a:solidFill>
                          <a:effectLst/>
                          <a:latin typeface="+mn-lt"/>
                          <a:ea typeface="Aptos" panose="020B0004020202020204" pitchFamily="34" charset="0"/>
                          <a:cs typeface="Aptos" panose="020B0004020202020204" pitchFamily="34" charset="0"/>
                        </a:rPr>
                        <a:t>11/18 (61)</a:t>
                      </a:r>
                    </a:p>
                    <a:p>
                      <a:pPr marL="0" marR="0" algn="ctr">
                        <a:buNone/>
                      </a:pPr>
                      <a:r>
                        <a:rPr lang="en-US" sz="1800" dirty="0">
                          <a:solidFill>
                            <a:schemeClr val="bg1"/>
                          </a:solidFill>
                          <a:effectLst/>
                          <a:latin typeface="+mn-lt"/>
                          <a:ea typeface="Aptos" panose="020B0004020202020204" pitchFamily="34" charset="0"/>
                          <a:cs typeface="Aptos" panose="020B0004020202020204" pitchFamily="34" charset="0"/>
                        </a:rPr>
                        <a:t>41/63 (65)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endParaRPr lang="en-US" sz="1800" dirty="0">
                        <a:solidFill>
                          <a:schemeClr val="bg1"/>
                        </a:solidFill>
                        <a:effectLst/>
                        <a:latin typeface="+mn-lt"/>
                        <a:ea typeface="Aptos" panose="020B0004020202020204" pitchFamily="34" charset="0"/>
                        <a:cs typeface="Aptos" panose="020B0004020202020204" pitchFamily="34" charset="0"/>
                      </a:endParaRPr>
                    </a:p>
                    <a:p>
                      <a:pPr marL="0" marR="0" algn="ctr">
                        <a:buNone/>
                      </a:pPr>
                      <a:r>
                        <a:rPr lang="en-US" sz="1800" dirty="0">
                          <a:solidFill>
                            <a:schemeClr val="bg1"/>
                          </a:solidFill>
                          <a:effectLst/>
                          <a:latin typeface="+mn-lt"/>
                          <a:ea typeface="Aptos" panose="020B0004020202020204" pitchFamily="34" charset="0"/>
                          <a:cs typeface="Aptos" panose="020B0004020202020204" pitchFamily="34" charset="0"/>
                        </a:rPr>
                        <a:t>21/55 (38)</a:t>
                      </a:r>
                    </a:p>
                    <a:p>
                      <a:pPr marL="0" marR="0" algn="ctr">
                        <a:buNone/>
                      </a:pPr>
                      <a:r>
                        <a:rPr lang="en-US" sz="1800" dirty="0">
                          <a:solidFill>
                            <a:schemeClr val="bg1"/>
                          </a:solidFill>
                          <a:effectLst/>
                          <a:latin typeface="+mn-lt"/>
                          <a:ea typeface="Aptos" panose="020B0004020202020204" pitchFamily="34" charset="0"/>
                          <a:cs typeface="Aptos" panose="020B0004020202020204" pitchFamily="34" charset="0"/>
                        </a:rPr>
                        <a:t>4/15 (27)</a:t>
                      </a:r>
                    </a:p>
                    <a:p>
                      <a:pPr marL="0" marR="0" algn="ctr">
                        <a:buNone/>
                      </a:pPr>
                      <a:r>
                        <a:rPr lang="en-US" sz="1800" dirty="0">
                          <a:solidFill>
                            <a:schemeClr val="bg1"/>
                          </a:solidFill>
                          <a:effectLst/>
                          <a:latin typeface="+mn-lt"/>
                          <a:ea typeface="Aptos" panose="020B0004020202020204" pitchFamily="34" charset="0"/>
                          <a:cs typeface="Aptos" panose="020B0004020202020204" pitchFamily="34" charset="0"/>
                        </a:rPr>
                        <a:t>17/40 (43)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endParaRPr lang="en-US" sz="1800" dirty="0">
                        <a:solidFill>
                          <a:schemeClr val="bg1"/>
                        </a:solidFill>
                        <a:effectLst/>
                        <a:latin typeface="+mn-lt"/>
                        <a:ea typeface="Aptos" panose="020B0004020202020204" pitchFamily="34" charset="0"/>
                        <a:cs typeface="Aptos" panose="020B0004020202020204" pitchFamily="34" charset="0"/>
                      </a:endParaRPr>
                    </a:p>
                    <a:p>
                      <a:pPr marL="0" marR="0" algn="ctr">
                        <a:buNone/>
                      </a:pPr>
                      <a:r>
                        <a:rPr lang="en-US" sz="1800" dirty="0">
                          <a:solidFill>
                            <a:schemeClr val="bg1"/>
                          </a:solidFill>
                          <a:effectLst/>
                          <a:latin typeface="+mn-lt"/>
                          <a:ea typeface="Aptos" panose="020B0004020202020204" pitchFamily="34" charset="0"/>
                          <a:cs typeface="Aptos" panose="020B0004020202020204" pitchFamily="34" charset="0"/>
                        </a:rPr>
                        <a:t>52/73 (71)</a:t>
                      </a:r>
                    </a:p>
                    <a:p>
                      <a:pPr marL="0" marR="0" algn="ctr">
                        <a:buNone/>
                      </a:pPr>
                      <a:r>
                        <a:rPr lang="en-US" sz="1800" dirty="0">
                          <a:solidFill>
                            <a:schemeClr val="bg1"/>
                          </a:solidFill>
                          <a:effectLst/>
                          <a:latin typeface="+mn-lt"/>
                          <a:ea typeface="Aptos" panose="020B0004020202020204" pitchFamily="34" charset="0"/>
                          <a:cs typeface="Aptos" panose="020B0004020202020204" pitchFamily="34" charset="0"/>
                        </a:rPr>
                        <a:t>7/9 (78)</a:t>
                      </a:r>
                    </a:p>
                    <a:p>
                      <a:pPr marL="0" marR="0" algn="ctr">
                        <a:buNone/>
                      </a:pPr>
                      <a:r>
                        <a:rPr lang="en-US" sz="1800" dirty="0">
                          <a:solidFill>
                            <a:schemeClr val="bg1"/>
                          </a:solidFill>
                          <a:effectLst/>
                          <a:latin typeface="+mn-lt"/>
                          <a:ea typeface="Aptos" panose="020B0004020202020204" pitchFamily="34" charset="0"/>
                          <a:cs typeface="Aptos" panose="020B0004020202020204" pitchFamily="34" charset="0"/>
                        </a:rPr>
                        <a:t>45/64 (70)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endParaRPr lang="en-US" sz="1800" dirty="0">
                        <a:solidFill>
                          <a:schemeClr val="bg1"/>
                        </a:solidFill>
                        <a:effectLst/>
                        <a:latin typeface="+mn-lt"/>
                        <a:ea typeface="Aptos" panose="020B0004020202020204" pitchFamily="34" charset="0"/>
                        <a:cs typeface="Aptos" panose="020B0004020202020204" pitchFamily="34" charset="0"/>
                      </a:endParaRPr>
                    </a:p>
                    <a:p>
                      <a:pPr marL="0" marR="0" algn="ctr">
                        <a:buNone/>
                      </a:pPr>
                      <a:r>
                        <a:rPr lang="en-US" sz="1800" dirty="0">
                          <a:solidFill>
                            <a:schemeClr val="bg1"/>
                          </a:solidFill>
                          <a:effectLst/>
                          <a:latin typeface="+mn-lt"/>
                          <a:ea typeface="Aptos" panose="020B0004020202020204" pitchFamily="34" charset="0"/>
                          <a:cs typeface="Aptos" panose="020B0004020202020204" pitchFamily="34" charset="0"/>
                        </a:rPr>
                        <a:t>125/209 (60)</a:t>
                      </a:r>
                    </a:p>
                    <a:p>
                      <a:pPr marL="0" marR="0" algn="ctr">
                        <a:buNone/>
                      </a:pPr>
                      <a:r>
                        <a:rPr lang="en-US" sz="1800" dirty="0">
                          <a:solidFill>
                            <a:schemeClr val="bg1"/>
                          </a:solidFill>
                          <a:effectLst/>
                          <a:latin typeface="+mn-lt"/>
                          <a:ea typeface="Aptos" panose="020B0004020202020204" pitchFamily="34" charset="0"/>
                          <a:cs typeface="Aptos" panose="020B0004020202020204" pitchFamily="34" charset="0"/>
                        </a:rPr>
                        <a:t>22/42 (52)</a:t>
                      </a:r>
                    </a:p>
                    <a:p>
                      <a:pPr marL="0" marR="0" algn="ctr">
                        <a:buNone/>
                      </a:pPr>
                      <a:r>
                        <a:rPr lang="en-US" sz="1800" dirty="0">
                          <a:solidFill>
                            <a:schemeClr val="bg1"/>
                          </a:solidFill>
                          <a:effectLst/>
                          <a:latin typeface="+mn-lt"/>
                          <a:ea typeface="Aptos" panose="020B0004020202020204" pitchFamily="34" charset="0"/>
                          <a:cs typeface="Aptos" panose="020B0004020202020204" pitchFamily="34" charset="0"/>
                        </a:rPr>
                        <a:t>103/167 (62)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481448972"/>
                  </a:ext>
                </a:extLst>
              </a:tr>
              <a:tr h="245420">
                <a:tc>
                  <a:txBody>
                    <a:bodyPr/>
                    <a:lstStyle/>
                    <a:p>
                      <a:pPr marL="0" marR="0" lvl="0" indent="0">
                        <a:buFont typeface="Wingdings" panose="05000000000000000000" pitchFamily="2" charset="2"/>
                        <a:buNone/>
                      </a:pPr>
                      <a:r>
                        <a:rPr lang="en-US" sz="1800" b="0" dirty="0">
                          <a:solidFill>
                            <a:schemeClr val="bg1"/>
                          </a:solidFill>
                          <a:effectLst/>
                          <a:latin typeface="+mn-lt"/>
                          <a:ea typeface="Aptos" panose="020B0004020202020204" pitchFamily="34" charset="0"/>
                          <a:cs typeface="Aptos" panose="020B0004020202020204" pitchFamily="34" charset="0"/>
                        </a:rPr>
                        <a:t>Postbaseline progression in brain</a:t>
                      </a:r>
                    </a:p>
                    <a:p>
                      <a:pPr marL="285750" marR="0" lvl="0" indent="-285750">
                        <a:buFont typeface="Wingdings" panose="05000000000000000000" pitchFamily="2" charset="2"/>
                        <a:buChar char="§"/>
                      </a:pPr>
                      <a:r>
                        <a:rPr lang="en-US" sz="1800" b="0" dirty="0">
                          <a:solidFill>
                            <a:schemeClr val="bg1"/>
                          </a:solidFill>
                          <a:effectLst/>
                          <a:latin typeface="+mn-lt"/>
                          <a:ea typeface="Aptos" panose="020B0004020202020204" pitchFamily="34" charset="0"/>
                          <a:cs typeface="Aptos" panose="020B0004020202020204" pitchFamily="34" charset="0"/>
                        </a:rPr>
                        <a:t>With brain mets at baseline</a:t>
                      </a:r>
                    </a:p>
                    <a:p>
                      <a:pPr marL="285750" marR="0" lvl="0" indent="-285750">
                        <a:buFont typeface="Wingdings" panose="05000000000000000000" pitchFamily="2" charset="2"/>
                        <a:buChar char="§"/>
                      </a:pPr>
                      <a:r>
                        <a:rPr lang="en-US" sz="1800" b="0" dirty="0">
                          <a:solidFill>
                            <a:schemeClr val="bg1"/>
                          </a:solidFill>
                          <a:effectLst/>
                          <a:latin typeface="+mn-lt"/>
                          <a:ea typeface="Aptos" panose="020B0004020202020204" pitchFamily="34" charset="0"/>
                          <a:cs typeface="Aptos" panose="020B0004020202020204" pitchFamily="34" charset="0"/>
                        </a:rPr>
                        <a:t>Without brain mets at baseline</a:t>
                      </a: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endParaRPr lang="en-US" sz="1800" dirty="0">
                        <a:solidFill>
                          <a:schemeClr val="bg1"/>
                        </a:solidFill>
                        <a:effectLst/>
                        <a:latin typeface="+mn-lt"/>
                        <a:ea typeface="Aptos" panose="020B0004020202020204" pitchFamily="34" charset="0"/>
                        <a:cs typeface="Aptos" panose="020B0004020202020204" pitchFamily="34" charset="0"/>
                      </a:endParaRPr>
                    </a:p>
                    <a:p>
                      <a:pPr marL="0" marR="0" algn="ctr">
                        <a:buNone/>
                      </a:pPr>
                      <a:r>
                        <a:rPr lang="en-US" sz="1800" dirty="0">
                          <a:solidFill>
                            <a:schemeClr val="bg1"/>
                          </a:solidFill>
                          <a:effectLst/>
                          <a:latin typeface="+mn-lt"/>
                          <a:ea typeface="Aptos" panose="020B0004020202020204" pitchFamily="34" charset="0"/>
                          <a:cs typeface="Aptos" panose="020B0004020202020204" pitchFamily="34" charset="0"/>
                        </a:rPr>
                        <a:t>4/18 (22)</a:t>
                      </a:r>
                    </a:p>
                    <a:p>
                      <a:pPr marL="0" marR="0" algn="ctr">
                        <a:buNone/>
                      </a:pPr>
                      <a:r>
                        <a:rPr lang="en-US" sz="1800" dirty="0">
                          <a:solidFill>
                            <a:schemeClr val="bg1"/>
                          </a:solidFill>
                          <a:effectLst/>
                          <a:latin typeface="+mn-lt"/>
                          <a:ea typeface="Aptos" panose="020B0004020202020204" pitchFamily="34" charset="0"/>
                          <a:cs typeface="Aptos" panose="020B0004020202020204" pitchFamily="34" charset="0"/>
                        </a:rPr>
                        <a:t>4/63 (6)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endParaRPr lang="en-US" sz="1800" dirty="0">
                        <a:solidFill>
                          <a:schemeClr val="bg1"/>
                        </a:solidFill>
                        <a:effectLst/>
                        <a:latin typeface="+mn-lt"/>
                        <a:ea typeface="Aptos" panose="020B0004020202020204" pitchFamily="34" charset="0"/>
                        <a:cs typeface="Aptos" panose="020B0004020202020204" pitchFamily="34" charset="0"/>
                      </a:endParaRPr>
                    </a:p>
                    <a:p>
                      <a:pPr marL="0" marR="0" algn="ctr">
                        <a:buNone/>
                      </a:pPr>
                      <a:r>
                        <a:rPr lang="en-US" sz="1800" dirty="0">
                          <a:solidFill>
                            <a:schemeClr val="bg1"/>
                          </a:solidFill>
                          <a:effectLst/>
                          <a:latin typeface="+mn-lt"/>
                          <a:ea typeface="Aptos" panose="020B0004020202020204" pitchFamily="34" charset="0"/>
                          <a:cs typeface="Aptos" panose="020B0004020202020204" pitchFamily="34" charset="0"/>
                        </a:rPr>
                        <a:t>3/15 (20)</a:t>
                      </a:r>
                    </a:p>
                    <a:p>
                      <a:pPr marL="0" marR="0" algn="ctr">
                        <a:buNone/>
                      </a:pPr>
                      <a:r>
                        <a:rPr lang="en-US" sz="1800" dirty="0">
                          <a:solidFill>
                            <a:schemeClr val="bg1"/>
                          </a:solidFill>
                          <a:effectLst/>
                          <a:latin typeface="+mn-lt"/>
                          <a:ea typeface="Aptos" panose="020B0004020202020204" pitchFamily="34" charset="0"/>
                          <a:cs typeface="Aptos" panose="020B0004020202020204" pitchFamily="34" charset="0"/>
                        </a:rPr>
                        <a:t>2/40 (5)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endParaRPr lang="en-US" sz="1800" dirty="0">
                        <a:solidFill>
                          <a:schemeClr val="bg1"/>
                        </a:solidFill>
                        <a:effectLst/>
                        <a:latin typeface="+mn-lt"/>
                        <a:ea typeface="Aptos" panose="020B0004020202020204" pitchFamily="34" charset="0"/>
                        <a:cs typeface="Aptos" panose="020B0004020202020204" pitchFamily="34" charset="0"/>
                      </a:endParaRPr>
                    </a:p>
                    <a:p>
                      <a:pPr marL="0" marR="0" algn="ctr">
                        <a:buNone/>
                      </a:pPr>
                      <a:r>
                        <a:rPr lang="en-US" sz="1800" dirty="0">
                          <a:solidFill>
                            <a:schemeClr val="bg1"/>
                          </a:solidFill>
                          <a:effectLst/>
                          <a:latin typeface="+mn-lt"/>
                          <a:ea typeface="Aptos" panose="020B0004020202020204" pitchFamily="34" charset="0"/>
                          <a:cs typeface="Aptos" panose="020B0004020202020204" pitchFamily="34" charset="0"/>
                        </a:rPr>
                        <a:t>0/9 (0)</a:t>
                      </a:r>
                    </a:p>
                    <a:p>
                      <a:pPr marL="0" marR="0" algn="ctr">
                        <a:buNone/>
                      </a:pPr>
                      <a:r>
                        <a:rPr lang="en-US" sz="1800" dirty="0">
                          <a:solidFill>
                            <a:schemeClr val="bg1"/>
                          </a:solidFill>
                          <a:effectLst/>
                          <a:latin typeface="+mn-lt"/>
                          <a:ea typeface="Aptos" panose="020B0004020202020204" pitchFamily="34" charset="0"/>
                          <a:cs typeface="Aptos" panose="020B0004020202020204" pitchFamily="34" charset="0"/>
                        </a:rPr>
                        <a:t>2/64 (3)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endParaRPr lang="en-US" sz="1800" dirty="0">
                        <a:solidFill>
                          <a:schemeClr val="bg1"/>
                        </a:solidFill>
                        <a:effectLst/>
                        <a:latin typeface="+mn-lt"/>
                        <a:ea typeface="Aptos" panose="020B0004020202020204" pitchFamily="34" charset="0"/>
                        <a:cs typeface="Aptos" panose="020B0004020202020204" pitchFamily="34" charset="0"/>
                      </a:endParaRPr>
                    </a:p>
                    <a:p>
                      <a:pPr marL="0" marR="0" algn="ctr">
                        <a:buNone/>
                      </a:pPr>
                      <a:r>
                        <a:rPr lang="en-US" sz="1800" dirty="0">
                          <a:solidFill>
                            <a:schemeClr val="bg1"/>
                          </a:solidFill>
                          <a:effectLst/>
                          <a:latin typeface="+mn-lt"/>
                          <a:ea typeface="Aptos" panose="020B0004020202020204" pitchFamily="34" charset="0"/>
                          <a:cs typeface="Aptos" panose="020B0004020202020204" pitchFamily="34" charset="0"/>
                        </a:rPr>
                        <a:t>7/42 (17)</a:t>
                      </a:r>
                    </a:p>
                    <a:p>
                      <a:pPr marL="0" marR="0" algn="ctr">
                        <a:buNone/>
                      </a:pPr>
                      <a:r>
                        <a:rPr lang="en-US" sz="1800" dirty="0">
                          <a:solidFill>
                            <a:schemeClr val="bg1"/>
                          </a:solidFill>
                          <a:effectLst/>
                          <a:latin typeface="+mn-lt"/>
                          <a:ea typeface="Aptos" panose="020B0004020202020204" pitchFamily="34" charset="0"/>
                          <a:cs typeface="Aptos" panose="020B0004020202020204" pitchFamily="34" charset="0"/>
                        </a:rPr>
                        <a:t>8/167 (5)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39394793"/>
                  </a:ext>
                </a:extLst>
              </a:tr>
            </a:tbl>
          </a:graphicData>
        </a:graphic>
      </p:graphicFrame>
      <p:sp>
        <p:nvSpPr>
          <p:cNvPr id="4" name="Text Box 11">
            <a:extLst>
              <a:ext uri="{FF2B5EF4-FFF2-40B4-BE49-F238E27FC236}">
                <a16:creationId xmlns:a16="http://schemas.microsoft.com/office/drawing/2014/main" id="{AB1AB373-3623-6901-4BBD-D59B0F558DBD}"/>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Le. ESMO 2025. Abstr LBA75. Le. NEJM. 2025;[Epub].</a:t>
            </a:r>
          </a:p>
        </p:txBody>
      </p:sp>
    </p:spTree>
    <p:extLst>
      <p:ext uri="{BB962C8B-B14F-4D97-AF65-F5344CB8AC3E}">
        <p14:creationId xmlns:p14="http://schemas.microsoft.com/office/powerpoint/2010/main" val="4616877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SOHO-01: Safety</a:t>
            </a:r>
            <a:endParaRPr lang="en-US" altLang="en-US" dirty="0"/>
          </a:p>
        </p:txBody>
      </p:sp>
      <p:sp>
        <p:nvSpPr>
          <p:cNvPr id="4" name="Content Placeholder 3">
            <a:extLst>
              <a:ext uri="{FF2B5EF4-FFF2-40B4-BE49-F238E27FC236}">
                <a16:creationId xmlns:a16="http://schemas.microsoft.com/office/drawing/2014/main" id="{EAF3540B-A71C-720D-6A47-D9E06023E385}"/>
              </a:ext>
            </a:extLst>
          </p:cNvPr>
          <p:cNvSpPr>
            <a:spLocks noGrp="1"/>
          </p:cNvSpPr>
          <p:nvPr>
            <p:ph sz="half" idx="4294967295"/>
          </p:nvPr>
        </p:nvSpPr>
        <p:spPr>
          <a:xfrm>
            <a:off x="7201420" y="1507198"/>
            <a:ext cx="4380614" cy="3463683"/>
          </a:xfrm>
        </p:spPr>
        <p:txBody>
          <a:bodyPr/>
          <a:lstStyle/>
          <a:p>
            <a:r>
              <a:rPr lang="en-US" sz="2600" dirty="0"/>
              <a:t>Drug-related AEs reported in 96%, 100%, and 97% of patients in cohort D, E, and F, respectively</a:t>
            </a:r>
          </a:p>
          <a:p>
            <a:r>
              <a:rPr lang="en-US" sz="2600" dirty="0"/>
              <a:t>No grade 4 diarrhea or treatment discontinuations due to diarrhea</a:t>
            </a:r>
          </a:p>
          <a:p>
            <a:r>
              <a:rPr lang="en-US" sz="2600" dirty="0"/>
              <a:t>No cases of interstitial lung disease or pneumonitis</a:t>
            </a:r>
          </a:p>
        </p:txBody>
      </p:sp>
      <p:graphicFrame>
        <p:nvGraphicFramePr>
          <p:cNvPr id="2" name="Table 1">
            <a:extLst>
              <a:ext uri="{FF2B5EF4-FFF2-40B4-BE49-F238E27FC236}">
                <a16:creationId xmlns:a16="http://schemas.microsoft.com/office/drawing/2014/main" id="{394C7EC0-9B90-6BB4-C9CF-0F770BF21660}"/>
              </a:ext>
            </a:extLst>
          </p:cNvPr>
          <p:cNvGraphicFramePr>
            <a:graphicFrameLocks noGrp="1"/>
          </p:cNvGraphicFramePr>
          <p:nvPr>
            <p:extLst>
              <p:ext uri="{D42A27DB-BD31-4B8C-83A1-F6EECF244321}">
                <p14:modId xmlns:p14="http://schemas.microsoft.com/office/powerpoint/2010/main" val="782224023"/>
              </p:ext>
            </p:extLst>
          </p:nvPr>
        </p:nvGraphicFramePr>
        <p:xfrm>
          <a:off x="538716" y="1165434"/>
          <a:ext cx="6493925" cy="5212080"/>
        </p:xfrm>
        <a:graphic>
          <a:graphicData uri="http://schemas.openxmlformats.org/drawingml/2006/table">
            <a:tbl>
              <a:tblPr firstRow="1" firstCol="1" bandRow="1">
                <a:tableStyleId>{93296810-A885-4BE3-A3E7-6D5BEEA58F35}</a:tableStyleId>
              </a:tblPr>
              <a:tblGrid>
                <a:gridCol w="1931069">
                  <a:extLst>
                    <a:ext uri="{9D8B030D-6E8A-4147-A177-3AD203B41FA5}">
                      <a16:colId xmlns:a16="http://schemas.microsoft.com/office/drawing/2014/main" val="2559924255"/>
                    </a:ext>
                  </a:extLst>
                </a:gridCol>
                <a:gridCol w="1207008">
                  <a:extLst>
                    <a:ext uri="{9D8B030D-6E8A-4147-A177-3AD203B41FA5}">
                      <a16:colId xmlns:a16="http://schemas.microsoft.com/office/drawing/2014/main" val="3889909522"/>
                    </a:ext>
                  </a:extLst>
                </a:gridCol>
                <a:gridCol w="1106424">
                  <a:extLst>
                    <a:ext uri="{9D8B030D-6E8A-4147-A177-3AD203B41FA5}">
                      <a16:colId xmlns:a16="http://schemas.microsoft.com/office/drawing/2014/main" val="1254603855"/>
                    </a:ext>
                  </a:extLst>
                </a:gridCol>
                <a:gridCol w="1179576">
                  <a:extLst>
                    <a:ext uri="{9D8B030D-6E8A-4147-A177-3AD203B41FA5}">
                      <a16:colId xmlns:a16="http://schemas.microsoft.com/office/drawing/2014/main" val="3522380446"/>
                    </a:ext>
                  </a:extLst>
                </a:gridCol>
                <a:gridCol w="1069848">
                  <a:extLst>
                    <a:ext uri="{9D8B030D-6E8A-4147-A177-3AD203B41FA5}">
                      <a16:colId xmlns:a16="http://schemas.microsoft.com/office/drawing/2014/main" val="1418766900"/>
                    </a:ext>
                  </a:extLst>
                </a:gridCol>
              </a:tblGrid>
              <a:tr h="184973">
                <a:tc rowSpan="2">
                  <a:txBody>
                    <a:bodyPr/>
                    <a:lstStyle/>
                    <a:p>
                      <a:pPr marL="0" marR="0">
                        <a:buNone/>
                      </a:pPr>
                      <a:r>
                        <a:rPr lang="en-US" sz="1300" dirty="0">
                          <a:effectLst/>
                          <a:latin typeface="+mn-lt"/>
                        </a:rPr>
                        <a:t>TRAEs in ≥10% of Patients, %</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gridSpan="2">
                  <a:txBody>
                    <a:bodyPr/>
                    <a:lstStyle/>
                    <a:p>
                      <a:pPr marL="0" marR="0" algn="ctr">
                        <a:buNone/>
                      </a:pPr>
                      <a:r>
                        <a:rPr lang="en-US" sz="1300" dirty="0">
                          <a:effectLst/>
                          <a:latin typeface="+mn-lt"/>
                          <a:ea typeface="Aptos" panose="020B0004020202020204" pitchFamily="34" charset="0"/>
                          <a:cs typeface="Aptos" panose="020B0004020202020204" pitchFamily="34" charset="0"/>
                        </a:rPr>
                        <a:t>Cohort D (n = 81)</a:t>
                      </a: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marL="0" marR="0" algn="ctr">
                        <a:buNone/>
                      </a:pPr>
                      <a:endParaRPr lang="en-US" sz="1400" dirty="0">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gridSpan="2">
                  <a:txBody>
                    <a:bodyPr/>
                    <a:lstStyle/>
                    <a:p>
                      <a:pPr marL="0" marR="0" algn="ctr">
                        <a:buNone/>
                      </a:pPr>
                      <a:r>
                        <a:rPr lang="en-US" sz="1300" dirty="0">
                          <a:effectLst/>
                          <a:latin typeface="+mn-lt"/>
                          <a:ea typeface="Aptos" panose="020B0004020202020204" pitchFamily="34" charset="0"/>
                          <a:cs typeface="Aptos" panose="020B0004020202020204" pitchFamily="34" charset="0"/>
                        </a:rPr>
                        <a:t>Cohorts D, E, F (n = 209)</a:t>
                      </a: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marL="0" marR="0" algn="ctr">
                        <a:buNone/>
                      </a:pPr>
                      <a:endParaRPr lang="en-US" sz="1400" dirty="0">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979699026"/>
                  </a:ext>
                </a:extLst>
              </a:tr>
              <a:tr h="184973">
                <a:tc vMerge="1">
                  <a:txBody>
                    <a:bodyPr/>
                    <a:lstStyle/>
                    <a:p>
                      <a:endParaRPr dirty="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marL="0" marR="0" algn="ctr">
                        <a:buNone/>
                      </a:pPr>
                      <a:r>
                        <a:rPr lang="en-US" sz="1300" b="1" dirty="0">
                          <a:solidFill>
                            <a:schemeClr val="tx1"/>
                          </a:solidFill>
                          <a:effectLst/>
                          <a:latin typeface="+mn-lt"/>
                        </a:rPr>
                        <a:t>Grade 1/2</a:t>
                      </a:r>
                      <a:endParaRPr lang="en-US" sz="1300" b="1" dirty="0">
                        <a:solidFill>
                          <a:schemeClr val="tx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3"/>
                    </a:solidFill>
                  </a:tcPr>
                </a:tc>
                <a:tc>
                  <a:txBody>
                    <a:bodyPr/>
                    <a:lstStyle/>
                    <a:p>
                      <a:pPr marL="0" marR="0" algn="ctr">
                        <a:buNone/>
                      </a:pPr>
                      <a:r>
                        <a:rPr lang="en-US" sz="1300" b="1" dirty="0">
                          <a:solidFill>
                            <a:schemeClr val="tx1"/>
                          </a:solidFill>
                          <a:effectLst/>
                          <a:latin typeface="+mn-lt"/>
                        </a:rPr>
                        <a:t>Grade 3</a:t>
                      </a:r>
                      <a:endParaRPr lang="en-US" sz="1300" b="1" dirty="0">
                        <a:solidFill>
                          <a:schemeClr val="tx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3"/>
                    </a:solidFill>
                  </a:tcPr>
                </a:tc>
                <a:tc>
                  <a:txBody>
                    <a:bodyPr/>
                    <a:lstStyle/>
                    <a:p>
                      <a:pPr marL="0" marR="0" algn="ctr">
                        <a:buNone/>
                      </a:pPr>
                      <a:r>
                        <a:rPr lang="en-US" sz="1300" b="1" dirty="0">
                          <a:solidFill>
                            <a:schemeClr val="tx1"/>
                          </a:solidFill>
                          <a:effectLst/>
                          <a:latin typeface="+mn-lt"/>
                          <a:ea typeface="Aptos" panose="020B0004020202020204" pitchFamily="34" charset="0"/>
                          <a:cs typeface="Aptos" panose="020B0004020202020204" pitchFamily="34" charset="0"/>
                        </a:rPr>
                        <a:t>Grade 1/2</a:t>
                      </a:r>
                    </a:p>
                  </a:txBody>
                  <a:tcPr anchor="ct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3"/>
                    </a:solidFill>
                  </a:tcPr>
                </a:tc>
                <a:tc>
                  <a:txBody>
                    <a:bodyPr/>
                    <a:lstStyle/>
                    <a:p>
                      <a:pPr marL="0" marR="0" algn="ctr">
                        <a:buNone/>
                      </a:pPr>
                      <a:r>
                        <a:rPr lang="en-US" sz="1300" b="1" dirty="0">
                          <a:solidFill>
                            <a:schemeClr val="tx1"/>
                          </a:solidFill>
                          <a:effectLst/>
                          <a:latin typeface="+mn-lt"/>
                          <a:ea typeface="Aptos" panose="020B0004020202020204" pitchFamily="34" charset="0"/>
                          <a:cs typeface="Aptos" panose="020B0004020202020204" pitchFamily="34" charset="0"/>
                        </a:rPr>
                        <a:t>Grade 3</a:t>
                      </a:r>
                    </a:p>
                  </a:txBody>
                  <a:tcPr anchor="ct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548234714"/>
                  </a:ext>
                </a:extLst>
              </a:tr>
              <a:tr h="184973">
                <a:tc>
                  <a:txBody>
                    <a:bodyPr/>
                    <a:lstStyle/>
                    <a:p>
                      <a:pPr marL="0" marR="0">
                        <a:buNone/>
                      </a:pPr>
                      <a:r>
                        <a:rPr lang="en-US" sz="1300" b="0" dirty="0">
                          <a:solidFill>
                            <a:schemeClr val="bg1"/>
                          </a:solidFill>
                          <a:effectLst/>
                          <a:latin typeface="+mn-lt"/>
                          <a:ea typeface="Aptos" panose="020B0004020202020204" pitchFamily="34" charset="0"/>
                          <a:cs typeface="Aptos" panose="020B0004020202020204" pitchFamily="34" charset="0"/>
                        </a:rPr>
                        <a:t>Diarrhea</a:t>
                      </a:r>
                    </a:p>
                  </a:txBody>
                  <a:tcPr anchor="b">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300" dirty="0">
                          <a:solidFill>
                            <a:schemeClr val="bg1"/>
                          </a:solidFill>
                          <a:effectLst/>
                          <a:latin typeface="+mn-lt"/>
                        </a:rPr>
                        <a:t>63</a:t>
                      </a:r>
                      <a:endParaRPr lang="en-US" sz="130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300" dirty="0">
                          <a:solidFill>
                            <a:schemeClr val="bg1"/>
                          </a:solidFill>
                          <a:effectLst/>
                          <a:latin typeface="+mn-lt"/>
                        </a:rPr>
                        <a:t>23</a:t>
                      </a:r>
                      <a:endParaRPr lang="en-US" sz="130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300" dirty="0">
                          <a:solidFill>
                            <a:schemeClr val="bg1"/>
                          </a:solidFill>
                          <a:effectLst/>
                          <a:latin typeface="+mn-lt"/>
                          <a:ea typeface="Aptos" panose="020B0004020202020204" pitchFamily="34" charset="0"/>
                          <a:cs typeface="Aptos" panose="020B0004020202020204" pitchFamily="34" charset="0"/>
                        </a:rPr>
                        <a:t>73</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300" dirty="0">
                          <a:solidFill>
                            <a:schemeClr val="bg1"/>
                          </a:solidFill>
                          <a:effectLst/>
                          <a:latin typeface="+mn-lt"/>
                          <a:ea typeface="Aptos" panose="020B0004020202020204" pitchFamily="34" charset="0"/>
                          <a:cs typeface="Aptos" panose="020B0004020202020204" pitchFamily="34" charset="0"/>
                        </a:rPr>
                        <a:t>14</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645449382"/>
                  </a:ext>
                </a:extLst>
              </a:tr>
              <a:tr h="184973">
                <a:tc>
                  <a:txBody>
                    <a:bodyPr/>
                    <a:lstStyle/>
                    <a:p>
                      <a:pPr marL="0" marR="0">
                        <a:buNone/>
                      </a:pPr>
                      <a:r>
                        <a:rPr lang="en-US" sz="1300" b="0" dirty="0">
                          <a:solidFill>
                            <a:schemeClr val="bg1"/>
                          </a:solidFill>
                          <a:effectLst/>
                          <a:latin typeface="+mn-lt"/>
                          <a:ea typeface="Aptos" panose="020B0004020202020204" pitchFamily="34" charset="0"/>
                          <a:cs typeface="Aptos" panose="020B0004020202020204" pitchFamily="34" charset="0"/>
                        </a:rPr>
                        <a:t>Rash</a:t>
                      </a: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300" dirty="0">
                          <a:solidFill>
                            <a:schemeClr val="bg1"/>
                          </a:solidFill>
                          <a:effectLst/>
                          <a:latin typeface="+mn-lt"/>
                          <a:ea typeface="Aptos" panose="020B0004020202020204" pitchFamily="34" charset="0"/>
                          <a:cs typeface="Aptos" panose="020B0004020202020204" pitchFamily="34" charset="0"/>
                        </a:rPr>
                        <a:t>49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300" dirty="0">
                          <a:solidFill>
                            <a:schemeClr val="bg1"/>
                          </a:solidFill>
                          <a:effectLst/>
                          <a:latin typeface="+mn-lt"/>
                          <a:ea typeface="Aptos" panose="020B0004020202020204" pitchFamily="34" charset="0"/>
                          <a:cs typeface="Aptos" panose="020B0004020202020204" pitchFamily="34" charset="0"/>
                        </a:rPr>
                        <a:t>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300" dirty="0">
                          <a:solidFill>
                            <a:schemeClr val="bg1"/>
                          </a:solidFill>
                          <a:effectLst/>
                          <a:latin typeface="+mn-lt"/>
                          <a:ea typeface="Aptos" panose="020B0004020202020204" pitchFamily="34" charset="0"/>
                          <a:cs typeface="Aptos" panose="020B0004020202020204" pitchFamily="34" charset="0"/>
                        </a:rPr>
                        <a:t>48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300" dirty="0">
                          <a:solidFill>
                            <a:schemeClr val="bg1"/>
                          </a:solidFill>
                          <a:effectLst/>
                          <a:latin typeface="+mn-lt"/>
                          <a:ea typeface="Aptos" panose="020B0004020202020204" pitchFamily="34" charset="0"/>
                          <a:cs typeface="Aptos" panose="020B0004020202020204" pitchFamily="34" charset="0"/>
                        </a:rPr>
                        <a:t>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481448972"/>
                  </a:ext>
                </a:extLst>
              </a:tr>
              <a:tr h="184973">
                <a:tc>
                  <a:txBody>
                    <a:bodyPr/>
                    <a:lstStyle/>
                    <a:p>
                      <a:pPr marL="0" marR="0">
                        <a:buNone/>
                      </a:pPr>
                      <a:r>
                        <a:rPr lang="en-US" sz="1300" b="0" dirty="0">
                          <a:solidFill>
                            <a:schemeClr val="bg1"/>
                          </a:solidFill>
                          <a:effectLst/>
                          <a:latin typeface="+mn-lt"/>
                        </a:rPr>
                        <a:t>Paronychia</a:t>
                      </a:r>
                      <a:endParaRPr lang="en-US" sz="1300" b="0" dirty="0">
                        <a:solidFill>
                          <a:schemeClr val="bg1"/>
                        </a:solidFill>
                        <a:effectLst/>
                        <a:latin typeface="+mn-lt"/>
                        <a:ea typeface="Aptos" panose="020B0004020202020204" pitchFamily="34" charset="0"/>
                        <a:cs typeface="Aptos" panose="020B0004020202020204"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300" dirty="0">
                          <a:solidFill>
                            <a:schemeClr val="bg1"/>
                          </a:solidFill>
                          <a:effectLst/>
                          <a:latin typeface="+mn-lt"/>
                        </a:rPr>
                        <a:t>27</a:t>
                      </a:r>
                      <a:endParaRPr lang="en-US" sz="130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300" dirty="0">
                          <a:solidFill>
                            <a:schemeClr val="bg1"/>
                          </a:solidFill>
                          <a:effectLst/>
                          <a:latin typeface="+mn-lt"/>
                        </a:rPr>
                        <a:t>0</a:t>
                      </a:r>
                      <a:endParaRPr lang="en-US" sz="130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300" dirty="0">
                          <a:solidFill>
                            <a:schemeClr val="bg1"/>
                          </a:solidFill>
                          <a:effectLst/>
                          <a:latin typeface="+mn-lt"/>
                          <a:ea typeface="Aptos" panose="020B0004020202020204" pitchFamily="34" charset="0"/>
                          <a:cs typeface="Aptos" panose="020B0004020202020204" pitchFamily="34" charset="0"/>
                        </a:rPr>
                        <a:t>26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300" dirty="0">
                          <a:solidFill>
                            <a:schemeClr val="bg1"/>
                          </a:solidFill>
                          <a:effectLst/>
                          <a:latin typeface="+mn-lt"/>
                          <a:ea typeface="Aptos" panose="020B0004020202020204" pitchFamily="34" charset="0"/>
                          <a:cs typeface="Aptos" panose="020B0004020202020204" pitchFamily="34" charset="0"/>
                        </a:rPr>
                        <a:t>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780788883"/>
                  </a:ext>
                </a:extLst>
              </a:tr>
              <a:tr h="184973">
                <a:tc>
                  <a:txBody>
                    <a:bodyPr/>
                    <a:lstStyle/>
                    <a:p>
                      <a:pPr marL="0" marR="0">
                        <a:buNone/>
                      </a:pPr>
                      <a:r>
                        <a:rPr lang="en-US" sz="1300" b="0" dirty="0">
                          <a:solidFill>
                            <a:schemeClr val="bg1"/>
                          </a:solidFill>
                          <a:effectLst/>
                          <a:latin typeface="+mn-lt"/>
                          <a:ea typeface="Aptos" panose="020B0004020202020204" pitchFamily="34" charset="0"/>
                          <a:cs typeface="Aptos" panose="020B0004020202020204" pitchFamily="34" charset="0"/>
                        </a:rPr>
                        <a:t>Stomatitis</a:t>
                      </a:r>
                      <a:endParaRPr lang="en-US" sz="1300" b="0" dirty="0">
                        <a:solidFill>
                          <a:schemeClr val="bg1"/>
                        </a:solidFill>
                        <a:effectLst/>
                        <a:latin typeface="+mn-lt"/>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300" dirty="0">
                          <a:solidFill>
                            <a:schemeClr val="bg1"/>
                          </a:solidFill>
                          <a:effectLst/>
                          <a:latin typeface="+mn-lt"/>
                        </a:rPr>
                        <a:t>17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300" dirty="0">
                          <a:solidFill>
                            <a:schemeClr val="bg1"/>
                          </a:solidFill>
                          <a:effectLst/>
                          <a:latin typeface="+mn-lt"/>
                        </a:rPr>
                        <a:t>1</a:t>
                      </a:r>
                      <a:endParaRPr lang="en-US" sz="130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300" dirty="0">
                          <a:solidFill>
                            <a:schemeClr val="bg1"/>
                          </a:solidFill>
                          <a:effectLst/>
                          <a:latin typeface="+mn-lt"/>
                          <a:ea typeface="Aptos" panose="020B0004020202020204" pitchFamily="34" charset="0"/>
                          <a:cs typeface="Aptos" panose="020B0004020202020204" pitchFamily="34" charset="0"/>
                        </a:rPr>
                        <a:t>18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300" dirty="0">
                          <a:solidFill>
                            <a:schemeClr val="bg1"/>
                          </a:solidFill>
                          <a:effectLst/>
                          <a:latin typeface="+mn-lt"/>
                          <a:ea typeface="Aptos" panose="020B0004020202020204" pitchFamily="34" charset="0"/>
                          <a:cs typeface="Aptos" panose="020B0004020202020204" pitchFamily="34" charset="0"/>
                        </a:rPr>
                        <a:t>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651778436"/>
                  </a:ext>
                </a:extLst>
              </a:tr>
              <a:tr h="184973">
                <a:tc>
                  <a:txBody>
                    <a:bodyPr/>
                    <a:lstStyle/>
                    <a:p>
                      <a:pPr marL="0" marR="0">
                        <a:buNone/>
                      </a:pPr>
                      <a:r>
                        <a:rPr lang="en-US" sz="1300" b="0" dirty="0">
                          <a:solidFill>
                            <a:schemeClr val="bg1"/>
                          </a:solidFill>
                          <a:effectLst/>
                          <a:latin typeface="+mn-lt"/>
                          <a:ea typeface="Aptos" panose="020B0004020202020204" pitchFamily="34" charset="0"/>
                          <a:cs typeface="Aptos" panose="020B0004020202020204" pitchFamily="34" charset="0"/>
                        </a:rPr>
                        <a:t>Nausea</a:t>
                      </a:r>
                      <a:endParaRPr lang="en-US" sz="1300" b="0" dirty="0">
                        <a:solidFill>
                          <a:schemeClr val="bg1"/>
                        </a:solidFill>
                        <a:effectLst/>
                        <a:latin typeface="+mn-lt"/>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300" dirty="0">
                          <a:solidFill>
                            <a:schemeClr val="bg1"/>
                          </a:solidFill>
                          <a:effectLst/>
                          <a:latin typeface="+mn-lt"/>
                          <a:ea typeface="Aptos" panose="020B0004020202020204" pitchFamily="34" charset="0"/>
                          <a:cs typeface="Aptos" panose="020B0004020202020204" pitchFamily="34" charset="0"/>
                        </a:rPr>
                        <a:t>19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300" dirty="0">
                          <a:solidFill>
                            <a:schemeClr val="bg1"/>
                          </a:solidFill>
                          <a:effectLst/>
                          <a:latin typeface="+mn-lt"/>
                          <a:ea typeface="Aptos" panose="020B0004020202020204" pitchFamily="34" charset="0"/>
                          <a:cs typeface="Aptos" panose="020B0004020202020204" pitchFamily="34" charset="0"/>
                        </a:rPr>
                        <a:t>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300" dirty="0">
                          <a:solidFill>
                            <a:schemeClr val="bg1"/>
                          </a:solidFill>
                          <a:effectLst/>
                          <a:latin typeface="+mn-lt"/>
                          <a:ea typeface="Aptos" panose="020B0004020202020204" pitchFamily="34" charset="0"/>
                          <a:cs typeface="Aptos" panose="020B0004020202020204" pitchFamily="34" charset="0"/>
                        </a:rPr>
                        <a:t>16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300" dirty="0">
                          <a:solidFill>
                            <a:schemeClr val="bg1"/>
                          </a:solidFill>
                          <a:effectLst/>
                          <a:latin typeface="+mn-lt"/>
                          <a:ea typeface="Aptos" panose="020B0004020202020204" pitchFamily="34" charset="0"/>
                          <a:cs typeface="Aptos" panose="020B0004020202020204" pitchFamily="34" charset="0"/>
                        </a:rPr>
                        <a:t>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725014221"/>
                  </a:ext>
                </a:extLst>
              </a:tr>
              <a:tr h="184973">
                <a:tc>
                  <a:txBody>
                    <a:bodyPr/>
                    <a:lstStyle/>
                    <a:p>
                      <a:pPr marL="0" marR="0">
                        <a:buNone/>
                      </a:pPr>
                      <a:r>
                        <a:rPr lang="en-US" sz="1300" b="0" dirty="0">
                          <a:solidFill>
                            <a:schemeClr val="bg1"/>
                          </a:solidFill>
                          <a:effectLst/>
                          <a:latin typeface="+mn-lt"/>
                        </a:rPr>
                        <a:t>Hypokalemia</a:t>
                      </a:r>
                      <a:endParaRPr lang="en-US" sz="1300" b="0" dirty="0">
                        <a:solidFill>
                          <a:schemeClr val="bg1"/>
                        </a:solidFill>
                        <a:effectLst/>
                        <a:latin typeface="+mn-lt"/>
                        <a:ea typeface="Aptos" panose="020B0004020202020204" pitchFamily="34" charset="0"/>
                        <a:cs typeface="Aptos" panose="020B0004020202020204"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300" dirty="0">
                          <a:solidFill>
                            <a:schemeClr val="bg1"/>
                          </a:solidFill>
                          <a:effectLst/>
                          <a:latin typeface="+mn-lt"/>
                          <a:ea typeface="Aptos" panose="020B0004020202020204" pitchFamily="34" charset="0"/>
                          <a:cs typeface="Aptos" panose="020B0004020202020204" pitchFamily="34" charset="0"/>
                        </a:rPr>
                        <a:t>12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300" dirty="0">
                          <a:solidFill>
                            <a:schemeClr val="bg1"/>
                          </a:solidFill>
                          <a:effectLst/>
                          <a:latin typeface="+mn-lt"/>
                          <a:ea typeface="Aptos" panose="020B0004020202020204" pitchFamily="34" charset="0"/>
                          <a:cs typeface="Aptos" panose="020B0004020202020204" pitchFamily="34" charset="0"/>
                        </a:rPr>
                        <a:t>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300" dirty="0">
                          <a:solidFill>
                            <a:schemeClr val="bg1"/>
                          </a:solidFill>
                          <a:effectLst/>
                          <a:latin typeface="+mn-lt"/>
                          <a:ea typeface="Aptos" panose="020B0004020202020204" pitchFamily="34" charset="0"/>
                          <a:cs typeface="Aptos" panose="020B0004020202020204" pitchFamily="34" charset="0"/>
                        </a:rPr>
                        <a:t>14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300" dirty="0">
                          <a:solidFill>
                            <a:schemeClr val="bg1"/>
                          </a:solidFill>
                          <a:effectLst/>
                          <a:latin typeface="+mn-lt"/>
                          <a:ea typeface="Aptos" panose="020B0004020202020204" pitchFamily="34" charset="0"/>
                          <a:cs typeface="Aptos" panose="020B0004020202020204" pitchFamily="34" charset="0"/>
                        </a:rPr>
                        <a:t>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42473609"/>
                  </a:ext>
                </a:extLst>
              </a:tr>
              <a:tr h="184973">
                <a:tc>
                  <a:txBody>
                    <a:bodyPr/>
                    <a:lstStyle/>
                    <a:p>
                      <a:pPr marL="0" marR="0">
                        <a:buNone/>
                      </a:pPr>
                      <a:r>
                        <a:rPr lang="en-US" sz="1300" b="0" dirty="0">
                          <a:solidFill>
                            <a:schemeClr val="bg1"/>
                          </a:solidFill>
                          <a:effectLst/>
                          <a:latin typeface="+mn-lt"/>
                        </a:rPr>
                        <a:t>Vomiting</a:t>
                      </a:r>
                      <a:endParaRPr lang="en-US" sz="1300" b="0" dirty="0">
                        <a:solidFill>
                          <a:schemeClr val="bg1"/>
                        </a:solidFill>
                        <a:effectLst/>
                        <a:latin typeface="+mn-lt"/>
                        <a:ea typeface="Aptos" panose="020B0004020202020204" pitchFamily="34" charset="0"/>
                        <a:cs typeface="Aptos" panose="020B0004020202020204"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300" dirty="0">
                          <a:solidFill>
                            <a:schemeClr val="bg1"/>
                          </a:solidFill>
                          <a:effectLst/>
                          <a:latin typeface="+mn-lt"/>
                          <a:ea typeface="Aptos" panose="020B0004020202020204" pitchFamily="34" charset="0"/>
                          <a:cs typeface="Aptos" panose="020B0004020202020204" pitchFamily="34" charset="0"/>
                        </a:rPr>
                        <a:t>14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300" dirty="0">
                          <a:solidFill>
                            <a:schemeClr val="bg1"/>
                          </a:solidFill>
                          <a:effectLst/>
                          <a:latin typeface="+mn-lt"/>
                          <a:ea typeface="Aptos" panose="020B0004020202020204" pitchFamily="34" charset="0"/>
                          <a:cs typeface="Aptos" panose="020B0004020202020204" pitchFamily="34" charset="0"/>
                        </a:rPr>
                        <a:t>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300" dirty="0">
                          <a:solidFill>
                            <a:schemeClr val="bg1"/>
                          </a:solidFill>
                          <a:effectLst/>
                          <a:latin typeface="+mn-lt"/>
                          <a:ea typeface="Aptos" panose="020B0004020202020204" pitchFamily="34" charset="0"/>
                          <a:cs typeface="Aptos" panose="020B0004020202020204" pitchFamily="34" charset="0"/>
                        </a:rPr>
                        <a:t>11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300" dirty="0">
                          <a:solidFill>
                            <a:schemeClr val="bg1"/>
                          </a:solidFill>
                          <a:effectLst/>
                          <a:latin typeface="+mn-lt"/>
                          <a:ea typeface="Aptos" panose="020B0004020202020204" pitchFamily="34" charset="0"/>
                          <a:cs typeface="Aptos" panose="020B0004020202020204" pitchFamily="34" charset="0"/>
                        </a:rPr>
                        <a:t>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365024959"/>
                  </a:ext>
                </a:extLst>
              </a:tr>
              <a:tr h="184973">
                <a:tc>
                  <a:txBody>
                    <a:bodyPr/>
                    <a:lstStyle/>
                    <a:p>
                      <a:pPr marL="0" marR="0">
                        <a:buNone/>
                      </a:pPr>
                      <a:r>
                        <a:rPr lang="en-US" sz="1300" b="0" dirty="0">
                          <a:solidFill>
                            <a:schemeClr val="bg1"/>
                          </a:solidFill>
                          <a:effectLst/>
                          <a:latin typeface="+mn-lt"/>
                          <a:ea typeface="Aptos" panose="020B0004020202020204" pitchFamily="34" charset="0"/>
                          <a:cs typeface="Aptos" panose="020B0004020202020204" pitchFamily="34" charset="0"/>
                        </a:rPr>
                        <a:t>Anemia</a:t>
                      </a: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300" dirty="0">
                          <a:solidFill>
                            <a:schemeClr val="bg1"/>
                          </a:solidFill>
                          <a:effectLst/>
                          <a:latin typeface="+mn-lt"/>
                          <a:ea typeface="Aptos" panose="020B0004020202020204" pitchFamily="34" charset="0"/>
                          <a:cs typeface="Aptos" panose="020B0004020202020204" pitchFamily="34" charset="0"/>
                        </a:rPr>
                        <a:t>15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300" dirty="0">
                          <a:solidFill>
                            <a:schemeClr val="bg1"/>
                          </a:solidFill>
                          <a:effectLst/>
                          <a:latin typeface="+mn-lt"/>
                          <a:ea typeface="Aptos" panose="020B0004020202020204" pitchFamily="34" charset="0"/>
                          <a:cs typeface="Aptos" panose="020B0004020202020204" pitchFamily="34" charset="0"/>
                        </a:rPr>
                        <a:t>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300" dirty="0">
                          <a:solidFill>
                            <a:schemeClr val="bg1"/>
                          </a:solidFill>
                          <a:effectLst/>
                          <a:latin typeface="+mn-lt"/>
                          <a:ea typeface="Aptos" panose="020B0004020202020204" pitchFamily="34" charset="0"/>
                          <a:cs typeface="Aptos" panose="020B0004020202020204" pitchFamily="34" charset="0"/>
                        </a:rPr>
                        <a:t>16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300" dirty="0">
                          <a:solidFill>
                            <a:schemeClr val="bg1"/>
                          </a:solidFill>
                          <a:effectLst/>
                          <a:latin typeface="+mn-lt"/>
                          <a:ea typeface="Aptos" panose="020B0004020202020204" pitchFamily="34" charset="0"/>
                          <a:cs typeface="Aptos" panose="020B0004020202020204" pitchFamily="34" charset="0"/>
                        </a:rPr>
                        <a:t>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185108538"/>
                  </a:ext>
                </a:extLst>
              </a:tr>
              <a:tr h="184973">
                <a:tc>
                  <a:txBody>
                    <a:bodyPr/>
                    <a:lstStyle/>
                    <a:p>
                      <a:pPr marL="0" marR="0">
                        <a:buNone/>
                      </a:pPr>
                      <a:r>
                        <a:rPr lang="en-US" sz="1300" b="0" dirty="0">
                          <a:solidFill>
                            <a:schemeClr val="bg1"/>
                          </a:solidFill>
                          <a:effectLst/>
                          <a:latin typeface="+mn-lt"/>
                          <a:ea typeface="Aptos" panose="020B0004020202020204" pitchFamily="34" charset="0"/>
                          <a:cs typeface="Aptos" panose="020B0004020202020204" pitchFamily="34" charset="0"/>
                        </a:rPr>
                        <a:t>Decreased weight</a:t>
                      </a: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300" dirty="0">
                          <a:solidFill>
                            <a:schemeClr val="bg1"/>
                          </a:solidFill>
                          <a:effectLst/>
                          <a:latin typeface="+mn-lt"/>
                          <a:ea typeface="Aptos" panose="020B0004020202020204" pitchFamily="34" charset="0"/>
                          <a:cs typeface="Aptos" panose="020B0004020202020204" pitchFamily="34" charset="0"/>
                        </a:rPr>
                        <a:t>17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300" dirty="0">
                          <a:solidFill>
                            <a:schemeClr val="bg1"/>
                          </a:solidFill>
                          <a:effectLst/>
                          <a:latin typeface="+mn-lt"/>
                          <a:ea typeface="Aptos" panose="020B0004020202020204" pitchFamily="34" charset="0"/>
                          <a:cs typeface="Aptos" panose="020B0004020202020204" pitchFamily="34" charset="0"/>
                        </a:rPr>
                        <a:t>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300" dirty="0">
                          <a:solidFill>
                            <a:schemeClr val="bg1"/>
                          </a:solidFill>
                          <a:effectLst/>
                          <a:latin typeface="+mn-lt"/>
                          <a:ea typeface="Aptos" panose="020B0004020202020204" pitchFamily="34" charset="0"/>
                          <a:cs typeface="Aptos" panose="020B0004020202020204" pitchFamily="34" charset="0"/>
                        </a:rPr>
                        <a:t>14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300" dirty="0">
                          <a:solidFill>
                            <a:schemeClr val="bg1"/>
                          </a:solidFill>
                          <a:effectLst/>
                          <a:latin typeface="+mn-lt"/>
                          <a:ea typeface="Aptos" panose="020B0004020202020204" pitchFamily="34" charset="0"/>
                          <a:cs typeface="Aptos" panose="020B0004020202020204" pitchFamily="34" charset="0"/>
                        </a:rPr>
                        <a:t>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811383339"/>
                  </a:ext>
                </a:extLst>
              </a:tr>
              <a:tr h="184973">
                <a:tc>
                  <a:txBody>
                    <a:bodyPr/>
                    <a:lstStyle/>
                    <a:p>
                      <a:pPr marL="0" marR="0">
                        <a:buNone/>
                      </a:pPr>
                      <a:r>
                        <a:rPr lang="en-US" sz="1300" b="0" dirty="0">
                          <a:solidFill>
                            <a:schemeClr val="bg1"/>
                          </a:solidFill>
                          <a:effectLst/>
                          <a:latin typeface="+mn-lt"/>
                          <a:ea typeface="Aptos" panose="020B0004020202020204" pitchFamily="34" charset="0"/>
                          <a:cs typeface="Aptos" panose="020B0004020202020204" pitchFamily="34" charset="0"/>
                        </a:rPr>
                        <a:t>Increased ALT</a:t>
                      </a: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300" dirty="0">
                          <a:solidFill>
                            <a:schemeClr val="bg1"/>
                          </a:solidFill>
                          <a:effectLst/>
                          <a:latin typeface="+mn-lt"/>
                          <a:ea typeface="Aptos" panose="020B0004020202020204" pitchFamily="34" charset="0"/>
                          <a:cs typeface="Aptos" panose="020B0004020202020204" pitchFamily="34" charset="0"/>
                        </a:rPr>
                        <a:t>15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300" dirty="0">
                          <a:solidFill>
                            <a:schemeClr val="bg1"/>
                          </a:solidFill>
                          <a:effectLst/>
                          <a:latin typeface="+mn-lt"/>
                          <a:ea typeface="Aptos" panose="020B0004020202020204" pitchFamily="34" charset="0"/>
                          <a:cs typeface="Aptos" panose="020B0004020202020204" pitchFamily="34" charset="0"/>
                        </a:rPr>
                        <a:t>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300" dirty="0">
                          <a:solidFill>
                            <a:schemeClr val="bg1"/>
                          </a:solidFill>
                          <a:effectLst/>
                          <a:latin typeface="+mn-lt"/>
                          <a:ea typeface="Aptos" panose="020B0004020202020204" pitchFamily="34" charset="0"/>
                          <a:cs typeface="Aptos" panose="020B0004020202020204" pitchFamily="34" charset="0"/>
                        </a:rPr>
                        <a:t>13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300" dirty="0">
                          <a:solidFill>
                            <a:schemeClr val="bg1"/>
                          </a:solidFill>
                          <a:effectLst/>
                          <a:latin typeface="+mn-lt"/>
                          <a:ea typeface="Aptos" panose="020B0004020202020204" pitchFamily="34" charset="0"/>
                          <a:cs typeface="Aptos" panose="020B0004020202020204" pitchFamily="34" charset="0"/>
                        </a:rPr>
                        <a:t>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511201255"/>
                  </a:ext>
                </a:extLst>
              </a:tr>
              <a:tr h="184973">
                <a:tc>
                  <a:txBody>
                    <a:bodyPr/>
                    <a:lstStyle/>
                    <a:p>
                      <a:pPr marL="0" marR="0">
                        <a:buNone/>
                      </a:pPr>
                      <a:r>
                        <a:rPr lang="en-US" sz="1300" b="0" dirty="0">
                          <a:solidFill>
                            <a:schemeClr val="bg1"/>
                          </a:solidFill>
                          <a:effectLst/>
                          <a:latin typeface="+mn-lt"/>
                          <a:ea typeface="Aptos" panose="020B0004020202020204" pitchFamily="34" charset="0"/>
                          <a:cs typeface="Aptos" panose="020B0004020202020204" pitchFamily="34" charset="0"/>
                        </a:rPr>
                        <a:t>Dry skin</a:t>
                      </a: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300" dirty="0">
                          <a:solidFill>
                            <a:schemeClr val="bg1"/>
                          </a:solidFill>
                          <a:effectLst/>
                          <a:latin typeface="+mn-lt"/>
                          <a:ea typeface="Aptos" panose="020B0004020202020204" pitchFamily="34" charset="0"/>
                          <a:cs typeface="Aptos" panose="020B0004020202020204" pitchFamily="34" charset="0"/>
                        </a:rPr>
                        <a:t>17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300" dirty="0">
                          <a:solidFill>
                            <a:schemeClr val="bg1"/>
                          </a:solidFill>
                          <a:effectLst/>
                          <a:latin typeface="+mn-lt"/>
                          <a:ea typeface="Aptos" panose="020B0004020202020204" pitchFamily="34" charset="0"/>
                          <a:cs typeface="Aptos" panose="020B0004020202020204" pitchFamily="34" charset="0"/>
                        </a:rPr>
                        <a:t>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300" dirty="0">
                          <a:solidFill>
                            <a:schemeClr val="bg1"/>
                          </a:solidFill>
                          <a:effectLst/>
                          <a:latin typeface="+mn-lt"/>
                          <a:ea typeface="Aptos" panose="020B0004020202020204" pitchFamily="34" charset="0"/>
                          <a:cs typeface="Aptos" panose="020B0004020202020204" pitchFamily="34" charset="0"/>
                        </a:rPr>
                        <a:t>14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300" dirty="0">
                          <a:solidFill>
                            <a:schemeClr val="bg1"/>
                          </a:solidFill>
                          <a:effectLst/>
                          <a:latin typeface="+mn-lt"/>
                          <a:ea typeface="Aptos" panose="020B0004020202020204" pitchFamily="34" charset="0"/>
                          <a:cs typeface="Aptos" panose="020B0004020202020204" pitchFamily="34" charset="0"/>
                        </a:rPr>
                        <a:t>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364473787"/>
                  </a:ext>
                </a:extLst>
              </a:tr>
              <a:tr h="184973">
                <a:tc>
                  <a:txBody>
                    <a:bodyPr/>
                    <a:lstStyle/>
                    <a:p>
                      <a:pPr marL="0" marR="0">
                        <a:buNone/>
                      </a:pPr>
                      <a:r>
                        <a:rPr lang="en-US" sz="1300" b="0" dirty="0">
                          <a:solidFill>
                            <a:schemeClr val="bg1"/>
                          </a:solidFill>
                          <a:effectLst/>
                          <a:latin typeface="+mn-lt"/>
                          <a:ea typeface="Aptos" panose="020B0004020202020204" pitchFamily="34" charset="0"/>
                          <a:cs typeface="Aptos" panose="020B0004020202020204" pitchFamily="34" charset="0"/>
                        </a:rPr>
                        <a:t>Increased AST</a:t>
                      </a: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300" dirty="0">
                          <a:solidFill>
                            <a:schemeClr val="bg1"/>
                          </a:solidFill>
                          <a:effectLst/>
                          <a:latin typeface="+mn-lt"/>
                          <a:ea typeface="Aptos" panose="020B0004020202020204" pitchFamily="34" charset="0"/>
                          <a:cs typeface="Aptos" panose="020B0004020202020204" pitchFamily="34" charset="0"/>
                        </a:rPr>
                        <a:t>16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300" dirty="0">
                          <a:solidFill>
                            <a:schemeClr val="bg1"/>
                          </a:solidFill>
                          <a:effectLst/>
                          <a:latin typeface="+mn-lt"/>
                          <a:ea typeface="Aptos" panose="020B0004020202020204" pitchFamily="34" charset="0"/>
                          <a:cs typeface="Aptos" panose="020B0004020202020204" pitchFamily="34" charset="0"/>
                        </a:rPr>
                        <a:t>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300" dirty="0">
                          <a:solidFill>
                            <a:schemeClr val="bg1"/>
                          </a:solidFill>
                          <a:effectLst/>
                          <a:latin typeface="+mn-lt"/>
                          <a:ea typeface="Aptos" panose="020B0004020202020204" pitchFamily="34" charset="0"/>
                          <a:cs typeface="Aptos" panose="020B0004020202020204" pitchFamily="34" charset="0"/>
                        </a:rPr>
                        <a:t>13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300" dirty="0">
                          <a:solidFill>
                            <a:schemeClr val="bg1"/>
                          </a:solidFill>
                          <a:effectLst/>
                          <a:latin typeface="+mn-lt"/>
                          <a:ea typeface="Aptos" panose="020B0004020202020204" pitchFamily="34" charset="0"/>
                          <a:cs typeface="Aptos" panose="020B0004020202020204" pitchFamily="34" charset="0"/>
                        </a:rPr>
                        <a:t>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256311335"/>
                  </a:ext>
                </a:extLst>
              </a:tr>
              <a:tr h="184973">
                <a:tc>
                  <a:txBody>
                    <a:bodyPr/>
                    <a:lstStyle/>
                    <a:p>
                      <a:pPr marL="0" marR="0">
                        <a:buNone/>
                      </a:pPr>
                      <a:r>
                        <a:rPr lang="en-US" sz="1300" b="0" dirty="0">
                          <a:solidFill>
                            <a:schemeClr val="bg1"/>
                          </a:solidFill>
                          <a:effectLst/>
                          <a:latin typeface="+mn-lt"/>
                          <a:ea typeface="Aptos" panose="020B0004020202020204" pitchFamily="34" charset="0"/>
                          <a:cs typeface="Aptos" panose="020B0004020202020204" pitchFamily="34" charset="0"/>
                        </a:rPr>
                        <a:t>Pruritus</a:t>
                      </a: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300" dirty="0">
                          <a:solidFill>
                            <a:schemeClr val="bg1"/>
                          </a:solidFill>
                          <a:effectLst/>
                          <a:latin typeface="+mn-lt"/>
                          <a:ea typeface="Aptos" panose="020B0004020202020204" pitchFamily="34" charset="0"/>
                          <a:cs typeface="Aptos" panose="020B0004020202020204" pitchFamily="34" charset="0"/>
                        </a:rPr>
                        <a:t>17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300" dirty="0">
                          <a:solidFill>
                            <a:schemeClr val="bg1"/>
                          </a:solidFill>
                          <a:effectLst/>
                          <a:latin typeface="+mn-lt"/>
                          <a:ea typeface="Aptos" panose="020B0004020202020204" pitchFamily="34" charset="0"/>
                          <a:cs typeface="Aptos" panose="020B0004020202020204" pitchFamily="34" charset="0"/>
                        </a:rPr>
                        <a:t>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300" dirty="0">
                          <a:solidFill>
                            <a:schemeClr val="bg1"/>
                          </a:solidFill>
                          <a:effectLst/>
                          <a:latin typeface="+mn-lt"/>
                          <a:ea typeface="Aptos" panose="020B0004020202020204" pitchFamily="34" charset="0"/>
                          <a:cs typeface="Aptos" panose="020B0004020202020204" pitchFamily="34" charset="0"/>
                        </a:rPr>
                        <a:t>13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300" dirty="0">
                          <a:solidFill>
                            <a:schemeClr val="bg1"/>
                          </a:solidFill>
                          <a:effectLst/>
                          <a:latin typeface="+mn-lt"/>
                          <a:ea typeface="Aptos" panose="020B0004020202020204" pitchFamily="34" charset="0"/>
                          <a:cs typeface="Aptos" panose="020B0004020202020204" pitchFamily="34" charset="0"/>
                        </a:rPr>
                        <a:t>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87874169"/>
                  </a:ext>
                </a:extLst>
              </a:tr>
              <a:tr h="184973">
                <a:tc>
                  <a:txBody>
                    <a:bodyPr/>
                    <a:lstStyle/>
                    <a:p>
                      <a:pPr marL="0" marR="0">
                        <a:buNone/>
                      </a:pPr>
                      <a:r>
                        <a:rPr lang="en-US" sz="1300" b="0" dirty="0">
                          <a:solidFill>
                            <a:schemeClr val="bg1"/>
                          </a:solidFill>
                          <a:effectLst/>
                          <a:latin typeface="+mn-lt"/>
                          <a:ea typeface="Aptos" panose="020B0004020202020204" pitchFamily="34" charset="0"/>
                          <a:cs typeface="Aptos" panose="020B0004020202020204" pitchFamily="34" charset="0"/>
                        </a:rPr>
                        <a:t>Decreased appetite</a:t>
                      </a: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300" dirty="0">
                          <a:solidFill>
                            <a:schemeClr val="bg1"/>
                          </a:solidFill>
                          <a:effectLst/>
                          <a:latin typeface="+mn-lt"/>
                          <a:ea typeface="Aptos" panose="020B0004020202020204" pitchFamily="34" charset="0"/>
                          <a:cs typeface="Aptos" panose="020B0004020202020204" pitchFamily="34" charset="0"/>
                        </a:rPr>
                        <a:t>11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300" dirty="0">
                          <a:solidFill>
                            <a:schemeClr val="bg1"/>
                          </a:solidFill>
                          <a:effectLst/>
                          <a:latin typeface="+mn-lt"/>
                          <a:ea typeface="Aptos" panose="020B0004020202020204" pitchFamily="34" charset="0"/>
                          <a:cs typeface="Aptos" panose="020B0004020202020204" pitchFamily="34" charset="0"/>
                        </a:rPr>
                        <a:t>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300" dirty="0">
                          <a:solidFill>
                            <a:schemeClr val="bg1"/>
                          </a:solidFill>
                          <a:effectLst/>
                          <a:latin typeface="+mn-lt"/>
                          <a:ea typeface="Aptos" panose="020B0004020202020204" pitchFamily="34" charset="0"/>
                          <a:cs typeface="Aptos" panose="020B0004020202020204" pitchFamily="34" charset="0"/>
                        </a:rPr>
                        <a:t>13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300" dirty="0">
                          <a:solidFill>
                            <a:schemeClr val="bg1"/>
                          </a:solidFill>
                          <a:effectLst/>
                          <a:latin typeface="+mn-lt"/>
                          <a:ea typeface="Aptos" panose="020B0004020202020204" pitchFamily="34" charset="0"/>
                          <a:cs typeface="Aptos" panose="020B0004020202020204" pitchFamily="34" charset="0"/>
                        </a:rPr>
                        <a:t>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276145582"/>
                  </a:ext>
                </a:extLst>
              </a:tr>
              <a:tr h="184973">
                <a:tc>
                  <a:txBody>
                    <a:bodyPr/>
                    <a:lstStyle/>
                    <a:p>
                      <a:pPr marL="0" marR="0">
                        <a:buNone/>
                      </a:pPr>
                      <a:r>
                        <a:rPr lang="en-US" sz="1300" b="0" dirty="0">
                          <a:solidFill>
                            <a:schemeClr val="bg1"/>
                          </a:solidFill>
                          <a:effectLst/>
                          <a:latin typeface="+mn-lt"/>
                          <a:ea typeface="Aptos" panose="020B0004020202020204" pitchFamily="34" charset="0"/>
                          <a:cs typeface="Aptos" panose="020B0004020202020204" pitchFamily="34" charset="0"/>
                        </a:rPr>
                        <a:t>Increased amylase</a:t>
                      </a: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300" dirty="0">
                          <a:solidFill>
                            <a:schemeClr val="bg1"/>
                          </a:solidFill>
                          <a:effectLst/>
                          <a:latin typeface="+mn-lt"/>
                          <a:ea typeface="Aptos" panose="020B0004020202020204" pitchFamily="34" charset="0"/>
                          <a:cs typeface="Aptos" panose="020B0004020202020204" pitchFamily="34" charset="0"/>
                        </a:rPr>
                        <a:t>15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300" dirty="0">
                          <a:solidFill>
                            <a:schemeClr val="bg1"/>
                          </a:solidFill>
                          <a:effectLst/>
                          <a:latin typeface="+mn-lt"/>
                          <a:ea typeface="Aptos" panose="020B0004020202020204" pitchFamily="34" charset="0"/>
                          <a:cs typeface="Aptos" panose="020B0004020202020204" pitchFamily="34" charset="0"/>
                        </a:rPr>
                        <a:t>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300" dirty="0">
                          <a:solidFill>
                            <a:schemeClr val="bg1"/>
                          </a:solidFill>
                          <a:effectLst/>
                          <a:latin typeface="+mn-lt"/>
                          <a:ea typeface="Aptos" panose="020B0004020202020204" pitchFamily="34" charset="0"/>
                          <a:cs typeface="Aptos" panose="020B0004020202020204" pitchFamily="34" charset="0"/>
                        </a:rPr>
                        <a:t>14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300" dirty="0">
                          <a:solidFill>
                            <a:schemeClr val="bg1"/>
                          </a:solidFill>
                          <a:effectLst/>
                          <a:latin typeface="+mn-lt"/>
                          <a:ea typeface="Aptos" panose="020B0004020202020204" pitchFamily="34" charset="0"/>
                          <a:cs typeface="Aptos" panose="020B0004020202020204" pitchFamily="34" charset="0"/>
                        </a:rPr>
                        <a:t>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812278164"/>
                  </a:ext>
                </a:extLst>
              </a:tr>
              <a:tr h="184973">
                <a:tc>
                  <a:txBody>
                    <a:bodyPr/>
                    <a:lstStyle/>
                    <a:p>
                      <a:pPr marL="0" marR="0">
                        <a:buNone/>
                      </a:pPr>
                      <a:r>
                        <a:rPr lang="en-US" sz="1300" b="0" dirty="0">
                          <a:solidFill>
                            <a:schemeClr val="bg1"/>
                          </a:solidFill>
                          <a:effectLst/>
                          <a:latin typeface="+mn-lt"/>
                          <a:ea typeface="Aptos" panose="020B0004020202020204" pitchFamily="34" charset="0"/>
                          <a:cs typeface="Aptos" panose="020B0004020202020204" pitchFamily="34" charset="0"/>
                        </a:rPr>
                        <a:t>Increased lipase</a:t>
                      </a: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300" dirty="0">
                          <a:solidFill>
                            <a:schemeClr val="bg1"/>
                          </a:solidFill>
                          <a:effectLst/>
                          <a:latin typeface="+mn-lt"/>
                          <a:ea typeface="Aptos" panose="020B0004020202020204" pitchFamily="34" charset="0"/>
                          <a:cs typeface="Aptos" panose="020B0004020202020204" pitchFamily="34" charset="0"/>
                        </a:rPr>
                        <a:t>12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300" dirty="0">
                          <a:solidFill>
                            <a:schemeClr val="bg1"/>
                          </a:solidFill>
                          <a:effectLst/>
                          <a:latin typeface="+mn-lt"/>
                          <a:ea typeface="Aptos" panose="020B0004020202020204" pitchFamily="34" charset="0"/>
                          <a:cs typeface="Aptos" panose="020B0004020202020204" pitchFamily="34" charset="0"/>
                        </a:rPr>
                        <a:t>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300" dirty="0">
                          <a:solidFill>
                            <a:schemeClr val="bg1"/>
                          </a:solidFill>
                          <a:effectLst/>
                          <a:latin typeface="+mn-lt"/>
                          <a:ea typeface="Aptos" panose="020B0004020202020204" pitchFamily="34" charset="0"/>
                          <a:cs typeface="Aptos" panose="020B0004020202020204" pitchFamily="34" charset="0"/>
                        </a:rPr>
                        <a:t>16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300" dirty="0">
                          <a:solidFill>
                            <a:schemeClr val="bg1"/>
                          </a:solidFill>
                          <a:effectLst/>
                          <a:latin typeface="+mn-lt"/>
                          <a:ea typeface="Aptos" panose="020B0004020202020204" pitchFamily="34" charset="0"/>
                          <a:cs typeface="Aptos" panose="020B0004020202020204" pitchFamily="34" charset="0"/>
                        </a:rPr>
                        <a:t>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055404208"/>
                  </a:ext>
                </a:extLst>
              </a:tr>
            </a:tbl>
          </a:graphicData>
        </a:graphic>
      </p:graphicFrame>
      <p:sp>
        <p:nvSpPr>
          <p:cNvPr id="5" name="Text Box 11">
            <a:extLst>
              <a:ext uri="{FF2B5EF4-FFF2-40B4-BE49-F238E27FC236}">
                <a16:creationId xmlns:a16="http://schemas.microsoft.com/office/drawing/2014/main" id="{5FB1FA22-B93D-4A71-76E1-A2BA50783E3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Le. ESMO 2025. Abstr LBA75. Le. NEJM. 2025;[Epub].</a:t>
            </a:r>
          </a:p>
        </p:txBody>
      </p:sp>
    </p:spTree>
    <p:extLst>
      <p:ext uri="{BB962C8B-B14F-4D97-AF65-F5344CB8AC3E}">
        <p14:creationId xmlns:p14="http://schemas.microsoft.com/office/powerpoint/2010/main" val="12242977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BF6DF4-B673-D8EB-883B-8B9BD36466DC}"/>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67CC5FD4-E25F-0986-4B87-122F4BC1ABDA}"/>
              </a:ext>
            </a:extLst>
          </p:cNvPr>
          <p:cNvSpPr>
            <a:spLocks noGrp="1" noChangeArrowheads="1"/>
          </p:cNvSpPr>
          <p:nvPr>
            <p:ph type="title"/>
          </p:nvPr>
        </p:nvSpPr>
        <p:spPr/>
        <p:txBody>
          <a:bodyPr/>
          <a:lstStyle/>
          <a:p>
            <a:r>
              <a:rPr lang="en-US" dirty="0"/>
              <a:t>SOHO-01: Investigators’ Conclusions</a:t>
            </a:r>
            <a:endParaRPr lang="en-US" altLang="en-US" dirty="0"/>
          </a:p>
        </p:txBody>
      </p:sp>
      <p:sp>
        <p:nvSpPr>
          <p:cNvPr id="6" name="Content Placeholder 5">
            <a:extLst>
              <a:ext uri="{FF2B5EF4-FFF2-40B4-BE49-F238E27FC236}">
                <a16:creationId xmlns:a16="http://schemas.microsoft.com/office/drawing/2014/main" id="{58A40F0D-729D-4F8D-C240-D58F95F8E9DD}"/>
              </a:ext>
            </a:extLst>
          </p:cNvPr>
          <p:cNvSpPr>
            <a:spLocks noGrp="1"/>
          </p:cNvSpPr>
          <p:nvPr>
            <p:ph idx="1"/>
          </p:nvPr>
        </p:nvSpPr>
        <p:spPr>
          <a:xfrm>
            <a:off x="604675" y="1513046"/>
            <a:ext cx="10877529" cy="4872693"/>
          </a:xfrm>
        </p:spPr>
        <p:txBody>
          <a:bodyPr/>
          <a:lstStyle/>
          <a:p>
            <a:r>
              <a:rPr lang="en-US" sz="2400" dirty="0"/>
              <a:t>Oral HER2-targeted TKI sevabertinib induced durable responses in patients with </a:t>
            </a:r>
            <a:r>
              <a:rPr lang="en-US" sz="2400" i="1" dirty="0"/>
              <a:t>HER2</a:t>
            </a:r>
            <a:r>
              <a:rPr lang="en-US" sz="2400" dirty="0"/>
              <a:t>-mutant advanced NSCLC, including previously treated and untreated patient cohorts</a:t>
            </a:r>
          </a:p>
          <a:p>
            <a:r>
              <a:rPr lang="en-US" sz="2400" dirty="0"/>
              <a:t>Most frequent AE associated with sevabertinib was diarrhea, which did not result in any treatment discontinuations </a:t>
            </a:r>
          </a:p>
          <a:p>
            <a:r>
              <a:rPr lang="en-US" sz="2400" dirty="0"/>
              <a:t>No cases of interstitial lung disease/pneumonitis were reported</a:t>
            </a:r>
          </a:p>
          <a:p>
            <a:r>
              <a:rPr lang="en-US" sz="2400" dirty="0"/>
              <a:t>The randomized phase III SOHO-02 trial is evaluating sevabertinib as first-line therapy for patients with locally advanced or metastatic NSCLC with </a:t>
            </a:r>
            <a:r>
              <a:rPr lang="en-US" sz="2400" i="1" dirty="0"/>
              <a:t>HER2</a:t>
            </a:r>
            <a:r>
              <a:rPr lang="en-US" sz="2400" dirty="0"/>
              <a:t>-activating mutations (NCT06452277)</a:t>
            </a:r>
          </a:p>
          <a:p>
            <a:r>
              <a:rPr lang="en-US" sz="2400" dirty="0"/>
              <a:t>Investigators conclude that these data provide support for sevabertinib as a new targeted therapy for </a:t>
            </a:r>
            <a:r>
              <a:rPr lang="en-US" sz="2400" i="1" dirty="0"/>
              <a:t>HER2</a:t>
            </a:r>
            <a:r>
              <a:rPr lang="en-US" sz="2400" dirty="0"/>
              <a:t>-mutant NSCLC</a:t>
            </a:r>
          </a:p>
        </p:txBody>
      </p:sp>
      <p:sp>
        <p:nvSpPr>
          <p:cNvPr id="3" name="Text Box 11">
            <a:extLst>
              <a:ext uri="{FF2B5EF4-FFF2-40B4-BE49-F238E27FC236}">
                <a16:creationId xmlns:a16="http://schemas.microsoft.com/office/drawing/2014/main" id="{870551FF-A655-7547-6A24-1873F51739F6}"/>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Le. ESMO 2025. Abstr LBA75. Le. NEJM. 2025;[Epub].</a:t>
            </a:r>
          </a:p>
        </p:txBody>
      </p:sp>
    </p:spTree>
    <p:extLst>
      <p:ext uri="{BB962C8B-B14F-4D97-AF65-F5344CB8AC3E}">
        <p14:creationId xmlns:p14="http://schemas.microsoft.com/office/powerpoint/2010/main" val="1713739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ESMO 2025!</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activities </a:t>
            </a:r>
            <a:r>
              <a:rPr lang="en-US" sz="2200" b="0" dirty="0"/>
              <a:t>with expert faculty commentary on all the key studies</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
        <p:nvSpPr>
          <p:cNvPr id="2" name="TextBox 8">
            <a:extLst>
              <a:ext uri="{FF2B5EF4-FFF2-40B4-BE49-F238E27FC236}">
                <a16:creationId xmlns:a16="http://schemas.microsoft.com/office/drawing/2014/main" id="{A903DC71-DF92-62CA-FAB6-C69A85CF97F1}"/>
              </a:ext>
            </a:extLst>
          </p:cNvPr>
          <p:cNvSpPr txBox="1"/>
          <p:nvPr/>
        </p:nvSpPr>
        <p:spPr bwMode="auto">
          <a:xfrm>
            <a:off x="1134933" y="2864220"/>
            <a:ext cx="54834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rPr>
              <a:t>Breast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rPr>
              <a:t>Gastrointestinal cancers</a:t>
            </a:r>
          </a:p>
          <a:p>
            <a:pPr marL="285750" indent="-285750" eaLnBrk="0" fontAlgn="base" hangingPunct="0">
              <a:lnSpc>
                <a:spcPct val="90000"/>
              </a:lnSpc>
              <a:spcBef>
                <a:spcPts val="1000"/>
              </a:spcBef>
              <a:spcAft>
                <a:spcPct val="0"/>
              </a:spcAft>
              <a:buFont typeface="Wingdings" panose="05000000000000000000" pitchFamily="2" charset="2"/>
              <a:buChar char="§"/>
              <a:defRPr/>
            </a:pPr>
            <a:r>
              <a:rPr lang="en-US" sz="2200" b="0" dirty="0">
                <a:solidFill>
                  <a:srgbClr val="455560"/>
                </a:solidFill>
                <a:latin typeface="Calibri" panose="020F0502020204030204" pitchFamily="34" charset="0"/>
                <a:cs typeface="Arial" panose="020B0604020202020204" pitchFamily="34" charset="0"/>
              </a:rPr>
              <a:t>Lung cancers</a:t>
            </a:r>
            <a:endParaRPr kumimoji="0" lang="en-US" sz="2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LongProperties xmlns="http://schemas.microsoft.com/office/2006/metadata/long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BDDADD1FC0ABC4FAE69BCC78CC1C609" ma:contentTypeVersion="11" ma:contentTypeDescription="Create a new document." ma:contentTypeScope="" ma:versionID="850b3915d343b042868d2949d177ce94">
  <xsd:schema xmlns:xsd="http://www.w3.org/2001/XMLSchema" xmlns:xs="http://www.w3.org/2001/XMLSchema" xmlns:p="http://schemas.microsoft.com/office/2006/metadata/properties" xmlns:ns2="d2e3f5e4-6f28-4f19-ae66-1677b5fa85d1" xmlns:ns3="22fd6914-46d4-4c7e-bbad-46e82841b69d" targetNamespace="http://schemas.microsoft.com/office/2006/metadata/properties" ma:root="true" ma:fieldsID="759f117f5592905d0130d764d4993659" ns2:_="" ns3:_="">
    <xsd:import namespace="d2e3f5e4-6f28-4f19-ae66-1677b5fa85d1"/>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e3f5e4-6f28-4f19-ae66-1677b5fa85d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lcf76f155ced4ddcb4097134ff3c332f xmlns="d2e3f5e4-6f28-4f19-ae66-1677b5fa85d1">
      <Terms xmlns="http://schemas.microsoft.com/office/infopath/2007/PartnerControls"/>
    </lcf76f155ced4ddcb4097134ff3c332f>
    <TaxCatchAll xmlns="22fd6914-46d4-4c7e-bbad-46e82841b69d" xsi:nil="true"/>
  </documentManagement>
</p:properties>
</file>

<file path=customXml/itemProps1.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2.xml><?xml version="1.0" encoding="utf-8"?>
<ds:datastoreItem xmlns:ds="http://schemas.openxmlformats.org/officeDocument/2006/customXml" ds:itemID="{0F2E986D-E990-4D56-8DD1-72BD7A4C911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2e3f5e4-6f28-4f19-ae66-1677b5fa85d1"/>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4.xml><?xml version="1.0" encoding="utf-8"?>
<ds:datastoreItem xmlns:ds="http://schemas.openxmlformats.org/officeDocument/2006/customXml" ds:itemID="{5BA55BC3-5A03-47C2-8EC3-D964C3B5E779}">
  <ds:schemaRefs>
    <ds:schemaRef ds:uri="http://schemas.openxmlformats.org/package/2006/metadata/core-properties"/>
    <ds:schemaRef ds:uri="http://purl.org/dc/dcmitype/"/>
    <ds:schemaRef ds:uri="http://schemas.microsoft.com/office/2006/documentManagement/types"/>
    <ds:schemaRef ds:uri="http://purl.org/dc/elements/1.1/"/>
    <ds:schemaRef ds:uri="http://www.w3.org/XML/1998/namespace"/>
    <ds:schemaRef ds:uri="http://schemas.microsoft.com/office/2006/metadata/properties"/>
    <ds:schemaRef ds:uri="http://schemas.microsoft.com/office/infopath/2007/PartnerControls"/>
    <ds:schemaRef ds:uri="22fd6914-46d4-4c7e-bbad-46e82841b69d"/>
    <ds:schemaRef ds:uri="d2e3f5e4-6f28-4f19-ae66-1677b5fa85d1"/>
    <ds:schemaRef ds:uri="http://purl.org/dc/terms/"/>
  </ds:schemaRefs>
</ds:datastoreItem>
</file>

<file path=docProps/app.xml><?xml version="1.0" encoding="utf-8"?>
<Properties xmlns="http://schemas.openxmlformats.org/officeDocument/2006/extended-properties" xmlns:vt="http://schemas.openxmlformats.org/officeDocument/2006/docPropsVTypes">
  <Template/>
  <TotalTime>3054</TotalTime>
  <Words>1985</Words>
  <Application>Microsoft Office PowerPoint</Application>
  <PresentationFormat>Widescreen</PresentationFormat>
  <Paragraphs>417</Paragraphs>
  <Slides>10</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Times</vt:lpstr>
      <vt:lpstr>Wingdings</vt:lpstr>
      <vt:lpstr>2022_CCO_Template</vt:lpstr>
      <vt:lpstr>SOHO-01: Phase I/II Study of Sevabertinib in Advanced HER2-Mutant NSCLC</vt:lpstr>
      <vt:lpstr>About These Slides</vt:lpstr>
      <vt:lpstr>SOHO-01: Background</vt:lpstr>
      <vt:lpstr>SOHO-01: Study Design</vt:lpstr>
      <vt:lpstr>SOHO-01: Baseline Characteristics</vt:lpstr>
      <vt:lpstr>SOHO-01: Efficacy</vt:lpstr>
      <vt:lpstr>SOHO-01: CNS-Related Outcomes</vt:lpstr>
      <vt:lpstr>SOHO-01: Safety</vt:lpstr>
      <vt:lpstr>SOHO-01: Investigators’ Conclusions</vt:lpstr>
      <vt:lpstr>Go Online for More CCO  Coverage of ESMO 2025!</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SOHO-01: Phase I/II Study of Sevabertinib in Advanced HER2-Mutant NSCLC</dc:title>
  <dc:creator>Preferred User</dc:creator>
  <cp:lastModifiedBy>Valerie Wenzel</cp:lastModifiedBy>
  <cp:revision>40</cp:revision>
  <cp:lastPrinted>2016-09-26T20:21:49Z</cp:lastPrinted>
  <dcterms:created xsi:type="dcterms:W3CDTF">2005-05-27T15:08:01Z</dcterms:created>
  <dcterms:modified xsi:type="dcterms:W3CDTF">2025-10-30T17:08:25Z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5ff43dd4-e8bf-40a6-9886-f5d9520c712c</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0x0101008BDDADD1FC0ABC4FAE69BCC78CC1C609</vt:lpwstr>
  </property>
  <property fmtid="{D5CDD505-2E9C-101B-9397-08002B2CF9AE}" pid="9" name="MediaServiceImageTags">
    <vt:lpwstr/>
  </property>
</Properties>
</file>