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6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8" r:id="rId4"/>
    <p:sldMasterId id="2147483851" r:id="rId5"/>
    <p:sldMasterId id="2147483820" r:id="rId6"/>
    <p:sldMasterId id="2147483927" r:id="rId7"/>
    <p:sldMasterId id="2147483950" r:id="rId8"/>
    <p:sldMasterId id="2147483962" r:id="rId9"/>
    <p:sldMasterId id="2147483983" r:id="rId10"/>
  </p:sldMasterIdLst>
  <p:notesMasterIdLst>
    <p:notesMasterId r:id="rId82"/>
  </p:notesMasterIdLst>
  <p:handoutMasterIdLst>
    <p:handoutMasterId r:id="rId83"/>
  </p:handoutMasterIdLst>
  <p:sldIdLst>
    <p:sldId id="2147473666" r:id="rId11"/>
    <p:sldId id="308" r:id="rId12"/>
    <p:sldId id="298" r:id="rId13"/>
    <p:sldId id="2147472346" r:id="rId14"/>
    <p:sldId id="549" r:id="rId15"/>
    <p:sldId id="257" r:id="rId16"/>
    <p:sldId id="2147483639" r:id="rId17"/>
    <p:sldId id="2147483640" r:id="rId18"/>
    <p:sldId id="2147483641" r:id="rId19"/>
    <p:sldId id="2147483642" r:id="rId20"/>
    <p:sldId id="2147483643" r:id="rId21"/>
    <p:sldId id="2147483644" r:id="rId22"/>
    <p:sldId id="2147483645" r:id="rId23"/>
    <p:sldId id="2147483646" r:id="rId24"/>
    <p:sldId id="2147473710" r:id="rId25"/>
    <p:sldId id="2147473711" r:id="rId26"/>
    <p:sldId id="2147473712" r:id="rId27"/>
    <p:sldId id="2147473713" r:id="rId28"/>
    <p:sldId id="258" r:id="rId29"/>
    <p:sldId id="2147483647" r:id="rId30"/>
    <p:sldId id="2147473715" r:id="rId31"/>
    <p:sldId id="256" r:id="rId32"/>
    <p:sldId id="2147473716" r:id="rId33"/>
    <p:sldId id="2147473717" r:id="rId34"/>
    <p:sldId id="2147473718" r:id="rId35"/>
    <p:sldId id="2147473720" r:id="rId36"/>
    <p:sldId id="259" r:id="rId37"/>
    <p:sldId id="263" r:id="rId38"/>
    <p:sldId id="264" r:id="rId39"/>
    <p:sldId id="265" r:id="rId40"/>
    <p:sldId id="266" r:id="rId41"/>
    <p:sldId id="267" r:id="rId42"/>
    <p:sldId id="268" r:id="rId43"/>
    <p:sldId id="269" r:id="rId44"/>
    <p:sldId id="270" r:id="rId45"/>
    <p:sldId id="271" r:id="rId46"/>
    <p:sldId id="272" r:id="rId47"/>
    <p:sldId id="273" r:id="rId48"/>
    <p:sldId id="274" r:id="rId49"/>
    <p:sldId id="2147473719" r:id="rId50"/>
    <p:sldId id="275" r:id="rId51"/>
    <p:sldId id="276" r:id="rId52"/>
    <p:sldId id="277" r:id="rId53"/>
    <p:sldId id="278" r:id="rId54"/>
    <p:sldId id="281" r:id="rId55"/>
    <p:sldId id="283" r:id="rId56"/>
    <p:sldId id="2147473689" r:id="rId57"/>
    <p:sldId id="2147473690" r:id="rId58"/>
    <p:sldId id="2147483626" r:id="rId59"/>
    <p:sldId id="2147473699" r:id="rId60"/>
    <p:sldId id="2147473692" r:id="rId61"/>
    <p:sldId id="2147483627" r:id="rId62"/>
    <p:sldId id="2147473697" r:id="rId63"/>
    <p:sldId id="2147473698" r:id="rId64"/>
    <p:sldId id="284" r:id="rId65"/>
    <p:sldId id="2147473702" r:id="rId66"/>
    <p:sldId id="285" r:id="rId67"/>
    <p:sldId id="2147483628" r:id="rId68"/>
    <p:sldId id="2147473704" r:id="rId69"/>
    <p:sldId id="286" r:id="rId70"/>
    <p:sldId id="2147483630" r:id="rId71"/>
    <p:sldId id="2147483631" r:id="rId72"/>
    <p:sldId id="2147483632" r:id="rId73"/>
    <p:sldId id="287" r:id="rId74"/>
    <p:sldId id="2147483634" r:id="rId75"/>
    <p:sldId id="288" r:id="rId76"/>
    <p:sldId id="260" r:id="rId77"/>
    <p:sldId id="289" r:id="rId78"/>
    <p:sldId id="290" r:id="rId79"/>
    <p:sldId id="291" r:id="rId80"/>
    <p:sldId id="2147472370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36" userDrawn="1">
          <p15:clr>
            <a:srgbClr val="A4A3A4"/>
          </p15:clr>
        </p15:guide>
        <p15:guide id="4" orient="horz" pos="3216" userDrawn="1">
          <p15:clr>
            <a:srgbClr val="A4A3A4"/>
          </p15:clr>
        </p15:guide>
        <p15:guide id="8" pos="56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1101E41E-6C76-D344-5A65-F3B00557F242}" name="Andrea Boecler" initials="AB" userId="S::aboecler@clinicaloptions.com::28e82037-1239-4052-943b-ae184e0bc2af" providerId="AD"/>
  <p188:author id="{9191322D-16CF-F623-9A06-CAB2F207C4DA}" name="Leo Honeywell" initials="LH" userId="Leo Honeywell" providerId="None"/>
  <p188:author id="{64B07C39-1D90-5FAD-6D40-8892F55FDE24}" name="Jennifer Eimers" initials="JE" userId="S::jeimers@clinicaloptions.com::e496f3f7-6a48-4339-9b0c-9f426a43f948" providerId="AD"/>
  <p188:author id="{4C6F9B6D-A233-9F2B-4279-1FD88595DDDE}" name="Leo Tarkovsky" initials="LT" userId="S::ltarkovsky@cealliance.com::4247ea2a-8ba1-420c-9d17-04d22e85aa10" providerId="AD"/>
  <p188:author id="{C69E76E7-AD48-C496-9EA9-9FAB380F803F}" name="Alex Parnes" initials="AP" userId="S::aparnes@clinicaloptions.com::f5203fbf-b7ef-430e-a403-4555f7e7f9f2" providerId="AD"/>
  <p188:author id="{854C9FEF-D5D1-5662-B0ED-9DD15504DC88}" name="Davidson, El (NYC-FUB)" initials="DE(F" userId="S::EDavidson@futurebrand.com::ae10976a-980b-4413-b80f-55d5815019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risten Rosenthal" initials="KR" lastIdx="2" clrIdx="6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1" name="LT Fowler" initials="LF" lastIdx="7" clrIdx="0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8" name="Dussadee Royal" initials="DR" lastIdx="3" clrIdx="7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2" name=" " initials="MAC" lastIdx="17" clrIdx="1"/>
  <p:cmAuthor id="9" name="Leo Honeywell" initials="LH" lastIdx="11" clrIdx="8">
    <p:extLst>
      <p:ext uri="{19B8F6BF-5375-455C-9EA6-DF929625EA0E}">
        <p15:presenceInfo xmlns:p15="http://schemas.microsoft.com/office/powerpoint/2012/main" userId="Leo Honeywell" providerId="None"/>
      </p:ext>
    </p:extLst>
  </p:cmAuthor>
  <p:cmAuthor id="3" name="Andrew Bowser" initials="AB" lastIdx="3" clrIdx="2"/>
  <p:cmAuthor id="10" name="Allison Weckerle" initials="AW" lastIdx="3" clrIdx="9">
    <p:extLst>
      <p:ext uri="{19B8F6BF-5375-455C-9EA6-DF929625EA0E}">
        <p15:presenceInfo xmlns:p15="http://schemas.microsoft.com/office/powerpoint/2012/main" userId="Allison Weckerle" providerId="None"/>
      </p:ext>
    </p:extLst>
  </p:cmAuthor>
  <p:cmAuthor id="4" name="Melanie Couton" initials="MAC" lastIdx="1" clrIdx="3"/>
  <p:cmAuthor id="11" name="Kemi Obajimi" initials="KO" lastIdx="6" clrIdx="10">
    <p:extLst>
      <p:ext uri="{19B8F6BF-5375-455C-9EA6-DF929625EA0E}">
        <p15:presenceInfo xmlns:p15="http://schemas.microsoft.com/office/powerpoint/2012/main" userId="S::kobajimi@clinicaloptions.com::81894e25-3cbc-45b7-be28-dda6fb8d19a9" providerId="AD"/>
      </p:ext>
    </p:extLst>
  </p:cmAuthor>
  <p:cmAuthor id="5" name="Taryn Gross" initials="TG" lastIdx="7" clrIdx="4"/>
  <p:cmAuthor id="12" name="Timothy Quill" initials="TQ" lastIdx="16" clrIdx="11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6" name="Zachary Schwartz" initials="ZS" lastIdx="11" clrIdx="5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6CA"/>
    <a:srgbClr val="BA3000"/>
    <a:srgbClr val="992000"/>
    <a:srgbClr val="FFFFFF"/>
    <a:srgbClr val="8B8B92"/>
    <a:srgbClr val="7D7D7D"/>
    <a:srgbClr val="B57629"/>
    <a:srgbClr val="A36DF7"/>
    <a:srgbClr val="FCB193"/>
    <a:srgbClr val="1E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50766A-1F3D-4774-A821-6C167358C76F}" v="1" dt="2026-02-02T15:28:49.6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36" autoAdjust="0"/>
    <p:restoredTop sz="82725" autoAdjust="0"/>
  </p:normalViewPr>
  <p:slideViewPr>
    <p:cSldViewPr snapToGrid="0">
      <p:cViewPr varScale="1">
        <p:scale>
          <a:sx n="61" d="100"/>
          <a:sy n="61" d="100"/>
        </p:scale>
        <p:origin x="712" y="56"/>
      </p:cViewPr>
      <p:guideLst>
        <p:guide orient="horz" pos="2136"/>
        <p:guide orient="horz" pos="3216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1" d="100"/>
          <a:sy n="51" d="100"/>
        </p:scale>
        <p:origin x="2624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commentAuthors" Target="commentAuthors.xml"/><Relationship Id="rId89" Type="http://schemas.microsoft.com/office/2015/10/relationships/revisionInfo" Target="revisionInfo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5" Type="http://schemas.openxmlformats.org/officeDocument/2006/relationships/slideMaster" Target="slideMasters/slideMaster2.xml"/><Relationship Id="rId90" Type="http://schemas.microsoft.com/office/2018/10/relationships/authors" Target="authors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slide" Target="slides/slide67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slide" Target="slides/slide70.xml"/><Relationship Id="rId85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handoutMaster" Target="handoutMasters/handoutMaster1.xml"/><Relationship Id="rId88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1.xml"/><Relationship Id="rId2" Type="http://schemas.openxmlformats.org/officeDocument/2006/relationships/customXml" Target="../customXml/item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theme" Target="theme/theme1.xml"/><Relationship Id="rId61" Type="http://schemas.openxmlformats.org/officeDocument/2006/relationships/slide" Target="slides/slide51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C15F36-320F-4ECB-9BB7-E2B8D794223A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AF901B-1D68-4FC6-82D8-E8B182D41B5F}">
      <dgm:prSet phldrT="[Text]" phldr="0"/>
      <dgm:spPr/>
      <dgm:t>
        <a:bodyPr/>
        <a:lstStyle/>
        <a:p>
          <a:r>
            <a:rPr lang="en-US" dirty="0"/>
            <a:t>Tumor Burden</a:t>
          </a:r>
        </a:p>
      </dgm:t>
    </dgm:pt>
    <dgm:pt modelId="{EA5D9AE3-0AAB-4E69-9BAB-4ADE60BBC88A}" type="parTrans" cxnId="{14C7DD63-B420-4B68-91FF-3C191302A92B}">
      <dgm:prSet/>
      <dgm:spPr/>
      <dgm:t>
        <a:bodyPr/>
        <a:lstStyle/>
        <a:p>
          <a:endParaRPr lang="en-US"/>
        </a:p>
      </dgm:t>
    </dgm:pt>
    <dgm:pt modelId="{364DDBCD-33DB-47E4-8910-794282A7A147}" type="sibTrans" cxnId="{14C7DD63-B420-4B68-91FF-3C191302A92B}">
      <dgm:prSet/>
      <dgm:spPr/>
      <dgm:t>
        <a:bodyPr/>
        <a:lstStyle/>
        <a:p>
          <a:endParaRPr lang="en-US"/>
        </a:p>
      </dgm:t>
    </dgm:pt>
    <dgm:pt modelId="{491EE4F0-11BC-4F54-A7B4-0511197AF925}">
      <dgm:prSet phldrT="[Text]" phldr="0"/>
      <dgm:spPr>
        <a:solidFill>
          <a:schemeClr val="accent5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en-US" dirty="0"/>
            <a:t>Metabolic Dysregulation</a:t>
          </a:r>
        </a:p>
      </dgm:t>
    </dgm:pt>
    <dgm:pt modelId="{711B29BC-ED19-41BC-B141-D0E452CA7D8D}" type="parTrans" cxnId="{D4C845B4-D7C9-4E3D-8357-90D22949A89E}">
      <dgm:prSet/>
      <dgm:spPr/>
      <dgm:t>
        <a:bodyPr/>
        <a:lstStyle/>
        <a:p>
          <a:endParaRPr lang="en-US"/>
        </a:p>
      </dgm:t>
    </dgm:pt>
    <dgm:pt modelId="{10ACA07A-8EDF-44A3-A040-4CD3EEE5E3C6}" type="sibTrans" cxnId="{D4C845B4-D7C9-4E3D-8357-90D22949A89E}">
      <dgm:prSet/>
      <dgm:spPr/>
      <dgm:t>
        <a:bodyPr/>
        <a:lstStyle/>
        <a:p>
          <a:endParaRPr lang="en-US"/>
        </a:p>
      </dgm:t>
    </dgm:pt>
    <dgm:pt modelId="{EEBD45E8-2C6F-455F-A165-A7722B5035AA}">
      <dgm:prSet phldrT="[Text]" phldr="0"/>
      <dgm:spPr>
        <a:solidFill>
          <a:schemeClr val="accent6">
            <a:lumMod val="20000"/>
            <a:lumOff val="80000"/>
            <a:alpha val="50000"/>
          </a:schemeClr>
        </a:solidFill>
      </dgm:spPr>
      <dgm:t>
        <a:bodyPr/>
        <a:lstStyle/>
        <a:p>
          <a:r>
            <a:rPr lang="en-US" dirty="0"/>
            <a:t>Inflammation</a:t>
          </a:r>
        </a:p>
      </dgm:t>
    </dgm:pt>
    <dgm:pt modelId="{A55B5730-AC12-446D-940F-7CB325F716DB}" type="parTrans" cxnId="{67F3EE37-264D-4F0F-B499-CC01BFBC197D}">
      <dgm:prSet/>
      <dgm:spPr/>
      <dgm:t>
        <a:bodyPr/>
        <a:lstStyle/>
        <a:p>
          <a:endParaRPr lang="en-US"/>
        </a:p>
      </dgm:t>
    </dgm:pt>
    <dgm:pt modelId="{29BFF043-6C47-4424-8516-E19F7885A847}" type="sibTrans" cxnId="{67F3EE37-264D-4F0F-B499-CC01BFBC197D}">
      <dgm:prSet/>
      <dgm:spPr/>
      <dgm:t>
        <a:bodyPr/>
        <a:lstStyle/>
        <a:p>
          <a:endParaRPr lang="en-US"/>
        </a:p>
      </dgm:t>
    </dgm:pt>
    <dgm:pt modelId="{92C1F3FD-7F7C-4878-AD03-17D1BB1EEAA6}" type="pres">
      <dgm:prSet presAssocID="{74C15F36-320F-4ECB-9BB7-E2B8D794223A}" presName="compositeShape" presStyleCnt="0">
        <dgm:presLayoutVars>
          <dgm:chMax val="7"/>
          <dgm:dir/>
          <dgm:resizeHandles val="exact"/>
        </dgm:presLayoutVars>
      </dgm:prSet>
      <dgm:spPr/>
    </dgm:pt>
    <dgm:pt modelId="{63F1F897-F7C7-4535-BBCC-0A106523F7AD}" type="pres">
      <dgm:prSet presAssocID="{57AF901B-1D68-4FC6-82D8-E8B182D41B5F}" presName="circ1" presStyleLbl="vennNode1" presStyleIdx="0" presStyleCnt="3"/>
      <dgm:spPr/>
    </dgm:pt>
    <dgm:pt modelId="{D1D1180F-4CF3-4FE7-ACFC-20F3EFCF622F}" type="pres">
      <dgm:prSet presAssocID="{57AF901B-1D68-4FC6-82D8-E8B182D41B5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BBCD27E-F419-460C-A4CA-304C5B91A7C3}" type="pres">
      <dgm:prSet presAssocID="{491EE4F0-11BC-4F54-A7B4-0511197AF925}" presName="circ2" presStyleLbl="vennNode1" presStyleIdx="1" presStyleCnt="3"/>
      <dgm:spPr/>
    </dgm:pt>
    <dgm:pt modelId="{3061C9C6-4921-446B-A77C-92562BB16ED9}" type="pres">
      <dgm:prSet presAssocID="{491EE4F0-11BC-4F54-A7B4-0511197AF92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2AB8337-9532-48E2-A3C9-BDBFF17F6E85}" type="pres">
      <dgm:prSet presAssocID="{EEBD45E8-2C6F-455F-A165-A7722B5035AA}" presName="circ3" presStyleLbl="vennNode1" presStyleIdx="2" presStyleCnt="3"/>
      <dgm:spPr/>
    </dgm:pt>
    <dgm:pt modelId="{4EDA9562-960F-4C63-AE68-15B90046367D}" type="pres">
      <dgm:prSet presAssocID="{EEBD45E8-2C6F-455F-A165-A7722B5035A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1502B0A-9F32-4410-A89D-861D65FA8E8E}" type="presOf" srcId="{57AF901B-1D68-4FC6-82D8-E8B182D41B5F}" destId="{63F1F897-F7C7-4535-BBCC-0A106523F7AD}" srcOrd="0" destOrd="0" presId="urn:microsoft.com/office/officeart/2005/8/layout/venn1"/>
    <dgm:cxn modelId="{67F3EE37-264D-4F0F-B499-CC01BFBC197D}" srcId="{74C15F36-320F-4ECB-9BB7-E2B8D794223A}" destId="{EEBD45E8-2C6F-455F-A165-A7722B5035AA}" srcOrd="2" destOrd="0" parTransId="{A55B5730-AC12-446D-940F-7CB325F716DB}" sibTransId="{29BFF043-6C47-4424-8516-E19F7885A847}"/>
    <dgm:cxn modelId="{A12DB25B-6765-480F-8D7E-746F6A9A794C}" type="presOf" srcId="{EEBD45E8-2C6F-455F-A165-A7722B5035AA}" destId="{4EDA9562-960F-4C63-AE68-15B90046367D}" srcOrd="1" destOrd="0" presId="urn:microsoft.com/office/officeart/2005/8/layout/venn1"/>
    <dgm:cxn modelId="{14C7DD63-B420-4B68-91FF-3C191302A92B}" srcId="{74C15F36-320F-4ECB-9BB7-E2B8D794223A}" destId="{57AF901B-1D68-4FC6-82D8-E8B182D41B5F}" srcOrd="0" destOrd="0" parTransId="{EA5D9AE3-0AAB-4E69-9BAB-4ADE60BBC88A}" sibTransId="{364DDBCD-33DB-47E4-8910-794282A7A147}"/>
    <dgm:cxn modelId="{64436FB1-CA4F-4D75-8D4F-1D7031C8A003}" type="presOf" srcId="{491EE4F0-11BC-4F54-A7B4-0511197AF925}" destId="{3061C9C6-4921-446B-A77C-92562BB16ED9}" srcOrd="1" destOrd="0" presId="urn:microsoft.com/office/officeart/2005/8/layout/venn1"/>
    <dgm:cxn modelId="{D4C845B4-D7C9-4E3D-8357-90D22949A89E}" srcId="{74C15F36-320F-4ECB-9BB7-E2B8D794223A}" destId="{491EE4F0-11BC-4F54-A7B4-0511197AF925}" srcOrd="1" destOrd="0" parTransId="{711B29BC-ED19-41BC-B141-D0E452CA7D8D}" sibTransId="{10ACA07A-8EDF-44A3-A040-4CD3EEE5E3C6}"/>
    <dgm:cxn modelId="{67F138BF-0CD7-401A-95AC-54C4285B85D1}" type="presOf" srcId="{EEBD45E8-2C6F-455F-A165-A7722B5035AA}" destId="{52AB8337-9532-48E2-A3C9-BDBFF17F6E85}" srcOrd="0" destOrd="0" presId="urn:microsoft.com/office/officeart/2005/8/layout/venn1"/>
    <dgm:cxn modelId="{15016EBF-0C2E-4783-837F-E8A8A72B481B}" type="presOf" srcId="{491EE4F0-11BC-4F54-A7B4-0511197AF925}" destId="{6BBCD27E-F419-460C-A4CA-304C5B91A7C3}" srcOrd="0" destOrd="0" presId="urn:microsoft.com/office/officeart/2005/8/layout/venn1"/>
    <dgm:cxn modelId="{25DD18E6-EFE2-44EF-9972-089FA073AFA6}" type="presOf" srcId="{74C15F36-320F-4ECB-9BB7-E2B8D794223A}" destId="{92C1F3FD-7F7C-4878-AD03-17D1BB1EEAA6}" srcOrd="0" destOrd="0" presId="urn:microsoft.com/office/officeart/2005/8/layout/venn1"/>
    <dgm:cxn modelId="{930070ED-6659-4CF6-84A1-E2E42CC36FDE}" type="presOf" srcId="{57AF901B-1D68-4FC6-82D8-E8B182D41B5F}" destId="{D1D1180F-4CF3-4FE7-ACFC-20F3EFCF622F}" srcOrd="1" destOrd="0" presId="urn:microsoft.com/office/officeart/2005/8/layout/venn1"/>
    <dgm:cxn modelId="{3A7B539D-2618-4E1A-B68E-DAEEBFB8FDEC}" type="presParOf" srcId="{92C1F3FD-7F7C-4878-AD03-17D1BB1EEAA6}" destId="{63F1F897-F7C7-4535-BBCC-0A106523F7AD}" srcOrd="0" destOrd="0" presId="urn:microsoft.com/office/officeart/2005/8/layout/venn1"/>
    <dgm:cxn modelId="{9FE06BA4-DCD6-43FD-B951-0EFCDBBB3D29}" type="presParOf" srcId="{92C1F3FD-7F7C-4878-AD03-17D1BB1EEAA6}" destId="{D1D1180F-4CF3-4FE7-ACFC-20F3EFCF622F}" srcOrd="1" destOrd="0" presId="urn:microsoft.com/office/officeart/2005/8/layout/venn1"/>
    <dgm:cxn modelId="{20EF66CF-3356-458E-81FA-4C37921F666B}" type="presParOf" srcId="{92C1F3FD-7F7C-4878-AD03-17D1BB1EEAA6}" destId="{6BBCD27E-F419-460C-A4CA-304C5B91A7C3}" srcOrd="2" destOrd="0" presId="urn:microsoft.com/office/officeart/2005/8/layout/venn1"/>
    <dgm:cxn modelId="{75DCBA2E-C1E6-4BBE-A499-B90C9173140A}" type="presParOf" srcId="{92C1F3FD-7F7C-4878-AD03-17D1BB1EEAA6}" destId="{3061C9C6-4921-446B-A77C-92562BB16ED9}" srcOrd="3" destOrd="0" presId="urn:microsoft.com/office/officeart/2005/8/layout/venn1"/>
    <dgm:cxn modelId="{A6C24429-B5FC-49F7-A90E-CB5F06BF64EB}" type="presParOf" srcId="{92C1F3FD-7F7C-4878-AD03-17D1BB1EEAA6}" destId="{52AB8337-9532-48E2-A3C9-BDBFF17F6E85}" srcOrd="4" destOrd="0" presId="urn:microsoft.com/office/officeart/2005/8/layout/venn1"/>
    <dgm:cxn modelId="{A9B19B9E-7601-46F2-A919-E8F9024FA065}" type="presParOf" srcId="{92C1F3FD-7F7C-4878-AD03-17D1BB1EEAA6}" destId="{4EDA9562-960F-4C63-AE68-15B90046367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372BD7-9F52-4E04-AC63-2B6D7A22536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F63A49-D444-4A34-B9FD-9FBEC1FF1853}">
      <dgm:prSet phldrT="[Text]" phldr="0" custT="1"/>
      <dgm:spPr>
        <a:solidFill>
          <a:schemeClr val="accent2"/>
        </a:solidFill>
      </dgm:spPr>
      <dgm:t>
        <a:bodyPr/>
        <a:lstStyle/>
        <a:p>
          <a:r>
            <a:rPr lang="en-US" sz="1800" dirty="0">
              <a:solidFill>
                <a:schemeClr val="bg2"/>
              </a:solidFill>
            </a:rPr>
            <a:t> </a:t>
          </a:r>
        </a:p>
      </dgm:t>
    </dgm:pt>
    <dgm:pt modelId="{D12476ED-9FF8-4D92-9D7E-937241748612}" type="parTrans" cxnId="{E2C5DF48-51BC-46D7-B7E3-4BE92E33686D}">
      <dgm:prSet/>
      <dgm:spPr/>
      <dgm:t>
        <a:bodyPr/>
        <a:lstStyle/>
        <a:p>
          <a:endParaRPr lang="en-US" sz="1200"/>
        </a:p>
      </dgm:t>
    </dgm:pt>
    <dgm:pt modelId="{AB28BCAD-4BAA-4734-B693-3AE060C89F79}" type="sibTrans" cxnId="{E2C5DF48-51BC-46D7-B7E3-4BE92E33686D}">
      <dgm:prSet/>
      <dgm:spPr/>
      <dgm:t>
        <a:bodyPr/>
        <a:lstStyle/>
        <a:p>
          <a:endParaRPr lang="en-US" sz="1200"/>
        </a:p>
      </dgm:t>
    </dgm:pt>
    <dgm:pt modelId="{6DBE2A14-D259-4B2F-B809-D71459F4A9C0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US" sz="2400" dirty="0">
              <a:solidFill>
                <a:schemeClr val="bg2"/>
              </a:solidFill>
            </a:rPr>
            <a:t> </a:t>
          </a:r>
        </a:p>
      </dgm:t>
    </dgm:pt>
    <dgm:pt modelId="{1FF7C3D2-61F5-484F-ABFD-7688F7EFD3D5}" type="parTrans" cxnId="{9F20B4CD-B0CB-4BCA-97E2-6534E227346D}">
      <dgm:prSet/>
      <dgm:spPr/>
      <dgm:t>
        <a:bodyPr/>
        <a:lstStyle/>
        <a:p>
          <a:endParaRPr lang="en-US" sz="1200"/>
        </a:p>
      </dgm:t>
    </dgm:pt>
    <dgm:pt modelId="{8460A2CC-AB7A-4427-B33C-A0E2C986C046}" type="sibTrans" cxnId="{9F20B4CD-B0CB-4BCA-97E2-6534E227346D}">
      <dgm:prSet/>
      <dgm:spPr/>
      <dgm:t>
        <a:bodyPr/>
        <a:lstStyle/>
        <a:p>
          <a:endParaRPr lang="en-US" sz="1200"/>
        </a:p>
      </dgm:t>
    </dgm:pt>
    <dgm:pt modelId="{1FF4168E-90BF-4E13-BAAA-487640E43551}">
      <dgm:prSet phldrT="[Text]" phldr="0" custT="1"/>
      <dgm:spPr/>
      <dgm:t>
        <a:bodyPr/>
        <a:lstStyle/>
        <a:p>
          <a:r>
            <a:rPr lang="en-US" sz="3200" dirty="0">
              <a:solidFill>
                <a:schemeClr val="bg2"/>
              </a:solidFill>
            </a:rPr>
            <a:t> </a:t>
          </a:r>
        </a:p>
      </dgm:t>
    </dgm:pt>
    <dgm:pt modelId="{905C43A1-9006-4E50-8888-C649C8D90122}" type="parTrans" cxnId="{12F7B8F1-D51C-431E-AD6B-0CA112912471}">
      <dgm:prSet/>
      <dgm:spPr/>
      <dgm:t>
        <a:bodyPr/>
        <a:lstStyle/>
        <a:p>
          <a:endParaRPr lang="en-US" sz="1200"/>
        </a:p>
      </dgm:t>
    </dgm:pt>
    <dgm:pt modelId="{2094D2A7-4DF6-48C8-9693-FF999C140400}" type="sibTrans" cxnId="{12F7B8F1-D51C-431E-AD6B-0CA112912471}">
      <dgm:prSet/>
      <dgm:spPr/>
      <dgm:t>
        <a:bodyPr/>
        <a:lstStyle/>
        <a:p>
          <a:endParaRPr lang="en-US" sz="1200"/>
        </a:p>
      </dgm:t>
    </dgm:pt>
    <dgm:pt modelId="{D4544617-49DD-4551-8881-6F75FA9C9AF6}" type="pres">
      <dgm:prSet presAssocID="{B1372BD7-9F52-4E04-AC63-2B6D7A22536D}" presName="Name0" presStyleCnt="0">
        <dgm:presLayoutVars>
          <dgm:dir/>
          <dgm:animLvl val="lvl"/>
          <dgm:resizeHandles val="exact"/>
        </dgm:presLayoutVars>
      </dgm:prSet>
      <dgm:spPr/>
    </dgm:pt>
    <dgm:pt modelId="{B729C503-B3B9-42C9-81D5-EB8C8C51EB69}" type="pres">
      <dgm:prSet presAssocID="{D0F63A49-D444-4A34-B9FD-9FBEC1FF1853}" presName="Name8" presStyleCnt="0"/>
      <dgm:spPr/>
    </dgm:pt>
    <dgm:pt modelId="{AB5F10FA-EC03-48FD-ACEE-2A8029B18E9A}" type="pres">
      <dgm:prSet presAssocID="{D0F63A49-D444-4A34-B9FD-9FBEC1FF1853}" presName="level" presStyleLbl="node1" presStyleIdx="0" presStyleCnt="3">
        <dgm:presLayoutVars>
          <dgm:chMax val="1"/>
          <dgm:bulletEnabled val="1"/>
        </dgm:presLayoutVars>
      </dgm:prSet>
      <dgm:spPr/>
    </dgm:pt>
    <dgm:pt modelId="{B8CC0683-2889-4229-B9AB-6AA1E9D4D9AA}" type="pres">
      <dgm:prSet presAssocID="{D0F63A49-D444-4A34-B9FD-9FBEC1FF185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276E1B5-013D-413C-987C-62BE856E9D97}" type="pres">
      <dgm:prSet presAssocID="{6DBE2A14-D259-4B2F-B809-D71459F4A9C0}" presName="Name8" presStyleCnt="0"/>
      <dgm:spPr/>
    </dgm:pt>
    <dgm:pt modelId="{680225AF-92D4-40F3-8702-2486E2D13FFC}" type="pres">
      <dgm:prSet presAssocID="{6DBE2A14-D259-4B2F-B809-D71459F4A9C0}" presName="level" presStyleLbl="node1" presStyleIdx="1" presStyleCnt="3">
        <dgm:presLayoutVars>
          <dgm:chMax val="1"/>
          <dgm:bulletEnabled val="1"/>
        </dgm:presLayoutVars>
      </dgm:prSet>
      <dgm:spPr/>
    </dgm:pt>
    <dgm:pt modelId="{5C997843-FF11-4CF4-BC9E-796A06813F76}" type="pres">
      <dgm:prSet presAssocID="{6DBE2A14-D259-4B2F-B809-D71459F4A9C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DC76A73-E010-4965-9F3B-304046534B76}" type="pres">
      <dgm:prSet presAssocID="{1FF4168E-90BF-4E13-BAAA-487640E43551}" presName="Name8" presStyleCnt="0"/>
      <dgm:spPr/>
    </dgm:pt>
    <dgm:pt modelId="{F85EB9E8-2679-4728-962A-A6ABF07417FD}" type="pres">
      <dgm:prSet presAssocID="{1FF4168E-90BF-4E13-BAAA-487640E43551}" presName="level" presStyleLbl="node1" presStyleIdx="2" presStyleCnt="3">
        <dgm:presLayoutVars>
          <dgm:chMax val="1"/>
          <dgm:bulletEnabled val="1"/>
        </dgm:presLayoutVars>
      </dgm:prSet>
      <dgm:spPr/>
    </dgm:pt>
    <dgm:pt modelId="{BB13799D-8B8B-4FA9-B474-8261A1D798EE}" type="pres">
      <dgm:prSet presAssocID="{1FF4168E-90BF-4E13-BAAA-487640E43551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56FB348-34FA-41F5-900A-C5037C6853AF}" type="presOf" srcId="{D0F63A49-D444-4A34-B9FD-9FBEC1FF1853}" destId="{AB5F10FA-EC03-48FD-ACEE-2A8029B18E9A}" srcOrd="0" destOrd="0" presId="urn:microsoft.com/office/officeart/2005/8/layout/pyramid1"/>
    <dgm:cxn modelId="{E2C5DF48-51BC-46D7-B7E3-4BE92E33686D}" srcId="{B1372BD7-9F52-4E04-AC63-2B6D7A22536D}" destId="{D0F63A49-D444-4A34-B9FD-9FBEC1FF1853}" srcOrd="0" destOrd="0" parTransId="{D12476ED-9FF8-4D92-9D7E-937241748612}" sibTransId="{AB28BCAD-4BAA-4734-B693-3AE060C89F79}"/>
    <dgm:cxn modelId="{EE1F9D9B-722A-42E1-B1D4-DAFEA10D6552}" type="presOf" srcId="{1FF4168E-90BF-4E13-BAAA-487640E43551}" destId="{BB13799D-8B8B-4FA9-B474-8261A1D798EE}" srcOrd="1" destOrd="0" presId="urn:microsoft.com/office/officeart/2005/8/layout/pyramid1"/>
    <dgm:cxn modelId="{C1C1099C-3829-4902-98BB-C62D99311676}" type="presOf" srcId="{6DBE2A14-D259-4B2F-B809-D71459F4A9C0}" destId="{680225AF-92D4-40F3-8702-2486E2D13FFC}" srcOrd="0" destOrd="0" presId="urn:microsoft.com/office/officeart/2005/8/layout/pyramid1"/>
    <dgm:cxn modelId="{247B2DA1-B7A0-46D5-B6BE-905DB69CA602}" type="presOf" srcId="{6DBE2A14-D259-4B2F-B809-D71459F4A9C0}" destId="{5C997843-FF11-4CF4-BC9E-796A06813F76}" srcOrd="1" destOrd="0" presId="urn:microsoft.com/office/officeart/2005/8/layout/pyramid1"/>
    <dgm:cxn modelId="{F4D616A7-92B4-4C89-9421-988D7A286863}" type="presOf" srcId="{1FF4168E-90BF-4E13-BAAA-487640E43551}" destId="{F85EB9E8-2679-4728-962A-A6ABF07417FD}" srcOrd="0" destOrd="0" presId="urn:microsoft.com/office/officeart/2005/8/layout/pyramid1"/>
    <dgm:cxn modelId="{EF49B4B4-B8ED-410E-9ADB-1CB2B06A6726}" type="presOf" srcId="{D0F63A49-D444-4A34-B9FD-9FBEC1FF1853}" destId="{B8CC0683-2889-4229-B9AB-6AA1E9D4D9AA}" srcOrd="1" destOrd="0" presId="urn:microsoft.com/office/officeart/2005/8/layout/pyramid1"/>
    <dgm:cxn modelId="{9F20B4CD-B0CB-4BCA-97E2-6534E227346D}" srcId="{B1372BD7-9F52-4E04-AC63-2B6D7A22536D}" destId="{6DBE2A14-D259-4B2F-B809-D71459F4A9C0}" srcOrd="1" destOrd="0" parTransId="{1FF7C3D2-61F5-484F-ABFD-7688F7EFD3D5}" sibTransId="{8460A2CC-AB7A-4427-B33C-A0E2C986C046}"/>
    <dgm:cxn modelId="{9A26E7CF-39B3-4FA1-9A9C-F1BA0253887D}" type="presOf" srcId="{B1372BD7-9F52-4E04-AC63-2B6D7A22536D}" destId="{D4544617-49DD-4551-8881-6F75FA9C9AF6}" srcOrd="0" destOrd="0" presId="urn:microsoft.com/office/officeart/2005/8/layout/pyramid1"/>
    <dgm:cxn modelId="{12F7B8F1-D51C-431E-AD6B-0CA112912471}" srcId="{B1372BD7-9F52-4E04-AC63-2B6D7A22536D}" destId="{1FF4168E-90BF-4E13-BAAA-487640E43551}" srcOrd="2" destOrd="0" parTransId="{905C43A1-9006-4E50-8888-C649C8D90122}" sibTransId="{2094D2A7-4DF6-48C8-9693-FF999C140400}"/>
    <dgm:cxn modelId="{07DB973F-E9E8-438E-8DAF-5A49D5B83922}" type="presParOf" srcId="{D4544617-49DD-4551-8881-6F75FA9C9AF6}" destId="{B729C503-B3B9-42C9-81D5-EB8C8C51EB69}" srcOrd="0" destOrd="0" presId="urn:microsoft.com/office/officeart/2005/8/layout/pyramid1"/>
    <dgm:cxn modelId="{8C599D95-BE39-4C46-9D8E-2C8E7B140A0A}" type="presParOf" srcId="{B729C503-B3B9-42C9-81D5-EB8C8C51EB69}" destId="{AB5F10FA-EC03-48FD-ACEE-2A8029B18E9A}" srcOrd="0" destOrd="0" presId="urn:microsoft.com/office/officeart/2005/8/layout/pyramid1"/>
    <dgm:cxn modelId="{CFF387BB-2F5D-4ACA-A05E-BC406154CB56}" type="presParOf" srcId="{B729C503-B3B9-42C9-81D5-EB8C8C51EB69}" destId="{B8CC0683-2889-4229-B9AB-6AA1E9D4D9AA}" srcOrd="1" destOrd="0" presId="urn:microsoft.com/office/officeart/2005/8/layout/pyramid1"/>
    <dgm:cxn modelId="{FAA3D33F-9CFE-4BB8-A5C2-3C37C06A79ED}" type="presParOf" srcId="{D4544617-49DD-4551-8881-6F75FA9C9AF6}" destId="{5276E1B5-013D-413C-987C-62BE856E9D97}" srcOrd="1" destOrd="0" presId="urn:microsoft.com/office/officeart/2005/8/layout/pyramid1"/>
    <dgm:cxn modelId="{5CBF89AB-3E5C-4B7A-89D2-AE162606546C}" type="presParOf" srcId="{5276E1B5-013D-413C-987C-62BE856E9D97}" destId="{680225AF-92D4-40F3-8702-2486E2D13FFC}" srcOrd="0" destOrd="0" presId="urn:microsoft.com/office/officeart/2005/8/layout/pyramid1"/>
    <dgm:cxn modelId="{4E7ED9A1-8FB7-4F5C-8BE6-D862AA79703E}" type="presParOf" srcId="{5276E1B5-013D-413C-987C-62BE856E9D97}" destId="{5C997843-FF11-4CF4-BC9E-796A06813F76}" srcOrd="1" destOrd="0" presId="urn:microsoft.com/office/officeart/2005/8/layout/pyramid1"/>
    <dgm:cxn modelId="{AC36BBB8-D4C5-4CC6-9833-024EB5638B60}" type="presParOf" srcId="{D4544617-49DD-4551-8881-6F75FA9C9AF6}" destId="{CDC76A73-E010-4965-9F3B-304046534B76}" srcOrd="2" destOrd="0" presId="urn:microsoft.com/office/officeart/2005/8/layout/pyramid1"/>
    <dgm:cxn modelId="{2667FB85-F023-43B6-B168-2253B403B29D}" type="presParOf" srcId="{CDC76A73-E010-4965-9F3B-304046534B76}" destId="{F85EB9E8-2679-4728-962A-A6ABF07417FD}" srcOrd="0" destOrd="0" presId="urn:microsoft.com/office/officeart/2005/8/layout/pyramid1"/>
    <dgm:cxn modelId="{A4F90D46-5DEC-463A-8A92-6A04EEA4C83E}" type="presParOf" srcId="{CDC76A73-E010-4965-9F3B-304046534B76}" destId="{BB13799D-8B8B-4FA9-B474-8261A1D798E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2FEB5E-7C6D-4D1F-B06C-E0929E26D37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0C206A-145F-4275-AC21-86AFEB403D9D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tabLst>
              <a:tab pos="3825875" algn="l"/>
            </a:tabLst>
          </a:pPr>
          <a:r>
            <a:rPr lang="en-US" sz="1400" b="1" dirty="0">
              <a:solidFill>
                <a:schemeClr val="bg2"/>
              </a:solidFill>
            </a:rPr>
            <a:t>SCREEN (EVERY VISIT)</a:t>
          </a:r>
        </a:p>
        <a:p>
          <a:pPr>
            <a:lnSpc>
              <a:spcPct val="100000"/>
            </a:lnSpc>
            <a:spcAft>
              <a:spcPts val="0"/>
            </a:spcAft>
            <a:tabLst>
              <a:tab pos="3825875" algn="l"/>
            </a:tabLst>
          </a:pPr>
          <a:r>
            <a:rPr lang="en-US" sz="1400" dirty="0">
              <a:solidFill>
                <a:schemeClr val="bg2"/>
              </a:solidFill>
            </a:rPr>
            <a:t>• Weight loss</a:t>
          </a:r>
        </a:p>
        <a:p>
          <a:pPr>
            <a:lnSpc>
              <a:spcPct val="100000"/>
            </a:lnSpc>
            <a:spcAft>
              <a:spcPts val="0"/>
            </a:spcAft>
            <a:tabLst>
              <a:tab pos="3825875" algn="l"/>
            </a:tabLst>
          </a:pPr>
          <a:r>
            <a:rPr lang="en-US" sz="1400" dirty="0">
              <a:solidFill>
                <a:schemeClr val="bg2"/>
              </a:solidFill>
            </a:rPr>
            <a:t>• BMI</a:t>
          </a:r>
        </a:p>
      </dgm:t>
    </dgm:pt>
    <dgm:pt modelId="{DB8B7DED-6939-4FE6-9582-5BDBF410363E}" type="parTrans" cxnId="{6084ED03-5EAD-49D0-AE72-C1C22D05E469}">
      <dgm:prSet/>
      <dgm:spPr/>
      <dgm:t>
        <a:bodyPr/>
        <a:lstStyle/>
        <a:p>
          <a:endParaRPr lang="en-US"/>
        </a:p>
      </dgm:t>
    </dgm:pt>
    <dgm:pt modelId="{82D8BE3D-7894-4645-BD71-CD845709D4BD}" type="sibTrans" cxnId="{6084ED03-5EAD-49D0-AE72-C1C22D05E469}">
      <dgm:prSet/>
      <dgm:spPr/>
      <dgm:t>
        <a:bodyPr/>
        <a:lstStyle/>
        <a:p>
          <a:endParaRPr lang="en-US"/>
        </a:p>
      </dgm:t>
    </dgm:pt>
    <dgm:pt modelId="{07F9905C-70F1-4894-A5ED-CC0FC1CA864C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DIAGNOSE AND STAGE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WL ≥5% in 6 mo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(if BMI&gt;20)</a:t>
          </a:r>
        </a:p>
        <a:p>
          <a:r>
            <a:rPr lang="en-US" sz="1400" dirty="0">
              <a:solidFill>
                <a:schemeClr val="bg2"/>
              </a:solidFill>
            </a:rPr>
            <a:t>• BMI &lt;20 + WL ≥2%</a:t>
          </a:r>
        </a:p>
      </dgm:t>
    </dgm:pt>
    <dgm:pt modelId="{8E50FD70-86B6-445D-9F51-E1CCEE40B1CA}" type="parTrans" cxnId="{1EC5606C-0E25-4638-A180-C5BC84C359BA}">
      <dgm:prSet/>
      <dgm:spPr/>
      <dgm:t>
        <a:bodyPr/>
        <a:lstStyle/>
        <a:p>
          <a:endParaRPr lang="en-US"/>
        </a:p>
      </dgm:t>
    </dgm:pt>
    <dgm:pt modelId="{CF4F8ADD-84AB-492E-965F-DEFCA9AD2504}" type="sibTrans" cxnId="{1EC5606C-0E25-4638-A180-C5BC84C359BA}">
      <dgm:prSet/>
      <dgm:spPr/>
      <dgm:t>
        <a:bodyPr/>
        <a:lstStyle/>
        <a:p>
          <a:endParaRPr lang="en-US"/>
        </a:p>
      </dgm:t>
    </dgm:pt>
    <dgm:pt modelId="{C0E6550D-D1A6-46B9-A462-647CEFA782C6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ASSESS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Intake and symptoms</a:t>
          </a:r>
        </a:p>
        <a:p>
          <a:r>
            <a:rPr lang="en-US" sz="1400" dirty="0">
              <a:solidFill>
                <a:schemeClr val="bg2"/>
              </a:solidFill>
            </a:rPr>
            <a:t>• Muscle mass/strength</a:t>
          </a:r>
        </a:p>
      </dgm:t>
    </dgm:pt>
    <dgm:pt modelId="{21861813-DC7D-4DFE-AE72-37E369D636A6}" type="parTrans" cxnId="{412307DF-E01F-46F2-AD2C-017288E9F3B1}">
      <dgm:prSet/>
      <dgm:spPr/>
      <dgm:t>
        <a:bodyPr/>
        <a:lstStyle/>
        <a:p>
          <a:endParaRPr lang="en-US"/>
        </a:p>
      </dgm:t>
    </dgm:pt>
    <dgm:pt modelId="{349664C4-994E-4879-9F73-3B163BB3546E}" type="sibTrans" cxnId="{412307DF-E01F-46F2-AD2C-017288E9F3B1}">
      <dgm:prSet/>
      <dgm:spPr/>
      <dgm:t>
        <a:bodyPr/>
        <a:lstStyle/>
        <a:p>
          <a:endParaRPr lang="en-US"/>
        </a:p>
      </dgm:t>
    </dgm:pt>
    <dgm:pt modelId="{C75616C0-D1B6-41E6-B1C4-DC73905B74C4}" type="pres">
      <dgm:prSet presAssocID="{0A2FEB5E-7C6D-4D1F-B06C-E0929E26D37D}" presName="Name0" presStyleCnt="0">
        <dgm:presLayoutVars>
          <dgm:chMax val="7"/>
          <dgm:chPref val="7"/>
          <dgm:dir/>
        </dgm:presLayoutVars>
      </dgm:prSet>
      <dgm:spPr/>
    </dgm:pt>
    <dgm:pt modelId="{489771E8-424B-43FA-993C-7DB9B6B3BA7E}" type="pres">
      <dgm:prSet presAssocID="{0A2FEB5E-7C6D-4D1F-B06C-E0929E26D37D}" presName="Name1" presStyleCnt="0"/>
      <dgm:spPr/>
    </dgm:pt>
    <dgm:pt modelId="{DE931A5D-DF62-475F-AF9E-9681D368CDE7}" type="pres">
      <dgm:prSet presAssocID="{0A2FEB5E-7C6D-4D1F-B06C-E0929E26D37D}" presName="cycle" presStyleCnt="0"/>
      <dgm:spPr/>
    </dgm:pt>
    <dgm:pt modelId="{2DDFABB3-6789-458F-B0F7-34A44EF14247}" type="pres">
      <dgm:prSet presAssocID="{0A2FEB5E-7C6D-4D1F-B06C-E0929E26D37D}" presName="srcNode" presStyleLbl="node1" presStyleIdx="0" presStyleCnt="3"/>
      <dgm:spPr/>
    </dgm:pt>
    <dgm:pt modelId="{14733483-F3EE-449E-B804-BFA4A707E83B}" type="pres">
      <dgm:prSet presAssocID="{0A2FEB5E-7C6D-4D1F-B06C-E0929E26D37D}" presName="conn" presStyleLbl="parChTrans1D2" presStyleIdx="0" presStyleCnt="1"/>
      <dgm:spPr/>
    </dgm:pt>
    <dgm:pt modelId="{8E8334FC-3B64-4486-91D5-8B4ED00001D7}" type="pres">
      <dgm:prSet presAssocID="{0A2FEB5E-7C6D-4D1F-B06C-E0929E26D37D}" presName="extraNode" presStyleLbl="node1" presStyleIdx="0" presStyleCnt="3"/>
      <dgm:spPr/>
    </dgm:pt>
    <dgm:pt modelId="{75AFB87B-4423-4335-A3FC-FF518B973B61}" type="pres">
      <dgm:prSet presAssocID="{0A2FEB5E-7C6D-4D1F-B06C-E0929E26D37D}" presName="dstNode" presStyleLbl="node1" presStyleIdx="0" presStyleCnt="3"/>
      <dgm:spPr/>
    </dgm:pt>
    <dgm:pt modelId="{CF9C7EB5-DB4A-42EE-BBA5-2AECDE539A42}" type="pres">
      <dgm:prSet presAssocID="{210C206A-145F-4275-AC21-86AFEB403D9D}" presName="text_1" presStyleLbl="node1" presStyleIdx="0" presStyleCnt="3">
        <dgm:presLayoutVars>
          <dgm:bulletEnabled val="1"/>
        </dgm:presLayoutVars>
      </dgm:prSet>
      <dgm:spPr/>
    </dgm:pt>
    <dgm:pt modelId="{52B2EA2D-63AA-42E3-B814-2167902A7594}" type="pres">
      <dgm:prSet presAssocID="{210C206A-145F-4275-AC21-86AFEB403D9D}" presName="accent_1" presStyleCnt="0"/>
      <dgm:spPr/>
    </dgm:pt>
    <dgm:pt modelId="{ED58A0BA-27FF-4AA7-975D-1682A4C39CAD}" type="pres">
      <dgm:prSet presAssocID="{210C206A-145F-4275-AC21-86AFEB403D9D}" presName="accentRepeatNode" presStyleLbl="solidFgAcc1" presStyleIdx="0" presStyleCnt="3"/>
      <dgm:spPr/>
    </dgm:pt>
    <dgm:pt modelId="{82EC539A-AFD1-46E5-8E50-77170788DF9A}" type="pres">
      <dgm:prSet presAssocID="{07F9905C-70F1-4894-A5ED-CC0FC1CA864C}" presName="text_2" presStyleLbl="node1" presStyleIdx="1" presStyleCnt="3" custLinFactNeighborX="-3009">
        <dgm:presLayoutVars>
          <dgm:bulletEnabled val="1"/>
        </dgm:presLayoutVars>
      </dgm:prSet>
      <dgm:spPr/>
    </dgm:pt>
    <dgm:pt modelId="{4B001094-77EE-476A-AA68-76C5F4D69F09}" type="pres">
      <dgm:prSet presAssocID="{07F9905C-70F1-4894-A5ED-CC0FC1CA864C}" presName="accent_2" presStyleCnt="0"/>
      <dgm:spPr/>
    </dgm:pt>
    <dgm:pt modelId="{117A73B9-1893-471A-8F7F-4E18805D9CEF}" type="pres">
      <dgm:prSet presAssocID="{07F9905C-70F1-4894-A5ED-CC0FC1CA864C}" presName="accentRepeatNode" presStyleLbl="solidFgAcc1" presStyleIdx="1" presStyleCnt="3"/>
      <dgm:spPr/>
    </dgm:pt>
    <dgm:pt modelId="{942E425E-DD5B-4DC9-A13B-5A32C3DB5205}" type="pres">
      <dgm:prSet presAssocID="{C0E6550D-D1A6-46B9-A462-647CEFA782C6}" presName="text_3" presStyleLbl="node1" presStyleIdx="2" presStyleCnt="3">
        <dgm:presLayoutVars>
          <dgm:bulletEnabled val="1"/>
        </dgm:presLayoutVars>
      </dgm:prSet>
      <dgm:spPr/>
    </dgm:pt>
    <dgm:pt modelId="{78A9C5B4-3D78-46C4-9263-2E6AD3C55830}" type="pres">
      <dgm:prSet presAssocID="{C0E6550D-D1A6-46B9-A462-647CEFA782C6}" presName="accent_3" presStyleCnt="0"/>
      <dgm:spPr/>
    </dgm:pt>
    <dgm:pt modelId="{7BC5F80E-A4C7-4560-84FF-7232916B78AA}" type="pres">
      <dgm:prSet presAssocID="{C0E6550D-D1A6-46B9-A462-647CEFA782C6}" presName="accentRepeatNode" presStyleLbl="solidFgAcc1" presStyleIdx="2" presStyleCnt="3"/>
      <dgm:spPr/>
    </dgm:pt>
  </dgm:ptLst>
  <dgm:cxnLst>
    <dgm:cxn modelId="{6084ED03-5EAD-49D0-AE72-C1C22D05E469}" srcId="{0A2FEB5E-7C6D-4D1F-B06C-E0929E26D37D}" destId="{210C206A-145F-4275-AC21-86AFEB403D9D}" srcOrd="0" destOrd="0" parTransId="{DB8B7DED-6939-4FE6-9582-5BDBF410363E}" sibTransId="{82D8BE3D-7894-4645-BD71-CD845709D4BD}"/>
    <dgm:cxn modelId="{5D316747-C70F-4022-994A-34AE3C46E042}" type="presOf" srcId="{82D8BE3D-7894-4645-BD71-CD845709D4BD}" destId="{14733483-F3EE-449E-B804-BFA4A707E83B}" srcOrd="0" destOrd="0" presId="urn:microsoft.com/office/officeart/2008/layout/VerticalCurvedList"/>
    <dgm:cxn modelId="{5584946B-6D31-4E78-BC75-7D3635FC7CFE}" type="presOf" srcId="{C0E6550D-D1A6-46B9-A462-647CEFA782C6}" destId="{942E425E-DD5B-4DC9-A13B-5A32C3DB5205}" srcOrd="0" destOrd="0" presId="urn:microsoft.com/office/officeart/2008/layout/VerticalCurvedList"/>
    <dgm:cxn modelId="{1EC5606C-0E25-4638-A180-C5BC84C359BA}" srcId="{0A2FEB5E-7C6D-4D1F-B06C-E0929E26D37D}" destId="{07F9905C-70F1-4894-A5ED-CC0FC1CA864C}" srcOrd="1" destOrd="0" parTransId="{8E50FD70-86B6-445D-9F51-E1CCEE40B1CA}" sibTransId="{CF4F8ADD-84AB-492E-965F-DEFCA9AD2504}"/>
    <dgm:cxn modelId="{9567D472-FCB1-4299-94FA-2DBACD0EBC30}" type="presOf" srcId="{07F9905C-70F1-4894-A5ED-CC0FC1CA864C}" destId="{82EC539A-AFD1-46E5-8E50-77170788DF9A}" srcOrd="0" destOrd="0" presId="urn:microsoft.com/office/officeart/2008/layout/VerticalCurvedList"/>
    <dgm:cxn modelId="{B17A86AA-42BC-4C38-804C-FE0668DDF206}" type="presOf" srcId="{0A2FEB5E-7C6D-4D1F-B06C-E0929E26D37D}" destId="{C75616C0-D1B6-41E6-B1C4-DC73905B74C4}" srcOrd="0" destOrd="0" presId="urn:microsoft.com/office/officeart/2008/layout/VerticalCurvedList"/>
    <dgm:cxn modelId="{1F7479B0-646F-4658-8319-D3F7CD2BDC4B}" type="presOf" srcId="{210C206A-145F-4275-AC21-86AFEB403D9D}" destId="{CF9C7EB5-DB4A-42EE-BBA5-2AECDE539A42}" srcOrd="0" destOrd="0" presId="urn:microsoft.com/office/officeart/2008/layout/VerticalCurvedList"/>
    <dgm:cxn modelId="{412307DF-E01F-46F2-AD2C-017288E9F3B1}" srcId="{0A2FEB5E-7C6D-4D1F-B06C-E0929E26D37D}" destId="{C0E6550D-D1A6-46B9-A462-647CEFA782C6}" srcOrd="2" destOrd="0" parTransId="{21861813-DC7D-4DFE-AE72-37E369D636A6}" sibTransId="{349664C4-994E-4879-9F73-3B163BB3546E}"/>
    <dgm:cxn modelId="{D66FB796-4241-4014-8CF1-DFC9EEC01B09}" type="presParOf" srcId="{C75616C0-D1B6-41E6-B1C4-DC73905B74C4}" destId="{489771E8-424B-43FA-993C-7DB9B6B3BA7E}" srcOrd="0" destOrd="0" presId="urn:microsoft.com/office/officeart/2008/layout/VerticalCurvedList"/>
    <dgm:cxn modelId="{1174B1ED-89CF-4769-833C-FE7191901797}" type="presParOf" srcId="{489771E8-424B-43FA-993C-7DB9B6B3BA7E}" destId="{DE931A5D-DF62-475F-AF9E-9681D368CDE7}" srcOrd="0" destOrd="0" presId="urn:microsoft.com/office/officeart/2008/layout/VerticalCurvedList"/>
    <dgm:cxn modelId="{741816C2-98DD-47BC-9609-D7BDB38311DE}" type="presParOf" srcId="{DE931A5D-DF62-475F-AF9E-9681D368CDE7}" destId="{2DDFABB3-6789-458F-B0F7-34A44EF14247}" srcOrd="0" destOrd="0" presId="urn:microsoft.com/office/officeart/2008/layout/VerticalCurvedList"/>
    <dgm:cxn modelId="{1053DE70-8BF7-4424-A517-6F795BD37BA2}" type="presParOf" srcId="{DE931A5D-DF62-475F-AF9E-9681D368CDE7}" destId="{14733483-F3EE-449E-B804-BFA4A707E83B}" srcOrd="1" destOrd="0" presId="urn:microsoft.com/office/officeart/2008/layout/VerticalCurvedList"/>
    <dgm:cxn modelId="{70AF0CD4-FE59-4401-88C0-5D979A7B7A7E}" type="presParOf" srcId="{DE931A5D-DF62-475F-AF9E-9681D368CDE7}" destId="{8E8334FC-3B64-4486-91D5-8B4ED00001D7}" srcOrd="2" destOrd="0" presId="urn:microsoft.com/office/officeart/2008/layout/VerticalCurvedList"/>
    <dgm:cxn modelId="{59E2007A-ACC1-455B-9F13-CD2D974AC24C}" type="presParOf" srcId="{DE931A5D-DF62-475F-AF9E-9681D368CDE7}" destId="{75AFB87B-4423-4335-A3FC-FF518B973B61}" srcOrd="3" destOrd="0" presId="urn:microsoft.com/office/officeart/2008/layout/VerticalCurvedList"/>
    <dgm:cxn modelId="{A005488D-D658-4B34-8357-B625BE7E9062}" type="presParOf" srcId="{489771E8-424B-43FA-993C-7DB9B6B3BA7E}" destId="{CF9C7EB5-DB4A-42EE-BBA5-2AECDE539A42}" srcOrd="1" destOrd="0" presId="urn:microsoft.com/office/officeart/2008/layout/VerticalCurvedList"/>
    <dgm:cxn modelId="{C6562767-02EF-4E89-8F42-D6030E897C26}" type="presParOf" srcId="{489771E8-424B-43FA-993C-7DB9B6B3BA7E}" destId="{52B2EA2D-63AA-42E3-B814-2167902A7594}" srcOrd="2" destOrd="0" presId="urn:microsoft.com/office/officeart/2008/layout/VerticalCurvedList"/>
    <dgm:cxn modelId="{C2C61449-E3E7-4ACA-96D3-8D4261FF98F1}" type="presParOf" srcId="{52B2EA2D-63AA-42E3-B814-2167902A7594}" destId="{ED58A0BA-27FF-4AA7-975D-1682A4C39CAD}" srcOrd="0" destOrd="0" presId="urn:microsoft.com/office/officeart/2008/layout/VerticalCurvedList"/>
    <dgm:cxn modelId="{D3A0FF6A-B372-4864-ADC0-F62034FE8FDA}" type="presParOf" srcId="{489771E8-424B-43FA-993C-7DB9B6B3BA7E}" destId="{82EC539A-AFD1-46E5-8E50-77170788DF9A}" srcOrd="3" destOrd="0" presId="urn:microsoft.com/office/officeart/2008/layout/VerticalCurvedList"/>
    <dgm:cxn modelId="{F5C5379A-BE72-49CB-8E1B-D321144FEFE7}" type="presParOf" srcId="{489771E8-424B-43FA-993C-7DB9B6B3BA7E}" destId="{4B001094-77EE-476A-AA68-76C5F4D69F09}" srcOrd="4" destOrd="0" presId="urn:microsoft.com/office/officeart/2008/layout/VerticalCurvedList"/>
    <dgm:cxn modelId="{B39D74F9-CA63-4882-832C-041A94FF88F8}" type="presParOf" srcId="{4B001094-77EE-476A-AA68-76C5F4D69F09}" destId="{117A73B9-1893-471A-8F7F-4E18805D9CEF}" srcOrd="0" destOrd="0" presId="urn:microsoft.com/office/officeart/2008/layout/VerticalCurvedList"/>
    <dgm:cxn modelId="{B53A7936-E9E0-49B3-9E38-2F815FCD2D6E}" type="presParOf" srcId="{489771E8-424B-43FA-993C-7DB9B6B3BA7E}" destId="{942E425E-DD5B-4DC9-A13B-5A32C3DB5205}" srcOrd="5" destOrd="0" presId="urn:microsoft.com/office/officeart/2008/layout/VerticalCurvedList"/>
    <dgm:cxn modelId="{DF437EC2-D2D7-42E1-851C-F7E701B156F6}" type="presParOf" srcId="{489771E8-424B-43FA-993C-7DB9B6B3BA7E}" destId="{78A9C5B4-3D78-46C4-9263-2E6AD3C55830}" srcOrd="6" destOrd="0" presId="urn:microsoft.com/office/officeart/2008/layout/VerticalCurvedList"/>
    <dgm:cxn modelId="{B485FDF8-E663-4806-BA05-8692262E0B0D}" type="presParOf" srcId="{78A9C5B4-3D78-46C4-9263-2E6AD3C55830}" destId="{7BC5F80E-A4C7-4560-84FF-7232916B78A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2FEB5E-7C6D-4D1F-B06C-E0929E26D37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0C206A-145F-4275-AC21-86AFEB403D9D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MULTIMODAL TREATMENT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Nutrition counseling </a:t>
          </a:r>
          <a:br>
            <a:rPr lang="en-US" sz="1400" dirty="0">
              <a:solidFill>
                <a:schemeClr val="bg2"/>
              </a:solidFill>
            </a:rPr>
          </a:br>
          <a:r>
            <a:rPr lang="en-US" sz="1400" dirty="0">
              <a:solidFill>
                <a:schemeClr val="bg2"/>
              </a:solidFill>
            </a:rPr>
            <a:t>  ± ONS/EN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Exercise (adapted)</a:t>
          </a:r>
        </a:p>
      </dgm:t>
    </dgm:pt>
    <dgm:pt modelId="{DB8B7DED-6939-4FE6-9582-5BDBF410363E}" type="parTrans" cxnId="{6084ED03-5EAD-49D0-AE72-C1C22D05E469}">
      <dgm:prSet/>
      <dgm:spPr/>
      <dgm:t>
        <a:bodyPr/>
        <a:lstStyle/>
        <a:p>
          <a:endParaRPr lang="en-US"/>
        </a:p>
      </dgm:t>
    </dgm:pt>
    <dgm:pt modelId="{82D8BE3D-7894-4645-BD71-CD845709D4BD}" type="sibTrans" cxnId="{6084ED03-5EAD-49D0-AE72-C1C22D05E469}">
      <dgm:prSet/>
      <dgm:spPr/>
      <dgm:t>
        <a:bodyPr/>
        <a:lstStyle/>
        <a:p>
          <a:endParaRPr lang="en-US"/>
        </a:p>
      </dgm:t>
    </dgm:pt>
    <dgm:pt modelId="{07F9905C-70F1-4894-A5ED-CC0FC1CA864C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MONITOR AND ADJUST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Weight and intake</a:t>
          </a:r>
        </a:p>
        <a:p>
          <a:r>
            <a:rPr lang="en-US" sz="1400" dirty="0">
              <a:solidFill>
                <a:schemeClr val="bg2"/>
              </a:solidFill>
            </a:rPr>
            <a:t>• Function</a:t>
          </a:r>
        </a:p>
      </dgm:t>
    </dgm:pt>
    <dgm:pt modelId="{8E50FD70-86B6-445D-9F51-E1CCEE40B1CA}" type="parTrans" cxnId="{1EC5606C-0E25-4638-A180-C5BC84C359BA}">
      <dgm:prSet/>
      <dgm:spPr/>
      <dgm:t>
        <a:bodyPr/>
        <a:lstStyle/>
        <a:p>
          <a:endParaRPr lang="en-US"/>
        </a:p>
      </dgm:t>
    </dgm:pt>
    <dgm:pt modelId="{CF4F8ADD-84AB-492E-965F-DEFCA9AD2504}" type="sibTrans" cxnId="{1EC5606C-0E25-4638-A180-C5BC84C359BA}">
      <dgm:prSet/>
      <dgm:spPr/>
      <dgm:t>
        <a:bodyPr/>
        <a:lstStyle/>
        <a:p>
          <a:endParaRPr lang="en-US"/>
        </a:p>
      </dgm:t>
    </dgm:pt>
    <dgm:pt modelId="{C0E6550D-D1A6-46B9-A462-647CEFA782C6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REFRACTORY CACHEXIA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Limited prognosis</a:t>
          </a:r>
        </a:p>
        <a:p>
          <a:r>
            <a:rPr lang="en-US" sz="1400" dirty="0">
              <a:solidFill>
                <a:schemeClr val="bg2"/>
              </a:solidFill>
            </a:rPr>
            <a:t>• Comfort-focused care</a:t>
          </a:r>
        </a:p>
      </dgm:t>
    </dgm:pt>
    <dgm:pt modelId="{21861813-DC7D-4DFE-AE72-37E369D636A6}" type="parTrans" cxnId="{412307DF-E01F-46F2-AD2C-017288E9F3B1}">
      <dgm:prSet/>
      <dgm:spPr/>
      <dgm:t>
        <a:bodyPr/>
        <a:lstStyle/>
        <a:p>
          <a:endParaRPr lang="en-US"/>
        </a:p>
      </dgm:t>
    </dgm:pt>
    <dgm:pt modelId="{349664C4-994E-4879-9F73-3B163BB3546E}" type="sibTrans" cxnId="{412307DF-E01F-46F2-AD2C-017288E9F3B1}">
      <dgm:prSet/>
      <dgm:spPr/>
      <dgm:t>
        <a:bodyPr/>
        <a:lstStyle/>
        <a:p>
          <a:endParaRPr lang="en-US"/>
        </a:p>
      </dgm:t>
    </dgm:pt>
    <dgm:pt modelId="{C75616C0-D1B6-41E6-B1C4-DC73905B74C4}" type="pres">
      <dgm:prSet presAssocID="{0A2FEB5E-7C6D-4D1F-B06C-E0929E26D37D}" presName="Name0" presStyleCnt="0">
        <dgm:presLayoutVars>
          <dgm:chMax val="7"/>
          <dgm:chPref val="7"/>
          <dgm:dir/>
        </dgm:presLayoutVars>
      </dgm:prSet>
      <dgm:spPr/>
    </dgm:pt>
    <dgm:pt modelId="{489771E8-424B-43FA-993C-7DB9B6B3BA7E}" type="pres">
      <dgm:prSet presAssocID="{0A2FEB5E-7C6D-4D1F-B06C-E0929E26D37D}" presName="Name1" presStyleCnt="0"/>
      <dgm:spPr/>
    </dgm:pt>
    <dgm:pt modelId="{DE931A5D-DF62-475F-AF9E-9681D368CDE7}" type="pres">
      <dgm:prSet presAssocID="{0A2FEB5E-7C6D-4D1F-B06C-E0929E26D37D}" presName="cycle" presStyleCnt="0"/>
      <dgm:spPr/>
    </dgm:pt>
    <dgm:pt modelId="{2DDFABB3-6789-458F-B0F7-34A44EF14247}" type="pres">
      <dgm:prSet presAssocID="{0A2FEB5E-7C6D-4D1F-B06C-E0929E26D37D}" presName="srcNode" presStyleLbl="node1" presStyleIdx="0" presStyleCnt="3"/>
      <dgm:spPr/>
    </dgm:pt>
    <dgm:pt modelId="{14733483-F3EE-449E-B804-BFA4A707E83B}" type="pres">
      <dgm:prSet presAssocID="{0A2FEB5E-7C6D-4D1F-B06C-E0929E26D37D}" presName="conn" presStyleLbl="parChTrans1D2" presStyleIdx="0" presStyleCnt="1"/>
      <dgm:spPr/>
    </dgm:pt>
    <dgm:pt modelId="{8E8334FC-3B64-4486-91D5-8B4ED00001D7}" type="pres">
      <dgm:prSet presAssocID="{0A2FEB5E-7C6D-4D1F-B06C-E0929E26D37D}" presName="extraNode" presStyleLbl="node1" presStyleIdx="0" presStyleCnt="3"/>
      <dgm:spPr/>
    </dgm:pt>
    <dgm:pt modelId="{75AFB87B-4423-4335-A3FC-FF518B973B61}" type="pres">
      <dgm:prSet presAssocID="{0A2FEB5E-7C6D-4D1F-B06C-E0929E26D37D}" presName="dstNode" presStyleLbl="node1" presStyleIdx="0" presStyleCnt="3"/>
      <dgm:spPr/>
    </dgm:pt>
    <dgm:pt modelId="{CF9C7EB5-DB4A-42EE-BBA5-2AECDE539A42}" type="pres">
      <dgm:prSet presAssocID="{210C206A-145F-4275-AC21-86AFEB403D9D}" presName="text_1" presStyleLbl="node1" presStyleIdx="0" presStyleCnt="3">
        <dgm:presLayoutVars>
          <dgm:bulletEnabled val="1"/>
        </dgm:presLayoutVars>
      </dgm:prSet>
      <dgm:spPr/>
    </dgm:pt>
    <dgm:pt modelId="{52B2EA2D-63AA-42E3-B814-2167902A7594}" type="pres">
      <dgm:prSet presAssocID="{210C206A-145F-4275-AC21-86AFEB403D9D}" presName="accent_1" presStyleCnt="0"/>
      <dgm:spPr/>
    </dgm:pt>
    <dgm:pt modelId="{ED58A0BA-27FF-4AA7-975D-1682A4C39CAD}" type="pres">
      <dgm:prSet presAssocID="{210C206A-145F-4275-AC21-86AFEB403D9D}" presName="accentRepeatNode" presStyleLbl="solidFgAcc1" presStyleIdx="0" presStyleCnt="3"/>
      <dgm:spPr/>
    </dgm:pt>
    <dgm:pt modelId="{82EC539A-AFD1-46E5-8E50-77170788DF9A}" type="pres">
      <dgm:prSet presAssocID="{07F9905C-70F1-4894-A5ED-CC0FC1CA864C}" presName="text_2" presStyleLbl="node1" presStyleIdx="1" presStyleCnt="3">
        <dgm:presLayoutVars>
          <dgm:bulletEnabled val="1"/>
        </dgm:presLayoutVars>
      </dgm:prSet>
      <dgm:spPr/>
    </dgm:pt>
    <dgm:pt modelId="{4B001094-77EE-476A-AA68-76C5F4D69F09}" type="pres">
      <dgm:prSet presAssocID="{07F9905C-70F1-4894-A5ED-CC0FC1CA864C}" presName="accent_2" presStyleCnt="0"/>
      <dgm:spPr/>
    </dgm:pt>
    <dgm:pt modelId="{117A73B9-1893-471A-8F7F-4E18805D9CEF}" type="pres">
      <dgm:prSet presAssocID="{07F9905C-70F1-4894-A5ED-CC0FC1CA864C}" presName="accentRepeatNode" presStyleLbl="solidFgAcc1" presStyleIdx="1" presStyleCnt="3" custLinFactNeighborY="0"/>
      <dgm:spPr/>
    </dgm:pt>
    <dgm:pt modelId="{942E425E-DD5B-4DC9-A13B-5A32C3DB5205}" type="pres">
      <dgm:prSet presAssocID="{C0E6550D-D1A6-46B9-A462-647CEFA782C6}" presName="text_3" presStyleLbl="node1" presStyleIdx="2" presStyleCnt="3">
        <dgm:presLayoutVars>
          <dgm:bulletEnabled val="1"/>
        </dgm:presLayoutVars>
      </dgm:prSet>
      <dgm:spPr/>
    </dgm:pt>
    <dgm:pt modelId="{78A9C5B4-3D78-46C4-9263-2E6AD3C55830}" type="pres">
      <dgm:prSet presAssocID="{C0E6550D-D1A6-46B9-A462-647CEFA782C6}" presName="accent_3" presStyleCnt="0"/>
      <dgm:spPr/>
    </dgm:pt>
    <dgm:pt modelId="{7BC5F80E-A4C7-4560-84FF-7232916B78AA}" type="pres">
      <dgm:prSet presAssocID="{C0E6550D-D1A6-46B9-A462-647CEFA782C6}" presName="accentRepeatNode" presStyleLbl="solidFgAcc1" presStyleIdx="2" presStyleCnt="3" custLinFactNeighborX="0"/>
      <dgm:spPr/>
    </dgm:pt>
  </dgm:ptLst>
  <dgm:cxnLst>
    <dgm:cxn modelId="{6084ED03-5EAD-49D0-AE72-C1C22D05E469}" srcId="{0A2FEB5E-7C6D-4D1F-B06C-E0929E26D37D}" destId="{210C206A-145F-4275-AC21-86AFEB403D9D}" srcOrd="0" destOrd="0" parTransId="{DB8B7DED-6939-4FE6-9582-5BDBF410363E}" sibTransId="{82D8BE3D-7894-4645-BD71-CD845709D4BD}"/>
    <dgm:cxn modelId="{5D316747-C70F-4022-994A-34AE3C46E042}" type="presOf" srcId="{82D8BE3D-7894-4645-BD71-CD845709D4BD}" destId="{14733483-F3EE-449E-B804-BFA4A707E83B}" srcOrd="0" destOrd="0" presId="urn:microsoft.com/office/officeart/2008/layout/VerticalCurvedList"/>
    <dgm:cxn modelId="{5584946B-6D31-4E78-BC75-7D3635FC7CFE}" type="presOf" srcId="{C0E6550D-D1A6-46B9-A462-647CEFA782C6}" destId="{942E425E-DD5B-4DC9-A13B-5A32C3DB5205}" srcOrd="0" destOrd="0" presId="urn:microsoft.com/office/officeart/2008/layout/VerticalCurvedList"/>
    <dgm:cxn modelId="{1EC5606C-0E25-4638-A180-C5BC84C359BA}" srcId="{0A2FEB5E-7C6D-4D1F-B06C-E0929E26D37D}" destId="{07F9905C-70F1-4894-A5ED-CC0FC1CA864C}" srcOrd="1" destOrd="0" parTransId="{8E50FD70-86B6-445D-9F51-E1CCEE40B1CA}" sibTransId="{CF4F8ADD-84AB-492E-965F-DEFCA9AD2504}"/>
    <dgm:cxn modelId="{9567D472-FCB1-4299-94FA-2DBACD0EBC30}" type="presOf" srcId="{07F9905C-70F1-4894-A5ED-CC0FC1CA864C}" destId="{82EC539A-AFD1-46E5-8E50-77170788DF9A}" srcOrd="0" destOrd="0" presId="urn:microsoft.com/office/officeart/2008/layout/VerticalCurvedList"/>
    <dgm:cxn modelId="{B17A86AA-42BC-4C38-804C-FE0668DDF206}" type="presOf" srcId="{0A2FEB5E-7C6D-4D1F-B06C-E0929E26D37D}" destId="{C75616C0-D1B6-41E6-B1C4-DC73905B74C4}" srcOrd="0" destOrd="0" presId="urn:microsoft.com/office/officeart/2008/layout/VerticalCurvedList"/>
    <dgm:cxn modelId="{1F7479B0-646F-4658-8319-D3F7CD2BDC4B}" type="presOf" srcId="{210C206A-145F-4275-AC21-86AFEB403D9D}" destId="{CF9C7EB5-DB4A-42EE-BBA5-2AECDE539A42}" srcOrd="0" destOrd="0" presId="urn:microsoft.com/office/officeart/2008/layout/VerticalCurvedList"/>
    <dgm:cxn modelId="{412307DF-E01F-46F2-AD2C-017288E9F3B1}" srcId="{0A2FEB5E-7C6D-4D1F-B06C-E0929E26D37D}" destId="{C0E6550D-D1A6-46B9-A462-647CEFA782C6}" srcOrd="2" destOrd="0" parTransId="{21861813-DC7D-4DFE-AE72-37E369D636A6}" sibTransId="{349664C4-994E-4879-9F73-3B163BB3546E}"/>
    <dgm:cxn modelId="{D66FB796-4241-4014-8CF1-DFC9EEC01B09}" type="presParOf" srcId="{C75616C0-D1B6-41E6-B1C4-DC73905B74C4}" destId="{489771E8-424B-43FA-993C-7DB9B6B3BA7E}" srcOrd="0" destOrd="0" presId="urn:microsoft.com/office/officeart/2008/layout/VerticalCurvedList"/>
    <dgm:cxn modelId="{1174B1ED-89CF-4769-833C-FE7191901797}" type="presParOf" srcId="{489771E8-424B-43FA-993C-7DB9B6B3BA7E}" destId="{DE931A5D-DF62-475F-AF9E-9681D368CDE7}" srcOrd="0" destOrd="0" presId="urn:microsoft.com/office/officeart/2008/layout/VerticalCurvedList"/>
    <dgm:cxn modelId="{741816C2-98DD-47BC-9609-D7BDB38311DE}" type="presParOf" srcId="{DE931A5D-DF62-475F-AF9E-9681D368CDE7}" destId="{2DDFABB3-6789-458F-B0F7-34A44EF14247}" srcOrd="0" destOrd="0" presId="urn:microsoft.com/office/officeart/2008/layout/VerticalCurvedList"/>
    <dgm:cxn modelId="{1053DE70-8BF7-4424-A517-6F795BD37BA2}" type="presParOf" srcId="{DE931A5D-DF62-475F-AF9E-9681D368CDE7}" destId="{14733483-F3EE-449E-B804-BFA4A707E83B}" srcOrd="1" destOrd="0" presId="urn:microsoft.com/office/officeart/2008/layout/VerticalCurvedList"/>
    <dgm:cxn modelId="{70AF0CD4-FE59-4401-88C0-5D979A7B7A7E}" type="presParOf" srcId="{DE931A5D-DF62-475F-AF9E-9681D368CDE7}" destId="{8E8334FC-3B64-4486-91D5-8B4ED00001D7}" srcOrd="2" destOrd="0" presId="urn:microsoft.com/office/officeart/2008/layout/VerticalCurvedList"/>
    <dgm:cxn modelId="{59E2007A-ACC1-455B-9F13-CD2D974AC24C}" type="presParOf" srcId="{DE931A5D-DF62-475F-AF9E-9681D368CDE7}" destId="{75AFB87B-4423-4335-A3FC-FF518B973B61}" srcOrd="3" destOrd="0" presId="urn:microsoft.com/office/officeart/2008/layout/VerticalCurvedList"/>
    <dgm:cxn modelId="{A005488D-D658-4B34-8357-B625BE7E9062}" type="presParOf" srcId="{489771E8-424B-43FA-993C-7DB9B6B3BA7E}" destId="{CF9C7EB5-DB4A-42EE-BBA5-2AECDE539A42}" srcOrd="1" destOrd="0" presId="urn:microsoft.com/office/officeart/2008/layout/VerticalCurvedList"/>
    <dgm:cxn modelId="{C6562767-02EF-4E89-8F42-D6030E897C26}" type="presParOf" srcId="{489771E8-424B-43FA-993C-7DB9B6B3BA7E}" destId="{52B2EA2D-63AA-42E3-B814-2167902A7594}" srcOrd="2" destOrd="0" presId="urn:microsoft.com/office/officeart/2008/layout/VerticalCurvedList"/>
    <dgm:cxn modelId="{C2C61449-E3E7-4ACA-96D3-8D4261FF98F1}" type="presParOf" srcId="{52B2EA2D-63AA-42E3-B814-2167902A7594}" destId="{ED58A0BA-27FF-4AA7-975D-1682A4C39CAD}" srcOrd="0" destOrd="0" presId="urn:microsoft.com/office/officeart/2008/layout/VerticalCurvedList"/>
    <dgm:cxn modelId="{D3A0FF6A-B372-4864-ADC0-F62034FE8FDA}" type="presParOf" srcId="{489771E8-424B-43FA-993C-7DB9B6B3BA7E}" destId="{82EC539A-AFD1-46E5-8E50-77170788DF9A}" srcOrd="3" destOrd="0" presId="urn:microsoft.com/office/officeart/2008/layout/VerticalCurvedList"/>
    <dgm:cxn modelId="{F5C5379A-BE72-49CB-8E1B-D321144FEFE7}" type="presParOf" srcId="{489771E8-424B-43FA-993C-7DB9B6B3BA7E}" destId="{4B001094-77EE-476A-AA68-76C5F4D69F09}" srcOrd="4" destOrd="0" presId="urn:microsoft.com/office/officeart/2008/layout/VerticalCurvedList"/>
    <dgm:cxn modelId="{B39D74F9-CA63-4882-832C-041A94FF88F8}" type="presParOf" srcId="{4B001094-77EE-476A-AA68-76C5F4D69F09}" destId="{117A73B9-1893-471A-8F7F-4E18805D9CEF}" srcOrd="0" destOrd="0" presId="urn:microsoft.com/office/officeart/2008/layout/VerticalCurvedList"/>
    <dgm:cxn modelId="{B53A7936-E9E0-49B3-9E38-2F815FCD2D6E}" type="presParOf" srcId="{489771E8-424B-43FA-993C-7DB9B6B3BA7E}" destId="{942E425E-DD5B-4DC9-A13B-5A32C3DB5205}" srcOrd="5" destOrd="0" presId="urn:microsoft.com/office/officeart/2008/layout/VerticalCurvedList"/>
    <dgm:cxn modelId="{DF437EC2-D2D7-42E1-851C-F7E701B156F6}" type="presParOf" srcId="{489771E8-424B-43FA-993C-7DB9B6B3BA7E}" destId="{78A9C5B4-3D78-46C4-9263-2E6AD3C55830}" srcOrd="6" destOrd="0" presId="urn:microsoft.com/office/officeart/2008/layout/VerticalCurvedList"/>
    <dgm:cxn modelId="{B485FDF8-E663-4806-BA05-8692262E0B0D}" type="presParOf" srcId="{78A9C5B4-3D78-46C4-9263-2E6AD3C55830}" destId="{7BC5F80E-A4C7-4560-84FF-7232916B78A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FBB7A9-A662-434B-877D-7350ADDFF2AE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CD83DE-EB68-44E4-97BA-67952D1F5A96}">
      <dgm:prSet phldrT="[Text]" phldr="0"/>
      <dgm:spPr>
        <a:solidFill>
          <a:schemeClr val="accent6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2BE51747-E0E7-457A-AAA6-CFCAA245A414}" type="parTrans" cxnId="{2D84460E-C110-4AC7-BC12-4C6FF72B2CC6}">
      <dgm:prSet/>
      <dgm:spPr/>
      <dgm:t>
        <a:bodyPr/>
        <a:lstStyle/>
        <a:p>
          <a:endParaRPr lang="en-US"/>
        </a:p>
      </dgm:t>
    </dgm:pt>
    <dgm:pt modelId="{D7A48684-6F3F-4FC9-8778-FA8382196DB2}" type="sibTrans" cxnId="{2D84460E-C110-4AC7-BC12-4C6FF72B2CC6}">
      <dgm:prSet/>
      <dgm:spPr/>
      <dgm:t>
        <a:bodyPr/>
        <a:lstStyle/>
        <a:p>
          <a:endParaRPr lang="en-US"/>
        </a:p>
      </dgm:t>
    </dgm:pt>
    <dgm:pt modelId="{A679ACBB-2E39-4BCB-9DA1-41A79CB63346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0394748B-C955-4C23-97A2-CE159FA70A50}" type="parTrans" cxnId="{AF3ED005-B67F-40C8-8101-163AAE1FD0B6}">
      <dgm:prSet/>
      <dgm:spPr/>
      <dgm:t>
        <a:bodyPr/>
        <a:lstStyle/>
        <a:p>
          <a:endParaRPr lang="en-US"/>
        </a:p>
      </dgm:t>
    </dgm:pt>
    <dgm:pt modelId="{D7A96B68-9BA1-449A-A87F-F6C7B077B274}" type="sibTrans" cxnId="{AF3ED005-B67F-40C8-8101-163AAE1FD0B6}">
      <dgm:prSet/>
      <dgm:spPr/>
      <dgm:t>
        <a:bodyPr/>
        <a:lstStyle/>
        <a:p>
          <a:endParaRPr lang="en-US"/>
        </a:p>
      </dgm:t>
    </dgm:pt>
    <dgm:pt modelId="{400A618A-FFE1-485E-A7A7-198263FE50F1}">
      <dgm:prSet phldrT="[Text]" phldr="0"/>
      <dgm:spPr>
        <a:solidFill>
          <a:schemeClr val="accent3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2099D46F-2AF1-4CEB-835E-1DF4C39E987C}" type="parTrans" cxnId="{3484F75D-8433-4460-89F0-C97F4AE11E64}">
      <dgm:prSet/>
      <dgm:spPr/>
      <dgm:t>
        <a:bodyPr/>
        <a:lstStyle/>
        <a:p>
          <a:endParaRPr lang="en-US"/>
        </a:p>
      </dgm:t>
    </dgm:pt>
    <dgm:pt modelId="{97E700E9-904E-4389-A58A-3EF470F65FD9}" type="sibTrans" cxnId="{3484F75D-8433-4460-89F0-C97F4AE11E64}">
      <dgm:prSet/>
      <dgm:spPr/>
      <dgm:t>
        <a:bodyPr/>
        <a:lstStyle/>
        <a:p>
          <a:endParaRPr lang="en-US"/>
        </a:p>
      </dgm:t>
    </dgm:pt>
    <dgm:pt modelId="{CAD9CF3D-7CD9-496A-9ACD-71CF7FF97D09}">
      <dgm:prSet phldrT="[Text]" phldr="0"/>
      <dgm:spPr/>
      <dgm:t>
        <a:bodyPr/>
        <a:lstStyle/>
        <a:p>
          <a:endParaRPr lang="en-US" dirty="0"/>
        </a:p>
      </dgm:t>
    </dgm:pt>
    <dgm:pt modelId="{8DEC2AC1-C92A-4D3A-920F-F6858ACDD50F}" type="parTrans" cxnId="{056EF4D1-A573-45E6-AFC9-2C51AB01FB80}">
      <dgm:prSet/>
      <dgm:spPr/>
      <dgm:t>
        <a:bodyPr/>
        <a:lstStyle/>
        <a:p>
          <a:endParaRPr lang="en-US"/>
        </a:p>
      </dgm:t>
    </dgm:pt>
    <dgm:pt modelId="{10A4A82D-59BD-4916-8565-3E10FE484AC7}" type="sibTrans" cxnId="{056EF4D1-A573-45E6-AFC9-2C51AB01FB80}">
      <dgm:prSet/>
      <dgm:spPr/>
      <dgm:t>
        <a:bodyPr/>
        <a:lstStyle/>
        <a:p>
          <a:endParaRPr lang="en-US"/>
        </a:p>
      </dgm:t>
    </dgm:pt>
    <dgm:pt modelId="{DD3B8C29-B81D-4861-912D-0ADA9A033B83}" type="pres">
      <dgm:prSet presAssocID="{B6FBB7A9-A662-434B-877D-7350ADDFF2AE}" presName="compositeShape" presStyleCnt="0">
        <dgm:presLayoutVars>
          <dgm:chMax val="7"/>
          <dgm:dir/>
          <dgm:resizeHandles val="exact"/>
        </dgm:presLayoutVars>
      </dgm:prSet>
      <dgm:spPr/>
    </dgm:pt>
    <dgm:pt modelId="{E33D2E7F-B902-4D11-A41F-197174AEF928}" type="pres">
      <dgm:prSet presAssocID="{B6FBB7A9-A662-434B-877D-7350ADDFF2AE}" presName="wedge1" presStyleLbl="node1" presStyleIdx="0" presStyleCnt="4" custLinFactNeighborX="-4089" custLinFactNeighborY="4182"/>
      <dgm:spPr/>
    </dgm:pt>
    <dgm:pt modelId="{9B1B6AA7-C0AB-42AB-B8B0-290755B91A36}" type="pres">
      <dgm:prSet presAssocID="{B6FBB7A9-A662-434B-877D-7350ADDFF2A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76B40C8-3016-48DD-A174-932EA6AB8A21}" type="pres">
      <dgm:prSet presAssocID="{B6FBB7A9-A662-434B-877D-7350ADDFF2AE}" presName="wedge2" presStyleLbl="node1" presStyleIdx="1" presStyleCnt="4"/>
      <dgm:spPr/>
    </dgm:pt>
    <dgm:pt modelId="{B5DD07A2-0909-4A24-915C-21A6269E2205}" type="pres">
      <dgm:prSet presAssocID="{B6FBB7A9-A662-434B-877D-7350ADDFF2A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D3829B7-F7C4-4F05-B530-17E20142A0E8}" type="pres">
      <dgm:prSet presAssocID="{B6FBB7A9-A662-434B-877D-7350ADDFF2AE}" presName="wedge3" presStyleLbl="node1" presStyleIdx="2" presStyleCnt="4"/>
      <dgm:spPr/>
    </dgm:pt>
    <dgm:pt modelId="{D4788C1A-DB35-4742-A003-22652BC91889}" type="pres">
      <dgm:prSet presAssocID="{B6FBB7A9-A662-434B-877D-7350ADDFF2A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749F763-D571-45D9-94D8-846C07B36D3C}" type="pres">
      <dgm:prSet presAssocID="{B6FBB7A9-A662-434B-877D-7350ADDFF2AE}" presName="wedge4" presStyleLbl="node1" presStyleIdx="3" presStyleCnt="4"/>
      <dgm:spPr/>
    </dgm:pt>
    <dgm:pt modelId="{73143F16-933F-4860-B900-0CDEEA3B9F7C}" type="pres">
      <dgm:prSet presAssocID="{B6FBB7A9-A662-434B-877D-7350ADDFF2A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F3ED005-B67F-40C8-8101-163AAE1FD0B6}" srcId="{B6FBB7A9-A662-434B-877D-7350ADDFF2AE}" destId="{A679ACBB-2E39-4BCB-9DA1-41A79CB63346}" srcOrd="1" destOrd="0" parTransId="{0394748B-C955-4C23-97A2-CE159FA70A50}" sibTransId="{D7A96B68-9BA1-449A-A87F-F6C7B077B274}"/>
    <dgm:cxn modelId="{2D84460E-C110-4AC7-BC12-4C6FF72B2CC6}" srcId="{B6FBB7A9-A662-434B-877D-7350ADDFF2AE}" destId="{5BCD83DE-EB68-44E4-97BA-67952D1F5A96}" srcOrd="0" destOrd="0" parTransId="{2BE51747-E0E7-457A-AAA6-CFCAA245A414}" sibTransId="{D7A48684-6F3F-4FC9-8778-FA8382196DB2}"/>
    <dgm:cxn modelId="{5069C30F-53B7-4AF2-9AA2-C7DE17C5D02E}" type="presOf" srcId="{B6FBB7A9-A662-434B-877D-7350ADDFF2AE}" destId="{DD3B8C29-B81D-4861-912D-0ADA9A033B83}" srcOrd="0" destOrd="0" presId="urn:microsoft.com/office/officeart/2005/8/layout/chart3"/>
    <dgm:cxn modelId="{09A8CF29-D1AA-4F17-BFD5-E5C1E60AA3CC}" type="presOf" srcId="{CAD9CF3D-7CD9-496A-9ACD-71CF7FF97D09}" destId="{C749F763-D571-45D9-94D8-846C07B36D3C}" srcOrd="0" destOrd="0" presId="urn:microsoft.com/office/officeart/2005/8/layout/chart3"/>
    <dgm:cxn modelId="{3484F75D-8433-4460-89F0-C97F4AE11E64}" srcId="{B6FBB7A9-A662-434B-877D-7350ADDFF2AE}" destId="{400A618A-FFE1-485E-A7A7-198263FE50F1}" srcOrd="2" destOrd="0" parTransId="{2099D46F-2AF1-4CEB-835E-1DF4C39E987C}" sibTransId="{97E700E9-904E-4389-A58A-3EF470F65FD9}"/>
    <dgm:cxn modelId="{BAA26261-2DFE-44F4-BE5E-0D4511538D16}" type="presOf" srcId="{5BCD83DE-EB68-44E4-97BA-67952D1F5A96}" destId="{9B1B6AA7-C0AB-42AB-B8B0-290755B91A36}" srcOrd="1" destOrd="0" presId="urn:microsoft.com/office/officeart/2005/8/layout/chart3"/>
    <dgm:cxn modelId="{B2DF214B-7EAF-46CB-BE2B-E05CBBE6C9EC}" type="presOf" srcId="{A679ACBB-2E39-4BCB-9DA1-41A79CB63346}" destId="{176B40C8-3016-48DD-A174-932EA6AB8A21}" srcOrd="0" destOrd="0" presId="urn:microsoft.com/office/officeart/2005/8/layout/chart3"/>
    <dgm:cxn modelId="{59CF7181-4DAD-463C-8918-41C7E4088D0A}" type="presOf" srcId="{400A618A-FFE1-485E-A7A7-198263FE50F1}" destId="{ED3829B7-F7C4-4F05-B530-17E20142A0E8}" srcOrd="0" destOrd="0" presId="urn:microsoft.com/office/officeart/2005/8/layout/chart3"/>
    <dgm:cxn modelId="{C8F48E87-ED6D-42FB-8CA7-F3DE87817368}" type="presOf" srcId="{A679ACBB-2E39-4BCB-9DA1-41A79CB63346}" destId="{B5DD07A2-0909-4A24-915C-21A6269E2205}" srcOrd="1" destOrd="0" presId="urn:microsoft.com/office/officeart/2005/8/layout/chart3"/>
    <dgm:cxn modelId="{AF934C9C-D874-41A8-9B1D-23D6371E3958}" type="presOf" srcId="{400A618A-FFE1-485E-A7A7-198263FE50F1}" destId="{D4788C1A-DB35-4742-A003-22652BC91889}" srcOrd="1" destOrd="0" presId="urn:microsoft.com/office/officeart/2005/8/layout/chart3"/>
    <dgm:cxn modelId="{B2DACCA8-C415-4538-9B23-9A4ECE07133C}" type="presOf" srcId="{5BCD83DE-EB68-44E4-97BA-67952D1F5A96}" destId="{E33D2E7F-B902-4D11-A41F-197174AEF928}" srcOrd="0" destOrd="0" presId="urn:microsoft.com/office/officeart/2005/8/layout/chart3"/>
    <dgm:cxn modelId="{A49BC6C5-96B7-4485-883E-658FC0B19D59}" type="presOf" srcId="{CAD9CF3D-7CD9-496A-9ACD-71CF7FF97D09}" destId="{73143F16-933F-4860-B900-0CDEEA3B9F7C}" srcOrd="1" destOrd="0" presId="urn:microsoft.com/office/officeart/2005/8/layout/chart3"/>
    <dgm:cxn modelId="{056EF4D1-A573-45E6-AFC9-2C51AB01FB80}" srcId="{B6FBB7A9-A662-434B-877D-7350ADDFF2AE}" destId="{CAD9CF3D-7CD9-496A-9ACD-71CF7FF97D09}" srcOrd="3" destOrd="0" parTransId="{8DEC2AC1-C92A-4D3A-920F-F6858ACDD50F}" sibTransId="{10A4A82D-59BD-4916-8565-3E10FE484AC7}"/>
    <dgm:cxn modelId="{6C7B969A-E667-4F55-80DB-3994661DFFD3}" type="presParOf" srcId="{DD3B8C29-B81D-4861-912D-0ADA9A033B83}" destId="{E33D2E7F-B902-4D11-A41F-197174AEF928}" srcOrd="0" destOrd="0" presId="urn:microsoft.com/office/officeart/2005/8/layout/chart3"/>
    <dgm:cxn modelId="{4B51E46F-016E-49B8-ADB3-456CB4A3310C}" type="presParOf" srcId="{DD3B8C29-B81D-4861-912D-0ADA9A033B83}" destId="{9B1B6AA7-C0AB-42AB-B8B0-290755B91A36}" srcOrd="1" destOrd="0" presId="urn:microsoft.com/office/officeart/2005/8/layout/chart3"/>
    <dgm:cxn modelId="{1B33F229-EC2B-46A5-B486-D71ED28D7141}" type="presParOf" srcId="{DD3B8C29-B81D-4861-912D-0ADA9A033B83}" destId="{176B40C8-3016-48DD-A174-932EA6AB8A21}" srcOrd="2" destOrd="0" presId="urn:microsoft.com/office/officeart/2005/8/layout/chart3"/>
    <dgm:cxn modelId="{D6B87142-8A08-4584-A327-A44DCFFA33F6}" type="presParOf" srcId="{DD3B8C29-B81D-4861-912D-0ADA9A033B83}" destId="{B5DD07A2-0909-4A24-915C-21A6269E2205}" srcOrd="3" destOrd="0" presId="urn:microsoft.com/office/officeart/2005/8/layout/chart3"/>
    <dgm:cxn modelId="{7C686C19-E753-49CF-BA3F-C0CD746CFDFF}" type="presParOf" srcId="{DD3B8C29-B81D-4861-912D-0ADA9A033B83}" destId="{ED3829B7-F7C4-4F05-B530-17E20142A0E8}" srcOrd="4" destOrd="0" presId="urn:microsoft.com/office/officeart/2005/8/layout/chart3"/>
    <dgm:cxn modelId="{D03240AA-C949-49B5-8F60-80DBFCD35C18}" type="presParOf" srcId="{DD3B8C29-B81D-4861-912D-0ADA9A033B83}" destId="{D4788C1A-DB35-4742-A003-22652BC91889}" srcOrd="5" destOrd="0" presId="urn:microsoft.com/office/officeart/2005/8/layout/chart3"/>
    <dgm:cxn modelId="{70D63BDE-FA54-40A9-8DD3-F8931B02531A}" type="presParOf" srcId="{DD3B8C29-B81D-4861-912D-0ADA9A033B83}" destId="{C749F763-D571-45D9-94D8-846C07B36D3C}" srcOrd="6" destOrd="0" presId="urn:microsoft.com/office/officeart/2005/8/layout/chart3"/>
    <dgm:cxn modelId="{81A78EB2-057F-4CAE-8541-4211D9D613E6}" type="presParOf" srcId="{DD3B8C29-B81D-4861-912D-0ADA9A033B83}" destId="{73143F16-933F-4860-B900-0CDEEA3B9F7C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1F897-F7C7-4535-BBCC-0A106523F7AD}">
      <dsp:nvSpPr>
        <dsp:cNvPr id="0" name=""/>
        <dsp:cNvSpPr/>
      </dsp:nvSpPr>
      <dsp:spPr>
        <a:xfrm>
          <a:off x="1267690" y="35213"/>
          <a:ext cx="1690254" cy="16902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Tumor Burden</a:t>
          </a:r>
        </a:p>
      </dsp:txBody>
      <dsp:txXfrm>
        <a:off x="1493057" y="331008"/>
        <a:ext cx="1239520" cy="760614"/>
      </dsp:txXfrm>
    </dsp:sp>
    <dsp:sp modelId="{6BBCD27E-F419-460C-A4CA-304C5B91A7C3}">
      <dsp:nvSpPr>
        <dsp:cNvPr id="0" name=""/>
        <dsp:cNvSpPr/>
      </dsp:nvSpPr>
      <dsp:spPr>
        <a:xfrm>
          <a:off x="1877590" y="1091622"/>
          <a:ext cx="1690254" cy="1690254"/>
        </a:xfrm>
        <a:prstGeom prst="ellipse">
          <a:avLst/>
        </a:prstGeom>
        <a:solidFill>
          <a:schemeClr val="accent5">
            <a:lumMod val="60000"/>
            <a:lumOff val="40000"/>
            <a:alpha val="5000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Metabolic Dysregulation</a:t>
          </a:r>
        </a:p>
      </dsp:txBody>
      <dsp:txXfrm>
        <a:off x="2394527" y="1528271"/>
        <a:ext cx="1014152" cy="929640"/>
      </dsp:txXfrm>
    </dsp:sp>
    <dsp:sp modelId="{52AB8337-9532-48E2-A3C9-BDBFF17F6E85}">
      <dsp:nvSpPr>
        <dsp:cNvPr id="0" name=""/>
        <dsp:cNvSpPr/>
      </dsp:nvSpPr>
      <dsp:spPr>
        <a:xfrm>
          <a:off x="657790" y="1091622"/>
          <a:ext cx="1690254" cy="1690254"/>
        </a:xfrm>
        <a:prstGeom prst="ellipse">
          <a:avLst/>
        </a:prstGeom>
        <a:solidFill>
          <a:schemeClr val="accent6">
            <a:lumMod val="20000"/>
            <a:lumOff val="80000"/>
            <a:alpha val="5000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Inflammation</a:t>
          </a:r>
        </a:p>
      </dsp:txBody>
      <dsp:txXfrm>
        <a:off x="816956" y="1528271"/>
        <a:ext cx="1014152" cy="929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5F10FA-EC03-48FD-ACEE-2A8029B18E9A}">
      <dsp:nvSpPr>
        <dsp:cNvPr id="0" name=""/>
        <dsp:cNvSpPr/>
      </dsp:nvSpPr>
      <dsp:spPr>
        <a:xfrm>
          <a:off x="1156474" y="0"/>
          <a:ext cx="1156475" cy="960833"/>
        </a:xfrm>
        <a:prstGeom prst="trapezoid">
          <a:avLst>
            <a:gd name="adj" fmla="val 60181"/>
          </a:avLst>
        </a:prstGeom>
        <a:solidFill>
          <a:schemeClr val="accent2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2"/>
              </a:solidFill>
            </a:rPr>
            <a:t> </a:t>
          </a:r>
        </a:p>
      </dsp:txBody>
      <dsp:txXfrm>
        <a:off x="1156474" y="0"/>
        <a:ext cx="1156475" cy="960833"/>
      </dsp:txXfrm>
    </dsp:sp>
    <dsp:sp modelId="{680225AF-92D4-40F3-8702-2486E2D13FFC}">
      <dsp:nvSpPr>
        <dsp:cNvPr id="0" name=""/>
        <dsp:cNvSpPr/>
      </dsp:nvSpPr>
      <dsp:spPr>
        <a:xfrm>
          <a:off x="578237" y="960833"/>
          <a:ext cx="2312950" cy="960833"/>
        </a:xfrm>
        <a:prstGeom prst="trapezoid">
          <a:avLst>
            <a:gd name="adj" fmla="val 60181"/>
          </a:avLst>
        </a:prstGeom>
        <a:solidFill>
          <a:schemeClr val="accent6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</a:rPr>
            <a:t> </a:t>
          </a:r>
        </a:p>
      </dsp:txBody>
      <dsp:txXfrm>
        <a:off x="983003" y="960833"/>
        <a:ext cx="1503417" cy="960833"/>
      </dsp:txXfrm>
    </dsp:sp>
    <dsp:sp modelId="{F85EB9E8-2679-4728-962A-A6ABF07417FD}">
      <dsp:nvSpPr>
        <dsp:cNvPr id="0" name=""/>
        <dsp:cNvSpPr/>
      </dsp:nvSpPr>
      <dsp:spPr>
        <a:xfrm>
          <a:off x="0" y="1921666"/>
          <a:ext cx="3469425" cy="960833"/>
        </a:xfrm>
        <a:prstGeom prst="trapezoid">
          <a:avLst>
            <a:gd name="adj" fmla="val 6018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2"/>
              </a:solidFill>
            </a:rPr>
            <a:t> </a:t>
          </a:r>
        </a:p>
      </dsp:txBody>
      <dsp:txXfrm>
        <a:off x="607149" y="1921666"/>
        <a:ext cx="2255126" cy="9608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33483-F3EE-449E-B804-BFA4A707E83B}">
      <dsp:nvSpPr>
        <dsp:cNvPr id="0" name=""/>
        <dsp:cNvSpPr/>
      </dsp:nvSpPr>
      <dsp:spPr>
        <a:xfrm>
          <a:off x="-6045984" y="-925350"/>
          <a:ext cx="7199247" cy="7199247"/>
        </a:xfrm>
        <a:prstGeom prst="blockArc">
          <a:avLst>
            <a:gd name="adj1" fmla="val 18900000"/>
            <a:gd name="adj2" fmla="val 2700000"/>
            <a:gd name="adj3" fmla="val 300"/>
          </a:avLst>
        </a:prstGeom>
        <a:noFill/>
        <a:ln w="31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9C7EB5-DB4A-42EE-BBA5-2AECDE539A42}">
      <dsp:nvSpPr>
        <dsp:cNvPr id="0" name=""/>
        <dsp:cNvSpPr/>
      </dsp:nvSpPr>
      <dsp:spPr>
        <a:xfrm>
          <a:off x="742378" y="534854"/>
          <a:ext cx="5205323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tabLst>
              <a:tab pos="3825875" algn="l"/>
            </a:tabLst>
          </a:pPr>
          <a:r>
            <a:rPr lang="en-US" sz="1400" b="1" kern="1200" dirty="0">
              <a:solidFill>
                <a:schemeClr val="bg2"/>
              </a:solidFill>
            </a:rPr>
            <a:t>SCREEN (EVERY VISIT)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tabLst>
              <a:tab pos="3825875" algn="l"/>
            </a:tabLst>
          </a:pPr>
          <a:r>
            <a:rPr lang="en-US" sz="1400" kern="1200" dirty="0">
              <a:solidFill>
                <a:schemeClr val="bg2"/>
              </a:solidFill>
            </a:rPr>
            <a:t>• Weight loss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tabLst>
              <a:tab pos="3825875" algn="l"/>
            </a:tabLst>
          </a:pPr>
          <a:r>
            <a:rPr lang="en-US" sz="1400" kern="1200" dirty="0">
              <a:solidFill>
                <a:schemeClr val="bg2"/>
              </a:solidFill>
            </a:rPr>
            <a:t>• BMI</a:t>
          </a:r>
        </a:p>
      </dsp:txBody>
      <dsp:txXfrm>
        <a:off x="742378" y="534854"/>
        <a:ext cx="5205323" cy="1069709"/>
      </dsp:txXfrm>
    </dsp:sp>
    <dsp:sp modelId="{ED58A0BA-27FF-4AA7-975D-1682A4C39CAD}">
      <dsp:nvSpPr>
        <dsp:cNvPr id="0" name=""/>
        <dsp:cNvSpPr/>
      </dsp:nvSpPr>
      <dsp:spPr>
        <a:xfrm>
          <a:off x="73809" y="401141"/>
          <a:ext cx="1337136" cy="13371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C539A-AFD1-46E5-8E50-77170788DF9A}">
      <dsp:nvSpPr>
        <dsp:cNvPr id="0" name=""/>
        <dsp:cNvSpPr/>
      </dsp:nvSpPr>
      <dsp:spPr>
        <a:xfrm>
          <a:off x="986289" y="2139418"/>
          <a:ext cx="4816484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DIAGNOSE AND STAGE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WL ≥5% in 6 mo 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(if BMI&gt;20)</a:t>
          </a:r>
        </a:p>
        <a:p>
          <a:pPr marL="0" lvl="0" indent="0" algn="l" defTabSz="622300">
            <a:spcBef>
              <a:spcPct val="0"/>
            </a:spcBef>
            <a:buNone/>
          </a:pPr>
          <a:r>
            <a:rPr lang="en-US" sz="1400" kern="1200" dirty="0">
              <a:solidFill>
                <a:schemeClr val="bg2"/>
              </a:solidFill>
            </a:rPr>
            <a:t>• BMI &lt;20 + WL ≥2%</a:t>
          </a:r>
        </a:p>
      </dsp:txBody>
      <dsp:txXfrm>
        <a:off x="986289" y="2139418"/>
        <a:ext cx="4816484" cy="1069709"/>
      </dsp:txXfrm>
    </dsp:sp>
    <dsp:sp modelId="{117A73B9-1893-471A-8F7F-4E18805D9CEF}">
      <dsp:nvSpPr>
        <dsp:cNvPr id="0" name=""/>
        <dsp:cNvSpPr/>
      </dsp:nvSpPr>
      <dsp:spPr>
        <a:xfrm>
          <a:off x="462649" y="2005705"/>
          <a:ext cx="1337136" cy="13371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E425E-DD5B-4DC9-A13B-5A32C3DB5205}">
      <dsp:nvSpPr>
        <dsp:cNvPr id="0" name=""/>
        <dsp:cNvSpPr/>
      </dsp:nvSpPr>
      <dsp:spPr>
        <a:xfrm>
          <a:off x="742378" y="3743982"/>
          <a:ext cx="5205323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ASSESS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Intake and symptoms</a:t>
          </a:r>
        </a:p>
        <a:p>
          <a:pPr marL="0" lvl="0" indent="0" algn="l" defTabSz="622300">
            <a:spcBef>
              <a:spcPct val="0"/>
            </a:spcBef>
            <a:buNone/>
          </a:pPr>
          <a:r>
            <a:rPr lang="en-US" sz="1400" kern="1200" dirty="0">
              <a:solidFill>
                <a:schemeClr val="bg2"/>
              </a:solidFill>
            </a:rPr>
            <a:t>• Muscle mass/strength</a:t>
          </a:r>
        </a:p>
      </dsp:txBody>
      <dsp:txXfrm>
        <a:off x="742378" y="3743982"/>
        <a:ext cx="5205323" cy="1069709"/>
      </dsp:txXfrm>
    </dsp:sp>
    <dsp:sp modelId="{7BC5F80E-A4C7-4560-84FF-7232916B78AA}">
      <dsp:nvSpPr>
        <dsp:cNvPr id="0" name=""/>
        <dsp:cNvSpPr/>
      </dsp:nvSpPr>
      <dsp:spPr>
        <a:xfrm>
          <a:off x="73809" y="3610269"/>
          <a:ext cx="1337136" cy="13371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33483-F3EE-449E-B804-BFA4A707E83B}">
      <dsp:nvSpPr>
        <dsp:cNvPr id="0" name=""/>
        <dsp:cNvSpPr/>
      </dsp:nvSpPr>
      <dsp:spPr>
        <a:xfrm>
          <a:off x="-6045985" y="-925350"/>
          <a:ext cx="7199248" cy="7199248"/>
        </a:xfrm>
        <a:prstGeom prst="blockArc">
          <a:avLst>
            <a:gd name="adj1" fmla="val 18900000"/>
            <a:gd name="adj2" fmla="val 2700000"/>
            <a:gd name="adj3" fmla="val 300"/>
          </a:avLst>
        </a:prstGeom>
        <a:noFill/>
        <a:ln w="31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9C7EB5-DB4A-42EE-BBA5-2AECDE539A42}">
      <dsp:nvSpPr>
        <dsp:cNvPr id="0" name=""/>
        <dsp:cNvSpPr/>
      </dsp:nvSpPr>
      <dsp:spPr>
        <a:xfrm>
          <a:off x="742378" y="534854"/>
          <a:ext cx="5077036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MULTIMODAL TREATMENT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Nutrition counseling </a:t>
          </a:r>
          <a:br>
            <a:rPr lang="en-US" sz="1400" kern="1200" dirty="0">
              <a:solidFill>
                <a:schemeClr val="bg2"/>
              </a:solidFill>
            </a:rPr>
          </a:br>
          <a:r>
            <a:rPr lang="en-US" sz="1400" kern="1200" dirty="0">
              <a:solidFill>
                <a:schemeClr val="bg2"/>
              </a:solidFill>
            </a:rPr>
            <a:t>  ± ONS/EN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Exercise (adapted)</a:t>
          </a:r>
        </a:p>
      </dsp:txBody>
      <dsp:txXfrm>
        <a:off x="742378" y="534854"/>
        <a:ext cx="5077036" cy="1069709"/>
      </dsp:txXfrm>
    </dsp:sp>
    <dsp:sp modelId="{ED58A0BA-27FF-4AA7-975D-1682A4C39CAD}">
      <dsp:nvSpPr>
        <dsp:cNvPr id="0" name=""/>
        <dsp:cNvSpPr/>
      </dsp:nvSpPr>
      <dsp:spPr>
        <a:xfrm>
          <a:off x="73809" y="401141"/>
          <a:ext cx="1337137" cy="1337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C539A-AFD1-46E5-8E50-77170788DF9A}">
      <dsp:nvSpPr>
        <dsp:cNvPr id="0" name=""/>
        <dsp:cNvSpPr/>
      </dsp:nvSpPr>
      <dsp:spPr>
        <a:xfrm>
          <a:off x="1131217" y="2139419"/>
          <a:ext cx="4688197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MONITOR AND ADJUST 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Weight and intake</a:t>
          </a:r>
        </a:p>
        <a:p>
          <a:pPr marL="0" lvl="0" indent="0" algn="l" defTabSz="622300">
            <a:spcBef>
              <a:spcPct val="0"/>
            </a:spcBef>
            <a:buNone/>
          </a:pPr>
          <a:r>
            <a:rPr lang="en-US" sz="1400" kern="1200" dirty="0">
              <a:solidFill>
                <a:schemeClr val="bg2"/>
              </a:solidFill>
            </a:rPr>
            <a:t>• Function</a:t>
          </a:r>
        </a:p>
      </dsp:txBody>
      <dsp:txXfrm>
        <a:off x="1131217" y="2139419"/>
        <a:ext cx="4688197" cy="1069709"/>
      </dsp:txXfrm>
    </dsp:sp>
    <dsp:sp modelId="{117A73B9-1893-471A-8F7F-4E18805D9CEF}">
      <dsp:nvSpPr>
        <dsp:cNvPr id="0" name=""/>
        <dsp:cNvSpPr/>
      </dsp:nvSpPr>
      <dsp:spPr>
        <a:xfrm>
          <a:off x="462649" y="2005705"/>
          <a:ext cx="1337137" cy="1337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E425E-DD5B-4DC9-A13B-5A32C3DB5205}">
      <dsp:nvSpPr>
        <dsp:cNvPr id="0" name=""/>
        <dsp:cNvSpPr/>
      </dsp:nvSpPr>
      <dsp:spPr>
        <a:xfrm>
          <a:off x="742378" y="3743983"/>
          <a:ext cx="5077036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REFRACTORY CACHEXIA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Limited prognosis</a:t>
          </a:r>
        </a:p>
        <a:p>
          <a:pPr marL="0" lvl="0" indent="0" algn="l" defTabSz="622300">
            <a:spcBef>
              <a:spcPct val="0"/>
            </a:spcBef>
            <a:buNone/>
          </a:pPr>
          <a:r>
            <a:rPr lang="en-US" sz="1400" kern="1200" dirty="0">
              <a:solidFill>
                <a:schemeClr val="bg2"/>
              </a:solidFill>
            </a:rPr>
            <a:t>• Comfort-focused care</a:t>
          </a:r>
        </a:p>
      </dsp:txBody>
      <dsp:txXfrm>
        <a:off x="742378" y="3743983"/>
        <a:ext cx="5077036" cy="1069709"/>
      </dsp:txXfrm>
    </dsp:sp>
    <dsp:sp modelId="{7BC5F80E-A4C7-4560-84FF-7232916B78AA}">
      <dsp:nvSpPr>
        <dsp:cNvPr id="0" name=""/>
        <dsp:cNvSpPr/>
      </dsp:nvSpPr>
      <dsp:spPr>
        <a:xfrm>
          <a:off x="73809" y="3610269"/>
          <a:ext cx="1337137" cy="1337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3D2E7F-B902-4D11-A41F-197174AEF928}">
      <dsp:nvSpPr>
        <dsp:cNvPr id="0" name=""/>
        <dsp:cNvSpPr/>
      </dsp:nvSpPr>
      <dsp:spPr>
        <a:xfrm>
          <a:off x="1697952" y="527934"/>
          <a:ext cx="4551680" cy="4551680"/>
        </a:xfrm>
        <a:prstGeom prst="pie">
          <a:avLst>
            <a:gd name="adj1" fmla="val 16200000"/>
            <a:gd name="adj2" fmla="val 0"/>
          </a:avLst>
        </a:prstGeom>
        <a:solidFill>
          <a:schemeClr val="accent6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4025811" y="1369995"/>
        <a:ext cx="1679786" cy="1354666"/>
      </dsp:txXfrm>
    </dsp:sp>
    <dsp:sp modelId="{176B40C8-3016-48DD-A174-932EA6AB8A21}">
      <dsp:nvSpPr>
        <dsp:cNvPr id="0" name=""/>
        <dsp:cNvSpPr/>
      </dsp:nvSpPr>
      <dsp:spPr>
        <a:xfrm>
          <a:off x="1692249" y="529403"/>
          <a:ext cx="4551680" cy="4551680"/>
        </a:xfrm>
        <a:prstGeom prst="pie">
          <a:avLst>
            <a:gd name="adj1" fmla="val 0"/>
            <a:gd name="adj2" fmla="val 5400000"/>
          </a:avLst>
        </a:prstGeom>
        <a:solidFill>
          <a:schemeClr val="accent2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4049369" y="2886523"/>
        <a:ext cx="1679786" cy="1354666"/>
      </dsp:txXfrm>
    </dsp:sp>
    <dsp:sp modelId="{ED3829B7-F7C4-4F05-B530-17E20142A0E8}">
      <dsp:nvSpPr>
        <dsp:cNvPr id="0" name=""/>
        <dsp:cNvSpPr/>
      </dsp:nvSpPr>
      <dsp:spPr>
        <a:xfrm>
          <a:off x="1692249" y="529403"/>
          <a:ext cx="4551680" cy="4551680"/>
        </a:xfrm>
        <a:prstGeom prst="pie">
          <a:avLst>
            <a:gd name="adj1" fmla="val 5400000"/>
            <a:gd name="adj2" fmla="val 10800000"/>
          </a:avLst>
        </a:prstGeom>
        <a:solidFill>
          <a:schemeClr val="accent3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2207022" y="2886523"/>
        <a:ext cx="1679786" cy="1354666"/>
      </dsp:txXfrm>
    </dsp:sp>
    <dsp:sp modelId="{C749F763-D571-45D9-94D8-846C07B36D3C}">
      <dsp:nvSpPr>
        <dsp:cNvPr id="0" name=""/>
        <dsp:cNvSpPr/>
      </dsp:nvSpPr>
      <dsp:spPr>
        <a:xfrm>
          <a:off x="1692249" y="529403"/>
          <a:ext cx="4551680" cy="4551680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207022" y="1369297"/>
        <a:ext cx="1679786" cy="135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6295AA-8BC6-76D6-5301-40B4C61A61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14347-B02D-AA1C-D632-503424B71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D2224-C142-D340-8C20-FDA351C18439}" type="datetimeFigureOut">
              <a:rPr lang="en-US" smtClean="0"/>
              <a:t>2/3/2026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73AE1-B2D1-E24D-7843-3CD4FC731E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A4AC3-1E30-89B5-132A-71C2F9DEB9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96A6F-EB25-094F-87AE-1757368BFC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254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23A16C-7964-42FA-905D-8FE7FD8AE7E7}" type="datetimeFigureOut">
              <a:rPr lang="en-US" smtClean="0"/>
              <a:pPr/>
              <a:t>2/3/2026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39CF04-E0F8-4858-A4FE-0F88DB4937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79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5C8260-42BC-4921-8D33-58809AC7BE3C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8789" y="4560888"/>
            <a:ext cx="588010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502AB2D-6176-4B38-9414-F658D7238B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77A2DE-C173-4395-83E9-B5734CC76E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D3EE2F2-06A0-4DBB-8BC7-788FAD9A3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3F67532D-B829-47E5-A03E-FC819CBA4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042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AF30B11-B7C5-4E9C-AF82-16E89F5A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5A9CD1-378D-4C9F-981C-DD7277607FD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06BD754-E9FF-4408-A6CB-AAAEAE4EC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FC876EC-1F6F-462C-B502-B2110DCD3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0D3DE-8CBA-278D-7362-D88B660D7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FEA9DF-BE76-BFBC-EDFB-A15A5BED65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147B99-AE32-730A-8659-0B0200CE6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4D25F-4887-11AC-026B-9656C8B26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80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58ED-DC06-585B-78EA-C1CA60F8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3B1D3D-87A6-3DF6-2E9B-B04BDDFB7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63603A-F4F7-DE9D-A789-AB08A56B2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1B880-B3AE-C857-873C-4C97EA1FF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415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938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5E0C4-308E-AF59-F50C-18ADD9DE8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CD5F2B-BC82-D650-1775-1522E5E5F9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831DCD-E3A9-5962-7740-0E58F036A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F83E-1B92-6B9C-AF3A-4FE978FA5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513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8C76F-4B72-1C1B-8CDD-6CF4FF1D8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539C38-C3AC-F975-885C-6B8192B00C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1EDEB-E3EA-6896-21F1-ABC36449E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5938206-AFFC-8928-5104-5884B8DF8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70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4EB8B-49BF-27AE-B448-6D94534CF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90CADD-B64B-086C-A265-9A25F9A9E9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2D7EAB-DB28-65D8-E4C4-F49BC8E1C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9F44A-AC24-51AF-92A1-E7858F38B1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887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AEF46-E958-EA46-D88C-B2041CF03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CF9690-A1B2-74D4-FF8A-F853771964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A045AF-A80A-997E-06AE-29D0040703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84ACB-04DE-8239-1158-78241F9F5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927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E14FF-BC42-4625-E26D-055461D5F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1FD646-432F-5DA3-B9DC-4E9FD7C3A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E702E6-99A0-ABCD-A56F-D41345609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53655-1116-AFCE-965F-5D44B43F85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283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84E9C-2075-599A-F7E9-CB2BE3660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FEEEFA-9972-4F35-9D34-2C01BEA16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66C3EB-4AFA-95EA-7D76-521698F84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FCD92-BDDD-8A6E-AE4A-AED3F33271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531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D03AF-0580-A5D2-5813-5C8C6F8B1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0C5318-9DEA-F5E8-5BCF-4D74293CAF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C17D87-23C4-09A9-CB09-7D2EE74971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E4508-E486-5343-F962-358DC0A3A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926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95FF8-A426-B080-4093-810B3C608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6419DB-4223-674F-034E-E0F0EACFD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CB327-313E-E3FF-864B-371545FB31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B4209-B891-F0ED-B0C1-BCF19EE928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7276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28859-6DFA-6826-B453-31C51A8AF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1ABD21-B29E-5FBE-9AE9-6B3C006D9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19552D-4F53-A431-3FF8-0D1CCF953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6DF12-8BF5-2CCA-2C06-A66C2BF8A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504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75324E-59B0-B97D-D499-1DD2BD55A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65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3A127-7322-A635-E7FE-B3993E72A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3BA332-09DB-4ADA-7EAE-E4B2AB73C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07DC7-CA66-E62D-18E6-4457E5F5E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2E6D6-0BBA-D17D-BE18-492755E8A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321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E963F-AC0F-89A7-05C4-6577DA4CD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CE8D6E-5B07-9130-D935-354B7AFAE9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36B88-7A03-D028-039D-B55A7955C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BB827-1986-F58F-F9C1-00F2248ADE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283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845D9-AA9C-8722-8945-C4A4CB4FC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339B31-6156-3B5E-28CB-773E8981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187A3B-227B-9A8E-EA58-B10C0AA5A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2A8F4-C0EB-12CA-8E73-08B36674CC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6566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5989E-EF13-4DDB-BAEC-F19548CCF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18A3F-5080-C1F7-0200-2E33DFE6C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FEB38-9CBB-CFA6-1357-1CAC4E3821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E029F09-ECE8-F6DD-6C72-1771FD695B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363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2421F-DCA2-6FD1-EAC0-F15A2E6A7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AFDEA9-E5DA-6D5E-BC33-EEF008DE2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517631-0F3D-1FD7-3036-723C8A7F7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1D74E-E915-CEEB-7509-728E88CC48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9967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B11BE-1C1E-A4CF-B2CC-830BCEA89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856B02-49EC-6F54-38C2-E3FD4B83F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E13F4-8C1E-39F4-607B-28D7E9B9CF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330F3E1-7EC6-D7F8-5940-A9DB854277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131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B4D70-B951-0AC6-954F-6299772FD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1389DD-6FFA-F6FF-F07D-980101C5CC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EA19F3-5A68-6FCF-8A44-7E1AFFB09C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897B0DC-0FDC-D5CC-1C06-7A477AA1C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904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4038-40F4-81DC-64CD-3DFCBE777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89937C-8F39-0A8F-53C8-E44BC5C77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953232-23B4-AB36-AA3F-164F744B7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A22EE-41AD-CB62-9F75-6A73801D4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0407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DBFF-2ADD-1458-2305-8CE9F7CF9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B9D773-5EAD-AEFA-7B6D-05DC9DB56B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7BE1A-A8FE-76D0-3274-BC9EED767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85E0F-BB38-99E2-E734-A8EE42B593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6986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DC829-CB44-2260-EC8A-215016951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2B8D5B-D02B-C69C-AD55-340CE77391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C0F844-B3C9-A5C7-5780-8F219ECD1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C3123-768B-5009-7F65-B26AB6351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6289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0F13D-5C30-1E06-91DC-E9BEBD7BE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DE47F-17D7-D09F-6C0F-FB127BAE9F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0041C-A3A7-7E08-1013-30C598410A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CEEDC83-0D8E-4C62-820A-F62701D0F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799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7EE4F-4D8B-6315-E0A8-13E74C534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862573-203D-E2AD-A1C2-D002237CC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AAED1-C770-7A0F-7624-595515AC1F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52A4967-3A5B-4D85-915F-6A23C7BA4D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264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E1D4C-5867-90FE-D1AE-704D3575F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D27CAE-85F1-AB69-D1C9-9E0F04CF25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2ACD7-37E0-6ED3-9B1E-023A5B15A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A5DCF5B-8C84-33A0-8BFD-C09B5BF0A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302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18EE9-A1CD-66D7-418D-40743BE45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7B3365-1027-E30B-387A-972D6A609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3963A-FC08-C712-EDFF-1FC077103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D7B5C2D-B8B4-9A7C-0895-E17EFDFE26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74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9615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497D2-591E-361E-1B2D-08F68C864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C4910F-6BFC-C513-A251-8820606AA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ADA20B-9ED4-D3EF-8F20-BD6D113089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C8023DB-8A0A-64B2-71FF-9422F5D02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393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483F9-48D0-66A2-EC4B-08435DD9E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8748DA-EF03-AE66-049E-EF38E75DF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92DFA1-3E97-39E4-5752-1739C572D0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EE416A9-8B51-D6E2-BC1E-E1F721EB75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263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3219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4584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AFF19E-C38A-0E49-A63D-0A7BBE474BB9}" type="slidenum">
              <a:rPr kumimoji="0" lang="es-ES_trad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8CF434-040A-9AC6-8F90-E389453C9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40004-9E2F-E9CD-9442-6D5BC30D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A49EE8-56DA-1BFF-E910-392ADAA30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DAFB9A-B7D9-630C-C7AC-AF68E55E4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B89E87-6CD9-43C7-5B3C-3CE3F30EB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6625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7FA8F-2ED2-DCBE-1E08-EA91F3C5F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6E846C-1B2A-9E0C-FC48-88B22D5BB9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1FE3D-0B27-C49F-F482-AF453F237A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040F7-926F-C0E2-4ACF-6EAFF6C93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1656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3B0EB-86ED-DF05-B0F0-6A436ACCB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D5D1C2-D1B1-4B50-A2A0-1763AB8295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0D600-C812-BE06-A14F-3E7F6BB07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B0F8084-5890-5356-DF79-D881AAB32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063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5043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BB56F3-FBA0-A845-802E-1F8B9A01B9D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1208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62541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33C98-F81C-E37A-E6E7-9C7640DE1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59D5DD-44CD-B70E-FCEE-7A7B1A5E14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6A141C-4CAD-FB72-49FF-0FA213C25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F289A-0EBD-603C-E6CB-45CDD5A20B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1666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3CAF8-AF98-32C7-2900-F9B34AC73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7E471C-D78C-BE67-CDA1-791D6948F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928938-5D02-8F9E-891C-AE0D51CB0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EE798-01BD-7031-8AD4-AEBE62F0AB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9254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5FEB8-8785-8582-05BF-50EA43101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C2A371-E92C-6B21-A1C3-5F417BC78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D9961D-64C9-E4D7-6F90-6AA7996C0F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4299F-67F8-3950-B8D2-98A88FA3E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862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92274-F1A2-39F9-A338-3914796C0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0C142A-1BFD-C346-FA31-59284DA38D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30545-2AA7-B08F-E333-283EEED8D9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442F560-BE24-82CD-7DA7-45A6B4ED4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514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40347-51B8-6AB7-2134-D9ADC71AD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AA2F32-157E-F116-4B3A-8DA2927A91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94140-E3F9-DF9B-5BCF-85450B15C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41128-5465-3EA9-B0E3-09910B9AF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5545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5C093-E099-13A4-4B65-A7A14A9FD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B1F32-68C0-4906-C1F7-2ECEE281EF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C87D8A-2BDF-EB9C-8DCE-47BD16202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A97C1-E44A-14A5-381D-4BC182299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17197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BE0F-F9B8-652A-0D30-7F308FB29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1F3CBA-B43D-DE29-3A3A-254EE8ED5D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DF475-8BD3-5F07-F7EF-1EBA92318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D6064-6132-9259-53CD-750D724488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5119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408F0-433E-521F-871E-8AFE2220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E3346B-E1C5-27E5-E946-1ACEC67EFD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67862-B4B8-FAF6-DD59-2A023E4A8F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A17A6-8BF9-47EA-7D19-5E9C5903ED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5996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9FD1C-B079-156E-9DB8-53CC8FB4C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0292B9-61F5-BB2A-1DFA-909ABBB62E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99C2F9-0840-A516-F600-D49A9EC34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60A62-F58D-F8D4-8A6E-0B38DC9708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34802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49BF2-A07E-4CF4-F955-271EFB53F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91EB15-83C0-ED64-1ABA-0FF3AA2D8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EF05B0-9807-E785-A897-9F2D2D3AA8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DD1A7-9AAD-5296-B259-2E14CC6AC0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16245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1C8-6474-0646-8DB1-D3073F9F4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D91713-7DC4-ED40-62B1-F7B7BB694E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0F1E34-D6BE-D0DA-E3DA-395886FEF9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41DD4-FE05-3AE9-B90A-9DDA76C0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89037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27161-77AB-8606-B6B5-AB6D5DB42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F11AFC-F25C-A67B-A023-874C573E0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038E7C-3F13-7F29-FB80-0FDA74C56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7086B-9039-ABED-AD9F-56B00C27D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26938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B4AE8-9358-3214-7CCC-58A5D64BC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4D855-B3B8-E01A-95D1-BADC636995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0ED95-34A4-DCF9-A9C4-C1A0411A9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AFE81-25E7-200D-E28E-A453F77D88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92928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9FB7A-BE68-CDB7-2689-242703B59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139331-BB89-E7D0-91D9-73CA5144B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1DE83F-304F-8CF5-8765-0D2B4C01F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3F6D3-BDDE-1348-8E24-749596CC6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854401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B860B-3468-8065-7C65-4F62AA803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FA8E21-1152-5338-15DD-9119D1EB6F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3FCAF0-BEC1-D7BB-A89C-BB82BC051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BF2AA-127D-B986-E7AF-C1E88521F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9658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C9562-B516-708A-3450-965807C8B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8FCF1-85F5-D1D8-F170-566801EDD6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C151A2-092D-6CB4-79B5-254BEAA690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F6C3C-42A7-C1A3-636C-FE01CC699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58791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30F3E-F2E9-5BE5-CFA9-FF543F9EE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3286AC-8A8D-0995-BCD9-D5D034FD47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6084D-FD80-85D5-7063-596E68FB9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A48CA-8694-C9F1-0EAA-E169C00FEB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88302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26379-E0B0-8C29-5427-1D6EEDAE3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D1F91D-880D-21B0-4454-D6C3823EA5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D0585-8B39-5B91-A6AE-577FDADC66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59F9F71-BCD7-F960-AD76-2BA33CF387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0976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2C1F8-EE65-F820-3008-0788095FC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B2BBF2-1721-404E-EBC1-5896ED16D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E88780-F636-9D15-9A34-AFFFD4A9F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B1702-156B-12CC-4AE1-4341E5473F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93317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94042-F717-48E7-06BC-67BF41DB0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8A6160-E8BB-2AFF-0635-523F150E3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5B169A-E47F-7122-F184-7DA97641D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47F0B-C2B6-E6E8-2C66-2625B8C686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50856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7E171-4F53-6B7F-ABFC-29EA0F7A4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D87B0-AA84-BDE0-E85C-BC107F609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943940-8A35-EB06-FF89-B47481884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33843-5BA9-71F1-0250-08E793FA5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8573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8A7C2-19AB-A08B-C44C-1D536082C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F7B0F5-E2A9-7DFB-44C8-043FEB239F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A6C46-E0D4-A7D4-A1C7-104409B70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3F610E5-E2C7-4B2F-29D7-2B19ED0AB2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4711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FF941-70D8-3BF2-9CB6-0AB68A863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04180C-B379-A68E-1D3C-9496FD2113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7442DE-5E32-B95B-46BE-4264E2781E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7A1CD-5EDB-D5BB-ED08-D05BA7F03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473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316AA-B571-BA6F-3DBC-50E5BAD9F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4C6315-FD3E-85D9-20BD-6EF1C3E8E5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9F77BC-80AE-C870-6A2B-93BA9211E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80853-2F51-C22F-48E0-FBA4F00924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60841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7BDC968-F6A0-9CAD-9CF5-DB68CC893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3826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45E3A-F5B8-17DC-1012-091C2BEF8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0D1377-DA99-A3F2-95A1-B713B0625A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51DB5A-EA30-72F9-C616-FA3378638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DFE71-7EFC-D029-FF95-EEAEA7ECC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78411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8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hyperlink" Target="https://www.clinicaloptions.com/" TargetMode="Externa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0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83479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0478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8E436E3-038C-AF2E-BE35-C405BFE3FB8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7255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tabLst>
                <a:tab pos="460375" algn="l"/>
              </a:tabLst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065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3054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6362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037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4918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7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624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26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16141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34718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41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95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36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16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3540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70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77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595119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10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768672"/>
          </a:xfrm>
        </p:spPr>
        <p:txBody>
          <a:bodyPr anchor="t" anchorCtr="0"/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5009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82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204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94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316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5001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4224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93F6D4A6-7D30-6AB8-D236-D00E04DD0B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67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3F6CECB1-1547-B9CF-562F-6AF6CDBE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7477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FFBD36-E433-BC73-FE77-1D5FDB746747}"/>
              </a:ext>
            </a:extLst>
          </p:cNvPr>
          <p:cNvSpPr/>
          <p:nvPr userDrawn="1"/>
        </p:nvSpPr>
        <p:spPr>
          <a:xfrm>
            <a:off x="10414341" y="175424"/>
            <a:ext cx="1662081" cy="6320017"/>
          </a:xfrm>
          <a:prstGeom prst="rect">
            <a:avLst/>
          </a:prstGeom>
          <a:solidFill>
            <a:srgbClr val="F9F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AFF89C-071C-EE8F-AADF-C0399680183E}"/>
              </a:ext>
            </a:extLst>
          </p:cNvPr>
          <p:cNvSpPr/>
          <p:nvPr userDrawn="1"/>
        </p:nvSpPr>
        <p:spPr>
          <a:xfrm>
            <a:off x="208655" y="6302190"/>
            <a:ext cx="2773885" cy="399441"/>
          </a:xfrm>
          <a:prstGeom prst="rect">
            <a:avLst/>
          </a:prstGeom>
          <a:solidFill>
            <a:srgbClr val="F9F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9DB317-0138-5B6A-000B-69F10D5B566F}"/>
              </a:ext>
            </a:extLst>
          </p:cNvPr>
          <p:cNvSpPr/>
          <p:nvPr userDrawn="1"/>
        </p:nvSpPr>
        <p:spPr>
          <a:xfrm>
            <a:off x="10015442" y="6376253"/>
            <a:ext cx="1609812" cy="399441"/>
          </a:xfrm>
          <a:prstGeom prst="rect">
            <a:avLst/>
          </a:prstGeom>
          <a:solidFill>
            <a:srgbClr val="F9F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  <a:solidFill>
            <a:srgbClr val="EEE8CC"/>
          </a:solidFill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945DBEC1-D5E8-84DA-8B23-434758A1A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19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C5D43BA-AF1C-5B4B-6951-06CDCA9D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3491C99-DEC7-7876-F604-2311CD88C3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65071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33D32C3-75B0-EAC7-B4E8-1D21CAB3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86FAA644-0730-3BBA-485C-28C2E566CF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5320AC5-ED35-2EEB-F3D9-504502AAA16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97915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1676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024963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536950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768672"/>
          </a:xfrm>
        </p:spPr>
        <p:txBody>
          <a:bodyPr anchor="t" anchorCtr="0"/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775402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9682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9180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6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466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28574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2474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12385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9470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73594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3438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51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</a:t>
            </a:r>
            <a:r>
              <a:rPr lang="en-US" sz="1800" dirty="0" err="1"/>
              <a:t>slideset</a:t>
            </a:r>
            <a:r>
              <a:rPr lang="en-US" sz="1800" dirty="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 dirty="0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>
                <a:hlinkClick r:id="rId6"/>
              </a:rPr>
              <a:t>deceraclinical.com/education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</p:spTree>
    <p:extLst>
      <p:ext uri="{BB962C8B-B14F-4D97-AF65-F5344CB8AC3E}">
        <p14:creationId xmlns:p14="http://schemas.microsoft.com/office/powerpoint/2010/main" val="18593501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18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70331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434923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DA15946F-92C6-DE94-002E-3065690745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4447700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79109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2147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7472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080584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80532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475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728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27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04212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62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14137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5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lnSpc>
                <a:spcPct val="100000"/>
              </a:lnSpc>
              <a:spcBef>
                <a:spcPts val="500"/>
              </a:spcBef>
              <a:defRPr/>
            </a:lvl3pPr>
            <a:lvl4pPr>
              <a:lnSpc>
                <a:spcPct val="100000"/>
              </a:lnSpc>
              <a:spcBef>
                <a:spcPts val="500"/>
              </a:spcBef>
              <a:defRPr/>
            </a:lvl4pPr>
            <a:lvl5pPr>
              <a:lnSpc>
                <a:spcPct val="100000"/>
              </a:lnSpc>
              <a:spcBef>
                <a:spcPts val="5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30A1BFA8-60D2-F4F4-42CF-9AAE5BCB0CD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6017469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8FE36A48-6988-435E-0511-09BC0D1A99E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4425047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B5BB24CB-4819-6CCA-ADCC-0EF3DC8B56B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416431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0536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2714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865262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63257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79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82235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542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322194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07054869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DA15946F-92C6-DE94-002E-3065690745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65868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3181857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5017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6372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8041735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196622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849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43015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0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7813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45023844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1877620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79271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  <a:prstGeom prst="rect">
            <a:avLst/>
          </a:prstGeo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9924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  <a:prstGeom prst="rect">
            <a:avLst/>
          </a:prstGeo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0368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937098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FAD45-89D3-A6EB-02D0-EF58BAF95B0A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3652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37907C3-449D-B684-97BC-546168D93A2D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08458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83145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10.sv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2.sv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image" Target="../media/image2.sv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7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image" Target="../media/image13.png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image" Target="../media/image8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D6916E8-A9EE-D453-A6F7-5B936E06C0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77097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9" r:id="rId10"/>
    <p:sldLayoutId id="2147483850" r:id="rId11"/>
    <p:sldLayoutId id="2147483790" r:id="rId12"/>
    <p:sldLayoutId id="2147483882" r:id="rId13"/>
    <p:sldLayoutId id="2147483777" r:id="rId14"/>
    <p:sldLayoutId id="2147483776" r:id="rId15"/>
    <p:sldLayoutId id="2147483778" r:id="rId16"/>
    <p:sldLayoutId id="2147483787" r:id="rId17"/>
    <p:sldLayoutId id="2147483786" r:id="rId18"/>
    <p:sldLayoutId id="2147483785" r:id="rId19"/>
    <p:sldLayoutId id="2147483788" r:id="rId20"/>
    <p:sldLayoutId id="2147483792" r:id="rId21"/>
    <p:sldLayoutId id="2147483881" r:id="rId22"/>
    <p:sldLayoutId id="2147483897" r:id="rId23"/>
    <p:sldLayoutId id="2147483898" r:id="rId24"/>
    <p:sldLayoutId id="2147483899" r:id="rId25"/>
    <p:sldLayoutId id="2147483900" r:id="rId26"/>
    <p:sldLayoutId id="2147483902" r:id="rId27"/>
    <p:sldLayoutId id="2147483903" r:id="rId28"/>
    <p:sldLayoutId id="2147483904" r:id="rId29"/>
    <p:sldLayoutId id="2147483905" r:id="rId30"/>
    <p:sldLayoutId id="2147483906" r:id="rId31"/>
    <p:sldLayoutId id="2147483907" r:id="rId32"/>
    <p:sldLayoutId id="2147483908" r:id="rId33"/>
    <p:sldLayoutId id="2147483910" r:id="rId34"/>
    <p:sldLayoutId id="2147483911" r:id="rId35"/>
    <p:sldLayoutId id="2147483913" r:id="rId36"/>
    <p:sldLayoutId id="2147483914" r:id="rId37"/>
    <p:sldLayoutId id="2147483924" r:id="rId38"/>
    <p:sldLayoutId id="2147483925" r:id="rId39"/>
    <p:sldLayoutId id="2147483926" r:id="rId40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200" b="1" i="0" kern="1200" spc="10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6F5EEE-D1FD-65FA-23D7-58C2C367EE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4700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79" r:id="rId2"/>
    <p:sldLayoutId id="2147483869" r:id="rId3"/>
    <p:sldLayoutId id="2147483880" r:id="rId4"/>
    <p:sldLayoutId id="2147483856" r:id="rId5"/>
    <p:sldLayoutId id="2147483859" r:id="rId6"/>
    <p:sldLayoutId id="2147483860" r:id="rId7"/>
    <p:sldLayoutId id="2147483861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10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79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83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10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C91696-E666-249B-C10B-46FC2AB9289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259375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8C4883-A725-6315-08D7-B033BF4733A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295714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659667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66627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orient="horz" pos="212">
          <p15:clr>
            <a:srgbClr val="F26B43"/>
          </p15:clr>
        </p15:guide>
        <p15:guide id="10" pos="144">
          <p15:clr>
            <a:srgbClr val="F26B43"/>
          </p15:clr>
        </p15:guide>
        <p15:guide id="11" pos="7541">
          <p15:clr>
            <a:srgbClr val="F26B43"/>
          </p15:clr>
        </p15:guide>
        <p15:guide id="12" orient="horz" pos="3840">
          <p15:clr>
            <a:srgbClr val="F26B43"/>
          </p15:clr>
        </p15:guide>
        <p15:guide id="13" orient="horz" pos="336">
          <p15:clr>
            <a:srgbClr val="F26B43"/>
          </p15:clr>
        </p15:guide>
        <p15:guide id="14" orient="horz" pos="648">
          <p15:clr>
            <a:srgbClr val="F26B43"/>
          </p15:clr>
        </p15:guide>
        <p15:guide id="15" orient="horz" pos="840">
          <p15:clr>
            <a:srgbClr val="F26B43"/>
          </p15:clr>
        </p15:guide>
        <p15:guide id="16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4.sv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6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4.svg"/><Relationship Id="rId9" Type="http://schemas.microsoft.com/office/2007/relationships/diagramDrawing" Target="../diagrams/drawing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4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14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1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14.svg"/><Relationship Id="rId9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3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13" Type="http://schemas.openxmlformats.org/officeDocument/2006/relationships/image" Target="../media/image46.svg"/><Relationship Id="rId18" Type="http://schemas.openxmlformats.org/officeDocument/2006/relationships/image" Target="../media/image51.png"/><Relationship Id="rId3" Type="http://schemas.openxmlformats.org/officeDocument/2006/relationships/image" Target="../media/image13.png"/><Relationship Id="rId21" Type="http://schemas.openxmlformats.org/officeDocument/2006/relationships/image" Target="../media/image54.svg"/><Relationship Id="rId7" Type="http://schemas.openxmlformats.org/officeDocument/2006/relationships/diagramQuickStyle" Target="../diagrams/quickStyle5.xml"/><Relationship Id="rId12" Type="http://schemas.openxmlformats.org/officeDocument/2006/relationships/image" Target="../media/image45.png"/><Relationship Id="rId17" Type="http://schemas.openxmlformats.org/officeDocument/2006/relationships/image" Target="../media/image50.sv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44.svg"/><Relationship Id="rId5" Type="http://schemas.openxmlformats.org/officeDocument/2006/relationships/diagramData" Target="../diagrams/data5.xml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19" Type="http://schemas.openxmlformats.org/officeDocument/2006/relationships/image" Target="../media/image52.svg"/><Relationship Id="rId4" Type="http://schemas.openxmlformats.org/officeDocument/2006/relationships/image" Target="../media/image14.svg"/><Relationship Id="rId9" Type="http://schemas.microsoft.com/office/2007/relationships/diagramDrawing" Target="../diagrams/drawing5.xml"/><Relationship Id="rId1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56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67.png"/><Relationship Id="rId18" Type="http://schemas.openxmlformats.org/officeDocument/2006/relationships/image" Target="../media/image72.sv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svg"/><Relationship Id="rId17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70.svg"/><Relationship Id="rId20" Type="http://schemas.openxmlformats.org/officeDocument/2006/relationships/image" Target="../media/image74.sv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0.sv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svg"/><Relationship Id="rId19" Type="http://schemas.openxmlformats.org/officeDocument/2006/relationships/image" Target="../media/image73.png"/><Relationship Id="rId4" Type="http://schemas.openxmlformats.org/officeDocument/2006/relationships/image" Target="../media/image58.svg"/><Relationship Id="rId9" Type="http://schemas.openxmlformats.org/officeDocument/2006/relationships/image" Target="../media/image63.png"/><Relationship Id="rId14" Type="http://schemas.openxmlformats.org/officeDocument/2006/relationships/image" Target="../media/image6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14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14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14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14.sv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7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sv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80.svg"/><Relationship Id="rId5" Type="http://schemas.openxmlformats.org/officeDocument/2006/relationships/image" Target="../media/image79.png"/><Relationship Id="rId10" Type="http://schemas.openxmlformats.org/officeDocument/2006/relationships/image" Target="../media/image84.svg"/><Relationship Id="rId4" Type="http://schemas.openxmlformats.org/officeDocument/2006/relationships/image" Target="../media/image78.svg"/><Relationship Id="rId9" Type="http://schemas.openxmlformats.org/officeDocument/2006/relationships/image" Target="../media/image8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7" Type="http://schemas.openxmlformats.org/officeDocument/2006/relationships/image" Target="../media/image89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88.emf"/><Relationship Id="rId5" Type="http://schemas.openxmlformats.org/officeDocument/2006/relationships/image" Target="../media/image87.emf"/><Relationship Id="rId4" Type="http://schemas.openxmlformats.org/officeDocument/2006/relationships/image" Target="../media/image86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8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9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8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8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91.sv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9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14.sv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9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/program/oncology/global-insights-into-cancer-cachexia/50087" TargetMode="Externa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altLang="en-US" sz="4000" dirty="0"/>
              <a:t>Global Expert Think Tank: Hope on the Horizon? Key Evidence and Real-world Insights to Optimize the Diagnosis and Treatment of Cancer Cachexia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7AD7B7-781A-DD86-7E3B-F0AF54E84000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Clinical Care Options, LLC dba Decera Clinical Education.</a:t>
            </a:r>
            <a:b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</a:b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Supported by an educational grant from Pfizer Inc.</a:t>
            </a:r>
          </a:p>
        </p:txBody>
      </p:sp>
    </p:spTree>
    <p:extLst>
      <p:ext uri="{BB962C8B-B14F-4D97-AF65-F5344CB8AC3E}">
        <p14:creationId xmlns:p14="http://schemas.microsoft.com/office/powerpoint/2010/main" val="2419239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pc="0" dirty="0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3072707"/>
            <a:ext cx="819446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algn="ctr"/>
            <a:r>
              <a:rPr lang="en-US" b="0" dirty="0">
                <a:cs typeface="Calibri" panose="020F0502020204030204" pitchFamily="34" charset="0"/>
              </a:rPr>
              <a:t>Slide credit: </a:t>
            </a:r>
            <a:r>
              <a:rPr lang="en-US" dirty="0">
                <a:solidFill>
                  <a:schemeClr val="accent1"/>
                </a:solidFill>
                <a:cs typeface="Calibri" panose="020F0502020204030204" pitchFamily="34" charset="0"/>
              </a:rPr>
              <a:t>deceraclinical.com/education </a:t>
            </a:r>
            <a:endParaRPr lang="en-US" b="0" i="1" dirty="0"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416D63-5084-4B14-B8F9-5C33522B4B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>
              <a:spcBef>
                <a:spcPts val="1600"/>
              </a:spcBef>
            </a:pPr>
            <a:r>
              <a:rPr lang="en-US" b="1" dirty="0">
                <a:solidFill>
                  <a:schemeClr val="accent1"/>
                </a:solidFill>
              </a:rPr>
              <a:t>Learning Objectives</a:t>
            </a:r>
          </a:p>
          <a:p>
            <a:pPr>
              <a:spcBef>
                <a:spcPts val="1600"/>
              </a:spcBef>
            </a:pPr>
            <a:r>
              <a:rPr lang="en-US" sz="1800" dirty="0"/>
              <a:t>Upon completion of this activity, learners should be able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Identify the signs and symptoms of cachexia in patients with cancer to foster early recognition and timely treatment of the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Apply appropriate diagnostic tools to assess, measure, and accurately code cachexia in clinical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Employ evidence-based clinical strategies to foster the optimal management of cachexia in patients with cancer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Discuss current and emerging therapeutic options for the treatment of cancer cachexia, including their mechanisms of action and potential patient recruitment opportunities for clinical trials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EEFA98-8F3E-5FE9-5FEE-C88775477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spc="0" dirty="0"/>
              <a:t>Faculty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FA8E8-DAC7-FD56-4389-869EC6A317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4525855" cy="4762500"/>
          </a:xfrm>
          <a:prstGeom prst="rect">
            <a:avLst/>
          </a:prstGeom>
        </p:spPr>
        <p:txBody>
          <a:bodyPr lIns="0" tIns="0" rIns="0" bIns="0"/>
          <a:lstStyle/>
          <a:p>
            <a:pPr>
              <a:spcBef>
                <a:spcPts val="0"/>
              </a:spcBef>
            </a:pPr>
            <a:r>
              <a:rPr lang="en-US" altLang="en-US" b="1" dirty="0">
                <a:solidFill>
                  <a:schemeClr val="accent1"/>
                </a:solidFill>
              </a:rPr>
              <a:t>Josep M. Argilés, PhD</a:t>
            </a:r>
            <a:br>
              <a:rPr lang="en-US" altLang="en-US" dirty="0"/>
            </a:br>
            <a:r>
              <a:rPr lang="en-US" altLang="en-US" sz="2200" dirty="0"/>
              <a:t>Biochemistry and Molecular Biology of Cancer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University of Barcelona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Faculty of Biology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Barcelona, Spain</a:t>
            </a:r>
          </a:p>
          <a:p>
            <a:endParaRPr lang="en-US" altLang="en-US" sz="2000" b="1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r>
              <a:rPr lang="en-US" altLang="en-US" b="1" dirty="0">
                <a:solidFill>
                  <a:schemeClr val="accent1"/>
                </a:solidFill>
              </a:rPr>
              <a:t>Jeffrey Crawford, MD</a:t>
            </a:r>
            <a:br>
              <a:rPr lang="en-US" altLang="en-US" dirty="0"/>
            </a:br>
            <a:r>
              <a:rPr lang="en-US" altLang="en-US" sz="2200" dirty="0"/>
              <a:t>George Barth Geller Professor for Research in Cancer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Department of Medicine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Site PI for Alliance/NCTN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Duke Cancer Institute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Durham, North Carolina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214CDF13-2545-DB1D-BE18-436EA83040CF}"/>
              </a:ext>
            </a:extLst>
          </p:cNvPr>
          <p:cNvSpPr txBox="1">
            <a:spLocks/>
          </p:cNvSpPr>
          <p:nvPr/>
        </p:nvSpPr>
        <p:spPr>
          <a:xfrm>
            <a:off x="6096000" y="1335088"/>
            <a:ext cx="4319150" cy="47545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Ester Oneda, MD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Medical Oncologist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Responsible for Oncology Nutrition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Division of Medical Oncology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Fondazione Poliambulanza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Brescia, Italy</a:t>
            </a:r>
          </a:p>
        </p:txBody>
      </p:sp>
    </p:spTree>
    <p:extLst>
      <p:ext uri="{BB962C8B-B14F-4D97-AF65-F5344CB8AC3E}">
        <p14:creationId xmlns:p14="http://schemas.microsoft.com/office/powerpoint/2010/main" val="4027043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B128BB2-2BA5-4041-9793-F58D2DFB9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pc="0" dirty="0"/>
              <a:t>Disclosures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D52C64A-4927-4244-A7E7-691A8181C3E6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 lIns="0" tIns="0" rIns="0" bIns="0" anchor="t"/>
          <a:lstStyle/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dirty="0">
                <a:latin typeface="Poppins"/>
                <a:cs typeface="Poppins"/>
              </a:rPr>
              <a:t>The </a:t>
            </a:r>
            <a:r>
              <a:rPr lang="en-US" b="1" i="1" dirty="0">
                <a:latin typeface="Poppins"/>
                <a:cs typeface="Poppins"/>
              </a:rPr>
              <a:t>faculty</a:t>
            </a:r>
            <a:r>
              <a:rPr lang="en-US" dirty="0">
                <a:latin typeface="Poppins"/>
                <a:cs typeface="Poppins"/>
              </a:rPr>
              <a:t> reported the following relevant financial relationships or relationships to products or devices they have with ineligible companies related to the content of this educational activity: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Josep M. Argilés, PhD, </a:t>
            </a:r>
            <a:r>
              <a:rPr lang="en-US" dirty="0"/>
              <a:t>has no relevant financial relationships to disclose.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Jeffrey Crawford, MD: </a:t>
            </a:r>
            <a:r>
              <a:rPr lang="en-US" i="1" dirty="0"/>
              <a:t>researcher: </a:t>
            </a:r>
            <a:r>
              <a:rPr lang="en-US" dirty="0"/>
              <a:t>Actimed, AstraZeneca; </a:t>
            </a:r>
            <a:r>
              <a:rPr lang="en-US" i="1" dirty="0"/>
              <a:t>advisor: </a:t>
            </a:r>
            <a:r>
              <a:rPr lang="en-US" dirty="0"/>
              <a:t>GenSci, Tensegrity; </a:t>
            </a:r>
            <a:r>
              <a:rPr lang="en-US" i="1" dirty="0"/>
              <a:t>data and safety monitoring board: </a:t>
            </a:r>
            <a:r>
              <a:rPr lang="en-US" dirty="0"/>
              <a:t>Bio Atla, Pharmacosmos; </a:t>
            </a:r>
            <a:r>
              <a:rPr lang="en-US" i="1" dirty="0"/>
              <a:t>steering committee: </a:t>
            </a:r>
            <a:r>
              <a:rPr lang="en-US" dirty="0"/>
              <a:t>Pfizer.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Ester Oneda, MD, </a:t>
            </a:r>
            <a:r>
              <a:rPr lang="en-US" dirty="0"/>
              <a:t>has no relevant financial relationships to disclose.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B9CC9-0A16-32E0-E401-D7BB78B22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13A206D3-51E2-60E1-B608-4CEEB354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113125"/>
          </a:xfrm>
        </p:spPr>
        <p:txBody>
          <a:bodyPr/>
          <a:lstStyle/>
          <a:p>
            <a:r>
              <a:rPr lang="en-US" altLang="en-US" dirty="0"/>
              <a:t>Recognizing the Signs and Symptoms of Cachexia</a:t>
            </a:r>
          </a:p>
        </p:txBody>
      </p:sp>
    </p:spTree>
    <p:extLst>
      <p:ext uri="{BB962C8B-B14F-4D97-AF65-F5344CB8AC3E}">
        <p14:creationId xmlns:p14="http://schemas.microsoft.com/office/powerpoint/2010/main" val="3878048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2E7A0-918C-8D6D-9E07-ADE9F01A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91BD576-C198-F087-DCFD-F476D71D6F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5103443" cy="4754880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Cancer cachexia is a multifactorial syndrome characterized by progressive loss of skeletal muscle mass (with or without fat loss) 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Represents a critical but frequently underrecognized syndrome in oncology practice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Has profound implications for patient outcomes and quality of life</a:t>
            </a:r>
          </a:p>
          <a:p>
            <a:pPr>
              <a:buSzPct val="75000"/>
            </a:pPr>
            <a:endParaRPr lang="en-US" alt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FE68B9D2-1243-5878-EEFB-909AD90877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Cancer Cachexia?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2599C3-1882-5F64-D5FA-2615D433117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Fearon. Lancet Oncol. 2011;12:489. Berriel Diaz. Nat Metab. 2024;6:2222.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5029889-B67B-1E9A-24B3-989904A937A4}"/>
              </a:ext>
            </a:extLst>
          </p:cNvPr>
          <p:cNvSpPr txBox="1">
            <a:spLocks noChangeArrowheads="1"/>
          </p:cNvSpPr>
          <p:nvPr/>
        </p:nvSpPr>
        <p:spPr>
          <a:xfrm>
            <a:off x="6315075" y="3388243"/>
            <a:ext cx="5114925" cy="28170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Not fully reversible by nutritional support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Results from tumor-driven inflammation, altered metabolism, neurohormonal dysregulation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80BDB7C-90CD-65CA-06D3-1CB72D0B3FDB}"/>
              </a:ext>
            </a:extLst>
          </p:cNvPr>
          <p:cNvGraphicFramePr/>
          <p:nvPr/>
        </p:nvGraphicFramePr>
        <p:xfrm>
          <a:off x="6920851" y="464916"/>
          <a:ext cx="4225636" cy="2817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66CE3E3A-301F-2D09-7F25-0AE570BF5768}"/>
              </a:ext>
            </a:extLst>
          </p:cNvPr>
          <p:cNvGrpSpPr/>
          <p:nvPr/>
        </p:nvGrpSpPr>
        <p:grpSpPr>
          <a:xfrm>
            <a:off x="8553968" y="1686701"/>
            <a:ext cx="973470" cy="531180"/>
            <a:chOff x="6559780" y="728811"/>
            <a:chExt cx="973470" cy="53118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94B819C-9F14-29F0-59E9-BE9922F2694E}"/>
                </a:ext>
              </a:extLst>
            </p:cNvPr>
            <p:cNvSpPr/>
            <p:nvPr/>
          </p:nvSpPr>
          <p:spPr>
            <a:xfrm>
              <a:off x="6559780" y="728811"/>
              <a:ext cx="973470" cy="502445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10A479-90CB-D28B-BC86-DF9F6F4D44CB}"/>
                </a:ext>
              </a:extLst>
            </p:cNvPr>
            <p:cNvSpPr txBox="1"/>
            <p:nvPr/>
          </p:nvSpPr>
          <p:spPr>
            <a:xfrm>
              <a:off x="6597747" y="809577"/>
              <a:ext cx="893299" cy="45041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MUSCLE </a:t>
              </a:r>
              <a:b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WASTING</a:t>
              </a: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C25DE31-9A97-9E12-206B-100A2FEF3845}"/>
              </a:ext>
            </a:extLst>
          </p:cNvPr>
          <p:cNvCxnSpPr/>
          <p:nvPr/>
        </p:nvCxnSpPr>
        <p:spPr>
          <a:xfrm>
            <a:off x="8349986" y="1497862"/>
            <a:ext cx="203982" cy="188839"/>
          </a:xfrm>
          <a:prstGeom prst="straightConnector1">
            <a:avLst/>
          </a:prstGeom>
          <a:ln w="285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4D319B5-371E-5D10-1B11-A5823F0D1194}"/>
              </a:ext>
            </a:extLst>
          </p:cNvPr>
          <p:cNvCxnSpPr>
            <a:cxnSpLocks/>
          </p:cNvCxnSpPr>
          <p:nvPr/>
        </p:nvCxnSpPr>
        <p:spPr>
          <a:xfrm flipH="1">
            <a:off x="9544254" y="1497861"/>
            <a:ext cx="203982" cy="188839"/>
          </a:xfrm>
          <a:prstGeom prst="straightConnector1">
            <a:avLst/>
          </a:prstGeom>
          <a:ln w="285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2436EC4-57A9-5385-1D01-064631522603}"/>
              </a:ext>
            </a:extLst>
          </p:cNvPr>
          <p:cNvCxnSpPr>
            <a:cxnSpLocks/>
          </p:cNvCxnSpPr>
          <p:nvPr/>
        </p:nvCxnSpPr>
        <p:spPr>
          <a:xfrm flipV="1">
            <a:off x="9055987" y="2217881"/>
            <a:ext cx="0" cy="261799"/>
          </a:xfrm>
          <a:prstGeom prst="straightConnector1">
            <a:avLst/>
          </a:prstGeom>
          <a:ln w="285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319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Signs and Symptoms of Cancer Cachexia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F32A5-237D-0124-155C-057A44427BA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de-DE" dirty="0"/>
              <a:t>Berriel Diaz. Nat Metab. 2024;6:2222.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8CEFA0F-DC1C-F3CB-AA37-1B0E717A5806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1290643"/>
            <a:ext cx="4484228" cy="42767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Cancer cachexia: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 common but underrecognized cancer complication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Has a major impact on treatment tolerance and outcomes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Early recognition is important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239BD72-DBD0-C892-B529-51E63F5BE1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20972" y="3139131"/>
            <a:ext cx="5472334" cy="23196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B7E7E7-7ECD-222B-F040-0F1230B22A98}"/>
              </a:ext>
            </a:extLst>
          </p:cNvPr>
          <p:cNvSpPr txBox="1"/>
          <p:nvPr/>
        </p:nvSpPr>
        <p:spPr>
          <a:xfrm>
            <a:off x="5915463" y="2740701"/>
            <a:ext cx="1934308" cy="31152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Weight Loss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844C43-7F74-48F4-38BD-5DFA53AC71CF}"/>
              </a:ext>
            </a:extLst>
          </p:cNvPr>
          <p:cNvSpPr txBox="1"/>
          <p:nvPr/>
        </p:nvSpPr>
        <p:spPr>
          <a:xfrm>
            <a:off x="9641057" y="3475613"/>
            <a:ext cx="1934308" cy="31152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Cachexia</a:t>
            </a:r>
          </a:p>
        </p:txBody>
      </p:sp>
      <p:pic>
        <p:nvPicPr>
          <p:cNvPr id="10" name="Graphic 9" descr="Scale with solid fill">
            <a:extLst>
              <a:ext uri="{FF2B5EF4-FFF2-40B4-BE49-F238E27FC236}">
                <a16:creationId xmlns:a16="http://schemas.microsoft.com/office/drawing/2014/main" id="{44084F95-3896-FEBE-FF56-4F9A42E454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78788" y="1618338"/>
            <a:ext cx="1247336" cy="124733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D47F24D-C507-E1F7-B006-6D50B16E9856}"/>
              </a:ext>
            </a:extLst>
          </p:cNvPr>
          <p:cNvGrpSpPr/>
          <p:nvPr/>
        </p:nvGrpSpPr>
        <p:grpSpPr>
          <a:xfrm>
            <a:off x="10078612" y="2208273"/>
            <a:ext cx="1455724" cy="1267340"/>
            <a:chOff x="9873347" y="2203253"/>
            <a:chExt cx="1455724" cy="1267340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8719E9AC-5788-B0EF-E37D-24F4A1689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3347" y="2322333"/>
              <a:ext cx="1107326" cy="1148260"/>
            </a:xfrm>
            <a:prstGeom prst="rect">
              <a:avLst/>
            </a:prstGeom>
          </p:spPr>
        </p:pic>
        <p:pic>
          <p:nvPicPr>
            <p:cNvPr id="12" name="Graphic 11" descr="Fire with solid fill">
              <a:extLst>
                <a:ext uri="{FF2B5EF4-FFF2-40B4-BE49-F238E27FC236}">
                  <a16:creationId xmlns:a16="http://schemas.microsoft.com/office/drawing/2014/main" id="{45A31527-C7B1-FE09-AB03-77A013354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535418" y="2203253"/>
              <a:ext cx="793653" cy="79365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6D00A-888B-CED7-CB02-4B50FD743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7119C89-6AAA-6164-0646-ADD9BEB87C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Cancer Cachexia: Pathophysiology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049FCB0-6214-34F0-2468-8E33B1A656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810"/>
            <a:ext cx="3990544" cy="4754880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2200" dirty="0"/>
              <a:t>Key pathophysiologic mechanisms: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Persistent systemic inflammation driven by elevated IL-6, TNF-α, TGF-β, and GDF-15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Dysregulation of appetite control and whole-body energy homeostasis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C27EC50-D63F-9D95-FEB6-9EC5E27EB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1583" y="2598954"/>
            <a:ext cx="7474980" cy="1093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23A1D5-F353-C060-01C2-22B0FC6C90CE}"/>
              </a:ext>
            </a:extLst>
          </p:cNvPr>
          <p:cNvSpPr txBox="1"/>
          <p:nvPr/>
        </p:nvSpPr>
        <p:spPr>
          <a:xfrm>
            <a:off x="4525592" y="2651403"/>
            <a:ext cx="1598817" cy="786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Tumor Presence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C20CD5-50BB-713E-DFBE-CD72AAFDD905}"/>
              </a:ext>
            </a:extLst>
          </p:cNvPr>
          <p:cNvSpPr txBox="1"/>
          <p:nvPr/>
        </p:nvSpPr>
        <p:spPr>
          <a:xfrm>
            <a:off x="6204042" y="2767350"/>
            <a:ext cx="1598817" cy="786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Systemic Inflammation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501D77-1CD1-0129-879A-F070DC136777}"/>
              </a:ext>
            </a:extLst>
          </p:cNvPr>
          <p:cNvSpPr txBox="1"/>
          <p:nvPr/>
        </p:nvSpPr>
        <p:spPr>
          <a:xfrm>
            <a:off x="7917409" y="2903355"/>
            <a:ext cx="1598817" cy="786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Metabolic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Dysregulation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6655C9-9507-E815-DD5A-2DA069EAD911}"/>
              </a:ext>
            </a:extLst>
          </p:cNvPr>
          <p:cNvSpPr txBox="1"/>
          <p:nvPr/>
        </p:nvSpPr>
        <p:spPr>
          <a:xfrm>
            <a:off x="9716408" y="3036705"/>
            <a:ext cx="1598817" cy="786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Cancer Cachexia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71169F-ED4A-EA94-8415-2E8431437161}"/>
              </a:ext>
            </a:extLst>
          </p:cNvPr>
          <p:cNvSpPr txBox="1"/>
          <p:nvPr/>
        </p:nvSpPr>
        <p:spPr>
          <a:xfrm>
            <a:off x="6822500" y="1601553"/>
            <a:ext cx="4269351" cy="74015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Cancer cachexia is driven by systemic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inflammation and tumor–host metabolic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interactions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2F2EF7-547D-FC8F-8C93-7007F68375B6}"/>
              </a:ext>
            </a:extLst>
          </p:cNvPr>
          <p:cNvSpPr txBox="1"/>
          <p:nvPr/>
        </p:nvSpPr>
        <p:spPr>
          <a:xfrm>
            <a:off x="8457199" y="3775657"/>
            <a:ext cx="3187807" cy="75063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Cancer cachexia results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from tumor–host metabolic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interactions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C1205A31-5B78-2A6F-7994-65EB3AAD73A3}"/>
              </a:ext>
            </a:extLst>
          </p:cNvPr>
          <p:cNvSpPr/>
          <p:nvPr/>
        </p:nvSpPr>
        <p:spPr>
          <a:xfrm>
            <a:off x="8513650" y="3543658"/>
            <a:ext cx="363793" cy="13533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4FA59C6-05F9-2A4B-6FBA-A81B9CC8F880}"/>
              </a:ext>
            </a:extLst>
          </p:cNvPr>
          <p:cNvSpPr/>
          <p:nvPr/>
        </p:nvSpPr>
        <p:spPr>
          <a:xfrm rot="10800000">
            <a:off x="6821553" y="2405402"/>
            <a:ext cx="363793" cy="135337"/>
          </a:xfrm>
          <a:prstGeom prst="triangle">
            <a:avLst/>
          </a:prstGeom>
          <a:solidFill>
            <a:srgbClr val="4D4A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2191BFD2-203A-C0AD-6258-518A9D9A7C3A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4641146"/>
            <a:ext cx="11803606" cy="1793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Key pathophysiologic mechanisms: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Accelerated skeletal muscle catabolism with reduced protein synthesis and increased oxidative stress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Impaired insulin sensitivity and blunted anabolic signaling pathways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11237C-EBB1-CA1C-C701-63F53D1A118E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Berriel Diaz. Nat Metab. 2024;6:2222.</a:t>
            </a:r>
          </a:p>
        </p:txBody>
      </p:sp>
    </p:spTree>
    <p:extLst>
      <p:ext uri="{BB962C8B-B14F-4D97-AF65-F5344CB8AC3E}">
        <p14:creationId xmlns:p14="http://schemas.microsoft.com/office/powerpoint/2010/main" val="1665288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3A537-E2DF-6543-E89F-D7C33B6A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16D87252-6092-FDE7-70EE-74FCC62EAA7A}"/>
              </a:ext>
            </a:extLst>
          </p:cNvPr>
          <p:cNvGrpSpPr/>
          <p:nvPr/>
        </p:nvGrpSpPr>
        <p:grpSpPr>
          <a:xfrm>
            <a:off x="2124074" y="5072834"/>
            <a:ext cx="7953376" cy="1097280"/>
            <a:chOff x="1636393" y="5353301"/>
            <a:chExt cx="7953376" cy="109728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ADE5725-4280-D5A0-BA9F-173F363D2966}"/>
                </a:ext>
              </a:extLst>
            </p:cNvPr>
            <p:cNvSpPr/>
            <p:nvPr/>
          </p:nvSpPr>
          <p:spPr>
            <a:xfrm>
              <a:off x="1636394" y="5641235"/>
              <a:ext cx="7953375" cy="80934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AB9A59ED-EE0F-37AD-9D23-8FA10FC14A84}"/>
                </a:ext>
              </a:extLst>
            </p:cNvPr>
            <p:cNvSpPr/>
            <p:nvPr/>
          </p:nvSpPr>
          <p:spPr>
            <a:xfrm>
              <a:off x="1636393" y="5353301"/>
              <a:ext cx="7953365" cy="285724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1A062626-6E88-8825-E32F-1E5BBE078464}"/>
              </a:ext>
            </a:extLst>
          </p:cNvPr>
          <p:cNvSpPr/>
          <p:nvPr/>
        </p:nvSpPr>
        <p:spPr>
          <a:xfrm>
            <a:off x="4229101" y="2404405"/>
            <a:ext cx="3701601" cy="104950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5000">
                <a:schemeClr val="tx2"/>
              </a:gs>
              <a:gs pos="100000">
                <a:schemeClr val="accent1"/>
              </a:gs>
            </a:gsLst>
            <a:lin ang="0" scaled="1"/>
            <a:tileRect/>
          </a:gra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6175EAF6-FF0B-4850-5881-EBC625CCC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490" y="3017365"/>
            <a:ext cx="1524132" cy="1390008"/>
          </a:xfrm>
        </p:spPr>
      </p:pic>
      <p:sp>
        <p:nvSpPr>
          <p:cNvPr id="9218" name="Rectangle 2">
            <a:extLst>
              <a:ext uri="{FF2B5EF4-FFF2-40B4-BE49-F238E27FC236}">
                <a16:creationId xmlns:a16="http://schemas.microsoft.com/office/drawing/2014/main" id="{E8C89D3F-C8AD-00B7-3566-3B9CE8C03D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Core Mechanisms of Cancer Cachexia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55297E-26C9-4039-D4D7-377FCDD4CA2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Ruan. J Inflamm Res. 2021;14:5527. Penet. Cancer J. 2015;21:117.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A23C86-4311-CFA1-BAD9-73318567F054}"/>
              </a:ext>
            </a:extLst>
          </p:cNvPr>
          <p:cNvSpPr txBox="1"/>
          <p:nvPr/>
        </p:nvSpPr>
        <p:spPr>
          <a:xfrm>
            <a:off x="6652508" y="174498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Tumor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2F05F9-82EB-E835-5393-88D9E6C3469E}"/>
              </a:ext>
            </a:extLst>
          </p:cNvPr>
          <p:cNvSpPr txBox="1"/>
          <p:nvPr/>
        </p:nvSpPr>
        <p:spPr>
          <a:xfrm>
            <a:off x="4621666" y="2706707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all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Systemic Inflammation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B8F768-2723-897B-0127-54DFE53B3E69}"/>
              </a:ext>
            </a:extLst>
          </p:cNvPr>
          <p:cNvSpPr txBox="1"/>
          <p:nvPr/>
        </p:nvSpPr>
        <p:spPr>
          <a:xfrm>
            <a:off x="5241098" y="2999536"/>
            <a:ext cx="914400" cy="18697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all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TNF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kumimoji="0" lang="el-GR" sz="1800" b="1" i="0" u="none" strike="noStrike" kern="1200" cap="all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800" b="1" i="0" u="none" strike="noStrike" kern="1200" cap="all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IL-6, IL-1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9DCD9D-766D-7B5F-0FF7-EE53BEFDA161}"/>
              </a:ext>
            </a:extLst>
          </p:cNvPr>
          <p:cNvSpPr txBox="1"/>
          <p:nvPr/>
        </p:nvSpPr>
        <p:spPr>
          <a:xfrm>
            <a:off x="7797230" y="418632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Anorexia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E4DD33-C09E-2E77-66A4-22639E1B5E0A}"/>
              </a:ext>
            </a:extLst>
          </p:cNvPr>
          <p:cNvSpPr txBox="1"/>
          <p:nvPr/>
        </p:nvSpPr>
        <p:spPr>
          <a:xfrm>
            <a:off x="7281037" y="474366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Lipid Depletion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7169A2-D799-374F-A0B2-1214DA1C946F}"/>
              </a:ext>
            </a:extLst>
          </p:cNvPr>
          <p:cNvSpPr txBox="1"/>
          <p:nvPr/>
        </p:nvSpPr>
        <p:spPr>
          <a:xfrm>
            <a:off x="2643898" y="475349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Hepatic Metabolism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BEB9ED-9BA0-B568-A52E-A7FACB25E3C6}"/>
              </a:ext>
            </a:extLst>
          </p:cNvPr>
          <p:cNvSpPr txBox="1"/>
          <p:nvPr/>
        </p:nvSpPr>
        <p:spPr>
          <a:xfrm>
            <a:off x="3112792" y="418632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Muscle Atrophy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85A969-691C-5A04-8C0A-6972925B7D44}"/>
              </a:ext>
            </a:extLst>
          </p:cNvPr>
          <p:cNvSpPr txBox="1"/>
          <p:nvPr/>
        </p:nvSpPr>
        <p:spPr>
          <a:xfrm>
            <a:off x="5644702" y="5478515"/>
            <a:ext cx="914400" cy="4395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Of great importance, cancer cachexia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cannot be reversed by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nutritional support alone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, distinguishing it from simple malnutrition</a:t>
            </a:r>
          </a:p>
        </p:txBody>
      </p:sp>
      <p:pic>
        <p:nvPicPr>
          <p:cNvPr id="16" name="Content Placeholder 12">
            <a:extLst>
              <a:ext uri="{FF2B5EF4-FFF2-40B4-BE49-F238E27FC236}">
                <a16:creationId xmlns:a16="http://schemas.microsoft.com/office/drawing/2014/main" id="{DA65EE24-02FD-3FF6-B812-1277C90C9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530" y="3466516"/>
            <a:ext cx="1303420" cy="1188720"/>
          </a:xfrm>
          <a:prstGeom prst="rect">
            <a:avLst/>
          </a:prstGeom>
        </p:spPr>
      </p:pic>
      <p:pic>
        <p:nvPicPr>
          <p:cNvPr id="21" name="Content Placeholder 17">
            <a:extLst>
              <a:ext uri="{FF2B5EF4-FFF2-40B4-BE49-F238E27FC236}">
                <a16:creationId xmlns:a16="http://schemas.microsoft.com/office/drawing/2014/main" id="{CB1C72BF-4458-EDB6-A2EF-08E1403190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734" y="4214815"/>
            <a:ext cx="1203157" cy="10972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6155676-9A34-0858-7649-93BACF4C00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77" y="3403893"/>
            <a:ext cx="1203157" cy="109728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A0A1E70-F4CF-3D57-81A5-0D5F605FD62B}"/>
              </a:ext>
            </a:extLst>
          </p:cNvPr>
          <p:cNvCxnSpPr>
            <a:cxnSpLocks/>
          </p:cNvCxnSpPr>
          <p:nvPr/>
        </p:nvCxnSpPr>
        <p:spPr>
          <a:xfrm>
            <a:off x="6059870" y="2135073"/>
            <a:ext cx="0" cy="4817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1546F1F7-FB0D-A3C2-B654-9D6B3F03C1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11714" y="1333500"/>
            <a:ext cx="1003610" cy="914400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5FB628B-D793-4E8A-A3B0-FCAB73F05E6C}"/>
              </a:ext>
            </a:extLst>
          </p:cNvPr>
          <p:cNvCxnSpPr>
            <a:cxnSpLocks/>
          </p:cNvCxnSpPr>
          <p:nvPr/>
        </p:nvCxnSpPr>
        <p:spPr>
          <a:xfrm>
            <a:off x="4985450" y="3339033"/>
            <a:ext cx="0" cy="333282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BCD2B3C-7DC8-A8B2-A1C0-93162137919F}"/>
              </a:ext>
            </a:extLst>
          </p:cNvPr>
          <p:cNvCxnSpPr>
            <a:cxnSpLocks/>
          </p:cNvCxnSpPr>
          <p:nvPr/>
        </p:nvCxnSpPr>
        <p:spPr>
          <a:xfrm>
            <a:off x="7218110" y="3339033"/>
            <a:ext cx="0" cy="333282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3EED75C-83F8-D138-FDC5-D75012A55028}"/>
              </a:ext>
            </a:extLst>
          </p:cNvPr>
          <p:cNvCxnSpPr>
            <a:cxnSpLocks/>
          </p:cNvCxnSpPr>
          <p:nvPr/>
        </p:nvCxnSpPr>
        <p:spPr>
          <a:xfrm>
            <a:off x="5686490" y="3422853"/>
            <a:ext cx="0" cy="105156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17E6335-474A-75A2-4A14-FDE9707D4E7E}"/>
              </a:ext>
            </a:extLst>
          </p:cNvPr>
          <p:cNvCxnSpPr>
            <a:cxnSpLocks/>
          </p:cNvCxnSpPr>
          <p:nvPr/>
        </p:nvCxnSpPr>
        <p:spPr>
          <a:xfrm>
            <a:off x="6576311" y="3422853"/>
            <a:ext cx="0" cy="105156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561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9C0FD-CF6C-6E6E-37D7-A9B1B83E4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C9C5019-0D6B-EEAF-6CC1-805BECA105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Prevalence and Clinical Relevance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8CEE683-F479-0726-61C3-8BD7B581ED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08003" y="1335810"/>
            <a:ext cx="5644122" cy="4754880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Prevalence varies by tumor type and stage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Often, cachexia is present at diagnosis, not only at end-stage disease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Muscle loss begins early and may be clinically silent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229773-EA16-1D09-FBF7-290BAA7CC8CB}"/>
              </a:ext>
            </a:extLst>
          </p:cNvPr>
          <p:cNvSpPr txBox="1"/>
          <p:nvPr/>
        </p:nvSpPr>
        <p:spPr>
          <a:xfrm>
            <a:off x="548257" y="2476558"/>
            <a:ext cx="3099511" cy="31586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Prevalence in advanced GI, lung,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and pancreatic malignancies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BCCD1-6BC4-FE99-9DD5-909335124C5D}"/>
              </a:ext>
            </a:extLst>
          </p:cNvPr>
          <p:cNvSpPr txBox="1"/>
          <p:nvPr/>
        </p:nvSpPr>
        <p:spPr>
          <a:xfrm>
            <a:off x="1344300" y="1836992"/>
            <a:ext cx="698091" cy="10907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60%-80%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E116DE8-8220-8E15-4A4C-DCA7B26D8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299" y="2083821"/>
            <a:ext cx="3096492" cy="228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60B188-DAEA-91EC-9CAF-D27A5F6ED098}"/>
              </a:ext>
            </a:extLst>
          </p:cNvPr>
          <p:cNvCxnSpPr>
            <a:cxnSpLocks/>
          </p:cNvCxnSpPr>
          <p:nvPr/>
        </p:nvCxnSpPr>
        <p:spPr>
          <a:xfrm>
            <a:off x="495300" y="1957692"/>
            <a:ext cx="7828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B9B434-D51B-A532-D96E-DCDFB9894FD9}"/>
              </a:ext>
            </a:extLst>
          </p:cNvPr>
          <p:cNvCxnSpPr>
            <a:cxnSpLocks/>
          </p:cNvCxnSpPr>
          <p:nvPr/>
        </p:nvCxnSpPr>
        <p:spPr>
          <a:xfrm>
            <a:off x="2396894" y="1957692"/>
            <a:ext cx="782894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EC522E5-4DCE-DD16-EA19-70ED2890B483}"/>
              </a:ext>
            </a:extLst>
          </p:cNvPr>
          <p:cNvSpPr txBox="1"/>
          <p:nvPr/>
        </p:nvSpPr>
        <p:spPr>
          <a:xfrm>
            <a:off x="548257" y="1409758"/>
            <a:ext cx="3099511" cy="31586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Overall prevalence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31C0CEE-B8DC-6211-A04D-A631117BB644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Berriel Diaz. Nat Metab. 2024;6:2222. Tan. Signal Transduct Target Ther. 2026;11:16. Wang. MedComm (2020). 2022;3:e164.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D264A8C-CA03-0882-384E-30676F0954F4}"/>
              </a:ext>
            </a:extLst>
          </p:cNvPr>
          <p:cNvGrpSpPr/>
          <p:nvPr/>
        </p:nvGrpSpPr>
        <p:grpSpPr>
          <a:xfrm>
            <a:off x="2805929" y="4175478"/>
            <a:ext cx="83577" cy="1412771"/>
            <a:chOff x="4010667" y="2755821"/>
            <a:chExt cx="111868" cy="1775112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8164F34-8E5C-8550-AD15-82E3EAE28FBA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2755821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3A21B34-57E0-1BE6-BACC-60B8736C2ADE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199599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A5436B8-0981-26A8-A974-4D3DECC4B08C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643377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D20E4B4-D8FB-4D02-C6E7-070431C39079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087155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A122E7A-394B-5D39-0737-4EF77B15FC6E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53093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EBAA1F5F-5FC2-7140-CE1C-156092EE5830}"/>
              </a:ext>
            </a:extLst>
          </p:cNvPr>
          <p:cNvSpPr txBox="1"/>
          <p:nvPr/>
        </p:nvSpPr>
        <p:spPr>
          <a:xfrm>
            <a:off x="1210237" y="4058495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Pancreas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62A3F00-8C82-0C44-0E1F-2ED55929B02B}"/>
              </a:ext>
            </a:extLst>
          </p:cNvPr>
          <p:cNvSpPr txBox="1"/>
          <p:nvPr/>
        </p:nvSpPr>
        <p:spPr>
          <a:xfrm>
            <a:off x="1210237" y="4414629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Upper GI (stomach/GI tract)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A0BE165-6CB3-A99F-D040-D05A733DD09E}"/>
              </a:ext>
            </a:extLst>
          </p:cNvPr>
          <p:cNvSpPr txBox="1"/>
          <p:nvPr/>
        </p:nvSpPr>
        <p:spPr>
          <a:xfrm>
            <a:off x="1210237" y="4760660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Lung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2F0B490-54C5-1BB3-448F-CCFA7BD99C39}"/>
              </a:ext>
            </a:extLst>
          </p:cNvPr>
          <p:cNvSpPr txBox="1"/>
          <p:nvPr/>
        </p:nvSpPr>
        <p:spPr>
          <a:xfrm>
            <a:off x="1210236" y="5114908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Breast</a:t>
            </a:r>
          </a:p>
        </p:txBody>
      </p:sp>
      <p:sp>
        <p:nvSpPr>
          <p:cNvPr id="9216" name="TextBox 9215">
            <a:extLst>
              <a:ext uri="{FF2B5EF4-FFF2-40B4-BE49-F238E27FC236}">
                <a16:creationId xmlns:a16="http://schemas.microsoft.com/office/drawing/2014/main" id="{FD0B0909-DD4B-E5BD-B308-4CFF46745DED}"/>
              </a:ext>
            </a:extLst>
          </p:cNvPr>
          <p:cNvSpPr txBox="1"/>
          <p:nvPr/>
        </p:nvSpPr>
        <p:spPr>
          <a:xfrm>
            <a:off x="1210235" y="5464913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Hematologic (blood)</a:t>
            </a:r>
          </a:p>
        </p:txBody>
      </p:sp>
      <p:sp>
        <p:nvSpPr>
          <p:cNvPr id="9219" name="Rectangle 9218">
            <a:extLst>
              <a:ext uri="{FF2B5EF4-FFF2-40B4-BE49-F238E27FC236}">
                <a16:creationId xmlns:a16="http://schemas.microsoft.com/office/drawing/2014/main" id="{312FD9BD-6F97-D1CF-4CA5-0907BC5FE8C1}"/>
              </a:ext>
            </a:extLst>
          </p:cNvPr>
          <p:cNvSpPr/>
          <p:nvPr/>
        </p:nvSpPr>
        <p:spPr>
          <a:xfrm>
            <a:off x="2886750" y="4095383"/>
            <a:ext cx="705041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0" name="Rectangle 9219">
            <a:extLst>
              <a:ext uri="{FF2B5EF4-FFF2-40B4-BE49-F238E27FC236}">
                <a16:creationId xmlns:a16="http://schemas.microsoft.com/office/drawing/2014/main" id="{B5442EFC-5A5C-A5F6-10A0-D9100D6A4E72}"/>
              </a:ext>
            </a:extLst>
          </p:cNvPr>
          <p:cNvSpPr/>
          <p:nvPr/>
        </p:nvSpPr>
        <p:spPr>
          <a:xfrm>
            <a:off x="2886749" y="4453946"/>
            <a:ext cx="496532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1" name="Rectangle 9220">
            <a:extLst>
              <a:ext uri="{FF2B5EF4-FFF2-40B4-BE49-F238E27FC236}">
                <a16:creationId xmlns:a16="http://schemas.microsoft.com/office/drawing/2014/main" id="{9F411F98-E4BF-6F13-5658-984E3DF2EDCB}"/>
              </a:ext>
            </a:extLst>
          </p:cNvPr>
          <p:cNvSpPr/>
          <p:nvPr/>
        </p:nvSpPr>
        <p:spPr>
          <a:xfrm>
            <a:off x="2886749" y="4804767"/>
            <a:ext cx="351303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2" name="Rectangle 9221">
            <a:extLst>
              <a:ext uri="{FF2B5EF4-FFF2-40B4-BE49-F238E27FC236}">
                <a16:creationId xmlns:a16="http://schemas.microsoft.com/office/drawing/2014/main" id="{1EC78E28-28E5-2076-997F-E69C1012E2F0}"/>
              </a:ext>
            </a:extLst>
          </p:cNvPr>
          <p:cNvSpPr/>
          <p:nvPr/>
        </p:nvSpPr>
        <p:spPr>
          <a:xfrm>
            <a:off x="2881369" y="5164226"/>
            <a:ext cx="216833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3" name="Rectangle 9222">
            <a:extLst>
              <a:ext uri="{FF2B5EF4-FFF2-40B4-BE49-F238E27FC236}">
                <a16:creationId xmlns:a16="http://schemas.microsoft.com/office/drawing/2014/main" id="{481C11DD-538A-A0A9-33B9-470F327AD214}"/>
              </a:ext>
            </a:extLst>
          </p:cNvPr>
          <p:cNvSpPr/>
          <p:nvPr/>
        </p:nvSpPr>
        <p:spPr>
          <a:xfrm>
            <a:off x="2889506" y="5511631"/>
            <a:ext cx="130954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0F4FD6E0-20B6-28AF-9485-153A8294A436}"/>
              </a:ext>
            </a:extLst>
          </p:cNvPr>
          <p:cNvSpPr txBox="1"/>
          <p:nvPr/>
        </p:nvSpPr>
        <p:spPr>
          <a:xfrm>
            <a:off x="1976607" y="3766662"/>
            <a:ext cx="972996" cy="2867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Organ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D4AC4832-4F52-F2E8-2550-6C125727D70F}"/>
              </a:ext>
            </a:extLst>
          </p:cNvPr>
          <p:cNvSpPr txBox="1"/>
          <p:nvPr/>
        </p:nvSpPr>
        <p:spPr>
          <a:xfrm>
            <a:off x="2881367" y="3757050"/>
            <a:ext cx="1500241" cy="2867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Prevalence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56C727D8-8085-8891-91F7-DABE5125D16E}"/>
              </a:ext>
            </a:extLst>
          </p:cNvPr>
          <p:cNvSpPr txBox="1"/>
          <p:nvPr/>
        </p:nvSpPr>
        <p:spPr>
          <a:xfrm>
            <a:off x="1182020" y="3383362"/>
            <a:ext cx="3615530" cy="27620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Approximate Prevalence</a:t>
            </a:r>
          </a:p>
        </p:txBody>
      </p:sp>
      <p:cxnSp>
        <p:nvCxnSpPr>
          <p:cNvPr id="9232" name="Straight Connector 9231">
            <a:extLst>
              <a:ext uri="{FF2B5EF4-FFF2-40B4-BE49-F238E27FC236}">
                <a16:creationId xmlns:a16="http://schemas.microsoft.com/office/drawing/2014/main" id="{0699C937-D146-33C2-1E11-886A5EC55B97}"/>
              </a:ext>
            </a:extLst>
          </p:cNvPr>
          <p:cNvCxnSpPr/>
          <p:nvPr/>
        </p:nvCxnSpPr>
        <p:spPr>
          <a:xfrm>
            <a:off x="2881369" y="3993606"/>
            <a:ext cx="0" cy="17563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3" name="TextBox 9232">
            <a:extLst>
              <a:ext uri="{FF2B5EF4-FFF2-40B4-BE49-F238E27FC236}">
                <a16:creationId xmlns:a16="http://schemas.microsoft.com/office/drawing/2014/main" id="{58F4FAE9-33C0-7344-02B7-FAFBA1E6A422}"/>
              </a:ext>
            </a:extLst>
          </p:cNvPr>
          <p:cNvSpPr txBox="1"/>
          <p:nvPr/>
        </p:nvSpPr>
        <p:spPr>
          <a:xfrm>
            <a:off x="3690582" y="4069552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70%-80%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EF5F14EB-06EB-CF3F-DAB9-EEE3D7C5C1D5}"/>
              </a:ext>
            </a:extLst>
          </p:cNvPr>
          <p:cNvSpPr txBox="1"/>
          <p:nvPr/>
        </p:nvSpPr>
        <p:spPr>
          <a:xfrm>
            <a:off x="3446127" y="4437111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60%-70%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F5498DDB-0EC6-21E6-EAEE-F943BFC593FA}"/>
              </a:ext>
            </a:extLst>
          </p:cNvPr>
          <p:cNvSpPr txBox="1"/>
          <p:nvPr/>
        </p:nvSpPr>
        <p:spPr>
          <a:xfrm>
            <a:off x="3307037" y="4789222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50%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9E0CB5CD-EE80-EBCC-593A-C9BDE357C40B}"/>
              </a:ext>
            </a:extLst>
          </p:cNvPr>
          <p:cNvSpPr txBox="1"/>
          <p:nvPr/>
        </p:nvSpPr>
        <p:spPr>
          <a:xfrm>
            <a:off x="3154966" y="5156781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20%-30%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0E0C8FF6-4EB4-C151-8ED0-DA22ECC5193F}"/>
              </a:ext>
            </a:extLst>
          </p:cNvPr>
          <p:cNvSpPr txBox="1"/>
          <p:nvPr/>
        </p:nvSpPr>
        <p:spPr>
          <a:xfrm>
            <a:off x="3083387" y="5488829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&lt;30%</a:t>
            </a:r>
          </a:p>
        </p:txBody>
      </p:sp>
    </p:spTree>
    <p:extLst>
      <p:ext uri="{BB962C8B-B14F-4D97-AF65-F5344CB8AC3E}">
        <p14:creationId xmlns:p14="http://schemas.microsoft.com/office/powerpoint/2010/main" val="4028278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09053-9517-7F0A-41A4-2A97F1A29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624B843-5BCD-31D4-330A-86DA2B360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Clinical Assessment and Diagnostic Criteria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354D842-6C8B-36AC-1816-D1CCAF830F0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Fearon. Lancet Oncol. 2011;12:489. Argilés. Front Physiol. 2017;8:92. Madeddu. Cancers (Basel). 2023;15:1076.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F8E8BF-2FAB-B541-BCBC-29773FB269B7}"/>
              </a:ext>
            </a:extLst>
          </p:cNvPr>
          <p:cNvSpPr/>
          <p:nvPr/>
        </p:nvSpPr>
        <p:spPr>
          <a:xfrm>
            <a:off x="220662" y="1333500"/>
            <a:ext cx="11075989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Disease Progression Stages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DE863D-825C-FCC0-1B7D-125866B8F052}"/>
              </a:ext>
            </a:extLst>
          </p:cNvPr>
          <p:cNvSpPr txBox="1"/>
          <p:nvPr/>
        </p:nvSpPr>
        <p:spPr>
          <a:xfrm>
            <a:off x="425224" y="1834242"/>
            <a:ext cx="10696576" cy="12029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Precachexia: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early metabolic changes, mild weight loss &lt;5%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Cachexia: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clinical syndrome with ≥5% unintentional weight loss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Refractory cachexia: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advanced disease, unresponsive to intervention, progressive decline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C2C5A0-051A-77A3-2CE2-52DF2D0AC5F8}"/>
              </a:ext>
            </a:extLst>
          </p:cNvPr>
          <p:cNvSpPr/>
          <p:nvPr/>
        </p:nvSpPr>
        <p:spPr>
          <a:xfrm>
            <a:off x="220662" y="3146426"/>
            <a:ext cx="11075989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Diagnostic Criteria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CDBFC-48EF-6248-6F44-4776AC4B1DB1}"/>
              </a:ext>
            </a:extLst>
          </p:cNvPr>
          <p:cNvSpPr txBox="1"/>
          <p:nvPr/>
        </p:nvSpPr>
        <p:spPr>
          <a:xfrm>
            <a:off x="495299" y="3748768"/>
            <a:ext cx="5699024" cy="22288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Diagnostic Hallmarks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≥5% unintentional weight loss (within 6 mo)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Anorexia and early satiety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Profound fatigue and weakness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Systemic inflammation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(↑ CRP, ↓ albumin)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74ACA-0F79-382C-A2AC-D86D3C71EE8C}"/>
              </a:ext>
            </a:extLst>
          </p:cNvPr>
          <p:cNvSpPr txBox="1"/>
          <p:nvPr/>
        </p:nvSpPr>
        <p:spPr>
          <a:xfrm>
            <a:off x="6402500" y="3748768"/>
            <a:ext cx="5005377" cy="22288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Assessment Tools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Screening: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MST, NRS-2002, modified Glasgow Prognostic Score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Comprehensive: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miniCASCO evaluating weight trajectory, inflammatory markers, nutritional status, functional capacity, and quality-of-life parameters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587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83990-6F00-754C-7269-F9A67F9DA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9E43420-524F-6737-A2AD-98714D25C3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Cancer Cachexia: Symptoms to Look for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A90D4B-6A56-AE02-FAB7-6BB6495E1C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7" y="1450111"/>
            <a:ext cx="10946821" cy="655360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Weight loss alone is a sign in the late stage of the syndrome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FC0105-7928-7DCC-2D51-7056D2539BA4}"/>
              </a:ext>
            </a:extLst>
          </p:cNvPr>
          <p:cNvSpPr/>
          <p:nvPr/>
        </p:nvSpPr>
        <p:spPr>
          <a:xfrm>
            <a:off x="220663" y="2159881"/>
            <a:ext cx="5248646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Early Signs of Cancer Cachexia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99ED55-93F4-9C8D-C8E7-D0DC800AFB35}"/>
              </a:ext>
            </a:extLst>
          </p:cNvPr>
          <p:cNvSpPr txBox="1"/>
          <p:nvPr/>
        </p:nvSpPr>
        <p:spPr>
          <a:xfrm>
            <a:off x="425224" y="2755872"/>
            <a:ext cx="4864623" cy="30099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Decline in handgrip strength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Reduced physical performance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Fatigue disproportionate to tumor burden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Laboratory tests showing altered levels of biomarkers (such as CRP ↑ or albumin ↓) help but are not sufficient when used alone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9CA38F-FFCA-24CD-1A03-9C66FD72AEAE}"/>
              </a:ext>
            </a:extLst>
          </p:cNvPr>
          <p:cNvSpPr/>
          <p:nvPr/>
        </p:nvSpPr>
        <p:spPr>
          <a:xfrm>
            <a:off x="6016239" y="2158453"/>
            <a:ext cx="5457454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Cachexia Stages and Patient Outcomes</a:t>
            </a:r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1FB47931-5B61-C441-4013-E2EB008228E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5059" y="6302375"/>
            <a:ext cx="7536580" cy="327025"/>
          </a:xfrm>
        </p:spPr>
        <p:txBody>
          <a:bodyPr/>
          <a:lstStyle/>
          <a:p>
            <a:pPr algn="ctr"/>
            <a:r>
              <a:rPr lang="en-US" dirty="0"/>
              <a:t>Fearon. Lancet Oncol. 2011;12:489. Argilés. Front Physiol. 2017;8:92. Madeddu. Cancers (Basel). 2023;15:1076.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70D090C-1EBE-FF89-C493-A30845FA25D7}"/>
              </a:ext>
            </a:extLst>
          </p:cNvPr>
          <p:cNvGraphicFramePr/>
          <p:nvPr/>
        </p:nvGraphicFramePr>
        <p:xfrm>
          <a:off x="5997951" y="2755872"/>
          <a:ext cx="3469425" cy="288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9ECCED-6C67-4F50-5D3F-5D9EA1CD4FC7}"/>
              </a:ext>
            </a:extLst>
          </p:cNvPr>
          <p:cNvSpPr txBox="1"/>
          <p:nvPr/>
        </p:nvSpPr>
        <p:spPr>
          <a:xfrm>
            <a:off x="7137014" y="3230040"/>
            <a:ext cx="1204175" cy="4958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&lt;5%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Weight loss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3971F6-90A8-1A77-62B6-E417CBD1EC4F}"/>
              </a:ext>
            </a:extLst>
          </p:cNvPr>
          <p:cNvSpPr txBox="1"/>
          <p:nvPr/>
        </p:nvSpPr>
        <p:spPr>
          <a:xfrm>
            <a:off x="7130575" y="3956004"/>
            <a:ext cx="1204175" cy="4958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Cachexia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≥5% weight loss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D7D56C-8543-3899-14CB-01E491422953}"/>
              </a:ext>
            </a:extLst>
          </p:cNvPr>
          <p:cNvSpPr txBox="1"/>
          <p:nvPr/>
        </p:nvSpPr>
        <p:spPr>
          <a:xfrm>
            <a:off x="7137014" y="4842298"/>
            <a:ext cx="1204175" cy="4958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Refractory Cachexia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Poor performance status,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limited life expectancy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244A6BB7-F8E1-2D0E-948A-B489737A2EE8}"/>
              </a:ext>
            </a:extLst>
          </p:cNvPr>
          <p:cNvSpPr txBox="1">
            <a:spLocks noChangeArrowheads="1"/>
          </p:cNvSpPr>
          <p:nvPr/>
        </p:nvSpPr>
        <p:spPr>
          <a:xfrm rot="19701899">
            <a:off x="9335787" y="4911076"/>
            <a:ext cx="1395696" cy="5357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Decreasing survival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603DFB2-2262-6A35-7AD7-2A4FEA1200E4}"/>
              </a:ext>
            </a:extLst>
          </p:cNvPr>
          <p:cNvSpPr/>
          <p:nvPr/>
        </p:nvSpPr>
        <p:spPr>
          <a:xfrm rot="19720666">
            <a:off x="8546846" y="2740188"/>
            <a:ext cx="793501" cy="252589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4505E4DB-2E9F-B678-B591-E1D8B717569C}"/>
              </a:ext>
            </a:extLst>
          </p:cNvPr>
          <p:cNvSpPr txBox="1">
            <a:spLocks noChangeArrowheads="1"/>
          </p:cNvSpPr>
          <p:nvPr/>
        </p:nvSpPr>
        <p:spPr>
          <a:xfrm>
            <a:off x="9119870" y="2772329"/>
            <a:ext cx="3055182" cy="13384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Poor performance status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Limited life expectancy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Progressive decline</a:t>
            </a:r>
          </a:p>
        </p:txBody>
      </p:sp>
    </p:spTree>
    <p:extLst>
      <p:ext uri="{BB962C8B-B14F-4D97-AF65-F5344CB8AC3E}">
        <p14:creationId xmlns:p14="http://schemas.microsoft.com/office/powerpoint/2010/main" val="4266187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1402A-F564-3984-E078-50C9DA82E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F64AD36-9379-C7F7-BEC8-31E5D73C10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Cancer Cachexia: Impact on Patients and Outcomes</a:t>
            </a:r>
          </a:p>
        </p:txBody>
      </p:sp>
      <p:graphicFrame>
        <p:nvGraphicFramePr>
          <p:cNvPr id="8" name="Group 155">
            <a:extLst>
              <a:ext uri="{FF2B5EF4-FFF2-40B4-BE49-F238E27FC236}">
                <a16:creationId xmlns:a16="http://schemas.microsoft.com/office/drawing/2014/main" id="{81952F3E-46FE-B882-0309-665F9C3B87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324108"/>
              </p:ext>
            </p:extLst>
          </p:nvPr>
        </p:nvGraphicFramePr>
        <p:xfrm>
          <a:off x="228600" y="1489740"/>
          <a:ext cx="11742738" cy="2500008"/>
        </p:xfrm>
        <a:graphic>
          <a:graphicData uri="http://schemas.openxmlformats.org/drawingml/2006/table">
            <a:tbl>
              <a:tblPr/>
              <a:tblGrid>
                <a:gridCol w="5175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7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Treatment Outcomes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Patients With Cachexia Have: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671464"/>
                  </a:ext>
                </a:extLst>
              </a:tr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↓ Treatment tolerance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Higher chemotherapy dose reductions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↑ Toxicity and dose reductions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More treatment discontinuations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↓ Physical function and autonomy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Worse outcomes with immunotherapy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↓ Quality of life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Sarcopenia/cachexia: independent negative prognostic factor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061068"/>
                  </a:ext>
                </a:extLst>
              </a:tr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↓ Overall survival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656836"/>
                  </a:ext>
                </a:extLst>
              </a:tr>
            </a:tbl>
          </a:graphicData>
        </a:graphic>
      </p:graphicFrame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93B5322A-93AC-90BE-D2BF-3985274BD241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Takaoka. Adv Nutr. 2024;15:100282.</a:t>
            </a:r>
          </a:p>
        </p:txBody>
      </p:sp>
    </p:spTree>
    <p:extLst>
      <p:ext uri="{BB962C8B-B14F-4D97-AF65-F5344CB8AC3E}">
        <p14:creationId xmlns:p14="http://schemas.microsoft.com/office/powerpoint/2010/main" val="2915824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0D1B1-3BEE-F427-643A-86AC9B8B1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AC7A920-953C-0CFD-EEF7-18A1D3A65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Differentiating Cachexia From Overlapping Conditions</a:t>
            </a:r>
          </a:p>
        </p:txBody>
      </p:sp>
      <p:graphicFrame>
        <p:nvGraphicFramePr>
          <p:cNvPr id="8" name="Group 155">
            <a:extLst>
              <a:ext uri="{FF2B5EF4-FFF2-40B4-BE49-F238E27FC236}">
                <a16:creationId xmlns:a16="http://schemas.microsoft.com/office/drawing/2014/main" id="{CBA5BF3A-D2CC-B7BE-49A3-E1CEA5BBA4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95174"/>
              </p:ext>
            </p:extLst>
          </p:nvPr>
        </p:nvGraphicFramePr>
        <p:xfrm>
          <a:off x="231078" y="1333500"/>
          <a:ext cx="11740260" cy="2242741"/>
        </p:xfrm>
        <a:graphic>
          <a:graphicData uri="http://schemas.openxmlformats.org/drawingml/2006/table">
            <a:tbl>
              <a:tblPr/>
              <a:tblGrid>
                <a:gridCol w="4709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0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Facts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Explanations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671464"/>
                  </a:ext>
                </a:extLst>
              </a:tr>
              <a:tr h="4374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Cachexia ≠ malnutrition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Malnutrition is intake driven and reversible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Cachexia ≠ sarcopenia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Sarcopenia may be age related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97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Cachexia ≠ frailty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Cachexia is tumor driven, inflammatory, and progressive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Often overlapping but biologically distinct conditions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D230D3C4-8563-DF58-5088-FC991A59FCD4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Jeejeebhoy. Curr Opin Clin Nutr Metab Care. 2012;15:213.</a:t>
            </a:r>
          </a:p>
        </p:txBody>
      </p:sp>
    </p:spTree>
    <p:extLst>
      <p:ext uri="{BB962C8B-B14F-4D97-AF65-F5344CB8AC3E}">
        <p14:creationId xmlns:p14="http://schemas.microsoft.com/office/powerpoint/2010/main" val="2950164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CA3F5-D6DF-B2C2-8ED7-EF8CCC8BE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4BA33F6-F33C-0B41-8DD0-D4229215C1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Reasons Why Cancer Cachexia Varies From Patient to Patient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E7EC5-5BE9-6BDB-FB13-0BD324DCE91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Bathe. Am J Physiol Cell Physiol. 2025;328:C908. Pandey. Cancers. 2024;16:1696.</a:t>
            </a:r>
          </a:p>
        </p:txBody>
      </p:sp>
      <p:graphicFrame>
        <p:nvGraphicFramePr>
          <p:cNvPr id="8" name="Group 155">
            <a:extLst>
              <a:ext uri="{FF2B5EF4-FFF2-40B4-BE49-F238E27FC236}">
                <a16:creationId xmlns:a16="http://schemas.microsoft.com/office/drawing/2014/main" id="{97714CDB-BAEF-6A85-5C25-FCBEDF31A1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5543798"/>
              </p:ext>
            </p:extLst>
          </p:nvPr>
        </p:nvGraphicFramePr>
        <p:xfrm>
          <a:off x="231078" y="1333500"/>
          <a:ext cx="11740260" cy="3231420"/>
        </p:xfrm>
        <a:graphic>
          <a:graphicData uri="http://schemas.openxmlformats.org/drawingml/2006/table">
            <a:tbl>
              <a:tblPr/>
              <a:tblGrid>
                <a:gridCol w="5275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4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07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Reason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Probable Explanation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671464"/>
                  </a:ext>
                </a:extLst>
              </a:tr>
              <a:tr h="388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Cancer type and tumor location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Pancreatic vs breast cancer: very different cachexia biology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Disease stage and burden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Tumors with high inflammatory burden behave differently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Metabolic phenotype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Patient-specific differences cause heterogeneity (such as preexisting comorbidities, age, metabolic rate)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Tumor biology and molecular drivers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Emerging data: molecular drivers (such as GDF-15) may explain heterogeneity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010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717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87744-0051-9B84-06D8-890B91F97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81F9F77-5E7E-0620-D6A1-E165B2EE18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Cancer Cachexia: Unmet Needs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E3E9D7-22B8-67A7-C67F-4D9D7FBC2417}"/>
              </a:ext>
            </a:extLst>
          </p:cNvPr>
          <p:cNvSpPr txBox="1"/>
          <p:nvPr/>
        </p:nvSpPr>
        <p:spPr>
          <a:xfrm>
            <a:off x="4497049" y="1227973"/>
            <a:ext cx="4620639" cy="9824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Cachexia is rarely systematically screened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BE3D6CF-7D7F-F221-E31C-22F309C0D318}"/>
              </a:ext>
            </a:extLst>
          </p:cNvPr>
          <p:cNvSpPr/>
          <p:nvPr/>
        </p:nvSpPr>
        <p:spPr>
          <a:xfrm>
            <a:off x="753414" y="1208373"/>
            <a:ext cx="3200400" cy="10214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EB7520-D6E7-F1DD-FB6E-7885CA5F4CAC}"/>
              </a:ext>
            </a:extLst>
          </p:cNvPr>
          <p:cNvSpPr txBox="1"/>
          <p:nvPr/>
        </p:nvSpPr>
        <p:spPr>
          <a:xfrm>
            <a:off x="1085851" y="1467391"/>
            <a:ext cx="2524124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Underdiagnosis and misdiagnosis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FE0ED6-9147-4290-2A13-C6FD3D520BA2}"/>
              </a:ext>
            </a:extLst>
          </p:cNvPr>
          <p:cNvSpPr txBox="1"/>
          <p:nvPr/>
        </p:nvSpPr>
        <p:spPr>
          <a:xfrm>
            <a:off x="4830788" y="2486847"/>
            <a:ext cx="4809980" cy="9591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Guidelines exist but they are not consistently implemented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52E33DD-1E3F-B35F-4051-75827AB12808}"/>
              </a:ext>
            </a:extLst>
          </p:cNvPr>
          <p:cNvSpPr/>
          <p:nvPr/>
        </p:nvSpPr>
        <p:spPr>
          <a:xfrm>
            <a:off x="1554722" y="3826992"/>
            <a:ext cx="3200400" cy="10214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422A0C-E513-9A4C-6AB4-5E34DEA5F20D}"/>
              </a:ext>
            </a:extLst>
          </p:cNvPr>
          <p:cNvSpPr txBox="1"/>
          <p:nvPr/>
        </p:nvSpPr>
        <p:spPr>
          <a:xfrm>
            <a:off x="2904960" y="2805588"/>
            <a:ext cx="1504157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Assessment Tools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CF3A02-02EE-F22C-E3F5-42B13DD3C884}"/>
              </a:ext>
            </a:extLst>
          </p:cNvPr>
          <p:cNvSpPr txBox="1"/>
          <p:nvPr/>
        </p:nvSpPr>
        <p:spPr>
          <a:xfrm>
            <a:off x="5299834" y="3826992"/>
            <a:ext cx="5591030" cy="1021405"/>
          </a:xfrm>
          <a:prstGeom prst="roundRect">
            <a:avLst/>
          </a:prstGeom>
          <a:solidFill>
            <a:srgbClr val="D0F0EE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No approved disease-modifying therapies (yet)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1E7CC07-6657-11BD-7BEB-94BBD81F8044}"/>
              </a:ext>
            </a:extLst>
          </p:cNvPr>
          <p:cNvSpPr/>
          <p:nvPr/>
        </p:nvSpPr>
        <p:spPr>
          <a:xfrm>
            <a:off x="1085851" y="2453253"/>
            <a:ext cx="3200400" cy="10214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CA55BA-F85F-0ADD-5A1C-E2D115F164C4}"/>
              </a:ext>
            </a:extLst>
          </p:cNvPr>
          <p:cNvSpPr txBox="1"/>
          <p:nvPr/>
        </p:nvSpPr>
        <p:spPr>
          <a:xfrm>
            <a:off x="1148242" y="2677266"/>
            <a:ext cx="3075617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No standardized diagnostic pathway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A1071D-CDDE-3098-559F-298E976D1619}"/>
              </a:ext>
            </a:extLst>
          </p:cNvPr>
          <p:cNvSpPr txBox="1"/>
          <p:nvPr/>
        </p:nvSpPr>
        <p:spPr>
          <a:xfrm>
            <a:off x="1754480" y="4133072"/>
            <a:ext cx="2850002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No FDA/EMA-approved therapies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0E987C-74C0-E2D8-C4EF-13A762ADDA90}"/>
              </a:ext>
            </a:extLst>
          </p:cNvPr>
          <p:cNvSpPr txBox="1"/>
          <p:nvPr/>
        </p:nvSpPr>
        <p:spPr>
          <a:xfrm>
            <a:off x="5795493" y="5160880"/>
            <a:ext cx="6182284" cy="110110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Major barriers to trials: frailty, logistics, socioeconomic factors, racial/ethnic disparities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Few active trials available at many centers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C25B8D1-9D5A-0F0C-A79A-921B90971867}"/>
              </a:ext>
            </a:extLst>
          </p:cNvPr>
          <p:cNvSpPr/>
          <p:nvPr/>
        </p:nvSpPr>
        <p:spPr>
          <a:xfrm>
            <a:off x="2057402" y="5200731"/>
            <a:ext cx="3200400" cy="10214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81D8BC-44F1-BBF5-56B9-60F656CE0457}"/>
              </a:ext>
            </a:extLst>
          </p:cNvPr>
          <p:cNvSpPr txBox="1"/>
          <p:nvPr/>
        </p:nvSpPr>
        <p:spPr>
          <a:xfrm>
            <a:off x="2452080" y="5339986"/>
            <a:ext cx="2457449" cy="74944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Limited and inequitable access to trials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0CE3A9-A35E-5443-D804-1C5615E22D37}"/>
              </a:ext>
            </a:extLst>
          </p:cNvPr>
          <p:cNvCxnSpPr>
            <a:stCxn id="17" idx="6"/>
          </p:cNvCxnSpPr>
          <p:nvPr/>
        </p:nvCxnSpPr>
        <p:spPr>
          <a:xfrm>
            <a:off x="3953814" y="1719075"/>
            <a:ext cx="543235" cy="14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4B3BFD-7D3F-8D36-720D-4545FAFC6D08}"/>
              </a:ext>
            </a:extLst>
          </p:cNvPr>
          <p:cNvCxnSpPr/>
          <p:nvPr/>
        </p:nvCxnSpPr>
        <p:spPr>
          <a:xfrm>
            <a:off x="4279811" y="2966418"/>
            <a:ext cx="543235" cy="14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BD115B-F40A-3F23-8F08-DCB38ADB954D}"/>
              </a:ext>
            </a:extLst>
          </p:cNvPr>
          <p:cNvCxnSpPr/>
          <p:nvPr/>
        </p:nvCxnSpPr>
        <p:spPr>
          <a:xfrm>
            <a:off x="4751307" y="4337694"/>
            <a:ext cx="543235" cy="14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82946B-C7DF-3E60-20F9-A6CD1D81FDBE}"/>
              </a:ext>
            </a:extLst>
          </p:cNvPr>
          <p:cNvCxnSpPr/>
          <p:nvPr/>
        </p:nvCxnSpPr>
        <p:spPr>
          <a:xfrm>
            <a:off x="5256354" y="5708825"/>
            <a:ext cx="543235" cy="145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E7A4C806-418A-7E2B-D3FA-2FC50EAD4A63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Garcia. J Cachexia Sarcopenia Muscle. 2022;13:1418.</a:t>
            </a:r>
          </a:p>
        </p:txBody>
      </p:sp>
    </p:spTree>
    <p:extLst>
      <p:ext uri="{BB962C8B-B14F-4D97-AF65-F5344CB8AC3E}">
        <p14:creationId xmlns:p14="http://schemas.microsoft.com/office/powerpoint/2010/main" val="1924430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1F0A945-9AEC-1D9F-6AE6-24EAF0631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/>
          <a:p>
            <a:r>
              <a:rPr lang="en-US" altLang="en-US" dirty="0"/>
              <a:t>Conclusions and Key Takeaways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35457-2CDD-996A-F4E9-A5CE58901D7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887795" y="6302375"/>
            <a:ext cx="7403844" cy="327025"/>
          </a:xfrm>
        </p:spPr>
        <p:txBody>
          <a:bodyPr/>
          <a:lstStyle/>
          <a:p>
            <a:pPr algn="ctr"/>
            <a:r>
              <a:rPr lang="en-US" dirty="0"/>
              <a:t>Pandey. Cancers. 2024;16:1696.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1BD58F-1C63-F9DB-4C2E-96556C04DA26}"/>
              </a:ext>
            </a:extLst>
          </p:cNvPr>
          <p:cNvSpPr txBox="1"/>
          <p:nvPr/>
        </p:nvSpPr>
        <p:spPr>
          <a:xfrm>
            <a:off x="5839009" y="1319775"/>
            <a:ext cx="4620639" cy="9824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Identify patients at risk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Identify patients early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Monitor relevant treatment outcomes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Identify using a multidisciplinary approach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A2D9BD8-0378-2E9C-E18D-9E7DB4F2EC59}"/>
              </a:ext>
            </a:extLst>
          </p:cNvPr>
          <p:cNvSpPr/>
          <p:nvPr/>
        </p:nvSpPr>
        <p:spPr>
          <a:xfrm>
            <a:off x="3728966" y="1280687"/>
            <a:ext cx="1658761" cy="10214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014913-145A-0147-D405-CACB1D1ED552}"/>
              </a:ext>
            </a:extLst>
          </p:cNvPr>
          <p:cNvSpPr txBox="1"/>
          <p:nvPr/>
        </p:nvSpPr>
        <p:spPr>
          <a:xfrm>
            <a:off x="3960095" y="1634958"/>
            <a:ext cx="1196502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Goals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CD0923-DFE0-470A-9183-6D2DCC3542BE}"/>
              </a:ext>
            </a:extLst>
          </p:cNvPr>
          <p:cNvSpPr txBox="1"/>
          <p:nvPr/>
        </p:nvSpPr>
        <p:spPr>
          <a:xfrm>
            <a:off x="6070244" y="2510544"/>
            <a:ext cx="4866232" cy="11965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 symptom severity, 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Use checklist of nutritional impact factors and weight loss 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Check physical performance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86A909C-CCE0-3E51-919B-71C6F8B3718C}"/>
              </a:ext>
            </a:extLst>
          </p:cNvPr>
          <p:cNvSpPr/>
          <p:nvPr/>
        </p:nvSpPr>
        <p:spPr>
          <a:xfrm>
            <a:off x="4169123" y="3967777"/>
            <a:ext cx="1742503" cy="10214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578F2E-381D-1316-C130-5CF8332AEE8A}"/>
              </a:ext>
            </a:extLst>
          </p:cNvPr>
          <p:cNvSpPr txBox="1"/>
          <p:nvPr/>
        </p:nvSpPr>
        <p:spPr>
          <a:xfrm>
            <a:off x="4087070" y="2858782"/>
            <a:ext cx="1504157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Assessment Tools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0BA35B-69AA-33A3-94A0-8A1C61DEB56B}"/>
              </a:ext>
            </a:extLst>
          </p:cNvPr>
          <p:cNvSpPr txBox="1"/>
          <p:nvPr/>
        </p:nvSpPr>
        <p:spPr>
          <a:xfrm>
            <a:off x="6429938" y="3966959"/>
            <a:ext cx="5063935" cy="988565"/>
          </a:xfrm>
          <a:prstGeom prst="roundRect">
            <a:avLst/>
          </a:prstGeom>
          <a:solidFill>
            <a:srgbClr val="D0F0EE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Optimal management approach is important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9D9204E-2338-0A5E-213D-0EDC81E892E9}"/>
              </a:ext>
            </a:extLst>
          </p:cNvPr>
          <p:cNvSpPr/>
          <p:nvPr/>
        </p:nvSpPr>
        <p:spPr>
          <a:xfrm>
            <a:off x="3893443" y="2620747"/>
            <a:ext cx="1658761" cy="10214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88CB5F-B2DD-4FAB-5C05-4152D9C56052}"/>
              </a:ext>
            </a:extLst>
          </p:cNvPr>
          <p:cNvSpPr txBox="1"/>
          <p:nvPr/>
        </p:nvSpPr>
        <p:spPr>
          <a:xfrm>
            <a:off x="3970744" y="2883394"/>
            <a:ext cx="1504157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Assessment Tools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CB9551-E513-00F2-E179-30CA64EC48CD}"/>
              </a:ext>
            </a:extLst>
          </p:cNvPr>
          <p:cNvSpPr txBox="1"/>
          <p:nvPr/>
        </p:nvSpPr>
        <p:spPr>
          <a:xfrm>
            <a:off x="4136928" y="4352440"/>
            <a:ext cx="1826855" cy="34671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Management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CF6CC8-9B8F-BDF0-3F92-09A6F81EDC1E}"/>
              </a:ext>
            </a:extLst>
          </p:cNvPr>
          <p:cNvSpPr txBox="1"/>
          <p:nvPr/>
        </p:nvSpPr>
        <p:spPr>
          <a:xfrm>
            <a:off x="6742763" y="5250639"/>
            <a:ext cx="5063935" cy="110110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Monitor BMI, change in weight, appetite, fatigue, nutrition impact symptoms, overall symptom burden, physical performance, body composition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B2EEB47-5E78-45DB-7920-6DC30CDBD787}"/>
              </a:ext>
            </a:extLst>
          </p:cNvPr>
          <p:cNvSpPr/>
          <p:nvPr/>
        </p:nvSpPr>
        <p:spPr>
          <a:xfrm>
            <a:off x="4529399" y="5279259"/>
            <a:ext cx="1680479" cy="10214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0C8D90-71C0-FB0F-F302-6E66F5C3299D}"/>
              </a:ext>
            </a:extLst>
          </p:cNvPr>
          <p:cNvSpPr txBox="1"/>
          <p:nvPr/>
        </p:nvSpPr>
        <p:spPr>
          <a:xfrm>
            <a:off x="4769797" y="5563574"/>
            <a:ext cx="1196502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Monitor Outcomes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A09AE2D-3C6D-DC1E-9979-B1A5791E0B76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1335810"/>
            <a:ext cx="3156066" cy="475488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Cachexia is common, progressive, and clinically relevant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Early recognition is essential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The precachexia stage is the window of opportunity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Optimal strategies for treating cancer cachexia: major unmet need in oncology care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324ABA-A541-E247-62BE-1E46E2C72A26}"/>
              </a:ext>
            </a:extLst>
          </p:cNvPr>
          <p:cNvCxnSpPr/>
          <p:nvPr/>
        </p:nvCxnSpPr>
        <p:spPr>
          <a:xfrm>
            <a:off x="5290464" y="1797369"/>
            <a:ext cx="543235" cy="14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93AE77-2E22-C33C-51D4-77FFBC9A819A}"/>
              </a:ext>
            </a:extLst>
          </p:cNvPr>
          <p:cNvCxnSpPr/>
          <p:nvPr/>
        </p:nvCxnSpPr>
        <p:spPr>
          <a:xfrm>
            <a:off x="5539887" y="3134542"/>
            <a:ext cx="543235" cy="14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8D180B5-E6A0-18FB-FF49-DEE6E351718B}"/>
              </a:ext>
            </a:extLst>
          </p:cNvPr>
          <p:cNvCxnSpPr/>
          <p:nvPr/>
        </p:nvCxnSpPr>
        <p:spPr>
          <a:xfrm>
            <a:off x="5893142" y="4468317"/>
            <a:ext cx="543235" cy="14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7C3022-962C-5AAD-941D-B9F7A232944F}"/>
              </a:ext>
            </a:extLst>
          </p:cNvPr>
          <p:cNvCxnSpPr/>
          <p:nvPr/>
        </p:nvCxnSpPr>
        <p:spPr>
          <a:xfrm>
            <a:off x="6198264" y="5787119"/>
            <a:ext cx="543235" cy="145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960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1278-C4E4-233C-A5C2-C18F51689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6643499F-669F-5FDD-7122-0BECC41A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667123"/>
          </a:xfrm>
        </p:spPr>
        <p:txBody>
          <a:bodyPr/>
          <a:lstStyle/>
          <a:p>
            <a:r>
              <a:rPr lang="en-US" altLang="en-US" dirty="0"/>
              <a:t>Using Diagnostic Tools to Assess, Measure, and Correctly Document Cachexia in Patient Records</a:t>
            </a:r>
          </a:p>
        </p:txBody>
      </p:sp>
    </p:spTree>
    <p:extLst>
      <p:ext uri="{BB962C8B-B14F-4D97-AF65-F5344CB8AC3E}">
        <p14:creationId xmlns:p14="http://schemas.microsoft.com/office/powerpoint/2010/main" val="2935830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5E290-3266-F1FF-718B-283CF891B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379DC99-15C9-B95B-226E-8DBC2CC688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Cancer Cachexia: Importance of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32098-348B-C5DA-9BBC-89781245891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it-IT" dirty="0"/>
              <a:t>Fearon. Lancet Oncol. 2011;12:489. Cui. Precis Nutr. 2025;4:e00110.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2228ED-4515-5218-B3A8-78BA4CB89446}"/>
              </a:ext>
            </a:extLst>
          </p:cNvPr>
          <p:cNvSpPr txBox="1"/>
          <p:nvPr/>
        </p:nvSpPr>
        <p:spPr>
          <a:xfrm>
            <a:off x="2675277" y="1749083"/>
            <a:ext cx="7833066" cy="12058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Clinical Correlation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Functional decline and reduced muscle mass strongly correlate with diminished tolerance to systemic anticancer treatments, compromised survival, and deteriorating quality of life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A493E69-0895-241D-E579-FAA8FAC3A93F}"/>
              </a:ext>
            </a:extLst>
          </p:cNvPr>
          <p:cNvCxnSpPr/>
          <p:nvPr/>
        </p:nvCxnSpPr>
        <p:spPr>
          <a:xfrm>
            <a:off x="231078" y="2993284"/>
            <a:ext cx="110655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68396BCC-1AF5-A139-9B0A-305E32224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9214" y="1878433"/>
            <a:ext cx="1066800" cy="7315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7E2DCB-FF34-79F8-124F-77ACF65B4EF0}"/>
              </a:ext>
            </a:extLst>
          </p:cNvPr>
          <p:cNvSpPr txBox="1"/>
          <p:nvPr/>
        </p:nvSpPr>
        <p:spPr>
          <a:xfrm>
            <a:off x="1009214" y="3718667"/>
            <a:ext cx="9677837" cy="17966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18872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Screen all patients with rapid tools: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 symptom severity, including appetite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Checklist of nutritional impact factors and weight loss 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 physical performance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118872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Assessment Tools:</a:t>
            </a:r>
          </a:p>
          <a:p>
            <a:pPr marL="466344" indent="-347472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§"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Screening: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MST, NRS-2002, modified Glasgow Prognostic Score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C3F3AB-B5B9-335D-F444-E5F4F8CE7FD6}"/>
              </a:ext>
            </a:extLst>
          </p:cNvPr>
          <p:cNvSpPr/>
          <p:nvPr/>
        </p:nvSpPr>
        <p:spPr>
          <a:xfrm>
            <a:off x="1009215" y="3146426"/>
            <a:ext cx="9677836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Patient Screening</a:t>
            </a:r>
          </a:p>
        </p:txBody>
      </p:sp>
    </p:spTree>
    <p:extLst>
      <p:ext uri="{BB962C8B-B14F-4D97-AF65-F5344CB8AC3E}">
        <p14:creationId xmlns:p14="http://schemas.microsoft.com/office/powerpoint/2010/main" val="3805946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B9970-64FC-0334-76B1-22ABA115E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84A2CA9-CFB4-1031-2666-8EE3715476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Assessment of Cancer Cachexia: Anthropometric and Clinical Measures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90050-7E65-6ABB-7FCD-56A3C26D5D14}"/>
              </a:ext>
            </a:extLst>
          </p:cNvPr>
          <p:cNvSpPr/>
          <p:nvPr/>
        </p:nvSpPr>
        <p:spPr>
          <a:xfrm>
            <a:off x="220662" y="1333500"/>
            <a:ext cx="11075989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Functional and Body Composition Assessment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8B0D57-D2D2-84B2-7869-7DE6474A1410}"/>
              </a:ext>
            </a:extLst>
          </p:cNvPr>
          <p:cNvSpPr txBox="1"/>
          <p:nvPr/>
        </p:nvSpPr>
        <p:spPr>
          <a:xfrm>
            <a:off x="6085227" y="1900237"/>
            <a:ext cx="5353957" cy="12058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Physical Function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Handgrip strength measurement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6-min walk test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Performance status evaluation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20368A-3A21-FF15-47A0-987DB70DF497}"/>
              </a:ext>
            </a:extLst>
          </p:cNvPr>
          <p:cNvSpPr txBox="1"/>
          <p:nvPr/>
        </p:nvSpPr>
        <p:spPr>
          <a:xfrm>
            <a:off x="6085227" y="3339135"/>
            <a:ext cx="5353957" cy="12058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Body Composition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CT Imaging (L3 vertebral level)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Dual-energy x-ray absorptiometry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Skeletal muscle index quantification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A55638-39CC-4496-91B3-5F3B1DC53F49}"/>
              </a:ext>
            </a:extLst>
          </p:cNvPr>
          <p:cNvSpPr txBox="1"/>
          <p:nvPr/>
        </p:nvSpPr>
        <p:spPr>
          <a:xfrm>
            <a:off x="6085228" y="4778033"/>
            <a:ext cx="5353956" cy="12058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Key Diagnostic Thresholds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≥5% unintentional weight loss ≤6 mo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≥2% weight loss in patients with a low BMI or with sarcopenia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6E66DB-56D4-7295-6E2B-62F88654EE7E}"/>
              </a:ext>
            </a:extLst>
          </p:cNvPr>
          <p:cNvCxnSpPr>
            <a:cxnSpLocks/>
          </p:cNvCxnSpPr>
          <p:nvPr/>
        </p:nvCxnSpPr>
        <p:spPr>
          <a:xfrm flipV="1">
            <a:off x="3907728" y="3106055"/>
            <a:ext cx="7865172" cy="1451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04EBDA-769A-3814-B457-6560F6DD1317}"/>
              </a:ext>
            </a:extLst>
          </p:cNvPr>
          <p:cNvCxnSpPr>
            <a:cxnSpLocks/>
          </p:cNvCxnSpPr>
          <p:nvPr/>
        </p:nvCxnSpPr>
        <p:spPr>
          <a:xfrm>
            <a:off x="3907728" y="4603009"/>
            <a:ext cx="7960422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2B0A910B-87A3-B724-9DCF-9CF171E450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1084" y="2081064"/>
            <a:ext cx="822960" cy="89777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5C21C5D-AD5A-EF88-9328-6F43D24195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41084" y="3427778"/>
            <a:ext cx="822960" cy="82296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3056ADC-FC39-1AC7-8855-1E6644366191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Fearon. Lancet Oncol. 2011;12:489. Cui. Precis Nutr. 2025;4:e00110.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2F4C977-2E92-79D8-1335-5DD32CAD21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07148" y="4680383"/>
            <a:ext cx="1722597" cy="1205818"/>
          </a:xfrm>
          <a:prstGeom prst="rect">
            <a:avLst/>
          </a:prstGeom>
        </p:spPr>
      </p:pic>
      <p:pic>
        <p:nvPicPr>
          <p:cNvPr id="6" name="Graphic 5" descr="Scale with solid fill">
            <a:extLst>
              <a:ext uri="{FF2B5EF4-FFF2-40B4-BE49-F238E27FC236}">
                <a16:creationId xmlns:a16="http://schemas.microsoft.com/office/drawing/2014/main" id="{C15B50FF-198C-E181-E959-FB5DC38875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4538" y="2532474"/>
            <a:ext cx="1199882" cy="11998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F4CB82-EDBA-8D9D-FFCF-C84A7E821977}"/>
              </a:ext>
            </a:extLst>
          </p:cNvPr>
          <p:cNvSpPr txBox="1"/>
          <p:nvPr/>
        </p:nvSpPr>
        <p:spPr>
          <a:xfrm>
            <a:off x="204538" y="1921500"/>
            <a:ext cx="3130847" cy="32702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Clinical and Nutritional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Assessment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21F5B-C07D-14E8-800B-37AE6BCD9CE9}"/>
              </a:ext>
            </a:extLst>
          </p:cNvPr>
          <p:cNvCxnSpPr/>
          <p:nvPr/>
        </p:nvCxnSpPr>
        <p:spPr>
          <a:xfrm>
            <a:off x="353987" y="2530201"/>
            <a:ext cx="3039414" cy="0"/>
          </a:xfrm>
          <a:prstGeom prst="line">
            <a:avLst/>
          </a:prstGeom>
          <a:ln w="19050">
            <a:solidFill>
              <a:schemeClr val="accent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8678F27-EDA6-D0D6-B050-21EC72DAB269}"/>
              </a:ext>
            </a:extLst>
          </p:cNvPr>
          <p:cNvSpPr txBox="1"/>
          <p:nvPr/>
        </p:nvSpPr>
        <p:spPr>
          <a:xfrm>
            <a:off x="1339220" y="2756199"/>
            <a:ext cx="1635615" cy="81074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Body weight and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unintentional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weight loss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07E59C-CE9D-E909-7C9F-661D19E832E4}"/>
              </a:ext>
            </a:extLst>
          </p:cNvPr>
          <p:cNvSpPr txBox="1"/>
          <p:nvPr/>
        </p:nvSpPr>
        <p:spPr>
          <a:xfrm>
            <a:off x="409166" y="3782282"/>
            <a:ext cx="2976799" cy="106197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BMI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Reduced food intake/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anorexia</a:t>
            </a:r>
          </a:p>
        </p:txBody>
      </p:sp>
    </p:spTree>
    <p:extLst>
      <p:ext uri="{BB962C8B-B14F-4D97-AF65-F5344CB8AC3E}">
        <p14:creationId xmlns:p14="http://schemas.microsoft.com/office/powerpoint/2010/main" val="2219624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3709C-375F-F7F1-260D-558569215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6DCC9D2-915D-A123-62E0-28949167C8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Assessment Methods and Diagnosis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28D9AB8-39CC-6CF9-92DA-927093A8AFC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74765" y="6302375"/>
            <a:ext cx="7316873" cy="327025"/>
          </a:xfrm>
        </p:spPr>
        <p:txBody>
          <a:bodyPr/>
          <a:lstStyle/>
          <a:p>
            <a:pPr algn="ctr"/>
            <a:r>
              <a:rPr lang="en-US" dirty="0"/>
              <a:t>Arends. ESMO Open. 2021;6:100092. Evans. Clin Nutr. 2008;27:793. Fearon. Lancet Oncol. 2011;12:489.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922FDBA-E0C0-BA45-FB73-30DCB66D2C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8846749"/>
              </p:ext>
            </p:extLst>
          </p:nvPr>
        </p:nvGraphicFramePr>
        <p:xfrm>
          <a:off x="150821" y="1028700"/>
          <a:ext cx="6021512" cy="5348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77121D4B-A825-2B6A-431D-DF003FCCFA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8141895"/>
              </p:ext>
            </p:extLst>
          </p:nvPr>
        </p:nvGraphicFramePr>
        <p:xfrm>
          <a:off x="6141119" y="1028700"/>
          <a:ext cx="5893225" cy="5348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2981121C-1603-0A08-7A8E-D6EAECF40CD3}"/>
              </a:ext>
            </a:extLst>
          </p:cNvPr>
          <p:cNvSpPr txBox="1"/>
          <p:nvPr/>
        </p:nvSpPr>
        <p:spPr>
          <a:xfrm>
            <a:off x="3245041" y="1901834"/>
            <a:ext cx="2134625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Intake &lt;75%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Weakness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3399BB-1372-FC61-3AC5-4F63DA452464}"/>
              </a:ext>
            </a:extLst>
          </p:cNvPr>
          <p:cNvSpPr txBox="1"/>
          <p:nvPr/>
        </p:nvSpPr>
        <p:spPr>
          <a:xfrm>
            <a:off x="3676889" y="3591019"/>
            <a:ext cx="23175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Sarcopenia + WL ≥2%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A9B0DD-0A64-DE13-AA31-AD9901107635}"/>
              </a:ext>
            </a:extLst>
          </p:cNvPr>
          <p:cNvSpPr txBox="1"/>
          <p:nvPr/>
        </p:nvSpPr>
        <p:spPr>
          <a:xfrm>
            <a:off x="4227451" y="5096126"/>
            <a:ext cx="2134625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Inflammation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Goals of care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9967E2-0206-8571-08BF-42868A57BE8E}"/>
              </a:ext>
            </a:extLst>
          </p:cNvPr>
          <p:cNvSpPr txBox="1"/>
          <p:nvPr/>
        </p:nvSpPr>
        <p:spPr>
          <a:xfrm>
            <a:off x="9871206" y="1838522"/>
            <a:ext cx="22013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Symptom control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Selected appetite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  stimulants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930DA7-6AA3-470C-C2BA-A801D2DDEC66}"/>
              </a:ext>
            </a:extLst>
          </p:cNvPr>
          <p:cNvSpPr txBox="1"/>
          <p:nvPr/>
        </p:nvSpPr>
        <p:spPr>
          <a:xfrm>
            <a:off x="10002128" y="3500443"/>
            <a:ext cx="1955883" cy="352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QoL and tolerance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37FBFD-3297-EF5C-E7BA-3FC77532D65A}"/>
              </a:ext>
            </a:extLst>
          </p:cNvPr>
          <p:cNvSpPr txBox="1"/>
          <p:nvPr/>
        </p:nvSpPr>
        <p:spPr>
          <a:xfrm>
            <a:off x="9871206" y="5189485"/>
            <a:ext cx="2100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Avoid burdensome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 nutrition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2A7DD6-1C23-81E2-A77B-BDE04268D381}"/>
              </a:ext>
            </a:extLst>
          </p:cNvPr>
          <p:cNvSpPr txBox="1"/>
          <p:nvPr/>
        </p:nvSpPr>
        <p:spPr>
          <a:xfrm>
            <a:off x="408452" y="1746934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18FF09-8D52-1FF5-9769-21C8E6481D1F}"/>
              </a:ext>
            </a:extLst>
          </p:cNvPr>
          <p:cNvSpPr txBox="1"/>
          <p:nvPr/>
        </p:nvSpPr>
        <p:spPr>
          <a:xfrm>
            <a:off x="804910" y="3379761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9FB39B-C02E-77AD-0797-1D5381157E18}"/>
              </a:ext>
            </a:extLst>
          </p:cNvPr>
          <p:cNvSpPr txBox="1"/>
          <p:nvPr/>
        </p:nvSpPr>
        <p:spPr>
          <a:xfrm>
            <a:off x="417338" y="4962350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67B054-219D-B63D-A90D-984A9148FCE1}"/>
              </a:ext>
            </a:extLst>
          </p:cNvPr>
          <p:cNvSpPr txBox="1"/>
          <p:nvPr/>
        </p:nvSpPr>
        <p:spPr>
          <a:xfrm>
            <a:off x="6391698" y="1761002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1BC279-7329-D38D-B8CD-8FE3458E60B5}"/>
              </a:ext>
            </a:extLst>
          </p:cNvPr>
          <p:cNvSpPr txBox="1"/>
          <p:nvPr/>
        </p:nvSpPr>
        <p:spPr>
          <a:xfrm>
            <a:off x="6789940" y="3372726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A7A123-CD0A-8309-ADD1-0756755267E8}"/>
              </a:ext>
            </a:extLst>
          </p:cNvPr>
          <p:cNvSpPr txBox="1"/>
          <p:nvPr/>
        </p:nvSpPr>
        <p:spPr>
          <a:xfrm>
            <a:off x="6405766" y="4990539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063C76-B838-452F-D24A-B63293968DBF}"/>
              </a:ext>
            </a:extLst>
          </p:cNvPr>
          <p:cNvSpPr txBox="1"/>
          <p:nvPr/>
        </p:nvSpPr>
        <p:spPr>
          <a:xfrm>
            <a:off x="408452" y="2813212"/>
            <a:ext cx="5953624" cy="1709402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44086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59188-37A9-02B8-755E-B0486F797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B051CF6-0B6F-ED35-556A-3DA59B0A9C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Emerging Assessment Methods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3643424-EFF3-4C96-1578-59597D91AE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86524" y="1335810"/>
            <a:ext cx="5484814" cy="4754880"/>
          </a:xfrm>
        </p:spPr>
        <p:txBody>
          <a:bodyPr/>
          <a:lstStyle/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An example of an emerging assessment method is miniCASCO, which evaluates: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Weight trajectory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Inflammation markers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Nutritional status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Functional capacity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Quality-of-life parameters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BD3EC02-A715-F957-324D-E881FBDF249F}"/>
              </a:ext>
            </a:extLst>
          </p:cNvPr>
          <p:cNvGraphicFramePr/>
          <p:nvPr/>
        </p:nvGraphicFramePr>
        <p:xfrm>
          <a:off x="-1108587" y="76731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A0D6457E-938D-F73F-0733-4B8B2BD595ED}"/>
              </a:ext>
            </a:extLst>
          </p:cNvPr>
          <p:cNvSpPr/>
          <p:nvPr/>
        </p:nvSpPr>
        <p:spPr>
          <a:xfrm>
            <a:off x="2059534" y="2755501"/>
            <a:ext cx="1640793" cy="1640793"/>
          </a:xfrm>
          <a:prstGeom prst="ellipse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37D2F9-EF19-7EF2-48FB-37937BFC5B28}"/>
              </a:ext>
            </a:extLst>
          </p:cNvPr>
          <p:cNvSpPr txBox="1"/>
          <p:nvPr/>
        </p:nvSpPr>
        <p:spPr>
          <a:xfrm>
            <a:off x="979586" y="2428423"/>
            <a:ext cx="1640793" cy="3860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Imaging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01396F-7728-B045-C77B-8744DEDD40AD}"/>
              </a:ext>
            </a:extLst>
          </p:cNvPr>
          <p:cNvSpPr txBox="1"/>
          <p:nvPr/>
        </p:nvSpPr>
        <p:spPr>
          <a:xfrm>
            <a:off x="860310" y="2782027"/>
            <a:ext cx="1449681" cy="6631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Digital/AI-assisted 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77A9EC-4D17-CD1A-A54F-21A0BE0B16E5}"/>
              </a:ext>
            </a:extLst>
          </p:cNvPr>
          <p:cNvSpPr txBox="1"/>
          <p:nvPr/>
        </p:nvSpPr>
        <p:spPr>
          <a:xfrm>
            <a:off x="2856926" y="2264159"/>
            <a:ext cx="1393021" cy="3860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Function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216A95-E139-8793-7E62-63877F2FE189}"/>
              </a:ext>
            </a:extLst>
          </p:cNvPr>
          <p:cNvSpPr txBox="1"/>
          <p:nvPr/>
        </p:nvSpPr>
        <p:spPr>
          <a:xfrm>
            <a:off x="3031864" y="2540439"/>
            <a:ext cx="2112440" cy="6631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Handgrip strength,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       physical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           performance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             tests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119A6-221D-0BF5-5F24-F81276A706CE}"/>
              </a:ext>
            </a:extLst>
          </p:cNvPr>
          <p:cNvSpPr txBox="1"/>
          <p:nvPr/>
        </p:nvSpPr>
        <p:spPr>
          <a:xfrm>
            <a:off x="1030117" y="4487087"/>
            <a:ext cx="1640793" cy="3860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Inflammation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BB9F3C-F4BD-078D-12EB-3916EF6B931A}"/>
              </a:ext>
            </a:extLst>
          </p:cNvPr>
          <p:cNvSpPr txBox="1"/>
          <p:nvPr/>
        </p:nvSpPr>
        <p:spPr>
          <a:xfrm>
            <a:off x="1622051" y="4789081"/>
            <a:ext cx="1102066" cy="5897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CRP, IL-6, GDF-15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FE5C04-A2A0-390F-35FA-13FE6C07F384}"/>
              </a:ext>
            </a:extLst>
          </p:cNvPr>
          <p:cNvSpPr txBox="1"/>
          <p:nvPr/>
        </p:nvSpPr>
        <p:spPr>
          <a:xfrm>
            <a:off x="2906270" y="4487087"/>
            <a:ext cx="1640793" cy="3860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Digital tools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4F7065-3AF8-1C36-5A62-E50464C6D728}"/>
              </a:ext>
            </a:extLst>
          </p:cNvPr>
          <p:cNvSpPr txBox="1"/>
          <p:nvPr/>
        </p:nvSpPr>
        <p:spPr>
          <a:xfrm>
            <a:off x="3009025" y="4841914"/>
            <a:ext cx="1449681" cy="6631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Body composition software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3FEDD8D-455B-B29F-B7DF-CC5CAD452B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08036" y="1536660"/>
            <a:ext cx="832930" cy="84466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9E5399C-127C-8D81-B75C-32EFC6444A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40016" y="1489601"/>
            <a:ext cx="410186" cy="74197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C1EADCAF-72CE-7272-58BE-1CD91C02F94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218602" y="3639636"/>
            <a:ext cx="480208" cy="78826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5BCAC67-2DF8-0C87-2752-A2BE01344A1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05787" y="3776959"/>
            <a:ext cx="346260" cy="513619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1AF085C9-1195-6EEF-9C40-F68A3382D12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37926" y="3773781"/>
            <a:ext cx="677191" cy="73455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6F1333A0-8958-AD1A-DDAA-141257A856F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429251" y="3639636"/>
            <a:ext cx="474384" cy="44620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767328C-66D9-25A2-766F-759CF9967CD0}"/>
              </a:ext>
            </a:extLst>
          </p:cNvPr>
          <p:cNvSpPr txBox="1"/>
          <p:nvPr/>
        </p:nvSpPr>
        <p:spPr>
          <a:xfrm>
            <a:off x="2061686" y="3303680"/>
            <a:ext cx="1622366" cy="88485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Emerging/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complementary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tools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A1A24E8-90B3-DF15-283E-5F76AF063846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Argilés. Front Physiol. 2017;8:92. Ni. Cancer Manag Res. 2020;12:5597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8200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6014E-BB46-0A0E-A36B-496BBC833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427BBCA-8CDC-397D-2054-E477CC844A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Clinical Challenge and Management Approach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26F983-3A10-95CA-E6A9-238C23F1087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Arends. Crit Rev Oncol Hematol. 2023;185:103965.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1530B340-D090-2F47-8490-21835E6FE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621905"/>
              </p:ext>
            </p:extLst>
          </p:nvPr>
        </p:nvGraphicFramePr>
        <p:xfrm>
          <a:off x="495300" y="1333500"/>
          <a:ext cx="3164565" cy="1934161"/>
        </p:xfrm>
        <a:graphic>
          <a:graphicData uri="http://schemas.openxmlformats.org/drawingml/2006/table">
            <a:tbl>
              <a:tblPr/>
              <a:tblGrid>
                <a:gridCol w="3164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0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b="1" kern="1200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Underrecognition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74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Cachexia frequently remains undiagnosed until advanced </a:t>
                      </a:r>
                      <a:br>
                        <a:rPr lang="en-US" sz="16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</a:br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stages, limiting therapeutic opportunities, and perpetuating poor outcomes</a:t>
                      </a:r>
                    </a:p>
                  </a:txBody>
                  <a:tcPr marT="91440" marB="9144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Group 32">
            <a:extLst>
              <a:ext uri="{FF2B5EF4-FFF2-40B4-BE49-F238E27FC236}">
                <a16:creationId xmlns:a16="http://schemas.microsoft.com/office/drawing/2014/main" id="{12698DF9-D2B2-EB4A-8D69-59CC642E6B66}"/>
              </a:ext>
            </a:extLst>
          </p:cNvPr>
          <p:cNvGraphicFramePr>
            <a:graphicFrameLocks noGrp="1"/>
          </p:cNvGraphicFramePr>
          <p:nvPr/>
        </p:nvGraphicFramePr>
        <p:xfrm>
          <a:off x="4020056" y="1337228"/>
          <a:ext cx="3258160" cy="1931322"/>
        </p:xfrm>
        <a:graphic>
          <a:graphicData uri="http://schemas.openxmlformats.org/drawingml/2006/table">
            <a:tbl>
              <a:tblPr/>
              <a:tblGrid>
                <a:gridCol w="3258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0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b="1" kern="1200" baseline="0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Screening Gaps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460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Absence of standardized, routine screening protocols in oncology practice results in delayed identification and intervention</a:t>
                      </a:r>
                    </a:p>
                  </a:txBody>
                  <a:tcPr marT="91440" marB="9144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6B0F32B0-338B-3A80-1B1B-1EBF2400392D}"/>
              </a:ext>
            </a:extLst>
          </p:cNvPr>
          <p:cNvGraphicFramePr>
            <a:graphicFrameLocks noGrp="1"/>
          </p:cNvGraphicFramePr>
          <p:nvPr/>
        </p:nvGraphicFramePr>
        <p:xfrm>
          <a:off x="7638407" y="1337228"/>
          <a:ext cx="3258159" cy="1931322"/>
        </p:xfrm>
        <a:graphic>
          <a:graphicData uri="http://schemas.openxmlformats.org/drawingml/2006/table">
            <a:tbl>
              <a:tblPr/>
              <a:tblGrid>
                <a:gridCol w="3258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0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b="1" kern="1200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Therapeutic Void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46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No approved curative pharmacologic therapy exists, leaving HCPs with limited evidence-based treatment options</a:t>
                      </a:r>
                    </a:p>
                  </a:txBody>
                  <a:tcPr marT="91440" marB="9144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7BE04BF1-EB26-50FB-61A0-492D65178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109" y="3267661"/>
            <a:ext cx="10872445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Importance of Early Detection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EF9B1B-0E41-B02D-F6B4-9F404C0FAEE3}"/>
              </a:ext>
            </a:extLst>
          </p:cNvPr>
          <p:cNvGrpSpPr/>
          <p:nvPr/>
        </p:nvGrpSpPr>
        <p:grpSpPr>
          <a:xfrm>
            <a:off x="1126948" y="4179398"/>
            <a:ext cx="9044376" cy="1452145"/>
            <a:chOff x="825339" y="4179398"/>
            <a:chExt cx="9044376" cy="145214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84D26A1-F43E-0EB2-515F-F8273B4080F4}"/>
                </a:ext>
              </a:extLst>
            </p:cNvPr>
            <p:cNvSpPr/>
            <p:nvPr/>
          </p:nvSpPr>
          <p:spPr>
            <a:xfrm>
              <a:off x="825339" y="4179398"/>
              <a:ext cx="9044376" cy="1452145"/>
            </a:xfrm>
            <a:prstGeom prst="roundRect">
              <a:avLst>
                <a:gd name="adj" fmla="val 767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B20BE2-18CB-4CC8-63B7-374288C5DCD7}"/>
                </a:ext>
              </a:extLst>
            </p:cNvPr>
            <p:cNvSpPr txBox="1"/>
            <p:nvPr/>
          </p:nvSpPr>
          <p:spPr>
            <a:xfrm>
              <a:off x="2322286" y="4353813"/>
              <a:ext cx="7286171" cy="110331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Early detection of cancer cachexia 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E04507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enables metabolic and nutritional stabilization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 before irreversible muscle loss occurs, fundamentally changing the disease trajectory and allowing the maintenance of functional independence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E78C1B6-A3A6-DE33-0952-BE2A133AA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86396" y="4402550"/>
              <a:ext cx="1005840" cy="10058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567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39AAB-46EA-2CEF-F8E0-E3D5D972B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4DC9764-6E60-44A5-E75F-4466F05B76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Overcoming Barriers to Diagnosis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EC6803-6478-7467-BADE-16B0B6246A24}"/>
              </a:ext>
            </a:extLst>
          </p:cNvPr>
          <p:cNvSpPr txBox="1"/>
          <p:nvPr/>
        </p:nvSpPr>
        <p:spPr>
          <a:xfrm>
            <a:off x="3296012" y="1762171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Time constraints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6C45E76-2642-80E0-A31F-AA9296D7F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6957" y="3767723"/>
            <a:ext cx="412540" cy="67718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43AA509-55B6-8A90-5F32-5C304163E4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62528" y="4850737"/>
            <a:ext cx="677191" cy="7345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586DFE-5294-069D-F759-6DA5B0CCF7BE}"/>
              </a:ext>
            </a:extLst>
          </p:cNvPr>
          <p:cNvSpPr txBox="1"/>
          <p:nvPr/>
        </p:nvSpPr>
        <p:spPr>
          <a:xfrm>
            <a:off x="3296011" y="2861339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Lack of ownership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AB25DD-4F18-C1E2-627E-3A576B107072}"/>
              </a:ext>
            </a:extLst>
          </p:cNvPr>
          <p:cNvSpPr txBox="1"/>
          <p:nvPr/>
        </p:nvSpPr>
        <p:spPr>
          <a:xfrm>
            <a:off x="3296011" y="3811401"/>
            <a:ext cx="2416965" cy="6753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46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Weight loss normalization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7E9BC8-9640-3D69-5DB7-2F8708B718AC}"/>
              </a:ext>
            </a:extLst>
          </p:cNvPr>
          <p:cNvSpPr txBox="1"/>
          <p:nvPr/>
        </p:nvSpPr>
        <p:spPr>
          <a:xfrm>
            <a:off x="3296011" y="4918336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B6FE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Fragmented workflows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485B2D-B9AF-C528-22DB-F1CFE0C64AA9}"/>
              </a:ext>
            </a:extLst>
          </p:cNvPr>
          <p:cNvSpPr txBox="1"/>
          <p:nvPr/>
        </p:nvSpPr>
        <p:spPr>
          <a:xfrm>
            <a:off x="7581150" y="1751538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Systematic screening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3437AE-53DB-1787-80DD-EB88979A14D2}"/>
              </a:ext>
            </a:extLst>
          </p:cNvPr>
          <p:cNvSpPr txBox="1"/>
          <p:nvPr/>
        </p:nvSpPr>
        <p:spPr>
          <a:xfrm>
            <a:off x="7581149" y="2712481"/>
            <a:ext cx="4189093" cy="6212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Multidisciplinary approach/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multimodal management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239BA9-052F-8B29-DA33-4FBB4C5B2DD1}"/>
              </a:ext>
            </a:extLst>
          </p:cNvPr>
          <p:cNvSpPr txBox="1"/>
          <p:nvPr/>
        </p:nvSpPr>
        <p:spPr>
          <a:xfrm>
            <a:off x="7581150" y="3811401"/>
            <a:ext cx="2228946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46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Embedded tools in EHR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E99208-1B43-086B-3D80-FDFF7CE81EC4}"/>
              </a:ext>
            </a:extLst>
          </p:cNvPr>
          <p:cNvSpPr txBox="1"/>
          <p:nvPr/>
        </p:nvSpPr>
        <p:spPr>
          <a:xfrm>
            <a:off x="7581149" y="5096105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B6FE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Education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68E6DD2-21EF-424B-09B9-5C734E73B345}"/>
              </a:ext>
            </a:extLst>
          </p:cNvPr>
          <p:cNvCxnSpPr>
            <a:cxnSpLocks/>
          </p:cNvCxnSpPr>
          <p:nvPr/>
        </p:nvCxnSpPr>
        <p:spPr>
          <a:xfrm>
            <a:off x="5712976" y="1942088"/>
            <a:ext cx="882033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52FF12D-E708-B487-E46F-D24D905AAD0B}"/>
              </a:ext>
            </a:extLst>
          </p:cNvPr>
          <p:cNvCxnSpPr>
            <a:cxnSpLocks/>
          </p:cNvCxnSpPr>
          <p:nvPr/>
        </p:nvCxnSpPr>
        <p:spPr>
          <a:xfrm>
            <a:off x="5712976" y="3025072"/>
            <a:ext cx="882033" cy="0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E245BD4-DE34-2D4C-AFA3-455A5B856829}"/>
              </a:ext>
            </a:extLst>
          </p:cNvPr>
          <p:cNvCxnSpPr>
            <a:cxnSpLocks/>
          </p:cNvCxnSpPr>
          <p:nvPr/>
        </p:nvCxnSpPr>
        <p:spPr>
          <a:xfrm>
            <a:off x="5712976" y="5242290"/>
            <a:ext cx="882033" cy="0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83EB8B6-4C8A-33F5-E026-070D02D232A9}"/>
              </a:ext>
            </a:extLst>
          </p:cNvPr>
          <p:cNvCxnSpPr>
            <a:cxnSpLocks/>
          </p:cNvCxnSpPr>
          <p:nvPr/>
        </p:nvCxnSpPr>
        <p:spPr>
          <a:xfrm>
            <a:off x="5712976" y="4102068"/>
            <a:ext cx="882033" cy="0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 descr="Clock with solid fill">
            <a:extLst>
              <a:ext uri="{FF2B5EF4-FFF2-40B4-BE49-F238E27FC236}">
                <a16:creationId xmlns:a16="http://schemas.microsoft.com/office/drawing/2014/main" id="{C94A1F68-B805-ED74-5E63-B0B8FB5C12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43924" y="1484888"/>
            <a:ext cx="914400" cy="914400"/>
          </a:xfrm>
          <a:prstGeom prst="rect">
            <a:avLst/>
          </a:prstGeom>
        </p:spPr>
      </p:pic>
      <p:pic>
        <p:nvPicPr>
          <p:cNvPr id="23" name="Graphic 22" descr="Scale with solid fill">
            <a:extLst>
              <a:ext uri="{FF2B5EF4-FFF2-40B4-BE49-F238E27FC236}">
                <a16:creationId xmlns:a16="http://schemas.microsoft.com/office/drawing/2014/main" id="{B0F095A2-2E1B-7EE5-41D3-02A665343A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04909" y="3694330"/>
            <a:ext cx="792430" cy="792430"/>
          </a:xfrm>
          <a:prstGeom prst="rect">
            <a:avLst/>
          </a:prstGeom>
        </p:spPr>
      </p:pic>
      <p:pic>
        <p:nvPicPr>
          <p:cNvPr id="25" name="Graphic 24" descr="Woman Shrugging with solid fill">
            <a:extLst>
              <a:ext uri="{FF2B5EF4-FFF2-40B4-BE49-F238E27FC236}">
                <a16:creationId xmlns:a16="http://schemas.microsoft.com/office/drawing/2014/main" id="{7AA69129-F18B-C67F-0F36-C57B2D2F4F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43924" y="2615478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C6F225F-E634-7421-478C-894954284BB3}"/>
              </a:ext>
            </a:extLst>
          </p:cNvPr>
          <p:cNvSpPr txBox="1"/>
          <p:nvPr/>
        </p:nvSpPr>
        <p:spPr>
          <a:xfrm>
            <a:off x="2462528" y="2602393"/>
            <a:ext cx="225113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29" name="Graphic 28" descr="Clipboard Checked with solid fill">
            <a:extLst>
              <a:ext uri="{FF2B5EF4-FFF2-40B4-BE49-F238E27FC236}">
                <a16:creationId xmlns:a16="http://schemas.microsoft.com/office/drawing/2014/main" id="{DFBBDC1A-76C0-7B1C-A269-9B92465606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73546" y="1599292"/>
            <a:ext cx="914400" cy="914400"/>
          </a:xfrm>
          <a:prstGeom prst="rect">
            <a:avLst/>
          </a:prstGeom>
        </p:spPr>
      </p:pic>
      <p:pic>
        <p:nvPicPr>
          <p:cNvPr id="31" name="Graphic 30" descr="Storytelling with solid fill">
            <a:extLst>
              <a:ext uri="{FF2B5EF4-FFF2-40B4-BE49-F238E27FC236}">
                <a16:creationId xmlns:a16="http://schemas.microsoft.com/office/drawing/2014/main" id="{6814E4CC-C9F6-D231-495D-9C81FE79EBE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02769" y="4857777"/>
            <a:ext cx="677191" cy="677191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02C7D140-34DA-A772-9A2A-72ADE199FE27}"/>
              </a:ext>
            </a:extLst>
          </p:cNvPr>
          <p:cNvGrpSpPr/>
          <p:nvPr/>
        </p:nvGrpSpPr>
        <p:grpSpPr>
          <a:xfrm>
            <a:off x="6637633" y="2721472"/>
            <a:ext cx="910800" cy="755978"/>
            <a:chOff x="6613357" y="2721472"/>
            <a:chExt cx="910800" cy="755978"/>
          </a:xfrm>
          <a:solidFill>
            <a:schemeClr val="accent6"/>
          </a:solidFill>
        </p:grpSpPr>
        <p:pic>
          <p:nvPicPr>
            <p:cNvPr id="33" name="Graphic 32" descr="Doctor male with solid fill">
              <a:extLst>
                <a:ext uri="{FF2B5EF4-FFF2-40B4-BE49-F238E27FC236}">
                  <a16:creationId xmlns:a16="http://schemas.microsoft.com/office/drawing/2014/main" id="{825E37FE-7838-CDC6-AF3F-35842945D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613357" y="2721472"/>
              <a:ext cx="607200" cy="607200"/>
            </a:xfrm>
            <a:prstGeom prst="rect">
              <a:avLst/>
            </a:prstGeom>
          </p:spPr>
        </p:pic>
        <p:pic>
          <p:nvPicPr>
            <p:cNvPr id="35" name="Graphic 34" descr="Doctor female with solid fill">
              <a:extLst>
                <a:ext uri="{FF2B5EF4-FFF2-40B4-BE49-F238E27FC236}">
                  <a16:creationId xmlns:a16="http://schemas.microsoft.com/office/drawing/2014/main" id="{2502750E-A232-4AA9-A1CB-65B3DAAD8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6916957" y="2870250"/>
              <a:ext cx="607200" cy="607200"/>
            </a:xfrm>
            <a:prstGeom prst="rect">
              <a:avLst/>
            </a:prstGeom>
          </p:spPr>
        </p:pic>
      </p:grp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492C0214-3432-C2FE-76FC-DBE6DF20ABF5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Arends. Crit Rev Oncol Hematol. 2023;185:103965.</a:t>
            </a:r>
          </a:p>
        </p:txBody>
      </p:sp>
    </p:spTree>
    <p:extLst>
      <p:ext uri="{BB962C8B-B14F-4D97-AF65-F5344CB8AC3E}">
        <p14:creationId xmlns:p14="http://schemas.microsoft.com/office/powerpoint/2010/main" val="1640942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07AE7-04FD-786B-96CF-45C4F371C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2BC477A-0CA7-5BEC-8984-2EDB9781A1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Conclusions and Key Takeaways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04A0E2F-99B3-25E3-CFD9-C1CA2900EB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7" y="1335810"/>
            <a:ext cx="10865547" cy="4754880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Cancer cachexia is common, progressive, and clinically relevant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Early recognition is critical and feasible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Very important: precachexia is the key window of opportunity for treatment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Diagnostic tools already exist and need to be integrated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Cachexia remains a major clinical unmet need and a major opportunity for diagnosis and treatment</a:t>
            </a:r>
          </a:p>
        </p:txBody>
      </p:sp>
    </p:spTree>
    <p:extLst>
      <p:ext uri="{BB962C8B-B14F-4D97-AF65-F5344CB8AC3E}">
        <p14:creationId xmlns:p14="http://schemas.microsoft.com/office/powerpoint/2010/main" val="2773087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5108D-40D4-E2C1-15D6-2C475E191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57203B8E-B50A-AF7F-B70D-181DD5B3E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667123"/>
          </a:xfrm>
        </p:spPr>
        <p:txBody>
          <a:bodyPr/>
          <a:lstStyle/>
          <a:p>
            <a:r>
              <a:rPr lang="en-US" altLang="en-US" dirty="0"/>
              <a:t>Strategies to Improve Appetite, Lean Body Mass, or Physical Function in Patients With Cachexia</a:t>
            </a:r>
          </a:p>
        </p:txBody>
      </p:sp>
    </p:spTree>
    <p:extLst>
      <p:ext uri="{BB962C8B-B14F-4D97-AF65-F5344CB8AC3E}">
        <p14:creationId xmlns:p14="http://schemas.microsoft.com/office/powerpoint/2010/main" val="1580434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887A4-CE6C-4581-B5EE-702C238C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67CCBF1-8AAB-F3F4-4E87-FCE44EE6EB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11740260" cy="1355104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Improved management of cancer cachexia requires a multimodal approach by a multidisciplinary team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Treatment is best commenced earlier rather than later 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04CCF007-727A-2085-BEC6-7AA305BE57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Efficacy of Multimodal Therapy for Cancer Cachexia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2FB4A1-F3A9-775C-DD00-DD6B024A628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Courtesy of Josep M. Argiles, PhD.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D401E4-1545-4561-6DCB-DE8862BF2D3F}"/>
              </a:ext>
            </a:extLst>
          </p:cNvPr>
          <p:cNvSpPr txBox="1"/>
          <p:nvPr/>
        </p:nvSpPr>
        <p:spPr>
          <a:xfrm>
            <a:off x="698354" y="2952419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2D2DE3-5ACD-89A6-266A-F1711584664F}"/>
              </a:ext>
            </a:extLst>
          </p:cNvPr>
          <p:cNvSpPr txBox="1"/>
          <p:nvPr/>
        </p:nvSpPr>
        <p:spPr>
          <a:xfrm>
            <a:off x="666473" y="6114554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3AA8FF-38B5-AFA7-C65F-756599F42073}"/>
              </a:ext>
            </a:extLst>
          </p:cNvPr>
          <p:cNvSpPr txBox="1"/>
          <p:nvPr/>
        </p:nvSpPr>
        <p:spPr>
          <a:xfrm rot="16200000">
            <a:off x="106944" y="4497922"/>
            <a:ext cx="1515777" cy="30553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Percentage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AC48217-4EE6-FB22-69FA-680487B67BD0}"/>
              </a:ext>
            </a:extLst>
          </p:cNvPr>
          <p:cNvSpPr/>
          <p:nvPr/>
        </p:nvSpPr>
        <p:spPr>
          <a:xfrm>
            <a:off x="1378804" y="2776217"/>
            <a:ext cx="10592533" cy="3466920"/>
          </a:xfrm>
          <a:custGeom>
            <a:avLst/>
            <a:gdLst>
              <a:gd name="csX0" fmla="*/ 0 w 5243715"/>
              <a:gd name="csY0" fmla="*/ 0 h 3466920"/>
              <a:gd name="csX1" fmla="*/ 0 w 5243715"/>
              <a:gd name="csY1" fmla="*/ 3466920 h 3466920"/>
              <a:gd name="csX2" fmla="*/ 5243715 w 5243715"/>
              <a:gd name="csY2" fmla="*/ 3466920 h 346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243715" h="3466920">
                <a:moveTo>
                  <a:pt x="0" y="0"/>
                </a:moveTo>
                <a:lnTo>
                  <a:pt x="0" y="3466920"/>
                </a:lnTo>
                <a:lnTo>
                  <a:pt x="5243715" y="346692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DCB3AE-2BDB-5E79-979C-6CE4EFD301EB}"/>
              </a:ext>
            </a:extLst>
          </p:cNvPr>
          <p:cNvCxnSpPr>
            <a:cxnSpLocks/>
          </p:cNvCxnSpPr>
          <p:nvPr/>
        </p:nvCxnSpPr>
        <p:spPr>
          <a:xfrm>
            <a:off x="1378804" y="3057905"/>
            <a:ext cx="9918463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261B308-62C7-C221-0DDC-B68C6483747C}"/>
              </a:ext>
            </a:extLst>
          </p:cNvPr>
          <p:cNvSpPr/>
          <p:nvPr/>
        </p:nvSpPr>
        <p:spPr>
          <a:xfrm>
            <a:off x="1383410" y="3148911"/>
            <a:ext cx="9865940" cy="2643526"/>
          </a:xfrm>
          <a:custGeom>
            <a:avLst/>
            <a:gdLst>
              <a:gd name="csX0" fmla="*/ 0 w 4884023"/>
              <a:gd name="csY0" fmla="*/ 2643526 h 2643526"/>
              <a:gd name="csX1" fmla="*/ 550374 w 4884023"/>
              <a:gd name="csY1" fmla="*/ 2643526 h 2643526"/>
              <a:gd name="csX2" fmla="*/ 550374 w 4884023"/>
              <a:gd name="csY2" fmla="*/ 2288167 h 2643526"/>
              <a:gd name="csX3" fmla="*/ 1066078 w 4884023"/>
              <a:gd name="csY3" fmla="*/ 2288167 h 2643526"/>
              <a:gd name="csX4" fmla="*/ 1066078 w 4884023"/>
              <a:gd name="csY4" fmla="*/ 1967477 h 2643526"/>
              <a:gd name="csX5" fmla="*/ 1651120 w 4884023"/>
              <a:gd name="csY5" fmla="*/ 1967477 h 2643526"/>
              <a:gd name="csX6" fmla="*/ 1651120 w 4884023"/>
              <a:gd name="csY6" fmla="*/ 1703124 h 2643526"/>
              <a:gd name="csX7" fmla="*/ 2210161 w 4884023"/>
              <a:gd name="csY7" fmla="*/ 1703124 h 2643526"/>
              <a:gd name="csX8" fmla="*/ 2210161 w 4884023"/>
              <a:gd name="csY8" fmla="*/ 1356432 h 2643526"/>
              <a:gd name="csX9" fmla="*/ 2725866 w 4884023"/>
              <a:gd name="csY9" fmla="*/ 1356432 h 2643526"/>
              <a:gd name="csX10" fmla="*/ 2725866 w 4884023"/>
              <a:gd name="csY10" fmla="*/ 975071 h 2643526"/>
              <a:gd name="csX11" fmla="*/ 3232902 w 4884023"/>
              <a:gd name="csY11" fmla="*/ 975071 h 2643526"/>
              <a:gd name="csX12" fmla="*/ 3232902 w 4884023"/>
              <a:gd name="csY12" fmla="*/ 671716 h 2643526"/>
              <a:gd name="csX13" fmla="*/ 3804944 w 4884023"/>
              <a:gd name="csY13" fmla="*/ 671716 h 2643526"/>
              <a:gd name="csX14" fmla="*/ 3804944 w 4884023"/>
              <a:gd name="csY14" fmla="*/ 307689 h 2643526"/>
              <a:gd name="csX15" fmla="*/ 4376986 w 4884023"/>
              <a:gd name="csY15" fmla="*/ 307689 h 2643526"/>
              <a:gd name="csX16" fmla="*/ 4376986 w 4884023"/>
              <a:gd name="csY16" fmla="*/ 0 h 2643526"/>
              <a:gd name="csX17" fmla="*/ 4884023 w 4884023"/>
              <a:gd name="csY17" fmla="*/ 0 h 26435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884023" h="2643526">
                <a:moveTo>
                  <a:pt x="0" y="2643526"/>
                </a:moveTo>
                <a:lnTo>
                  <a:pt x="550374" y="2643526"/>
                </a:lnTo>
                <a:lnTo>
                  <a:pt x="550374" y="2288167"/>
                </a:lnTo>
                <a:lnTo>
                  <a:pt x="1066078" y="2288167"/>
                </a:lnTo>
                <a:lnTo>
                  <a:pt x="1066078" y="1967477"/>
                </a:lnTo>
                <a:lnTo>
                  <a:pt x="1651120" y="1967477"/>
                </a:lnTo>
                <a:lnTo>
                  <a:pt x="1651120" y="1703124"/>
                </a:lnTo>
                <a:lnTo>
                  <a:pt x="2210161" y="1703124"/>
                </a:lnTo>
                <a:lnTo>
                  <a:pt x="2210161" y="1356432"/>
                </a:lnTo>
                <a:lnTo>
                  <a:pt x="2725866" y="1356432"/>
                </a:lnTo>
                <a:lnTo>
                  <a:pt x="2725866" y="975071"/>
                </a:lnTo>
                <a:lnTo>
                  <a:pt x="3232902" y="975071"/>
                </a:lnTo>
                <a:lnTo>
                  <a:pt x="3232902" y="671716"/>
                </a:lnTo>
                <a:lnTo>
                  <a:pt x="3804944" y="671716"/>
                </a:lnTo>
                <a:lnTo>
                  <a:pt x="3804944" y="307689"/>
                </a:lnTo>
                <a:lnTo>
                  <a:pt x="4376986" y="307689"/>
                </a:lnTo>
                <a:lnTo>
                  <a:pt x="4376986" y="0"/>
                </a:lnTo>
                <a:lnTo>
                  <a:pt x="4884023" y="0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4B4B65-F3EC-679D-5FE5-140AED766AAE}"/>
              </a:ext>
            </a:extLst>
          </p:cNvPr>
          <p:cNvSpPr txBox="1"/>
          <p:nvPr/>
        </p:nvSpPr>
        <p:spPr>
          <a:xfrm>
            <a:off x="1427286" y="5846083"/>
            <a:ext cx="1801899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Diagnosis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Awareness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8B3614-9C8B-8186-292F-81B9E925BA1C}"/>
              </a:ext>
            </a:extLst>
          </p:cNvPr>
          <p:cNvSpPr txBox="1"/>
          <p:nvPr/>
        </p:nvSpPr>
        <p:spPr>
          <a:xfrm>
            <a:off x="2551183" y="5478305"/>
            <a:ext cx="1801899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Early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Intervention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7F7F2-DD36-8154-E6A1-A9DF649DCF03}"/>
              </a:ext>
            </a:extLst>
          </p:cNvPr>
          <p:cNvSpPr txBox="1"/>
          <p:nvPr/>
        </p:nvSpPr>
        <p:spPr>
          <a:xfrm>
            <a:off x="3580204" y="5169449"/>
            <a:ext cx="1331232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Antitumor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Treatment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863462-15D1-E661-7BEB-A4853CBF0923}"/>
              </a:ext>
            </a:extLst>
          </p:cNvPr>
          <p:cNvSpPr txBox="1"/>
          <p:nvPr/>
        </p:nvSpPr>
        <p:spPr>
          <a:xfrm>
            <a:off x="4782802" y="4913872"/>
            <a:ext cx="1722144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Multidisciplinary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Team Involvement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D8A919-EC90-109E-2AF9-B2C7CD7C3ECC}"/>
              </a:ext>
            </a:extLst>
          </p:cNvPr>
          <p:cNvSpPr txBox="1"/>
          <p:nvPr/>
        </p:nvSpPr>
        <p:spPr>
          <a:xfrm>
            <a:off x="5945083" y="4557432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National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Support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3635CC-FD32-8363-190D-B0953771B1A2}"/>
              </a:ext>
            </a:extLst>
          </p:cNvPr>
          <p:cNvSpPr txBox="1"/>
          <p:nvPr/>
        </p:nvSpPr>
        <p:spPr>
          <a:xfrm>
            <a:off x="6966577" y="4171340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Best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Supportive Care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B9291E-47DF-1F2C-032C-89F2436311EC}"/>
              </a:ext>
            </a:extLst>
          </p:cNvPr>
          <p:cNvSpPr txBox="1"/>
          <p:nvPr/>
        </p:nvSpPr>
        <p:spPr>
          <a:xfrm>
            <a:off x="7994523" y="3876371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Antianemia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Treatment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314F95-BE76-FD63-B69F-E4C1126ADFAE}"/>
              </a:ext>
            </a:extLst>
          </p:cNvPr>
          <p:cNvSpPr txBox="1"/>
          <p:nvPr/>
        </p:nvSpPr>
        <p:spPr>
          <a:xfrm>
            <a:off x="9128625" y="3533924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Anti-inflammatory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Treatment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B699C5-7916-D555-9DB2-5D5479900DF6}"/>
              </a:ext>
            </a:extLst>
          </p:cNvPr>
          <p:cNvSpPr txBox="1"/>
          <p:nvPr/>
        </p:nvSpPr>
        <p:spPr>
          <a:xfrm>
            <a:off x="10301335" y="3190322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Exercise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3364100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8D13A-CFFC-4E13-DCB4-811B8B8AC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4371329-10AB-DF2A-DEE9-9885B12EFA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Guideline Differences: Definition, Concept, and Focus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8EFAB9-3874-BAB4-D9E3-42D4629649B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40C143C9-E2A0-4E70-ECDF-70715F78C1B7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333500"/>
          <a:ext cx="11740260" cy="4450176"/>
        </p:xfrm>
        <a:graphic>
          <a:graphicData uri="http://schemas.openxmlformats.org/drawingml/2006/table">
            <a:tbl>
              <a:tblPr/>
              <a:tblGrid>
                <a:gridCol w="295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6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3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19199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Parameter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Guideline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73639"/>
                  </a:ext>
                </a:extLst>
              </a:tr>
              <a:tr h="1919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ESPEN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ESMO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ASCO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Definition of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Frames cachexia primarily as a nutrition and metabolism disorder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Frames cachexia as an oncologic syndrome across the disease continuum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Acknowledges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2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Symptoms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Emphasizes malnutrition, sarcopenia, and inflammation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Focuses on what has high-quality evidence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Diagnostic approach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Clear diagnostic criteria aligned with international consensus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Strong emphasis on early identification within cancer care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Cautious about labeling and interventions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529186"/>
                  </a:ext>
                </a:extLst>
              </a:tr>
              <a:tr h="61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Staging of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Applies broadly across cancer stages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Explicitly recognizes precachexia, cachexia, refractory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Avoids rigid staging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877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679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07E20-3920-1FB4-5D6F-3323117D9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DDD1A20-DAD0-5C45-4A84-A32BA0034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Guideline Differences in the Management of Cancer Cachexia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61E69C7C-C826-8C9E-1A4E-778A58091A67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333500"/>
          <a:ext cx="11740259" cy="2072704"/>
        </p:xfrm>
        <a:graphic>
          <a:graphicData uri="http://schemas.openxmlformats.org/drawingml/2006/table">
            <a:tbl>
              <a:tblPr/>
              <a:tblGrid>
                <a:gridCol w="295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Focus and Overall Approach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Guideline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7363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ESPEN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ESMO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ASCO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Primary focus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Nutrition-centered, metabolic support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Oncology-integrated, multimodal care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Evidence-threshold driven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Overall treatment approach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Most detailed and prescriptive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Practical, patient-trajectory focused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Conservative, limited recommendations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E3A5DF0E-6B00-7220-E40F-099A891B601F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1. Muscaritoli. Clin Nutr. 2021;40:2898. 2. Arends. ESMO Open. 2021;6:100092. 3. Roeland. JCO. 2023;41:4178.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91467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C1823-6C3C-6424-8438-E6778727C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E855691-18B9-53FC-FC02-3307B109A4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Guideline Differences: Strengths and Limitations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0D34EE-0238-E852-7258-0A43B631758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D8903E16-8FB6-BDA4-FF42-D5249A93D8E7}"/>
              </a:ext>
            </a:extLst>
          </p:cNvPr>
          <p:cNvGraphicFramePr>
            <a:graphicFrameLocks noGrp="1"/>
          </p:cNvGraphicFramePr>
          <p:nvPr/>
        </p:nvGraphicFramePr>
        <p:xfrm>
          <a:off x="231078" y="1333500"/>
          <a:ext cx="11740259" cy="3599953"/>
        </p:xfrm>
        <a:graphic>
          <a:graphicData uri="http://schemas.openxmlformats.org/drawingml/2006/table">
            <a:tbl>
              <a:tblPr/>
              <a:tblGrid>
                <a:gridCol w="295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44180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Guideline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73639"/>
                  </a:ext>
                </a:extLst>
              </a:tr>
              <a:tr h="44180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ESPEN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ESMO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ASCO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56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Strengths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Strong physiologic framework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Best integration into real oncology workflows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High evidentiary rigor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3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Limitations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Less oncology-specific nuance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Less granular nutritional prescription than ESPEN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Less actionable guidance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7256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8F5C6-47CE-1ADE-E81C-C7631360D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7565835-CF1E-FF13-2F3D-225D70F562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Nutritional Interventions: Guideline Differences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614A61-DE78-258F-6917-9D953CA2E1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7D46D5E0-56A5-5A10-FC94-4CD7D347AC0A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333501"/>
          <a:ext cx="11740259" cy="3535744"/>
        </p:xfrm>
        <a:graphic>
          <a:graphicData uri="http://schemas.openxmlformats.org/drawingml/2006/table">
            <a:tbl>
              <a:tblPr/>
              <a:tblGrid>
                <a:gridCol w="3870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4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4727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ESPEN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ESMO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ASCO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Most specific</a:t>
                      </a: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Calibri" panose="020F0502020204030204" pitchFamily="34" charset="0"/>
                        <a:buChar char="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Energy: ~25-30 kcal/kg/day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Calibri" panose="020F0502020204030204" pitchFamily="34" charset="0"/>
                        <a:buChar char="‒"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Protein: up to 1.5 g/kg/day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 is </a:t>
                      </a: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necessary but insufficient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Recommends </a:t>
                      </a: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dietary counseling only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Poppins" pitchFamily="2" charset="77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Strong recommendations for:</a:t>
                      </a:r>
                      <a:endParaRPr kumimoji="0" lang="es-ES" sz="16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3464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Calibri" panose="020F0502020204030204" pitchFamily="34" charset="0"/>
                        <a:buChar char="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Oral nutritional supplements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3464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Calibri" panose="020F0502020204030204" pitchFamily="34" charset="0"/>
                        <a:buChar char="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Enteral nutrition when intake is inadequate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Parenteral nutrition:</a:t>
                      </a:r>
                      <a:endParaRPr kumimoji="0" lang="es-ES" sz="16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0" indent="-283464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Calibri" panose="020F0502020204030204" pitchFamily="34" charset="0"/>
                        <a:buChar char="‒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cceptable in select patient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Focuses more on: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Early dietitian involvement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Symptom-driven nutritional optimization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Less emphasis on numeric targets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Explicitly advises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against routine use</a:t>
                      </a: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of: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Enteral feeding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Parenteral nutrition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Supplements for cachexia alone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 is central</a:t>
                      </a: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even if not curative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 as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one pillar of multimodal care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 should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be escalated without strong indication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41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7515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F63EF60F-9CDC-BDAE-C2EE-358B2D5FBA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The following approaches are </a:t>
            </a:r>
            <a:r>
              <a:rPr lang="en-US" altLang="en-US" b="1" u="sng" dirty="0"/>
              <a:t>not</a:t>
            </a:r>
            <a:r>
              <a:rPr lang="en-US" altLang="en-US" dirty="0"/>
              <a:t> recommended:</a:t>
            </a:r>
          </a:p>
          <a:p>
            <a:pPr lvl="2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200" dirty="0"/>
              <a:t>Force feeding</a:t>
            </a:r>
          </a:p>
          <a:p>
            <a:pPr lvl="2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200" dirty="0"/>
              <a:t>Aggressive use of artificial nutrition in end-of-life settings</a:t>
            </a:r>
          </a:p>
          <a:p>
            <a:pPr lvl="2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200" dirty="0"/>
              <a:t>Use of unproven supplements as sole therapy</a:t>
            </a:r>
          </a:p>
          <a:p>
            <a:pPr lvl="2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200" dirty="0"/>
              <a:t>Delayed intervention as early management is critical to achieve positive outcomes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Cancer Cachexia: Warnings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F23C0-79C2-3AB4-0E0A-686D957B8F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47684" y="6302375"/>
            <a:ext cx="8214851" cy="327025"/>
          </a:xfrm>
        </p:spPr>
        <p:txBody>
          <a:bodyPr/>
          <a:lstStyle/>
          <a:p>
            <a:r>
              <a:rPr lang="en-US" dirty="0"/>
              <a:t>Roeland. JCO. 2023;41:4178. Muscaritoli. Clin Nutr. 2021;40:2898. Arends. ESMO Open. 2021;6:100092. Roeland. JCO. 2023;41:4178. </a:t>
            </a:r>
          </a:p>
        </p:txBody>
      </p:sp>
    </p:spTree>
    <p:extLst>
      <p:ext uri="{BB962C8B-B14F-4D97-AF65-F5344CB8AC3E}">
        <p14:creationId xmlns:p14="http://schemas.microsoft.com/office/powerpoint/2010/main" val="6688757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F80C9-B92B-168A-5D00-4289E009F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5066973-9DF2-CF1A-67ED-0F8135CF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Exercise and Physical Activity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F6538E-D495-A333-F263-0A3B0609165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9" name="Group 32">
            <a:extLst>
              <a:ext uri="{FF2B5EF4-FFF2-40B4-BE49-F238E27FC236}">
                <a16:creationId xmlns:a16="http://schemas.microsoft.com/office/drawing/2014/main" id="{2B67AADB-B878-BEBB-22DE-0DA990AC2AEC}"/>
              </a:ext>
            </a:extLst>
          </p:cNvPr>
          <p:cNvGraphicFramePr>
            <a:graphicFrameLocks noGrp="1"/>
          </p:cNvGraphicFramePr>
          <p:nvPr/>
        </p:nvGraphicFramePr>
        <p:xfrm>
          <a:off x="383478" y="1304988"/>
          <a:ext cx="11587861" cy="1960875"/>
        </p:xfrm>
        <a:graphic>
          <a:graphicData uri="http://schemas.openxmlformats.org/drawingml/2006/table">
            <a:tbl>
              <a:tblPr/>
              <a:tblGrid>
                <a:gridCol w="2918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8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5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5510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36721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Guideline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73639"/>
                  </a:ext>
                </a:extLst>
              </a:tr>
              <a:tr h="36721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ESPEN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ESMO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ASCO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8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Position of exercise and physical activity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Recommended, but secondary to nutrition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Strong endorsement of exercise as core therapy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Acknowledges benefit but limited formal guidance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20E5BC5-F74C-1616-5B06-B5A4238BAB2A}"/>
              </a:ext>
            </a:extLst>
          </p:cNvPr>
          <p:cNvSpPr txBox="1"/>
          <p:nvPr/>
        </p:nvSpPr>
        <p:spPr>
          <a:xfrm>
            <a:off x="6353175" y="5514975"/>
            <a:ext cx="2638425" cy="80201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E6FE9F-EA24-2EA0-0502-64643520ADFB}"/>
              </a:ext>
            </a:extLst>
          </p:cNvPr>
          <p:cNvSpPr txBox="1"/>
          <p:nvPr/>
        </p:nvSpPr>
        <p:spPr>
          <a:xfrm>
            <a:off x="6486525" y="5314950"/>
            <a:ext cx="2219325" cy="1104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3A292C-6D71-C75F-F326-0AAC46116081}"/>
              </a:ext>
            </a:extLst>
          </p:cNvPr>
          <p:cNvSpPr txBox="1"/>
          <p:nvPr/>
        </p:nvSpPr>
        <p:spPr>
          <a:xfrm>
            <a:off x="6174475" y="3915723"/>
            <a:ext cx="2743199" cy="92333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Strongest advocate for exercise and nutrition synergy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8EB0D2FB-6C96-7D69-9B7C-93C1D4E988B2}"/>
              </a:ext>
            </a:extLst>
          </p:cNvPr>
          <p:cNvSpPr/>
          <p:nvPr/>
        </p:nvSpPr>
        <p:spPr>
          <a:xfrm>
            <a:off x="7079349" y="3255641"/>
            <a:ext cx="876300" cy="64234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593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4B973-6408-56C1-DCDE-20A24C65E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62385-D2BA-9D9A-E28B-96058434D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B7A7C867-BC04-2E3D-2E14-E734651A04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Pharmacologic Therapy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9A71AA-EFCE-4518-6632-1CC0024531F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9" name="Group 32">
            <a:extLst>
              <a:ext uri="{FF2B5EF4-FFF2-40B4-BE49-F238E27FC236}">
                <a16:creationId xmlns:a16="http://schemas.microsoft.com/office/drawing/2014/main" id="{F2B1A4FE-F39A-BFC1-310C-52CA013312C8}"/>
              </a:ext>
            </a:extLst>
          </p:cNvPr>
          <p:cNvGraphicFramePr>
            <a:graphicFrameLocks noGrp="1"/>
          </p:cNvGraphicFramePr>
          <p:nvPr/>
        </p:nvGraphicFramePr>
        <p:xfrm>
          <a:off x="228620" y="990081"/>
          <a:ext cx="11732301" cy="2712768"/>
        </p:xfrm>
        <a:graphic>
          <a:graphicData uri="http://schemas.openxmlformats.org/drawingml/2006/table">
            <a:tbl>
              <a:tblPr/>
              <a:tblGrid>
                <a:gridCol w="3489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1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1968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30361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General Recommendations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651217"/>
                  </a:ext>
                </a:extLst>
              </a:tr>
              <a:tr h="3036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ESPEN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ESMO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ASCO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678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Accepts appetite stimulants (megestrol, corticosteroids)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Recognizes limited effect on muscle mass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Balanced, pragmatic stance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Supports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short-term use</a:t>
                      </a: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of </a:t>
                      </a: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corticosteroids</a:t>
                      </a:r>
                      <a:r>
                        <a:rPr kumimoji="0" lang="es-ES" sz="16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</a:t>
                      </a: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rogestins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Strongly discourages unrealistic expectations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Emphasizes symptom control overweight gain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ES" sz="1600" b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Most restrictive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Recommends</a:t>
                      </a:r>
                      <a:r>
                        <a:rPr lang="es-ES" sz="1600" kern="100" dirty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corticosteroids or megestrol acetate </a:t>
                      </a:r>
                      <a:r>
                        <a:rPr lang="en-US" sz="1600" i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only</a:t>
                      </a:r>
                      <a:r>
                        <a:rPr lang="en-U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for appetite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Explicitly discourages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Anabolic agents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Anti-inflammatory drugs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Supplements (outside trials)</a:t>
                      </a:r>
                      <a:endParaRPr lang="es-ES" sz="1600" kern="100" dirty="0"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7472" indent="-347472"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914400" algn="l"/>
                        </a:tabLst>
                      </a:pPr>
                      <a:r>
                        <a:rPr lang="es-ES" sz="16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rioritizes </a:t>
                      </a:r>
                      <a:r>
                        <a:rPr lang="es-ES" sz="1600" b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“do no harm”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9458340-B733-7E4F-6222-D47B9B859648}"/>
              </a:ext>
            </a:extLst>
          </p:cNvPr>
          <p:cNvSpPr txBox="1"/>
          <p:nvPr/>
        </p:nvSpPr>
        <p:spPr>
          <a:xfrm>
            <a:off x="6353175" y="5514975"/>
            <a:ext cx="2638425" cy="80201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10F120-A36A-D4C5-C817-07DC99B708E7}"/>
              </a:ext>
            </a:extLst>
          </p:cNvPr>
          <p:cNvSpPr txBox="1"/>
          <p:nvPr/>
        </p:nvSpPr>
        <p:spPr>
          <a:xfrm>
            <a:off x="6486525" y="5314950"/>
            <a:ext cx="2219325" cy="1104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F4339110-B6C4-23E0-4F23-D870F678E7BD}"/>
              </a:ext>
            </a:extLst>
          </p:cNvPr>
          <p:cNvGraphicFramePr>
            <a:graphicFrameLocks noGrp="1"/>
          </p:cNvGraphicFramePr>
          <p:nvPr/>
        </p:nvGraphicFramePr>
        <p:xfrm>
          <a:off x="228620" y="3740949"/>
          <a:ext cx="11732301" cy="2577816"/>
        </p:xfrm>
        <a:graphic>
          <a:graphicData uri="http://schemas.openxmlformats.org/drawingml/2006/table">
            <a:tbl>
              <a:tblPr/>
              <a:tblGrid>
                <a:gridCol w="3489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1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1968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38974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Advanced/Refractory Cancer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ESPEN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ESMO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ASCO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437555"/>
                  </a:ext>
                </a:extLst>
              </a:tr>
              <a:tr h="14809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Allows nutrition support if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Functional benefit expected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 preference supports it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Most explicit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Shift focus to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comfort and quality of life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Avoid artificial nutrition in last weeks of life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Strong palliative care integration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Clear recommendation </a:t>
                      </a: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against aggressive interventions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Emphasizes communication and goal-concordant care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370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82FF9F-4B6A-20E9-8A41-AD2041773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JSPM maintains guidelines focused on symptoms and supportive care for patients with advanced cancers</a:t>
            </a:r>
          </a:p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However, to date, there is no separate, stand-alone guideline exclusively for cancer cachexia on their official page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6451F28-D2B8-6025-96CD-49BA4C0B03D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Existing JSPM guidelines include: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Cancer pain management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Palliative sedation therapy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Gastrointestinal symptoms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Respiratory symptoms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Infusion therapy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Urologic symptoms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Evidence summaries of complementary and alternative therapies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0A1DED-0CC9-E7A7-F3E4-2EE20FB0D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Japanese Society for Palliative Medicine (JSPM) Guidelines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D6E55-EC53-F3E7-2BFC-5727DE0A5BA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fi-FI" dirty="0"/>
              <a:t>Hisanaga. J Palliat Med. 2019;22:986.</a:t>
            </a:r>
          </a:p>
        </p:txBody>
      </p:sp>
    </p:spTree>
    <p:extLst>
      <p:ext uri="{BB962C8B-B14F-4D97-AF65-F5344CB8AC3E}">
        <p14:creationId xmlns:p14="http://schemas.microsoft.com/office/powerpoint/2010/main" val="7287269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7AC9CB7-0968-56D3-7CCC-92B4DE5F8359}"/>
              </a:ext>
            </a:extLst>
          </p:cNvPr>
          <p:cNvSpPr txBox="1"/>
          <p:nvPr/>
        </p:nvSpPr>
        <p:spPr>
          <a:xfrm>
            <a:off x="231077" y="3862081"/>
            <a:ext cx="4061883" cy="246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Cachexia is often recognized only in 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advanced or refractory stages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Weight loss normalized as “expected”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No workflow for routine screening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Focus on tumor response over functional decline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Impact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Nutrition and exercise are introduced 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too late to be effective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9F0ADD-6B69-3C29-B5AD-B5E07602079C}"/>
              </a:ext>
            </a:extLst>
          </p:cNvPr>
          <p:cNvSpPr txBox="1"/>
          <p:nvPr/>
        </p:nvSpPr>
        <p:spPr>
          <a:xfrm>
            <a:off x="4377685" y="1438058"/>
            <a:ext cx="3729108" cy="50475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Therapeutic nihilism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Cachexia is perceived as “untreatable”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No drug reverses cachexia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Past failures with nutrition alone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Impact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Guidelines are dismissed prematurely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Knowledge–confidence gap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HCPs know guidelines exist but lack confidence in applying them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Vague recommendations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Limited training in nutrition and exercise prescription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Impact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“Refer if needed” replaces active management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44A23AD-D6C7-1562-9BF1-B1FD382FEB14}"/>
              </a:ext>
            </a:extLst>
          </p:cNvPr>
          <p:cNvSpPr txBox="1"/>
          <p:nvPr/>
        </p:nvSpPr>
        <p:spPr>
          <a:xfrm>
            <a:off x="8208890" y="4005297"/>
            <a:ext cx="3751647" cy="246221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Overemphasis on calories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Guidelines recommend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Individualized counseling and symptom-oriented nutrition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Calorie targets dominate conversations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Consequences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Patient distress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Caregiver guilt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Resistance to nutrition advice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B74629F-C8E8-4696-64F6-29A45524F692}"/>
              </a:ext>
            </a:extLst>
          </p:cNvPr>
          <p:cNvSpPr txBox="1"/>
          <p:nvPr/>
        </p:nvSpPr>
        <p:spPr>
          <a:xfrm>
            <a:off x="8231429" y="1438058"/>
            <a:ext cx="3729108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Misconception: “too sick to exercise”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Exercise seen as unsafe or unrealistic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Guidelines state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Even low-intensity activity is beneficial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Impact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Complete inactivity accelerates muscle loss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BBE368-826B-80E4-4694-35E264EF0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Cancer Cachexia Guidelines in Real-life Practice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9F3219-112E-E522-FD03-74EA43B621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5059" y="6463762"/>
            <a:ext cx="7536580" cy="209462"/>
          </a:xfrm>
        </p:spPr>
        <p:txBody>
          <a:bodyPr/>
          <a:lstStyle/>
          <a:p>
            <a:pPr algn="ctr"/>
            <a:r>
              <a:rPr lang="en-US" dirty="0"/>
              <a:t>Muscaritoli. Clin Nutr. 2021;40:2898. Arends. ESMO Open. 2021;6:100092. Roeland. JCO. 2023;41:4178.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BCC960-0E4E-E92F-E73E-A38D826659A3}"/>
              </a:ext>
            </a:extLst>
          </p:cNvPr>
          <p:cNvSpPr txBox="1"/>
          <p:nvPr/>
        </p:nvSpPr>
        <p:spPr>
          <a:xfrm>
            <a:off x="218705" y="3535056"/>
            <a:ext cx="4074256" cy="327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Late Identification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C449B9-70AE-D7E6-0E7A-B0E925B5C8BF}"/>
              </a:ext>
            </a:extLst>
          </p:cNvPr>
          <p:cNvSpPr txBox="1"/>
          <p:nvPr/>
        </p:nvSpPr>
        <p:spPr>
          <a:xfrm>
            <a:off x="8208889" y="3684827"/>
            <a:ext cx="3751648" cy="327025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Nutrition Intervention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1984A-B097-7C5B-2074-8AE7B27DCD27}"/>
              </a:ext>
            </a:extLst>
          </p:cNvPr>
          <p:cNvSpPr txBox="1"/>
          <p:nvPr/>
        </p:nvSpPr>
        <p:spPr>
          <a:xfrm>
            <a:off x="4372517" y="1116591"/>
            <a:ext cx="3734276" cy="327025"/>
          </a:xfrm>
          <a:prstGeom prst="rect">
            <a:avLst/>
          </a:prstGeom>
          <a:solidFill>
            <a:schemeClr val="accent3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HCP-Level Barriers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6BA594-CBBD-006C-965A-A9391FF01B2F}"/>
              </a:ext>
            </a:extLst>
          </p:cNvPr>
          <p:cNvSpPr txBox="1"/>
          <p:nvPr/>
        </p:nvSpPr>
        <p:spPr>
          <a:xfrm>
            <a:off x="8231429" y="1116591"/>
            <a:ext cx="3734276" cy="327025"/>
          </a:xfrm>
          <a:prstGeom prst="rect">
            <a:avLst/>
          </a:prstGeom>
          <a:solidFill>
            <a:schemeClr val="accent5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Exercise Intervention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D5711399-A7DC-5C0E-C7AE-1B29F05298EB}"/>
              </a:ext>
            </a:extLst>
          </p:cNvPr>
          <p:cNvSpPr txBox="1">
            <a:spLocks noChangeArrowheads="1"/>
          </p:cNvSpPr>
          <p:nvPr/>
        </p:nvSpPr>
        <p:spPr>
          <a:xfrm>
            <a:off x="218705" y="1157616"/>
            <a:ext cx="4051716" cy="2165328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Cancer cachexia guidelines in real-life practice are not effective because: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Lack of application of guidelines in real life 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Nutritional and exercise interventions are not appropriately used</a:t>
            </a:r>
          </a:p>
        </p:txBody>
      </p:sp>
    </p:spTree>
    <p:extLst>
      <p:ext uri="{BB962C8B-B14F-4D97-AF65-F5344CB8AC3E}">
        <p14:creationId xmlns:p14="http://schemas.microsoft.com/office/powerpoint/2010/main" val="33091009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20A05-A2F0-00EC-F389-9B2F2AA24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/>
          <a:p>
            <a:r>
              <a:rPr lang="en-US" dirty="0"/>
              <a:t>Nutritional Support in Patients Receiving Chemotherapy</a:t>
            </a:r>
            <a:br>
              <a:rPr lang="en-US" dirty="0"/>
            </a:br>
            <a:r>
              <a:rPr lang="en-US" dirty="0"/>
              <a:t>Practices and Views of Oncologists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00DCA6-B370-8519-9B28-AE4BE1BDDCF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Spiro. Br J Cancer. 2006;95:431.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E2F428-F820-1164-14B5-B8909DF0FA25}"/>
              </a:ext>
            </a:extLst>
          </p:cNvPr>
          <p:cNvSpPr txBox="1"/>
          <p:nvPr/>
        </p:nvSpPr>
        <p:spPr>
          <a:xfrm>
            <a:off x="2149980" y="1790266"/>
            <a:ext cx="8257165" cy="48952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Barriers to Nutritional Intervention by Specialist Oncologists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2CD8D67-1CD1-136E-D40F-2415C0F2ED08}"/>
              </a:ext>
            </a:extLst>
          </p:cNvPr>
          <p:cNvGrpSpPr/>
          <p:nvPr/>
        </p:nvGrpSpPr>
        <p:grpSpPr>
          <a:xfrm>
            <a:off x="4017523" y="3051074"/>
            <a:ext cx="105012" cy="2218892"/>
            <a:chOff x="4010667" y="2755821"/>
            <a:chExt cx="111868" cy="221889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478D4BF-272B-18ED-78B7-2A4F9A9F0134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2755821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FB0C707-BB61-0B84-D598-796EAF6280F5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199599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D82C495-EA4C-45A3-043F-F605914A62F8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643377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20934CB-0F11-D23E-16D1-5B582A30FF81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087155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F9AB898-5F14-21E3-5AC9-E408921C0F5D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53093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8ECF39-4BB4-DC3B-A66B-685FD9E724A0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97471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656B1F4-DF75-990E-72C2-5A8C6F28340F}"/>
              </a:ext>
            </a:extLst>
          </p:cNvPr>
          <p:cNvGrpSpPr/>
          <p:nvPr/>
        </p:nvGrpSpPr>
        <p:grpSpPr>
          <a:xfrm rot="5400000">
            <a:off x="7018033" y="-79376"/>
            <a:ext cx="81582" cy="5879505"/>
            <a:chOff x="4010667" y="3199599"/>
            <a:chExt cx="111868" cy="177511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1B6BECD-FBA8-4B94-5436-2C0C5B5E7393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199599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222E4F3-A496-883F-614A-38CB79492135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643377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1EF4A66-138F-4411-833B-433E86D19559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087155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11D22D-4B6E-7F54-7278-8D00A7A83903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53093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5687A4-D44C-0FB0-3AAB-5F163F844537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97471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D696C73-39B9-5C4E-76FE-764BD2A59D5D}"/>
              </a:ext>
            </a:extLst>
          </p:cNvPr>
          <p:cNvSpPr txBox="1"/>
          <p:nvPr/>
        </p:nvSpPr>
        <p:spPr>
          <a:xfrm>
            <a:off x="3829069" y="2552924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A7A8B3-AF07-6D3A-E474-2AA7D71ACB73}"/>
              </a:ext>
            </a:extLst>
          </p:cNvPr>
          <p:cNvSpPr txBox="1"/>
          <p:nvPr/>
        </p:nvSpPr>
        <p:spPr>
          <a:xfrm>
            <a:off x="5298950" y="2559315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47DD8D-92D5-2A45-8E08-A01E165F788E}"/>
              </a:ext>
            </a:extLst>
          </p:cNvPr>
          <p:cNvSpPr txBox="1"/>
          <p:nvPr/>
        </p:nvSpPr>
        <p:spPr>
          <a:xfrm>
            <a:off x="6768818" y="2563262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B9CC15-B5A9-9E31-5773-E2CF6E2D77F8}"/>
              </a:ext>
            </a:extLst>
          </p:cNvPr>
          <p:cNvSpPr txBox="1"/>
          <p:nvPr/>
        </p:nvSpPr>
        <p:spPr>
          <a:xfrm>
            <a:off x="8238699" y="2569653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60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81D06A2-AEFF-E7A0-28A0-3A4D1C918514}"/>
              </a:ext>
            </a:extLst>
          </p:cNvPr>
          <p:cNvSpPr txBox="1"/>
          <p:nvPr/>
        </p:nvSpPr>
        <p:spPr>
          <a:xfrm>
            <a:off x="9708574" y="2569653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80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561F28-3EDB-6056-B3C0-C4D6ADFC21C6}"/>
              </a:ext>
            </a:extLst>
          </p:cNvPr>
          <p:cNvSpPr txBox="1"/>
          <p:nvPr/>
        </p:nvSpPr>
        <p:spPr>
          <a:xfrm>
            <a:off x="452336" y="2904088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No clear guidelines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3CA09E-860E-6EBF-4EDC-091DFFE79512}"/>
              </a:ext>
            </a:extLst>
          </p:cNvPr>
          <p:cNvSpPr txBox="1"/>
          <p:nvPr/>
        </p:nvSpPr>
        <p:spPr>
          <a:xfrm>
            <a:off x="6768818" y="2234721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Percent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EBF8D7-6610-6A8A-D969-F15504257B65}"/>
              </a:ext>
            </a:extLst>
          </p:cNvPr>
          <p:cNvSpPr txBox="1"/>
          <p:nvPr/>
        </p:nvSpPr>
        <p:spPr>
          <a:xfrm>
            <a:off x="452336" y="3351561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Lack of knowledge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9D5C13-29D2-CD2F-6D6A-7464C82794A2}"/>
              </a:ext>
            </a:extLst>
          </p:cNvPr>
          <p:cNvSpPr txBox="1"/>
          <p:nvPr/>
        </p:nvSpPr>
        <p:spPr>
          <a:xfrm>
            <a:off x="452336" y="3786341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Lack of time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E53FBB-27B9-8FB2-1A86-724F8D4757AB}"/>
              </a:ext>
            </a:extLst>
          </p:cNvPr>
          <p:cNvSpPr txBox="1"/>
          <p:nvPr/>
        </p:nvSpPr>
        <p:spPr>
          <a:xfrm>
            <a:off x="452335" y="4231445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Unclear responsibility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8FDDD8-E502-B18D-5162-938A787D239B}"/>
              </a:ext>
            </a:extLst>
          </p:cNvPr>
          <p:cNvSpPr txBox="1"/>
          <p:nvPr/>
        </p:nvSpPr>
        <p:spPr>
          <a:xfrm>
            <a:off x="452334" y="4671218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Lack of RCT evidence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A3412B1-4E6F-D6E3-4828-A257D3AE210A}"/>
              </a:ext>
            </a:extLst>
          </p:cNvPr>
          <p:cNvSpPr txBox="1"/>
          <p:nvPr/>
        </p:nvSpPr>
        <p:spPr>
          <a:xfrm>
            <a:off x="429676" y="5118946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Low priority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75C35D4-91B4-8B1E-97BB-D798E2D2DC63}"/>
              </a:ext>
            </a:extLst>
          </p:cNvPr>
          <p:cNvSpPr/>
          <p:nvPr/>
        </p:nvSpPr>
        <p:spPr>
          <a:xfrm>
            <a:off x="4119072" y="2950436"/>
            <a:ext cx="5054109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8551C31-0912-5261-1E00-6A9EA75018D4}"/>
              </a:ext>
            </a:extLst>
          </p:cNvPr>
          <p:cNvSpPr/>
          <p:nvPr/>
        </p:nvSpPr>
        <p:spPr>
          <a:xfrm>
            <a:off x="4119071" y="3400962"/>
            <a:ext cx="4446133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FEF97C-870C-A9D4-F4DC-70255C355625}"/>
              </a:ext>
            </a:extLst>
          </p:cNvPr>
          <p:cNvSpPr/>
          <p:nvPr/>
        </p:nvSpPr>
        <p:spPr>
          <a:xfrm>
            <a:off x="4119072" y="3841760"/>
            <a:ext cx="4134220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5216A25-5762-AF7E-B017-03B7BABDB562}"/>
              </a:ext>
            </a:extLst>
          </p:cNvPr>
          <p:cNvSpPr/>
          <p:nvPr/>
        </p:nvSpPr>
        <p:spPr>
          <a:xfrm>
            <a:off x="4119071" y="4293412"/>
            <a:ext cx="3210297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EF26A3-5CD7-4FDE-56AA-0A4B94BD24D3}"/>
              </a:ext>
            </a:extLst>
          </p:cNvPr>
          <p:cNvSpPr/>
          <p:nvPr/>
        </p:nvSpPr>
        <p:spPr>
          <a:xfrm>
            <a:off x="4119070" y="4729918"/>
            <a:ext cx="1688344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0E9FCF8-E8B8-A8A1-6DAD-7FE87124CF07}"/>
              </a:ext>
            </a:extLst>
          </p:cNvPr>
          <p:cNvSpPr/>
          <p:nvPr/>
        </p:nvSpPr>
        <p:spPr>
          <a:xfrm>
            <a:off x="4111386" y="5171741"/>
            <a:ext cx="1540385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406C53E-2E8B-DEBB-2829-9FE6B99F09E1}"/>
              </a:ext>
            </a:extLst>
          </p:cNvPr>
          <p:cNvSpPr/>
          <p:nvPr/>
        </p:nvSpPr>
        <p:spPr>
          <a:xfrm>
            <a:off x="4119072" y="2893174"/>
            <a:ext cx="5879507" cy="2704065"/>
          </a:xfrm>
          <a:custGeom>
            <a:avLst/>
            <a:gdLst>
              <a:gd name="csX0" fmla="*/ 0 w 5879506"/>
              <a:gd name="csY0" fmla="*/ 3127761 h 3127761"/>
              <a:gd name="csX1" fmla="*/ 0 w 5879506"/>
              <a:gd name="csY1" fmla="*/ 0 h 3127761"/>
              <a:gd name="csX2" fmla="*/ 5879506 w 5879506"/>
              <a:gd name="csY2" fmla="*/ 0 h 3127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879506" h="3127761">
                <a:moveTo>
                  <a:pt x="0" y="3127761"/>
                </a:moveTo>
                <a:lnTo>
                  <a:pt x="0" y="0"/>
                </a:lnTo>
                <a:lnTo>
                  <a:pt x="5879506" y="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0612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34D7B-F7F1-CD01-4037-FC019509F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0CB8542-8B8A-764E-906D-37DB63B02A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Cancer Cachexia Staging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E0ACD-7FF4-2A53-B401-A4B93449149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Fearon. Lancet Oncol. 2011;12:489. Blum. Support Care Cancer. 2010;18:273.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50606B-E1ED-E703-B905-41C14B72C4A7}"/>
              </a:ext>
            </a:extLst>
          </p:cNvPr>
          <p:cNvSpPr txBox="1"/>
          <p:nvPr/>
        </p:nvSpPr>
        <p:spPr>
          <a:xfrm>
            <a:off x="1108284" y="4328158"/>
            <a:ext cx="9957753" cy="103632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Goals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Diagnosis shared with patient, family/caregiver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4C2BAF4-AAE3-5597-14E6-2DF41A22FAA5}"/>
              </a:ext>
            </a:extLst>
          </p:cNvPr>
          <p:cNvSpPr/>
          <p:nvPr/>
        </p:nvSpPr>
        <p:spPr>
          <a:xfrm rot="5400000">
            <a:off x="2524713" y="3758416"/>
            <a:ext cx="441960" cy="65532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5DA1586C-C782-C8F3-F2F9-2A76D7A776AF}"/>
              </a:ext>
            </a:extLst>
          </p:cNvPr>
          <p:cNvSpPr/>
          <p:nvPr/>
        </p:nvSpPr>
        <p:spPr>
          <a:xfrm>
            <a:off x="5746215" y="3865096"/>
            <a:ext cx="655320" cy="44196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713AECBD-2322-B1D0-C216-0F4D77127F45}"/>
              </a:ext>
            </a:extLst>
          </p:cNvPr>
          <p:cNvSpPr/>
          <p:nvPr/>
        </p:nvSpPr>
        <p:spPr>
          <a:xfrm>
            <a:off x="9053295" y="3873888"/>
            <a:ext cx="655320" cy="40386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CBBAADE7-E8A6-28CA-9FF9-7660BF2454C1}"/>
              </a:ext>
            </a:extLst>
          </p:cNvPr>
          <p:cNvSpPr/>
          <p:nvPr/>
        </p:nvSpPr>
        <p:spPr>
          <a:xfrm rot="5400000">
            <a:off x="2545815" y="5127817"/>
            <a:ext cx="441960" cy="65532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1E08FB1F-E60D-1045-ACF7-D9A64C19BB2F}"/>
              </a:ext>
            </a:extLst>
          </p:cNvPr>
          <p:cNvSpPr/>
          <p:nvPr/>
        </p:nvSpPr>
        <p:spPr>
          <a:xfrm>
            <a:off x="5746215" y="5234497"/>
            <a:ext cx="655320" cy="44196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6832720E-F52E-5E63-DF1C-42BFD49E2B3C}"/>
              </a:ext>
            </a:extLst>
          </p:cNvPr>
          <p:cNvSpPr/>
          <p:nvPr/>
        </p:nvSpPr>
        <p:spPr>
          <a:xfrm>
            <a:off x="9053295" y="5257357"/>
            <a:ext cx="655320" cy="40386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5A0E91-78CD-7C64-C6DA-33B6058F1795}"/>
              </a:ext>
            </a:extLst>
          </p:cNvPr>
          <p:cNvSpPr txBox="1"/>
          <p:nvPr/>
        </p:nvSpPr>
        <p:spPr>
          <a:xfrm>
            <a:off x="1088987" y="5670007"/>
            <a:ext cx="9957753" cy="51816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Guideline-recommended treatment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45BAE4-3126-FB16-1CD2-6FF05C39FAA7}"/>
              </a:ext>
            </a:extLst>
          </p:cNvPr>
          <p:cNvSpPr txBox="1"/>
          <p:nvPr/>
        </p:nvSpPr>
        <p:spPr>
          <a:xfrm>
            <a:off x="1045962" y="1781360"/>
            <a:ext cx="3352532" cy="2097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9144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Precachexia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Weight loss ≤5%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Anorexia, metabolic changes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70F0FB-0AB5-E786-EF4F-DBA35B6BC1F0}"/>
              </a:ext>
            </a:extLst>
          </p:cNvPr>
          <p:cNvSpPr txBox="1"/>
          <p:nvPr/>
        </p:nvSpPr>
        <p:spPr>
          <a:xfrm>
            <a:off x="4383693" y="1781360"/>
            <a:ext cx="3345498" cy="2097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wrap="square" lIns="0" tIns="9144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Cachexia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Weight loss ≥5% (if BMI &gt;20)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BMI &lt;20 and weight loss ≥2%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sarcopenia and weight loss ≥2%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Often reduced food intake and/or systemic inflammation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D12C49-B435-9DA1-E752-B79B5F453608}"/>
              </a:ext>
            </a:extLst>
          </p:cNvPr>
          <p:cNvSpPr txBox="1"/>
          <p:nvPr/>
        </p:nvSpPr>
        <p:spPr>
          <a:xfrm>
            <a:off x="7729191" y="1793107"/>
            <a:ext cx="3451195" cy="20854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wrap="square" lIns="0" tIns="9144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Refractory Cachexia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Variable degree of cachexia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Cancer both procatabolic and not responsive to anticancer therapy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Low performance score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F007FE-B8E5-79FF-C61F-113209BAE3B1}"/>
              </a:ext>
            </a:extLst>
          </p:cNvPr>
          <p:cNvSpPr txBox="1"/>
          <p:nvPr/>
        </p:nvSpPr>
        <p:spPr>
          <a:xfrm>
            <a:off x="1034832" y="1333500"/>
            <a:ext cx="10145554" cy="457385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Cachexia Staging</a:t>
            </a:r>
            <a:endParaRPr kumimoji="0" lang="en-US" sz="2000" b="1" i="0" u="none" strike="noStrike" kern="1200" cap="none" spc="0" normalizeH="0" baseline="3000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4205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DF8C7-08AD-F5FA-03CA-A28191C2C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EA55C90-912C-7001-8A07-7814FBBA7F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Multidisciplinary and Multimodal Management of Cancer Cachexia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9746089-630F-34CD-8D7C-71A52DE297D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Pandey. Cancers. 2024;16:1696.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8E683F1-1082-AB56-B04C-4DDF2A750DDE}"/>
              </a:ext>
            </a:extLst>
          </p:cNvPr>
          <p:cNvGrpSpPr/>
          <p:nvPr/>
        </p:nvGrpSpPr>
        <p:grpSpPr>
          <a:xfrm>
            <a:off x="4238172" y="1333500"/>
            <a:ext cx="3715657" cy="885372"/>
            <a:chOff x="4455886" y="1494971"/>
            <a:chExt cx="3715657" cy="88537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AFED1C1-AD7C-11A7-BBAE-79D3E4294A76}"/>
                </a:ext>
              </a:extLst>
            </p:cNvPr>
            <p:cNvSpPr/>
            <p:nvPr/>
          </p:nvSpPr>
          <p:spPr>
            <a:xfrm>
              <a:off x="4811486" y="1494971"/>
              <a:ext cx="3004457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26212F-EBA5-D06B-B15D-9B79C753405B}"/>
                </a:ext>
              </a:extLst>
            </p:cNvPr>
            <p:cNvSpPr txBox="1"/>
            <p:nvPr/>
          </p:nvSpPr>
          <p:spPr>
            <a:xfrm>
              <a:off x="4455886" y="1756229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Comorbidity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7C2CA7B-3E4A-94FA-1A9E-F33CCA42F0D1}"/>
              </a:ext>
            </a:extLst>
          </p:cNvPr>
          <p:cNvGrpSpPr/>
          <p:nvPr/>
        </p:nvGrpSpPr>
        <p:grpSpPr>
          <a:xfrm>
            <a:off x="6792355" y="2436586"/>
            <a:ext cx="3715657" cy="885372"/>
            <a:chOff x="7387772" y="2436586"/>
            <a:chExt cx="3715657" cy="88537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C3B7B51-D9CD-E6DF-F80B-C7E37A7B05D2}"/>
                </a:ext>
              </a:extLst>
            </p:cNvPr>
            <p:cNvSpPr/>
            <p:nvPr/>
          </p:nvSpPr>
          <p:spPr>
            <a:xfrm>
              <a:off x="8425543" y="2436586"/>
              <a:ext cx="1640114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13B422-2098-433B-DDE2-8851580ED6FA}"/>
                </a:ext>
              </a:extLst>
            </p:cNvPr>
            <p:cNvSpPr txBox="1"/>
            <p:nvPr/>
          </p:nvSpPr>
          <p:spPr>
            <a:xfrm>
              <a:off x="7387772" y="2697844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diet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CAA4D6-F631-5C2D-F3D9-6DE2804F1D4F}"/>
              </a:ext>
            </a:extLst>
          </p:cNvPr>
          <p:cNvGrpSpPr/>
          <p:nvPr/>
        </p:nvGrpSpPr>
        <p:grpSpPr>
          <a:xfrm>
            <a:off x="1683681" y="2436586"/>
            <a:ext cx="3715657" cy="885372"/>
            <a:chOff x="7387772" y="2436586"/>
            <a:chExt cx="3715657" cy="885372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8492924-FB85-4A76-2AD7-106E22E91239}"/>
                </a:ext>
              </a:extLst>
            </p:cNvPr>
            <p:cNvSpPr/>
            <p:nvPr/>
          </p:nvSpPr>
          <p:spPr>
            <a:xfrm>
              <a:off x="8425543" y="2436586"/>
              <a:ext cx="1640114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589E6D-08CC-7D32-DF50-FF7854340A0C}"/>
                </a:ext>
              </a:extLst>
            </p:cNvPr>
            <p:cNvSpPr txBox="1"/>
            <p:nvPr/>
          </p:nvSpPr>
          <p:spPr>
            <a:xfrm>
              <a:off x="7387772" y="2697844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drugs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6C18B0F-C3B6-F862-47D3-CCDFF5D59FD5}"/>
              </a:ext>
            </a:extLst>
          </p:cNvPr>
          <p:cNvGrpSpPr/>
          <p:nvPr/>
        </p:nvGrpSpPr>
        <p:grpSpPr>
          <a:xfrm>
            <a:off x="7379711" y="4573814"/>
            <a:ext cx="3715657" cy="885372"/>
            <a:chOff x="7837714" y="3757388"/>
            <a:chExt cx="3715657" cy="88537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212A98F-C94F-4587-5D67-82F6D2EB6EE1}"/>
                </a:ext>
              </a:extLst>
            </p:cNvPr>
            <p:cNvSpPr/>
            <p:nvPr/>
          </p:nvSpPr>
          <p:spPr>
            <a:xfrm>
              <a:off x="8508999" y="3757388"/>
              <a:ext cx="2373086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0083AD-2B9D-36F5-62B3-14E329A7AF17}"/>
                </a:ext>
              </a:extLst>
            </p:cNvPr>
            <p:cNvSpPr txBox="1"/>
            <p:nvPr/>
          </p:nvSpPr>
          <p:spPr>
            <a:xfrm>
              <a:off x="7837714" y="4018646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Exercise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D91A2B-121D-A7CD-42E0-1B01334C7E1B}"/>
              </a:ext>
            </a:extLst>
          </p:cNvPr>
          <p:cNvGrpSpPr/>
          <p:nvPr/>
        </p:nvGrpSpPr>
        <p:grpSpPr>
          <a:xfrm>
            <a:off x="722156" y="4573814"/>
            <a:ext cx="3715657" cy="885372"/>
            <a:chOff x="1553028" y="4377870"/>
            <a:chExt cx="3715657" cy="88537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8A78432-F3CC-2D65-1B56-CB504B96A426}"/>
                </a:ext>
              </a:extLst>
            </p:cNvPr>
            <p:cNvSpPr/>
            <p:nvPr/>
          </p:nvSpPr>
          <p:spPr>
            <a:xfrm>
              <a:off x="1822449" y="4377870"/>
              <a:ext cx="3176815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D8BCBD-7415-4482-A313-15E89BBB57A8}"/>
                </a:ext>
              </a:extLst>
            </p:cNvPr>
            <p:cNvSpPr txBox="1"/>
            <p:nvPr/>
          </p:nvSpPr>
          <p:spPr>
            <a:xfrm>
              <a:off x="1553028" y="4639128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mental health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E22B4EE-DC2D-8DDE-E41D-71B92898FC65}"/>
              </a:ext>
            </a:extLst>
          </p:cNvPr>
          <p:cNvSpPr txBox="1"/>
          <p:nvPr/>
        </p:nvSpPr>
        <p:spPr>
          <a:xfrm>
            <a:off x="4515879" y="5606143"/>
            <a:ext cx="3160241" cy="51707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Nutritional Counseling Remains Central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2B0E94-BCD9-55D1-F66B-5B47907F8C05}"/>
              </a:ext>
            </a:extLst>
          </p:cNvPr>
          <p:cNvSpPr txBox="1"/>
          <p:nvPr/>
        </p:nvSpPr>
        <p:spPr>
          <a:xfrm>
            <a:off x="832641" y="1643743"/>
            <a:ext cx="2946400" cy="8381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Medical Oncologists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Lead treatment planning and coordination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A98BBE-9473-2C22-A9D4-5E088F98A09D}"/>
              </a:ext>
            </a:extLst>
          </p:cNvPr>
          <p:cNvSpPr txBox="1"/>
          <p:nvPr/>
        </p:nvSpPr>
        <p:spPr>
          <a:xfrm>
            <a:off x="832640" y="3583216"/>
            <a:ext cx="3539671" cy="5805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Physiotherapists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Preserve function and mobility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656FC5-19CA-3AEA-302F-D3CE55DD1C2A}"/>
              </a:ext>
            </a:extLst>
          </p:cNvPr>
          <p:cNvSpPr txBox="1"/>
          <p:nvPr/>
        </p:nvSpPr>
        <p:spPr>
          <a:xfrm>
            <a:off x="8385307" y="1643743"/>
            <a:ext cx="2946400" cy="8381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Registered Dietitians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Assess nutrition and manage cachexia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B80884-8360-87E8-DB69-2D73B1CB6A34}"/>
              </a:ext>
            </a:extLst>
          </p:cNvPr>
          <p:cNvSpPr txBox="1"/>
          <p:nvPr/>
        </p:nvSpPr>
        <p:spPr>
          <a:xfrm>
            <a:off x="8168621" y="3583216"/>
            <a:ext cx="3163086" cy="5805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Specialist Nurses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Provide ongoing support and monitoring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DBA380E7-EFF4-F77F-76D1-3904A9519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0060" y="2973616"/>
            <a:ext cx="2351880" cy="2377440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78E573B-A1AB-8E9B-8B46-2BBDF0967D80}"/>
              </a:ext>
            </a:extLst>
          </p:cNvPr>
          <p:cNvCxnSpPr>
            <a:cxnSpLocks/>
          </p:cNvCxnSpPr>
          <p:nvPr/>
        </p:nvCxnSpPr>
        <p:spPr>
          <a:xfrm flipV="1">
            <a:off x="6096000" y="2293257"/>
            <a:ext cx="0" cy="537028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371D105-251B-54D4-4249-D98F1C6DA382}"/>
              </a:ext>
            </a:extLst>
          </p:cNvPr>
          <p:cNvCxnSpPr>
            <a:cxnSpLocks/>
          </p:cNvCxnSpPr>
          <p:nvPr/>
        </p:nvCxnSpPr>
        <p:spPr>
          <a:xfrm flipV="1">
            <a:off x="7271940" y="3120572"/>
            <a:ext cx="504667" cy="329294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CAE1BD6-1227-1508-1AE8-0CD2BC2F65FD}"/>
              </a:ext>
            </a:extLst>
          </p:cNvPr>
          <p:cNvCxnSpPr>
            <a:cxnSpLocks/>
          </p:cNvCxnSpPr>
          <p:nvPr/>
        </p:nvCxnSpPr>
        <p:spPr>
          <a:xfrm flipH="1">
            <a:off x="4272171" y="4972958"/>
            <a:ext cx="660835" cy="13607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AC5F9DA-A48B-CE3D-7A1D-77C03BD492F1}"/>
              </a:ext>
            </a:extLst>
          </p:cNvPr>
          <p:cNvCxnSpPr>
            <a:cxnSpLocks/>
          </p:cNvCxnSpPr>
          <p:nvPr/>
        </p:nvCxnSpPr>
        <p:spPr>
          <a:xfrm>
            <a:off x="7242878" y="4972958"/>
            <a:ext cx="660835" cy="13607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E72ADA9-412E-BB09-954A-5AD0FFB778A6}"/>
              </a:ext>
            </a:extLst>
          </p:cNvPr>
          <p:cNvSpPr/>
          <p:nvPr/>
        </p:nvSpPr>
        <p:spPr>
          <a:xfrm>
            <a:off x="682171" y="1930400"/>
            <a:ext cx="4775200" cy="1233714"/>
          </a:xfrm>
          <a:custGeom>
            <a:avLst/>
            <a:gdLst>
              <a:gd name="csX0" fmla="*/ 0 w 4775200"/>
              <a:gd name="csY0" fmla="*/ 0 h 1233714"/>
              <a:gd name="csX1" fmla="*/ 3541486 w 4775200"/>
              <a:gd name="csY1" fmla="*/ 0 h 1233714"/>
              <a:gd name="csX2" fmla="*/ 4775200 w 4775200"/>
              <a:gd name="csY2" fmla="*/ 1233714 h 1233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75200" h="1233714">
                <a:moveTo>
                  <a:pt x="0" y="0"/>
                </a:moveTo>
                <a:lnTo>
                  <a:pt x="3541486" y="0"/>
                </a:lnTo>
                <a:lnTo>
                  <a:pt x="4775200" y="1233714"/>
                </a:lnTo>
              </a:path>
            </a:pathLst>
          </a:custGeom>
          <a:noFill/>
          <a:ln w="28575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EE8814D-CA2E-80FB-5319-797913C3F40B}"/>
              </a:ext>
            </a:extLst>
          </p:cNvPr>
          <p:cNvSpPr/>
          <p:nvPr/>
        </p:nvSpPr>
        <p:spPr>
          <a:xfrm flipH="1">
            <a:off x="6734629" y="1930400"/>
            <a:ext cx="4775200" cy="1233714"/>
          </a:xfrm>
          <a:custGeom>
            <a:avLst/>
            <a:gdLst>
              <a:gd name="csX0" fmla="*/ 0 w 4775200"/>
              <a:gd name="csY0" fmla="*/ 0 h 1233714"/>
              <a:gd name="csX1" fmla="*/ 3541486 w 4775200"/>
              <a:gd name="csY1" fmla="*/ 0 h 1233714"/>
              <a:gd name="csX2" fmla="*/ 4775200 w 4775200"/>
              <a:gd name="csY2" fmla="*/ 1233714 h 1233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75200" h="1233714">
                <a:moveTo>
                  <a:pt x="0" y="0"/>
                </a:moveTo>
                <a:lnTo>
                  <a:pt x="3541486" y="0"/>
                </a:lnTo>
                <a:lnTo>
                  <a:pt x="4775200" y="1233714"/>
                </a:lnTo>
              </a:path>
            </a:pathLst>
          </a:custGeom>
          <a:noFill/>
          <a:ln w="28575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38A0A8D-4007-97B3-5A04-A1D06AAEE81F}"/>
              </a:ext>
            </a:extLst>
          </p:cNvPr>
          <p:cNvSpPr/>
          <p:nvPr/>
        </p:nvSpPr>
        <p:spPr>
          <a:xfrm>
            <a:off x="682171" y="3918858"/>
            <a:ext cx="4250835" cy="434522"/>
          </a:xfrm>
          <a:custGeom>
            <a:avLst/>
            <a:gdLst>
              <a:gd name="csX0" fmla="*/ 0 w 4775200"/>
              <a:gd name="csY0" fmla="*/ 0 h 1233714"/>
              <a:gd name="csX1" fmla="*/ 3541486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014322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75200" h="1233714">
                <a:moveTo>
                  <a:pt x="0" y="0"/>
                </a:moveTo>
                <a:lnTo>
                  <a:pt x="4128455" y="0"/>
                </a:lnTo>
                <a:cubicBezTo>
                  <a:pt x="4311427" y="411239"/>
                  <a:pt x="4624837" y="987316"/>
                  <a:pt x="4775200" y="1233714"/>
                </a:cubicBezTo>
              </a:path>
            </a:pathLst>
          </a:custGeom>
          <a:noFill/>
          <a:ln w="28575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B589A2D3-1C90-08B1-F80E-F1167FA4A1AC}"/>
              </a:ext>
            </a:extLst>
          </p:cNvPr>
          <p:cNvSpPr/>
          <p:nvPr/>
        </p:nvSpPr>
        <p:spPr>
          <a:xfrm flipH="1">
            <a:off x="7242878" y="3897838"/>
            <a:ext cx="4250835" cy="434522"/>
          </a:xfrm>
          <a:custGeom>
            <a:avLst/>
            <a:gdLst>
              <a:gd name="csX0" fmla="*/ 0 w 4775200"/>
              <a:gd name="csY0" fmla="*/ 0 h 1233714"/>
              <a:gd name="csX1" fmla="*/ 3541486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014322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75200" h="1233714">
                <a:moveTo>
                  <a:pt x="0" y="0"/>
                </a:moveTo>
                <a:lnTo>
                  <a:pt x="4128455" y="0"/>
                </a:lnTo>
                <a:cubicBezTo>
                  <a:pt x="4311427" y="411239"/>
                  <a:pt x="4624837" y="987316"/>
                  <a:pt x="4775200" y="1233714"/>
                </a:cubicBezTo>
              </a:path>
            </a:pathLst>
          </a:custGeom>
          <a:noFill/>
          <a:ln w="28575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0F5C184-94F0-D1A2-DC86-5625CA11F931}"/>
              </a:ext>
            </a:extLst>
          </p:cNvPr>
          <p:cNvSpPr/>
          <p:nvPr/>
        </p:nvSpPr>
        <p:spPr>
          <a:xfrm>
            <a:off x="7696200" y="2857500"/>
            <a:ext cx="4019550" cy="3048000"/>
          </a:xfrm>
          <a:custGeom>
            <a:avLst/>
            <a:gdLst>
              <a:gd name="csX0" fmla="*/ 1771650 w 4019550"/>
              <a:gd name="csY0" fmla="*/ 0 h 2838450"/>
              <a:gd name="csX1" fmla="*/ 4019550 w 4019550"/>
              <a:gd name="csY1" fmla="*/ 0 h 2838450"/>
              <a:gd name="csX2" fmla="*/ 4019550 w 4019550"/>
              <a:gd name="csY2" fmla="*/ 2838450 h 2838450"/>
              <a:gd name="csX3" fmla="*/ 0 w 4019550"/>
              <a:gd name="csY3" fmla="*/ 2838450 h 2838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19550" h="2838450">
                <a:moveTo>
                  <a:pt x="1771650" y="0"/>
                </a:moveTo>
                <a:lnTo>
                  <a:pt x="4019550" y="0"/>
                </a:lnTo>
                <a:lnTo>
                  <a:pt x="4019550" y="2838450"/>
                </a:lnTo>
                <a:lnTo>
                  <a:pt x="0" y="2838450"/>
                </a:lnTo>
              </a:path>
            </a:pathLst>
          </a:custGeom>
          <a:noFill/>
          <a:ln w="57150">
            <a:solidFill>
              <a:schemeClr val="tx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7F67DDA-2129-4A09-30FE-A4E6323257B2}"/>
              </a:ext>
            </a:extLst>
          </p:cNvPr>
          <p:cNvCxnSpPr>
            <a:cxnSpLocks/>
          </p:cNvCxnSpPr>
          <p:nvPr/>
        </p:nvCxnSpPr>
        <p:spPr>
          <a:xfrm flipH="1" flipV="1">
            <a:off x="4415085" y="3120572"/>
            <a:ext cx="504667" cy="329294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029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CAE1-FB15-F6A4-10D4-E557A8B2A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8AF7C82A-0DE4-BDFC-8C76-57EBBC5FF828}"/>
              </a:ext>
            </a:extLst>
          </p:cNvPr>
          <p:cNvSpPr/>
          <p:nvPr/>
        </p:nvSpPr>
        <p:spPr>
          <a:xfrm>
            <a:off x="7134157" y="3911912"/>
            <a:ext cx="4851937" cy="16314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0B136E6-CF4B-BF91-8A7F-3B98CF576FFC}"/>
              </a:ext>
            </a:extLst>
          </p:cNvPr>
          <p:cNvSpPr/>
          <p:nvPr/>
        </p:nvSpPr>
        <p:spPr>
          <a:xfrm>
            <a:off x="7134157" y="1819372"/>
            <a:ext cx="4851937" cy="18364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35BF770-3D6E-66D0-1BE3-F3F10FDB3DA5}"/>
              </a:ext>
            </a:extLst>
          </p:cNvPr>
          <p:cNvSpPr/>
          <p:nvPr/>
        </p:nvSpPr>
        <p:spPr>
          <a:xfrm>
            <a:off x="228599" y="3911912"/>
            <a:ext cx="4851937" cy="16314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F5452F7-C8C9-C672-4859-178C2C026C33}"/>
              </a:ext>
            </a:extLst>
          </p:cNvPr>
          <p:cNvSpPr/>
          <p:nvPr/>
        </p:nvSpPr>
        <p:spPr>
          <a:xfrm>
            <a:off x="228599" y="1819372"/>
            <a:ext cx="4851937" cy="18364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22B57C00-970F-4219-8F3C-3B277E6D7E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Nutritional Counseling Remains Central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0CA758F-CDCB-F705-4C3B-E2C38B0725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Solheim. BMJ Support Palliat Care. 2018;8:258.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35B487-9E41-8EC4-25D9-6DF2AC284F5F}"/>
              </a:ext>
            </a:extLst>
          </p:cNvPr>
          <p:cNvSpPr txBox="1"/>
          <p:nvPr/>
        </p:nvSpPr>
        <p:spPr>
          <a:xfrm>
            <a:off x="495299" y="1992042"/>
            <a:ext cx="3434135" cy="1201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Nutritional Intervention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High-protein intake (≥1.2-1.5 g/kg/day) combined with omega-3 fatty acid supplementation (EPA/DHA) to modulate inflammation and support anabolism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0D1AB2-14DE-BB4C-FF12-D338D0195263}"/>
              </a:ext>
            </a:extLst>
          </p:cNvPr>
          <p:cNvSpPr txBox="1"/>
          <p:nvPr/>
        </p:nvSpPr>
        <p:spPr>
          <a:xfrm>
            <a:off x="495300" y="4043680"/>
            <a:ext cx="3337271" cy="1201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9B6FE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clinical investigation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Ongoing trials (BENITA, EMC2APA, MOONRISE, 220582, C-SPCC-1, 213/18, 2022-223-02) evaluating novel strategies and multimodal intervention protocols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2FCA63-ADD9-B598-7638-6845FDA1BF9A}"/>
              </a:ext>
            </a:extLst>
          </p:cNvPr>
          <p:cNvSpPr txBox="1"/>
          <p:nvPr/>
        </p:nvSpPr>
        <p:spPr>
          <a:xfrm>
            <a:off x="8205849" y="1992042"/>
            <a:ext cx="3352463" cy="14689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Exercise Therapy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Individualized programs combining resistance training and aerobic exercise, carefully tailored to patient capacity, to preserve lean muscle mass and maintain functional independence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F1C92-E2D2-A198-5C9B-4CBD070F6581}"/>
              </a:ext>
            </a:extLst>
          </p:cNvPr>
          <p:cNvSpPr txBox="1"/>
          <p:nvPr/>
        </p:nvSpPr>
        <p:spPr>
          <a:xfrm>
            <a:off x="8205849" y="4043679"/>
            <a:ext cx="3488490" cy="149964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pharmacologic support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Appetite stimulants, anti-inflammatory agents, and anabolic therapies targeting specific pathophysiologic mechanisms of cachexia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AA5F9B5-C338-AE59-E515-5CBC74414248}"/>
              </a:ext>
            </a:extLst>
          </p:cNvPr>
          <p:cNvGrpSpPr/>
          <p:nvPr/>
        </p:nvGrpSpPr>
        <p:grpSpPr>
          <a:xfrm>
            <a:off x="4129151" y="1725342"/>
            <a:ext cx="3966075" cy="3966656"/>
            <a:chOff x="4129151" y="1725342"/>
            <a:chExt cx="3966075" cy="396665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BD9A9C55-D21A-D534-ED89-0FE90AA3C8B9}"/>
                </a:ext>
              </a:extLst>
            </p:cNvPr>
            <p:cNvGrpSpPr/>
            <p:nvPr/>
          </p:nvGrpSpPr>
          <p:grpSpPr>
            <a:xfrm>
              <a:off x="4153675" y="1749865"/>
              <a:ext cx="3917028" cy="3917226"/>
              <a:chOff x="4153675" y="1749865"/>
              <a:chExt cx="3917028" cy="3917226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EE21194-851A-11D7-BA7D-545F03CBD3F1}"/>
                  </a:ext>
                </a:extLst>
              </p:cNvPr>
              <p:cNvSpPr/>
              <p:nvPr/>
            </p:nvSpPr>
            <p:spPr>
              <a:xfrm>
                <a:off x="4153866" y="3066680"/>
                <a:ext cx="1958226" cy="2600411"/>
              </a:xfrm>
              <a:custGeom>
                <a:avLst/>
                <a:gdLst>
                  <a:gd name="csX0" fmla="*/ 665004 w 1958226"/>
                  <a:gd name="csY0" fmla="*/ 2600412 h 2600411"/>
                  <a:gd name="csX1" fmla="*/ 1924507 w 1958226"/>
                  <a:gd name="csY1" fmla="*/ 2600412 h 2600411"/>
                  <a:gd name="csX2" fmla="*/ 1958227 w 1958226"/>
                  <a:gd name="csY2" fmla="*/ 2566692 h 2600411"/>
                  <a:gd name="csX3" fmla="*/ 1958227 w 1958226"/>
                  <a:gd name="csY3" fmla="*/ 1935215 h 2600411"/>
                  <a:gd name="csX4" fmla="*/ 1849405 w 1958226"/>
                  <a:gd name="csY4" fmla="*/ 1903986 h 2600411"/>
                  <a:gd name="csX5" fmla="*/ 1586545 w 1958226"/>
                  <a:gd name="csY5" fmla="*/ 1955524 h 2600411"/>
                  <a:gd name="csX6" fmla="*/ 1322919 w 1958226"/>
                  <a:gd name="csY6" fmla="*/ 1689790 h 2600411"/>
                  <a:gd name="csX7" fmla="*/ 1657816 w 1958226"/>
                  <a:gd name="csY7" fmla="*/ 1279598 h 2600411"/>
                  <a:gd name="csX8" fmla="*/ 1851512 w 1958226"/>
                  <a:gd name="csY8" fmla="*/ 1339949 h 2600411"/>
                  <a:gd name="csX9" fmla="*/ 1958035 w 1958226"/>
                  <a:gd name="csY9" fmla="*/ 1306995 h 2600411"/>
                  <a:gd name="csX10" fmla="*/ 1958035 w 1958226"/>
                  <a:gd name="csY10" fmla="*/ 675518 h 2600411"/>
                  <a:gd name="csX11" fmla="*/ 1924316 w 1958226"/>
                  <a:gd name="csY11" fmla="*/ 641799 h 2600411"/>
                  <a:gd name="csX12" fmla="*/ 1292840 w 1958226"/>
                  <a:gd name="csY12" fmla="*/ 641799 h 2600411"/>
                  <a:gd name="csX13" fmla="*/ 1260078 w 1958226"/>
                  <a:gd name="csY13" fmla="*/ 535275 h 2600411"/>
                  <a:gd name="csX14" fmla="*/ 1320429 w 1958226"/>
                  <a:gd name="csY14" fmla="*/ 341579 h 2600411"/>
                  <a:gd name="csX15" fmla="*/ 910237 w 1958226"/>
                  <a:gd name="csY15" fmla="*/ 6681 h 2600411"/>
                  <a:gd name="csX16" fmla="*/ 644504 w 1958226"/>
                  <a:gd name="csY16" fmla="*/ 270116 h 2600411"/>
                  <a:gd name="csX17" fmla="*/ 696041 w 1958226"/>
                  <a:gd name="csY17" fmla="*/ 532976 h 2600411"/>
                  <a:gd name="csX18" fmla="*/ 664812 w 1958226"/>
                  <a:gd name="csY18" fmla="*/ 641799 h 2600411"/>
                  <a:gd name="csX19" fmla="*/ 33720 w 1958226"/>
                  <a:gd name="csY19" fmla="*/ 641799 h 2600411"/>
                  <a:gd name="csX20" fmla="*/ 0 w 1958226"/>
                  <a:gd name="csY20" fmla="*/ 675518 h 2600411"/>
                  <a:gd name="csX21" fmla="*/ 0 w 1958226"/>
                  <a:gd name="csY21" fmla="*/ 1935024 h 2600411"/>
                  <a:gd name="csX22" fmla="*/ 665196 w 1958226"/>
                  <a:gd name="csY22" fmla="*/ 2600220 h 26004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1958226" h="2600411">
                    <a:moveTo>
                      <a:pt x="665004" y="2600412"/>
                    </a:moveTo>
                    <a:lnTo>
                      <a:pt x="1924507" y="2600412"/>
                    </a:lnTo>
                    <a:cubicBezTo>
                      <a:pt x="1943091" y="2600412"/>
                      <a:pt x="1958227" y="2585276"/>
                      <a:pt x="1958227" y="2566692"/>
                    </a:cubicBezTo>
                    <a:lnTo>
                      <a:pt x="1958227" y="1935215"/>
                    </a:lnTo>
                    <a:cubicBezTo>
                      <a:pt x="1958227" y="1897089"/>
                      <a:pt x="1878334" y="1884253"/>
                      <a:pt x="1849405" y="1903986"/>
                    </a:cubicBezTo>
                    <a:cubicBezTo>
                      <a:pt x="1776984" y="1953224"/>
                      <a:pt x="1684447" y="1975449"/>
                      <a:pt x="1586545" y="1955524"/>
                    </a:cubicBezTo>
                    <a:cubicBezTo>
                      <a:pt x="1454541" y="1928701"/>
                      <a:pt x="1348784" y="1821986"/>
                      <a:pt x="1322919" y="1689790"/>
                    </a:cubicBezTo>
                    <a:cubicBezTo>
                      <a:pt x="1280386" y="1470995"/>
                      <a:pt x="1446877" y="1279598"/>
                      <a:pt x="1657816" y="1279598"/>
                    </a:cubicBezTo>
                    <a:cubicBezTo>
                      <a:pt x="1729853" y="1279598"/>
                      <a:pt x="1796526" y="1302014"/>
                      <a:pt x="1851512" y="1339949"/>
                    </a:cubicBezTo>
                    <a:cubicBezTo>
                      <a:pt x="1888105" y="1365238"/>
                      <a:pt x="1958035" y="1345313"/>
                      <a:pt x="1958035" y="1306995"/>
                    </a:cubicBezTo>
                    <a:lnTo>
                      <a:pt x="1958035" y="675518"/>
                    </a:lnTo>
                    <a:cubicBezTo>
                      <a:pt x="1958035" y="656934"/>
                      <a:pt x="1942900" y="641799"/>
                      <a:pt x="1924316" y="641799"/>
                    </a:cubicBezTo>
                    <a:lnTo>
                      <a:pt x="1292840" y="641799"/>
                    </a:lnTo>
                    <a:cubicBezTo>
                      <a:pt x="1254714" y="641799"/>
                      <a:pt x="1234788" y="571869"/>
                      <a:pt x="1260078" y="535275"/>
                    </a:cubicBezTo>
                    <a:cubicBezTo>
                      <a:pt x="1298204" y="480289"/>
                      <a:pt x="1320429" y="413616"/>
                      <a:pt x="1320429" y="341579"/>
                    </a:cubicBezTo>
                    <a:cubicBezTo>
                      <a:pt x="1320429" y="130448"/>
                      <a:pt x="1129032" y="-35851"/>
                      <a:pt x="910237" y="6681"/>
                    </a:cubicBezTo>
                    <a:cubicBezTo>
                      <a:pt x="778041" y="32354"/>
                      <a:pt x="671326" y="138303"/>
                      <a:pt x="644504" y="270116"/>
                    </a:cubicBezTo>
                    <a:cubicBezTo>
                      <a:pt x="624579" y="368018"/>
                      <a:pt x="646803" y="460364"/>
                      <a:pt x="696041" y="532976"/>
                    </a:cubicBezTo>
                    <a:cubicBezTo>
                      <a:pt x="718266" y="565738"/>
                      <a:pt x="702938" y="641799"/>
                      <a:pt x="664812" y="641799"/>
                    </a:cubicBezTo>
                    <a:lnTo>
                      <a:pt x="33720" y="641799"/>
                    </a:lnTo>
                    <a:cubicBezTo>
                      <a:pt x="15135" y="641799"/>
                      <a:pt x="0" y="656934"/>
                      <a:pt x="0" y="675518"/>
                    </a:cubicBezTo>
                    <a:lnTo>
                      <a:pt x="0" y="1935024"/>
                    </a:lnTo>
                    <a:cubicBezTo>
                      <a:pt x="0" y="2302491"/>
                      <a:pt x="297729" y="2600220"/>
                      <a:pt x="665196" y="2600220"/>
                    </a:cubicBezTo>
                  </a:path>
                </a:pathLst>
              </a:custGeom>
              <a:solidFill>
                <a:schemeClr val="accent3"/>
              </a:solidFill>
              <a:ln w="19141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aphic 6">
                <a:extLst>
                  <a:ext uri="{FF2B5EF4-FFF2-40B4-BE49-F238E27FC236}">
                    <a16:creationId xmlns:a16="http://schemas.microsoft.com/office/drawing/2014/main" id="{68DEDACF-9462-3B02-9369-C3A7B4C946D2}"/>
                  </a:ext>
                </a:extLst>
              </p:cNvPr>
              <p:cNvGrpSpPr/>
              <p:nvPr/>
            </p:nvGrpSpPr>
            <p:grpSpPr>
              <a:xfrm>
                <a:off x="4450254" y="4014638"/>
                <a:ext cx="1423311" cy="1323495"/>
                <a:chOff x="4450254" y="4014638"/>
                <a:chExt cx="1423311" cy="1323495"/>
              </a:xfrm>
              <a:solidFill>
                <a:schemeClr val="accent3">
                  <a:lumMod val="60000"/>
                  <a:lumOff val="40000"/>
                </a:schemeClr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96096587-1A08-FBFD-DB6A-E0BBC54D6885}"/>
                    </a:ext>
                  </a:extLst>
                </p:cNvPr>
                <p:cNvSpPr/>
                <p:nvPr/>
              </p:nvSpPr>
              <p:spPr>
                <a:xfrm>
                  <a:off x="5193043" y="4232091"/>
                  <a:ext cx="680522" cy="1106042"/>
                </a:xfrm>
                <a:custGeom>
                  <a:avLst/>
                  <a:gdLst>
                    <a:gd name="csX0" fmla="*/ 271098 w 680522"/>
                    <a:gd name="csY0" fmla="*/ 44257 h 1106042"/>
                    <a:gd name="csX1" fmla="*/ 271098 w 680522"/>
                    <a:gd name="csY1" fmla="*/ 461346 h 1106042"/>
                    <a:gd name="csX2" fmla="*/ 255196 w 680522"/>
                    <a:gd name="csY2" fmla="*/ 482804 h 1106042"/>
                    <a:gd name="csX3" fmla="*/ 44832 w 680522"/>
                    <a:gd name="csY3" fmla="*/ 765781 h 1106042"/>
                    <a:gd name="csX4" fmla="*/ 340453 w 680522"/>
                    <a:gd name="csY4" fmla="*/ 1061403 h 1106042"/>
                    <a:gd name="csX5" fmla="*/ 636074 w 680522"/>
                    <a:gd name="csY5" fmla="*/ 765781 h 1106042"/>
                    <a:gd name="csX6" fmla="*/ 425710 w 680522"/>
                    <a:gd name="csY6" fmla="*/ 482804 h 1106042"/>
                    <a:gd name="csX7" fmla="*/ 409808 w 680522"/>
                    <a:gd name="csY7" fmla="*/ 461346 h 1106042"/>
                    <a:gd name="csX8" fmla="*/ 409808 w 680522"/>
                    <a:gd name="csY8" fmla="*/ 44257 h 1106042"/>
                    <a:gd name="csX9" fmla="*/ 271098 w 680522"/>
                    <a:gd name="csY9" fmla="*/ 44257 h 1106042"/>
                    <a:gd name="csX10" fmla="*/ 340261 w 680522"/>
                    <a:gd name="csY10" fmla="*/ 1106043 h 1106042"/>
                    <a:gd name="csX11" fmla="*/ 0 w 680522"/>
                    <a:gd name="csY11" fmla="*/ 765972 h 1106042"/>
                    <a:gd name="csX12" fmla="*/ 226266 w 680522"/>
                    <a:gd name="csY12" fmla="*/ 445444 h 1106042"/>
                    <a:gd name="csX13" fmla="*/ 226266 w 680522"/>
                    <a:gd name="csY13" fmla="*/ 22224 h 1106042"/>
                    <a:gd name="csX14" fmla="*/ 248682 w 680522"/>
                    <a:gd name="csY14" fmla="*/ 0 h 1106042"/>
                    <a:gd name="csX15" fmla="*/ 431841 w 680522"/>
                    <a:gd name="csY15" fmla="*/ 0 h 1106042"/>
                    <a:gd name="csX16" fmla="*/ 454257 w 680522"/>
                    <a:gd name="csY16" fmla="*/ 22224 h 1106042"/>
                    <a:gd name="csX17" fmla="*/ 454257 w 680522"/>
                    <a:gd name="csY17" fmla="*/ 445444 h 1106042"/>
                    <a:gd name="csX18" fmla="*/ 680523 w 680522"/>
                    <a:gd name="csY18" fmla="*/ 765972 h 1106042"/>
                    <a:gd name="csX19" fmla="*/ 340453 w 680522"/>
                    <a:gd name="csY19" fmla="*/ 1106043 h 110604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</a:cxnLst>
                  <a:rect l="l" t="t" r="r" b="b"/>
                  <a:pathLst>
                    <a:path w="680522" h="1106042">
                      <a:moveTo>
                        <a:pt x="271098" y="44257"/>
                      </a:moveTo>
                      <a:lnTo>
                        <a:pt x="271098" y="461346"/>
                      </a:lnTo>
                      <a:cubicBezTo>
                        <a:pt x="271098" y="471117"/>
                        <a:pt x="264584" y="479930"/>
                        <a:pt x="255196" y="482804"/>
                      </a:cubicBezTo>
                      <a:cubicBezTo>
                        <a:pt x="131430" y="519972"/>
                        <a:pt x="44832" y="636458"/>
                        <a:pt x="44832" y="765781"/>
                      </a:cubicBezTo>
                      <a:cubicBezTo>
                        <a:pt x="44832" y="928823"/>
                        <a:pt x="177411" y="1061403"/>
                        <a:pt x="340453" y="1061403"/>
                      </a:cubicBezTo>
                      <a:cubicBezTo>
                        <a:pt x="503495" y="1061403"/>
                        <a:pt x="636074" y="928823"/>
                        <a:pt x="636074" y="765781"/>
                      </a:cubicBezTo>
                      <a:cubicBezTo>
                        <a:pt x="636074" y="636267"/>
                        <a:pt x="549668" y="519972"/>
                        <a:pt x="425710" y="482804"/>
                      </a:cubicBezTo>
                      <a:cubicBezTo>
                        <a:pt x="416322" y="479930"/>
                        <a:pt x="409808" y="471309"/>
                        <a:pt x="409808" y="461346"/>
                      </a:cubicBezTo>
                      <a:lnTo>
                        <a:pt x="409808" y="44257"/>
                      </a:lnTo>
                      <a:lnTo>
                        <a:pt x="271098" y="44257"/>
                      </a:lnTo>
                      <a:close/>
                      <a:moveTo>
                        <a:pt x="340261" y="1106043"/>
                      </a:moveTo>
                      <a:cubicBezTo>
                        <a:pt x="152696" y="1106043"/>
                        <a:pt x="0" y="953346"/>
                        <a:pt x="0" y="765972"/>
                      </a:cubicBezTo>
                      <a:cubicBezTo>
                        <a:pt x="0" y="622664"/>
                        <a:pt x="92154" y="493150"/>
                        <a:pt x="226266" y="445444"/>
                      </a:cubicBezTo>
                      <a:lnTo>
                        <a:pt x="226266" y="22224"/>
                      </a:lnTo>
                      <a:cubicBezTo>
                        <a:pt x="226266" y="9963"/>
                        <a:pt x="236229" y="0"/>
                        <a:pt x="248682" y="0"/>
                      </a:cubicBezTo>
                      <a:lnTo>
                        <a:pt x="431841" y="0"/>
                      </a:lnTo>
                      <a:cubicBezTo>
                        <a:pt x="444102" y="0"/>
                        <a:pt x="454257" y="9963"/>
                        <a:pt x="454257" y="22224"/>
                      </a:cubicBezTo>
                      <a:lnTo>
                        <a:pt x="454257" y="445444"/>
                      </a:lnTo>
                      <a:cubicBezTo>
                        <a:pt x="588177" y="493150"/>
                        <a:pt x="680523" y="622664"/>
                        <a:pt x="680523" y="765972"/>
                      </a:cubicBezTo>
                      <a:cubicBezTo>
                        <a:pt x="680523" y="953538"/>
                        <a:pt x="527827" y="1106043"/>
                        <a:pt x="340453" y="110604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44B1938D-B95A-EB6C-2C95-9785B1E3A989}"/>
                    </a:ext>
                  </a:extLst>
                </p:cNvPr>
                <p:cNvSpPr/>
                <p:nvPr/>
              </p:nvSpPr>
              <p:spPr>
                <a:xfrm>
                  <a:off x="5376584" y="4231708"/>
                  <a:ext cx="313247" cy="44640"/>
                </a:xfrm>
                <a:custGeom>
                  <a:avLst/>
                  <a:gdLst>
                    <a:gd name="csX0" fmla="*/ 291023 w 313247"/>
                    <a:gd name="csY0" fmla="*/ 44640 h 44640"/>
                    <a:gd name="csX1" fmla="*/ 22416 w 313247"/>
                    <a:gd name="csY1" fmla="*/ 44640 h 44640"/>
                    <a:gd name="csX2" fmla="*/ 0 w 313247"/>
                    <a:gd name="csY2" fmla="*/ 22416 h 44640"/>
                    <a:gd name="csX3" fmla="*/ 22416 w 313247"/>
                    <a:gd name="csY3" fmla="*/ 0 h 44640"/>
                    <a:gd name="csX4" fmla="*/ 291023 w 313247"/>
                    <a:gd name="csY4" fmla="*/ 0 h 44640"/>
                    <a:gd name="csX5" fmla="*/ 313247 w 313247"/>
                    <a:gd name="csY5" fmla="*/ 22416 h 44640"/>
                    <a:gd name="csX6" fmla="*/ 291023 w 313247"/>
                    <a:gd name="csY6" fmla="*/ 44640 h 44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313247" h="44640">
                      <a:moveTo>
                        <a:pt x="291023" y="44640"/>
                      </a:moveTo>
                      <a:lnTo>
                        <a:pt x="22416" y="44640"/>
                      </a:lnTo>
                      <a:cubicBezTo>
                        <a:pt x="10154" y="44640"/>
                        <a:pt x="0" y="34678"/>
                        <a:pt x="0" y="22416"/>
                      </a:cubicBezTo>
                      <a:cubicBezTo>
                        <a:pt x="0" y="10154"/>
                        <a:pt x="9963" y="0"/>
                        <a:pt x="22416" y="0"/>
                      </a:cubicBezTo>
                      <a:lnTo>
                        <a:pt x="291023" y="0"/>
                      </a:lnTo>
                      <a:cubicBezTo>
                        <a:pt x="303285" y="0"/>
                        <a:pt x="313247" y="9963"/>
                        <a:pt x="313247" y="22416"/>
                      </a:cubicBezTo>
                      <a:cubicBezTo>
                        <a:pt x="313247" y="34869"/>
                        <a:pt x="303285" y="44640"/>
                        <a:pt x="291023" y="4464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CA02B5E-95B0-CF07-6F59-BF80EB48F0FC}"/>
                    </a:ext>
                  </a:extLst>
                </p:cNvPr>
                <p:cNvSpPr/>
                <p:nvPr/>
              </p:nvSpPr>
              <p:spPr>
                <a:xfrm>
                  <a:off x="5329645" y="4844601"/>
                  <a:ext cx="508859" cy="44640"/>
                </a:xfrm>
                <a:custGeom>
                  <a:avLst/>
                  <a:gdLst>
                    <a:gd name="csX0" fmla="*/ 486635 w 508859"/>
                    <a:gd name="csY0" fmla="*/ 44640 h 44640"/>
                    <a:gd name="csX1" fmla="*/ 22416 w 508859"/>
                    <a:gd name="csY1" fmla="*/ 44640 h 44640"/>
                    <a:gd name="csX2" fmla="*/ 0 w 508859"/>
                    <a:gd name="csY2" fmla="*/ 22416 h 44640"/>
                    <a:gd name="csX3" fmla="*/ 22416 w 508859"/>
                    <a:gd name="csY3" fmla="*/ 0 h 44640"/>
                    <a:gd name="csX4" fmla="*/ 486635 w 508859"/>
                    <a:gd name="csY4" fmla="*/ 0 h 44640"/>
                    <a:gd name="csX5" fmla="*/ 508859 w 508859"/>
                    <a:gd name="csY5" fmla="*/ 22416 h 44640"/>
                    <a:gd name="csX6" fmla="*/ 486635 w 508859"/>
                    <a:gd name="csY6" fmla="*/ 44640 h 44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508859" h="44640">
                      <a:moveTo>
                        <a:pt x="486635" y="44640"/>
                      </a:moveTo>
                      <a:lnTo>
                        <a:pt x="22416" y="44640"/>
                      </a:lnTo>
                      <a:cubicBezTo>
                        <a:pt x="10154" y="44640"/>
                        <a:pt x="0" y="34678"/>
                        <a:pt x="0" y="22416"/>
                      </a:cubicBezTo>
                      <a:cubicBezTo>
                        <a:pt x="0" y="10154"/>
                        <a:pt x="9963" y="0"/>
                        <a:pt x="22416" y="0"/>
                      </a:cubicBezTo>
                      <a:lnTo>
                        <a:pt x="486635" y="0"/>
                      </a:lnTo>
                      <a:cubicBezTo>
                        <a:pt x="498897" y="0"/>
                        <a:pt x="508859" y="9963"/>
                        <a:pt x="508859" y="22416"/>
                      </a:cubicBezTo>
                      <a:cubicBezTo>
                        <a:pt x="508859" y="34869"/>
                        <a:pt x="498897" y="44640"/>
                        <a:pt x="486635" y="4464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11EC977A-0F59-55B2-9D2D-DCFE45BB01D3}"/>
                    </a:ext>
                  </a:extLst>
                </p:cNvPr>
                <p:cNvSpPr/>
                <p:nvPr/>
              </p:nvSpPr>
              <p:spPr>
                <a:xfrm>
                  <a:off x="5551313" y="4347811"/>
                  <a:ext cx="95985" cy="44448"/>
                </a:xfrm>
                <a:custGeom>
                  <a:avLst/>
                  <a:gdLst>
                    <a:gd name="csX0" fmla="*/ 73762 w 95985"/>
                    <a:gd name="csY0" fmla="*/ 44448 h 44448"/>
                    <a:gd name="csX1" fmla="*/ 22224 w 95985"/>
                    <a:gd name="csY1" fmla="*/ 44448 h 44448"/>
                    <a:gd name="csX2" fmla="*/ 0 w 95985"/>
                    <a:gd name="csY2" fmla="*/ 22224 h 44448"/>
                    <a:gd name="csX3" fmla="*/ 22224 w 95985"/>
                    <a:gd name="csY3" fmla="*/ 0 h 44448"/>
                    <a:gd name="csX4" fmla="*/ 73762 w 95985"/>
                    <a:gd name="csY4" fmla="*/ 0 h 44448"/>
                    <a:gd name="csX5" fmla="*/ 95986 w 95985"/>
                    <a:gd name="csY5" fmla="*/ 22224 h 44448"/>
                    <a:gd name="csX6" fmla="*/ 73762 w 95985"/>
                    <a:gd name="csY6" fmla="*/ 44448 h 444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95985" h="44448">
                      <a:moveTo>
                        <a:pt x="73762" y="44448"/>
                      </a:moveTo>
                      <a:lnTo>
                        <a:pt x="22224" y="44448"/>
                      </a:lnTo>
                      <a:cubicBezTo>
                        <a:pt x="9963" y="44448"/>
                        <a:pt x="0" y="34486"/>
                        <a:pt x="0" y="22224"/>
                      </a:cubicBezTo>
                      <a:cubicBezTo>
                        <a:pt x="0" y="9962"/>
                        <a:pt x="9963" y="0"/>
                        <a:pt x="22224" y="0"/>
                      </a:cubicBezTo>
                      <a:lnTo>
                        <a:pt x="73762" y="0"/>
                      </a:lnTo>
                      <a:cubicBezTo>
                        <a:pt x="86023" y="0"/>
                        <a:pt x="95986" y="9962"/>
                        <a:pt x="95986" y="22224"/>
                      </a:cubicBezTo>
                      <a:cubicBezTo>
                        <a:pt x="95986" y="34486"/>
                        <a:pt x="86023" y="44448"/>
                        <a:pt x="73762" y="44448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6064796-B96A-1565-1A71-83BCCBE2519C}"/>
                    </a:ext>
                  </a:extLst>
                </p:cNvPr>
                <p:cNvSpPr/>
                <p:nvPr/>
              </p:nvSpPr>
              <p:spPr>
                <a:xfrm>
                  <a:off x="5551313" y="4455292"/>
                  <a:ext cx="95985" cy="44448"/>
                </a:xfrm>
                <a:custGeom>
                  <a:avLst/>
                  <a:gdLst>
                    <a:gd name="csX0" fmla="*/ 73762 w 95985"/>
                    <a:gd name="csY0" fmla="*/ 44448 h 44448"/>
                    <a:gd name="csX1" fmla="*/ 22224 w 95985"/>
                    <a:gd name="csY1" fmla="*/ 44448 h 44448"/>
                    <a:gd name="csX2" fmla="*/ 0 w 95985"/>
                    <a:gd name="csY2" fmla="*/ 22224 h 44448"/>
                    <a:gd name="csX3" fmla="*/ 22224 w 95985"/>
                    <a:gd name="csY3" fmla="*/ 0 h 44448"/>
                    <a:gd name="csX4" fmla="*/ 73762 w 95985"/>
                    <a:gd name="csY4" fmla="*/ 0 h 44448"/>
                    <a:gd name="csX5" fmla="*/ 95986 w 95985"/>
                    <a:gd name="csY5" fmla="*/ 22224 h 44448"/>
                    <a:gd name="csX6" fmla="*/ 73762 w 95985"/>
                    <a:gd name="csY6" fmla="*/ 44448 h 444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95985" h="44448">
                      <a:moveTo>
                        <a:pt x="73762" y="44448"/>
                      </a:moveTo>
                      <a:lnTo>
                        <a:pt x="22224" y="44448"/>
                      </a:lnTo>
                      <a:cubicBezTo>
                        <a:pt x="9963" y="44448"/>
                        <a:pt x="0" y="34486"/>
                        <a:pt x="0" y="22224"/>
                      </a:cubicBezTo>
                      <a:cubicBezTo>
                        <a:pt x="0" y="9962"/>
                        <a:pt x="9963" y="0"/>
                        <a:pt x="22224" y="0"/>
                      </a:cubicBezTo>
                      <a:lnTo>
                        <a:pt x="73762" y="0"/>
                      </a:lnTo>
                      <a:cubicBezTo>
                        <a:pt x="86023" y="0"/>
                        <a:pt x="95986" y="9962"/>
                        <a:pt x="95986" y="22224"/>
                      </a:cubicBezTo>
                      <a:cubicBezTo>
                        <a:pt x="95986" y="34486"/>
                        <a:pt x="86023" y="44448"/>
                        <a:pt x="73762" y="44448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DCE5AE60-AB82-C186-F5DC-8D21E36BA9CD}"/>
                    </a:ext>
                  </a:extLst>
                </p:cNvPr>
                <p:cNvSpPr/>
                <p:nvPr/>
              </p:nvSpPr>
              <p:spPr>
                <a:xfrm>
                  <a:off x="5551313" y="4562773"/>
                  <a:ext cx="95985" cy="44448"/>
                </a:xfrm>
                <a:custGeom>
                  <a:avLst/>
                  <a:gdLst>
                    <a:gd name="csX0" fmla="*/ 73762 w 95985"/>
                    <a:gd name="csY0" fmla="*/ 44449 h 44448"/>
                    <a:gd name="csX1" fmla="*/ 22224 w 95985"/>
                    <a:gd name="csY1" fmla="*/ 44449 h 44448"/>
                    <a:gd name="csX2" fmla="*/ 0 w 95985"/>
                    <a:gd name="csY2" fmla="*/ 22224 h 44448"/>
                    <a:gd name="csX3" fmla="*/ 22224 w 95985"/>
                    <a:gd name="csY3" fmla="*/ 0 h 44448"/>
                    <a:gd name="csX4" fmla="*/ 73762 w 95985"/>
                    <a:gd name="csY4" fmla="*/ 0 h 44448"/>
                    <a:gd name="csX5" fmla="*/ 95986 w 95985"/>
                    <a:gd name="csY5" fmla="*/ 22224 h 44448"/>
                    <a:gd name="csX6" fmla="*/ 73762 w 95985"/>
                    <a:gd name="csY6" fmla="*/ 44449 h 444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95985" h="44448">
                      <a:moveTo>
                        <a:pt x="73762" y="44449"/>
                      </a:moveTo>
                      <a:lnTo>
                        <a:pt x="22224" y="44449"/>
                      </a:lnTo>
                      <a:cubicBezTo>
                        <a:pt x="9963" y="44449"/>
                        <a:pt x="0" y="34486"/>
                        <a:pt x="0" y="22224"/>
                      </a:cubicBezTo>
                      <a:cubicBezTo>
                        <a:pt x="0" y="9963"/>
                        <a:pt x="9963" y="0"/>
                        <a:pt x="22224" y="0"/>
                      </a:cubicBezTo>
                      <a:lnTo>
                        <a:pt x="73762" y="0"/>
                      </a:lnTo>
                      <a:cubicBezTo>
                        <a:pt x="86023" y="0"/>
                        <a:pt x="95986" y="9963"/>
                        <a:pt x="95986" y="22224"/>
                      </a:cubicBezTo>
                      <a:cubicBezTo>
                        <a:pt x="95986" y="34486"/>
                        <a:pt x="86023" y="44449"/>
                        <a:pt x="73762" y="44449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D975242-BFC1-BCAC-1570-96451925785E}"/>
                    </a:ext>
                  </a:extLst>
                </p:cNvPr>
                <p:cNvSpPr/>
                <p:nvPr/>
              </p:nvSpPr>
              <p:spPr>
                <a:xfrm>
                  <a:off x="4450254" y="4014638"/>
                  <a:ext cx="807459" cy="1304145"/>
                </a:xfrm>
                <a:custGeom>
                  <a:avLst/>
                  <a:gdLst>
                    <a:gd name="csX0" fmla="*/ 717116 w 807459"/>
                    <a:gd name="csY0" fmla="*/ 1304146 h 1304145"/>
                    <a:gd name="csX1" fmla="*/ 173771 w 807459"/>
                    <a:gd name="csY1" fmla="*/ 1304146 h 1304145"/>
                    <a:gd name="csX2" fmla="*/ 0 w 807459"/>
                    <a:gd name="csY2" fmla="*/ 1130375 h 1304145"/>
                    <a:gd name="csX3" fmla="*/ 25673 w 807459"/>
                    <a:gd name="csY3" fmla="*/ 1039561 h 1304145"/>
                    <a:gd name="csX4" fmla="*/ 301177 w 807459"/>
                    <a:gd name="csY4" fmla="*/ 590285 h 1304145"/>
                    <a:gd name="csX5" fmla="*/ 301177 w 807459"/>
                    <a:gd name="csY5" fmla="*/ 22224 h 1304145"/>
                    <a:gd name="csX6" fmla="*/ 323402 w 807459"/>
                    <a:gd name="csY6" fmla="*/ 0 h 1304145"/>
                    <a:gd name="csX7" fmla="*/ 567294 w 807459"/>
                    <a:gd name="csY7" fmla="*/ 0 h 1304145"/>
                    <a:gd name="csX8" fmla="*/ 589518 w 807459"/>
                    <a:gd name="csY8" fmla="*/ 22224 h 1304145"/>
                    <a:gd name="csX9" fmla="*/ 589518 w 807459"/>
                    <a:gd name="csY9" fmla="*/ 590285 h 1304145"/>
                    <a:gd name="csX10" fmla="*/ 727270 w 807459"/>
                    <a:gd name="csY10" fmla="*/ 815019 h 1304145"/>
                    <a:gd name="csX11" fmla="*/ 719990 w 807459"/>
                    <a:gd name="csY11" fmla="*/ 845674 h 1304145"/>
                    <a:gd name="csX12" fmla="*/ 689336 w 807459"/>
                    <a:gd name="csY12" fmla="*/ 838202 h 1304145"/>
                    <a:gd name="csX13" fmla="*/ 548135 w 807459"/>
                    <a:gd name="csY13" fmla="*/ 608103 h 1304145"/>
                    <a:gd name="csX14" fmla="*/ 544878 w 807459"/>
                    <a:gd name="csY14" fmla="*/ 596416 h 1304145"/>
                    <a:gd name="csX15" fmla="*/ 544878 w 807459"/>
                    <a:gd name="csY15" fmla="*/ 44257 h 1304145"/>
                    <a:gd name="csX16" fmla="*/ 345626 w 807459"/>
                    <a:gd name="csY16" fmla="*/ 44257 h 1304145"/>
                    <a:gd name="csX17" fmla="*/ 345626 w 807459"/>
                    <a:gd name="csY17" fmla="*/ 596416 h 1304145"/>
                    <a:gd name="csX18" fmla="*/ 342369 w 807459"/>
                    <a:gd name="csY18" fmla="*/ 608103 h 1304145"/>
                    <a:gd name="csX19" fmla="*/ 63607 w 807459"/>
                    <a:gd name="csY19" fmla="*/ 1062744 h 1304145"/>
                    <a:gd name="csX20" fmla="*/ 44640 w 807459"/>
                    <a:gd name="csY20" fmla="*/ 1130183 h 1304145"/>
                    <a:gd name="csX21" fmla="*/ 173771 w 807459"/>
                    <a:gd name="csY21" fmla="*/ 1259314 h 1304145"/>
                    <a:gd name="csX22" fmla="*/ 717116 w 807459"/>
                    <a:gd name="csY22" fmla="*/ 1259314 h 1304145"/>
                    <a:gd name="csX23" fmla="*/ 775167 w 807459"/>
                    <a:gd name="csY23" fmla="*/ 1245519 h 1304145"/>
                    <a:gd name="csX24" fmla="*/ 805055 w 807459"/>
                    <a:gd name="csY24" fmla="*/ 1255290 h 1304145"/>
                    <a:gd name="csX25" fmla="*/ 795284 w 807459"/>
                    <a:gd name="csY25" fmla="*/ 1285370 h 1304145"/>
                    <a:gd name="csX26" fmla="*/ 716924 w 807459"/>
                    <a:gd name="csY26" fmla="*/ 1303954 h 130414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</a:cxnLst>
                  <a:rect l="l" t="t" r="r" b="b"/>
                  <a:pathLst>
                    <a:path w="807459" h="1304145">
                      <a:moveTo>
                        <a:pt x="717116" y="1304146"/>
                      </a:moveTo>
                      <a:lnTo>
                        <a:pt x="173771" y="1304146"/>
                      </a:lnTo>
                      <a:cubicBezTo>
                        <a:pt x="77977" y="1304146"/>
                        <a:pt x="0" y="1226169"/>
                        <a:pt x="0" y="1130375"/>
                      </a:cubicBezTo>
                      <a:cubicBezTo>
                        <a:pt x="0" y="1098379"/>
                        <a:pt x="8813" y="1066958"/>
                        <a:pt x="25673" y="1039561"/>
                      </a:cubicBezTo>
                      <a:lnTo>
                        <a:pt x="301177" y="590285"/>
                      </a:lnTo>
                      <a:lnTo>
                        <a:pt x="301177" y="22224"/>
                      </a:lnTo>
                      <a:cubicBezTo>
                        <a:pt x="301177" y="9963"/>
                        <a:pt x="311140" y="0"/>
                        <a:pt x="323402" y="0"/>
                      </a:cubicBezTo>
                      <a:lnTo>
                        <a:pt x="567294" y="0"/>
                      </a:lnTo>
                      <a:cubicBezTo>
                        <a:pt x="579555" y="0"/>
                        <a:pt x="589518" y="9963"/>
                        <a:pt x="589518" y="22224"/>
                      </a:cubicBezTo>
                      <a:lnTo>
                        <a:pt x="589518" y="590285"/>
                      </a:lnTo>
                      <a:lnTo>
                        <a:pt x="727270" y="815019"/>
                      </a:lnTo>
                      <a:cubicBezTo>
                        <a:pt x="733784" y="825557"/>
                        <a:pt x="730336" y="839159"/>
                        <a:pt x="719990" y="845674"/>
                      </a:cubicBezTo>
                      <a:cubicBezTo>
                        <a:pt x="709453" y="852187"/>
                        <a:pt x="695850" y="848739"/>
                        <a:pt x="689336" y="838202"/>
                      </a:cubicBezTo>
                      <a:lnTo>
                        <a:pt x="548135" y="608103"/>
                      </a:lnTo>
                      <a:cubicBezTo>
                        <a:pt x="546027" y="604655"/>
                        <a:pt x="544878" y="600631"/>
                        <a:pt x="544878" y="596416"/>
                      </a:cubicBezTo>
                      <a:lnTo>
                        <a:pt x="544878" y="44257"/>
                      </a:lnTo>
                      <a:lnTo>
                        <a:pt x="345626" y="44257"/>
                      </a:lnTo>
                      <a:lnTo>
                        <a:pt x="345626" y="596416"/>
                      </a:lnTo>
                      <a:cubicBezTo>
                        <a:pt x="345626" y="600631"/>
                        <a:pt x="344476" y="604655"/>
                        <a:pt x="342369" y="608103"/>
                      </a:cubicBezTo>
                      <a:lnTo>
                        <a:pt x="63607" y="1062744"/>
                      </a:lnTo>
                      <a:cubicBezTo>
                        <a:pt x="51154" y="1083052"/>
                        <a:pt x="44640" y="1106426"/>
                        <a:pt x="44640" y="1130183"/>
                      </a:cubicBezTo>
                      <a:cubicBezTo>
                        <a:pt x="44640" y="1201454"/>
                        <a:pt x="102500" y="1259314"/>
                        <a:pt x="173771" y="1259314"/>
                      </a:cubicBezTo>
                      <a:lnTo>
                        <a:pt x="717116" y="1259314"/>
                      </a:lnTo>
                      <a:cubicBezTo>
                        <a:pt x="737616" y="1259314"/>
                        <a:pt x="757158" y="1254716"/>
                        <a:pt x="775167" y="1245519"/>
                      </a:cubicBezTo>
                      <a:cubicBezTo>
                        <a:pt x="786088" y="1239963"/>
                        <a:pt x="799499" y="1244370"/>
                        <a:pt x="805055" y="1255290"/>
                      </a:cubicBezTo>
                      <a:cubicBezTo>
                        <a:pt x="810611" y="1266211"/>
                        <a:pt x="806205" y="1279622"/>
                        <a:pt x="795284" y="1285370"/>
                      </a:cubicBezTo>
                      <a:cubicBezTo>
                        <a:pt x="770952" y="1297632"/>
                        <a:pt x="744513" y="1303954"/>
                        <a:pt x="716924" y="130395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AADFB8EB-0DF8-39B8-4C33-145344734B5A}"/>
                    </a:ext>
                  </a:extLst>
                </p:cNvPr>
                <p:cNvSpPr/>
                <p:nvPr/>
              </p:nvSpPr>
              <p:spPr>
                <a:xfrm>
                  <a:off x="4929608" y="4152007"/>
                  <a:ext cx="105565" cy="44640"/>
                </a:xfrm>
                <a:custGeom>
                  <a:avLst/>
                  <a:gdLst>
                    <a:gd name="csX0" fmla="*/ 83341 w 105565"/>
                    <a:gd name="csY0" fmla="*/ 44640 h 44640"/>
                    <a:gd name="csX1" fmla="*/ 22224 w 105565"/>
                    <a:gd name="csY1" fmla="*/ 44640 h 44640"/>
                    <a:gd name="csX2" fmla="*/ 0 w 105565"/>
                    <a:gd name="csY2" fmla="*/ 22416 h 44640"/>
                    <a:gd name="csX3" fmla="*/ 22224 w 105565"/>
                    <a:gd name="csY3" fmla="*/ 0 h 44640"/>
                    <a:gd name="csX4" fmla="*/ 83341 w 105565"/>
                    <a:gd name="csY4" fmla="*/ 0 h 44640"/>
                    <a:gd name="csX5" fmla="*/ 105565 w 105565"/>
                    <a:gd name="csY5" fmla="*/ 22416 h 44640"/>
                    <a:gd name="csX6" fmla="*/ 83341 w 105565"/>
                    <a:gd name="csY6" fmla="*/ 44640 h 44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05565" h="44640">
                      <a:moveTo>
                        <a:pt x="83341" y="44640"/>
                      </a:moveTo>
                      <a:lnTo>
                        <a:pt x="22224" y="44640"/>
                      </a:lnTo>
                      <a:cubicBezTo>
                        <a:pt x="9963" y="44640"/>
                        <a:pt x="0" y="34678"/>
                        <a:pt x="0" y="22416"/>
                      </a:cubicBezTo>
                      <a:cubicBezTo>
                        <a:pt x="0" y="10154"/>
                        <a:pt x="9963" y="0"/>
                        <a:pt x="22224" y="0"/>
                      </a:cubicBezTo>
                      <a:lnTo>
                        <a:pt x="83341" y="0"/>
                      </a:lnTo>
                      <a:cubicBezTo>
                        <a:pt x="95603" y="0"/>
                        <a:pt x="105565" y="9963"/>
                        <a:pt x="105565" y="22416"/>
                      </a:cubicBezTo>
                      <a:cubicBezTo>
                        <a:pt x="105565" y="34869"/>
                        <a:pt x="95603" y="44640"/>
                        <a:pt x="83341" y="4464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108AEF3F-65B2-98E4-3903-C21F1C3E4301}"/>
                    </a:ext>
                  </a:extLst>
                </p:cNvPr>
                <p:cNvSpPr/>
                <p:nvPr/>
              </p:nvSpPr>
              <p:spPr>
                <a:xfrm>
                  <a:off x="4929608" y="4279605"/>
                  <a:ext cx="105565" cy="44640"/>
                </a:xfrm>
                <a:custGeom>
                  <a:avLst/>
                  <a:gdLst>
                    <a:gd name="csX0" fmla="*/ 83341 w 105565"/>
                    <a:gd name="csY0" fmla="*/ 44640 h 44640"/>
                    <a:gd name="csX1" fmla="*/ 22224 w 105565"/>
                    <a:gd name="csY1" fmla="*/ 44640 h 44640"/>
                    <a:gd name="csX2" fmla="*/ 0 w 105565"/>
                    <a:gd name="csY2" fmla="*/ 22416 h 44640"/>
                    <a:gd name="csX3" fmla="*/ 22224 w 105565"/>
                    <a:gd name="csY3" fmla="*/ 0 h 44640"/>
                    <a:gd name="csX4" fmla="*/ 83341 w 105565"/>
                    <a:gd name="csY4" fmla="*/ 0 h 44640"/>
                    <a:gd name="csX5" fmla="*/ 105565 w 105565"/>
                    <a:gd name="csY5" fmla="*/ 22416 h 44640"/>
                    <a:gd name="csX6" fmla="*/ 83341 w 105565"/>
                    <a:gd name="csY6" fmla="*/ 44640 h 44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05565" h="44640">
                      <a:moveTo>
                        <a:pt x="83341" y="44640"/>
                      </a:moveTo>
                      <a:lnTo>
                        <a:pt x="22224" y="44640"/>
                      </a:lnTo>
                      <a:cubicBezTo>
                        <a:pt x="9963" y="44640"/>
                        <a:pt x="0" y="34678"/>
                        <a:pt x="0" y="22416"/>
                      </a:cubicBezTo>
                      <a:cubicBezTo>
                        <a:pt x="0" y="10154"/>
                        <a:pt x="9963" y="0"/>
                        <a:pt x="22224" y="0"/>
                      </a:cubicBezTo>
                      <a:lnTo>
                        <a:pt x="83341" y="0"/>
                      </a:lnTo>
                      <a:cubicBezTo>
                        <a:pt x="95603" y="0"/>
                        <a:pt x="105565" y="9963"/>
                        <a:pt x="105565" y="22416"/>
                      </a:cubicBezTo>
                      <a:cubicBezTo>
                        <a:pt x="105565" y="34869"/>
                        <a:pt x="95603" y="44640"/>
                        <a:pt x="83341" y="4464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5268400D-4578-279E-4DE6-607F90C1D545}"/>
                    </a:ext>
                  </a:extLst>
                </p:cNvPr>
                <p:cNvSpPr/>
                <p:nvPr/>
              </p:nvSpPr>
              <p:spPr>
                <a:xfrm>
                  <a:off x="4929608" y="4407203"/>
                  <a:ext cx="105565" cy="44448"/>
                </a:xfrm>
                <a:custGeom>
                  <a:avLst/>
                  <a:gdLst>
                    <a:gd name="csX0" fmla="*/ 83341 w 105565"/>
                    <a:gd name="csY0" fmla="*/ 44449 h 44448"/>
                    <a:gd name="csX1" fmla="*/ 22224 w 105565"/>
                    <a:gd name="csY1" fmla="*/ 44449 h 44448"/>
                    <a:gd name="csX2" fmla="*/ 0 w 105565"/>
                    <a:gd name="csY2" fmla="*/ 22224 h 44448"/>
                    <a:gd name="csX3" fmla="*/ 22224 w 105565"/>
                    <a:gd name="csY3" fmla="*/ 0 h 44448"/>
                    <a:gd name="csX4" fmla="*/ 83341 w 105565"/>
                    <a:gd name="csY4" fmla="*/ 0 h 44448"/>
                    <a:gd name="csX5" fmla="*/ 105565 w 105565"/>
                    <a:gd name="csY5" fmla="*/ 22224 h 44448"/>
                    <a:gd name="csX6" fmla="*/ 83341 w 105565"/>
                    <a:gd name="csY6" fmla="*/ 44449 h 444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05565" h="44448">
                      <a:moveTo>
                        <a:pt x="83341" y="44449"/>
                      </a:moveTo>
                      <a:lnTo>
                        <a:pt x="22224" y="44449"/>
                      </a:lnTo>
                      <a:cubicBezTo>
                        <a:pt x="9963" y="44449"/>
                        <a:pt x="0" y="34486"/>
                        <a:pt x="0" y="22224"/>
                      </a:cubicBezTo>
                      <a:cubicBezTo>
                        <a:pt x="0" y="9963"/>
                        <a:pt x="9963" y="0"/>
                        <a:pt x="22224" y="0"/>
                      </a:cubicBezTo>
                      <a:lnTo>
                        <a:pt x="83341" y="0"/>
                      </a:lnTo>
                      <a:cubicBezTo>
                        <a:pt x="95603" y="0"/>
                        <a:pt x="105565" y="9963"/>
                        <a:pt x="105565" y="22224"/>
                      </a:cubicBezTo>
                      <a:cubicBezTo>
                        <a:pt x="105565" y="34486"/>
                        <a:pt x="95603" y="44449"/>
                        <a:pt x="83341" y="44449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737E6EC-899B-64AC-9F13-A097D93E087D}"/>
                  </a:ext>
                </a:extLst>
              </p:cNvPr>
              <p:cNvSpPr/>
              <p:nvPr/>
            </p:nvSpPr>
            <p:spPr>
              <a:xfrm>
                <a:off x="5470487" y="3708287"/>
                <a:ext cx="2600216" cy="1958421"/>
              </a:xfrm>
              <a:custGeom>
                <a:avLst/>
                <a:gdLst>
                  <a:gd name="csX0" fmla="*/ 2566496 w 2600216"/>
                  <a:gd name="csY0" fmla="*/ 191 h 1958421"/>
                  <a:gd name="csX1" fmla="*/ 1935021 w 2600216"/>
                  <a:gd name="csY1" fmla="*/ 191 h 1958421"/>
                  <a:gd name="csX2" fmla="*/ 1903792 w 2600216"/>
                  <a:gd name="csY2" fmla="*/ 109014 h 1958421"/>
                  <a:gd name="csX3" fmla="*/ 1955329 w 2600216"/>
                  <a:gd name="csY3" fmla="*/ 371874 h 1958421"/>
                  <a:gd name="csX4" fmla="*/ 1689595 w 2600216"/>
                  <a:gd name="csY4" fmla="*/ 635309 h 1958421"/>
                  <a:gd name="csX5" fmla="*/ 1279405 w 2600216"/>
                  <a:gd name="csY5" fmla="*/ 300411 h 1958421"/>
                  <a:gd name="csX6" fmla="*/ 1339755 w 2600216"/>
                  <a:gd name="csY6" fmla="*/ 106715 h 1958421"/>
                  <a:gd name="csX7" fmla="*/ 1306993 w 2600216"/>
                  <a:gd name="csY7" fmla="*/ 191 h 1958421"/>
                  <a:gd name="csX8" fmla="*/ 675517 w 2600216"/>
                  <a:gd name="csY8" fmla="*/ 191 h 1958421"/>
                  <a:gd name="csX9" fmla="*/ 641798 w 2600216"/>
                  <a:gd name="csY9" fmla="*/ 33911 h 1958421"/>
                  <a:gd name="csX10" fmla="*/ 641798 w 2600216"/>
                  <a:gd name="csY10" fmla="*/ 665197 h 1958421"/>
                  <a:gd name="csX11" fmla="*/ 535274 w 2600216"/>
                  <a:gd name="csY11" fmla="*/ 697958 h 1958421"/>
                  <a:gd name="csX12" fmla="*/ 341578 w 2600216"/>
                  <a:gd name="csY12" fmla="*/ 637608 h 1958421"/>
                  <a:gd name="csX13" fmla="*/ 6681 w 2600216"/>
                  <a:gd name="csY13" fmla="*/ 1047800 h 1958421"/>
                  <a:gd name="csX14" fmla="*/ 270116 w 2600216"/>
                  <a:gd name="csY14" fmla="*/ 1313533 h 1958421"/>
                  <a:gd name="csX15" fmla="*/ 532975 w 2600216"/>
                  <a:gd name="csY15" fmla="*/ 1261996 h 1958421"/>
                  <a:gd name="csX16" fmla="*/ 641798 w 2600216"/>
                  <a:gd name="csY16" fmla="*/ 1293225 h 1958421"/>
                  <a:gd name="csX17" fmla="*/ 641798 w 2600216"/>
                  <a:gd name="csY17" fmla="*/ 1924702 h 1958421"/>
                  <a:gd name="csX18" fmla="*/ 675517 w 2600216"/>
                  <a:gd name="csY18" fmla="*/ 1958422 h 1958421"/>
                  <a:gd name="csX19" fmla="*/ 1935021 w 2600216"/>
                  <a:gd name="csY19" fmla="*/ 1958422 h 1958421"/>
                  <a:gd name="csX20" fmla="*/ 2600216 w 2600216"/>
                  <a:gd name="csY20" fmla="*/ 1293225 h 1958421"/>
                  <a:gd name="csX21" fmla="*/ 2600216 w 2600216"/>
                  <a:gd name="csY21" fmla="*/ 33720 h 1958421"/>
                  <a:gd name="csX22" fmla="*/ 2566496 w 2600216"/>
                  <a:gd name="csY22" fmla="*/ 0 h 19584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2600216" h="1958421">
                    <a:moveTo>
                      <a:pt x="2566496" y="191"/>
                    </a:moveTo>
                    <a:lnTo>
                      <a:pt x="1935021" y="191"/>
                    </a:lnTo>
                    <a:cubicBezTo>
                      <a:pt x="1896894" y="191"/>
                      <a:pt x="1884058" y="80084"/>
                      <a:pt x="1903792" y="109014"/>
                    </a:cubicBezTo>
                    <a:cubicBezTo>
                      <a:pt x="1953030" y="181626"/>
                      <a:pt x="1975254" y="273972"/>
                      <a:pt x="1955329" y="371874"/>
                    </a:cubicBezTo>
                    <a:cubicBezTo>
                      <a:pt x="1928506" y="503879"/>
                      <a:pt x="1821792" y="609636"/>
                      <a:pt x="1689595" y="635309"/>
                    </a:cubicBezTo>
                    <a:cubicBezTo>
                      <a:pt x="1470801" y="677842"/>
                      <a:pt x="1279405" y="511542"/>
                      <a:pt x="1279405" y="300411"/>
                    </a:cubicBezTo>
                    <a:cubicBezTo>
                      <a:pt x="1279405" y="228374"/>
                      <a:pt x="1301820" y="161701"/>
                      <a:pt x="1339755" y="106715"/>
                    </a:cubicBezTo>
                    <a:cubicBezTo>
                      <a:pt x="1365045" y="70121"/>
                      <a:pt x="1345119" y="191"/>
                      <a:pt x="1306993" y="191"/>
                    </a:cubicBezTo>
                    <a:lnTo>
                      <a:pt x="675517" y="191"/>
                    </a:lnTo>
                    <a:cubicBezTo>
                      <a:pt x="656933" y="191"/>
                      <a:pt x="641798" y="15327"/>
                      <a:pt x="641798" y="33911"/>
                    </a:cubicBezTo>
                    <a:lnTo>
                      <a:pt x="641798" y="665197"/>
                    </a:lnTo>
                    <a:cubicBezTo>
                      <a:pt x="641798" y="703323"/>
                      <a:pt x="571868" y="723248"/>
                      <a:pt x="535274" y="697958"/>
                    </a:cubicBezTo>
                    <a:cubicBezTo>
                      <a:pt x="480288" y="660024"/>
                      <a:pt x="413616" y="637608"/>
                      <a:pt x="341578" y="637608"/>
                    </a:cubicBezTo>
                    <a:cubicBezTo>
                      <a:pt x="130448" y="637608"/>
                      <a:pt x="-35851" y="829005"/>
                      <a:pt x="6681" y="1047800"/>
                    </a:cubicBezTo>
                    <a:cubicBezTo>
                      <a:pt x="32354" y="1179996"/>
                      <a:pt x="138303" y="1286711"/>
                      <a:pt x="270116" y="1313533"/>
                    </a:cubicBezTo>
                    <a:cubicBezTo>
                      <a:pt x="368017" y="1333459"/>
                      <a:pt x="460363" y="1311234"/>
                      <a:pt x="532975" y="1261996"/>
                    </a:cubicBezTo>
                    <a:cubicBezTo>
                      <a:pt x="565737" y="1239772"/>
                      <a:pt x="641798" y="1255099"/>
                      <a:pt x="641798" y="1293225"/>
                    </a:cubicBezTo>
                    <a:lnTo>
                      <a:pt x="641798" y="1924702"/>
                    </a:lnTo>
                    <a:cubicBezTo>
                      <a:pt x="641798" y="1943286"/>
                      <a:pt x="656933" y="1958422"/>
                      <a:pt x="675517" y="1958422"/>
                    </a:cubicBezTo>
                    <a:lnTo>
                      <a:pt x="1935021" y="1958422"/>
                    </a:lnTo>
                    <a:cubicBezTo>
                      <a:pt x="2302296" y="1958422"/>
                      <a:pt x="2600216" y="1660692"/>
                      <a:pt x="2600216" y="1293225"/>
                    </a:cubicBezTo>
                    <a:lnTo>
                      <a:pt x="2600216" y="33720"/>
                    </a:lnTo>
                    <a:cubicBezTo>
                      <a:pt x="2600216" y="15136"/>
                      <a:pt x="2585081" y="0"/>
                      <a:pt x="2566496" y="0"/>
                    </a:cubicBezTo>
                  </a:path>
                </a:pathLst>
              </a:custGeom>
              <a:solidFill>
                <a:schemeClr val="accent2"/>
              </a:solidFill>
              <a:ln w="19141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23" name="Graphic 6">
                <a:extLst>
                  <a:ext uri="{FF2B5EF4-FFF2-40B4-BE49-F238E27FC236}">
                    <a16:creationId xmlns:a16="http://schemas.microsoft.com/office/drawing/2014/main" id="{5E1C186C-66B5-7501-0CAB-52E7D71D3F0F}"/>
                  </a:ext>
                </a:extLst>
              </p:cNvPr>
              <p:cNvGrpSpPr/>
              <p:nvPr/>
            </p:nvGrpSpPr>
            <p:grpSpPr>
              <a:xfrm>
                <a:off x="6380317" y="3934937"/>
                <a:ext cx="1393998" cy="1403388"/>
                <a:chOff x="6380317" y="3934937"/>
                <a:chExt cx="1393998" cy="1403388"/>
              </a:xfrm>
              <a:solidFill>
                <a:schemeClr val="accent2">
                  <a:lumMod val="75000"/>
                  <a:lumOff val="25000"/>
                </a:schemeClr>
              </a:solidFill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A31A732-BB55-3BAF-5695-231562B6DB8C}"/>
                    </a:ext>
                  </a:extLst>
                </p:cNvPr>
                <p:cNvSpPr/>
                <p:nvPr/>
              </p:nvSpPr>
              <p:spPr>
                <a:xfrm>
                  <a:off x="7150311" y="3934937"/>
                  <a:ext cx="623812" cy="1403388"/>
                </a:xfrm>
                <a:custGeom>
                  <a:avLst/>
                  <a:gdLst>
                    <a:gd name="csX0" fmla="*/ 312098 w 623812"/>
                    <a:gd name="csY0" fmla="*/ 1403197 h 1403388"/>
                    <a:gd name="csX1" fmla="*/ 111121 w 623812"/>
                    <a:gd name="csY1" fmla="*/ 1329819 h 1403388"/>
                    <a:gd name="csX2" fmla="*/ 108247 w 623812"/>
                    <a:gd name="csY2" fmla="*/ 1296482 h 1403388"/>
                    <a:gd name="csX3" fmla="*/ 141584 w 623812"/>
                    <a:gd name="csY3" fmla="*/ 1293608 h 1403388"/>
                    <a:gd name="csX4" fmla="*/ 312098 w 623812"/>
                    <a:gd name="csY4" fmla="*/ 1355874 h 1403388"/>
                    <a:gd name="csX5" fmla="*/ 576490 w 623812"/>
                    <a:gd name="csY5" fmla="*/ 1091482 h 1403388"/>
                    <a:gd name="csX6" fmla="*/ 576490 w 623812"/>
                    <a:gd name="csY6" fmla="*/ 311907 h 1403388"/>
                    <a:gd name="csX7" fmla="*/ 312098 w 623812"/>
                    <a:gd name="csY7" fmla="*/ 47322 h 1403388"/>
                    <a:gd name="csX8" fmla="*/ 47514 w 623812"/>
                    <a:gd name="csY8" fmla="*/ 311907 h 1403388"/>
                    <a:gd name="csX9" fmla="*/ 47514 w 623812"/>
                    <a:gd name="csY9" fmla="*/ 481463 h 1403388"/>
                    <a:gd name="csX10" fmla="*/ 23757 w 623812"/>
                    <a:gd name="csY10" fmla="*/ 505220 h 1403388"/>
                    <a:gd name="csX11" fmla="*/ 0 w 623812"/>
                    <a:gd name="csY11" fmla="*/ 481463 h 1403388"/>
                    <a:gd name="csX12" fmla="*/ 0 w 623812"/>
                    <a:gd name="csY12" fmla="*/ 311907 h 1403388"/>
                    <a:gd name="csX13" fmla="*/ 311906 w 623812"/>
                    <a:gd name="csY13" fmla="*/ 0 h 1403388"/>
                    <a:gd name="csX14" fmla="*/ 623812 w 623812"/>
                    <a:gd name="csY14" fmla="*/ 311907 h 1403388"/>
                    <a:gd name="csX15" fmla="*/ 623812 w 623812"/>
                    <a:gd name="csY15" fmla="*/ 1091482 h 1403388"/>
                    <a:gd name="csX16" fmla="*/ 311906 w 623812"/>
                    <a:gd name="csY16" fmla="*/ 1403389 h 140338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</a:cxnLst>
                  <a:rect l="l" t="t" r="r" b="b"/>
                  <a:pathLst>
                    <a:path w="623812" h="1403388">
                      <a:moveTo>
                        <a:pt x="312098" y="1403197"/>
                      </a:moveTo>
                      <a:cubicBezTo>
                        <a:pt x="238528" y="1403197"/>
                        <a:pt x="167065" y="1377141"/>
                        <a:pt x="111121" y="1329819"/>
                      </a:cubicBezTo>
                      <a:cubicBezTo>
                        <a:pt x="101159" y="1321389"/>
                        <a:pt x="99818" y="1306445"/>
                        <a:pt x="108247" y="1296482"/>
                      </a:cubicBezTo>
                      <a:cubicBezTo>
                        <a:pt x="116677" y="1286519"/>
                        <a:pt x="131621" y="1285178"/>
                        <a:pt x="141584" y="1293608"/>
                      </a:cubicBezTo>
                      <a:cubicBezTo>
                        <a:pt x="189098" y="1333650"/>
                        <a:pt x="249640" y="1355874"/>
                        <a:pt x="312098" y="1355874"/>
                      </a:cubicBezTo>
                      <a:cubicBezTo>
                        <a:pt x="457897" y="1355874"/>
                        <a:pt x="576490" y="1237281"/>
                        <a:pt x="576490" y="1091482"/>
                      </a:cubicBezTo>
                      <a:lnTo>
                        <a:pt x="576490" y="311907"/>
                      </a:lnTo>
                      <a:cubicBezTo>
                        <a:pt x="576490" y="166108"/>
                        <a:pt x="457897" y="47322"/>
                        <a:pt x="312098" y="47322"/>
                      </a:cubicBezTo>
                      <a:cubicBezTo>
                        <a:pt x="166299" y="47322"/>
                        <a:pt x="47514" y="165916"/>
                        <a:pt x="47514" y="311907"/>
                      </a:cubicBezTo>
                      <a:lnTo>
                        <a:pt x="47514" y="481463"/>
                      </a:lnTo>
                      <a:cubicBezTo>
                        <a:pt x="47514" y="494491"/>
                        <a:pt x="36977" y="505220"/>
                        <a:pt x="23757" y="505220"/>
                      </a:cubicBezTo>
                      <a:cubicBezTo>
                        <a:pt x="10537" y="505220"/>
                        <a:pt x="0" y="494491"/>
                        <a:pt x="0" y="481463"/>
                      </a:cubicBezTo>
                      <a:lnTo>
                        <a:pt x="0" y="311907"/>
                      </a:lnTo>
                      <a:cubicBezTo>
                        <a:pt x="0" y="139860"/>
                        <a:pt x="139860" y="0"/>
                        <a:pt x="311906" y="0"/>
                      </a:cubicBezTo>
                      <a:cubicBezTo>
                        <a:pt x="483953" y="0"/>
                        <a:pt x="623812" y="139860"/>
                        <a:pt x="623812" y="311907"/>
                      </a:cubicBezTo>
                      <a:lnTo>
                        <a:pt x="623812" y="1091482"/>
                      </a:lnTo>
                      <a:cubicBezTo>
                        <a:pt x="623812" y="1263529"/>
                        <a:pt x="483953" y="1403389"/>
                        <a:pt x="311906" y="1403389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77172298-6E6F-E52B-6C4D-8F6DC722DE69}"/>
                    </a:ext>
                  </a:extLst>
                </p:cNvPr>
                <p:cNvSpPr/>
                <p:nvPr/>
              </p:nvSpPr>
              <p:spPr>
                <a:xfrm>
                  <a:off x="7323891" y="4612586"/>
                  <a:ext cx="450424" cy="47513"/>
                </a:xfrm>
                <a:custGeom>
                  <a:avLst/>
                  <a:gdLst>
                    <a:gd name="csX0" fmla="*/ 426668 w 450424"/>
                    <a:gd name="csY0" fmla="*/ 47514 h 47513"/>
                    <a:gd name="csX1" fmla="*/ 23757 w 450424"/>
                    <a:gd name="csY1" fmla="*/ 47514 h 47513"/>
                    <a:gd name="csX2" fmla="*/ 0 w 450424"/>
                    <a:gd name="csY2" fmla="*/ 23757 h 47513"/>
                    <a:gd name="csX3" fmla="*/ 23757 w 450424"/>
                    <a:gd name="csY3" fmla="*/ 0 h 47513"/>
                    <a:gd name="csX4" fmla="*/ 426668 w 450424"/>
                    <a:gd name="csY4" fmla="*/ 0 h 47513"/>
                    <a:gd name="csX5" fmla="*/ 450425 w 450424"/>
                    <a:gd name="csY5" fmla="*/ 23757 h 47513"/>
                    <a:gd name="csX6" fmla="*/ 426668 w 450424"/>
                    <a:gd name="csY6" fmla="*/ 47514 h 4751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50424" h="47513">
                      <a:moveTo>
                        <a:pt x="426668" y="47514"/>
                      </a:moveTo>
                      <a:lnTo>
                        <a:pt x="23757" y="47514"/>
                      </a:lnTo>
                      <a:cubicBezTo>
                        <a:pt x="10729" y="47514"/>
                        <a:pt x="0" y="36977"/>
                        <a:pt x="0" y="23757"/>
                      </a:cubicBezTo>
                      <a:cubicBezTo>
                        <a:pt x="0" y="10537"/>
                        <a:pt x="10537" y="0"/>
                        <a:pt x="23757" y="0"/>
                      </a:cubicBezTo>
                      <a:lnTo>
                        <a:pt x="426668" y="0"/>
                      </a:lnTo>
                      <a:cubicBezTo>
                        <a:pt x="439696" y="0"/>
                        <a:pt x="450425" y="10729"/>
                        <a:pt x="450425" y="23757"/>
                      </a:cubicBezTo>
                      <a:cubicBezTo>
                        <a:pt x="450425" y="36785"/>
                        <a:pt x="439888" y="47514"/>
                        <a:pt x="426668" y="4751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8775B68A-89E3-BFB8-3421-26777288C396}"/>
                    </a:ext>
                  </a:extLst>
                </p:cNvPr>
                <p:cNvSpPr/>
                <p:nvPr/>
              </p:nvSpPr>
              <p:spPr>
                <a:xfrm>
                  <a:off x="6380317" y="4418124"/>
                  <a:ext cx="920008" cy="920009"/>
                </a:xfrm>
                <a:custGeom>
                  <a:avLst/>
                  <a:gdLst>
                    <a:gd name="csX0" fmla="*/ 460004 w 920008"/>
                    <a:gd name="csY0" fmla="*/ 47322 h 920009"/>
                    <a:gd name="csX1" fmla="*/ 47322 w 920008"/>
                    <a:gd name="csY1" fmla="*/ 460005 h 920009"/>
                    <a:gd name="csX2" fmla="*/ 460004 w 920008"/>
                    <a:gd name="csY2" fmla="*/ 872687 h 920009"/>
                    <a:gd name="csX3" fmla="*/ 872686 w 920008"/>
                    <a:gd name="csY3" fmla="*/ 460005 h 920009"/>
                    <a:gd name="csX4" fmla="*/ 460004 w 920008"/>
                    <a:gd name="csY4" fmla="*/ 47322 h 920009"/>
                    <a:gd name="csX5" fmla="*/ 460004 w 920008"/>
                    <a:gd name="csY5" fmla="*/ 920010 h 920009"/>
                    <a:gd name="csX6" fmla="*/ 0 w 920008"/>
                    <a:gd name="csY6" fmla="*/ 460005 h 920009"/>
                    <a:gd name="csX7" fmla="*/ 460004 w 920008"/>
                    <a:gd name="csY7" fmla="*/ 0 h 920009"/>
                    <a:gd name="csX8" fmla="*/ 920008 w 920008"/>
                    <a:gd name="csY8" fmla="*/ 460005 h 920009"/>
                    <a:gd name="csX9" fmla="*/ 460004 w 920008"/>
                    <a:gd name="csY9" fmla="*/ 920010 h 9200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</a:cxnLst>
                  <a:rect l="l" t="t" r="r" b="b"/>
                  <a:pathLst>
                    <a:path w="920008" h="920009">
                      <a:moveTo>
                        <a:pt x="460004" y="47322"/>
                      </a:moveTo>
                      <a:cubicBezTo>
                        <a:pt x="232397" y="47322"/>
                        <a:pt x="47322" y="232397"/>
                        <a:pt x="47322" y="460005"/>
                      </a:cubicBezTo>
                      <a:cubicBezTo>
                        <a:pt x="47322" y="687613"/>
                        <a:pt x="232397" y="872687"/>
                        <a:pt x="460004" y="872687"/>
                      </a:cubicBezTo>
                      <a:cubicBezTo>
                        <a:pt x="687611" y="872687"/>
                        <a:pt x="872686" y="687613"/>
                        <a:pt x="872686" y="460005"/>
                      </a:cubicBezTo>
                      <a:cubicBezTo>
                        <a:pt x="872686" y="232397"/>
                        <a:pt x="687611" y="47322"/>
                        <a:pt x="460004" y="47322"/>
                      </a:cubicBezTo>
                      <a:moveTo>
                        <a:pt x="460004" y="920010"/>
                      </a:moveTo>
                      <a:cubicBezTo>
                        <a:pt x="206341" y="920010"/>
                        <a:pt x="0" y="713669"/>
                        <a:pt x="0" y="460005"/>
                      </a:cubicBezTo>
                      <a:cubicBezTo>
                        <a:pt x="0" y="206341"/>
                        <a:pt x="206341" y="0"/>
                        <a:pt x="460004" y="0"/>
                      </a:cubicBezTo>
                      <a:cubicBezTo>
                        <a:pt x="713667" y="0"/>
                        <a:pt x="920008" y="206341"/>
                        <a:pt x="920008" y="460005"/>
                      </a:cubicBezTo>
                      <a:cubicBezTo>
                        <a:pt x="920008" y="713669"/>
                        <a:pt x="713667" y="920010"/>
                        <a:pt x="460004" y="92001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2F392D65-2FE5-3D5D-F58E-46AE7A3A57D9}"/>
                    </a:ext>
                  </a:extLst>
                </p:cNvPr>
                <p:cNvSpPr/>
                <p:nvPr/>
              </p:nvSpPr>
              <p:spPr>
                <a:xfrm>
                  <a:off x="6816564" y="4530203"/>
                  <a:ext cx="47513" cy="807930"/>
                </a:xfrm>
                <a:custGeom>
                  <a:avLst/>
                  <a:gdLst>
                    <a:gd name="csX0" fmla="*/ 23757 w 47513"/>
                    <a:gd name="csY0" fmla="*/ 807930 h 807930"/>
                    <a:gd name="csX1" fmla="*/ 0 w 47513"/>
                    <a:gd name="csY1" fmla="*/ 784174 h 807930"/>
                    <a:gd name="csX2" fmla="*/ 0 w 47513"/>
                    <a:gd name="csY2" fmla="*/ 23757 h 807930"/>
                    <a:gd name="csX3" fmla="*/ 23757 w 47513"/>
                    <a:gd name="csY3" fmla="*/ 0 h 807930"/>
                    <a:gd name="csX4" fmla="*/ 47514 w 47513"/>
                    <a:gd name="csY4" fmla="*/ 23757 h 807930"/>
                    <a:gd name="csX5" fmla="*/ 47514 w 47513"/>
                    <a:gd name="csY5" fmla="*/ 784174 h 807930"/>
                    <a:gd name="csX6" fmla="*/ 23757 w 47513"/>
                    <a:gd name="csY6" fmla="*/ 807930 h 80793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513" h="807930">
                      <a:moveTo>
                        <a:pt x="23757" y="807930"/>
                      </a:moveTo>
                      <a:cubicBezTo>
                        <a:pt x="10729" y="807930"/>
                        <a:pt x="0" y="797393"/>
                        <a:pt x="0" y="784174"/>
                      </a:cubicBezTo>
                      <a:lnTo>
                        <a:pt x="0" y="23757"/>
                      </a:lnTo>
                      <a:cubicBezTo>
                        <a:pt x="0" y="10729"/>
                        <a:pt x="10537" y="0"/>
                        <a:pt x="23757" y="0"/>
                      </a:cubicBezTo>
                      <a:cubicBezTo>
                        <a:pt x="36976" y="0"/>
                        <a:pt x="47514" y="10537"/>
                        <a:pt x="47514" y="23757"/>
                      </a:cubicBezTo>
                      <a:lnTo>
                        <a:pt x="47514" y="784174"/>
                      </a:lnTo>
                      <a:cubicBezTo>
                        <a:pt x="47514" y="797201"/>
                        <a:pt x="36976" y="807930"/>
                        <a:pt x="23757" y="80793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E21638D-2DF7-54A0-3ABD-E37705830ADA}"/>
                  </a:ext>
                </a:extLst>
              </p:cNvPr>
              <p:cNvSpPr/>
              <p:nvPr/>
            </p:nvSpPr>
            <p:spPr>
              <a:xfrm>
                <a:off x="6112476" y="1749865"/>
                <a:ext cx="1958226" cy="2600603"/>
              </a:xfrm>
              <a:custGeom>
                <a:avLst/>
                <a:gdLst>
                  <a:gd name="csX0" fmla="*/ 1293223 w 1958226"/>
                  <a:gd name="csY0" fmla="*/ 192 h 2600603"/>
                  <a:gd name="csX1" fmla="*/ 33720 w 1958226"/>
                  <a:gd name="csY1" fmla="*/ 192 h 2600603"/>
                  <a:gd name="csX2" fmla="*/ 0 w 1958226"/>
                  <a:gd name="csY2" fmla="*/ 33911 h 2600603"/>
                  <a:gd name="csX3" fmla="*/ 0 w 1958226"/>
                  <a:gd name="csY3" fmla="*/ 665388 h 2600603"/>
                  <a:gd name="csX4" fmla="*/ 108822 w 1958226"/>
                  <a:gd name="csY4" fmla="*/ 696617 h 2600603"/>
                  <a:gd name="csX5" fmla="*/ 371682 w 1958226"/>
                  <a:gd name="csY5" fmla="*/ 645080 h 2600603"/>
                  <a:gd name="csX6" fmla="*/ 635116 w 1958226"/>
                  <a:gd name="csY6" fmla="*/ 910814 h 2600603"/>
                  <a:gd name="csX7" fmla="*/ 300219 w 1958226"/>
                  <a:gd name="csY7" fmla="*/ 1321005 h 2600603"/>
                  <a:gd name="csX8" fmla="*/ 106523 w 1958226"/>
                  <a:gd name="csY8" fmla="*/ 1260655 h 2600603"/>
                  <a:gd name="csX9" fmla="*/ 0 w 1958226"/>
                  <a:gd name="csY9" fmla="*/ 1293608 h 2600603"/>
                  <a:gd name="csX10" fmla="*/ 0 w 1958226"/>
                  <a:gd name="csY10" fmla="*/ 1925085 h 2600603"/>
                  <a:gd name="csX11" fmla="*/ 33720 w 1958226"/>
                  <a:gd name="csY11" fmla="*/ 1958805 h 2600603"/>
                  <a:gd name="csX12" fmla="*/ 665004 w 1958226"/>
                  <a:gd name="csY12" fmla="*/ 1958805 h 2600603"/>
                  <a:gd name="csX13" fmla="*/ 697766 w 1958226"/>
                  <a:gd name="csY13" fmla="*/ 2065328 h 2600603"/>
                  <a:gd name="csX14" fmla="*/ 637415 w 1958226"/>
                  <a:gd name="csY14" fmla="*/ 2259025 h 2600603"/>
                  <a:gd name="csX15" fmla="*/ 1047606 w 1958226"/>
                  <a:gd name="csY15" fmla="*/ 2593922 h 2600603"/>
                  <a:gd name="csX16" fmla="*/ 1313340 w 1958226"/>
                  <a:gd name="csY16" fmla="*/ 2330487 h 2600603"/>
                  <a:gd name="csX17" fmla="*/ 1261802 w 1958226"/>
                  <a:gd name="csY17" fmla="*/ 2067627 h 2600603"/>
                  <a:gd name="csX18" fmla="*/ 1293031 w 1958226"/>
                  <a:gd name="csY18" fmla="*/ 1958805 h 2600603"/>
                  <a:gd name="csX19" fmla="*/ 1924507 w 1958226"/>
                  <a:gd name="csY19" fmla="*/ 1958805 h 2600603"/>
                  <a:gd name="csX20" fmla="*/ 1958227 w 1958226"/>
                  <a:gd name="csY20" fmla="*/ 1925085 h 2600603"/>
                  <a:gd name="csX21" fmla="*/ 1958227 w 1958226"/>
                  <a:gd name="csY21" fmla="*/ 665197 h 2600603"/>
                  <a:gd name="csX22" fmla="*/ 1293031 w 1958226"/>
                  <a:gd name="csY22" fmla="*/ 0 h 26006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1958226" h="2600603">
                    <a:moveTo>
                      <a:pt x="1293223" y="192"/>
                    </a:moveTo>
                    <a:lnTo>
                      <a:pt x="33720" y="192"/>
                    </a:lnTo>
                    <a:cubicBezTo>
                      <a:pt x="15136" y="192"/>
                      <a:pt x="0" y="15327"/>
                      <a:pt x="0" y="33911"/>
                    </a:cubicBezTo>
                    <a:lnTo>
                      <a:pt x="0" y="665388"/>
                    </a:lnTo>
                    <a:cubicBezTo>
                      <a:pt x="0" y="703514"/>
                      <a:pt x="79892" y="716351"/>
                      <a:pt x="108822" y="696617"/>
                    </a:cubicBezTo>
                    <a:cubicBezTo>
                      <a:pt x="181434" y="647379"/>
                      <a:pt x="273780" y="625155"/>
                      <a:pt x="371682" y="645080"/>
                    </a:cubicBezTo>
                    <a:cubicBezTo>
                      <a:pt x="503686" y="671902"/>
                      <a:pt x="609443" y="778617"/>
                      <a:pt x="635116" y="910814"/>
                    </a:cubicBezTo>
                    <a:cubicBezTo>
                      <a:pt x="677649" y="1129417"/>
                      <a:pt x="511350" y="1321005"/>
                      <a:pt x="300219" y="1321005"/>
                    </a:cubicBezTo>
                    <a:cubicBezTo>
                      <a:pt x="228182" y="1321005"/>
                      <a:pt x="161509" y="1298590"/>
                      <a:pt x="106523" y="1260655"/>
                    </a:cubicBezTo>
                    <a:cubicBezTo>
                      <a:pt x="69930" y="1235365"/>
                      <a:pt x="0" y="1255290"/>
                      <a:pt x="0" y="1293608"/>
                    </a:cubicBezTo>
                    <a:lnTo>
                      <a:pt x="0" y="1925085"/>
                    </a:lnTo>
                    <a:cubicBezTo>
                      <a:pt x="0" y="1943669"/>
                      <a:pt x="15136" y="1958805"/>
                      <a:pt x="33720" y="1958805"/>
                    </a:cubicBezTo>
                    <a:lnTo>
                      <a:pt x="665004" y="1958805"/>
                    </a:lnTo>
                    <a:cubicBezTo>
                      <a:pt x="703130" y="1958805"/>
                      <a:pt x="723055" y="2028735"/>
                      <a:pt x="697766" y="2065328"/>
                    </a:cubicBezTo>
                    <a:cubicBezTo>
                      <a:pt x="659639" y="2120314"/>
                      <a:pt x="637415" y="2186987"/>
                      <a:pt x="637415" y="2259025"/>
                    </a:cubicBezTo>
                    <a:cubicBezTo>
                      <a:pt x="637415" y="2470156"/>
                      <a:pt x="828812" y="2636455"/>
                      <a:pt x="1047606" y="2593922"/>
                    </a:cubicBezTo>
                    <a:cubicBezTo>
                      <a:pt x="1179803" y="2568249"/>
                      <a:pt x="1286517" y="2462301"/>
                      <a:pt x="1313340" y="2330487"/>
                    </a:cubicBezTo>
                    <a:cubicBezTo>
                      <a:pt x="1333265" y="2232585"/>
                      <a:pt x="1311041" y="2140240"/>
                      <a:pt x="1261802" y="2067627"/>
                    </a:cubicBezTo>
                    <a:cubicBezTo>
                      <a:pt x="1239578" y="2034866"/>
                      <a:pt x="1254905" y="1958805"/>
                      <a:pt x="1293031" y="1958805"/>
                    </a:cubicBezTo>
                    <a:lnTo>
                      <a:pt x="1924507" y="1958805"/>
                    </a:lnTo>
                    <a:cubicBezTo>
                      <a:pt x="1943091" y="1958805"/>
                      <a:pt x="1958227" y="1943669"/>
                      <a:pt x="1958227" y="1925085"/>
                    </a:cubicBezTo>
                    <a:lnTo>
                      <a:pt x="1958227" y="665197"/>
                    </a:lnTo>
                    <a:cubicBezTo>
                      <a:pt x="1958227" y="297729"/>
                      <a:pt x="1660498" y="0"/>
                      <a:pt x="1293031" y="0"/>
                    </a:cubicBezTo>
                  </a:path>
                </a:pathLst>
              </a:custGeom>
              <a:solidFill>
                <a:schemeClr val="accent6"/>
              </a:solidFill>
              <a:ln w="19141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29" name="Graphic 6">
                <a:extLst>
                  <a:ext uri="{FF2B5EF4-FFF2-40B4-BE49-F238E27FC236}">
                    <a16:creationId xmlns:a16="http://schemas.microsoft.com/office/drawing/2014/main" id="{ADE38184-1DC1-E412-1B7A-547A9A1B59B6}"/>
                  </a:ext>
                </a:extLst>
              </p:cNvPr>
              <p:cNvGrpSpPr/>
              <p:nvPr/>
            </p:nvGrpSpPr>
            <p:grpSpPr>
              <a:xfrm>
                <a:off x="6630243" y="2006415"/>
                <a:ext cx="1089128" cy="1398011"/>
                <a:chOff x="6630243" y="2006415"/>
                <a:chExt cx="1089128" cy="1398011"/>
              </a:xfrm>
              <a:solidFill>
                <a:schemeClr val="accent6">
                  <a:lumMod val="60000"/>
                  <a:lumOff val="40000"/>
                </a:schemeClr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00DDBFC7-4DC0-4CD2-DCC1-34150B515CB7}"/>
                    </a:ext>
                  </a:extLst>
                </p:cNvPr>
                <p:cNvSpPr/>
                <p:nvPr/>
              </p:nvSpPr>
              <p:spPr>
                <a:xfrm>
                  <a:off x="6630243" y="2290404"/>
                  <a:ext cx="1089128" cy="1114022"/>
                </a:xfrm>
                <a:custGeom>
                  <a:avLst/>
                  <a:gdLst>
                    <a:gd name="csX0" fmla="*/ 496503 w 1089128"/>
                    <a:gd name="csY0" fmla="*/ 708812 h 1114022"/>
                    <a:gd name="csX1" fmla="*/ 503209 w 1089128"/>
                    <a:gd name="csY1" fmla="*/ 709770 h 1114022"/>
                    <a:gd name="csX2" fmla="*/ 712998 w 1089128"/>
                    <a:gd name="csY2" fmla="*/ 771462 h 1114022"/>
                    <a:gd name="csX3" fmla="*/ 730241 w 1089128"/>
                    <a:gd name="csY3" fmla="*/ 796368 h 1114022"/>
                    <a:gd name="csX4" fmla="*/ 712232 w 1089128"/>
                    <a:gd name="csY4" fmla="*/ 1017270 h 1114022"/>
                    <a:gd name="csX5" fmla="*/ 746526 w 1089128"/>
                    <a:gd name="csY5" fmla="*/ 1064401 h 1114022"/>
                    <a:gd name="csX6" fmla="*/ 781587 w 1089128"/>
                    <a:gd name="csY6" fmla="*/ 1058079 h 1114022"/>
                    <a:gd name="csX7" fmla="*/ 800938 w 1089128"/>
                    <a:gd name="csY7" fmla="*/ 1028191 h 1114022"/>
                    <a:gd name="csX8" fmla="*/ 850367 w 1089128"/>
                    <a:gd name="csY8" fmla="*/ 735060 h 1114022"/>
                    <a:gd name="csX9" fmla="*/ 820480 w 1089128"/>
                    <a:gd name="csY9" fmla="*/ 682756 h 1114022"/>
                    <a:gd name="csX10" fmla="*/ 556854 w 1089128"/>
                    <a:gd name="csY10" fmla="*/ 581597 h 1114022"/>
                    <a:gd name="csX11" fmla="*/ 542868 w 1089128"/>
                    <a:gd name="csY11" fmla="*/ 550943 h 1114022"/>
                    <a:gd name="csX12" fmla="*/ 640578 w 1089128"/>
                    <a:gd name="csY12" fmla="*/ 284634 h 1114022"/>
                    <a:gd name="csX13" fmla="*/ 658779 w 1089128"/>
                    <a:gd name="csY13" fmla="*/ 269307 h 1114022"/>
                    <a:gd name="csX14" fmla="*/ 681195 w 1089128"/>
                    <a:gd name="csY14" fmla="*/ 277162 h 1114022"/>
                    <a:gd name="csX15" fmla="*/ 802279 w 1089128"/>
                    <a:gd name="csY15" fmla="*/ 416639 h 1114022"/>
                    <a:gd name="csX16" fmla="*/ 843853 w 1089128"/>
                    <a:gd name="csY16" fmla="*/ 433690 h 1114022"/>
                    <a:gd name="csX17" fmla="*/ 1004021 w 1089128"/>
                    <a:gd name="csY17" fmla="*/ 421812 h 1114022"/>
                    <a:gd name="csX18" fmla="*/ 1031610 w 1089128"/>
                    <a:gd name="csY18" fmla="*/ 407634 h 1114022"/>
                    <a:gd name="csX19" fmla="*/ 1040807 w 1089128"/>
                    <a:gd name="csY19" fmla="*/ 378130 h 1114022"/>
                    <a:gd name="csX20" fmla="*/ 1001339 w 1089128"/>
                    <a:gd name="csY20" fmla="*/ 342303 h 1114022"/>
                    <a:gd name="csX21" fmla="*/ 880255 w 1089128"/>
                    <a:gd name="csY21" fmla="*/ 341919 h 1114022"/>
                    <a:gd name="csX22" fmla="*/ 860905 w 1089128"/>
                    <a:gd name="csY22" fmla="*/ 331957 h 1114022"/>
                    <a:gd name="csX23" fmla="*/ 725260 w 1089128"/>
                    <a:gd name="csY23" fmla="*/ 143242 h 1114022"/>
                    <a:gd name="csX24" fmla="*/ 674489 w 1089128"/>
                    <a:gd name="csY24" fmla="*/ 105307 h 1114022"/>
                    <a:gd name="csX25" fmla="*/ 523517 w 1089128"/>
                    <a:gd name="csY25" fmla="*/ 53195 h 1114022"/>
                    <a:gd name="csX26" fmla="*/ 479260 w 1089128"/>
                    <a:gd name="csY26" fmla="*/ 47830 h 1114022"/>
                    <a:gd name="csX27" fmla="*/ 207971 w 1089128"/>
                    <a:gd name="csY27" fmla="*/ 73887 h 1114022"/>
                    <a:gd name="csX28" fmla="*/ 146471 w 1089128"/>
                    <a:gd name="csY28" fmla="*/ 120634 h 1114022"/>
                    <a:gd name="csX29" fmla="*/ 63896 w 1089128"/>
                    <a:gd name="csY29" fmla="*/ 335405 h 1114022"/>
                    <a:gd name="csX30" fmla="*/ 65237 w 1089128"/>
                    <a:gd name="csY30" fmla="*/ 369508 h 1114022"/>
                    <a:gd name="csX31" fmla="*/ 90719 w 1089128"/>
                    <a:gd name="csY31" fmla="*/ 392116 h 1114022"/>
                    <a:gd name="csX32" fmla="*/ 143980 w 1089128"/>
                    <a:gd name="csY32" fmla="*/ 369125 h 1114022"/>
                    <a:gd name="csX33" fmla="*/ 223873 w 1089128"/>
                    <a:gd name="csY33" fmla="*/ 196503 h 1114022"/>
                    <a:gd name="csX34" fmla="*/ 245331 w 1089128"/>
                    <a:gd name="csY34" fmla="*/ 182517 h 1114022"/>
                    <a:gd name="csX35" fmla="*/ 443433 w 1089128"/>
                    <a:gd name="csY35" fmla="*/ 179644 h 1114022"/>
                    <a:gd name="csX36" fmla="*/ 463167 w 1089128"/>
                    <a:gd name="csY36" fmla="*/ 189415 h 1114022"/>
                    <a:gd name="csX37" fmla="*/ 466616 w 1089128"/>
                    <a:gd name="csY37" fmla="*/ 211064 h 1114022"/>
                    <a:gd name="csX38" fmla="*/ 273686 w 1089128"/>
                    <a:gd name="csY38" fmla="*/ 798667 h 1114022"/>
                    <a:gd name="csX39" fmla="*/ 265256 w 1089128"/>
                    <a:gd name="csY39" fmla="*/ 810354 h 1114022"/>
                    <a:gd name="csX40" fmla="*/ 68111 w 1089128"/>
                    <a:gd name="csY40" fmla="*/ 958644 h 1114022"/>
                    <a:gd name="csX41" fmla="*/ 54892 w 1089128"/>
                    <a:gd name="csY41" fmla="*/ 1024742 h 1114022"/>
                    <a:gd name="csX42" fmla="*/ 86695 w 1089128"/>
                    <a:gd name="csY42" fmla="*/ 1048499 h 1114022"/>
                    <a:gd name="csX43" fmla="*/ 125971 w 1089128"/>
                    <a:gd name="csY43" fmla="*/ 1041985 h 1114022"/>
                    <a:gd name="csX44" fmla="*/ 347064 w 1089128"/>
                    <a:gd name="csY44" fmla="*/ 900784 h 1114022"/>
                    <a:gd name="csX45" fmla="*/ 370821 w 1089128"/>
                    <a:gd name="csY45" fmla="*/ 877602 h 1114022"/>
                    <a:gd name="csX46" fmla="*/ 476770 w 1089128"/>
                    <a:gd name="csY46" fmla="*/ 718775 h 1114022"/>
                    <a:gd name="csX47" fmla="*/ 496695 w 1089128"/>
                    <a:gd name="csY47" fmla="*/ 708046 h 1114022"/>
                    <a:gd name="csX48" fmla="*/ 756872 w 1089128"/>
                    <a:gd name="csY48" fmla="*/ 1113831 h 1114022"/>
                    <a:gd name="csX49" fmla="*/ 735797 w 1089128"/>
                    <a:gd name="csY49" fmla="*/ 1111340 h 1114022"/>
                    <a:gd name="csX50" fmla="*/ 664718 w 1089128"/>
                    <a:gd name="csY50" fmla="*/ 1013630 h 1114022"/>
                    <a:gd name="csX51" fmla="*/ 681003 w 1089128"/>
                    <a:gd name="csY51" fmla="*/ 812270 h 1114022"/>
                    <a:gd name="csX52" fmla="*/ 506849 w 1089128"/>
                    <a:gd name="csY52" fmla="*/ 761116 h 1114022"/>
                    <a:gd name="csX53" fmla="*/ 410672 w 1089128"/>
                    <a:gd name="csY53" fmla="*/ 905191 h 1114022"/>
                    <a:gd name="csX54" fmla="*/ 372929 w 1089128"/>
                    <a:gd name="csY54" fmla="*/ 942167 h 1114022"/>
                    <a:gd name="csX55" fmla="*/ 151835 w 1089128"/>
                    <a:gd name="csY55" fmla="*/ 1083369 h 1114022"/>
                    <a:gd name="csX56" fmla="*/ 75583 w 1089128"/>
                    <a:gd name="csY56" fmla="*/ 1096205 h 1114022"/>
                    <a:gd name="csX57" fmla="*/ 13508 w 1089128"/>
                    <a:gd name="csY57" fmla="*/ 1050032 h 1114022"/>
                    <a:gd name="csX58" fmla="*/ 39373 w 1089128"/>
                    <a:gd name="csY58" fmla="*/ 921284 h 1114022"/>
                    <a:gd name="csX59" fmla="*/ 230578 w 1089128"/>
                    <a:gd name="csY59" fmla="*/ 777401 h 1114022"/>
                    <a:gd name="csX60" fmla="*/ 410672 w 1089128"/>
                    <a:gd name="csY60" fmla="*/ 229074 h 1114022"/>
                    <a:gd name="csX61" fmla="*/ 261233 w 1089128"/>
                    <a:gd name="csY61" fmla="*/ 231181 h 1114022"/>
                    <a:gd name="csX62" fmla="*/ 187662 w 1089128"/>
                    <a:gd name="csY62" fmla="*/ 390200 h 1114022"/>
                    <a:gd name="csX63" fmla="*/ 75775 w 1089128"/>
                    <a:gd name="csY63" fmla="*/ 438672 h 1114022"/>
                    <a:gd name="csX64" fmla="*/ 21938 w 1089128"/>
                    <a:gd name="csY64" fmla="*/ 390966 h 1114022"/>
                    <a:gd name="csX65" fmla="*/ 19256 w 1089128"/>
                    <a:gd name="csY65" fmla="*/ 319120 h 1114022"/>
                    <a:gd name="csX66" fmla="*/ 101831 w 1089128"/>
                    <a:gd name="csY66" fmla="*/ 104158 h 1114022"/>
                    <a:gd name="csX67" fmla="*/ 203564 w 1089128"/>
                    <a:gd name="csY67" fmla="*/ 26756 h 1114022"/>
                    <a:gd name="csX68" fmla="*/ 474854 w 1089128"/>
                    <a:gd name="csY68" fmla="*/ 700 h 1114022"/>
                    <a:gd name="csX69" fmla="*/ 539419 w 1089128"/>
                    <a:gd name="csY69" fmla="*/ 8363 h 1114022"/>
                    <a:gd name="csX70" fmla="*/ 690391 w 1089128"/>
                    <a:gd name="csY70" fmla="*/ 60667 h 1114022"/>
                    <a:gd name="csX71" fmla="*/ 764536 w 1089128"/>
                    <a:gd name="csY71" fmla="*/ 115845 h 1114022"/>
                    <a:gd name="csX72" fmla="*/ 892900 w 1089128"/>
                    <a:gd name="csY72" fmla="*/ 294597 h 1114022"/>
                    <a:gd name="csX73" fmla="*/ 1001722 w 1089128"/>
                    <a:gd name="csY73" fmla="*/ 294980 h 1114022"/>
                    <a:gd name="csX74" fmla="*/ 1088704 w 1089128"/>
                    <a:gd name="csY74" fmla="*/ 373915 h 1114022"/>
                    <a:gd name="csX75" fmla="*/ 1068587 w 1089128"/>
                    <a:gd name="csY75" fmla="*/ 439247 h 1114022"/>
                    <a:gd name="csX76" fmla="*/ 1007853 w 1089128"/>
                    <a:gd name="csY76" fmla="*/ 470284 h 1114022"/>
                    <a:gd name="csX77" fmla="*/ 847685 w 1089128"/>
                    <a:gd name="csY77" fmla="*/ 482163 h 1114022"/>
                    <a:gd name="csX78" fmla="*/ 766452 w 1089128"/>
                    <a:gd name="csY78" fmla="*/ 448634 h 1114022"/>
                    <a:gd name="csX79" fmla="*/ 671999 w 1089128"/>
                    <a:gd name="csY79" fmla="*/ 339812 h 1114022"/>
                    <a:gd name="csX80" fmla="*/ 596513 w 1089128"/>
                    <a:gd name="csY80" fmla="*/ 545770 h 1114022"/>
                    <a:gd name="csX81" fmla="*/ 838106 w 1089128"/>
                    <a:gd name="csY81" fmla="*/ 638307 h 1114022"/>
                    <a:gd name="csX82" fmla="*/ 898073 w 1089128"/>
                    <a:gd name="csY82" fmla="*/ 743490 h 1114022"/>
                    <a:gd name="csX83" fmla="*/ 848643 w 1089128"/>
                    <a:gd name="csY83" fmla="*/ 1036621 h 1114022"/>
                    <a:gd name="csX84" fmla="*/ 808601 w 1089128"/>
                    <a:gd name="csY84" fmla="*/ 1098504 h 1114022"/>
                    <a:gd name="csX85" fmla="*/ 757255 w 1089128"/>
                    <a:gd name="csY85" fmla="*/ 1114023 h 111402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</a:cxnLst>
                  <a:rect l="l" t="t" r="r" b="b"/>
                  <a:pathLst>
                    <a:path w="1089128" h="1114022">
                      <a:moveTo>
                        <a:pt x="496503" y="708812"/>
                      </a:moveTo>
                      <a:cubicBezTo>
                        <a:pt x="498802" y="708812"/>
                        <a:pt x="501101" y="709195"/>
                        <a:pt x="503209" y="709770"/>
                      </a:cubicBezTo>
                      <a:lnTo>
                        <a:pt x="712998" y="771462"/>
                      </a:lnTo>
                      <a:cubicBezTo>
                        <a:pt x="723919" y="774719"/>
                        <a:pt x="731008" y="785065"/>
                        <a:pt x="730241" y="796368"/>
                      </a:cubicBezTo>
                      <a:lnTo>
                        <a:pt x="712232" y="1017270"/>
                      </a:lnTo>
                      <a:cubicBezTo>
                        <a:pt x="710508" y="1039495"/>
                        <a:pt x="724877" y="1059228"/>
                        <a:pt x="746526" y="1064401"/>
                      </a:cubicBezTo>
                      <a:cubicBezTo>
                        <a:pt x="758596" y="1067275"/>
                        <a:pt x="771050" y="1064976"/>
                        <a:pt x="781587" y="1058079"/>
                      </a:cubicBezTo>
                      <a:cubicBezTo>
                        <a:pt x="791933" y="1051182"/>
                        <a:pt x="798830" y="1040644"/>
                        <a:pt x="800938" y="1028191"/>
                      </a:cubicBezTo>
                      <a:lnTo>
                        <a:pt x="850367" y="735060"/>
                      </a:lnTo>
                      <a:cubicBezTo>
                        <a:pt x="854199" y="712836"/>
                        <a:pt x="841554" y="690803"/>
                        <a:pt x="820480" y="682756"/>
                      </a:cubicBezTo>
                      <a:lnTo>
                        <a:pt x="556854" y="581597"/>
                      </a:lnTo>
                      <a:cubicBezTo>
                        <a:pt x="544592" y="576807"/>
                        <a:pt x="538461" y="563205"/>
                        <a:pt x="542868" y="550943"/>
                      </a:cubicBezTo>
                      <a:lnTo>
                        <a:pt x="640578" y="284634"/>
                      </a:lnTo>
                      <a:cubicBezTo>
                        <a:pt x="643452" y="276588"/>
                        <a:pt x="650349" y="270840"/>
                        <a:pt x="658779" y="269307"/>
                      </a:cubicBezTo>
                      <a:cubicBezTo>
                        <a:pt x="667017" y="267775"/>
                        <a:pt x="675638" y="270840"/>
                        <a:pt x="681195" y="277162"/>
                      </a:cubicBezTo>
                      <a:lnTo>
                        <a:pt x="802279" y="416639"/>
                      </a:lnTo>
                      <a:cubicBezTo>
                        <a:pt x="812624" y="428518"/>
                        <a:pt x="828335" y="434840"/>
                        <a:pt x="843853" y="433690"/>
                      </a:cubicBezTo>
                      <a:lnTo>
                        <a:pt x="1004021" y="421812"/>
                      </a:lnTo>
                      <a:cubicBezTo>
                        <a:pt x="1014750" y="421046"/>
                        <a:pt x="1024521" y="416064"/>
                        <a:pt x="1031610" y="407634"/>
                      </a:cubicBezTo>
                      <a:cubicBezTo>
                        <a:pt x="1038507" y="399396"/>
                        <a:pt x="1041764" y="388859"/>
                        <a:pt x="1040807" y="378130"/>
                      </a:cubicBezTo>
                      <a:cubicBezTo>
                        <a:pt x="1038699" y="357821"/>
                        <a:pt x="1021839" y="342494"/>
                        <a:pt x="1001339" y="342303"/>
                      </a:cubicBezTo>
                      <a:lnTo>
                        <a:pt x="880255" y="341919"/>
                      </a:lnTo>
                      <a:cubicBezTo>
                        <a:pt x="872591" y="341919"/>
                        <a:pt x="865311" y="338088"/>
                        <a:pt x="860905" y="331957"/>
                      </a:cubicBezTo>
                      <a:lnTo>
                        <a:pt x="725260" y="143242"/>
                      </a:lnTo>
                      <a:cubicBezTo>
                        <a:pt x="712615" y="125616"/>
                        <a:pt x="694989" y="112588"/>
                        <a:pt x="674489" y="105307"/>
                      </a:cubicBezTo>
                      <a:lnTo>
                        <a:pt x="523517" y="53195"/>
                      </a:lnTo>
                      <a:cubicBezTo>
                        <a:pt x="509340" y="48214"/>
                        <a:pt x="494204" y="46489"/>
                        <a:pt x="479260" y="47830"/>
                      </a:cubicBezTo>
                      <a:lnTo>
                        <a:pt x="207971" y="73887"/>
                      </a:lnTo>
                      <a:cubicBezTo>
                        <a:pt x="179999" y="76569"/>
                        <a:pt x="156434" y="94387"/>
                        <a:pt x="146471" y="120634"/>
                      </a:cubicBezTo>
                      <a:lnTo>
                        <a:pt x="63896" y="335405"/>
                      </a:lnTo>
                      <a:cubicBezTo>
                        <a:pt x="59490" y="346518"/>
                        <a:pt x="60065" y="358779"/>
                        <a:pt x="65237" y="369508"/>
                      </a:cubicBezTo>
                      <a:cubicBezTo>
                        <a:pt x="70410" y="380237"/>
                        <a:pt x="79415" y="388475"/>
                        <a:pt x="90719" y="392116"/>
                      </a:cubicBezTo>
                      <a:cubicBezTo>
                        <a:pt x="111793" y="399013"/>
                        <a:pt x="134593" y="389242"/>
                        <a:pt x="143980" y="369125"/>
                      </a:cubicBezTo>
                      <a:lnTo>
                        <a:pt x="223873" y="196503"/>
                      </a:lnTo>
                      <a:cubicBezTo>
                        <a:pt x="227705" y="188074"/>
                        <a:pt x="236135" y="182709"/>
                        <a:pt x="245331" y="182517"/>
                      </a:cubicBezTo>
                      <a:lnTo>
                        <a:pt x="443433" y="179644"/>
                      </a:lnTo>
                      <a:cubicBezTo>
                        <a:pt x="451480" y="179644"/>
                        <a:pt x="458569" y="183284"/>
                        <a:pt x="463167" y="189415"/>
                      </a:cubicBezTo>
                      <a:cubicBezTo>
                        <a:pt x="467765" y="195737"/>
                        <a:pt x="469106" y="203784"/>
                        <a:pt x="466616" y="211064"/>
                      </a:cubicBezTo>
                      <a:lnTo>
                        <a:pt x="273686" y="798667"/>
                      </a:lnTo>
                      <a:cubicBezTo>
                        <a:pt x="272153" y="803265"/>
                        <a:pt x="269279" y="807480"/>
                        <a:pt x="265256" y="810354"/>
                      </a:cubicBezTo>
                      <a:lnTo>
                        <a:pt x="68111" y="958644"/>
                      </a:lnTo>
                      <a:cubicBezTo>
                        <a:pt x="47611" y="974163"/>
                        <a:pt x="41864" y="1002518"/>
                        <a:pt x="54892" y="1024742"/>
                      </a:cubicBezTo>
                      <a:cubicBezTo>
                        <a:pt x="61980" y="1036812"/>
                        <a:pt x="73284" y="1045242"/>
                        <a:pt x="86695" y="1048499"/>
                      </a:cubicBezTo>
                      <a:cubicBezTo>
                        <a:pt x="100298" y="1051756"/>
                        <a:pt x="114092" y="1049457"/>
                        <a:pt x="125971" y="1041985"/>
                      </a:cubicBezTo>
                      <a:lnTo>
                        <a:pt x="347064" y="900784"/>
                      </a:lnTo>
                      <a:cubicBezTo>
                        <a:pt x="356452" y="894653"/>
                        <a:pt x="364499" y="886990"/>
                        <a:pt x="370821" y="877602"/>
                      </a:cubicBezTo>
                      <a:lnTo>
                        <a:pt x="476770" y="718775"/>
                      </a:lnTo>
                      <a:cubicBezTo>
                        <a:pt x="481368" y="712069"/>
                        <a:pt x="488840" y="708046"/>
                        <a:pt x="496695" y="708046"/>
                      </a:cubicBezTo>
                      <a:moveTo>
                        <a:pt x="756872" y="1113831"/>
                      </a:moveTo>
                      <a:cubicBezTo>
                        <a:pt x="749783" y="1113831"/>
                        <a:pt x="742694" y="1113065"/>
                        <a:pt x="735797" y="1111340"/>
                      </a:cubicBezTo>
                      <a:cubicBezTo>
                        <a:pt x="690774" y="1100803"/>
                        <a:pt x="660886" y="1059611"/>
                        <a:pt x="664718" y="1013630"/>
                      </a:cubicBezTo>
                      <a:lnTo>
                        <a:pt x="681003" y="812270"/>
                      </a:lnTo>
                      <a:lnTo>
                        <a:pt x="506849" y="761116"/>
                      </a:lnTo>
                      <a:lnTo>
                        <a:pt x="410672" y="905191"/>
                      </a:lnTo>
                      <a:cubicBezTo>
                        <a:pt x="400709" y="920135"/>
                        <a:pt x="388064" y="932588"/>
                        <a:pt x="372929" y="942167"/>
                      </a:cubicBezTo>
                      <a:lnTo>
                        <a:pt x="151835" y="1083369"/>
                      </a:lnTo>
                      <a:cubicBezTo>
                        <a:pt x="129036" y="1097929"/>
                        <a:pt x="101831" y="1102527"/>
                        <a:pt x="75583" y="1096205"/>
                      </a:cubicBezTo>
                      <a:cubicBezTo>
                        <a:pt x="49144" y="1089882"/>
                        <a:pt x="27111" y="1073406"/>
                        <a:pt x="13508" y="1050032"/>
                      </a:cubicBezTo>
                      <a:cubicBezTo>
                        <a:pt x="-11781" y="1006733"/>
                        <a:pt x="-669" y="951555"/>
                        <a:pt x="39373" y="921284"/>
                      </a:cubicBezTo>
                      <a:lnTo>
                        <a:pt x="230578" y="777401"/>
                      </a:lnTo>
                      <a:lnTo>
                        <a:pt x="410672" y="229074"/>
                      </a:lnTo>
                      <a:lnTo>
                        <a:pt x="261233" y="231181"/>
                      </a:lnTo>
                      <a:lnTo>
                        <a:pt x="187662" y="390200"/>
                      </a:lnTo>
                      <a:cubicBezTo>
                        <a:pt x="168121" y="432541"/>
                        <a:pt x="119840" y="453233"/>
                        <a:pt x="75775" y="438672"/>
                      </a:cubicBezTo>
                      <a:cubicBezTo>
                        <a:pt x="51826" y="430817"/>
                        <a:pt x="32667" y="413765"/>
                        <a:pt x="21938" y="390966"/>
                      </a:cubicBezTo>
                      <a:cubicBezTo>
                        <a:pt x="11209" y="368167"/>
                        <a:pt x="10251" y="342686"/>
                        <a:pt x="19256" y="319120"/>
                      </a:cubicBezTo>
                      <a:lnTo>
                        <a:pt x="101831" y="104158"/>
                      </a:lnTo>
                      <a:cubicBezTo>
                        <a:pt x="118499" y="60859"/>
                        <a:pt x="157392" y="31354"/>
                        <a:pt x="203564" y="26756"/>
                      </a:cubicBezTo>
                      <a:lnTo>
                        <a:pt x="474854" y="700"/>
                      </a:lnTo>
                      <a:cubicBezTo>
                        <a:pt x="496503" y="-1408"/>
                        <a:pt x="518728" y="1274"/>
                        <a:pt x="539419" y="8363"/>
                      </a:cubicBezTo>
                      <a:lnTo>
                        <a:pt x="690391" y="60667"/>
                      </a:lnTo>
                      <a:cubicBezTo>
                        <a:pt x="720279" y="71013"/>
                        <a:pt x="745952" y="90172"/>
                        <a:pt x="764536" y="115845"/>
                      </a:cubicBezTo>
                      <a:lnTo>
                        <a:pt x="892900" y="294597"/>
                      </a:lnTo>
                      <a:lnTo>
                        <a:pt x="1001722" y="294980"/>
                      </a:lnTo>
                      <a:cubicBezTo>
                        <a:pt x="1046746" y="294980"/>
                        <a:pt x="1084105" y="329083"/>
                        <a:pt x="1088704" y="373915"/>
                      </a:cubicBezTo>
                      <a:cubicBezTo>
                        <a:pt x="1091003" y="397672"/>
                        <a:pt x="1083914" y="420854"/>
                        <a:pt x="1068587" y="439247"/>
                      </a:cubicBezTo>
                      <a:cubicBezTo>
                        <a:pt x="1053260" y="457639"/>
                        <a:pt x="1031610" y="468560"/>
                        <a:pt x="1007853" y="470284"/>
                      </a:cubicBezTo>
                      <a:lnTo>
                        <a:pt x="847685" y="482163"/>
                      </a:lnTo>
                      <a:cubicBezTo>
                        <a:pt x="816648" y="484462"/>
                        <a:pt x="786568" y="471817"/>
                        <a:pt x="766452" y="448634"/>
                      </a:cubicBezTo>
                      <a:lnTo>
                        <a:pt x="671999" y="339812"/>
                      </a:lnTo>
                      <a:lnTo>
                        <a:pt x="596513" y="545770"/>
                      </a:lnTo>
                      <a:lnTo>
                        <a:pt x="838106" y="638307"/>
                      </a:lnTo>
                      <a:cubicBezTo>
                        <a:pt x="880447" y="654593"/>
                        <a:pt x="905737" y="698850"/>
                        <a:pt x="898073" y="743490"/>
                      </a:cubicBezTo>
                      <a:lnTo>
                        <a:pt x="848643" y="1036621"/>
                      </a:lnTo>
                      <a:cubicBezTo>
                        <a:pt x="844428" y="1061719"/>
                        <a:pt x="829676" y="1084326"/>
                        <a:pt x="808601" y="1098504"/>
                      </a:cubicBezTo>
                      <a:cubicBezTo>
                        <a:pt x="793274" y="1108658"/>
                        <a:pt x="775265" y="1114023"/>
                        <a:pt x="757255" y="111402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4CB7CD5-DA66-D74C-E388-25322992E68E}"/>
                    </a:ext>
                  </a:extLst>
                </p:cNvPr>
                <p:cNvSpPr/>
                <p:nvPr/>
              </p:nvSpPr>
              <p:spPr>
                <a:xfrm>
                  <a:off x="7168812" y="2006415"/>
                  <a:ext cx="290135" cy="290436"/>
                </a:xfrm>
                <a:custGeom>
                  <a:avLst/>
                  <a:gdLst>
                    <a:gd name="csX0" fmla="*/ 144924 w 290135"/>
                    <a:gd name="csY0" fmla="*/ 48076 h 290436"/>
                    <a:gd name="csX1" fmla="*/ 90130 w 290135"/>
                    <a:gd name="csY1" fmla="*/ 65319 h 290436"/>
                    <a:gd name="csX2" fmla="*/ 49705 w 290135"/>
                    <a:gd name="csY2" fmla="*/ 127586 h 290436"/>
                    <a:gd name="csX3" fmla="*/ 127681 w 290135"/>
                    <a:gd name="csY3" fmla="*/ 240623 h 290436"/>
                    <a:gd name="csX4" fmla="*/ 200293 w 290135"/>
                    <a:gd name="csY4" fmla="*/ 225105 h 290436"/>
                    <a:gd name="csX5" fmla="*/ 240718 w 290135"/>
                    <a:gd name="csY5" fmla="*/ 162647 h 290436"/>
                    <a:gd name="csX6" fmla="*/ 240718 w 290135"/>
                    <a:gd name="csY6" fmla="*/ 162647 h 290436"/>
                    <a:gd name="csX7" fmla="*/ 225200 w 290135"/>
                    <a:gd name="csY7" fmla="*/ 90034 h 290436"/>
                    <a:gd name="csX8" fmla="*/ 162742 w 290135"/>
                    <a:gd name="csY8" fmla="*/ 49609 h 290436"/>
                    <a:gd name="csX9" fmla="*/ 144924 w 290135"/>
                    <a:gd name="csY9" fmla="*/ 47885 h 290436"/>
                    <a:gd name="csX10" fmla="*/ 145499 w 290135"/>
                    <a:gd name="csY10" fmla="*/ 290245 h 290436"/>
                    <a:gd name="csX11" fmla="*/ 118868 w 290135"/>
                    <a:gd name="csY11" fmla="*/ 287754 h 290436"/>
                    <a:gd name="csX12" fmla="*/ 2382 w 290135"/>
                    <a:gd name="csY12" fmla="*/ 118773 h 290436"/>
                    <a:gd name="csX13" fmla="*/ 62733 w 290135"/>
                    <a:gd name="csY13" fmla="*/ 25660 h 290436"/>
                    <a:gd name="csX14" fmla="*/ 171363 w 290135"/>
                    <a:gd name="csY14" fmla="*/ 2478 h 290436"/>
                    <a:gd name="csX15" fmla="*/ 264476 w 290135"/>
                    <a:gd name="csY15" fmla="*/ 62829 h 290436"/>
                    <a:gd name="csX16" fmla="*/ 287658 w 290135"/>
                    <a:gd name="csY16" fmla="*/ 171460 h 290436"/>
                    <a:gd name="csX17" fmla="*/ 227307 w 290135"/>
                    <a:gd name="csY17" fmla="*/ 264763 h 290436"/>
                    <a:gd name="csX18" fmla="*/ 145307 w 290135"/>
                    <a:gd name="csY18" fmla="*/ 290436 h 29043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</a:cxnLst>
                  <a:rect l="l" t="t" r="r" b="b"/>
                  <a:pathLst>
                    <a:path w="290135" h="290436">
                      <a:moveTo>
                        <a:pt x="144924" y="48076"/>
                      </a:moveTo>
                      <a:cubicBezTo>
                        <a:pt x="125382" y="48076"/>
                        <a:pt x="106415" y="54016"/>
                        <a:pt x="90130" y="65319"/>
                      </a:cubicBezTo>
                      <a:cubicBezTo>
                        <a:pt x="68863" y="80072"/>
                        <a:pt x="54494" y="102104"/>
                        <a:pt x="49705" y="127586"/>
                      </a:cubicBezTo>
                      <a:cubicBezTo>
                        <a:pt x="39934" y="180273"/>
                        <a:pt x="74994" y="231044"/>
                        <a:pt x="127681" y="240623"/>
                      </a:cubicBezTo>
                      <a:cubicBezTo>
                        <a:pt x="153163" y="245413"/>
                        <a:pt x="179027" y="239857"/>
                        <a:pt x="200293" y="225105"/>
                      </a:cubicBezTo>
                      <a:cubicBezTo>
                        <a:pt x="221560" y="210352"/>
                        <a:pt x="235929" y="188128"/>
                        <a:pt x="240718" y="162647"/>
                      </a:cubicBezTo>
                      <a:lnTo>
                        <a:pt x="240718" y="162647"/>
                      </a:lnTo>
                      <a:cubicBezTo>
                        <a:pt x="245508" y="137165"/>
                        <a:pt x="239952" y="111301"/>
                        <a:pt x="225200" y="90034"/>
                      </a:cubicBezTo>
                      <a:cubicBezTo>
                        <a:pt x="210447" y="68768"/>
                        <a:pt x="188415" y="54399"/>
                        <a:pt x="162742" y="49609"/>
                      </a:cubicBezTo>
                      <a:cubicBezTo>
                        <a:pt x="156803" y="48460"/>
                        <a:pt x="150863" y="47885"/>
                        <a:pt x="144924" y="47885"/>
                      </a:cubicBezTo>
                      <a:moveTo>
                        <a:pt x="145499" y="290245"/>
                      </a:moveTo>
                      <a:cubicBezTo>
                        <a:pt x="136686" y="290245"/>
                        <a:pt x="127681" y="289478"/>
                        <a:pt x="118868" y="287754"/>
                      </a:cubicBezTo>
                      <a:cubicBezTo>
                        <a:pt x="40125" y="273193"/>
                        <a:pt x="-11987" y="197516"/>
                        <a:pt x="2382" y="118773"/>
                      </a:cubicBezTo>
                      <a:cubicBezTo>
                        <a:pt x="9471" y="80646"/>
                        <a:pt x="30929" y="47502"/>
                        <a:pt x="62733" y="25660"/>
                      </a:cubicBezTo>
                      <a:cubicBezTo>
                        <a:pt x="94728" y="3628"/>
                        <a:pt x="133237" y="-4611"/>
                        <a:pt x="171363" y="2478"/>
                      </a:cubicBezTo>
                      <a:cubicBezTo>
                        <a:pt x="209489" y="9567"/>
                        <a:pt x="242634" y="31025"/>
                        <a:pt x="264476" y="62829"/>
                      </a:cubicBezTo>
                      <a:cubicBezTo>
                        <a:pt x="286508" y="94824"/>
                        <a:pt x="294747" y="133333"/>
                        <a:pt x="287658" y="171460"/>
                      </a:cubicBezTo>
                      <a:cubicBezTo>
                        <a:pt x="280569" y="209586"/>
                        <a:pt x="259111" y="242731"/>
                        <a:pt x="227307" y="264763"/>
                      </a:cubicBezTo>
                      <a:cubicBezTo>
                        <a:pt x="202784" y="281623"/>
                        <a:pt x="174429" y="290436"/>
                        <a:pt x="145307" y="290436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B5B0A63-69C2-7506-1F71-59864E452FA9}"/>
                  </a:ext>
                </a:extLst>
              </p:cNvPr>
              <p:cNvSpPr/>
              <p:nvPr/>
            </p:nvSpPr>
            <p:spPr>
              <a:xfrm>
                <a:off x="4153675" y="1750057"/>
                <a:ext cx="2600216" cy="1958230"/>
              </a:xfrm>
              <a:custGeom>
                <a:avLst/>
                <a:gdLst>
                  <a:gd name="csX0" fmla="*/ 2593535 w 2600216"/>
                  <a:gd name="csY0" fmla="*/ 910622 h 1958230"/>
                  <a:gd name="csX1" fmla="*/ 2330100 w 2600216"/>
                  <a:gd name="csY1" fmla="*/ 644888 h 1958230"/>
                  <a:gd name="csX2" fmla="*/ 2067241 w 2600216"/>
                  <a:gd name="csY2" fmla="*/ 696426 h 1958230"/>
                  <a:gd name="csX3" fmla="*/ 1958418 w 2600216"/>
                  <a:gd name="csY3" fmla="*/ 665197 h 1958230"/>
                  <a:gd name="csX4" fmla="*/ 1958418 w 2600216"/>
                  <a:gd name="csY4" fmla="*/ 33720 h 1958230"/>
                  <a:gd name="csX5" fmla="*/ 1924699 w 2600216"/>
                  <a:gd name="csY5" fmla="*/ 0 h 1958230"/>
                  <a:gd name="csX6" fmla="*/ 665196 w 2600216"/>
                  <a:gd name="csY6" fmla="*/ 0 h 1958230"/>
                  <a:gd name="csX7" fmla="*/ 0 w 2600216"/>
                  <a:gd name="csY7" fmla="*/ 665005 h 1958230"/>
                  <a:gd name="csX8" fmla="*/ 0 w 2600216"/>
                  <a:gd name="csY8" fmla="*/ 1924511 h 1958230"/>
                  <a:gd name="csX9" fmla="*/ 33720 w 2600216"/>
                  <a:gd name="csY9" fmla="*/ 1958230 h 1958230"/>
                  <a:gd name="csX10" fmla="*/ 665196 w 2600216"/>
                  <a:gd name="csY10" fmla="*/ 1958230 h 1958230"/>
                  <a:gd name="csX11" fmla="*/ 696425 w 2600216"/>
                  <a:gd name="csY11" fmla="*/ 1849408 h 1958230"/>
                  <a:gd name="csX12" fmla="*/ 644887 w 2600216"/>
                  <a:gd name="csY12" fmla="*/ 1586548 h 1958230"/>
                  <a:gd name="csX13" fmla="*/ 910621 w 2600216"/>
                  <a:gd name="csY13" fmla="*/ 1323113 h 1958230"/>
                  <a:gd name="csX14" fmla="*/ 1320812 w 2600216"/>
                  <a:gd name="csY14" fmla="*/ 1658010 h 1958230"/>
                  <a:gd name="csX15" fmla="*/ 1260461 w 2600216"/>
                  <a:gd name="csY15" fmla="*/ 1851707 h 1958230"/>
                  <a:gd name="csX16" fmla="*/ 1293414 w 2600216"/>
                  <a:gd name="csY16" fmla="*/ 1958230 h 1958230"/>
                  <a:gd name="csX17" fmla="*/ 1924699 w 2600216"/>
                  <a:gd name="csY17" fmla="*/ 1958230 h 1958230"/>
                  <a:gd name="csX18" fmla="*/ 1958418 w 2600216"/>
                  <a:gd name="csY18" fmla="*/ 1924511 h 1958230"/>
                  <a:gd name="csX19" fmla="*/ 1958418 w 2600216"/>
                  <a:gd name="csY19" fmla="*/ 1293034 h 1958230"/>
                  <a:gd name="csX20" fmla="*/ 2064942 w 2600216"/>
                  <a:gd name="csY20" fmla="*/ 1260272 h 1958230"/>
                  <a:gd name="csX21" fmla="*/ 2258638 w 2600216"/>
                  <a:gd name="csY21" fmla="*/ 1320622 h 1958230"/>
                  <a:gd name="csX22" fmla="*/ 2593535 w 2600216"/>
                  <a:gd name="csY22" fmla="*/ 910431 h 19582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2600216" h="1958230">
                    <a:moveTo>
                      <a:pt x="2593535" y="910622"/>
                    </a:moveTo>
                    <a:cubicBezTo>
                      <a:pt x="2567862" y="778426"/>
                      <a:pt x="2461913" y="671711"/>
                      <a:pt x="2330100" y="644888"/>
                    </a:cubicBezTo>
                    <a:cubicBezTo>
                      <a:pt x="2232199" y="624963"/>
                      <a:pt x="2139853" y="647187"/>
                      <a:pt x="2067241" y="696426"/>
                    </a:cubicBezTo>
                    <a:cubicBezTo>
                      <a:pt x="2034479" y="718650"/>
                      <a:pt x="1958418" y="703323"/>
                      <a:pt x="1958418" y="665197"/>
                    </a:cubicBezTo>
                    <a:lnTo>
                      <a:pt x="1958418" y="33720"/>
                    </a:lnTo>
                    <a:cubicBezTo>
                      <a:pt x="1958418" y="15136"/>
                      <a:pt x="1943283" y="0"/>
                      <a:pt x="1924699" y="0"/>
                    </a:cubicBezTo>
                    <a:lnTo>
                      <a:pt x="665196" y="0"/>
                    </a:lnTo>
                    <a:cubicBezTo>
                      <a:pt x="297920" y="-191"/>
                      <a:pt x="0" y="297729"/>
                      <a:pt x="0" y="665005"/>
                    </a:cubicBezTo>
                    <a:lnTo>
                      <a:pt x="0" y="1924511"/>
                    </a:lnTo>
                    <a:cubicBezTo>
                      <a:pt x="0" y="1943095"/>
                      <a:pt x="15135" y="1958230"/>
                      <a:pt x="33720" y="1958230"/>
                    </a:cubicBezTo>
                    <a:lnTo>
                      <a:pt x="665196" y="1958230"/>
                    </a:lnTo>
                    <a:cubicBezTo>
                      <a:pt x="703322" y="1958230"/>
                      <a:pt x="716158" y="1878338"/>
                      <a:pt x="696425" y="1849408"/>
                    </a:cubicBezTo>
                    <a:cubicBezTo>
                      <a:pt x="647186" y="1776987"/>
                      <a:pt x="624962" y="1684450"/>
                      <a:pt x="644887" y="1586548"/>
                    </a:cubicBezTo>
                    <a:cubicBezTo>
                      <a:pt x="671710" y="1454543"/>
                      <a:pt x="778424" y="1348786"/>
                      <a:pt x="910621" y="1323113"/>
                    </a:cubicBezTo>
                    <a:cubicBezTo>
                      <a:pt x="1129415" y="1280580"/>
                      <a:pt x="1320812" y="1446879"/>
                      <a:pt x="1320812" y="1658010"/>
                    </a:cubicBezTo>
                    <a:cubicBezTo>
                      <a:pt x="1320812" y="1730048"/>
                      <a:pt x="1298396" y="1796721"/>
                      <a:pt x="1260461" y="1851707"/>
                    </a:cubicBezTo>
                    <a:cubicBezTo>
                      <a:pt x="1235172" y="1888300"/>
                      <a:pt x="1255097" y="1958230"/>
                      <a:pt x="1293414" y="1958230"/>
                    </a:cubicBezTo>
                    <a:lnTo>
                      <a:pt x="1924699" y="1958230"/>
                    </a:lnTo>
                    <a:cubicBezTo>
                      <a:pt x="1943283" y="1958230"/>
                      <a:pt x="1958418" y="1943095"/>
                      <a:pt x="1958418" y="1924511"/>
                    </a:cubicBezTo>
                    <a:lnTo>
                      <a:pt x="1958418" y="1293034"/>
                    </a:lnTo>
                    <a:cubicBezTo>
                      <a:pt x="1958418" y="1254907"/>
                      <a:pt x="2028348" y="1234982"/>
                      <a:pt x="2064942" y="1260272"/>
                    </a:cubicBezTo>
                    <a:cubicBezTo>
                      <a:pt x="2119928" y="1298398"/>
                      <a:pt x="2186600" y="1320622"/>
                      <a:pt x="2258638" y="1320622"/>
                    </a:cubicBezTo>
                    <a:cubicBezTo>
                      <a:pt x="2469768" y="1320622"/>
                      <a:pt x="2636067" y="1129225"/>
                      <a:pt x="2593535" y="910431"/>
                    </a:cubicBezTo>
                  </a:path>
                </a:pathLst>
              </a:custGeom>
              <a:solidFill>
                <a:schemeClr val="accent1"/>
              </a:solidFill>
              <a:ln w="19141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33" name="Graphic 6">
                <a:extLst>
                  <a:ext uri="{FF2B5EF4-FFF2-40B4-BE49-F238E27FC236}">
                    <a16:creationId xmlns:a16="http://schemas.microsoft.com/office/drawing/2014/main" id="{878D1083-5ADA-21BC-CAC4-8D9D99DF9268}"/>
                  </a:ext>
                </a:extLst>
              </p:cNvPr>
              <p:cNvGrpSpPr/>
              <p:nvPr/>
            </p:nvGrpSpPr>
            <p:grpSpPr>
              <a:xfrm>
                <a:off x="4409979" y="2006468"/>
                <a:ext cx="1543194" cy="1272659"/>
                <a:chOff x="4409979" y="2006468"/>
                <a:chExt cx="1543194" cy="1272659"/>
              </a:xfrm>
              <a:solidFill>
                <a:schemeClr val="accent1">
                  <a:lumMod val="60000"/>
                  <a:lumOff val="40000"/>
                </a:schemeClr>
              </a:solidFill>
            </p:grpSpPr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4F3F0DF0-D2EF-FE91-8FDD-E55BCD4BA0EF}"/>
                    </a:ext>
                  </a:extLst>
                </p:cNvPr>
                <p:cNvSpPr/>
                <p:nvPr/>
              </p:nvSpPr>
              <p:spPr>
                <a:xfrm>
                  <a:off x="4409979" y="2509367"/>
                  <a:ext cx="877090" cy="740831"/>
                </a:xfrm>
                <a:custGeom>
                  <a:avLst/>
                  <a:gdLst>
                    <a:gd name="csX0" fmla="*/ 305625 w 877090"/>
                    <a:gd name="csY0" fmla="*/ 740831 h 740831"/>
                    <a:gd name="csX1" fmla="*/ 178218 w 877090"/>
                    <a:gd name="csY1" fmla="*/ 701747 h 740831"/>
                    <a:gd name="csX2" fmla="*/ 10004 w 877090"/>
                    <a:gd name="csY2" fmla="*/ 435822 h 740831"/>
                    <a:gd name="csX3" fmla="*/ 205807 w 877090"/>
                    <a:gd name="csY3" fmla="*/ 6088 h 740831"/>
                    <a:gd name="csX4" fmla="*/ 397204 w 877090"/>
                    <a:gd name="csY4" fmla="*/ 48046 h 740831"/>
                    <a:gd name="csX5" fmla="*/ 492232 w 877090"/>
                    <a:gd name="csY5" fmla="*/ 48046 h 740831"/>
                    <a:gd name="csX6" fmla="*/ 683629 w 877090"/>
                    <a:gd name="csY6" fmla="*/ 6088 h 740831"/>
                    <a:gd name="csX7" fmla="*/ 876367 w 877090"/>
                    <a:gd name="csY7" fmla="*/ 226415 h 740831"/>
                    <a:gd name="csX8" fmla="*/ 858358 w 877090"/>
                    <a:gd name="csY8" fmla="*/ 256495 h 740831"/>
                    <a:gd name="csX9" fmla="*/ 828278 w 877090"/>
                    <a:gd name="csY9" fmla="*/ 238485 h 740831"/>
                    <a:gd name="csX10" fmla="*/ 671942 w 877090"/>
                    <a:gd name="csY10" fmla="*/ 54368 h 740831"/>
                    <a:gd name="csX11" fmla="*/ 521162 w 877090"/>
                    <a:gd name="csY11" fmla="*/ 88663 h 740831"/>
                    <a:gd name="csX12" fmla="*/ 368466 w 877090"/>
                    <a:gd name="csY12" fmla="*/ 88663 h 740831"/>
                    <a:gd name="csX13" fmla="*/ 217686 w 877090"/>
                    <a:gd name="csY13" fmla="*/ 54368 h 740831"/>
                    <a:gd name="csX14" fmla="*/ 58667 w 877090"/>
                    <a:gd name="csY14" fmla="*/ 425859 h 740831"/>
                    <a:gd name="csX15" fmla="*/ 204658 w 877090"/>
                    <a:gd name="csY15" fmla="*/ 659789 h 740831"/>
                    <a:gd name="csX16" fmla="*/ 344326 w 877090"/>
                    <a:gd name="csY16" fmla="*/ 686420 h 740831"/>
                    <a:gd name="csX17" fmla="*/ 452573 w 877090"/>
                    <a:gd name="csY17" fmla="*/ 673967 h 740831"/>
                    <a:gd name="csX18" fmla="*/ 441078 w 877090"/>
                    <a:gd name="csY18" fmla="*/ 723588 h 740831"/>
                    <a:gd name="csX19" fmla="*/ 357354 w 877090"/>
                    <a:gd name="csY19" fmla="*/ 734317 h 740831"/>
                    <a:gd name="csX20" fmla="*/ 355821 w 877090"/>
                    <a:gd name="csY20" fmla="*/ 734700 h 740831"/>
                    <a:gd name="csX21" fmla="*/ 305433 w 877090"/>
                    <a:gd name="csY21" fmla="*/ 740831 h 7408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</a:cxnLst>
                  <a:rect l="l" t="t" r="r" b="b"/>
                  <a:pathLst>
                    <a:path w="877090" h="740831">
                      <a:moveTo>
                        <a:pt x="305625" y="740831"/>
                      </a:moveTo>
                      <a:cubicBezTo>
                        <a:pt x="262517" y="740831"/>
                        <a:pt x="219218" y="727612"/>
                        <a:pt x="178218" y="701747"/>
                      </a:cubicBezTo>
                      <a:cubicBezTo>
                        <a:pt x="95069" y="649060"/>
                        <a:pt x="33761" y="552116"/>
                        <a:pt x="10004" y="435822"/>
                      </a:cubicBezTo>
                      <a:cubicBezTo>
                        <a:pt x="-30805" y="235420"/>
                        <a:pt x="56943" y="42681"/>
                        <a:pt x="205807" y="6088"/>
                      </a:cubicBezTo>
                      <a:cubicBezTo>
                        <a:pt x="269415" y="-9622"/>
                        <a:pt x="337428" y="5322"/>
                        <a:pt x="397204" y="48046"/>
                      </a:cubicBezTo>
                      <a:cubicBezTo>
                        <a:pt x="425559" y="68354"/>
                        <a:pt x="463685" y="68354"/>
                        <a:pt x="492232" y="48046"/>
                      </a:cubicBezTo>
                      <a:cubicBezTo>
                        <a:pt x="552008" y="5322"/>
                        <a:pt x="620022" y="-9622"/>
                        <a:pt x="683629" y="6088"/>
                      </a:cubicBezTo>
                      <a:cubicBezTo>
                        <a:pt x="775400" y="28504"/>
                        <a:pt x="847629" y="110887"/>
                        <a:pt x="876367" y="226415"/>
                      </a:cubicBezTo>
                      <a:cubicBezTo>
                        <a:pt x="879624" y="239635"/>
                        <a:pt x="871577" y="253238"/>
                        <a:pt x="858358" y="256495"/>
                      </a:cubicBezTo>
                      <a:cubicBezTo>
                        <a:pt x="845138" y="259752"/>
                        <a:pt x="831535" y="251705"/>
                        <a:pt x="828278" y="238485"/>
                      </a:cubicBezTo>
                      <a:cubicBezTo>
                        <a:pt x="803947" y="141350"/>
                        <a:pt x="745512" y="72378"/>
                        <a:pt x="671942" y="54368"/>
                      </a:cubicBezTo>
                      <a:cubicBezTo>
                        <a:pt x="621746" y="42107"/>
                        <a:pt x="569634" y="53985"/>
                        <a:pt x="521162" y="88663"/>
                      </a:cubicBezTo>
                      <a:cubicBezTo>
                        <a:pt x="475564" y="121233"/>
                        <a:pt x="414064" y="121233"/>
                        <a:pt x="368466" y="88663"/>
                      </a:cubicBezTo>
                      <a:cubicBezTo>
                        <a:pt x="319994" y="53985"/>
                        <a:pt x="267882" y="42107"/>
                        <a:pt x="217686" y="54368"/>
                      </a:cubicBezTo>
                      <a:cubicBezTo>
                        <a:pt x="94494" y="84639"/>
                        <a:pt x="23223" y="251130"/>
                        <a:pt x="58667" y="425859"/>
                      </a:cubicBezTo>
                      <a:cubicBezTo>
                        <a:pt x="79359" y="527401"/>
                        <a:pt x="133961" y="614957"/>
                        <a:pt x="204658" y="659789"/>
                      </a:cubicBezTo>
                      <a:cubicBezTo>
                        <a:pt x="249873" y="688528"/>
                        <a:pt x="298344" y="697724"/>
                        <a:pt x="344326" y="686420"/>
                      </a:cubicBezTo>
                      <a:cubicBezTo>
                        <a:pt x="379961" y="677415"/>
                        <a:pt x="416363" y="673392"/>
                        <a:pt x="452573" y="673967"/>
                      </a:cubicBezTo>
                      <a:cubicBezTo>
                        <a:pt x="483419" y="674542"/>
                        <a:pt x="471732" y="723205"/>
                        <a:pt x="441078" y="723588"/>
                      </a:cubicBezTo>
                      <a:cubicBezTo>
                        <a:pt x="412914" y="723780"/>
                        <a:pt x="384751" y="727420"/>
                        <a:pt x="357354" y="734317"/>
                      </a:cubicBezTo>
                      <a:cubicBezTo>
                        <a:pt x="357354" y="734317"/>
                        <a:pt x="356013" y="734700"/>
                        <a:pt x="355821" y="734700"/>
                      </a:cubicBezTo>
                      <a:cubicBezTo>
                        <a:pt x="339153" y="738724"/>
                        <a:pt x="322293" y="740831"/>
                        <a:pt x="305433" y="740831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E1B0B9D5-F0BD-AC5D-D421-AE1DDD63AD34}"/>
                    </a:ext>
                  </a:extLst>
                </p:cNvPr>
                <p:cNvSpPr/>
                <p:nvPr/>
              </p:nvSpPr>
              <p:spPr>
                <a:xfrm>
                  <a:off x="4828137" y="2330938"/>
                  <a:ext cx="157689" cy="291231"/>
                </a:xfrm>
                <a:custGeom>
                  <a:avLst/>
                  <a:gdLst>
                    <a:gd name="csX0" fmla="*/ 25602 w 157689"/>
                    <a:gd name="csY0" fmla="*/ 291231 h 291231"/>
                    <a:gd name="csX1" fmla="*/ 1079 w 157689"/>
                    <a:gd name="csY1" fmla="*/ 269773 h 291231"/>
                    <a:gd name="csX2" fmla="*/ 116224 w 157689"/>
                    <a:gd name="csY2" fmla="*/ 6338 h 291231"/>
                    <a:gd name="csX3" fmla="*/ 151285 w 157689"/>
                    <a:gd name="csY3" fmla="*/ 8254 h 291231"/>
                    <a:gd name="csX4" fmla="*/ 149369 w 157689"/>
                    <a:gd name="csY4" fmla="*/ 43315 h 291231"/>
                    <a:gd name="csX5" fmla="*/ 50317 w 157689"/>
                    <a:gd name="csY5" fmla="*/ 263259 h 291231"/>
                    <a:gd name="csX6" fmla="*/ 28859 w 157689"/>
                    <a:gd name="csY6" fmla="*/ 291040 h 291231"/>
                    <a:gd name="csX7" fmla="*/ 25602 w 157689"/>
                    <a:gd name="csY7" fmla="*/ 291231 h 2912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157689" h="291231">
                      <a:moveTo>
                        <a:pt x="25602" y="291231"/>
                      </a:moveTo>
                      <a:cubicBezTo>
                        <a:pt x="13341" y="291231"/>
                        <a:pt x="2803" y="282226"/>
                        <a:pt x="1079" y="269773"/>
                      </a:cubicBezTo>
                      <a:cubicBezTo>
                        <a:pt x="313" y="264026"/>
                        <a:pt x="-16547" y="125698"/>
                        <a:pt x="116224" y="6338"/>
                      </a:cubicBezTo>
                      <a:cubicBezTo>
                        <a:pt x="126378" y="-2858"/>
                        <a:pt x="142088" y="-1900"/>
                        <a:pt x="151285" y="8254"/>
                      </a:cubicBezTo>
                      <a:cubicBezTo>
                        <a:pt x="160481" y="18409"/>
                        <a:pt x="159714" y="34119"/>
                        <a:pt x="149369" y="43315"/>
                      </a:cubicBezTo>
                      <a:cubicBezTo>
                        <a:pt x="36906" y="144282"/>
                        <a:pt x="49743" y="258469"/>
                        <a:pt x="50317" y="263259"/>
                      </a:cubicBezTo>
                      <a:cubicBezTo>
                        <a:pt x="52042" y="276862"/>
                        <a:pt x="42462" y="289315"/>
                        <a:pt x="28859" y="291040"/>
                      </a:cubicBezTo>
                      <a:cubicBezTo>
                        <a:pt x="27710" y="291040"/>
                        <a:pt x="26752" y="291231"/>
                        <a:pt x="25602" y="291231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5AD2F98C-CEAB-12B7-D5E7-DC9A35C44584}"/>
                    </a:ext>
                  </a:extLst>
                </p:cNvPr>
                <p:cNvSpPr/>
                <p:nvPr/>
              </p:nvSpPr>
              <p:spPr>
                <a:xfrm>
                  <a:off x="4600257" y="2305059"/>
                  <a:ext cx="349525" cy="199091"/>
                </a:xfrm>
                <a:custGeom>
                  <a:avLst/>
                  <a:gdLst>
                    <a:gd name="csX0" fmla="*/ 188150 w 349525"/>
                    <a:gd name="csY0" fmla="*/ 198900 h 199091"/>
                    <a:gd name="csX1" fmla="*/ 7291 w 349525"/>
                    <a:gd name="csY1" fmla="*/ 114793 h 199091"/>
                    <a:gd name="csX2" fmla="*/ 10 w 349525"/>
                    <a:gd name="csY2" fmla="*/ 96017 h 199091"/>
                    <a:gd name="csX3" fmla="*/ 9207 w 349525"/>
                    <a:gd name="csY3" fmla="*/ 78008 h 199091"/>
                    <a:gd name="csX4" fmla="*/ 219954 w 349525"/>
                    <a:gd name="csY4" fmla="*/ 1755 h 199091"/>
                    <a:gd name="csX5" fmla="*/ 344870 w 349525"/>
                    <a:gd name="csY5" fmla="*/ 73410 h 199091"/>
                    <a:gd name="csX6" fmla="*/ 339122 w 349525"/>
                    <a:gd name="csY6" fmla="*/ 108087 h 199091"/>
                    <a:gd name="csX7" fmla="*/ 304445 w 349525"/>
                    <a:gd name="csY7" fmla="*/ 102531 h 199091"/>
                    <a:gd name="csX8" fmla="*/ 212290 w 349525"/>
                    <a:gd name="csY8" fmla="*/ 50994 h 199091"/>
                    <a:gd name="csX9" fmla="*/ 64192 w 349525"/>
                    <a:gd name="csY9" fmla="*/ 98699 h 199091"/>
                    <a:gd name="csX10" fmla="*/ 209225 w 349525"/>
                    <a:gd name="csY10" fmla="*/ 147555 h 199091"/>
                    <a:gd name="csX11" fmla="*/ 238155 w 349525"/>
                    <a:gd name="csY11" fmla="*/ 167480 h 199091"/>
                    <a:gd name="csX12" fmla="*/ 218230 w 349525"/>
                    <a:gd name="csY12" fmla="*/ 196410 h 199091"/>
                    <a:gd name="csX13" fmla="*/ 188150 w 349525"/>
                    <a:gd name="csY13" fmla="*/ 199092 h 19909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</a:cxnLst>
                  <a:rect l="l" t="t" r="r" b="b"/>
                  <a:pathLst>
                    <a:path w="349525" h="199091">
                      <a:moveTo>
                        <a:pt x="188150" y="198900"/>
                      </a:moveTo>
                      <a:cubicBezTo>
                        <a:pt x="92164" y="198900"/>
                        <a:pt x="10931" y="118433"/>
                        <a:pt x="7291" y="114793"/>
                      </a:cubicBezTo>
                      <a:cubicBezTo>
                        <a:pt x="2309" y="109811"/>
                        <a:pt x="-181" y="102914"/>
                        <a:pt x="10" y="96017"/>
                      </a:cubicBezTo>
                      <a:cubicBezTo>
                        <a:pt x="393" y="88928"/>
                        <a:pt x="3650" y="82414"/>
                        <a:pt x="9207" y="78008"/>
                      </a:cubicBezTo>
                      <a:cubicBezTo>
                        <a:pt x="82585" y="18424"/>
                        <a:pt x="153473" y="-7249"/>
                        <a:pt x="219954" y="1755"/>
                      </a:cubicBezTo>
                      <a:cubicBezTo>
                        <a:pt x="300421" y="12484"/>
                        <a:pt x="343145" y="70919"/>
                        <a:pt x="344870" y="73410"/>
                      </a:cubicBezTo>
                      <a:cubicBezTo>
                        <a:pt x="352916" y="84522"/>
                        <a:pt x="350234" y="100040"/>
                        <a:pt x="339122" y="108087"/>
                      </a:cubicBezTo>
                      <a:cubicBezTo>
                        <a:pt x="328010" y="116134"/>
                        <a:pt x="312491" y="113643"/>
                        <a:pt x="304445" y="102531"/>
                      </a:cubicBezTo>
                      <a:cubicBezTo>
                        <a:pt x="303678" y="101382"/>
                        <a:pt x="271108" y="58466"/>
                        <a:pt x="212290" y="50994"/>
                      </a:cubicBezTo>
                      <a:cubicBezTo>
                        <a:pt x="166884" y="45246"/>
                        <a:pt x="117071" y="61148"/>
                        <a:pt x="64192" y="98699"/>
                      </a:cubicBezTo>
                      <a:cubicBezTo>
                        <a:pt x="94463" y="122265"/>
                        <a:pt x="152132" y="158283"/>
                        <a:pt x="209225" y="147555"/>
                      </a:cubicBezTo>
                      <a:cubicBezTo>
                        <a:pt x="222828" y="145064"/>
                        <a:pt x="235664" y="153877"/>
                        <a:pt x="238155" y="167480"/>
                      </a:cubicBezTo>
                      <a:cubicBezTo>
                        <a:pt x="240646" y="180891"/>
                        <a:pt x="231832" y="193919"/>
                        <a:pt x="218230" y="196410"/>
                      </a:cubicBezTo>
                      <a:cubicBezTo>
                        <a:pt x="208075" y="198326"/>
                        <a:pt x="197921" y="199092"/>
                        <a:pt x="188150" y="199092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FBA1C3B8-2D8B-AC63-B8B2-F78F8046DF86}"/>
                    </a:ext>
                  </a:extLst>
                </p:cNvPr>
                <p:cNvSpPr/>
                <p:nvPr/>
              </p:nvSpPr>
              <p:spPr>
                <a:xfrm>
                  <a:off x="5147828" y="2619155"/>
                  <a:ext cx="667062" cy="659973"/>
                </a:xfrm>
                <a:custGeom>
                  <a:avLst/>
                  <a:gdLst>
                    <a:gd name="csX0" fmla="*/ 254046 w 667062"/>
                    <a:gd name="csY0" fmla="*/ 186940 h 659973"/>
                    <a:gd name="csX1" fmla="*/ 254046 w 667062"/>
                    <a:gd name="csY1" fmla="*/ 186940 h 659973"/>
                    <a:gd name="csX2" fmla="*/ 52878 w 667062"/>
                    <a:gd name="csY2" fmla="*/ 448267 h 659973"/>
                    <a:gd name="csX3" fmla="*/ 273397 w 667062"/>
                    <a:gd name="csY3" fmla="*/ 621656 h 659973"/>
                    <a:gd name="csX4" fmla="*/ 498705 w 667062"/>
                    <a:gd name="csY4" fmla="*/ 409567 h 659973"/>
                    <a:gd name="csX5" fmla="*/ 617490 w 667062"/>
                    <a:gd name="csY5" fmla="*/ 207632 h 659973"/>
                    <a:gd name="csX6" fmla="*/ 553308 w 667062"/>
                    <a:gd name="csY6" fmla="*/ 115094 h 659973"/>
                    <a:gd name="csX7" fmla="*/ 541813 w 667062"/>
                    <a:gd name="csY7" fmla="*/ 104749 h 659973"/>
                    <a:gd name="csX8" fmla="*/ 443719 w 667062"/>
                    <a:gd name="csY8" fmla="*/ 49763 h 659973"/>
                    <a:gd name="csX9" fmla="*/ 253855 w 667062"/>
                    <a:gd name="csY9" fmla="*/ 187132 h 659973"/>
                    <a:gd name="csX10" fmla="*/ 192 w 667062"/>
                    <a:gd name="csY10" fmla="*/ 437922 h 659973"/>
                    <a:gd name="csX11" fmla="*/ 217261 w 667062"/>
                    <a:gd name="csY11" fmla="*/ 153604 h 659973"/>
                    <a:gd name="csX12" fmla="*/ 441420 w 667062"/>
                    <a:gd name="csY12" fmla="*/ 141 h 659973"/>
                    <a:gd name="csX13" fmla="*/ 575341 w 667062"/>
                    <a:gd name="csY13" fmla="*/ 67964 h 659973"/>
                    <a:gd name="csX14" fmla="*/ 586644 w 667062"/>
                    <a:gd name="csY14" fmla="*/ 78309 h 659973"/>
                    <a:gd name="csX15" fmla="*/ 666920 w 667062"/>
                    <a:gd name="csY15" fmla="*/ 205141 h 659973"/>
                    <a:gd name="csX16" fmla="*/ 535298 w 667062"/>
                    <a:gd name="csY16" fmla="*/ 442903 h 659973"/>
                    <a:gd name="csX17" fmla="*/ 304817 w 667062"/>
                    <a:gd name="csY17" fmla="*/ 659973 h 659973"/>
                    <a:gd name="csX18" fmla="*/ 0 w 667062"/>
                    <a:gd name="csY18" fmla="*/ 437922 h 65997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</a:cxnLst>
                  <a:rect l="l" t="t" r="r" b="b"/>
                  <a:pathLst>
                    <a:path w="667062" h="659973">
                      <a:moveTo>
                        <a:pt x="254046" y="186940"/>
                      </a:moveTo>
                      <a:lnTo>
                        <a:pt x="254046" y="186940"/>
                      </a:lnTo>
                      <a:cubicBezTo>
                        <a:pt x="188715" y="258786"/>
                        <a:pt x="116294" y="353239"/>
                        <a:pt x="52878" y="448267"/>
                      </a:cubicBezTo>
                      <a:cubicBezTo>
                        <a:pt x="213046" y="513791"/>
                        <a:pt x="273397" y="621656"/>
                        <a:pt x="273397" y="621656"/>
                      </a:cubicBezTo>
                      <a:cubicBezTo>
                        <a:pt x="273397" y="621656"/>
                        <a:pt x="437205" y="477197"/>
                        <a:pt x="498705" y="409567"/>
                      </a:cubicBezTo>
                      <a:cubicBezTo>
                        <a:pt x="580705" y="319328"/>
                        <a:pt x="619597" y="253230"/>
                        <a:pt x="617490" y="207632"/>
                      </a:cubicBezTo>
                      <a:cubicBezTo>
                        <a:pt x="615766" y="171613"/>
                        <a:pt x="588177" y="146707"/>
                        <a:pt x="553308" y="115094"/>
                      </a:cubicBezTo>
                      <a:lnTo>
                        <a:pt x="541813" y="104749"/>
                      </a:lnTo>
                      <a:cubicBezTo>
                        <a:pt x="507135" y="73136"/>
                        <a:pt x="479355" y="48038"/>
                        <a:pt x="443719" y="49763"/>
                      </a:cubicBezTo>
                      <a:cubicBezTo>
                        <a:pt x="398121" y="51870"/>
                        <a:pt x="336046" y="96894"/>
                        <a:pt x="253855" y="187132"/>
                      </a:cubicBezTo>
                      <a:moveTo>
                        <a:pt x="192" y="437922"/>
                      </a:moveTo>
                      <a:cubicBezTo>
                        <a:pt x="67631" y="335230"/>
                        <a:pt x="146374" y="231580"/>
                        <a:pt x="217261" y="153604"/>
                      </a:cubicBezTo>
                      <a:cubicBezTo>
                        <a:pt x="311140" y="50337"/>
                        <a:pt x="380303" y="3015"/>
                        <a:pt x="441420" y="141"/>
                      </a:cubicBezTo>
                      <a:cubicBezTo>
                        <a:pt x="497939" y="-2541"/>
                        <a:pt x="537214" y="33478"/>
                        <a:pt x="575341" y="67964"/>
                      </a:cubicBezTo>
                      <a:lnTo>
                        <a:pt x="586644" y="78309"/>
                      </a:lnTo>
                      <a:cubicBezTo>
                        <a:pt x="624770" y="112987"/>
                        <a:pt x="664238" y="148623"/>
                        <a:pt x="666920" y="205141"/>
                      </a:cubicBezTo>
                      <a:cubicBezTo>
                        <a:pt x="669794" y="266258"/>
                        <a:pt x="629369" y="339637"/>
                        <a:pt x="535298" y="442903"/>
                      </a:cubicBezTo>
                      <a:cubicBezTo>
                        <a:pt x="472457" y="512067"/>
                        <a:pt x="304817" y="659973"/>
                        <a:pt x="304817" y="659973"/>
                      </a:cubicBezTo>
                      <a:cubicBezTo>
                        <a:pt x="304817" y="659973"/>
                        <a:pt x="199252" y="486202"/>
                        <a:pt x="0" y="437922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6807A3D8-D092-0D19-0907-DFFFF45FC684}"/>
                    </a:ext>
                  </a:extLst>
                </p:cNvPr>
                <p:cNvSpPr/>
                <p:nvPr/>
              </p:nvSpPr>
              <p:spPr>
                <a:xfrm>
                  <a:off x="5624704" y="2472485"/>
                  <a:ext cx="169936" cy="235132"/>
                </a:xfrm>
                <a:custGeom>
                  <a:avLst/>
                  <a:gdLst>
                    <a:gd name="csX0" fmla="*/ 56506 w 169936"/>
                    <a:gd name="csY0" fmla="*/ 234750 h 235132"/>
                    <a:gd name="csX1" fmla="*/ 48076 w 169936"/>
                    <a:gd name="csY1" fmla="*/ 233217 h 235132"/>
                    <a:gd name="csX2" fmla="*/ 33132 w 169936"/>
                    <a:gd name="csY2" fmla="*/ 201413 h 235132"/>
                    <a:gd name="csX3" fmla="*/ 3819 w 169936"/>
                    <a:gd name="csY3" fmla="*/ 100063 h 235132"/>
                    <a:gd name="csX4" fmla="*/ 9950 w 169936"/>
                    <a:gd name="csY4" fmla="*/ 67110 h 235132"/>
                    <a:gd name="csX5" fmla="*/ 92141 w 169936"/>
                    <a:gd name="csY5" fmla="*/ 5035 h 235132"/>
                    <a:gd name="csX6" fmla="*/ 126819 w 169936"/>
                    <a:gd name="csY6" fmla="*/ 9633 h 235132"/>
                    <a:gd name="csX7" fmla="*/ 169926 w 169936"/>
                    <a:gd name="csY7" fmla="*/ 156582 h 235132"/>
                    <a:gd name="csX8" fmla="*/ 145978 w 169936"/>
                    <a:gd name="csY8" fmla="*/ 182254 h 235132"/>
                    <a:gd name="csX9" fmla="*/ 120305 w 169936"/>
                    <a:gd name="csY9" fmla="*/ 158306 h 235132"/>
                    <a:gd name="csX10" fmla="*/ 99997 w 169936"/>
                    <a:gd name="csY10" fmla="*/ 61745 h 235132"/>
                    <a:gd name="csX11" fmla="*/ 57656 w 169936"/>
                    <a:gd name="csY11" fmla="*/ 93740 h 235132"/>
                    <a:gd name="csX12" fmla="*/ 80071 w 169936"/>
                    <a:gd name="csY12" fmla="*/ 218656 h 235132"/>
                    <a:gd name="csX13" fmla="*/ 56698 w 169936"/>
                    <a:gd name="csY13" fmla="*/ 235133 h 23513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</a:cxnLst>
                  <a:rect l="l" t="t" r="r" b="b"/>
                  <a:pathLst>
                    <a:path w="169936" h="235132">
                      <a:moveTo>
                        <a:pt x="56506" y="234750"/>
                      </a:moveTo>
                      <a:cubicBezTo>
                        <a:pt x="53632" y="234750"/>
                        <a:pt x="50950" y="234367"/>
                        <a:pt x="48076" y="233217"/>
                      </a:cubicBezTo>
                      <a:cubicBezTo>
                        <a:pt x="35240" y="228619"/>
                        <a:pt x="28534" y="214250"/>
                        <a:pt x="33132" y="201413"/>
                      </a:cubicBezTo>
                      <a:cubicBezTo>
                        <a:pt x="33132" y="201413"/>
                        <a:pt x="43861" y="163479"/>
                        <a:pt x="3819" y="100063"/>
                      </a:cubicBezTo>
                      <a:cubicBezTo>
                        <a:pt x="-3078" y="89142"/>
                        <a:pt x="-396" y="74773"/>
                        <a:pt x="9950" y="67110"/>
                      </a:cubicBezTo>
                      <a:lnTo>
                        <a:pt x="92141" y="5035"/>
                      </a:lnTo>
                      <a:cubicBezTo>
                        <a:pt x="103062" y="-3204"/>
                        <a:pt x="118389" y="-1096"/>
                        <a:pt x="126819" y="9633"/>
                      </a:cubicBezTo>
                      <a:cubicBezTo>
                        <a:pt x="166478" y="60596"/>
                        <a:pt x="169735" y="152558"/>
                        <a:pt x="169926" y="156582"/>
                      </a:cubicBezTo>
                      <a:cubicBezTo>
                        <a:pt x="170310" y="170376"/>
                        <a:pt x="159581" y="181680"/>
                        <a:pt x="145978" y="182254"/>
                      </a:cubicBezTo>
                      <a:cubicBezTo>
                        <a:pt x="132375" y="183021"/>
                        <a:pt x="120880" y="171909"/>
                        <a:pt x="120305" y="158306"/>
                      </a:cubicBezTo>
                      <a:cubicBezTo>
                        <a:pt x="119730" y="140488"/>
                        <a:pt x="114749" y="95082"/>
                        <a:pt x="99997" y="61745"/>
                      </a:cubicBezTo>
                      <a:lnTo>
                        <a:pt x="57656" y="93740"/>
                      </a:lnTo>
                      <a:cubicBezTo>
                        <a:pt x="96740" y="166927"/>
                        <a:pt x="81987" y="213292"/>
                        <a:pt x="80071" y="218656"/>
                      </a:cubicBezTo>
                      <a:cubicBezTo>
                        <a:pt x="76431" y="228811"/>
                        <a:pt x="66852" y="235133"/>
                        <a:pt x="56698" y="23513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0BD75AE0-3D05-3532-8D4B-F43BF7603C4E}"/>
                    </a:ext>
                  </a:extLst>
                </p:cNvPr>
                <p:cNvSpPr/>
                <p:nvPr/>
              </p:nvSpPr>
              <p:spPr>
                <a:xfrm>
                  <a:off x="5707031" y="2597536"/>
                  <a:ext cx="246142" cy="164302"/>
                </a:xfrm>
                <a:custGeom>
                  <a:avLst/>
                  <a:gdLst>
                    <a:gd name="csX0" fmla="*/ 178796 w 246142"/>
                    <a:gd name="csY0" fmla="*/ 164111 h 164302"/>
                    <a:gd name="csX1" fmla="*/ 167684 w 246142"/>
                    <a:gd name="csY1" fmla="*/ 161428 h 164302"/>
                    <a:gd name="csX2" fmla="*/ 34721 w 246142"/>
                    <a:gd name="csY2" fmla="*/ 153765 h 164302"/>
                    <a:gd name="csX3" fmla="*/ 2151 w 246142"/>
                    <a:gd name="csY3" fmla="*/ 140928 h 164302"/>
                    <a:gd name="csX4" fmla="*/ 14796 w 246142"/>
                    <a:gd name="csY4" fmla="*/ 108358 h 164302"/>
                    <a:gd name="csX5" fmla="*/ 166343 w 246142"/>
                    <a:gd name="csY5" fmla="*/ 107017 h 164302"/>
                    <a:gd name="csX6" fmla="*/ 188375 w 246142"/>
                    <a:gd name="csY6" fmla="*/ 58354 h 164302"/>
                    <a:gd name="csX7" fmla="*/ 69016 w 246142"/>
                    <a:gd name="csY7" fmla="*/ 56438 h 164302"/>
                    <a:gd name="csX8" fmla="*/ 38936 w 246142"/>
                    <a:gd name="csY8" fmla="*/ 38428 h 164302"/>
                    <a:gd name="csX9" fmla="*/ 56945 w 246142"/>
                    <a:gd name="csY9" fmla="*/ 8349 h 164302"/>
                    <a:gd name="csX10" fmla="*/ 234357 w 246142"/>
                    <a:gd name="csY10" fmla="*/ 25400 h 164302"/>
                    <a:gd name="csX11" fmla="*/ 243936 w 246142"/>
                    <a:gd name="csY11" fmla="*/ 56821 h 164302"/>
                    <a:gd name="csX12" fmla="*/ 201978 w 246142"/>
                    <a:gd name="csY12" fmla="*/ 149741 h 164302"/>
                    <a:gd name="csX13" fmla="*/ 187609 w 246142"/>
                    <a:gd name="csY13" fmla="*/ 162961 h 164302"/>
                    <a:gd name="csX14" fmla="*/ 179371 w 246142"/>
                    <a:gd name="csY14" fmla="*/ 164302 h 16430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246142" h="164302">
                      <a:moveTo>
                        <a:pt x="178796" y="164111"/>
                      </a:moveTo>
                      <a:cubicBezTo>
                        <a:pt x="174964" y="164111"/>
                        <a:pt x="171132" y="163153"/>
                        <a:pt x="167684" y="161428"/>
                      </a:cubicBezTo>
                      <a:cubicBezTo>
                        <a:pt x="98903" y="126751"/>
                        <a:pt x="37403" y="152615"/>
                        <a:pt x="34721" y="153765"/>
                      </a:cubicBezTo>
                      <a:cubicBezTo>
                        <a:pt x="22268" y="159129"/>
                        <a:pt x="7516" y="153382"/>
                        <a:pt x="2151" y="140928"/>
                      </a:cubicBezTo>
                      <a:cubicBezTo>
                        <a:pt x="-3405" y="128475"/>
                        <a:pt x="2151" y="113914"/>
                        <a:pt x="14796" y="108358"/>
                      </a:cubicBezTo>
                      <a:cubicBezTo>
                        <a:pt x="17861" y="107017"/>
                        <a:pt x="85875" y="77704"/>
                        <a:pt x="166343" y="107017"/>
                      </a:cubicBezTo>
                      <a:lnTo>
                        <a:pt x="188375" y="58354"/>
                      </a:lnTo>
                      <a:cubicBezTo>
                        <a:pt x="136838" y="39961"/>
                        <a:pt x="69782" y="56246"/>
                        <a:pt x="69016" y="56438"/>
                      </a:cubicBezTo>
                      <a:cubicBezTo>
                        <a:pt x="55796" y="59695"/>
                        <a:pt x="42193" y="51648"/>
                        <a:pt x="38936" y="38428"/>
                      </a:cubicBezTo>
                      <a:cubicBezTo>
                        <a:pt x="35488" y="25209"/>
                        <a:pt x="43534" y="11606"/>
                        <a:pt x="56945" y="8349"/>
                      </a:cubicBezTo>
                      <a:cubicBezTo>
                        <a:pt x="61352" y="7199"/>
                        <a:pt x="164044" y="-18090"/>
                        <a:pt x="234357" y="25400"/>
                      </a:cubicBezTo>
                      <a:cubicBezTo>
                        <a:pt x="244894" y="31914"/>
                        <a:pt x="249109" y="45326"/>
                        <a:pt x="243936" y="56821"/>
                      </a:cubicBezTo>
                      <a:lnTo>
                        <a:pt x="201978" y="149741"/>
                      </a:lnTo>
                      <a:cubicBezTo>
                        <a:pt x="199104" y="155872"/>
                        <a:pt x="193931" y="160662"/>
                        <a:pt x="187609" y="162961"/>
                      </a:cubicBezTo>
                      <a:cubicBezTo>
                        <a:pt x="184927" y="163919"/>
                        <a:pt x="182053" y="164302"/>
                        <a:pt x="179371" y="164302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29FBB425-F320-1EF2-730D-8FF2A5992E7E}"/>
                    </a:ext>
                  </a:extLst>
                </p:cNvPr>
                <p:cNvSpPr/>
                <p:nvPr/>
              </p:nvSpPr>
              <p:spPr>
                <a:xfrm>
                  <a:off x="5451202" y="2674755"/>
                  <a:ext cx="89675" cy="86125"/>
                </a:xfrm>
                <a:custGeom>
                  <a:avLst/>
                  <a:gdLst>
                    <a:gd name="csX0" fmla="*/ 64859 w 89675"/>
                    <a:gd name="csY0" fmla="*/ 86125 h 86125"/>
                    <a:gd name="csX1" fmla="*/ 48191 w 89675"/>
                    <a:gd name="csY1" fmla="*/ 79611 h 86125"/>
                    <a:gd name="csX2" fmla="*/ 8149 w 89675"/>
                    <a:gd name="csY2" fmla="*/ 43209 h 86125"/>
                    <a:gd name="csX3" fmla="*/ 6424 w 89675"/>
                    <a:gd name="csY3" fmla="*/ 8149 h 86125"/>
                    <a:gd name="csX4" fmla="*/ 41485 w 89675"/>
                    <a:gd name="csY4" fmla="*/ 6424 h 86125"/>
                    <a:gd name="csX5" fmla="*/ 81527 w 89675"/>
                    <a:gd name="csY5" fmla="*/ 42826 h 86125"/>
                    <a:gd name="csX6" fmla="*/ 83251 w 89675"/>
                    <a:gd name="csY6" fmla="*/ 77887 h 86125"/>
                    <a:gd name="csX7" fmla="*/ 64859 w 89675"/>
                    <a:gd name="csY7" fmla="*/ 85934 h 861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9675" h="86125">
                      <a:moveTo>
                        <a:pt x="64859" y="86125"/>
                      </a:moveTo>
                      <a:cubicBezTo>
                        <a:pt x="58920" y="86125"/>
                        <a:pt x="52980" y="84018"/>
                        <a:pt x="48191" y="7961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81527" y="42826"/>
                      </a:lnTo>
                      <a:cubicBezTo>
                        <a:pt x="91681" y="52022"/>
                        <a:pt x="92448" y="67733"/>
                        <a:pt x="83251" y="77887"/>
                      </a:cubicBezTo>
                      <a:cubicBezTo>
                        <a:pt x="78270" y="83251"/>
                        <a:pt x="71565" y="85934"/>
                        <a:pt x="64859" y="8593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3FFB0DD1-B2F2-5504-B23D-7CED53A911C7}"/>
                    </a:ext>
                  </a:extLst>
                </p:cNvPr>
                <p:cNvSpPr/>
                <p:nvPr/>
              </p:nvSpPr>
              <p:spPr>
                <a:xfrm>
                  <a:off x="5244670" y="3040689"/>
                  <a:ext cx="89675" cy="86125"/>
                </a:xfrm>
                <a:custGeom>
                  <a:avLst/>
                  <a:gdLst>
                    <a:gd name="csX0" fmla="*/ 64859 w 89675"/>
                    <a:gd name="csY0" fmla="*/ 86125 h 86125"/>
                    <a:gd name="csX1" fmla="*/ 48191 w 89675"/>
                    <a:gd name="csY1" fmla="*/ 79611 h 86125"/>
                    <a:gd name="csX2" fmla="*/ 8149 w 89675"/>
                    <a:gd name="csY2" fmla="*/ 43209 h 86125"/>
                    <a:gd name="csX3" fmla="*/ 6424 w 89675"/>
                    <a:gd name="csY3" fmla="*/ 8149 h 86125"/>
                    <a:gd name="csX4" fmla="*/ 41485 w 89675"/>
                    <a:gd name="csY4" fmla="*/ 6424 h 86125"/>
                    <a:gd name="csX5" fmla="*/ 81527 w 89675"/>
                    <a:gd name="csY5" fmla="*/ 42826 h 86125"/>
                    <a:gd name="csX6" fmla="*/ 83251 w 89675"/>
                    <a:gd name="csY6" fmla="*/ 77887 h 86125"/>
                    <a:gd name="csX7" fmla="*/ 64859 w 89675"/>
                    <a:gd name="csY7" fmla="*/ 85934 h 861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9675" h="86125">
                      <a:moveTo>
                        <a:pt x="64859" y="86125"/>
                      </a:moveTo>
                      <a:cubicBezTo>
                        <a:pt x="58920" y="86125"/>
                        <a:pt x="52980" y="84018"/>
                        <a:pt x="48191" y="7961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81527" y="42826"/>
                      </a:lnTo>
                      <a:cubicBezTo>
                        <a:pt x="91681" y="52022"/>
                        <a:pt x="92448" y="67733"/>
                        <a:pt x="83251" y="77887"/>
                      </a:cubicBezTo>
                      <a:cubicBezTo>
                        <a:pt x="78270" y="83252"/>
                        <a:pt x="71564" y="85934"/>
                        <a:pt x="64859" y="8593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FE99B001-6747-214D-989E-FF5238B1B0B4}"/>
                    </a:ext>
                  </a:extLst>
                </p:cNvPr>
                <p:cNvSpPr/>
                <p:nvPr/>
              </p:nvSpPr>
              <p:spPr>
                <a:xfrm>
                  <a:off x="5534352" y="2882629"/>
                  <a:ext cx="89675" cy="86125"/>
                </a:xfrm>
                <a:custGeom>
                  <a:avLst/>
                  <a:gdLst>
                    <a:gd name="csX0" fmla="*/ 64859 w 89675"/>
                    <a:gd name="csY0" fmla="*/ 86125 h 86125"/>
                    <a:gd name="csX1" fmla="*/ 48191 w 89675"/>
                    <a:gd name="csY1" fmla="*/ 79611 h 86125"/>
                    <a:gd name="csX2" fmla="*/ 8149 w 89675"/>
                    <a:gd name="csY2" fmla="*/ 43209 h 86125"/>
                    <a:gd name="csX3" fmla="*/ 6424 w 89675"/>
                    <a:gd name="csY3" fmla="*/ 8149 h 86125"/>
                    <a:gd name="csX4" fmla="*/ 41485 w 89675"/>
                    <a:gd name="csY4" fmla="*/ 6424 h 86125"/>
                    <a:gd name="csX5" fmla="*/ 81527 w 89675"/>
                    <a:gd name="csY5" fmla="*/ 42826 h 86125"/>
                    <a:gd name="csX6" fmla="*/ 83251 w 89675"/>
                    <a:gd name="csY6" fmla="*/ 77887 h 86125"/>
                    <a:gd name="csX7" fmla="*/ 64859 w 89675"/>
                    <a:gd name="csY7" fmla="*/ 85934 h 861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9675" h="86125">
                      <a:moveTo>
                        <a:pt x="64859" y="86125"/>
                      </a:moveTo>
                      <a:cubicBezTo>
                        <a:pt x="58920" y="86125"/>
                        <a:pt x="52980" y="84018"/>
                        <a:pt x="48191" y="7961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81527" y="42826"/>
                      </a:lnTo>
                      <a:cubicBezTo>
                        <a:pt x="91681" y="52022"/>
                        <a:pt x="92448" y="67733"/>
                        <a:pt x="83251" y="77887"/>
                      </a:cubicBezTo>
                      <a:cubicBezTo>
                        <a:pt x="78270" y="83251"/>
                        <a:pt x="71564" y="85934"/>
                        <a:pt x="64859" y="8593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231720C5-5728-27A9-B27D-16890120099E}"/>
                    </a:ext>
                  </a:extLst>
                </p:cNvPr>
                <p:cNvSpPr/>
                <p:nvPr/>
              </p:nvSpPr>
              <p:spPr>
                <a:xfrm>
                  <a:off x="5704865" y="2843353"/>
                  <a:ext cx="89675" cy="86125"/>
                </a:xfrm>
                <a:custGeom>
                  <a:avLst/>
                  <a:gdLst>
                    <a:gd name="csX0" fmla="*/ 64859 w 89675"/>
                    <a:gd name="csY0" fmla="*/ 86125 h 86125"/>
                    <a:gd name="csX1" fmla="*/ 48191 w 89675"/>
                    <a:gd name="csY1" fmla="*/ 79611 h 86125"/>
                    <a:gd name="csX2" fmla="*/ 8149 w 89675"/>
                    <a:gd name="csY2" fmla="*/ 43209 h 86125"/>
                    <a:gd name="csX3" fmla="*/ 6424 w 89675"/>
                    <a:gd name="csY3" fmla="*/ 8149 h 86125"/>
                    <a:gd name="csX4" fmla="*/ 41485 w 89675"/>
                    <a:gd name="csY4" fmla="*/ 6424 h 86125"/>
                    <a:gd name="csX5" fmla="*/ 81527 w 89675"/>
                    <a:gd name="csY5" fmla="*/ 42826 h 86125"/>
                    <a:gd name="csX6" fmla="*/ 83251 w 89675"/>
                    <a:gd name="csY6" fmla="*/ 77887 h 86125"/>
                    <a:gd name="csX7" fmla="*/ 64859 w 89675"/>
                    <a:gd name="csY7" fmla="*/ 85934 h 861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9675" h="86125">
                      <a:moveTo>
                        <a:pt x="64859" y="86125"/>
                      </a:moveTo>
                      <a:cubicBezTo>
                        <a:pt x="58920" y="86125"/>
                        <a:pt x="52980" y="84018"/>
                        <a:pt x="48191" y="7961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81527" y="42826"/>
                      </a:lnTo>
                      <a:cubicBezTo>
                        <a:pt x="91681" y="52022"/>
                        <a:pt x="92448" y="67733"/>
                        <a:pt x="83251" y="77887"/>
                      </a:cubicBezTo>
                      <a:cubicBezTo>
                        <a:pt x="78270" y="83251"/>
                        <a:pt x="71564" y="85934"/>
                        <a:pt x="64859" y="8593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8B87D00B-8C22-05CB-2932-62E2B89C2ED4}"/>
                    </a:ext>
                  </a:extLst>
                </p:cNvPr>
                <p:cNvSpPr/>
                <p:nvPr/>
              </p:nvSpPr>
              <p:spPr>
                <a:xfrm>
                  <a:off x="5506380" y="3087054"/>
                  <a:ext cx="84311" cy="81335"/>
                </a:xfrm>
                <a:custGeom>
                  <a:avLst/>
                  <a:gdLst>
                    <a:gd name="csX0" fmla="*/ 59494 w 84311"/>
                    <a:gd name="csY0" fmla="*/ 81336 h 81335"/>
                    <a:gd name="csX1" fmla="*/ 42826 w 84311"/>
                    <a:gd name="csY1" fmla="*/ 74821 h 81335"/>
                    <a:gd name="csX2" fmla="*/ 8149 w 84311"/>
                    <a:gd name="csY2" fmla="*/ 43209 h 81335"/>
                    <a:gd name="csX3" fmla="*/ 6424 w 84311"/>
                    <a:gd name="csY3" fmla="*/ 8149 h 81335"/>
                    <a:gd name="csX4" fmla="*/ 41485 w 84311"/>
                    <a:gd name="csY4" fmla="*/ 6424 h 81335"/>
                    <a:gd name="csX5" fmla="*/ 76162 w 84311"/>
                    <a:gd name="csY5" fmla="*/ 37845 h 81335"/>
                    <a:gd name="csX6" fmla="*/ 77887 w 84311"/>
                    <a:gd name="csY6" fmla="*/ 72906 h 81335"/>
                    <a:gd name="csX7" fmla="*/ 59494 w 84311"/>
                    <a:gd name="csY7" fmla="*/ 80952 h 8133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4311" h="81335">
                      <a:moveTo>
                        <a:pt x="59494" y="81336"/>
                      </a:moveTo>
                      <a:cubicBezTo>
                        <a:pt x="53555" y="81336"/>
                        <a:pt x="47616" y="79228"/>
                        <a:pt x="42826" y="7482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76162" y="37845"/>
                      </a:lnTo>
                      <a:cubicBezTo>
                        <a:pt x="86317" y="47041"/>
                        <a:pt x="87083" y="62751"/>
                        <a:pt x="77887" y="72906"/>
                      </a:cubicBezTo>
                      <a:cubicBezTo>
                        <a:pt x="72905" y="78270"/>
                        <a:pt x="66200" y="80952"/>
                        <a:pt x="59494" y="80952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475FA9D5-2570-5146-4E08-F64084CEDB33}"/>
                    </a:ext>
                  </a:extLst>
                </p:cNvPr>
                <p:cNvSpPr/>
                <p:nvPr/>
              </p:nvSpPr>
              <p:spPr>
                <a:xfrm>
                  <a:off x="5306361" y="2839521"/>
                  <a:ext cx="103278" cy="98578"/>
                </a:xfrm>
                <a:custGeom>
                  <a:avLst/>
                  <a:gdLst>
                    <a:gd name="csX0" fmla="*/ 78462 w 103278"/>
                    <a:gd name="csY0" fmla="*/ 98579 h 98578"/>
                    <a:gd name="csX1" fmla="*/ 61793 w 103278"/>
                    <a:gd name="csY1" fmla="*/ 92065 h 98578"/>
                    <a:gd name="csX2" fmla="*/ 8149 w 103278"/>
                    <a:gd name="csY2" fmla="*/ 43209 h 98578"/>
                    <a:gd name="csX3" fmla="*/ 6424 w 103278"/>
                    <a:gd name="csY3" fmla="*/ 8149 h 98578"/>
                    <a:gd name="csX4" fmla="*/ 41485 w 103278"/>
                    <a:gd name="csY4" fmla="*/ 6424 h 98578"/>
                    <a:gd name="csX5" fmla="*/ 95130 w 103278"/>
                    <a:gd name="csY5" fmla="*/ 55279 h 98578"/>
                    <a:gd name="csX6" fmla="*/ 96854 w 103278"/>
                    <a:gd name="csY6" fmla="*/ 90340 h 98578"/>
                    <a:gd name="csX7" fmla="*/ 78462 w 103278"/>
                    <a:gd name="csY7" fmla="*/ 98387 h 9857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103278" h="98578">
                      <a:moveTo>
                        <a:pt x="78462" y="98579"/>
                      </a:moveTo>
                      <a:cubicBezTo>
                        <a:pt x="72522" y="98579"/>
                        <a:pt x="66583" y="96471"/>
                        <a:pt x="61793" y="92065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95130" y="55279"/>
                      </a:lnTo>
                      <a:cubicBezTo>
                        <a:pt x="105284" y="64476"/>
                        <a:pt x="106050" y="80186"/>
                        <a:pt x="96854" y="90340"/>
                      </a:cubicBezTo>
                      <a:cubicBezTo>
                        <a:pt x="91873" y="95705"/>
                        <a:pt x="85167" y="98387"/>
                        <a:pt x="78462" y="98387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FDE7D687-5BE9-75A3-AC16-15EA0709E27D}"/>
                    </a:ext>
                  </a:extLst>
                </p:cNvPr>
                <p:cNvSpPr/>
                <p:nvPr/>
              </p:nvSpPr>
              <p:spPr>
                <a:xfrm>
                  <a:off x="4820517" y="2006468"/>
                  <a:ext cx="983909" cy="422963"/>
                </a:xfrm>
                <a:custGeom>
                  <a:avLst/>
                  <a:gdLst>
                    <a:gd name="csX0" fmla="*/ 958787 w 983909"/>
                    <a:gd name="csY0" fmla="*/ 422771 h 422963"/>
                    <a:gd name="csX1" fmla="*/ 958212 w 983909"/>
                    <a:gd name="csY1" fmla="*/ 422771 h 422963"/>
                    <a:gd name="csX2" fmla="*/ 933880 w 983909"/>
                    <a:gd name="csY2" fmla="*/ 397482 h 422963"/>
                    <a:gd name="csX3" fmla="*/ 910315 w 983909"/>
                    <a:gd name="csY3" fmla="*/ 362421 h 422963"/>
                    <a:gd name="csX4" fmla="*/ 844409 w 983909"/>
                    <a:gd name="csY4" fmla="*/ 300155 h 422963"/>
                    <a:gd name="csX5" fmla="*/ 829656 w 983909"/>
                    <a:gd name="csY5" fmla="*/ 239612 h 422963"/>
                    <a:gd name="csX6" fmla="*/ 807049 w 983909"/>
                    <a:gd name="csY6" fmla="*/ 170832 h 422963"/>
                    <a:gd name="csX7" fmla="*/ 755703 w 983909"/>
                    <a:gd name="csY7" fmla="*/ 164510 h 422963"/>
                    <a:gd name="csX8" fmla="*/ 670063 w 983909"/>
                    <a:gd name="csY8" fmla="*/ 152248 h 422963"/>
                    <a:gd name="csX9" fmla="*/ 618717 w 983909"/>
                    <a:gd name="csY9" fmla="*/ 100711 h 422963"/>
                    <a:gd name="csX10" fmla="*/ 570628 w 983909"/>
                    <a:gd name="csY10" fmla="*/ 54154 h 422963"/>
                    <a:gd name="csX11" fmla="*/ 493801 w 983909"/>
                    <a:gd name="csY11" fmla="*/ 69673 h 422963"/>
                    <a:gd name="csX12" fmla="*/ 422914 w 983909"/>
                    <a:gd name="csY12" fmla="*/ 88257 h 422963"/>
                    <a:gd name="csX13" fmla="*/ 339956 w 983909"/>
                    <a:gd name="csY13" fmla="*/ 65841 h 422963"/>
                    <a:gd name="csX14" fmla="*/ 277498 w 983909"/>
                    <a:gd name="csY14" fmla="*/ 50897 h 422963"/>
                    <a:gd name="csX15" fmla="*/ 223278 w 983909"/>
                    <a:gd name="csY15" fmla="*/ 110865 h 422963"/>
                    <a:gd name="csX16" fmla="*/ 181704 w 983909"/>
                    <a:gd name="csY16" fmla="*/ 165468 h 422963"/>
                    <a:gd name="csX17" fmla="*/ 92807 w 983909"/>
                    <a:gd name="csY17" fmla="*/ 200912 h 422963"/>
                    <a:gd name="csX18" fmla="*/ 46442 w 983909"/>
                    <a:gd name="csY18" fmla="*/ 229650 h 422963"/>
                    <a:gd name="csX19" fmla="*/ 12723 w 983909"/>
                    <a:gd name="csY19" fmla="*/ 239229 h 422963"/>
                    <a:gd name="csX20" fmla="*/ 3143 w 983909"/>
                    <a:gd name="csY20" fmla="*/ 205510 h 422963"/>
                    <a:gd name="csX21" fmla="*/ 85909 w 983909"/>
                    <a:gd name="csY21" fmla="*/ 151865 h 422963"/>
                    <a:gd name="csX22" fmla="*/ 151241 w 983909"/>
                    <a:gd name="csY22" fmla="*/ 126192 h 422963"/>
                    <a:gd name="csX23" fmla="*/ 180554 w 983909"/>
                    <a:gd name="csY23" fmla="*/ 85575 h 422963"/>
                    <a:gd name="csX24" fmla="*/ 262554 w 983909"/>
                    <a:gd name="csY24" fmla="*/ 3575 h 422963"/>
                    <a:gd name="csX25" fmla="*/ 358732 w 983909"/>
                    <a:gd name="csY25" fmla="*/ 19668 h 422963"/>
                    <a:gd name="csX26" fmla="*/ 424255 w 983909"/>
                    <a:gd name="csY26" fmla="*/ 38444 h 422963"/>
                    <a:gd name="csX27" fmla="*/ 475409 w 983909"/>
                    <a:gd name="csY27" fmla="*/ 23500 h 422963"/>
                    <a:gd name="csX28" fmla="*/ 584614 w 983909"/>
                    <a:gd name="csY28" fmla="*/ 6257 h 422963"/>
                    <a:gd name="csX29" fmla="*/ 659334 w 983909"/>
                    <a:gd name="csY29" fmla="*/ 71589 h 422963"/>
                    <a:gd name="csX30" fmla="*/ 691712 w 983909"/>
                    <a:gd name="csY30" fmla="*/ 107416 h 422963"/>
                    <a:gd name="csX31" fmla="*/ 755320 w 983909"/>
                    <a:gd name="csY31" fmla="*/ 114888 h 422963"/>
                    <a:gd name="csX32" fmla="*/ 839044 w 983909"/>
                    <a:gd name="csY32" fmla="*/ 132706 h 422963"/>
                    <a:gd name="csX33" fmla="*/ 879278 w 983909"/>
                    <a:gd name="csY33" fmla="*/ 234440 h 422963"/>
                    <a:gd name="csX34" fmla="*/ 887324 w 983909"/>
                    <a:gd name="csY34" fmla="*/ 275248 h 422963"/>
                    <a:gd name="csX35" fmla="*/ 935221 w 983909"/>
                    <a:gd name="csY35" fmla="*/ 319505 h 422963"/>
                    <a:gd name="csX36" fmla="*/ 983885 w 983909"/>
                    <a:gd name="csY36" fmla="*/ 398631 h 422963"/>
                    <a:gd name="csX37" fmla="*/ 958979 w 983909"/>
                    <a:gd name="csY37" fmla="*/ 422963 h 42296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</a:cxnLst>
                  <a:rect l="l" t="t" r="r" b="b"/>
                  <a:pathLst>
                    <a:path w="983909" h="422963">
                      <a:moveTo>
                        <a:pt x="958787" y="422771"/>
                      </a:moveTo>
                      <a:lnTo>
                        <a:pt x="958212" y="422771"/>
                      </a:lnTo>
                      <a:cubicBezTo>
                        <a:pt x="944418" y="422580"/>
                        <a:pt x="933497" y="411085"/>
                        <a:pt x="933880" y="397482"/>
                      </a:cubicBezTo>
                      <a:cubicBezTo>
                        <a:pt x="934264" y="376215"/>
                        <a:pt x="929665" y="373533"/>
                        <a:pt x="910315" y="362421"/>
                      </a:cubicBezTo>
                      <a:cubicBezTo>
                        <a:pt x="891731" y="351692"/>
                        <a:pt x="866058" y="337131"/>
                        <a:pt x="844409" y="300155"/>
                      </a:cubicBezTo>
                      <a:cubicBezTo>
                        <a:pt x="834446" y="283103"/>
                        <a:pt x="832147" y="262028"/>
                        <a:pt x="829656" y="239612"/>
                      </a:cubicBezTo>
                      <a:cubicBezTo>
                        <a:pt x="826782" y="212598"/>
                        <a:pt x="823717" y="184626"/>
                        <a:pt x="807049" y="170832"/>
                      </a:cubicBezTo>
                      <a:cubicBezTo>
                        <a:pt x="798810" y="163935"/>
                        <a:pt x="775820" y="164318"/>
                        <a:pt x="755703" y="164510"/>
                      </a:cubicBezTo>
                      <a:cubicBezTo>
                        <a:pt x="728306" y="164893"/>
                        <a:pt x="697268" y="165276"/>
                        <a:pt x="670063" y="152248"/>
                      </a:cubicBezTo>
                      <a:cubicBezTo>
                        <a:pt x="648605" y="142094"/>
                        <a:pt x="633469" y="121019"/>
                        <a:pt x="618717" y="100711"/>
                      </a:cubicBezTo>
                      <a:cubicBezTo>
                        <a:pt x="603965" y="80211"/>
                        <a:pt x="588638" y="59136"/>
                        <a:pt x="570628" y="54154"/>
                      </a:cubicBezTo>
                      <a:cubicBezTo>
                        <a:pt x="548213" y="47832"/>
                        <a:pt x="520432" y="58944"/>
                        <a:pt x="493801" y="69673"/>
                      </a:cubicBezTo>
                      <a:cubicBezTo>
                        <a:pt x="470619" y="79061"/>
                        <a:pt x="446287" y="88832"/>
                        <a:pt x="422914" y="88257"/>
                      </a:cubicBezTo>
                      <a:cubicBezTo>
                        <a:pt x="393409" y="87491"/>
                        <a:pt x="365054" y="75996"/>
                        <a:pt x="339956" y="65841"/>
                      </a:cubicBezTo>
                      <a:cubicBezTo>
                        <a:pt x="315241" y="55879"/>
                        <a:pt x="291867" y="46299"/>
                        <a:pt x="277498" y="50897"/>
                      </a:cubicBezTo>
                      <a:cubicBezTo>
                        <a:pt x="254507" y="58178"/>
                        <a:pt x="238605" y="85000"/>
                        <a:pt x="223278" y="110865"/>
                      </a:cubicBezTo>
                      <a:cubicBezTo>
                        <a:pt x="210633" y="132131"/>
                        <a:pt x="198755" y="152056"/>
                        <a:pt x="181704" y="165468"/>
                      </a:cubicBezTo>
                      <a:cubicBezTo>
                        <a:pt x="145493" y="193631"/>
                        <a:pt x="115031" y="197846"/>
                        <a:pt x="92807" y="200912"/>
                      </a:cubicBezTo>
                      <a:cubicBezTo>
                        <a:pt x="69624" y="204169"/>
                        <a:pt x="60045" y="205510"/>
                        <a:pt x="46442" y="229650"/>
                      </a:cubicBezTo>
                      <a:cubicBezTo>
                        <a:pt x="39736" y="241528"/>
                        <a:pt x="24601" y="245935"/>
                        <a:pt x="12723" y="239229"/>
                      </a:cubicBezTo>
                      <a:cubicBezTo>
                        <a:pt x="844" y="232524"/>
                        <a:pt x="-3562" y="217388"/>
                        <a:pt x="3143" y="205510"/>
                      </a:cubicBezTo>
                      <a:cubicBezTo>
                        <a:pt x="28624" y="159911"/>
                        <a:pt x="59087" y="155505"/>
                        <a:pt x="85909" y="151865"/>
                      </a:cubicBezTo>
                      <a:cubicBezTo>
                        <a:pt x="106218" y="148991"/>
                        <a:pt x="125377" y="146309"/>
                        <a:pt x="151241" y="126192"/>
                      </a:cubicBezTo>
                      <a:cubicBezTo>
                        <a:pt x="161012" y="118720"/>
                        <a:pt x="170400" y="102626"/>
                        <a:pt x="180554" y="85575"/>
                      </a:cubicBezTo>
                      <a:cubicBezTo>
                        <a:pt x="198755" y="54921"/>
                        <a:pt x="221554" y="16603"/>
                        <a:pt x="262554" y="3575"/>
                      </a:cubicBezTo>
                      <a:cubicBezTo>
                        <a:pt x="294166" y="-6579"/>
                        <a:pt x="327119" y="6832"/>
                        <a:pt x="358732" y="19668"/>
                      </a:cubicBezTo>
                      <a:cubicBezTo>
                        <a:pt x="380956" y="28673"/>
                        <a:pt x="403755" y="38061"/>
                        <a:pt x="424255" y="38444"/>
                      </a:cubicBezTo>
                      <a:cubicBezTo>
                        <a:pt x="437474" y="38827"/>
                        <a:pt x="455867" y="31355"/>
                        <a:pt x="475409" y="23500"/>
                      </a:cubicBezTo>
                      <a:cubicBezTo>
                        <a:pt x="508362" y="10281"/>
                        <a:pt x="545530" y="-4855"/>
                        <a:pt x="584614" y="6257"/>
                      </a:cubicBezTo>
                      <a:cubicBezTo>
                        <a:pt x="619100" y="16028"/>
                        <a:pt x="640558" y="45533"/>
                        <a:pt x="659334" y="71589"/>
                      </a:cubicBezTo>
                      <a:cubicBezTo>
                        <a:pt x="670446" y="86916"/>
                        <a:pt x="681750" y="102626"/>
                        <a:pt x="691712" y="107416"/>
                      </a:cubicBezTo>
                      <a:cubicBezTo>
                        <a:pt x="708381" y="115463"/>
                        <a:pt x="732329" y="115080"/>
                        <a:pt x="755320" y="114888"/>
                      </a:cubicBezTo>
                      <a:cubicBezTo>
                        <a:pt x="785591" y="114505"/>
                        <a:pt x="816820" y="114122"/>
                        <a:pt x="839044" y="132706"/>
                      </a:cubicBezTo>
                      <a:cubicBezTo>
                        <a:pt x="871231" y="159337"/>
                        <a:pt x="875637" y="201103"/>
                        <a:pt x="879278" y="234440"/>
                      </a:cubicBezTo>
                      <a:cubicBezTo>
                        <a:pt x="881002" y="250725"/>
                        <a:pt x="882726" y="267393"/>
                        <a:pt x="887324" y="275248"/>
                      </a:cubicBezTo>
                      <a:cubicBezTo>
                        <a:pt x="902460" y="300729"/>
                        <a:pt x="918936" y="310309"/>
                        <a:pt x="935221" y="319505"/>
                      </a:cubicBezTo>
                      <a:cubicBezTo>
                        <a:pt x="957254" y="332150"/>
                        <a:pt x="984843" y="347860"/>
                        <a:pt x="983885" y="398631"/>
                      </a:cubicBezTo>
                      <a:cubicBezTo>
                        <a:pt x="983693" y="412234"/>
                        <a:pt x="972581" y="422963"/>
                        <a:pt x="958979" y="42296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BC7B04E6-9537-071C-C713-8D18C70CB881}"/>
                    </a:ext>
                  </a:extLst>
                </p:cNvPr>
                <p:cNvSpPr/>
                <p:nvPr/>
              </p:nvSpPr>
              <p:spPr>
                <a:xfrm>
                  <a:off x="5157776" y="2375447"/>
                  <a:ext cx="76701" cy="224498"/>
                </a:xfrm>
                <a:custGeom>
                  <a:avLst/>
                  <a:gdLst>
                    <a:gd name="csX0" fmla="*/ 24730 w 76701"/>
                    <a:gd name="csY0" fmla="*/ 224499 h 224498"/>
                    <a:gd name="csX1" fmla="*/ 14767 w 76701"/>
                    <a:gd name="csY1" fmla="*/ 222391 h 224498"/>
                    <a:gd name="csX2" fmla="*/ 2122 w 76701"/>
                    <a:gd name="csY2" fmla="*/ 189629 h 224498"/>
                    <a:gd name="csX3" fmla="*/ 22239 w 76701"/>
                    <a:gd name="csY3" fmla="*/ 30802 h 224498"/>
                    <a:gd name="csX4" fmla="*/ 40440 w 76701"/>
                    <a:gd name="csY4" fmla="*/ 723 h 224498"/>
                    <a:gd name="csX5" fmla="*/ 70519 w 76701"/>
                    <a:gd name="csY5" fmla="*/ 18924 h 224498"/>
                    <a:gd name="csX6" fmla="*/ 47720 w 76701"/>
                    <a:gd name="csY6" fmla="*/ 209746 h 224498"/>
                    <a:gd name="csX7" fmla="*/ 24921 w 76701"/>
                    <a:gd name="csY7" fmla="*/ 224499 h 22449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76701" h="224498">
                      <a:moveTo>
                        <a:pt x="24730" y="224499"/>
                      </a:moveTo>
                      <a:cubicBezTo>
                        <a:pt x="21281" y="224499"/>
                        <a:pt x="18024" y="223732"/>
                        <a:pt x="14767" y="222391"/>
                      </a:cubicBezTo>
                      <a:cubicBezTo>
                        <a:pt x="2314" y="216835"/>
                        <a:pt x="-3434" y="202274"/>
                        <a:pt x="2122" y="189629"/>
                      </a:cubicBezTo>
                      <a:cubicBezTo>
                        <a:pt x="2505" y="188863"/>
                        <a:pt x="39865" y="102456"/>
                        <a:pt x="22239" y="30802"/>
                      </a:cubicBezTo>
                      <a:cubicBezTo>
                        <a:pt x="18982" y="17391"/>
                        <a:pt x="27029" y="3980"/>
                        <a:pt x="40440" y="723"/>
                      </a:cubicBezTo>
                      <a:cubicBezTo>
                        <a:pt x="53660" y="-2534"/>
                        <a:pt x="67262" y="5512"/>
                        <a:pt x="70519" y="18924"/>
                      </a:cubicBezTo>
                      <a:cubicBezTo>
                        <a:pt x="92360" y="107246"/>
                        <a:pt x="49445" y="205723"/>
                        <a:pt x="47720" y="209746"/>
                      </a:cubicBezTo>
                      <a:cubicBezTo>
                        <a:pt x="43697" y="218942"/>
                        <a:pt x="34501" y="224499"/>
                        <a:pt x="24921" y="224499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EAF43A97-3223-FE7A-D1CC-6D76D0CFB931}"/>
                    </a:ext>
                  </a:extLst>
                </p:cNvPr>
                <p:cNvSpPr/>
                <p:nvPr/>
              </p:nvSpPr>
              <p:spPr>
                <a:xfrm>
                  <a:off x="5226072" y="2463113"/>
                  <a:ext cx="201895" cy="215383"/>
                </a:xfrm>
                <a:custGeom>
                  <a:avLst/>
                  <a:gdLst>
                    <a:gd name="csX0" fmla="*/ 24830 w 201895"/>
                    <a:gd name="csY0" fmla="*/ 215192 h 215383"/>
                    <a:gd name="csX1" fmla="*/ 11994 w 201895"/>
                    <a:gd name="csY1" fmla="*/ 211743 h 215383"/>
                    <a:gd name="csX2" fmla="*/ 3564 w 201895"/>
                    <a:gd name="csY2" fmla="*/ 177640 h 215383"/>
                    <a:gd name="csX3" fmla="*/ 162774 w 201895"/>
                    <a:gd name="csY3" fmla="*/ 4444 h 215383"/>
                    <a:gd name="csX4" fmla="*/ 197451 w 201895"/>
                    <a:gd name="csY4" fmla="*/ 10575 h 215383"/>
                    <a:gd name="csX5" fmla="*/ 191321 w 201895"/>
                    <a:gd name="csY5" fmla="*/ 45252 h 215383"/>
                    <a:gd name="csX6" fmla="*/ 46480 w 201895"/>
                    <a:gd name="csY6" fmla="*/ 203313 h 215383"/>
                    <a:gd name="csX7" fmla="*/ 25213 w 201895"/>
                    <a:gd name="csY7" fmla="*/ 215383 h 21538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201895" h="215383">
                      <a:moveTo>
                        <a:pt x="24830" y="215192"/>
                      </a:moveTo>
                      <a:cubicBezTo>
                        <a:pt x="20424" y="215192"/>
                        <a:pt x="16017" y="214042"/>
                        <a:pt x="11994" y="211743"/>
                      </a:cubicBezTo>
                      <a:cubicBezTo>
                        <a:pt x="307" y="204654"/>
                        <a:pt x="-3525" y="189519"/>
                        <a:pt x="3564" y="177640"/>
                      </a:cubicBezTo>
                      <a:cubicBezTo>
                        <a:pt x="6246" y="173234"/>
                        <a:pt x="68895" y="69776"/>
                        <a:pt x="162774" y="4444"/>
                      </a:cubicBezTo>
                      <a:cubicBezTo>
                        <a:pt x="174078" y="-3411"/>
                        <a:pt x="189596" y="-537"/>
                        <a:pt x="197451" y="10575"/>
                      </a:cubicBezTo>
                      <a:cubicBezTo>
                        <a:pt x="205307" y="21879"/>
                        <a:pt x="202433" y="37397"/>
                        <a:pt x="191321" y="45252"/>
                      </a:cubicBezTo>
                      <a:cubicBezTo>
                        <a:pt x="106064" y="104645"/>
                        <a:pt x="47054" y="202355"/>
                        <a:pt x="46480" y="203313"/>
                      </a:cubicBezTo>
                      <a:cubicBezTo>
                        <a:pt x="41882" y="210977"/>
                        <a:pt x="33643" y="215383"/>
                        <a:pt x="25213" y="21538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7B9F3E9-A4FD-C769-DF41-42A7065E848D}"/>
                </a:ext>
              </a:extLst>
            </p:cNvPr>
            <p:cNvSpPr/>
            <p:nvPr/>
          </p:nvSpPr>
          <p:spPr>
            <a:xfrm>
              <a:off x="5445849" y="3684147"/>
              <a:ext cx="2649377" cy="2007851"/>
            </a:xfrm>
            <a:custGeom>
              <a:avLst/>
              <a:gdLst>
                <a:gd name="csX0" fmla="*/ 597655 w 2649377"/>
                <a:gd name="csY0" fmla="*/ 1251650 h 2007851"/>
                <a:gd name="csX1" fmla="*/ 655323 w 2649377"/>
                <a:gd name="csY1" fmla="*/ 1265062 h 2007851"/>
                <a:gd name="csX2" fmla="*/ 691150 w 2649377"/>
                <a:gd name="csY2" fmla="*/ 1317940 h 2007851"/>
                <a:gd name="csX3" fmla="*/ 691150 w 2649377"/>
                <a:gd name="csY3" fmla="*/ 1949417 h 2007851"/>
                <a:gd name="csX4" fmla="*/ 700347 w 2649377"/>
                <a:gd name="csY4" fmla="*/ 1958613 h 2007851"/>
                <a:gd name="csX5" fmla="*/ 1959850 w 2649377"/>
                <a:gd name="csY5" fmla="*/ 1958613 h 2007851"/>
                <a:gd name="csX6" fmla="*/ 2600522 w 2649377"/>
                <a:gd name="csY6" fmla="*/ 1317940 h 2007851"/>
                <a:gd name="csX7" fmla="*/ 2600522 w 2649377"/>
                <a:gd name="csY7" fmla="*/ 58435 h 2007851"/>
                <a:gd name="csX8" fmla="*/ 2591326 w 2649377"/>
                <a:gd name="csY8" fmla="*/ 49238 h 2007851"/>
                <a:gd name="csX9" fmla="*/ 1959850 w 2649377"/>
                <a:gd name="csY9" fmla="*/ 49238 h 2007851"/>
                <a:gd name="csX10" fmla="*/ 1952187 w 2649377"/>
                <a:gd name="csY10" fmla="*/ 57860 h 2007851"/>
                <a:gd name="csX11" fmla="*/ 1948929 w 2649377"/>
                <a:gd name="csY11" fmla="*/ 119743 h 2007851"/>
                <a:gd name="csX12" fmla="*/ 2004298 w 2649377"/>
                <a:gd name="csY12" fmla="*/ 401187 h 2007851"/>
                <a:gd name="csX13" fmla="*/ 1719215 w 2649377"/>
                <a:gd name="csY13" fmla="*/ 683972 h 2007851"/>
                <a:gd name="csX14" fmla="*/ 1413248 w 2649377"/>
                <a:gd name="csY14" fmla="*/ 607528 h 2007851"/>
                <a:gd name="csX15" fmla="*/ 1279902 w 2649377"/>
                <a:gd name="csY15" fmla="*/ 324935 h 2007851"/>
                <a:gd name="csX16" fmla="*/ 1344659 w 2649377"/>
                <a:gd name="csY16" fmla="*/ 117252 h 2007851"/>
                <a:gd name="csX17" fmla="*/ 1344659 w 2649377"/>
                <a:gd name="csY17" fmla="*/ 61308 h 2007851"/>
                <a:gd name="csX18" fmla="*/ 1332014 w 2649377"/>
                <a:gd name="csY18" fmla="*/ 49430 h 2007851"/>
                <a:gd name="csX19" fmla="*/ 700538 w 2649377"/>
                <a:gd name="csY19" fmla="*/ 49430 h 2007851"/>
                <a:gd name="csX20" fmla="*/ 691342 w 2649377"/>
                <a:gd name="csY20" fmla="*/ 58626 h 2007851"/>
                <a:gd name="csX21" fmla="*/ 691342 w 2649377"/>
                <a:gd name="csY21" fmla="*/ 689912 h 2007851"/>
                <a:gd name="csX22" fmla="*/ 653024 w 2649377"/>
                <a:gd name="csY22" fmla="*/ 746047 h 2007851"/>
                <a:gd name="csX23" fmla="*/ 546310 w 2649377"/>
                <a:gd name="csY23" fmla="*/ 742982 h 2007851"/>
                <a:gd name="csX24" fmla="*/ 366599 w 2649377"/>
                <a:gd name="csY24" fmla="*/ 687038 h 2007851"/>
                <a:gd name="csX25" fmla="*/ 121941 w 2649377"/>
                <a:gd name="csY25" fmla="*/ 802566 h 2007851"/>
                <a:gd name="csX26" fmla="*/ 55843 w 2649377"/>
                <a:gd name="csY26" fmla="*/ 1067916 h 2007851"/>
                <a:gd name="csX27" fmla="*/ 300118 w 2649377"/>
                <a:gd name="csY27" fmla="*/ 1314300 h 2007851"/>
                <a:gd name="csX28" fmla="*/ 544202 w 2649377"/>
                <a:gd name="csY28" fmla="*/ 1266403 h 2007851"/>
                <a:gd name="csX29" fmla="*/ 597847 w 2649377"/>
                <a:gd name="csY29" fmla="*/ 1251842 h 2007851"/>
                <a:gd name="csX30" fmla="*/ 1959659 w 2649377"/>
                <a:gd name="csY30" fmla="*/ 2007469 h 2007851"/>
                <a:gd name="csX31" fmla="*/ 700155 w 2649377"/>
                <a:gd name="csY31" fmla="*/ 2007469 h 2007851"/>
                <a:gd name="csX32" fmla="*/ 641721 w 2649377"/>
                <a:gd name="csY32" fmla="*/ 1949034 h 2007851"/>
                <a:gd name="csX33" fmla="*/ 641721 w 2649377"/>
                <a:gd name="csY33" fmla="*/ 1317557 h 2007851"/>
                <a:gd name="csX34" fmla="*/ 631950 w 2649377"/>
                <a:gd name="csY34" fmla="*/ 1308169 h 2007851"/>
                <a:gd name="csX35" fmla="*/ 571216 w 2649377"/>
                <a:gd name="csY35" fmla="*/ 1306636 h 2007851"/>
                <a:gd name="csX36" fmla="*/ 289772 w 2649377"/>
                <a:gd name="csY36" fmla="*/ 1362006 h 2007851"/>
                <a:gd name="csX37" fmla="*/ 6988 w 2649377"/>
                <a:gd name="csY37" fmla="*/ 1076921 h 2007851"/>
                <a:gd name="csX38" fmla="*/ 83431 w 2649377"/>
                <a:gd name="csY38" fmla="*/ 770954 h 2007851"/>
                <a:gd name="csX39" fmla="*/ 366025 w 2649377"/>
                <a:gd name="csY39" fmla="*/ 637608 h 2007851"/>
                <a:gd name="csX40" fmla="*/ 573707 w 2649377"/>
                <a:gd name="csY40" fmla="*/ 702365 h 2007851"/>
                <a:gd name="csX41" fmla="*/ 629651 w 2649377"/>
                <a:gd name="csY41" fmla="*/ 702365 h 2007851"/>
                <a:gd name="csX42" fmla="*/ 641721 w 2649377"/>
                <a:gd name="csY42" fmla="*/ 689720 h 2007851"/>
                <a:gd name="csX43" fmla="*/ 641721 w 2649377"/>
                <a:gd name="csY43" fmla="*/ 58435 h 2007851"/>
                <a:gd name="csX44" fmla="*/ 700155 w 2649377"/>
                <a:gd name="csY44" fmla="*/ 0 h 2007851"/>
                <a:gd name="csX45" fmla="*/ 1331631 w 2649377"/>
                <a:gd name="csY45" fmla="*/ 0 h 2007851"/>
                <a:gd name="csX46" fmla="*/ 1387767 w 2649377"/>
                <a:gd name="csY46" fmla="*/ 38318 h 2007851"/>
                <a:gd name="csX47" fmla="*/ 1384701 w 2649377"/>
                <a:gd name="csY47" fmla="*/ 145224 h 2007851"/>
                <a:gd name="csX48" fmla="*/ 1328566 w 2649377"/>
                <a:gd name="csY48" fmla="*/ 324935 h 2007851"/>
                <a:gd name="csX49" fmla="*/ 1444094 w 2649377"/>
                <a:gd name="csY49" fmla="*/ 569594 h 2007851"/>
                <a:gd name="csX50" fmla="*/ 1709444 w 2649377"/>
                <a:gd name="csY50" fmla="*/ 635692 h 2007851"/>
                <a:gd name="csX51" fmla="*/ 1955827 w 2649377"/>
                <a:gd name="csY51" fmla="*/ 391416 h 2007851"/>
                <a:gd name="csX52" fmla="*/ 1908121 w 2649377"/>
                <a:gd name="csY52" fmla="*/ 147332 h 2007851"/>
                <a:gd name="csX53" fmla="*/ 1908504 w 2649377"/>
                <a:gd name="csY53" fmla="*/ 34869 h 2007851"/>
                <a:gd name="csX54" fmla="*/ 1959659 w 2649377"/>
                <a:gd name="csY54" fmla="*/ 192 h 2007851"/>
                <a:gd name="csX55" fmla="*/ 2591134 w 2649377"/>
                <a:gd name="csY55" fmla="*/ 192 h 2007851"/>
                <a:gd name="csX56" fmla="*/ 2649377 w 2649377"/>
                <a:gd name="csY56" fmla="*/ 58626 h 2007851"/>
                <a:gd name="csX57" fmla="*/ 2649377 w 2649377"/>
                <a:gd name="csY57" fmla="*/ 1318132 h 2007851"/>
                <a:gd name="csX58" fmla="*/ 1959659 w 2649377"/>
                <a:gd name="csY58" fmla="*/ 2007852 h 2007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649377" h="2007851">
                  <a:moveTo>
                    <a:pt x="597655" y="1251650"/>
                  </a:moveTo>
                  <a:cubicBezTo>
                    <a:pt x="618538" y="1251650"/>
                    <a:pt x="639613" y="1256632"/>
                    <a:pt x="655323" y="1265062"/>
                  </a:cubicBezTo>
                  <a:cubicBezTo>
                    <a:pt x="678122" y="1277132"/>
                    <a:pt x="691150" y="1296290"/>
                    <a:pt x="691150" y="1317940"/>
                  </a:cubicBezTo>
                  <a:lnTo>
                    <a:pt x="691150" y="1949417"/>
                  </a:lnTo>
                  <a:cubicBezTo>
                    <a:pt x="691150" y="1954590"/>
                    <a:pt x="695365" y="1958613"/>
                    <a:pt x="700347" y="1958613"/>
                  </a:cubicBezTo>
                  <a:lnTo>
                    <a:pt x="1959850" y="1958613"/>
                  </a:lnTo>
                  <a:cubicBezTo>
                    <a:pt x="2313139" y="1958613"/>
                    <a:pt x="2600522" y="1671230"/>
                    <a:pt x="2600522" y="1317940"/>
                  </a:cubicBezTo>
                  <a:lnTo>
                    <a:pt x="2600522" y="58435"/>
                  </a:lnTo>
                  <a:cubicBezTo>
                    <a:pt x="2600522" y="53453"/>
                    <a:pt x="2596307" y="49238"/>
                    <a:pt x="2591326" y="49238"/>
                  </a:cubicBezTo>
                  <a:lnTo>
                    <a:pt x="1959850" y="49238"/>
                  </a:lnTo>
                  <a:cubicBezTo>
                    <a:pt x="1958317" y="49238"/>
                    <a:pt x="1955060" y="52304"/>
                    <a:pt x="1952187" y="57860"/>
                  </a:cubicBezTo>
                  <a:cubicBezTo>
                    <a:pt x="1941457" y="78168"/>
                    <a:pt x="1942607" y="110355"/>
                    <a:pt x="1948929" y="119743"/>
                  </a:cubicBezTo>
                  <a:cubicBezTo>
                    <a:pt x="2004682" y="201935"/>
                    <a:pt x="2024415" y="301944"/>
                    <a:pt x="2004298" y="401187"/>
                  </a:cubicBezTo>
                  <a:cubicBezTo>
                    <a:pt x="1975560" y="542771"/>
                    <a:pt x="1860990" y="656384"/>
                    <a:pt x="1719215" y="683972"/>
                  </a:cubicBezTo>
                  <a:cubicBezTo>
                    <a:pt x="1609626" y="705239"/>
                    <a:pt x="1497930" y="677458"/>
                    <a:pt x="1413248" y="607528"/>
                  </a:cubicBezTo>
                  <a:cubicBezTo>
                    <a:pt x="1328374" y="537599"/>
                    <a:pt x="1279902" y="434524"/>
                    <a:pt x="1279902" y="324935"/>
                  </a:cubicBezTo>
                  <a:cubicBezTo>
                    <a:pt x="1279902" y="250407"/>
                    <a:pt x="1302318" y="178561"/>
                    <a:pt x="1344659" y="117252"/>
                  </a:cubicBezTo>
                  <a:cubicBezTo>
                    <a:pt x="1353855" y="103841"/>
                    <a:pt x="1353855" y="78743"/>
                    <a:pt x="1344659" y="61308"/>
                  </a:cubicBezTo>
                  <a:cubicBezTo>
                    <a:pt x="1341594" y="55561"/>
                    <a:pt x="1336804" y="49430"/>
                    <a:pt x="1332014" y="49430"/>
                  </a:cubicBezTo>
                  <a:lnTo>
                    <a:pt x="700538" y="49430"/>
                  </a:lnTo>
                  <a:cubicBezTo>
                    <a:pt x="695365" y="49430"/>
                    <a:pt x="691342" y="53645"/>
                    <a:pt x="691342" y="58626"/>
                  </a:cubicBezTo>
                  <a:lnTo>
                    <a:pt x="691342" y="689912"/>
                  </a:lnTo>
                  <a:cubicBezTo>
                    <a:pt x="691342" y="712902"/>
                    <a:pt x="677356" y="733402"/>
                    <a:pt x="653024" y="746047"/>
                  </a:cubicBezTo>
                  <a:cubicBezTo>
                    <a:pt x="625052" y="760799"/>
                    <a:pt x="579646" y="765972"/>
                    <a:pt x="546310" y="742982"/>
                  </a:cubicBezTo>
                  <a:cubicBezTo>
                    <a:pt x="493239" y="706388"/>
                    <a:pt x="431165" y="687038"/>
                    <a:pt x="366599" y="687038"/>
                  </a:cubicBezTo>
                  <a:cubicBezTo>
                    <a:pt x="271571" y="687038"/>
                    <a:pt x="182483" y="729187"/>
                    <a:pt x="121941" y="802566"/>
                  </a:cubicBezTo>
                  <a:cubicBezTo>
                    <a:pt x="61399" y="875944"/>
                    <a:pt x="37450" y="972697"/>
                    <a:pt x="55843" y="1067916"/>
                  </a:cubicBezTo>
                  <a:cubicBezTo>
                    <a:pt x="79600" y="1190534"/>
                    <a:pt x="177885" y="1289393"/>
                    <a:pt x="300118" y="1314300"/>
                  </a:cubicBezTo>
                  <a:cubicBezTo>
                    <a:pt x="386333" y="1331926"/>
                    <a:pt x="472931" y="1314875"/>
                    <a:pt x="544202" y="1266403"/>
                  </a:cubicBezTo>
                  <a:cubicBezTo>
                    <a:pt x="559146" y="1256248"/>
                    <a:pt x="578496" y="1251842"/>
                    <a:pt x="597847" y="1251842"/>
                  </a:cubicBezTo>
                  <a:moveTo>
                    <a:pt x="1959659" y="2007469"/>
                  </a:moveTo>
                  <a:lnTo>
                    <a:pt x="700155" y="2007469"/>
                  </a:lnTo>
                  <a:cubicBezTo>
                    <a:pt x="667968" y="2007469"/>
                    <a:pt x="641721" y="1981221"/>
                    <a:pt x="641721" y="1949034"/>
                  </a:cubicBezTo>
                  <a:lnTo>
                    <a:pt x="641721" y="1317557"/>
                  </a:lnTo>
                  <a:cubicBezTo>
                    <a:pt x="641721" y="1315066"/>
                    <a:pt x="637889" y="1311234"/>
                    <a:pt x="631950" y="1308169"/>
                  </a:cubicBezTo>
                  <a:cubicBezTo>
                    <a:pt x="614132" y="1298590"/>
                    <a:pt x="584053" y="1297823"/>
                    <a:pt x="571216" y="1306636"/>
                  </a:cubicBezTo>
                  <a:cubicBezTo>
                    <a:pt x="489024" y="1362389"/>
                    <a:pt x="388824" y="1382122"/>
                    <a:pt x="289772" y="1362006"/>
                  </a:cubicBezTo>
                  <a:cubicBezTo>
                    <a:pt x="148188" y="1333267"/>
                    <a:pt x="34576" y="1218697"/>
                    <a:pt x="6988" y="1076921"/>
                  </a:cubicBezTo>
                  <a:cubicBezTo>
                    <a:pt x="-14279" y="967141"/>
                    <a:pt x="13502" y="855636"/>
                    <a:pt x="83431" y="770954"/>
                  </a:cubicBezTo>
                  <a:cubicBezTo>
                    <a:pt x="153361" y="686080"/>
                    <a:pt x="256244" y="637608"/>
                    <a:pt x="366025" y="637608"/>
                  </a:cubicBezTo>
                  <a:cubicBezTo>
                    <a:pt x="440553" y="637608"/>
                    <a:pt x="512398" y="660024"/>
                    <a:pt x="573707" y="702365"/>
                  </a:cubicBezTo>
                  <a:cubicBezTo>
                    <a:pt x="587118" y="711561"/>
                    <a:pt x="612216" y="711561"/>
                    <a:pt x="629651" y="702365"/>
                  </a:cubicBezTo>
                  <a:cubicBezTo>
                    <a:pt x="635398" y="699300"/>
                    <a:pt x="641721" y="694318"/>
                    <a:pt x="641721" y="689720"/>
                  </a:cubicBezTo>
                  <a:lnTo>
                    <a:pt x="641721" y="58435"/>
                  </a:lnTo>
                  <a:cubicBezTo>
                    <a:pt x="641721" y="26248"/>
                    <a:pt x="667968" y="0"/>
                    <a:pt x="700155" y="0"/>
                  </a:cubicBezTo>
                  <a:lnTo>
                    <a:pt x="1331631" y="0"/>
                  </a:lnTo>
                  <a:cubicBezTo>
                    <a:pt x="1354622" y="0"/>
                    <a:pt x="1374930" y="13986"/>
                    <a:pt x="1387767" y="38318"/>
                  </a:cubicBezTo>
                  <a:cubicBezTo>
                    <a:pt x="1402519" y="66290"/>
                    <a:pt x="1407692" y="111696"/>
                    <a:pt x="1384701" y="145224"/>
                  </a:cubicBezTo>
                  <a:cubicBezTo>
                    <a:pt x="1348108" y="198294"/>
                    <a:pt x="1328566" y="260369"/>
                    <a:pt x="1328566" y="324935"/>
                  </a:cubicBezTo>
                  <a:cubicBezTo>
                    <a:pt x="1328566" y="419963"/>
                    <a:pt x="1370715" y="509243"/>
                    <a:pt x="1444094" y="569594"/>
                  </a:cubicBezTo>
                  <a:cubicBezTo>
                    <a:pt x="1517472" y="630136"/>
                    <a:pt x="1614607" y="654276"/>
                    <a:pt x="1709444" y="635692"/>
                  </a:cubicBezTo>
                  <a:cubicBezTo>
                    <a:pt x="1831869" y="611935"/>
                    <a:pt x="1930920" y="513650"/>
                    <a:pt x="1955827" y="391416"/>
                  </a:cubicBezTo>
                  <a:cubicBezTo>
                    <a:pt x="1973261" y="305201"/>
                    <a:pt x="1956401" y="218411"/>
                    <a:pt x="1908121" y="147332"/>
                  </a:cubicBezTo>
                  <a:cubicBezTo>
                    <a:pt x="1888196" y="118210"/>
                    <a:pt x="1892411" y="65523"/>
                    <a:pt x="1908504" y="34869"/>
                  </a:cubicBezTo>
                  <a:cubicBezTo>
                    <a:pt x="1920383" y="12453"/>
                    <a:pt x="1938584" y="192"/>
                    <a:pt x="1959659" y="192"/>
                  </a:cubicBezTo>
                  <a:lnTo>
                    <a:pt x="2591134" y="192"/>
                  </a:lnTo>
                  <a:cubicBezTo>
                    <a:pt x="2623321" y="192"/>
                    <a:pt x="2649377" y="26439"/>
                    <a:pt x="2649377" y="58626"/>
                  </a:cubicBezTo>
                  <a:lnTo>
                    <a:pt x="2649377" y="1318132"/>
                  </a:lnTo>
                  <a:cubicBezTo>
                    <a:pt x="2649377" y="1698436"/>
                    <a:pt x="2339962" y="2007852"/>
                    <a:pt x="1959659" y="2007852"/>
                  </a:cubicBezTo>
                </a:path>
              </a:pathLst>
            </a:custGeom>
            <a:solidFill>
              <a:srgbClr val="FFFFFF"/>
            </a:solidFill>
            <a:ln w="19141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C55A6BB-E1BD-1461-D61C-20B301A33FAC}"/>
                </a:ext>
              </a:extLst>
            </p:cNvPr>
            <p:cNvSpPr/>
            <p:nvPr/>
          </p:nvSpPr>
          <p:spPr>
            <a:xfrm>
              <a:off x="4129151" y="3042233"/>
              <a:ext cx="2007465" cy="2649381"/>
            </a:xfrm>
            <a:custGeom>
              <a:avLst/>
              <a:gdLst>
                <a:gd name="csX0" fmla="*/ 58435 w 2007465"/>
                <a:gd name="csY0" fmla="*/ 690960 h 2649381"/>
                <a:gd name="csX1" fmla="*/ 49238 w 2007465"/>
                <a:gd name="csY1" fmla="*/ 700156 h 2649381"/>
                <a:gd name="csX2" fmla="*/ 49238 w 2007465"/>
                <a:gd name="csY2" fmla="*/ 1959662 h 2649381"/>
                <a:gd name="csX3" fmla="*/ 689910 w 2007465"/>
                <a:gd name="csY3" fmla="*/ 2600335 h 2649381"/>
                <a:gd name="csX4" fmla="*/ 1949414 w 2007465"/>
                <a:gd name="csY4" fmla="*/ 2600335 h 2649381"/>
                <a:gd name="csX5" fmla="*/ 1958610 w 2007465"/>
                <a:gd name="csY5" fmla="*/ 2591139 h 2649381"/>
                <a:gd name="csX6" fmla="*/ 1958610 w 2007465"/>
                <a:gd name="csY6" fmla="*/ 1959662 h 2649381"/>
                <a:gd name="csX7" fmla="*/ 1949989 w 2007465"/>
                <a:gd name="csY7" fmla="*/ 1951998 h 2649381"/>
                <a:gd name="csX8" fmla="*/ 1888297 w 2007465"/>
                <a:gd name="csY8" fmla="*/ 1948741 h 2649381"/>
                <a:gd name="csX9" fmla="*/ 1606853 w 2007465"/>
                <a:gd name="csY9" fmla="*/ 2004110 h 2649381"/>
                <a:gd name="csX10" fmla="*/ 1324069 w 2007465"/>
                <a:gd name="csY10" fmla="*/ 1719026 h 2649381"/>
                <a:gd name="csX11" fmla="*/ 1400513 w 2007465"/>
                <a:gd name="csY11" fmla="*/ 1413059 h 2649381"/>
                <a:gd name="csX12" fmla="*/ 1683106 w 2007465"/>
                <a:gd name="csY12" fmla="*/ 1279713 h 2649381"/>
                <a:gd name="csX13" fmla="*/ 1890788 w 2007465"/>
                <a:gd name="csY13" fmla="*/ 1344470 h 2649381"/>
                <a:gd name="csX14" fmla="*/ 1946731 w 2007465"/>
                <a:gd name="csY14" fmla="*/ 1344470 h 2649381"/>
                <a:gd name="csX15" fmla="*/ 1958802 w 2007465"/>
                <a:gd name="csY15" fmla="*/ 1331825 h 2649381"/>
                <a:gd name="csX16" fmla="*/ 1958802 w 2007465"/>
                <a:gd name="csY16" fmla="*/ 700539 h 2649381"/>
                <a:gd name="csX17" fmla="*/ 1949605 w 2007465"/>
                <a:gd name="csY17" fmla="*/ 691343 h 2649381"/>
                <a:gd name="csX18" fmla="*/ 1318129 w 2007465"/>
                <a:gd name="csY18" fmla="*/ 691343 h 2649381"/>
                <a:gd name="csX19" fmla="*/ 1261994 w 2007465"/>
                <a:gd name="csY19" fmla="*/ 653025 h 2649381"/>
                <a:gd name="csX20" fmla="*/ 1265059 w 2007465"/>
                <a:gd name="csY20" fmla="*/ 546310 h 2649381"/>
                <a:gd name="csX21" fmla="*/ 1321195 w 2007465"/>
                <a:gd name="csY21" fmla="*/ 366600 h 2649381"/>
                <a:gd name="csX22" fmla="*/ 1205667 w 2007465"/>
                <a:gd name="csY22" fmla="*/ 121941 h 2649381"/>
                <a:gd name="csX23" fmla="*/ 940317 w 2007465"/>
                <a:gd name="csY23" fmla="*/ 55843 h 2649381"/>
                <a:gd name="csX24" fmla="*/ 693934 w 2007465"/>
                <a:gd name="csY24" fmla="*/ 300119 h 2649381"/>
                <a:gd name="csX25" fmla="*/ 741639 w 2007465"/>
                <a:gd name="csY25" fmla="*/ 544203 h 2649381"/>
                <a:gd name="csX26" fmla="*/ 742789 w 2007465"/>
                <a:gd name="csY26" fmla="*/ 655516 h 2649381"/>
                <a:gd name="csX27" fmla="*/ 690102 w 2007465"/>
                <a:gd name="csY27" fmla="*/ 691343 h 2649381"/>
                <a:gd name="csX28" fmla="*/ 58435 w 2007465"/>
                <a:gd name="csY28" fmla="*/ 691343 h 2649381"/>
                <a:gd name="csX29" fmla="*/ 1949222 w 2007465"/>
                <a:gd name="csY29" fmla="*/ 2649382 h 2649381"/>
                <a:gd name="csX30" fmla="*/ 689719 w 2007465"/>
                <a:gd name="csY30" fmla="*/ 2649382 h 2649381"/>
                <a:gd name="csX31" fmla="*/ 0 w 2007465"/>
                <a:gd name="csY31" fmla="*/ 1959662 h 2649381"/>
                <a:gd name="csX32" fmla="*/ 0 w 2007465"/>
                <a:gd name="csY32" fmla="*/ 700156 h 2649381"/>
                <a:gd name="csX33" fmla="*/ 58435 w 2007465"/>
                <a:gd name="csY33" fmla="*/ 641722 h 2649381"/>
                <a:gd name="csX34" fmla="*/ 689910 w 2007465"/>
                <a:gd name="csY34" fmla="*/ 641722 h 2649381"/>
                <a:gd name="csX35" fmla="*/ 699298 w 2007465"/>
                <a:gd name="csY35" fmla="*/ 631951 h 2649381"/>
                <a:gd name="csX36" fmla="*/ 700831 w 2007465"/>
                <a:gd name="csY36" fmla="*/ 571217 h 2649381"/>
                <a:gd name="csX37" fmla="*/ 645462 w 2007465"/>
                <a:gd name="csY37" fmla="*/ 289773 h 2649381"/>
                <a:gd name="csX38" fmla="*/ 930546 w 2007465"/>
                <a:gd name="csY38" fmla="*/ 6988 h 2649381"/>
                <a:gd name="csX39" fmla="*/ 1236513 w 2007465"/>
                <a:gd name="csY39" fmla="*/ 83432 h 2649381"/>
                <a:gd name="csX40" fmla="*/ 1369858 w 2007465"/>
                <a:gd name="csY40" fmla="*/ 366025 h 2649381"/>
                <a:gd name="csX41" fmla="*/ 1305101 w 2007465"/>
                <a:gd name="csY41" fmla="*/ 573708 h 2649381"/>
                <a:gd name="csX42" fmla="*/ 1305101 w 2007465"/>
                <a:gd name="csY42" fmla="*/ 629652 h 2649381"/>
                <a:gd name="csX43" fmla="*/ 1317746 w 2007465"/>
                <a:gd name="csY43" fmla="*/ 641530 h 2649381"/>
                <a:gd name="csX44" fmla="*/ 1949222 w 2007465"/>
                <a:gd name="csY44" fmla="*/ 641530 h 2649381"/>
                <a:gd name="csX45" fmla="*/ 2007465 w 2007465"/>
                <a:gd name="csY45" fmla="*/ 699965 h 2649381"/>
                <a:gd name="csX46" fmla="*/ 2007465 w 2007465"/>
                <a:gd name="csY46" fmla="*/ 1331250 h 2649381"/>
                <a:gd name="csX47" fmla="*/ 1969147 w 2007465"/>
                <a:gd name="csY47" fmla="*/ 1387577 h 2649381"/>
                <a:gd name="csX48" fmla="*/ 1862433 w 2007465"/>
                <a:gd name="csY48" fmla="*/ 1384320 h 2649381"/>
                <a:gd name="csX49" fmla="*/ 1682722 w 2007465"/>
                <a:gd name="csY49" fmla="*/ 1328376 h 2649381"/>
                <a:gd name="csX50" fmla="*/ 1438064 w 2007465"/>
                <a:gd name="csY50" fmla="*/ 1443904 h 2649381"/>
                <a:gd name="csX51" fmla="*/ 1371966 w 2007465"/>
                <a:gd name="csY51" fmla="*/ 1709255 h 2649381"/>
                <a:gd name="csX52" fmla="*/ 1616241 w 2007465"/>
                <a:gd name="csY52" fmla="*/ 1955638 h 2649381"/>
                <a:gd name="csX53" fmla="*/ 1860325 w 2007465"/>
                <a:gd name="csY53" fmla="*/ 1907933 h 2649381"/>
                <a:gd name="csX54" fmla="*/ 1972596 w 2007465"/>
                <a:gd name="csY54" fmla="*/ 1908316 h 2649381"/>
                <a:gd name="csX55" fmla="*/ 2007465 w 2007465"/>
                <a:gd name="csY55" fmla="*/ 1959470 h 2649381"/>
                <a:gd name="csX56" fmla="*/ 2007465 w 2007465"/>
                <a:gd name="csY56" fmla="*/ 2590947 h 2649381"/>
                <a:gd name="csX57" fmla="*/ 1949222 w 2007465"/>
                <a:gd name="csY57" fmla="*/ 2649382 h 26493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2007465" h="2649381">
                  <a:moveTo>
                    <a:pt x="58435" y="690960"/>
                  </a:moveTo>
                  <a:cubicBezTo>
                    <a:pt x="53262" y="690960"/>
                    <a:pt x="49238" y="695175"/>
                    <a:pt x="49238" y="700156"/>
                  </a:cubicBezTo>
                  <a:lnTo>
                    <a:pt x="49238" y="1959662"/>
                  </a:lnTo>
                  <a:cubicBezTo>
                    <a:pt x="49238" y="2312952"/>
                    <a:pt x="336621" y="2600335"/>
                    <a:pt x="689910" y="2600335"/>
                  </a:cubicBezTo>
                  <a:lnTo>
                    <a:pt x="1949414" y="2600335"/>
                  </a:lnTo>
                  <a:cubicBezTo>
                    <a:pt x="1954395" y="2600335"/>
                    <a:pt x="1958610" y="2596312"/>
                    <a:pt x="1958610" y="2591139"/>
                  </a:cubicBezTo>
                  <a:lnTo>
                    <a:pt x="1958610" y="1959662"/>
                  </a:lnTo>
                  <a:cubicBezTo>
                    <a:pt x="1958610" y="1958129"/>
                    <a:pt x="1955545" y="1954872"/>
                    <a:pt x="1949989" y="1951998"/>
                  </a:cubicBezTo>
                  <a:cubicBezTo>
                    <a:pt x="1929680" y="1941269"/>
                    <a:pt x="1897493" y="1942419"/>
                    <a:pt x="1888297" y="1948741"/>
                  </a:cubicBezTo>
                  <a:cubicBezTo>
                    <a:pt x="1806106" y="2004685"/>
                    <a:pt x="1706096" y="2024227"/>
                    <a:pt x="1606853" y="2004110"/>
                  </a:cubicBezTo>
                  <a:cubicBezTo>
                    <a:pt x="1465269" y="1975372"/>
                    <a:pt x="1351657" y="1860802"/>
                    <a:pt x="1324069" y="1719026"/>
                  </a:cubicBezTo>
                  <a:cubicBezTo>
                    <a:pt x="1302802" y="1609246"/>
                    <a:pt x="1330583" y="1497741"/>
                    <a:pt x="1400513" y="1413059"/>
                  </a:cubicBezTo>
                  <a:cubicBezTo>
                    <a:pt x="1470442" y="1328185"/>
                    <a:pt x="1573325" y="1279713"/>
                    <a:pt x="1683106" y="1279713"/>
                  </a:cubicBezTo>
                  <a:cubicBezTo>
                    <a:pt x="1757825" y="1279713"/>
                    <a:pt x="1829479" y="1302129"/>
                    <a:pt x="1890788" y="1344470"/>
                  </a:cubicBezTo>
                  <a:cubicBezTo>
                    <a:pt x="1904007" y="1353666"/>
                    <a:pt x="1929297" y="1353666"/>
                    <a:pt x="1946731" y="1344470"/>
                  </a:cubicBezTo>
                  <a:cubicBezTo>
                    <a:pt x="1952479" y="1341404"/>
                    <a:pt x="1958802" y="1336423"/>
                    <a:pt x="1958802" y="1331825"/>
                  </a:cubicBezTo>
                  <a:lnTo>
                    <a:pt x="1958802" y="700539"/>
                  </a:lnTo>
                  <a:cubicBezTo>
                    <a:pt x="1958802" y="695558"/>
                    <a:pt x="1954587" y="691343"/>
                    <a:pt x="1949605" y="691343"/>
                  </a:cubicBezTo>
                  <a:lnTo>
                    <a:pt x="1318129" y="691343"/>
                  </a:lnTo>
                  <a:cubicBezTo>
                    <a:pt x="1295139" y="691343"/>
                    <a:pt x="1274830" y="677357"/>
                    <a:pt x="1261994" y="653025"/>
                  </a:cubicBezTo>
                  <a:cubicBezTo>
                    <a:pt x="1247242" y="625054"/>
                    <a:pt x="1242069" y="579647"/>
                    <a:pt x="1265059" y="546310"/>
                  </a:cubicBezTo>
                  <a:cubicBezTo>
                    <a:pt x="1301653" y="493240"/>
                    <a:pt x="1321195" y="431165"/>
                    <a:pt x="1321195" y="366600"/>
                  </a:cubicBezTo>
                  <a:cubicBezTo>
                    <a:pt x="1321195" y="271572"/>
                    <a:pt x="1279045" y="182483"/>
                    <a:pt x="1205667" y="121941"/>
                  </a:cubicBezTo>
                  <a:cubicBezTo>
                    <a:pt x="1132288" y="61399"/>
                    <a:pt x="1035345" y="37450"/>
                    <a:pt x="940317" y="55843"/>
                  </a:cubicBezTo>
                  <a:cubicBezTo>
                    <a:pt x="817700" y="79600"/>
                    <a:pt x="718840" y="177885"/>
                    <a:pt x="693934" y="300119"/>
                  </a:cubicBezTo>
                  <a:cubicBezTo>
                    <a:pt x="676499" y="386334"/>
                    <a:pt x="693359" y="473123"/>
                    <a:pt x="741639" y="544203"/>
                  </a:cubicBezTo>
                  <a:cubicBezTo>
                    <a:pt x="762714" y="575240"/>
                    <a:pt x="758882" y="625245"/>
                    <a:pt x="742789" y="655516"/>
                  </a:cubicBezTo>
                  <a:cubicBezTo>
                    <a:pt x="730719" y="678315"/>
                    <a:pt x="711560" y="691343"/>
                    <a:pt x="690102" y="691343"/>
                  </a:cubicBezTo>
                  <a:lnTo>
                    <a:pt x="58435" y="691343"/>
                  </a:lnTo>
                  <a:close/>
                  <a:moveTo>
                    <a:pt x="1949222" y="2649382"/>
                  </a:moveTo>
                  <a:lnTo>
                    <a:pt x="689719" y="2649382"/>
                  </a:lnTo>
                  <a:cubicBezTo>
                    <a:pt x="309416" y="2649382"/>
                    <a:pt x="0" y="2339966"/>
                    <a:pt x="0" y="1959662"/>
                  </a:cubicBezTo>
                  <a:lnTo>
                    <a:pt x="0" y="700156"/>
                  </a:lnTo>
                  <a:cubicBezTo>
                    <a:pt x="0" y="667969"/>
                    <a:pt x="26056" y="641722"/>
                    <a:pt x="58435" y="641722"/>
                  </a:cubicBezTo>
                  <a:lnTo>
                    <a:pt x="689910" y="641722"/>
                  </a:lnTo>
                  <a:cubicBezTo>
                    <a:pt x="692401" y="641722"/>
                    <a:pt x="696233" y="637890"/>
                    <a:pt x="699298" y="631951"/>
                  </a:cubicBezTo>
                  <a:cubicBezTo>
                    <a:pt x="708878" y="614133"/>
                    <a:pt x="709644" y="584053"/>
                    <a:pt x="700831" y="571217"/>
                  </a:cubicBezTo>
                  <a:cubicBezTo>
                    <a:pt x="644887" y="489025"/>
                    <a:pt x="625345" y="389016"/>
                    <a:pt x="645462" y="289773"/>
                  </a:cubicBezTo>
                  <a:cubicBezTo>
                    <a:pt x="674200" y="148189"/>
                    <a:pt x="788770" y="34577"/>
                    <a:pt x="930546" y="6988"/>
                  </a:cubicBezTo>
                  <a:cubicBezTo>
                    <a:pt x="1040134" y="-14279"/>
                    <a:pt x="1151831" y="13502"/>
                    <a:pt x="1236513" y="83432"/>
                  </a:cubicBezTo>
                  <a:cubicBezTo>
                    <a:pt x="1321386" y="153362"/>
                    <a:pt x="1369858" y="256436"/>
                    <a:pt x="1369858" y="366025"/>
                  </a:cubicBezTo>
                  <a:cubicBezTo>
                    <a:pt x="1369858" y="440553"/>
                    <a:pt x="1347442" y="512399"/>
                    <a:pt x="1305101" y="573708"/>
                  </a:cubicBezTo>
                  <a:cubicBezTo>
                    <a:pt x="1295905" y="587119"/>
                    <a:pt x="1295905" y="612217"/>
                    <a:pt x="1305101" y="629652"/>
                  </a:cubicBezTo>
                  <a:cubicBezTo>
                    <a:pt x="1308167" y="635399"/>
                    <a:pt x="1312957" y="641530"/>
                    <a:pt x="1317746" y="641530"/>
                  </a:cubicBezTo>
                  <a:lnTo>
                    <a:pt x="1949222" y="641530"/>
                  </a:lnTo>
                  <a:cubicBezTo>
                    <a:pt x="1981409" y="641530"/>
                    <a:pt x="2007465" y="667778"/>
                    <a:pt x="2007465" y="699965"/>
                  </a:cubicBezTo>
                  <a:lnTo>
                    <a:pt x="2007465" y="1331250"/>
                  </a:lnTo>
                  <a:cubicBezTo>
                    <a:pt x="2007465" y="1354241"/>
                    <a:pt x="1993479" y="1374741"/>
                    <a:pt x="1969147" y="1387577"/>
                  </a:cubicBezTo>
                  <a:cubicBezTo>
                    <a:pt x="1941176" y="1402138"/>
                    <a:pt x="1895769" y="1407502"/>
                    <a:pt x="1862433" y="1384320"/>
                  </a:cubicBezTo>
                  <a:cubicBezTo>
                    <a:pt x="1809363" y="1347727"/>
                    <a:pt x="1747288" y="1328376"/>
                    <a:pt x="1682722" y="1328376"/>
                  </a:cubicBezTo>
                  <a:cubicBezTo>
                    <a:pt x="1587695" y="1328376"/>
                    <a:pt x="1498414" y="1370526"/>
                    <a:pt x="1438064" y="1443904"/>
                  </a:cubicBezTo>
                  <a:cubicBezTo>
                    <a:pt x="1377522" y="1517283"/>
                    <a:pt x="1353573" y="1614035"/>
                    <a:pt x="1371966" y="1709255"/>
                  </a:cubicBezTo>
                  <a:cubicBezTo>
                    <a:pt x="1395723" y="1831872"/>
                    <a:pt x="1494008" y="1930732"/>
                    <a:pt x="1616241" y="1955638"/>
                  </a:cubicBezTo>
                  <a:cubicBezTo>
                    <a:pt x="1702456" y="1973073"/>
                    <a:pt x="1789246" y="1956213"/>
                    <a:pt x="1860325" y="1907933"/>
                  </a:cubicBezTo>
                  <a:cubicBezTo>
                    <a:pt x="1889447" y="1888199"/>
                    <a:pt x="1941942" y="1892222"/>
                    <a:pt x="1972596" y="1908316"/>
                  </a:cubicBezTo>
                  <a:cubicBezTo>
                    <a:pt x="1995012" y="1920194"/>
                    <a:pt x="2007465" y="1938395"/>
                    <a:pt x="2007465" y="1959470"/>
                  </a:cubicBezTo>
                  <a:lnTo>
                    <a:pt x="2007465" y="2590947"/>
                  </a:lnTo>
                  <a:cubicBezTo>
                    <a:pt x="2007465" y="2623134"/>
                    <a:pt x="1981217" y="2649382"/>
                    <a:pt x="1949222" y="2649382"/>
                  </a:cubicBezTo>
                </a:path>
              </a:pathLst>
            </a:custGeom>
            <a:solidFill>
              <a:srgbClr val="FFFFFF"/>
            </a:solidFill>
            <a:ln w="19141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936D99D-ED58-8731-1900-5D760D32A24D}"/>
                </a:ext>
              </a:extLst>
            </p:cNvPr>
            <p:cNvSpPr/>
            <p:nvPr/>
          </p:nvSpPr>
          <p:spPr>
            <a:xfrm>
              <a:off x="4129151" y="1725342"/>
              <a:ext cx="2649185" cy="2007660"/>
            </a:xfrm>
            <a:custGeom>
              <a:avLst/>
              <a:gdLst>
                <a:gd name="csX0" fmla="*/ 1003158 w 2649185"/>
                <a:gd name="csY0" fmla="*/ 1316790 h 2007660"/>
                <a:gd name="csX1" fmla="*/ 1236704 w 2649185"/>
                <a:gd name="csY1" fmla="*/ 1400132 h 2007660"/>
                <a:gd name="csX2" fmla="*/ 1370050 w 2649185"/>
                <a:gd name="csY2" fmla="*/ 1682725 h 2007660"/>
                <a:gd name="csX3" fmla="*/ 1305293 w 2649185"/>
                <a:gd name="csY3" fmla="*/ 1890408 h 2007660"/>
                <a:gd name="csX4" fmla="*/ 1305293 w 2649185"/>
                <a:gd name="csY4" fmla="*/ 1946543 h 2007660"/>
                <a:gd name="csX5" fmla="*/ 1317938 w 2649185"/>
                <a:gd name="csY5" fmla="*/ 1958422 h 2007660"/>
                <a:gd name="csX6" fmla="*/ 1949414 w 2649185"/>
                <a:gd name="csY6" fmla="*/ 1958422 h 2007660"/>
                <a:gd name="csX7" fmla="*/ 1958610 w 2649185"/>
                <a:gd name="csY7" fmla="*/ 1949225 h 2007660"/>
                <a:gd name="csX8" fmla="*/ 1958610 w 2649185"/>
                <a:gd name="csY8" fmla="*/ 1317940 h 2007660"/>
                <a:gd name="csX9" fmla="*/ 1996928 w 2649185"/>
                <a:gd name="csY9" fmla="*/ 1261805 h 2007660"/>
                <a:gd name="csX10" fmla="*/ 2103643 w 2649185"/>
                <a:gd name="csY10" fmla="*/ 1264870 h 2007660"/>
                <a:gd name="csX11" fmla="*/ 2283353 w 2649185"/>
                <a:gd name="csY11" fmla="*/ 1320814 h 2007660"/>
                <a:gd name="csX12" fmla="*/ 2528011 w 2649185"/>
                <a:gd name="csY12" fmla="*/ 1205286 h 2007660"/>
                <a:gd name="csX13" fmla="*/ 2594109 w 2649185"/>
                <a:gd name="csY13" fmla="*/ 939935 h 2007660"/>
                <a:gd name="csX14" fmla="*/ 2349834 w 2649185"/>
                <a:gd name="csY14" fmla="*/ 693552 h 2007660"/>
                <a:gd name="csX15" fmla="*/ 2105750 w 2649185"/>
                <a:gd name="csY15" fmla="*/ 741257 h 2007660"/>
                <a:gd name="csX16" fmla="*/ 1994437 w 2649185"/>
                <a:gd name="csY16" fmla="*/ 742407 h 2007660"/>
                <a:gd name="csX17" fmla="*/ 1958610 w 2649185"/>
                <a:gd name="csY17" fmla="*/ 689528 h 2007660"/>
                <a:gd name="csX18" fmla="*/ 1958610 w 2649185"/>
                <a:gd name="csY18" fmla="*/ 58435 h 2007660"/>
                <a:gd name="csX19" fmla="*/ 1949414 w 2649185"/>
                <a:gd name="csY19" fmla="*/ 49238 h 2007660"/>
                <a:gd name="csX20" fmla="*/ 689719 w 2649185"/>
                <a:gd name="csY20" fmla="*/ 49238 h 2007660"/>
                <a:gd name="csX21" fmla="*/ 49238 w 2649185"/>
                <a:gd name="csY21" fmla="*/ 689720 h 2007660"/>
                <a:gd name="csX22" fmla="*/ 49238 w 2649185"/>
                <a:gd name="csY22" fmla="*/ 1949225 h 2007660"/>
                <a:gd name="csX23" fmla="*/ 58435 w 2649185"/>
                <a:gd name="csY23" fmla="*/ 1958422 h 2007660"/>
                <a:gd name="csX24" fmla="*/ 689910 w 2649185"/>
                <a:gd name="csY24" fmla="*/ 1958422 h 2007660"/>
                <a:gd name="csX25" fmla="*/ 697574 w 2649185"/>
                <a:gd name="csY25" fmla="*/ 1949800 h 2007660"/>
                <a:gd name="csX26" fmla="*/ 700831 w 2649185"/>
                <a:gd name="csY26" fmla="*/ 1888109 h 2007660"/>
                <a:gd name="csX27" fmla="*/ 645462 w 2649185"/>
                <a:gd name="csY27" fmla="*/ 1606665 h 2007660"/>
                <a:gd name="csX28" fmla="*/ 930546 w 2649185"/>
                <a:gd name="csY28" fmla="*/ 1323879 h 2007660"/>
                <a:gd name="csX29" fmla="*/ 1003158 w 2649185"/>
                <a:gd name="csY29" fmla="*/ 1316790 h 2007660"/>
                <a:gd name="csX30" fmla="*/ 1949222 w 2649185"/>
                <a:gd name="csY30" fmla="*/ 2007660 h 2007660"/>
                <a:gd name="csX31" fmla="*/ 1317746 w 2649185"/>
                <a:gd name="csY31" fmla="*/ 2007660 h 2007660"/>
                <a:gd name="csX32" fmla="*/ 1261611 w 2649185"/>
                <a:gd name="csY32" fmla="*/ 1969342 h 2007660"/>
                <a:gd name="csX33" fmla="*/ 1264676 w 2649185"/>
                <a:gd name="csY33" fmla="*/ 1862436 h 2007660"/>
                <a:gd name="csX34" fmla="*/ 1320812 w 2649185"/>
                <a:gd name="csY34" fmla="*/ 1682725 h 2007660"/>
                <a:gd name="csX35" fmla="*/ 1205284 w 2649185"/>
                <a:gd name="csY35" fmla="*/ 1438066 h 2007660"/>
                <a:gd name="csX36" fmla="*/ 939934 w 2649185"/>
                <a:gd name="csY36" fmla="*/ 1371968 h 2007660"/>
                <a:gd name="csX37" fmla="*/ 693551 w 2649185"/>
                <a:gd name="csY37" fmla="*/ 1616244 h 2007660"/>
                <a:gd name="csX38" fmla="*/ 741256 w 2649185"/>
                <a:gd name="csY38" fmla="*/ 1860328 h 2007660"/>
                <a:gd name="csX39" fmla="*/ 740873 w 2649185"/>
                <a:gd name="csY39" fmla="*/ 1972791 h 2007660"/>
                <a:gd name="csX40" fmla="*/ 689719 w 2649185"/>
                <a:gd name="csY40" fmla="*/ 2007660 h 2007660"/>
                <a:gd name="csX41" fmla="*/ 58435 w 2649185"/>
                <a:gd name="csY41" fmla="*/ 2007660 h 2007660"/>
                <a:gd name="csX42" fmla="*/ 0 w 2649185"/>
                <a:gd name="csY42" fmla="*/ 1949417 h 2007660"/>
                <a:gd name="csX43" fmla="*/ 0 w 2649185"/>
                <a:gd name="csY43" fmla="*/ 689912 h 2007660"/>
                <a:gd name="csX44" fmla="*/ 689719 w 2649185"/>
                <a:gd name="csY44" fmla="*/ 0 h 2007660"/>
                <a:gd name="csX45" fmla="*/ 1949222 w 2649185"/>
                <a:gd name="csY45" fmla="*/ 0 h 2007660"/>
                <a:gd name="csX46" fmla="*/ 2007465 w 2649185"/>
                <a:gd name="csY46" fmla="*/ 58435 h 2007660"/>
                <a:gd name="csX47" fmla="*/ 2007465 w 2649185"/>
                <a:gd name="csY47" fmla="*/ 689720 h 2007660"/>
                <a:gd name="csX48" fmla="*/ 2017236 w 2649185"/>
                <a:gd name="csY48" fmla="*/ 699108 h 2007660"/>
                <a:gd name="csX49" fmla="*/ 2077970 w 2649185"/>
                <a:gd name="csY49" fmla="*/ 700832 h 2007660"/>
                <a:gd name="csX50" fmla="*/ 2359413 w 2649185"/>
                <a:gd name="csY50" fmla="*/ 645463 h 2007660"/>
                <a:gd name="csX51" fmla="*/ 2642198 w 2649185"/>
                <a:gd name="csY51" fmla="*/ 930739 h 2007660"/>
                <a:gd name="csX52" fmla="*/ 2565754 w 2649185"/>
                <a:gd name="csY52" fmla="*/ 1236706 h 2007660"/>
                <a:gd name="csX53" fmla="*/ 2283161 w 2649185"/>
                <a:gd name="csY53" fmla="*/ 1370052 h 2007660"/>
                <a:gd name="csX54" fmla="*/ 2075479 w 2649185"/>
                <a:gd name="csY54" fmla="*/ 1305295 h 2007660"/>
                <a:gd name="csX55" fmla="*/ 2019535 w 2649185"/>
                <a:gd name="csY55" fmla="*/ 1305295 h 2007660"/>
                <a:gd name="csX56" fmla="*/ 2007657 w 2649185"/>
                <a:gd name="csY56" fmla="*/ 1317940 h 2007660"/>
                <a:gd name="csX57" fmla="*/ 2007657 w 2649185"/>
                <a:gd name="csY57" fmla="*/ 1949225 h 2007660"/>
                <a:gd name="csX58" fmla="*/ 1949414 w 2649185"/>
                <a:gd name="csY58" fmla="*/ 2007660 h 20076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649185" h="2007660">
                  <a:moveTo>
                    <a:pt x="1003158" y="1316790"/>
                  </a:moveTo>
                  <a:cubicBezTo>
                    <a:pt x="1088223" y="1316790"/>
                    <a:pt x="1170606" y="1345720"/>
                    <a:pt x="1236704" y="1400132"/>
                  </a:cubicBezTo>
                  <a:cubicBezTo>
                    <a:pt x="1321578" y="1470062"/>
                    <a:pt x="1370050" y="1572945"/>
                    <a:pt x="1370050" y="1682725"/>
                  </a:cubicBezTo>
                  <a:cubicBezTo>
                    <a:pt x="1370050" y="1757253"/>
                    <a:pt x="1347634" y="1829099"/>
                    <a:pt x="1305293" y="1890408"/>
                  </a:cubicBezTo>
                  <a:cubicBezTo>
                    <a:pt x="1296097" y="1903819"/>
                    <a:pt x="1296097" y="1928917"/>
                    <a:pt x="1305293" y="1946543"/>
                  </a:cubicBezTo>
                  <a:cubicBezTo>
                    <a:pt x="1308358" y="1952291"/>
                    <a:pt x="1313148" y="1958422"/>
                    <a:pt x="1317938" y="1958422"/>
                  </a:cubicBezTo>
                  <a:lnTo>
                    <a:pt x="1949414" y="1958422"/>
                  </a:lnTo>
                  <a:cubicBezTo>
                    <a:pt x="1954395" y="1958422"/>
                    <a:pt x="1958610" y="1954207"/>
                    <a:pt x="1958610" y="1949225"/>
                  </a:cubicBezTo>
                  <a:lnTo>
                    <a:pt x="1958610" y="1317940"/>
                  </a:lnTo>
                  <a:cubicBezTo>
                    <a:pt x="1958610" y="1294949"/>
                    <a:pt x="1972596" y="1274449"/>
                    <a:pt x="1996928" y="1261805"/>
                  </a:cubicBezTo>
                  <a:cubicBezTo>
                    <a:pt x="2024900" y="1247052"/>
                    <a:pt x="2070306" y="1241879"/>
                    <a:pt x="2103643" y="1264870"/>
                  </a:cubicBezTo>
                  <a:cubicBezTo>
                    <a:pt x="2156713" y="1301463"/>
                    <a:pt x="2218787" y="1320814"/>
                    <a:pt x="2283353" y="1320814"/>
                  </a:cubicBezTo>
                  <a:cubicBezTo>
                    <a:pt x="2378381" y="1320814"/>
                    <a:pt x="2467469" y="1278664"/>
                    <a:pt x="2528011" y="1205286"/>
                  </a:cubicBezTo>
                  <a:cubicBezTo>
                    <a:pt x="2588553" y="1131907"/>
                    <a:pt x="2612502" y="1035155"/>
                    <a:pt x="2594109" y="939935"/>
                  </a:cubicBezTo>
                  <a:cubicBezTo>
                    <a:pt x="2570352" y="817318"/>
                    <a:pt x="2472067" y="718458"/>
                    <a:pt x="2349834" y="693552"/>
                  </a:cubicBezTo>
                  <a:cubicBezTo>
                    <a:pt x="2263619" y="676117"/>
                    <a:pt x="2176829" y="692977"/>
                    <a:pt x="2105750" y="741257"/>
                  </a:cubicBezTo>
                  <a:cubicBezTo>
                    <a:pt x="2074521" y="762332"/>
                    <a:pt x="2024517" y="758500"/>
                    <a:pt x="1994437" y="742407"/>
                  </a:cubicBezTo>
                  <a:cubicBezTo>
                    <a:pt x="1971638" y="730337"/>
                    <a:pt x="1958610" y="711178"/>
                    <a:pt x="1958610" y="689528"/>
                  </a:cubicBezTo>
                  <a:lnTo>
                    <a:pt x="1958610" y="58435"/>
                  </a:lnTo>
                  <a:cubicBezTo>
                    <a:pt x="1958610" y="53262"/>
                    <a:pt x="1954395" y="49238"/>
                    <a:pt x="1949414" y="49238"/>
                  </a:cubicBezTo>
                  <a:lnTo>
                    <a:pt x="689719" y="49238"/>
                  </a:lnTo>
                  <a:cubicBezTo>
                    <a:pt x="336430" y="49238"/>
                    <a:pt x="49238" y="336622"/>
                    <a:pt x="49238" y="689720"/>
                  </a:cubicBezTo>
                  <a:lnTo>
                    <a:pt x="49238" y="1949225"/>
                  </a:lnTo>
                  <a:cubicBezTo>
                    <a:pt x="49238" y="1954207"/>
                    <a:pt x="53453" y="1958422"/>
                    <a:pt x="58435" y="1958422"/>
                  </a:cubicBezTo>
                  <a:lnTo>
                    <a:pt x="689910" y="1958422"/>
                  </a:lnTo>
                  <a:cubicBezTo>
                    <a:pt x="691443" y="1958422"/>
                    <a:pt x="694509" y="1955356"/>
                    <a:pt x="697574" y="1949800"/>
                  </a:cubicBezTo>
                  <a:cubicBezTo>
                    <a:pt x="708303" y="1929492"/>
                    <a:pt x="707153" y="1897496"/>
                    <a:pt x="700831" y="1888109"/>
                  </a:cubicBezTo>
                  <a:cubicBezTo>
                    <a:pt x="644887" y="1805917"/>
                    <a:pt x="625345" y="1705908"/>
                    <a:pt x="645462" y="1606665"/>
                  </a:cubicBezTo>
                  <a:cubicBezTo>
                    <a:pt x="674200" y="1465080"/>
                    <a:pt x="788770" y="1351468"/>
                    <a:pt x="930546" y="1323879"/>
                  </a:cubicBezTo>
                  <a:cubicBezTo>
                    <a:pt x="954686" y="1319090"/>
                    <a:pt x="979018" y="1316790"/>
                    <a:pt x="1003158" y="1316790"/>
                  </a:cubicBezTo>
                  <a:moveTo>
                    <a:pt x="1949222" y="2007660"/>
                  </a:moveTo>
                  <a:lnTo>
                    <a:pt x="1317746" y="2007660"/>
                  </a:lnTo>
                  <a:cubicBezTo>
                    <a:pt x="1294756" y="2007660"/>
                    <a:pt x="1274447" y="1993674"/>
                    <a:pt x="1261611" y="1969342"/>
                  </a:cubicBezTo>
                  <a:cubicBezTo>
                    <a:pt x="1246858" y="1941370"/>
                    <a:pt x="1241686" y="1895964"/>
                    <a:pt x="1264676" y="1862436"/>
                  </a:cubicBezTo>
                  <a:cubicBezTo>
                    <a:pt x="1301270" y="1809365"/>
                    <a:pt x="1320812" y="1747291"/>
                    <a:pt x="1320812" y="1682725"/>
                  </a:cubicBezTo>
                  <a:cubicBezTo>
                    <a:pt x="1320812" y="1587697"/>
                    <a:pt x="1278662" y="1498608"/>
                    <a:pt x="1205284" y="1438066"/>
                  </a:cubicBezTo>
                  <a:cubicBezTo>
                    <a:pt x="1131905" y="1377524"/>
                    <a:pt x="1034962" y="1353576"/>
                    <a:pt x="939934" y="1371968"/>
                  </a:cubicBezTo>
                  <a:cubicBezTo>
                    <a:pt x="817317" y="1395725"/>
                    <a:pt x="718457" y="1494010"/>
                    <a:pt x="693551" y="1616244"/>
                  </a:cubicBezTo>
                  <a:cubicBezTo>
                    <a:pt x="676116" y="1702459"/>
                    <a:pt x="692976" y="1789249"/>
                    <a:pt x="741256" y="1860328"/>
                  </a:cubicBezTo>
                  <a:cubicBezTo>
                    <a:pt x="761181" y="1889450"/>
                    <a:pt x="756966" y="1941945"/>
                    <a:pt x="740873" y="1972791"/>
                  </a:cubicBezTo>
                  <a:cubicBezTo>
                    <a:pt x="728995" y="1995207"/>
                    <a:pt x="710794" y="2007660"/>
                    <a:pt x="689719" y="2007660"/>
                  </a:cubicBezTo>
                  <a:lnTo>
                    <a:pt x="58435" y="2007660"/>
                  </a:lnTo>
                  <a:cubicBezTo>
                    <a:pt x="26248" y="2007660"/>
                    <a:pt x="0" y="1981604"/>
                    <a:pt x="0" y="1949417"/>
                  </a:cubicBezTo>
                  <a:lnTo>
                    <a:pt x="0" y="689912"/>
                  </a:lnTo>
                  <a:cubicBezTo>
                    <a:pt x="0" y="309416"/>
                    <a:pt x="309416" y="0"/>
                    <a:pt x="689719" y="0"/>
                  </a:cubicBezTo>
                  <a:lnTo>
                    <a:pt x="1949222" y="0"/>
                  </a:lnTo>
                  <a:cubicBezTo>
                    <a:pt x="1981409" y="0"/>
                    <a:pt x="2007465" y="26248"/>
                    <a:pt x="2007465" y="58435"/>
                  </a:cubicBezTo>
                  <a:lnTo>
                    <a:pt x="2007465" y="689720"/>
                  </a:lnTo>
                  <a:cubicBezTo>
                    <a:pt x="2007465" y="692211"/>
                    <a:pt x="2011297" y="696042"/>
                    <a:pt x="2017236" y="699108"/>
                  </a:cubicBezTo>
                  <a:cubicBezTo>
                    <a:pt x="2035054" y="708496"/>
                    <a:pt x="2065325" y="709454"/>
                    <a:pt x="2077970" y="700832"/>
                  </a:cubicBezTo>
                  <a:cubicBezTo>
                    <a:pt x="2160161" y="644888"/>
                    <a:pt x="2259979" y="625346"/>
                    <a:pt x="2359413" y="645463"/>
                  </a:cubicBezTo>
                  <a:cubicBezTo>
                    <a:pt x="2500997" y="674201"/>
                    <a:pt x="2614609" y="788771"/>
                    <a:pt x="2642198" y="930739"/>
                  </a:cubicBezTo>
                  <a:cubicBezTo>
                    <a:pt x="2663464" y="1040519"/>
                    <a:pt x="2635684" y="1152024"/>
                    <a:pt x="2565754" y="1236706"/>
                  </a:cubicBezTo>
                  <a:cubicBezTo>
                    <a:pt x="2495824" y="1321580"/>
                    <a:pt x="2392941" y="1370052"/>
                    <a:pt x="2283161" y="1370052"/>
                  </a:cubicBezTo>
                  <a:cubicBezTo>
                    <a:pt x="2208633" y="1370052"/>
                    <a:pt x="2136788" y="1347636"/>
                    <a:pt x="2075479" y="1305295"/>
                  </a:cubicBezTo>
                  <a:cubicBezTo>
                    <a:pt x="2062260" y="1296099"/>
                    <a:pt x="2037161" y="1296099"/>
                    <a:pt x="2019535" y="1305295"/>
                  </a:cubicBezTo>
                  <a:cubicBezTo>
                    <a:pt x="2013787" y="1308361"/>
                    <a:pt x="2007657" y="1313342"/>
                    <a:pt x="2007657" y="1317940"/>
                  </a:cubicBezTo>
                  <a:lnTo>
                    <a:pt x="2007657" y="1949225"/>
                  </a:lnTo>
                  <a:cubicBezTo>
                    <a:pt x="2007657" y="1981412"/>
                    <a:pt x="1981409" y="2007660"/>
                    <a:pt x="1949414" y="2007660"/>
                  </a:cubicBezTo>
                </a:path>
              </a:pathLst>
            </a:custGeom>
            <a:solidFill>
              <a:srgbClr val="FFFFFF"/>
            </a:solidFill>
            <a:ln w="19141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109D583-5588-F62C-139F-520C9D2D4801}"/>
                </a:ext>
              </a:extLst>
            </p:cNvPr>
            <p:cNvSpPr/>
            <p:nvPr/>
          </p:nvSpPr>
          <p:spPr>
            <a:xfrm>
              <a:off x="6087570" y="1725342"/>
              <a:ext cx="2007656" cy="2649291"/>
            </a:xfrm>
            <a:custGeom>
              <a:avLst/>
              <a:gdLst>
                <a:gd name="csX0" fmla="*/ 90813 w 2007656"/>
                <a:gd name="csY0" fmla="*/ 1298398 h 2649291"/>
                <a:gd name="csX1" fmla="*/ 61308 w 2007656"/>
                <a:gd name="csY1" fmla="*/ 1305295 h 2649291"/>
                <a:gd name="csX2" fmla="*/ 49238 w 2007656"/>
                <a:gd name="csY2" fmla="*/ 1317940 h 2649291"/>
                <a:gd name="csX3" fmla="*/ 49238 w 2007656"/>
                <a:gd name="csY3" fmla="*/ 1949417 h 2649291"/>
                <a:gd name="csX4" fmla="*/ 58435 w 2007656"/>
                <a:gd name="csY4" fmla="*/ 1958613 h 2649291"/>
                <a:gd name="csX5" fmla="*/ 689911 w 2007656"/>
                <a:gd name="csY5" fmla="*/ 1958613 h 2649291"/>
                <a:gd name="csX6" fmla="*/ 746046 w 2007656"/>
                <a:gd name="csY6" fmla="*/ 1996931 h 2649291"/>
                <a:gd name="csX7" fmla="*/ 742980 w 2007656"/>
                <a:gd name="csY7" fmla="*/ 2103646 h 2649291"/>
                <a:gd name="csX8" fmla="*/ 687037 w 2007656"/>
                <a:gd name="csY8" fmla="*/ 2283357 h 2649291"/>
                <a:gd name="csX9" fmla="*/ 802565 w 2007656"/>
                <a:gd name="csY9" fmla="*/ 2528207 h 2649291"/>
                <a:gd name="csX10" fmla="*/ 1067915 w 2007656"/>
                <a:gd name="csY10" fmla="*/ 2594305 h 2649291"/>
                <a:gd name="csX11" fmla="*/ 1314298 w 2007656"/>
                <a:gd name="csY11" fmla="*/ 2350029 h 2649291"/>
                <a:gd name="csX12" fmla="*/ 1266592 w 2007656"/>
                <a:gd name="csY12" fmla="*/ 2105945 h 2649291"/>
                <a:gd name="csX13" fmla="*/ 1265443 w 2007656"/>
                <a:gd name="csY13" fmla="*/ 1994632 h 2649291"/>
                <a:gd name="csX14" fmla="*/ 1318129 w 2007656"/>
                <a:gd name="csY14" fmla="*/ 1958805 h 2649291"/>
                <a:gd name="csX15" fmla="*/ 1949606 w 2007656"/>
                <a:gd name="csY15" fmla="*/ 1958805 h 2649291"/>
                <a:gd name="csX16" fmla="*/ 1958802 w 2007656"/>
                <a:gd name="csY16" fmla="*/ 1949609 h 2649291"/>
                <a:gd name="csX17" fmla="*/ 1958802 w 2007656"/>
                <a:gd name="csY17" fmla="*/ 689720 h 2649291"/>
                <a:gd name="csX18" fmla="*/ 1318129 w 2007656"/>
                <a:gd name="csY18" fmla="*/ 49047 h 2649291"/>
                <a:gd name="csX19" fmla="*/ 58626 w 2007656"/>
                <a:gd name="csY19" fmla="*/ 49047 h 2649291"/>
                <a:gd name="csX20" fmla="*/ 49430 w 2007656"/>
                <a:gd name="csY20" fmla="*/ 58243 h 2649291"/>
                <a:gd name="csX21" fmla="*/ 49430 w 2007656"/>
                <a:gd name="csY21" fmla="*/ 689720 h 2649291"/>
                <a:gd name="csX22" fmla="*/ 58051 w 2007656"/>
                <a:gd name="csY22" fmla="*/ 697384 h 2649291"/>
                <a:gd name="csX23" fmla="*/ 119743 w 2007656"/>
                <a:gd name="csY23" fmla="*/ 700641 h 2649291"/>
                <a:gd name="csX24" fmla="*/ 401187 w 2007656"/>
                <a:gd name="csY24" fmla="*/ 645271 h 2649291"/>
                <a:gd name="csX25" fmla="*/ 683971 w 2007656"/>
                <a:gd name="csY25" fmla="*/ 930356 h 2649291"/>
                <a:gd name="csX26" fmla="*/ 607528 w 2007656"/>
                <a:gd name="csY26" fmla="*/ 1236323 h 2649291"/>
                <a:gd name="csX27" fmla="*/ 324934 w 2007656"/>
                <a:gd name="csY27" fmla="*/ 1369669 h 2649291"/>
                <a:gd name="csX28" fmla="*/ 117252 w 2007656"/>
                <a:gd name="csY28" fmla="*/ 1304912 h 2649291"/>
                <a:gd name="csX29" fmla="*/ 90813 w 2007656"/>
                <a:gd name="csY29" fmla="*/ 1298015 h 2649291"/>
                <a:gd name="csX30" fmla="*/ 1004691 w 2007656"/>
                <a:gd name="csY30" fmla="*/ 2649291 h 2649291"/>
                <a:gd name="csX31" fmla="*/ 771144 w 2007656"/>
                <a:gd name="csY31" fmla="*/ 2565950 h 2649291"/>
                <a:gd name="csX32" fmla="*/ 637799 w 2007656"/>
                <a:gd name="csY32" fmla="*/ 2283357 h 2649291"/>
                <a:gd name="csX33" fmla="*/ 702555 w 2007656"/>
                <a:gd name="csY33" fmla="*/ 2075674 h 2649291"/>
                <a:gd name="csX34" fmla="*/ 702555 w 2007656"/>
                <a:gd name="csY34" fmla="*/ 2019730 h 2649291"/>
                <a:gd name="csX35" fmla="*/ 689911 w 2007656"/>
                <a:gd name="csY35" fmla="*/ 2007852 h 2649291"/>
                <a:gd name="csX36" fmla="*/ 58435 w 2007656"/>
                <a:gd name="csY36" fmla="*/ 2007852 h 2649291"/>
                <a:gd name="csX37" fmla="*/ 0 w 2007656"/>
                <a:gd name="csY37" fmla="*/ 1949417 h 2649291"/>
                <a:gd name="csX38" fmla="*/ 0 w 2007656"/>
                <a:gd name="csY38" fmla="*/ 1317940 h 2649291"/>
                <a:gd name="csX39" fmla="*/ 38318 w 2007656"/>
                <a:gd name="csY39" fmla="*/ 1261805 h 2649291"/>
                <a:gd name="csX40" fmla="*/ 145033 w 2007656"/>
                <a:gd name="csY40" fmla="*/ 1264870 h 2649291"/>
                <a:gd name="csX41" fmla="*/ 324743 w 2007656"/>
                <a:gd name="csY41" fmla="*/ 1320814 h 2649291"/>
                <a:gd name="csX42" fmla="*/ 569593 w 2007656"/>
                <a:gd name="csY42" fmla="*/ 1205286 h 2649291"/>
                <a:gd name="csX43" fmla="*/ 635691 w 2007656"/>
                <a:gd name="csY43" fmla="*/ 939935 h 2649291"/>
                <a:gd name="csX44" fmla="*/ 391415 w 2007656"/>
                <a:gd name="csY44" fmla="*/ 693552 h 2649291"/>
                <a:gd name="csX45" fmla="*/ 147332 w 2007656"/>
                <a:gd name="csY45" fmla="*/ 741449 h 2649291"/>
                <a:gd name="csX46" fmla="*/ 34869 w 2007656"/>
                <a:gd name="csY46" fmla="*/ 740874 h 2649291"/>
                <a:gd name="csX47" fmla="*/ 0 w 2007656"/>
                <a:gd name="csY47" fmla="*/ 689720 h 2649291"/>
                <a:gd name="csX48" fmla="*/ 0 w 2007656"/>
                <a:gd name="csY48" fmla="*/ 58435 h 2649291"/>
                <a:gd name="csX49" fmla="*/ 58435 w 2007656"/>
                <a:gd name="csY49" fmla="*/ 0 h 2649291"/>
                <a:gd name="csX50" fmla="*/ 1317938 w 2007656"/>
                <a:gd name="csY50" fmla="*/ 0 h 2649291"/>
                <a:gd name="csX51" fmla="*/ 2007657 w 2007656"/>
                <a:gd name="csY51" fmla="*/ 689720 h 2649291"/>
                <a:gd name="csX52" fmla="*/ 2007657 w 2007656"/>
                <a:gd name="csY52" fmla="*/ 1949225 h 2649291"/>
                <a:gd name="csX53" fmla="*/ 1949222 w 2007656"/>
                <a:gd name="csY53" fmla="*/ 2007660 h 2649291"/>
                <a:gd name="csX54" fmla="*/ 1317746 w 2007656"/>
                <a:gd name="csY54" fmla="*/ 2007660 h 2649291"/>
                <a:gd name="csX55" fmla="*/ 1308359 w 2007656"/>
                <a:gd name="csY55" fmla="*/ 2017431 h 2649291"/>
                <a:gd name="csX56" fmla="*/ 1306826 w 2007656"/>
                <a:gd name="csY56" fmla="*/ 2078165 h 2649291"/>
                <a:gd name="csX57" fmla="*/ 1362195 w 2007656"/>
                <a:gd name="csY57" fmla="*/ 2359609 h 2649291"/>
                <a:gd name="csX58" fmla="*/ 1077111 w 2007656"/>
                <a:gd name="csY58" fmla="*/ 2642394 h 2649291"/>
                <a:gd name="csX59" fmla="*/ 1004499 w 2007656"/>
                <a:gd name="csY59" fmla="*/ 2649291 h 26492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007656" h="2649291">
                  <a:moveTo>
                    <a:pt x="90813" y="1298398"/>
                  </a:moveTo>
                  <a:cubicBezTo>
                    <a:pt x="80659" y="1298398"/>
                    <a:pt x="70121" y="1300697"/>
                    <a:pt x="61308" y="1305295"/>
                  </a:cubicBezTo>
                  <a:cubicBezTo>
                    <a:pt x="55561" y="1308361"/>
                    <a:pt x="49238" y="1313342"/>
                    <a:pt x="49238" y="1317940"/>
                  </a:cubicBezTo>
                  <a:lnTo>
                    <a:pt x="49238" y="1949417"/>
                  </a:lnTo>
                  <a:cubicBezTo>
                    <a:pt x="49238" y="1954590"/>
                    <a:pt x="53453" y="1958613"/>
                    <a:pt x="58435" y="1958613"/>
                  </a:cubicBezTo>
                  <a:lnTo>
                    <a:pt x="689911" y="1958613"/>
                  </a:lnTo>
                  <a:cubicBezTo>
                    <a:pt x="712901" y="1958613"/>
                    <a:pt x="733210" y="1972599"/>
                    <a:pt x="746046" y="1996931"/>
                  </a:cubicBezTo>
                  <a:cubicBezTo>
                    <a:pt x="760798" y="2024903"/>
                    <a:pt x="765971" y="2070310"/>
                    <a:pt x="742980" y="2103646"/>
                  </a:cubicBezTo>
                  <a:cubicBezTo>
                    <a:pt x="706387" y="2156716"/>
                    <a:pt x="687037" y="2218791"/>
                    <a:pt x="687037" y="2283357"/>
                  </a:cubicBezTo>
                  <a:cubicBezTo>
                    <a:pt x="687037" y="2378385"/>
                    <a:pt x="729186" y="2467665"/>
                    <a:pt x="802565" y="2528207"/>
                  </a:cubicBezTo>
                  <a:cubicBezTo>
                    <a:pt x="875943" y="2588749"/>
                    <a:pt x="973079" y="2612890"/>
                    <a:pt x="1067915" y="2594305"/>
                  </a:cubicBezTo>
                  <a:cubicBezTo>
                    <a:pt x="1190340" y="2570548"/>
                    <a:pt x="1289391" y="2472263"/>
                    <a:pt x="1314298" y="2350029"/>
                  </a:cubicBezTo>
                  <a:cubicBezTo>
                    <a:pt x="1331732" y="2263814"/>
                    <a:pt x="1314873" y="2177025"/>
                    <a:pt x="1266592" y="2105945"/>
                  </a:cubicBezTo>
                  <a:cubicBezTo>
                    <a:pt x="1245518" y="2074716"/>
                    <a:pt x="1249349" y="2024903"/>
                    <a:pt x="1265443" y="1994632"/>
                  </a:cubicBezTo>
                  <a:cubicBezTo>
                    <a:pt x="1277513" y="1971833"/>
                    <a:pt x="1296863" y="1958805"/>
                    <a:pt x="1318129" y="1958805"/>
                  </a:cubicBezTo>
                  <a:lnTo>
                    <a:pt x="1949606" y="1958805"/>
                  </a:lnTo>
                  <a:cubicBezTo>
                    <a:pt x="1954778" y="1958805"/>
                    <a:pt x="1958802" y="1954590"/>
                    <a:pt x="1958802" y="1949609"/>
                  </a:cubicBezTo>
                  <a:lnTo>
                    <a:pt x="1958802" y="689720"/>
                  </a:lnTo>
                  <a:cubicBezTo>
                    <a:pt x="1958802" y="336430"/>
                    <a:pt x="1671419" y="49047"/>
                    <a:pt x="1318129" y="49047"/>
                  </a:cubicBezTo>
                  <a:lnTo>
                    <a:pt x="58626" y="49047"/>
                  </a:lnTo>
                  <a:cubicBezTo>
                    <a:pt x="53645" y="49047"/>
                    <a:pt x="49430" y="53262"/>
                    <a:pt x="49430" y="58243"/>
                  </a:cubicBezTo>
                  <a:lnTo>
                    <a:pt x="49430" y="689720"/>
                  </a:lnTo>
                  <a:cubicBezTo>
                    <a:pt x="49430" y="691253"/>
                    <a:pt x="52495" y="694510"/>
                    <a:pt x="58051" y="697384"/>
                  </a:cubicBezTo>
                  <a:cubicBezTo>
                    <a:pt x="78360" y="708113"/>
                    <a:pt x="110547" y="706963"/>
                    <a:pt x="119743" y="700641"/>
                  </a:cubicBezTo>
                  <a:cubicBezTo>
                    <a:pt x="201934" y="644888"/>
                    <a:pt x="301752" y="625155"/>
                    <a:pt x="401187" y="645271"/>
                  </a:cubicBezTo>
                  <a:cubicBezTo>
                    <a:pt x="542579" y="674010"/>
                    <a:pt x="656383" y="788580"/>
                    <a:pt x="683971" y="930356"/>
                  </a:cubicBezTo>
                  <a:cubicBezTo>
                    <a:pt x="705238" y="1040136"/>
                    <a:pt x="677457" y="1151641"/>
                    <a:pt x="607528" y="1236323"/>
                  </a:cubicBezTo>
                  <a:cubicBezTo>
                    <a:pt x="537598" y="1321005"/>
                    <a:pt x="434715" y="1369669"/>
                    <a:pt x="324934" y="1369669"/>
                  </a:cubicBezTo>
                  <a:cubicBezTo>
                    <a:pt x="250406" y="1369669"/>
                    <a:pt x="178561" y="1347253"/>
                    <a:pt x="117252" y="1304912"/>
                  </a:cubicBezTo>
                  <a:cubicBezTo>
                    <a:pt x="110547" y="1300314"/>
                    <a:pt x="100967" y="1298015"/>
                    <a:pt x="90813" y="1298015"/>
                  </a:cubicBezTo>
                  <a:moveTo>
                    <a:pt x="1004691" y="2649291"/>
                  </a:moveTo>
                  <a:cubicBezTo>
                    <a:pt x="919625" y="2649291"/>
                    <a:pt x="837242" y="2620361"/>
                    <a:pt x="771144" y="2565950"/>
                  </a:cubicBezTo>
                  <a:cubicBezTo>
                    <a:pt x="686270" y="2496020"/>
                    <a:pt x="637799" y="2392945"/>
                    <a:pt x="637799" y="2283357"/>
                  </a:cubicBezTo>
                  <a:cubicBezTo>
                    <a:pt x="637799" y="2208828"/>
                    <a:pt x="660214" y="2136983"/>
                    <a:pt x="702555" y="2075674"/>
                  </a:cubicBezTo>
                  <a:cubicBezTo>
                    <a:pt x="711752" y="2062263"/>
                    <a:pt x="711752" y="2037165"/>
                    <a:pt x="702555" y="2019730"/>
                  </a:cubicBezTo>
                  <a:cubicBezTo>
                    <a:pt x="699490" y="2013982"/>
                    <a:pt x="694700" y="2007852"/>
                    <a:pt x="689911" y="2007852"/>
                  </a:cubicBezTo>
                  <a:lnTo>
                    <a:pt x="58435" y="2007852"/>
                  </a:lnTo>
                  <a:cubicBezTo>
                    <a:pt x="26248" y="2007852"/>
                    <a:pt x="0" y="1981604"/>
                    <a:pt x="0" y="1949417"/>
                  </a:cubicBezTo>
                  <a:lnTo>
                    <a:pt x="0" y="1317940"/>
                  </a:lnTo>
                  <a:cubicBezTo>
                    <a:pt x="0" y="1294949"/>
                    <a:pt x="13986" y="1274449"/>
                    <a:pt x="38318" y="1261805"/>
                  </a:cubicBezTo>
                  <a:cubicBezTo>
                    <a:pt x="66290" y="1247244"/>
                    <a:pt x="111696" y="1241879"/>
                    <a:pt x="145033" y="1264870"/>
                  </a:cubicBezTo>
                  <a:cubicBezTo>
                    <a:pt x="198103" y="1301463"/>
                    <a:pt x="260177" y="1320814"/>
                    <a:pt x="324743" y="1320814"/>
                  </a:cubicBezTo>
                  <a:cubicBezTo>
                    <a:pt x="419771" y="1320814"/>
                    <a:pt x="509051" y="1278664"/>
                    <a:pt x="569593" y="1205286"/>
                  </a:cubicBezTo>
                  <a:cubicBezTo>
                    <a:pt x="630135" y="1131907"/>
                    <a:pt x="654083" y="1035155"/>
                    <a:pt x="635691" y="939935"/>
                  </a:cubicBezTo>
                  <a:cubicBezTo>
                    <a:pt x="611742" y="817318"/>
                    <a:pt x="513649" y="718458"/>
                    <a:pt x="391415" y="693552"/>
                  </a:cubicBezTo>
                  <a:cubicBezTo>
                    <a:pt x="305201" y="676117"/>
                    <a:pt x="218411" y="692977"/>
                    <a:pt x="147332" y="741449"/>
                  </a:cubicBezTo>
                  <a:cubicBezTo>
                    <a:pt x="118210" y="761183"/>
                    <a:pt x="65715" y="757159"/>
                    <a:pt x="34869" y="740874"/>
                  </a:cubicBezTo>
                  <a:cubicBezTo>
                    <a:pt x="12453" y="728996"/>
                    <a:pt x="0" y="710795"/>
                    <a:pt x="0" y="689720"/>
                  </a:cubicBezTo>
                  <a:lnTo>
                    <a:pt x="0" y="58435"/>
                  </a:lnTo>
                  <a:cubicBezTo>
                    <a:pt x="0" y="26248"/>
                    <a:pt x="26056" y="0"/>
                    <a:pt x="58435" y="0"/>
                  </a:cubicBezTo>
                  <a:lnTo>
                    <a:pt x="1317938" y="0"/>
                  </a:lnTo>
                  <a:cubicBezTo>
                    <a:pt x="1698241" y="0"/>
                    <a:pt x="2007657" y="309416"/>
                    <a:pt x="2007657" y="689720"/>
                  </a:cubicBezTo>
                  <a:lnTo>
                    <a:pt x="2007657" y="1949225"/>
                  </a:lnTo>
                  <a:cubicBezTo>
                    <a:pt x="2007657" y="1981412"/>
                    <a:pt x="1981601" y="2007660"/>
                    <a:pt x="1949222" y="2007660"/>
                  </a:cubicBezTo>
                  <a:lnTo>
                    <a:pt x="1317746" y="2007660"/>
                  </a:lnTo>
                  <a:cubicBezTo>
                    <a:pt x="1315256" y="2007660"/>
                    <a:pt x="1311424" y="2011492"/>
                    <a:pt x="1308359" y="2017431"/>
                  </a:cubicBezTo>
                  <a:cubicBezTo>
                    <a:pt x="1298971" y="2035249"/>
                    <a:pt x="1298013" y="2065328"/>
                    <a:pt x="1306826" y="2078165"/>
                  </a:cubicBezTo>
                  <a:cubicBezTo>
                    <a:pt x="1362578" y="2160356"/>
                    <a:pt x="1382312" y="2260366"/>
                    <a:pt x="1362195" y="2359609"/>
                  </a:cubicBezTo>
                  <a:cubicBezTo>
                    <a:pt x="1333457" y="2501193"/>
                    <a:pt x="1218886" y="2614805"/>
                    <a:pt x="1077111" y="2642394"/>
                  </a:cubicBezTo>
                  <a:cubicBezTo>
                    <a:pt x="1052971" y="2647184"/>
                    <a:pt x="1028639" y="2649291"/>
                    <a:pt x="1004499" y="2649291"/>
                  </a:cubicBezTo>
                </a:path>
              </a:pathLst>
            </a:custGeom>
            <a:solidFill>
              <a:srgbClr val="FFFFFF"/>
            </a:solidFill>
            <a:ln w="19141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7F285702-E209-98FD-54EC-93F5BA0A1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0799" y="3153182"/>
            <a:ext cx="474785" cy="45720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E487D05A-4141-5199-55CA-EFDB8A51C5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8391" y="4937014"/>
            <a:ext cx="495300" cy="457200"/>
          </a:xfrm>
          <a:prstGeom prst="rect">
            <a:avLst/>
          </a:prstGeom>
        </p:spPr>
      </p:pic>
      <p:pic>
        <p:nvPicPr>
          <p:cNvPr id="9216" name="Graphic 9215">
            <a:extLst>
              <a:ext uri="{FF2B5EF4-FFF2-40B4-BE49-F238E27FC236}">
                <a16:creationId xmlns:a16="http://schemas.microsoft.com/office/drawing/2014/main" id="{3F50A728-BC16-99E1-2551-CCB2402116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55812" y="5062220"/>
            <a:ext cx="349135" cy="365760"/>
          </a:xfrm>
          <a:prstGeom prst="rect">
            <a:avLst/>
          </a:prstGeom>
        </p:spPr>
      </p:pic>
      <p:pic>
        <p:nvPicPr>
          <p:cNvPr id="9219" name="Graphic 9218">
            <a:extLst>
              <a:ext uri="{FF2B5EF4-FFF2-40B4-BE49-F238E27FC236}">
                <a16:creationId xmlns:a16="http://schemas.microsoft.com/office/drawing/2014/main" id="{EF35871F-6AEE-9EF7-479B-E29F34BFC6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16539" y="3108158"/>
            <a:ext cx="3556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646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0F75E0F2-AC53-FEA6-7E3C-F41D47291264}"/>
              </a:ext>
            </a:extLst>
          </p:cNvPr>
          <p:cNvSpPr/>
          <p:nvPr/>
        </p:nvSpPr>
        <p:spPr>
          <a:xfrm rot="10800000">
            <a:off x="4942140" y="4176821"/>
            <a:ext cx="2366459" cy="211636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1F349FE-B5F9-BA67-D6BF-88ADF5B7464A}"/>
              </a:ext>
            </a:extLst>
          </p:cNvPr>
          <p:cNvSpPr/>
          <p:nvPr/>
        </p:nvSpPr>
        <p:spPr>
          <a:xfrm>
            <a:off x="6060772" y="3175128"/>
            <a:ext cx="1796635" cy="1001704"/>
          </a:xfrm>
          <a:custGeom>
            <a:avLst/>
            <a:gdLst>
              <a:gd name="csX0" fmla="*/ 0 w 1796635"/>
              <a:gd name="csY0" fmla="*/ 0 h 1001704"/>
              <a:gd name="csX1" fmla="*/ 0 w 1796635"/>
              <a:gd name="csY1" fmla="*/ 1001704 h 1001704"/>
              <a:gd name="csX2" fmla="*/ 1254428 w 1796635"/>
              <a:gd name="csY2" fmla="*/ 1001704 h 1001704"/>
              <a:gd name="csX3" fmla="*/ 1796635 w 1796635"/>
              <a:gd name="csY3" fmla="*/ 4595 h 1001704"/>
              <a:gd name="csX4" fmla="*/ 0 w 1796635"/>
              <a:gd name="csY4" fmla="*/ 0 h 10017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96635" h="1001704">
                <a:moveTo>
                  <a:pt x="0" y="0"/>
                </a:moveTo>
                <a:lnTo>
                  <a:pt x="0" y="1001704"/>
                </a:lnTo>
                <a:lnTo>
                  <a:pt x="1254428" y="1001704"/>
                </a:lnTo>
                <a:lnTo>
                  <a:pt x="1796635" y="459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933E50A-E4C7-BF4A-8111-2D0E57B2F51E}"/>
              </a:ext>
            </a:extLst>
          </p:cNvPr>
          <p:cNvSpPr/>
          <p:nvPr/>
        </p:nvSpPr>
        <p:spPr>
          <a:xfrm>
            <a:off x="4358576" y="3165935"/>
            <a:ext cx="1737424" cy="1010884"/>
          </a:xfrm>
          <a:custGeom>
            <a:avLst/>
            <a:gdLst>
              <a:gd name="csX0" fmla="*/ 551397 w 1695546"/>
              <a:gd name="csY0" fmla="*/ 992514 h 992514"/>
              <a:gd name="csX1" fmla="*/ 1695546 w 1695546"/>
              <a:gd name="csY1" fmla="*/ 992514 h 992514"/>
              <a:gd name="csX2" fmla="*/ 1695546 w 1695546"/>
              <a:gd name="csY2" fmla="*/ 0 h 992514"/>
              <a:gd name="csX3" fmla="*/ 0 w 1695546"/>
              <a:gd name="csY3" fmla="*/ 0 h 992514"/>
              <a:gd name="csX4" fmla="*/ 551397 w 1695546"/>
              <a:gd name="csY4" fmla="*/ 992514 h 9925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95546" h="992514">
                <a:moveTo>
                  <a:pt x="551397" y="992514"/>
                </a:moveTo>
                <a:lnTo>
                  <a:pt x="1695546" y="992514"/>
                </a:lnTo>
                <a:lnTo>
                  <a:pt x="1695546" y="0"/>
                </a:lnTo>
                <a:lnTo>
                  <a:pt x="0" y="0"/>
                </a:lnTo>
                <a:lnTo>
                  <a:pt x="551397" y="99251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46BCFA-D541-33C5-9BE5-A3542E133225}"/>
              </a:ext>
            </a:extLst>
          </p:cNvPr>
          <p:cNvSpPr/>
          <p:nvPr/>
        </p:nvSpPr>
        <p:spPr>
          <a:xfrm>
            <a:off x="7177061" y="2191803"/>
            <a:ext cx="1222554" cy="987920"/>
          </a:xfrm>
          <a:custGeom>
            <a:avLst/>
            <a:gdLst>
              <a:gd name="csX0" fmla="*/ 0 w 1194693"/>
              <a:gd name="csY0" fmla="*/ 987920 h 987920"/>
              <a:gd name="csX1" fmla="*/ 0 w 1194693"/>
              <a:gd name="csY1" fmla="*/ 0 h 987920"/>
              <a:gd name="csX2" fmla="*/ 1194693 w 1194693"/>
              <a:gd name="csY2" fmla="*/ 0 h 987920"/>
              <a:gd name="csX3" fmla="*/ 657081 w 1194693"/>
              <a:gd name="csY3" fmla="*/ 983325 h 987920"/>
              <a:gd name="csX4" fmla="*/ 0 w 1194693"/>
              <a:gd name="csY4" fmla="*/ 987920 h 987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94693" h="987920">
                <a:moveTo>
                  <a:pt x="0" y="987920"/>
                </a:moveTo>
                <a:lnTo>
                  <a:pt x="0" y="0"/>
                </a:lnTo>
                <a:lnTo>
                  <a:pt x="1194693" y="0"/>
                </a:lnTo>
                <a:lnTo>
                  <a:pt x="657081" y="983325"/>
                </a:lnTo>
                <a:lnTo>
                  <a:pt x="0" y="987920"/>
                </a:lnTo>
                <a:close/>
              </a:path>
            </a:pathLst>
          </a:custGeom>
          <a:solidFill>
            <a:srgbClr val="009A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380D510-EB0D-AAEE-C35B-B58F453A6720}"/>
              </a:ext>
            </a:extLst>
          </p:cNvPr>
          <p:cNvSpPr/>
          <p:nvPr/>
        </p:nvSpPr>
        <p:spPr>
          <a:xfrm>
            <a:off x="3804639" y="2190068"/>
            <a:ext cx="1494501" cy="994571"/>
          </a:xfrm>
          <a:custGeom>
            <a:avLst/>
            <a:gdLst>
              <a:gd name="csX0" fmla="*/ 1493367 w 1493367"/>
              <a:gd name="csY0" fmla="*/ 983325 h 987920"/>
              <a:gd name="csX1" fmla="*/ 1493367 w 1493367"/>
              <a:gd name="csY1" fmla="*/ 0 h 987920"/>
              <a:gd name="csX2" fmla="*/ 0 w 1493367"/>
              <a:gd name="csY2" fmla="*/ 0 h 987920"/>
              <a:gd name="csX3" fmla="*/ 560587 w 1493367"/>
              <a:gd name="csY3" fmla="*/ 987920 h 987920"/>
              <a:gd name="csX4" fmla="*/ 1493367 w 1493367"/>
              <a:gd name="csY4" fmla="*/ 983325 h 987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93367" h="987920">
                <a:moveTo>
                  <a:pt x="1493367" y="983325"/>
                </a:moveTo>
                <a:lnTo>
                  <a:pt x="1493367" y="0"/>
                </a:lnTo>
                <a:lnTo>
                  <a:pt x="0" y="0"/>
                </a:lnTo>
                <a:lnTo>
                  <a:pt x="560587" y="987920"/>
                </a:lnTo>
                <a:lnTo>
                  <a:pt x="1493367" y="9833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26F9D1E-DB93-2F06-DDC5-74C48B12FA5F}"/>
              </a:ext>
            </a:extLst>
          </p:cNvPr>
          <p:cNvSpPr/>
          <p:nvPr/>
        </p:nvSpPr>
        <p:spPr>
          <a:xfrm>
            <a:off x="3305844" y="1342691"/>
            <a:ext cx="1479632" cy="847378"/>
          </a:xfrm>
          <a:custGeom>
            <a:avLst/>
            <a:gdLst>
              <a:gd name="csX0" fmla="*/ 1410657 w 1419847"/>
              <a:gd name="csY0" fmla="*/ 0 h 817906"/>
              <a:gd name="csX1" fmla="*/ 0 w 1419847"/>
              <a:gd name="csY1" fmla="*/ 0 h 817906"/>
              <a:gd name="csX2" fmla="*/ 464092 w 1419847"/>
              <a:gd name="csY2" fmla="*/ 817906 h 817906"/>
              <a:gd name="csX3" fmla="*/ 1419847 w 1419847"/>
              <a:gd name="csY3" fmla="*/ 817906 h 817906"/>
              <a:gd name="csX4" fmla="*/ 1410657 w 1419847"/>
              <a:gd name="csY4" fmla="*/ 0 h 8179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19847" h="817906">
                <a:moveTo>
                  <a:pt x="1410657" y="0"/>
                </a:moveTo>
                <a:lnTo>
                  <a:pt x="0" y="0"/>
                </a:lnTo>
                <a:lnTo>
                  <a:pt x="464092" y="817906"/>
                </a:lnTo>
                <a:lnTo>
                  <a:pt x="1419847" y="817906"/>
                </a:lnTo>
                <a:lnTo>
                  <a:pt x="141065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0BC6B0-D85B-B990-65D6-4CAB7E7B1E61}"/>
              </a:ext>
            </a:extLst>
          </p:cNvPr>
          <p:cNvSpPr/>
          <p:nvPr/>
        </p:nvSpPr>
        <p:spPr>
          <a:xfrm>
            <a:off x="5299140" y="2187828"/>
            <a:ext cx="1897498" cy="9928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2F67AB-D047-0803-ACD0-6D43BCEF00FE}"/>
              </a:ext>
            </a:extLst>
          </p:cNvPr>
          <p:cNvSpPr/>
          <p:nvPr/>
        </p:nvSpPr>
        <p:spPr>
          <a:xfrm>
            <a:off x="5877930" y="1351871"/>
            <a:ext cx="1121940" cy="838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E37665-6F41-0245-B3C4-99EACD82FAA7}"/>
              </a:ext>
            </a:extLst>
          </p:cNvPr>
          <p:cNvSpPr/>
          <p:nvPr/>
        </p:nvSpPr>
        <p:spPr>
          <a:xfrm>
            <a:off x="4762500" y="1351871"/>
            <a:ext cx="1121940" cy="838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753100" y="4732473"/>
            <a:ext cx="753732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Patient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652641" y="1628986"/>
            <a:ext cx="10406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Oncologist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838700" y="1628986"/>
            <a:ext cx="9589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Specialist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981700" y="1628986"/>
            <a:ext cx="849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Surgeon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4117188" y="2554607"/>
            <a:ext cx="12009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Psychologist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35340" y="2554607"/>
            <a:ext cx="18245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Nutritionist/Dietitian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265250" y="2554607"/>
            <a:ext cx="7521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Dentist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991100" y="3523245"/>
            <a:ext cx="737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Nurses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6054425" y="3415666"/>
            <a:ext cx="15840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Family Members,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Caregivers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24B764F9-F872-CB44-C84B-31CC0D1B5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Inverted Pyramid of Cancer Management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94B2C4A-CB1F-61B3-8827-027AB961BEA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Courtesy of Josep M. Argiles, PhD.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03B0914-CF55-175B-63A8-3BAA1B937095}"/>
              </a:ext>
            </a:extLst>
          </p:cNvPr>
          <p:cNvSpPr/>
          <p:nvPr/>
        </p:nvSpPr>
        <p:spPr>
          <a:xfrm>
            <a:off x="6998147" y="1355518"/>
            <a:ext cx="1865559" cy="836285"/>
          </a:xfrm>
          <a:custGeom>
            <a:avLst/>
            <a:gdLst>
              <a:gd name="csX0" fmla="*/ 0 w 1865559"/>
              <a:gd name="csY0" fmla="*/ 836285 h 836285"/>
              <a:gd name="csX1" fmla="*/ 0 w 1865559"/>
              <a:gd name="csY1" fmla="*/ 0 h 836285"/>
              <a:gd name="csX2" fmla="*/ 1865559 w 1865559"/>
              <a:gd name="csY2" fmla="*/ 0 h 836285"/>
              <a:gd name="csX3" fmla="*/ 1406062 w 1865559"/>
              <a:gd name="csY3" fmla="*/ 836285 h 836285"/>
              <a:gd name="csX4" fmla="*/ 0 w 1865559"/>
              <a:gd name="csY4" fmla="*/ 836285 h 836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65559" h="836285">
                <a:moveTo>
                  <a:pt x="0" y="836285"/>
                </a:moveTo>
                <a:lnTo>
                  <a:pt x="0" y="0"/>
                </a:lnTo>
                <a:lnTo>
                  <a:pt x="1865559" y="0"/>
                </a:lnTo>
                <a:lnTo>
                  <a:pt x="1406062" y="836285"/>
                </a:lnTo>
                <a:lnTo>
                  <a:pt x="0" y="836285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265250" y="1628986"/>
            <a:ext cx="10775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Radiologist</a:t>
            </a:r>
          </a:p>
        </p:txBody>
      </p:sp>
      <p:sp>
        <p:nvSpPr>
          <p:cNvPr id="2" name="Triángulo isósceles 1"/>
          <p:cNvSpPr/>
          <p:nvPr/>
        </p:nvSpPr>
        <p:spPr>
          <a:xfrm rot="10800000">
            <a:off x="3314700" y="1351872"/>
            <a:ext cx="5562600" cy="4953000"/>
          </a:xfrm>
          <a:prstGeom prst="triangle">
            <a:avLst>
              <a:gd name="adj" fmla="val 49243"/>
            </a:avLst>
          </a:prstGeom>
          <a:noFill/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7617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1E13212-22FE-43E6-3E3A-2719F3770924}"/>
              </a:ext>
            </a:extLst>
          </p:cNvPr>
          <p:cNvSpPr txBox="1"/>
          <p:nvPr/>
        </p:nvSpPr>
        <p:spPr>
          <a:xfrm>
            <a:off x="407963" y="904727"/>
            <a:ext cx="4195324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Reframe cachexia early (core empowerment step)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Proactively explain that cachexia is a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cancer-related metabolic syndrome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;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it is not caused by lack of effort or love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Key message to share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“Eating less is part of the illness. You did nothing wrong, and forcing food will not stop the process.”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Reduces caregiver guilt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Prevents conflict around food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Restores emotional safety at meals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82C5678-0EE6-7241-0608-5401D150FD7C}"/>
              </a:ext>
            </a:extLst>
          </p:cNvPr>
          <p:cNvSpPr txBox="1"/>
          <p:nvPr/>
        </p:nvSpPr>
        <p:spPr>
          <a:xfrm>
            <a:off x="6236208" y="919465"/>
            <a:ext cx="4069080" cy="249299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Shift goals from “amount” to “meaning”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Encourage patients to choose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what, when,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and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how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 they eat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Examples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Small portions of favorite foods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Eating for pleasure, not nutrition targets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Flexible meal times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Shared social eating without pressure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Preserves autonomy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Maintains dignity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Supports cultural food values 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A1D1311-CAFA-8565-3FBC-F29D52E26C42}"/>
              </a:ext>
            </a:extLst>
          </p:cNvPr>
          <p:cNvSpPr txBox="1"/>
          <p:nvPr/>
        </p:nvSpPr>
        <p:spPr>
          <a:xfrm>
            <a:off x="7784590" y="3595264"/>
            <a:ext cx="4069081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Normalize fluctuating appetite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Teach caregivers that appetite will vary day to day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What to say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“Good days and bad days are normal. Appetite loss does not mean decline every time.”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Reduces panic-driven feeding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Encourages adaptive caregiving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DEDC13-4672-5465-9ECB-C5C0C9C06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Patient and Caregiver Empowerment Strategies</a:t>
            </a:r>
            <a:b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546DEB-2876-CC35-AA94-0223F234574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5058" y="6302375"/>
            <a:ext cx="7927257" cy="327025"/>
          </a:xfrm>
        </p:spPr>
        <p:txBody>
          <a:bodyPr/>
          <a:lstStyle/>
          <a:p>
            <a:r>
              <a:rPr lang="en-US" dirty="0"/>
              <a:t>Andrew. Palliat Med. 2009;23:680. Lize. Eur J Oncol Nurs. 2020;49:101838. Phillips. Curr Opin Support Palliat Care. 2020;14:304.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D630426-8DC0-B004-1F27-10C97D14FCCB}"/>
              </a:ext>
            </a:extLst>
          </p:cNvPr>
          <p:cNvSpPr/>
          <p:nvPr/>
        </p:nvSpPr>
        <p:spPr>
          <a:xfrm>
            <a:off x="4603287" y="1709462"/>
            <a:ext cx="1629908" cy="78638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0" name="Arrow: Bent 9">
            <a:extLst>
              <a:ext uri="{FF2B5EF4-FFF2-40B4-BE49-F238E27FC236}">
                <a16:creationId xmlns:a16="http://schemas.microsoft.com/office/drawing/2014/main" id="{0E2BC11A-9C40-50D8-7D8E-25FCC2EB644F}"/>
              </a:ext>
            </a:extLst>
          </p:cNvPr>
          <p:cNvSpPr/>
          <p:nvPr/>
        </p:nvSpPr>
        <p:spPr>
          <a:xfrm rot="5400000">
            <a:off x="10001892" y="2263520"/>
            <a:ext cx="1638153" cy="1025334"/>
          </a:xfrm>
          <a:prstGeom prst="bentArrow">
            <a:avLst>
              <a:gd name="adj1" fmla="val 42836"/>
              <a:gd name="adj2" fmla="val 34349"/>
              <a:gd name="adj3" fmla="val 34604"/>
              <a:gd name="adj4" fmla="val 4735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86AD7B34-3164-A47E-36BF-B77AA7C46325}"/>
              </a:ext>
            </a:extLst>
          </p:cNvPr>
          <p:cNvSpPr/>
          <p:nvPr/>
        </p:nvSpPr>
        <p:spPr>
          <a:xfrm>
            <a:off x="6504430" y="4121112"/>
            <a:ext cx="1280160" cy="877824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3" name="CuadroTexto 7">
            <a:extLst>
              <a:ext uri="{FF2B5EF4-FFF2-40B4-BE49-F238E27FC236}">
                <a16:creationId xmlns:a16="http://schemas.microsoft.com/office/drawing/2014/main" id="{5F150AE8-C776-D8E9-2B50-BFEA93C57DFE}"/>
              </a:ext>
            </a:extLst>
          </p:cNvPr>
          <p:cNvSpPr txBox="1"/>
          <p:nvPr/>
        </p:nvSpPr>
        <p:spPr>
          <a:xfrm>
            <a:off x="1524805" y="3535565"/>
            <a:ext cx="4979625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Replace “forcing food” with symptom observation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Train caregivers to watch for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barriers to eating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, not calorie counts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Checklist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Pain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Nausea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Constipation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Dry mouth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Depression/anxiety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Fatigue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Early satiety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Caregivers become partners in symptom detection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Improves comfort and intake indirectly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8005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15CB024-E48E-B8E5-FC6F-98A3439DDBFE}"/>
              </a:ext>
            </a:extLst>
          </p:cNvPr>
          <p:cNvSpPr txBox="1"/>
          <p:nvPr/>
        </p:nvSpPr>
        <p:spPr>
          <a:xfrm>
            <a:off x="220661" y="1289568"/>
            <a:ext cx="3643065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Support emotional responses around eating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Explicitly acknowledge emotions linked to food refusal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Common feelings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Caregiver grief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Anger or frustration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Fear of “giving up”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Patient shame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Normalizes emotional reactions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Strengthens patient-family trust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71DE7A-E08D-5413-8F91-B46F7798AF3B}"/>
              </a:ext>
            </a:extLst>
          </p:cNvPr>
          <p:cNvSpPr txBox="1"/>
          <p:nvPr/>
        </p:nvSpPr>
        <p:spPr>
          <a:xfrm>
            <a:off x="4291210" y="1289568"/>
            <a:ext cx="3594166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Promote function-based success metrics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Replace weight-based goals with functional ones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Examples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Sitting at the table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Enjoying taste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Talking during meals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Short walks or light activity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Creates achievable wins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Maintains sense of progress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ED98418-8AF1-09BE-E903-8A946F0B2527}"/>
              </a:ext>
            </a:extLst>
          </p:cNvPr>
          <p:cNvSpPr txBox="1"/>
          <p:nvPr/>
        </p:nvSpPr>
        <p:spPr>
          <a:xfrm>
            <a:off x="8310357" y="1293240"/>
            <a:ext cx="3805443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Encourage energy-conserving self-care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Help patients prioritize energy for meaningful activities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Examples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Rest before meals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Eat when energy is highest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Choose nutrient-dense, low-effort foods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Reduce social pressure around eating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Preserves control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Reduces exhaustion and frustration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128D04-ED94-A682-2FD0-19A0A43D40C6}"/>
              </a:ext>
            </a:extLst>
          </p:cNvPr>
          <p:cNvSpPr txBox="1"/>
          <p:nvPr/>
        </p:nvSpPr>
        <p:spPr>
          <a:xfrm>
            <a:off x="5606707" y="4153852"/>
            <a:ext cx="400887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Provide consistent team messaging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Ensure all clinicians use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the same language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 about cachexia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Why it matters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Mixed messages increase caregiver anxiety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Consistency builds trust and confidence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Patients and families feel supported, not confused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9740F7D-9772-927A-9161-D181E7A117E9}"/>
              </a:ext>
            </a:extLst>
          </p:cNvPr>
          <p:cNvSpPr txBox="1"/>
          <p:nvPr/>
        </p:nvSpPr>
        <p:spPr>
          <a:xfrm>
            <a:off x="871463" y="4153852"/>
            <a:ext cx="3709393" cy="1938992"/>
          </a:xfrm>
          <a:prstGeom prst="rect">
            <a:avLst/>
          </a:prstGeom>
          <a:solidFill>
            <a:srgbClr val="D0F0EE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Validate caregiving as “care,” not “feeding”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Explicitly redefine caregiving roles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What to say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“Your presence, comfort, and listening matter more than food.”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Relieves caregiver burden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Reinforces relational care over task-based care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00B0D7-B972-B5CB-258D-AF35F9C33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2"/>
            <a:ext cx="11740260" cy="1044132"/>
          </a:xfrm>
        </p:spPr>
        <p:txBody>
          <a:bodyPr/>
          <a:lstStyle/>
          <a:p>
            <a: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Patient and Caregiver Empowerment Strategies (cont’d)</a:t>
            </a:r>
            <a:b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1E36474-338A-A935-C886-57F25FF08569}"/>
              </a:ext>
            </a:extLst>
          </p:cNvPr>
          <p:cNvSpPr/>
          <p:nvPr/>
        </p:nvSpPr>
        <p:spPr>
          <a:xfrm>
            <a:off x="3863727" y="2159780"/>
            <a:ext cx="427484" cy="54436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BB4FD64-8AF8-81A0-7003-FB9013DA21A2}"/>
              </a:ext>
            </a:extLst>
          </p:cNvPr>
          <p:cNvSpPr/>
          <p:nvPr/>
        </p:nvSpPr>
        <p:spPr>
          <a:xfrm>
            <a:off x="7878342" y="2159780"/>
            <a:ext cx="432015" cy="54436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1" name="Arrow: Bent 10">
            <a:extLst>
              <a:ext uri="{FF2B5EF4-FFF2-40B4-BE49-F238E27FC236}">
                <a16:creationId xmlns:a16="http://schemas.microsoft.com/office/drawing/2014/main" id="{40A04FB7-D0A0-9BEB-7C3B-86A8B1B77590}"/>
              </a:ext>
            </a:extLst>
          </p:cNvPr>
          <p:cNvSpPr/>
          <p:nvPr/>
        </p:nvSpPr>
        <p:spPr>
          <a:xfrm rot="10800000">
            <a:off x="9615583" y="3597892"/>
            <a:ext cx="1529697" cy="1821000"/>
          </a:xfrm>
          <a:prstGeom prst="bentArrow">
            <a:avLst>
              <a:gd name="adj1" fmla="val 17769"/>
              <a:gd name="adj2" fmla="val 20661"/>
              <a:gd name="adj3" fmla="val 20661"/>
              <a:gd name="adj4" fmla="val 4375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A31E65A-6F04-CB8A-B235-182E4B7523AB}"/>
              </a:ext>
            </a:extLst>
          </p:cNvPr>
          <p:cNvSpPr/>
          <p:nvPr/>
        </p:nvSpPr>
        <p:spPr>
          <a:xfrm rot="10800000">
            <a:off x="4580855" y="4827803"/>
            <a:ext cx="1025851" cy="59108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AA527A31-5429-B7FF-3F72-288F29D6F3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5058" y="6302375"/>
            <a:ext cx="7927257" cy="327025"/>
          </a:xfrm>
        </p:spPr>
        <p:txBody>
          <a:bodyPr/>
          <a:lstStyle/>
          <a:p>
            <a:r>
              <a:rPr lang="en-US" dirty="0"/>
              <a:t>Andrew. Palliat Med. 2009;23:680. Lize. Eur J Oncol Nurs. 2020;49:101838. Phillips. Curr Opin Support Palliat Care. 2020;14:304.</a:t>
            </a:r>
          </a:p>
        </p:txBody>
      </p:sp>
    </p:spTree>
    <p:extLst>
      <p:ext uri="{BB962C8B-B14F-4D97-AF65-F5344CB8AC3E}">
        <p14:creationId xmlns:p14="http://schemas.microsoft.com/office/powerpoint/2010/main" val="10986785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9599F-2D63-8FAA-CF4E-B1CA64E4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20E362BD-4576-E0AB-9EDA-9F95E3C3E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667123"/>
          </a:xfrm>
        </p:spPr>
        <p:txBody>
          <a:bodyPr/>
          <a:lstStyle/>
          <a:p>
            <a:r>
              <a:rPr lang="en-US" altLang="en-US" dirty="0"/>
              <a:t>Standard-of-Care Guidelines and Novel Therapies on the Horizon for Cancer Cachexia</a:t>
            </a:r>
          </a:p>
        </p:txBody>
      </p:sp>
    </p:spTree>
    <p:extLst>
      <p:ext uri="{BB962C8B-B14F-4D97-AF65-F5344CB8AC3E}">
        <p14:creationId xmlns:p14="http://schemas.microsoft.com/office/powerpoint/2010/main" val="31645155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463F9-B7D4-D825-08D6-FE24F76C6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017EC00-8340-8FC2-A4FE-62A6EB996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92800"/>
            <a:ext cx="11740260" cy="978858"/>
          </a:xfrm>
        </p:spPr>
        <p:txBody>
          <a:bodyPr/>
          <a:lstStyle/>
          <a:p>
            <a:r>
              <a:rPr lang="en-US" altLang="en-US" sz="3000" dirty="0"/>
              <a:t>NCCN Guidelines: Palliative Care for Patients With Anorexia/Cachexia</a:t>
            </a:r>
            <a:br>
              <a:rPr lang="en-US" altLang="en-US" sz="3000" dirty="0"/>
            </a:br>
            <a:endParaRPr lang="en-US" altLang="en-US" sz="3000" dirty="0"/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FD095CFB-4D4F-1EB9-6CCA-5F78B9821A3E}"/>
              </a:ext>
            </a:extLst>
          </p:cNvPr>
          <p:cNvGraphicFramePr>
            <a:graphicFrameLocks noGrp="1"/>
          </p:cNvGraphicFramePr>
          <p:nvPr/>
        </p:nvGraphicFramePr>
        <p:xfrm>
          <a:off x="2317008" y="951785"/>
          <a:ext cx="6297154" cy="2227265"/>
        </p:xfrm>
        <a:graphic>
          <a:graphicData uri="http://schemas.openxmlformats.org/drawingml/2006/table">
            <a:tbl>
              <a:tblPr/>
              <a:tblGrid>
                <a:gridCol w="4204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3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8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Assessment and Interventions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Reassessment/Outcomes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Evaluate rate/severity of weight loss/associated symptoms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Weight stabilization or gain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Improvement in symptoms interfering with intake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Improved energy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Resolution of metabolic or endocrine dysfunction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A1B2C2DA-32E3-F9ED-BE5D-02D2D2FD7AF5}"/>
              </a:ext>
            </a:extLst>
          </p:cNvPr>
          <p:cNvGraphicFramePr>
            <a:graphicFrameLocks noGrp="1"/>
          </p:cNvGraphicFramePr>
          <p:nvPr/>
        </p:nvGraphicFramePr>
        <p:xfrm>
          <a:off x="2966494" y="951786"/>
          <a:ext cx="3478568" cy="5801926"/>
        </p:xfrm>
        <a:graphic>
          <a:graphicData uri="http://schemas.openxmlformats.org/drawingml/2006/table">
            <a:tbl>
              <a:tblPr/>
              <a:tblGrid>
                <a:gridCol w="3478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91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Assessment and Interventions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Evaluate rate/severity of weight loss/associated symptoms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Educate patient/family/caregiver on patient’s condition/risk vs benefit of tx options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0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Screening for conditions interfering with intake: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Dyspnea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Early satiety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Fatigue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Constipation, nausea/vomiting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Intractable hiccups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Oral issues (eg, dental/jaw, dysgeusia, mucositis, oropharyngeal candidiasis, xerostomia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Pain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Pancreatic exocrine enzyme insufficiency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Psychiatric: anxiety, depression, eating disorders/distorted body image)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Review/modify intake of intefering medications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evaluation for endocrine issues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439431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Assess for social determinants of health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109619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Encourage high-protein/high-nutrition food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63594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swallowing evaluation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448818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psychiatric consultation, as needed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327481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nutrition support, as appropriate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27798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clinical trial of novel agents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604764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Palliative Interventions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118311"/>
                  </a:ext>
                </a:extLst>
              </a:tr>
            </a:tbl>
          </a:graphicData>
        </a:graphic>
      </p:graphicFrame>
      <p:sp>
        <p:nvSpPr>
          <p:cNvPr id="6" name="Right Brace 5">
            <a:extLst>
              <a:ext uri="{FF2B5EF4-FFF2-40B4-BE49-F238E27FC236}">
                <a16:creationId xmlns:a16="http://schemas.microsoft.com/office/drawing/2014/main" id="{199A9A66-AB95-0E13-AB0E-F5FE5642DCF0}"/>
              </a:ext>
            </a:extLst>
          </p:cNvPr>
          <p:cNvSpPr/>
          <p:nvPr/>
        </p:nvSpPr>
        <p:spPr>
          <a:xfrm>
            <a:off x="6513430" y="1401508"/>
            <a:ext cx="118114" cy="165788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A1B4587-7E39-B18E-56D2-3B4FC050C88C}"/>
              </a:ext>
            </a:extLst>
          </p:cNvPr>
          <p:cNvCxnSpPr/>
          <p:nvPr/>
        </p:nvCxnSpPr>
        <p:spPr>
          <a:xfrm flipV="1">
            <a:off x="6513430" y="3238853"/>
            <a:ext cx="408671" cy="5640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1131AB3-7A26-0E66-544A-DCC72844E6D1}"/>
              </a:ext>
            </a:extLst>
          </p:cNvPr>
          <p:cNvCxnSpPr/>
          <p:nvPr/>
        </p:nvCxnSpPr>
        <p:spPr>
          <a:xfrm>
            <a:off x="6513430" y="3802875"/>
            <a:ext cx="408671" cy="6323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BBADDA7-68E0-A9F5-32ED-6DFE7854BD99}"/>
              </a:ext>
            </a:extLst>
          </p:cNvPr>
          <p:cNvSpPr txBox="1"/>
          <p:nvPr/>
        </p:nvSpPr>
        <p:spPr>
          <a:xfrm>
            <a:off x="6718534" y="4589090"/>
            <a:ext cx="1254704" cy="41874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If ongoing needs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7F457114-6C6E-ACA8-87C3-B5326E098265}"/>
              </a:ext>
            </a:extLst>
          </p:cNvPr>
          <p:cNvSpPr/>
          <p:nvPr/>
        </p:nvSpPr>
        <p:spPr>
          <a:xfrm>
            <a:off x="6513430" y="4529268"/>
            <a:ext cx="118114" cy="52984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385187-CD93-1B57-C34F-4CEA8DDDA752}"/>
              </a:ext>
            </a:extLst>
          </p:cNvPr>
          <p:cNvCxnSpPr/>
          <p:nvPr/>
        </p:nvCxnSpPr>
        <p:spPr>
          <a:xfrm>
            <a:off x="6479246" y="951785"/>
            <a:ext cx="0" cy="558574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Brace 14">
            <a:extLst>
              <a:ext uri="{FF2B5EF4-FFF2-40B4-BE49-F238E27FC236}">
                <a16:creationId xmlns:a16="http://schemas.microsoft.com/office/drawing/2014/main" id="{B3FDCF41-7009-F62D-F4BC-C14B1F9E5E22}"/>
              </a:ext>
            </a:extLst>
          </p:cNvPr>
          <p:cNvSpPr/>
          <p:nvPr/>
        </p:nvSpPr>
        <p:spPr>
          <a:xfrm>
            <a:off x="8741688" y="1401508"/>
            <a:ext cx="118114" cy="165788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7A631F-44DC-9A2D-3865-0E846D889E7F}"/>
              </a:ext>
            </a:extLst>
          </p:cNvPr>
          <p:cNvSpPr txBox="1"/>
          <p:nvPr/>
        </p:nvSpPr>
        <p:spPr>
          <a:xfrm>
            <a:off x="9101269" y="1905709"/>
            <a:ext cx="991312" cy="66657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Continue to treat/monitor symptoms and QoL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90DA8777-6411-21AA-C691-D64FC42E8C78}"/>
              </a:ext>
            </a:extLst>
          </p:cNvPr>
          <p:cNvSpPr/>
          <p:nvPr/>
        </p:nvSpPr>
        <p:spPr>
          <a:xfrm>
            <a:off x="7941454" y="4529268"/>
            <a:ext cx="118114" cy="52984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C195D3-DFEE-49CE-70AC-2B553028FE23}"/>
              </a:ext>
            </a:extLst>
          </p:cNvPr>
          <p:cNvSpPr txBox="1"/>
          <p:nvPr/>
        </p:nvSpPr>
        <p:spPr>
          <a:xfrm>
            <a:off x="9015918" y="3862693"/>
            <a:ext cx="1750559" cy="166643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Re-evaluate palliative care interventions and intensify as possible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Provide nutritional consultation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Consider appetite stimulant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D321DCFF-5ED9-A764-C945-479D7C3070CD}"/>
              </a:ext>
            </a:extLst>
          </p:cNvPr>
          <p:cNvSpPr/>
          <p:nvPr/>
        </p:nvSpPr>
        <p:spPr>
          <a:xfrm>
            <a:off x="10827527" y="1700611"/>
            <a:ext cx="118114" cy="3837062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0A15F9-50E6-8F28-7098-E7DEC6F9468E}"/>
              </a:ext>
            </a:extLst>
          </p:cNvPr>
          <p:cNvSpPr txBox="1"/>
          <p:nvPr/>
        </p:nvSpPr>
        <p:spPr>
          <a:xfrm>
            <a:off x="11057958" y="3411372"/>
            <a:ext cx="991312" cy="45132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Ongoing reassessment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411708-24D8-6EE5-3C23-4F0043CCCB6E}"/>
              </a:ext>
            </a:extLst>
          </p:cNvPr>
          <p:cNvSpPr txBox="1"/>
          <p:nvPr/>
        </p:nvSpPr>
        <p:spPr>
          <a:xfrm>
            <a:off x="1255019" y="954987"/>
            <a:ext cx="1666433" cy="389920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Estimated Life Expectancy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DE38387-8E63-3532-8A2B-79E61310692A}"/>
              </a:ext>
            </a:extLst>
          </p:cNvPr>
          <p:cNvCxnSpPr/>
          <p:nvPr/>
        </p:nvCxnSpPr>
        <p:spPr>
          <a:xfrm>
            <a:off x="2940961" y="951785"/>
            <a:ext cx="0" cy="558574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7F83795-431C-6A5D-F4DA-5B270327734D}"/>
              </a:ext>
            </a:extLst>
          </p:cNvPr>
          <p:cNvSpPr txBox="1"/>
          <p:nvPr/>
        </p:nvSpPr>
        <p:spPr>
          <a:xfrm>
            <a:off x="1409859" y="3157657"/>
            <a:ext cx="1094480" cy="8150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Years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Months to year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C68311-AC33-5459-C82B-4A41936AD7C6}"/>
              </a:ext>
            </a:extLst>
          </p:cNvPr>
          <p:cNvCxnSpPr/>
          <p:nvPr/>
        </p:nvCxnSpPr>
        <p:spPr>
          <a:xfrm>
            <a:off x="2317008" y="3556646"/>
            <a:ext cx="39310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012E2D4-D2CE-B402-7248-06E4047265EA}"/>
              </a:ext>
            </a:extLst>
          </p:cNvPr>
          <p:cNvCxnSpPr/>
          <p:nvPr/>
        </p:nvCxnSpPr>
        <p:spPr>
          <a:xfrm>
            <a:off x="8195416" y="4785642"/>
            <a:ext cx="49499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C4E8894-7C07-CFA3-ADA3-F75C2C33DBF3}"/>
              </a:ext>
            </a:extLst>
          </p:cNvPr>
          <p:cNvSpPr txBox="1"/>
          <p:nvPr/>
        </p:nvSpPr>
        <p:spPr>
          <a:xfrm>
            <a:off x="1346200" y="5848158"/>
            <a:ext cx="1156711" cy="8150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Weeks to Months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Days to Weeks (dying patient)</a:t>
            </a:r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8314D3BA-74F2-1EAF-A690-882DB17507B0}"/>
              </a:ext>
            </a:extLst>
          </p:cNvPr>
          <p:cNvSpPr/>
          <p:nvPr/>
        </p:nvSpPr>
        <p:spPr>
          <a:xfrm>
            <a:off x="2513562" y="5819686"/>
            <a:ext cx="196542" cy="717836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9FF86F-E93D-A1AF-CAAA-B626714E5AC1}"/>
              </a:ext>
            </a:extLst>
          </p:cNvPr>
          <p:cNvCxnSpPr/>
          <p:nvPr/>
        </p:nvCxnSpPr>
        <p:spPr>
          <a:xfrm>
            <a:off x="2502911" y="6637590"/>
            <a:ext cx="300110" cy="0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15">
            <a:extLst>
              <a:ext uri="{FF2B5EF4-FFF2-40B4-BE49-F238E27FC236}">
                <a16:creationId xmlns:a16="http://schemas.microsoft.com/office/drawing/2014/main" id="{7215F14B-06B5-F58B-A045-760013B19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895" y="6611049"/>
            <a:ext cx="5644122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NCCN Guidelines Practice Guidelines in Oncology (NCCN Guidelines®). Palliative Care. V.1.2026.</a:t>
            </a: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04769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D71F9-37B9-23C9-C0C6-6AF274B1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2796F65-0978-EE1F-323F-ED82CD5B40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ASCO Guidelines</a:t>
            </a:r>
            <a:br>
              <a:rPr lang="en-US" altLang="en-US" dirty="0"/>
            </a:br>
            <a:r>
              <a:rPr lang="en-US" altLang="en-US" dirty="0"/>
              <a:t>Management of Cancer Cachexia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D1E2A73-1175-3E91-2289-33A6CECD06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b="1" dirty="0">
                <a:solidFill>
                  <a:schemeClr val="accent1"/>
                </a:solidFill>
              </a:rPr>
              <a:t>Recommendations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Dietary counseling may be offered with the goals of providing patients and their caregivers with advice on cachexia management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Enteral feeding tubes and parenteral nutrition should </a:t>
            </a:r>
            <a:r>
              <a:rPr lang="en-US" altLang="en-US" sz="2000" b="1" u="sng" dirty="0"/>
              <a:t>not</a:t>
            </a:r>
            <a:r>
              <a:rPr lang="en-US" altLang="en-US" sz="2000" dirty="0"/>
              <a:t> be routinely used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In the absence of more robust evidence, no specific pharmacologic intervention can be recommended as the standard of care; therefore, HCPs may choose not to prescribe medications specifically for the treatment of cancer cachexia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When it is decided to try a drug to improve appetite and/or improve weight gain: currently available pharmacologic interventions that may be used include progesterone analogs and short-term (weeks) use of corticosteroids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Update: </a:t>
            </a:r>
            <a:r>
              <a:rPr lang="en-GB" sz="2000" dirty="0">
                <a:solidFill>
                  <a:srgbClr val="383838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oncologists may offer low-dose daily olanzapine</a:t>
            </a:r>
            <a:endParaRPr lang="en-US" altLang="en-US" sz="2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B3121-1383-4B40-BDB1-F67F4E48F24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l-NL" dirty="0"/>
              <a:t>Roeland. JCO. 2020:38:2438. Roeland. JCO. 2023;41:4178.</a:t>
            </a:r>
          </a:p>
        </p:txBody>
      </p:sp>
    </p:spTree>
    <p:extLst>
      <p:ext uri="{BB962C8B-B14F-4D97-AF65-F5344CB8AC3E}">
        <p14:creationId xmlns:p14="http://schemas.microsoft.com/office/powerpoint/2010/main" val="22132695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96B27-4113-A142-0E92-F9722894F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24DA2B2-499D-8BBB-8D54-51F595AB7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ASCO and ESMO Recommendations: Treatment Considerations for Patients With Cancer and Cachexia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6C146B2-1CE4-C19C-1A2F-1FB914A7B5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5212080"/>
            <a:ext cx="11740260" cy="877822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/>
              <a:t>These options offer limited weight and appetite improvement without addressing QoL or functional endpoints most meaningful to patients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/>
              <a:t>These options do not target the underlying biology driving cachexia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929B13-7C75-AC1F-ABFA-62EB9D26465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Roeland. JCO. 2020:38:2438. Roeland. JCO. 2023;41:4178. Arends. Ann Oncol. 2021;6:100092. Olanzapine PI. Sandhya. JCO. 2023;41:2617.</a:t>
            </a:r>
          </a:p>
        </p:txBody>
      </p:sp>
      <p:graphicFrame>
        <p:nvGraphicFramePr>
          <p:cNvPr id="6" name="Group 32">
            <a:extLst>
              <a:ext uri="{FF2B5EF4-FFF2-40B4-BE49-F238E27FC236}">
                <a16:creationId xmlns:a16="http://schemas.microsoft.com/office/drawing/2014/main" id="{E932903F-E96F-E708-C6E1-1D46C773CBB4}"/>
              </a:ext>
            </a:extLst>
          </p:cNvPr>
          <p:cNvGraphicFramePr>
            <a:graphicFrameLocks noGrp="1"/>
          </p:cNvGraphicFramePr>
          <p:nvPr/>
        </p:nvGraphicFramePr>
        <p:xfrm>
          <a:off x="231078" y="1324040"/>
          <a:ext cx="11370372" cy="3807032"/>
        </p:xfrm>
        <a:graphic>
          <a:graphicData uri="http://schemas.openxmlformats.org/drawingml/2006/table">
            <a:tbl>
              <a:tblPr/>
              <a:tblGrid>
                <a:gridCol w="3369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2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9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74057370"/>
                    </a:ext>
                  </a:extLst>
                </a:gridCol>
              </a:tblGrid>
              <a:tr h="212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Characteristics of Treating Agent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Megestrol Acetate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Olanzapine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Corticosteroids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1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Indication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Anorexia/cachexia in AIDS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Schizophrenia and bipolar disorder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Multiple conditions/ diseases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Mode(s) of administration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Oral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Oral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Multiple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8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Efficacy: body composition, symptoms, physical function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Weight gain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Appetite improvement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No proven effect on QoL or physical function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Weight improvement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Appetite improvement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No proven effect on QoL or physical function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No proven effect on weight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Temporary improvement of appetite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7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Safety (associated risks)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>
                          <a:latin typeface="+mn-lt"/>
                        </a:rPr>
                        <a:t>Serious AEs, eg, thromboembolism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Falls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Impaired cognitive function and motor skills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Increased risk of mortality in older patients with dementia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Not recommended for use beyond a few weeks due to risks of serious AEs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59731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5BB4D-234F-E849-0119-BD631DD8D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>
            <a:extLst>
              <a:ext uri="{FF2B5EF4-FFF2-40B4-BE49-F238E27FC236}">
                <a16:creationId xmlns:a16="http://schemas.microsoft.com/office/drawing/2014/main" id="{485844D7-767F-5588-E758-897754EA0B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altLang="en-US" sz="1800" dirty="0"/>
              <a:t>Randomized, double-blind, placebo-controlled trial</a:t>
            </a: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endParaRPr lang="en-US" altLang="en-US" sz="1800" dirty="0"/>
          </a:p>
          <a:p>
            <a:r>
              <a:rPr lang="en-US" altLang="en-US" sz="1800" b="1" dirty="0"/>
              <a:t>Primary endpoints: </a:t>
            </a:r>
            <a:r>
              <a:rPr lang="en-US" altLang="en-US" sz="1800" dirty="0"/>
              <a:t>proportion of patients with weight gain &gt;5%, improvement in appetite (assessed by the visual analog scale, functional assessment of chronic illness therapy system of QoL questionnaires anorexia cachexia subscale)</a:t>
            </a:r>
          </a:p>
          <a:p>
            <a:r>
              <a:rPr lang="en-US" altLang="en-US" sz="1800" b="1" dirty="0"/>
              <a:t>Secondary endpoints: </a:t>
            </a:r>
            <a:r>
              <a:rPr lang="en-US" altLang="en-US" sz="1800" dirty="0"/>
              <a:t>change in nutritional status, QoL, and chemotherapy toxicity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CC0638F9-A4E2-46F7-7811-7D6154811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Trial of Olanzapine in Advanced GI/Lung Cancer</a:t>
            </a:r>
            <a:br>
              <a:rPr lang="en-US" altLang="en-US" dirty="0"/>
            </a:br>
            <a:r>
              <a:rPr lang="en-US" altLang="en-US" dirty="0"/>
              <a:t>Chemotherapy-Related Anorexia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819FCFD-1B08-4BA8-87E0-F0EC6CB4297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altLang="en-US" spc="-10" dirty="0"/>
              <a:t>Sandhya. JCO. 2023;41:2617.</a:t>
            </a:r>
            <a:endParaRPr lang="en-US" altLang="en-US" dirty="0"/>
          </a:p>
        </p:txBody>
      </p:sp>
      <p:sp>
        <p:nvSpPr>
          <p:cNvPr id="11" name="Text Box 45">
            <a:extLst>
              <a:ext uri="{FF2B5EF4-FFF2-40B4-BE49-F238E27FC236}">
                <a16:creationId xmlns:a16="http://schemas.microsoft.com/office/drawing/2014/main" id="{E392DA15-1C0F-8DB7-2C7B-172FE3478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235" y="2107931"/>
            <a:ext cx="312183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≥18 yr; </a:t>
            </a:r>
            <a:b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with untreated locally advanced or </a:t>
            </a:r>
            <a:b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metastatic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gastric, hepatopancreatico-biliary, and lung cancers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 = 124)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7949A058-A722-2E93-FCF0-C75B881A1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3798" y="1851484"/>
            <a:ext cx="3790950" cy="1107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Olanzapine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(2.5 mg PO) x 12 wk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Chemotherapy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</a:t>
            </a:r>
          </a:p>
        </p:txBody>
      </p:sp>
      <p:sp>
        <p:nvSpPr>
          <p:cNvPr id="13" name="Line 53">
            <a:extLst>
              <a:ext uri="{FF2B5EF4-FFF2-40B4-BE49-F238E27FC236}">
                <a16:creationId xmlns:a16="http://schemas.microsoft.com/office/drawing/2014/main" id="{C3903A38-6D13-6F3C-9B98-385CEE38DF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5417" y="3254644"/>
            <a:ext cx="1004081" cy="19979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4" name="Line 54">
            <a:extLst>
              <a:ext uri="{FF2B5EF4-FFF2-40B4-BE49-F238E27FC236}">
                <a16:creationId xmlns:a16="http://schemas.microsoft.com/office/drawing/2014/main" id="{6643DFB4-9D44-9C7A-0796-C406AF101E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37668" y="2503528"/>
            <a:ext cx="1011830" cy="27066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373C3A-B8D5-A8C0-0516-97E86F5E591A}"/>
              </a:ext>
            </a:extLst>
          </p:cNvPr>
          <p:cNvSpPr txBox="1"/>
          <p:nvPr/>
        </p:nvSpPr>
        <p:spPr>
          <a:xfrm>
            <a:off x="5243513" y="5591175"/>
            <a:ext cx="4548187" cy="6330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5227DB-0FE7-7C6F-E112-9F37A51E50AA}"/>
              </a:ext>
            </a:extLst>
          </p:cNvPr>
          <p:cNvSpPr txBox="1"/>
          <p:nvPr/>
        </p:nvSpPr>
        <p:spPr>
          <a:xfrm>
            <a:off x="4161295" y="4217709"/>
            <a:ext cx="37815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*Both groups received standard nutritional assessment and dietary advice.</a:t>
            </a:r>
          </a:p>
        </p:txBody>
      </p:sp>
      <p:sp>
        <p:nvSpPr>
          <p:cNvPr id="20" name="Rectangle 49">
            <a:extLst>
              <a:ext uri="{FF2B5EF4-FFF2-40B4-BE49-F238E27FC236}">
                <a16:creationId xmlns:a16="http://schemas.microsoft.com/office/drawing/2014/main" id="{BE5049CE-5102-C94A-468A-8CC0A9910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3798" y="3083900"/>
            <a:ext cx="3790950" cy="1107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Placebo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x 12 wk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Chemotherapy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3A54CD-495C-BB1D-54C6-C7962D064960}"/>
              </a:ext>
            </a:extLst>
          </p:cNvPr>
          <p:cNvSpPr txBox="1"/>
          <p:nvPr/>
        </p:nvSpPr>
        <p:spPr>
          <a:xfrm>
            <a:off x="3224614" y="2885093"/>
            <a:ext cx="307279" cy="4191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1:1</a:t>
            </a:r>
          </a:p>
        </p:txBody>
      </p:sp>
      <p:grpSp>
        <p:nvGrpSpPr>
          <p:cNvPr id="9253" name="Group 9252">
            <a:extLst>
              <a:ext uri="{FF2B5EF4-FFF2-40B4-BE49-F238E27FC236}">
                <a16:creationId xmlns:a16="http://schemas.microsoft.com/office/drawing/2014/main" id="{AD1CA715-F59A-FC41-BB7F-4FFC47467999}"/>
              </a:ext>
            </a:extLst>
          </p:cNvPr>
          <p:cNvGrpSpPr/>
          <p:nvPr/>
        </p:nvGrpSpPr>
        <p:grpSpPr>
          <a:xfrm>
            <a:off x="8177350" y="1484341"/>
            <a:ext cx="3724321" cy="2849915"/>
            <a:chOff x="8318327" y="1484341"/>
            <a:chExt cx="3724321" cy="2849915"/>
          </a:xfrm>
        </p:grpSpPr>
        <p:grpSp>
          <p:nvGrpSpPr>
            <p:cNvPr id="9240" name="Group 9239">
              <a:extLst>
                <a:ext uri="{FF2B5EF4-FFF2-40B4-BE49-F238E27FC236}">
                  <a16:creationId xmlns:a16="http://schemas.microsoft.com/office/drawing/2014/main" id="{A32B1F7E-156A-784F-9E55-307515CE3F75}"/>
                </a:ext>
              </a:extLst>
            </p:cNvPr>
            <p:cNvGrpSpPr/>
            <p:nvPr/>
          </p:nvGrpSpPr>
          <p:grpSpPr>
            <a:xfrm>
              <a:off x="9395460" y="2350008"/>
              <a:ext cx="73152" cy="1207008"/>
              <a:chOff x="9390888" y="2350008"/>
              <a:chExt cx="73152" cy="1207008"/>
            </a:xfrm>
          </p:grpSpPr>
          <p:cxnSp>
            <p:nvCxnSpPr>
              <p:cNvPr id="9236" name="Straight Connector 9235">
                <a:extLst>
                  <a:ext uri="{FF2B5EF4-FFF2-40B4-BE49-F238E27FC236}">
                    <a16:creationId xmlns:a16="http://schemas.microsoft.com/office/drawing/2014/main" id="{23C5827F-F718-E8ED-3794-A369E18940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27464" y="2350008"/>
                <a:ext cx="0" cy="12054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39" name="Straight Connector 9238">
                <a:extLst>
                  <a:ext uri="{FF2B5EF4-FFF2-40B4-BE49-F238E27FC236}">
                    <a16:creationId xmlns:a16="http://schemas.microsoft.com/office/drawing/2014/main" id="{A8CE3C9C-6BB8-0BDE-5E87-83034CC23B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0888" y="3557016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43" name="Group 9242">
              <a:extLst>
                <a:ext uri="{FF2B5EF4-FFF2-40B4-BE49-F238E27FC236}">
                  <a16:creationId xmlns:a16="http://schemas.microsoft.com/office/drawing/2014/main" id="{D3DC8832-1703-993F-986E-B67D211B8AC8}"/>
                </a:ext>
              </a:extLst>
            </p:cNvPr>
            <p:cNvGrpSpPr/>
            <p:nvPr/>
          </p:nvGrpSpPr>
          <p:grpSpPr>
            <a:xfrm>
              <a:off x="10440162" y="2354580"/>
              <a:ext cx="73152" cy="1184148"/>
              <a:chOff x="10440162" y="2354580"/>
              <a:chExt cx="73152" cy="1184148"/>
            </a:xfrm>
          </p:grpSpPr>
          <p:cxnSp>
            <p:nvCxnSpPr>
              <p:cNvPr id="9233" name="Straight Connector 9232">
                <a:extLst>
                  <a:ext uri="{FF2B5EF4-FFF2-40B4-BE49-F238E27FC236}">
                    <a16:creationId xmlns:a16="http://schemas.microsoft.com/office/drawing/2014/main" id="{AFD9685E-4979-C5D3-3241-3B3DAACD7B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76738" y="2354580"/>
                <a:ext cx="0" cy="118414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1" name="Straight Connector 9240">
                <a:extLst>
                  <a:ext uri="{FF2B5EF4-FFF2-40B4-BE49-F238E27FC236}">
                    <a16:creationId xmlns:a16="http://schemas.microsoft.com/office/drawing/2014/main" id="{8B4EE3A9-E426-B6FB-8EA9-6D7E105543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40162" y="3160776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2" name="Straight Connector 9241">
                <a:extLst>
                  <a:ext uri="{FF2B5EF4-FFF2-40B4-BE49-F238E27FC236}">
                    <a16:creationId xmlns:a16="http://schemas.microsoft.com/office/drawing/2014/main" id="{513C31F1-FCDD-15D8-9EA0-0F05051241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40162" y="3398520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46" name="Group 9245">
              <a:extLst>
                <a:ext uri="{FF2B5EF4-FFF2-40B4-BE49-F238E27FC236}">
                  <a16:creationId xmlns:a16="http://schemas.microsoft.com/office/drawing/2014/main" id="{36A9EA1B-1E7A-1B57-665E-28EF782DF589}"/>
                </a:ext>
              </a:extLst>
            </p:cNvPr>
            <p:cNvGrpSpPr/>
            <p:nvPr/>
          </p:nvGrpSpPr>
          <p:grpSpPr>
            <a:xfrm>
              <a:off x="11480292" y="2346960"/>
              <a:ext cx="73152" cy="1248156"/>
              <a:chOff x="11480292" y="2346960"/>
              <a:chExt cx="73152" cy="1248156"/>
            </a:xfrm>
          </p:grpSpPr>
          <p:cxnSp>
            <p:nvCxnSpPr>
              <p:cNvPr id="9234" name="Straight Connector 9233">
                <a:extLst>
                  <a:ext uri="{FF2B5EF4-FFF2-40B4-BE49-F238E27FC236}">
                    <a16:creationId xmlns:a16="http://schemas.microsoft.com/office/drawing/2014/main" id="{C5F18A55-1A8D-6B02-67EB-AC7FC5E60F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16487" y="2346960"/>
                <a:ext cx="762" cy="12481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4" name="Straight Connector 9243">
                <a:extLst>
                  <a:ext uri="{FF2B5EF4-FFF2-40B4-BE49-F238E27FC236}">
                    <a16:creationId xmlns:a16="http://schemas.microsoft.com/office/drawing/2014/main" id="{7DE4FBBE-8989-D3A5-24CF-1C32037DC7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80292" y="2895600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5" name="Straight Connector 9244">
                <a:extLst>
                  <a:ext uri="{FF2B5EF4-FFF2-40B4-BE49-F238E27FC236}">
                    <a16:creationId xmlns:a16="http://schemas.microsoft.com/office/drawing/2014/main" id="{CAE06C78-C9D3-6A1B-9645-91860FF15F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80292" y="3148584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8CBDB5-D977-D66C-BB45-FF28DFE9DF6B}"/>
                </a:ext>
              </a:extLst>
            </p:cNvPr>
            <p:cNvSpPr txBox="1"/>
            <p:nvPr/>
          </p:nvSpPr>
          <p:spPr>
            <a:xfrm>
              <a:off x="8915400" y="1484341"/>
              <a:ext cx="2999567" cy="361876"/>
            </a:xfrm>
            <a:prstGeom prst="rect">
              <a:avLst/>
            </a:prstGeom>
          </p:spPr>
          <p:txBody>
            <a:bodyPr vert="horz" wrap="square" lIns="0" tIns="0" rIns="0" bIns="0" rtlCol="0" anchor="b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Treatment Outcome: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Mean Weight Change During Treatment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5CA51A5-4E38-21EC-32FF-D8F878FE8122}"/>
                </a:ext>
              </a:extLst>
            </p:cNvPr>
            <p:cNvGrpSpPr/>
            <p:nvPr/>
          </p:nvGrpSpPr>
          <p:grpSpPr>
            <a:xfrm>
              <a:off x="8851392" y="2345436"/>
              <a:ext cx="3119946" cy="1549908"/>
              <a:chOff x="8851392" y="2345436"/>
              <a:chExt cx="3119946" cy="1549908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4FEF53CA-DF4D-99AE-2C92-099BC5AC3959}"/>
                  </a:ext>
                </a:extLst>
              </p:cNvPr>
              <p:cNvCxnSpPr/>
              <p:nvPr/>
            </p:nvCxnSpPr>
            <p:spPr>
              <a:xfrm>
                <a:off x="8915400" y="2345436"/>
                <a:ext cx="0" cy="15499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6D0A9120-617C-03E7-53D9-DA2D26C5AB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15400" y="3895344"/>
                <a:ext cx="305593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029E0AD-0C78-4C68-A011-872F7B5585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35000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66416CAE-EC17-7129-80A1-E7BBB083E9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504542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EFBC0C6-B0BD-4D8E-2F31-1C2AF6DD2E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659076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37B2AA4-2075-31EE-128D-5481258F09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81361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DAEE186A-3AA5-E7EB-6AEE-F505B61979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96814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4E96B84-D5F4-8567-F4D9-4408BA9A0F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12267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F9527862-D1DB-FC65-E32D-A868F4DC37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277212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0377FAE-C2A3-4B77-1009-CB0E2B91984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431746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9A3D3F9E-C648-ED50-4975-B1D9A15099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58628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486D8B74-74B3-745C-DA6C-998718BFB65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74081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E87BFE2-1365-D092-B84A-419D5D4972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89534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2A33B4F-8522-5BD3-5A16-9810C02DDA3B}"/>
                </a:ext>
              </a:extLst>
            </p:cNvPr>
            <p:cNvCxnSpPr>
              <a:cxnSpLocks/>
            </p:cNvCxnSpPr>
            <p:nvPr/>
          </p:nvCxnSpPr>
          <p:spPr>
            <a:xfrm>
              <a:off x="9418320" y="389077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D68D8D3-90E0-D71B-0663-CDD8E977A16B}"/>
                </a:ext>
              </a:extLst>
            </p:cNvPr>
            <p:cNvCxnSpPr>
              <a:cxnSpLocks/>
            </p:cNvCxnSpPr>
            <p:nvPr/>
          </p:nvCxnSpPr>
          <p:spPr>
            <a:xfrm>
              <a:off x="10459974" y="389077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DC41398-B622-28AD-CC8D-E6EDDA692B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1628" y="389077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8FE181-12D4-EA58-C635-CD8EB8AC0490}"/>
                </a:ext>
              </a:extLst>
            </p:cNvPr>
            <p:cNvSpPr txBox="1"/>
            <p:nvPr/>
          </p:nvSpPr>
          <p:spPr>
            <a:xfrm>
              <a:off x="8915400" y="4142232"/>
              <a:ext cx="3055938" cy="19202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Time Period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477289A-6D0C-8FBC-86D1-44E845F520DE}"/>
                </a:ext>
              </a:extLst>
            </p:cNvPr>
            <p:cNvSpPr txBox="1"/>
            <p:nvPr/>
          </p:nvSpPr>
          <p:spPr>
            <a:xfrm rot="16200000">
              <a:off x="7661919" y="2988128"/>
              <a:ext cx="1600200" cy="28738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Mean Weight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5C2E809-FCEB-50F8-3B46-2A466EF53814}"/>
                </a:ext>
              </a:extLst>
            </p:cNvPr>
            <p:cNvSpPr txBox="1"/>
            <p:nvPr/>
          </p:nvSpPr>
          <p:spPr>
            <a:xfrm>
              <a:off x="8523732" y="2272284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60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0C704CA-90A8-60EB-2D91-205AE8675755}"/>
                </a:ext>
              </a:extLst>
            </p:cNvPr>
            <p:cNvSpPr txBox="1"/>
            <p:nvPr/>
          </p:nvSpPr>
          <p:spPr>
            <a:xfrm>
              <a:off x="8523732" y="2428342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59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666126F-BA7F-DFB3-D908-B1F8226A557B}"/>
                </a:ext>
              </a:extLst>
            </p:cNvPr>
            <p:cNvSpPr txBox="1"/>
            <p:nvPr/>
          </p:nvSpPr>
          <p:spPr>
            <a:xfrm>
              <a:off x="8523732" y="2584400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58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4894025-3CB8-880F-E8AC-98FD1CB6C184}"/>
                </a:ext>
              </a:extLst>
            </p:cNvPr>
            <p:cNvSpPr txBox="1"/>
            <p:nvPr/>
          </p:nvSpPr>
          <p:spPr>
            <a:xfrm>
              <a:off x="8523732" y="2740458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777E73-56CC-F1F1-90DB-5CC14E5FC375}"/>
                </a:ext>
              </a:extLst>
            </p:cNvPr>
            <p:cNvSpPr txBox="1"/>
            <p:nvPr/>
          </p:nvSpPr>
          <p:spPr>
            <a:xfrm>
              <a:off x="8523732" y="2896516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A4B435A-F9A5-9DF7-1013-6FAC76138714}"/>
                </a:ext>
              </a:extLst>
            </p:cNvPr>
            <p:cNvSpPr txBox="1"/>
            <p:nvPr/>
          </p:nvSpPr>
          <p:spPr>
            <a:xfrm>
              <a:off x="8523732" y="3052574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163AE5B-330F-FDB9-FC39-A1284B6C2F24}"/>
                </a:ext>
              </a:extLst>
            </p:cNvPr>
            <p:cNvSpPr txBox="1"/>
            <p:nvPr/>
          </p:nvSpPr>
          <p:spPr>
            <a:xfrm>
              <a:off x="8523732" y="3208632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6FEA207-0A30-E2E8-36D4-26645CE478D4}"/>
                </a:ext>
              </a:extLst>
            </p:cNvPr>
            <p:cNvSpPr txBox="1"/>
            <p:nvPr/>
          </p:nvSpPr>
          <p:spPr>
            <a:xfrm>
              <a:off x="8523732" y="3364690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1F3FC6D-EF63-02BB-C13E-951BE187C197}"/>
                </a:ext>
              </a:extLst>
            </p:cNvPr>
            <p:cNvSpPr txBox="1"/>
            <p:nvPr/>
          </p:nvSpPr>
          <p:spPr>
            <a:xfrm>
              <a:off x="8523732" y="3520748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52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4FEA741-D819-9FF8-4765-E2AFCECF7316}"/>
                </a:ext>
              </a:extLst>
            </p:cNvPr>
            <p:cNvSpPr txBox="1"/>
            <p:nvPr/>
          </p:nvSpPr>
          <p:spPr>
            <a:xfrm>
              <a:off x="8523732" y="3676806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E77E184-34FB-6CAF-F096-14D51170338B}"/>
                </a:ext>
              </a:extLst>
            </p:cNvPr>
            <p:cNvSpPr txBox="1"/>
            <p:nvPr/>
          </p:nvSpPr>
          <p:spPr>
            <a:xfrm>
              <a:off x="8523732" y="3832860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F6D9F9C-07CD-1743-CF30-1DDDF741CB65}"/>
                </a:ext>
              </a:extLst>
            </p:cNvPr>
            <p:cNvSpPr txBox="1"/>
            <p:nvPr/>
          </p:nvSpPr>
          <p:spPr>
            <a:xfrm>
              <a:off x="9046464" y="3970938"/>
              <a:ext cx="746760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Baseline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153D80-9805-0DC4-1184-8F814984A151}"/>
                </a:ext>
              </a:extLst>
            </p:cNvPr>
            <p:cNvSpPr txBox="1"/>
            <p:nvPr/>
          </p:nvSpPr>
          <p:spPr>
            <a:xfrm>
              <a:off x="10092690" y="3970938"/>
              <a:ext cx="746760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Interim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174F329-9622-4906-31BB-C90DF2F34597}"/>
                </a:ext>
              </a:extLst>
            </p:cNvPr>
            <p:cNvSpPr txBox="1"/>
            <p:nvPr/>
          </p:nvSpPr>
          <p:spPr>
            <a:xfrm>
              <a:off x="11138916" y="3970938"/>
              <a:ext cx="746760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End</a:t>
              </a:r>
            </a:p>
          </p:txBody>
        </p:sp>
        <p:grpSp>
          <p:nvGrpSpPr>
            <p:cNvPr id="9221" name="Group 9220">
              <a:extLst>
                <a:ext uri="{FF2B5EF4-FFF2-40B4-BE49-F238E27FC236}">
                  <a16:creationId xmlns:a16="http://schemas.microsoft.com/office/drawing/2014/main" id="{FA6F9D21-D1BC-90FB-D553-ECCDA47F0751}"/>
                </a:ext>
              </a:extLst>
            </p:cNvPr>
            <p:cNvGrpSpPr/>
            <p:nvPr/>
          </p:nvGrpSpPr>
          <p:grpSpPr>
            <a:xfrm>
              <a:off x="10831068" y="1878486"/>
              <a:ext cx="1211580" cy="352650"/>
              <a:chOff x="10725912" y="1878486"/>
              <a:chExt cx="1211580" cy="352650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DC1E9D9-B3E7-066F-1305-0A895B876ECB}"/>
                  </a:ext>
                </a:extLst>
              </p:cNvPr>
              <p:cNvSpPr txBox="1"/>
              <p:nvPr/>
            </p:nvSpPr>
            <p:spPr>
              <a:xfrm>
                <a:off x="11015028" y="1878486"/>
                <a:ext cx="922464" cy="352650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Olanzapine</a:t>
                </a:r>
                <a:b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</a:b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Placebo</a:t>
                </a:r>
              </a:p>
            </p:txBody>
          </p:sp>
          <p:cxnSp>
            <p:nvCxnSpPr>
              <p:cNvPr id="9216" name="Straight Connector 9215">
                <a:extLst>
                  <a:ext uri="{FF2B5EF4-FFF2-40B4-BE49-F238E27FC236}">
                    <a16:creationId xmlns:a16="http://schemas.microsoft.com/office/drawing/2014/main" id="{B9C973E3-5C60-6AD4-89A6-54ECDBB3BD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25912" y="1956816"/>
                <a:ext cx="228600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7" name="Straight Connector 9216">
                <a:extLst>
                  <a:ext uri="{FF2B5EF4-FFF2-40B4-BE49-F238E27FC236}">
                    <a16:creationId xmlns:a16="http://schemas.microsoft.com/office/drawing/2014/main" id="{5ABDBC8A-AB49-0D49-6736-C5E6A4F0EF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25912" y="2132076"/>
                <a:ext cx="22860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19" name="Oval 9218">
                <a:extLst>
                  <a:ext uri="{FF2B5EF4-FFF2-40B4-BE49-F238E27FC236}">
                    <a16:creationId xmlns:a16="http://schemas.microsoft.com/office/drawing/2014/main" id="{15C81D79-CFB7-F501-1EB0-E47DF6D2456C}"/>
                  </a:ext>
                </a:extLst>
              </p:cNvPr>
              <p:cNvSpPr/>
              <p:nvPr/>
            </p:nvSpPr>
            <p:spPr>
              <a:xfrm>
                <a:off x="10794492" y="1911096"/>
                <a:ext cx="86868" cy="8686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0" name="Oval 9219">
                <a:extLst>
                  <a:ext uri="{FF2B5EF4-FFF2-40B4-BE49-F238E27FC236}">
                    <a16:creationId xmlns:a16="http://schemas.microsoft.com/office/drawing/2014/main" id="{A517DFFC-397A-DC8F-5F16-BDF0D4FEE0A9}"/>
                  </a:ext>
                </a:extLst>
              </p:cNvPr>
              <p:cNvSpPr/>
              <p:nvPr/>
            </p:nvSpPr>
            <p:spPr>
              <a:xfrm>
                <a:off x="10794492" y="2090928"/>
                <a:ext cx="86868" cy="8686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9227" name="Group 9226">
              <a:extLst>
                <a:ext uri="{FF2B5EF4-FFF2-40B4-BE49-F238E27FC236}">
                  <a16:creationId xmlns:a16="http://schemas.microsoft.com/office/drawing/2014/main" id="{D738F1DF-B901-7A6D-5D8B-B466DD743CB5}"/>
                </a:ext>
              </a:extLst>
            </p:cNvPr>
            <p:cNvGrpSpPr/>
            <p:nvPr/>
          </p:nvGrpSpPr>
          <p:grpSpPr>
            <a:xfrm>
              <a:off x="9392412" y="2973324"/>
              <a:ext cx="2179320" cy="504444"/>
              <a:chOff x="9392412" y="2973324"/>
              <a:chExt cx="2179320" cy="504444"/>
            </a:xfrm>
          </p:grpSpPr>
          <p:sp>
            <p:nvSpPr>
              <p:cNvPr id="9223" name="Freeform 9222">
                <a:extLst>
                  <a:ext uri="{FF2B5EF4-FFF2-40B4-BE49-F238E27FC236}">
                    <a16:creationId xmlns:a16="http://schemas.microsoft.com/office/drawing/2014/main" id="{36722D5E-0345-66F0-BA11-C9B8B60D2820}"/>
                  </a:ext>
                </a:extLst>
              </p:cNvPr>
              <p:cNvSpPr/>
              <p:nvPr/>
            </p:nvSpPr>
            <p:spPr>
              <a:xfrm>
                <a:off x="9432036" y="3022092"/>
                <a:ext cx="2084832" cy="411480"/>
              </a:xfrm>
              <a:custGeom>
                <a:avLst/>
                <a:gdLst>
                  <a:gd name="csX0" fmla="*/ 0 w 2084832"/>
                  <a:gd name="csY0" fmla="*/ 411480 h 411480"/>
                  <a:gd name="csX1" fmla="*/ 1037844 w 2084832"/>
                  <a:gd name="csY1" fmla="*/ 260604 h 411480"/>
                  <a:gd name="csX2" fmla="*/ 2084832 w 2084832"/>
                  <a:gd name="csY2" fmla="*/ 0 h 4114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2084832" h="411480">
                    <a:moveTo>
                      <a:pt x="0" y="411480"/>
                    </a:moveTo>
                    <a:lnTo>
                      <a:pt x="1037844" y="260604"/>
                    </a:lnTo>
                    <a:lnTo>
                      <a:pt x="2084832" y="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4" name="Oval 9223">
                <a:extLst>
                  <a:ext uri="{FF2B5EF4-FFF2-40B4-BE49-F238E27FC236}">
                    <a16:creationId xmlns:a16="http://schemas.microsoft.com/office/drawing/2014/main" id="{31A42103-B1B1-695B-6982-47587D3DC40A}"/>
                  </a:ext>
                </a:extLst>
              </p:cNvPr>
              <p:cNvSpPr/>
              <p:nvPr/>
            </p:nvSpPr>
            <p:spPr>
              <a:xfrm>
                <a:off x="9392412" y="3390900"/>
                <a:ext cx="86868" cy="8686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5" name="Oval 9224">
                <a:extLst>
                  <a:ext uri="{FF2B5EF4-FFF2-40B4-BE49-F238E27FC236}">
                    <a16:creationId xmlns:a16="http://schemas.microsoft.com/office/drawing/2014/main" id="{DA54B5AD-C65B-642D-FA4A-1F403A262CE7}"/>
                  </a:ext>
                </a:extLst>
              </p:cNvPr>
              <p:cNvSpPr/>
              <p:nvPr/>
            </p:nvSpPr>
            <p:spPr>
              <a:xfrm>
                <a:off x="10431780" y="3241548"/>
                <a:ext cx="86868" cy="8686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6" name="Oval 9225">
                <a:extLst>
                  <a:ext uri="{FF2B5EF4-FFF2-40B4-BE49-F238E27FC236}">
                    <a16:creationId xmlns:a16="http://schemas.microsoft.com/office/drawing/2014/main" id="{81694B5D-A697-9AEF-933C-CDA4469083F2}"/>
                  </a:ext>
                </a:extLst>
              </p:cNvPr>
              <p:cNvSpPr/>
              <p:nvPr/>
            </p:nvSpPr>
            <p:spPr>
              <a:xfrm>
                <a:off x="11484864" y="2973324"/>
                <a:ext cx="86868" cy="8686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9231" name="Group 9230">
              <a:extLst>
                <a:ext uri="{FF2B5EF4-FFF2-40B4-BE49-F238E27FC236}">
                  <a16:creationId xmlns:a16="http://schemas.microsoft.com/office/drawing/2014/main" id="{9076C8B4-13B5-41FC-49D8-5052A1D91104}"/>
                </a:ext>
              </a:extLst>
            </p:cNvPr>
            <p:cNvGrpSpPr/>
            <p:nvPr/>
          </p:nvGrpSpPr>
          <p:grpSpPr>
            <a:xfrm>
              <a:off x="9387840" y="3294888"/>
              <a:ext cx="2174748" cy="387096"/>
              <a:chOff x="9387840" y="3294888"/>
              <a:chExt cx="2174748" cy="387096"/>
            </a:xfrm>
          </p:grpSpPr>
          <p:sp>
            <p:nvSpPr>
              <p:cNvPr id="9222" name="Freeform 9221">
                <a:extLst>
                  <a:ext uri="{FF2B5EF4-FFF2-40B4-BE49-F238E27FC236}">
                    <a16:creationId xmlns:a16="http://schemas.microsoft.com/office/drawing/2014/main" id="{820E7983-6B7F-2099-9A8B-265014EB179A}"/>
                  </a:ext>
                </a:extLst>
              </p:cNvPr>
              <p:cNvSpPr/>
              <p:nvPr/>
            </p:nvSpPr>
            <p:spPr>
              <a:xfrm>
                <a:off x="9432036" y="3337560"/>
                <a:ext cx="2080260" cy="297180"/>
              </a:xfrm>
              <a:custGeom>
                <a:avLst/>
                <a:gdLst>
                  <a:gd name="csX0" fmla="*/ 0 w 2080260"/>
                  <a:gd name="csY0" fmla="*/ 0 h 297180"/>
                  <a:gd name="csX1" fmla="*/ 1037844 w 2080260"/>
                  <a:gd name="csY1" fmla="*/ 205740 h 297180"/>
                  <a:gd name="csX2" fmla="*/ 2080260 w 2080260"/>
                  <a:gd name="csY2" fmla="*/ 297180 h 2971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2080260" h="297180">
                    <a:moveTo>
                      <a:pt x="0" y="0"/>
                    </a:moveTo>
                    <a:lnTo>
                      <a:pt x="1037844" y="205740"/>
                    </a:lnTo>
                    <a:lnTo>
                      <a:pt x="2080260" y="297180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8" name="Oval 9227">
                <a:extLst>
                  <a:ext uri="{FF2B5EF4-FFF2-40B4-BE49-F238E27FC236}">
                    <a16:creationId xmlns:a16="http://schemas.microsoft.com/office/drawing/2014/main" id="{16D66D49-38BA-5D94-36EF-E1610C025BD0}"/>
                  </a:ext>
                </a:extLst>
              </p:cNvPr>
              <p:cNvSpPr/>
              <p:nvPr/>
            </p:nvSpPr>
            <p:spPr>
              <a:xfrm>
                <a:off x="9387840" y="3294888"/>
                <a:ext cx="86868" cy="8686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9" name="Oval 9228">
                <a:extLst>
                  <a:ext uri="{FF2B5EF4-FFF2-40B4-BE49-F238E27FC236}">
                    <a16:creationId xmlns:a16="http://schemas.microsoft.com/office/drawing/2014/main" id="{92596FE5-E3B6-5AA3-1104-57F0D455ABCF}"/>
                  </a:ext>
                </a:extLst>
              </p:cNvPr>
              <p:cNvSpPr/>
              <p:nvPr/>
            </p:nvSpPr>
            <p:spPr>
              <a:xfrm>
                <a:off x="10431780" y="3502152"/>
                <a:ext cx="86868" cy="8686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30" name="Oval 9229">
                <a:extLst>
                  <a:ext uri="{FF2B5EF4-FFF2-40B4-BE49-F238E27FC236}">
                    <a16:creationId xmlns:a16="http://schemas.microsoft.com/office/drawing/2014/main" id="{B9EE19C0-3EBB-DF2F-1800-70B2F12C9E5C}"/>
                  </a:ext>
                </a:extLst>
              </p:cNvPr>
              <p:cNvSpPr/>
              <p:nvPr/>
            </p:nvSpPr>
            <p:spPr>
              <a:xfrm>
                <a:off x="11475720" y="3595116"/>
                <a:ext cx="86868" cy="8686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9247" name="TextBox 9246">
              <a:extLst>
                <a:ext uri="{FF2B5EF4-FFF2-40B4-BE49-F238E27FC236}">
                  <a16:creationId xmlns:a16="http://schemas.microsoft.com/office/drawing/2014/main" id="{8EF69520-6B6D-3646-9079-3C572C27C4E0}"/>
                </a:ext>
              </a:extLst>
            </p:cNvPr>
            <p:cNvSpPr txBox="1"/>
            <p:nvPr/>
          </p:nvSpPr>
          <p:spPr>
            <a:xfrm>
              <a:off x="11572406" y="2708223"/>
              <a:ext cx="339777" cy="1548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55.7</a:t>
              </a:r>
            </a:p>
          </p:txBody>
        </p:sp>
        <p:sp>
          <p:nvSpPr>
            <p:cNvPr id="9248" name="TextBox 9247">
              <a:extLst>
                <a:ext uri="{FF2B5EF4-FFF2-40B4-BE49-F238E27FC236}">
                  <a16:creationId xmlns:a16="http://schemas.microsoft.com/office/drawing/2014/main" id="{EDC19824-6A93-F494-2264-9AB517AB507C}"/>
                </a:ext>
              </a:extLst>
            </p:cNvPr>
            <p:cNvSpPr txBox="1"/>
            <p:nvPr/>
          </p:nvSpPr>
          <p:spPr>
            <a:xfrm>
              <a:off x="10235783" y="3080479"/>
              <a:ext cx="339777" cy="1548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54</a:t>
              </a:r>
            </a:p>
          </p:txBody>
        </p:sp>
        <p:sp>
          <p:nvSpPr>
            <p:cNvPr id="9249" name="TextBox 9248">
              <a:extLst>
                <a:ext uri="{FF2B5EF4-FFF2-40B4-BE49-F238E27FC236}">
                  <a16:creationId xmlns:a16="http://schemas.microsoft.com/office/drawing/2014/main" id="{A17E4025-E0B5-6F3A-E243-94D4E213631D}"/>
                </a:ext>
              </a:extLst>
            </p:cNvPr>
            <p:cNvSpPr txBox="1"/>
            <p:nvPr/>
          </p:nvSpPr>
          <p:spPr>
            <a:xfrm>
              <a:off x="9188970" y="3472722"/>
              <a:ext cx="339777" cy="1548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53</a:t>
              </a:r>
            </a:p>
          </p:txBody>
        </p:sp>
        <p:sp>
          <p:nvSpPr>
            <p:cNvPr id="9250" name="TextBox 9249">
              <a:extLst>
                <a:ext uri="{FF2B5EF4-FFF2-40B4-BE49-F238E27FC236}">
                  <a16:creationId xmlns:a16="http://schemas.microsoft.com/office/drawing/2014/main" id="{B97BC5A5-5669-A73A-C726-C40C57F35C11}"/>
                </a:ext>
              </a:extLst>
            </p:cNvPr>
            <p:cNvSpPr txBox="1"/>
            <p:nvPr/>
          </p:nvSpPr>
          <p:spPr>
            <a:xfrm>
              <a:off x="8993088" y="3066561"/>
              <a:ext cx="409066" cy="2190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45720" tIns="45720" rIns="4572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53.6</a:t>
              </a:r>
            </a:p>
          </p:txBody>
        </p:sp>
        <p:sp>
          <p:nvSpPr>
            <p:cNvPr id="9251" name="TextBox 9250">
              <a:extLst>
                <a:ext uri="{FF2B5EF4-FFF2-40B4-BE49-F238E27FC236}">
                  <a16:creationId xmlns:a16="http://schemas.microsoft.com/office/drawing/2014/main" id="{0414AA48-7F9E-907B-869B-71CB3EADD52C}"/>
                </a:ext>
              </a:extLst>
            </p:cNvPr>
            <p:cNvSpPr txBox="1"/>
            <p:nvPr/>
          </p:nvSpPr>
          <p:spPr>
            <a:xfrm>
              <a:off x="10265196" y="3607268"/>
              <a:ext cx="409066" cy="2190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45720" tIns="45720" rIns="4572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52.3</a:t>
              </a:r>
            </a:p>
          </p:txBody>
        </p:sp>
        <p:sp>
          <p:nvSpPr>
            <p:cNvPr id="9252" name="TextBox 9251">
              <a:extLst>
                <a:ext uri="{FF2B5EF4-FFF2-40B4-BE49-F238E27FC236}">
                  <a16:creationId xmlns:a16="http://schemas.microsoft.com/office/drawing/2014/main" id="{1BD3D612-7E1E-2543-7276-8041EF00EEC5}"/>
                </a:ext>
              </a:extLst>
            </p:cNvPr>
            <p:cNvSpPr txBox="1"/>
            <p:nvPr/>
          </p:nvSpPr>
          <p:spPr>
            <a:xfrm>
              <a:off x="11588399" y="3646456"/>
              <a:ext cx="409066" cy="2190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45720" tIns="45720" rIns="4572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53.6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79521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05C2-F161-6185-17C3-F4F5EE7A8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73C266B-593C-CFF0-07FD-7C451F1CB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ALLIANCE A222004 Trial of Olanzapine vs Megestrol Acetate for Cancer-Associated Anorexia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8F5BE97-4E78-245C-8CA4-305044B92B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/>
              <a:t>Ongoing multicenter, open-label, randomized phase III trial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0A322E-2254-8BBA-6AAD-56BAB752EC3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NCT04939090.</a:t>
            </a:r>
          </a:p>
        </p:txBody>
      </p:sp>
      <p:sp>
        <p:nvSpPr>
          <p:cNvPr id="11" name="Text Box 45">
            <a:extLst>
              <a:ext uri="{FF2B5EF4-FFF2-40B4-BE49-F238E27FC236}">
                <a16:creationId xmlns:a16="http://schemas.microsoft.com/office/drawing/2014/main" id="{72A887A9-7283-9E63-6AA8-4C23B8241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50" y="1905000"/>
            <a:ext cx="42885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≥18 yr; diagnosis of advanced cancer,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patient-reported 2-mo weight loss ≥5 lb (2.3 kg) ± physician-estimated caloric intake of &lt;20 calories/kg of body weight/day; patient perceives weight loss ± weight gain as a problem; no ongoing tube feeding/parenteral nutrition; no systemic steroids; ECOG PS 0-2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(target N = 360)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A2F49032-0FFB-5343-770F-378D92037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063" y="2086703"/>
            <a:ext cx="3910012" cy="1107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Olanzapine (5 mg PO)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for ≤4 wk</a:t>
            </a:r>
          </a:p>
        </p:txBody>
      </p:sp>
      <p:sp>
        <p:nvSpPr>
          <p:cNvPr id="13" name="Line 53">
            <a:extLst>
              <a:ext uri="{FF2B5EF4-FFF2-40B4-BE49-F238E27FC236}">
                <a16:creationId xmlns:a16="http://schemas.microsoft.com/office/drawing/2014/main" id="{EBC2E1A9-6EC8-0694-F9AC-0D7DE5B930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338823"/>
            <a:ext cx="622300" cy="35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4" name="Line 54">
            <a:extLst>
              <a:ext uri="{FF2B5EF4-FFF2-40B4-BE49-F238E27FC236}">
                <a16:creationId xmlns:a16="http://schemas.microsoft.com/office/drawing/2014/main" id="{26082E41-470F-E2AC-9BF2-15ADEC0677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463" y="2738747"/>
            <a:ext cx="622300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0B2AAD-E8B4-AD4E-C016-969E88342262}"/>
              </a:ext>
            </a:extLst>
          </p:cNvPr>
          <p:cNvSpPr txBox="1"/>
          <p:nvPr/>
        </p:nvSpPr>
        <p:spPr>
          <a:xfrm>
            <a:off x="5243513" y="5591175"/>
            <a:ext cx="4548187" cy="6330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0" name="Rectangle 49">
            <a:extLst>
              <a:ext uri="{FF2B5EF4-FFF2-40B4-BE49-F238E27FC236}">
                <a16:creationId xmlns:a16="http://schemas.microsoft.com/office/drawing/2014/main" id="{ACA7BA84-04AC-074F-742F-FDFD6F8AE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063" y="3319119"/>
            <a:ext cx="3910012" cy="1107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Megestrol acetate (600 mg PO)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for ≤4 wk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5F94E11-F13B-3097-C087-7628228C0200}"/>
              </a:ext>
            </a:extLst>
          </p:cNvPr>
          <p:cNvSpPr txBox="1">
            <a:spLocks noChangeArrowheads="1"/>
          </p:cNvSpPr>
          <p:nvPr/>
        </p:nvSpPr>
        <p:spPr>
          <a:xfrm>
            <a:off x="256787" y="5180948"/>
            <a:ext cx="11506976" cy="11360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Primary endpoint: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in appetite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Secondary endpoints: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proportion of patients who report a ≥5% weight gain, change in well-being status and cachexia/anorexia symptoms 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676DCA7-B453-302D-0EC8-3FEFE5F187BB}"/>
              </a:ext>
            </a:extLst>
          </p:cNvPr>
          <p:cNvCxnSpPr/>
          <p:nvPr/>
        </p:nvCxnSpPr>
        <p:spPr>
          <a:xfrm>
            <a:off x="9396413" y="3241984"/>
            <a:ext cx="489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A0B9B61-C518-05D5-16A5-C96134E2C646}"/>
              </a:ext>
            </a:extLst>
          </p:cNvPr>
          <p:cNvSpPr txBox="1"/>
          <p:nvPr/>
        </p:nvSpPr>
        <p:spPr>
          <a:xfrm>
            <a:off x="9863137" y="2899394"/>
            <a:ext cx="1762125" cy="7140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Until patient declines therapy or unacceptable toxicity</a:t>
            </a:r>
          </a:p>
        </p:txBody>
      </p:sp>
    </p:spTree>
    <p:extLst>
      <p:ext uri="{BB962C8B-B14F-4D97-AF65-F5344CB8AC3E}">
        <p14:creationId xmlns:p14="http://schemas.microsoft.com/office/powerpoint/2010/main" val="34480032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AF21F-F9BF-BBF7-F4EB-1F5EA486B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9D725AD-628C-4DA1-7D0D-DA6D5EA43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MENAC Trial of a Multimodal Intervention for </a:t>
            </a:r>
            <a:br>
              <a:rPr lang="en-US" altLang="en-US" dirty="0"/>
            </a:br>
            <a:r>
              <a:rPr lang="en-US" altLang="en-US" dirty="0"/>
              <a:t>Cancer Cachexia Trial Design and Key Study Outcomes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075F409-957A-236A-A7E4-53E766490B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/>
              <a:t>Multicenter, open-label, randomized phase III trial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6F7938-C874-C00C-EC17-0B64D073926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Solheim. BMJ Support Palliat Care. 2018;8:258. Solheim. JCO. 2024; 42:LBA12007. NCT02330926.</a:t>
            </a:r>
          </a:p>
        </p:txBody>
      </p:sp>
      <p:sp>
        <p:nvSpPr>
          <p:cNvPr id="10" name="Text Box 45">
            <a:extLst>
              <a:ext uri="{FF2B5EF4-FFF2-40B4-BE49-F238E27FC236}">
                <a16:creationId xmlns:a16="http://schemas.microsoft.com/office/drawing/2014/main" id="{E061C43D-4DE5-1EB4-BC8F-B5D11B3E4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4" y="1828800"/>
            <a:ext cx="34766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≥18 yr; diagnosis of advanced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lung cancer, pancreatic cancer, or cholangiocarcinoma; due to start first-line or second-line anticancer therapy; Karnofsky PS &gt;70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 = 221)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1" name="Rectangle 49">
            <a:extLst>
              <a:ext uri="{FF2B5EF4-FFF2-40B4-BE49-F238E27FC236}">
                <a16:creationId xmlns:a16="http://schemas.microsoft.com/office/drawing/2014/main" id="{DC2D7258-BCA4-1201-E182-020C0E660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112" y="1848578"/>
            <a:ext cx="6186487" cy="1107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Multimodal intervention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(nutritional supplements/advice, exercise, and NSAID)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+ SoC*</a:t>
            </a:r>
          </a:p>
        </p:txBody>
      </p:sp>
      <p:sp>
        <p:nvSpPr>
          <p:cNvPr id="12" name="Line 53">
            <a:extLst>
              <a:ext uri="{FF2B5EF4-FFF2-40B4-BE49-F238E27FC236}">
                <a16:creationId xmlns:a16="http://schemas.microsoft.com/office/drawing/2014/main" id="{B8ED54F4-E3E2-F037-58F4-E2EAD57047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4513" y="3100698"/>
            <a:ext cx="622300" cy="35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3" name="Line 54">
            <a:extLst>
              <a:ext uri="{FF2B5EF4-FFF2-40B4-BE49-F238E27FC236}">
                <a16:creationId xmlns:a16="http://schemas.microsoft.com/office/drawing/2014/main" id="{EDA3D6A1-7B6E-CEA1-2CA6-A014F3EF73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4513" y="2500622"/>
            <a:ext cx="622300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5EC49345-EBB5-B09A-8798-1B26BB322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112" y="3014319"/>
            <a:ext cx="6186487" cy="1107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SoC*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9B2423D-B994-04F0-B01B-79C8EF1DEE7F}"/>
              </a:ext>
            </a:extLst>
          </p:cNvPr>
          <p:cNvSpPr txBox="1">
            <a:spLocks noChangeArrowheads="1"/>
          </p:cNvSpPr>
          <p:nvPr/>
        </p:nvSpPr>
        <p:spPr>
          <a:xfrm>
            <a:off x="256787" y="4447523"/>
            <a:ext cx="11506976" cy="18349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Primary endpoint: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in body weight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Secondary endpoints: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in muscle mass, change in physical activity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Key results: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Weight was stabilized in patients receiving multimodal intervention vs SoC alone (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= .04)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No significant differences in muscle mass and physical activity observed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2745B9-5F18-2315-2118-25B7CDFC4EED}"/>
              </a:ext>
            </a:extLst>
          </p:cNvPr>
          <p:cNvSpPr txBox="1"/>
          <p:nvPr/>
        </p:nvSpPr>
        <p:spPr>
          <a:xfrm>
            <a:off x="6176961" y="4160852"/>
            <a:ext cx="40147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*Patients in both groups are receiving chemotherapy.</a:t>
            </a:r>
          </a:p>
        </p:txBody>
      </p:sp>
    </p:spTree>
    <p:extLst>
      <p:ext uri="{BB962C8B-B14F-4D97-AF65-F5344CB8AC3E}">
        <p14:creationId xmlns:p14="http://schemas.microsoft.com/office/powerpoint/2010/main" val="33636894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FC573-59BD-6DA7-01F6-023D40CF9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A76FD6E-8C21-DEFA-75CD-D4FD5C23F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775" y="259778"/>
            <a:ext cx="11739563" cy="1044132"/>
          </a:xfrm>
        </p:spPr>
        <p:txBody>
          <a:bodyPr/>
          <a:lstStyle/>
          <a:p>
            <a:r>
              <a:rPr lang="en-US" altLang="en-US" dirty="0"/>
              <a:t>Cancer Cachexia: Molecular Mechanisms and Emerging Treatment Strategies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45F34B-805C-F678-0C03-0D2AE373127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altLang="en-US" dirty="0"/>
              <a:t>Adapted from Diaz. Nat Metab. 2024;6:2222.</a:t>
            </a:r>
          </a:p>
        </p:txBody>
      </p:sp>
      <p:grpSp>
        <p:nvGrpSpPr>
          <p:cNvPr id="9230" name="Group 9229">
            <a:extLst>
              <a:ext uri="{FF2B5EF4-FFF2-40B4-BE49-F238E27FC236}">
                <a16:creationId xmlns:a16="http://schemas.microsoft.com/office/drawing/2014/main" id="{B342E7BB-6771-7FED-F225-1D7D46D7C737}"/>
              </a:ext>
            </a:extLst>
          </p:cNvPr>
          <p:cNvGrpSpPr/>
          <p:nvPr/>
        </p:nvGrpSpPr>
        <p:grpSpPr>
          <a:xfrm>
            <a:off x="2586497" y="1353168"/>
            <a:ext cx="6611388" cy="4982095"/>
            <a:chOff x="2635136" y="1313412"/>
            <a:chExt cx="6611388" cy="4982095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252F8B4-CBED-9C6C-FD82-E043A635B9B0}"/>
                </a:ext>
              </a:extLst>
            </p:cNvPr>
            <p:cNvSpPr/>
            <p:nvPr/>
          </p:nvSpPr>
          <p:spPr>
            <a:xfrm>
              <a:off x="4879571" y="2885027"/>
              <a:ext cx="315884" cy="332050"/>
            </a:xfrm>
            <a:custGeom>
              <a:avLst/>
              <a:gdLst>
                <a:gd name="csX0" fmla="*/ 332510 w 332510"/>
                <a:gd name="csY0" fmla="*/ 0 h 590204"/>
                <a:gd name="csX1" fmla="*/ 332510 w 332510"/>
                <a:gd name="csY1" fmla="*/ 590204 h 590204"/>
                <a:gd name="csX2" fmla="*/ 0 w 332510"/>
                <a:gd name="csY2" fmla="*/ 590204 h 590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32510" h="590204">
                  <a:moveTo>
                    <a:pt x="332510" y="0"/>
                  </a:moveTo>
                  <a:lnTo>
                    <a:pt x="332510" y="590204"/>
                  </a:lnTo>
                  <a:lnTo>
                    <a:pt x="0" y="59020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A9943C7-A4DF-9AE1-9A9A-CF41F9AC791C}"/>
                </a:ext>
              </a:extLst>
            </p:cNvPr>
            <p:cNvSpPr/>
            <p:nvPr/>
          </p:nvSpPr>
          <p:spPr>
            <a:xfrm flipH="1">
              <a:off x="6095999" y="2885027"/>
              <a:ext cx="531779" cy="1703598"/>
            </a:xfrm>
            <a:custGeom>
              <a:avLst/>
              <a:gdLst>
                <a:gd name="csX0" fmla="*/ 332510 w 332510"/>
                <a:gd name="csY0" fmla="*/ 0 h 590204"/>
                <a:gd name="csX1" fmla="*/ 332510 w 332510"/>
                <a:gd name="csY1" fmla="*/ 590204 h 590204"/>
                <a:gd name="csX2" fmla="*/ 0 w 332510"/>
                <a:gd name="csY2" fmla="*/ 590204 h 590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32510" h="590204">
                  <a:moveTo>
                    <a:pt x="332510" y="0"/>
                  </a:moveTo>
                  <a:lnTo>
                    <a:pt x="332510" y="590204"/>
                  </a:lnTo>
                  <a:lnTo>
                    <a:pt x="0" y="59020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0F0BD44-1553-C7D6-0162-AAACCFB5ECBC}"/>
                </a:ext>
              </a:extLst>
            </p:cNvPr>
            <p:cNvSpPr/>
            <p:nvPr/>
          </p:nvSpPr>
          <p:spPr>
            <a:xfrm flipH="1">
              <a:off x="6409113" y="2885027"/>
              <a:ext cx="215424" cy="334820"/>
            </a:xfrm>
            <a:custGeom>
              <a:avLst/>
              <a:gdLst>
                <a:gd name="csX0" fmla="*/ 332510 w 332510"/>
                <a:gd name="csY0" fmla="*/ 0 h 590204"/>
                <a:gd name="csX1" fmla="*/ 332510 w 332510"/>
                <a:gd name="csY1" fmla="*/ 590204 h 590204"/>
                <a:gd name="csX2" fmla="*/ 0 w 332510"/>
                <a:gd name="csY2" fmla="*/ 590204 h 590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32510" h="590204">
                  <a:moveTo>
                    <a:pt x="332510" y="0"/>
                  </a:moveTo>
                  <a:lnTo>
                    <a:pt x="332510" y="590204"/>
                  </a:lnTo>
                  <a:lnTo>
                    <a:pt x="0" y="59020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9679607-075E-F11B-13CC-E8F216813546}"/>
                </a:ext>
              </a:extLst>
            </p:cNvPr>
            <p:cNvSpPr/>
            <p:nvPr/>
          </p:nvSpPr>
          <p:spPr>
            <a:xfrm>
              <a:off x="3657600" y="2881784"/>
              <a:ext cx="1803862" cy="2117388"/>
            </a:xfrm>
            <a:custGeom>
              <a:avLst/>
              <a:gdLst>
                <a:gd name="csX0" fmla="*/ 1803862 w 1803862"/>
                <a:gd name="csY0" fmla="*/ 0 h 2236123"/>
                <a:gd name="csX1" fmla="*/ 1803862 w 1803862"/>
                <a:gd name="csY1" fmla="*/ 2069869 h 2236123"/>
                <a:gd name="csX2" fmla="*/ 0 w 1803862"/>
                <a:gd name="csY2" fmla="*/ 2069869 h 2236123"/>
                <a:gd name="csX3" fmla="*/ 0 w 1803862"/>
                <a:gd name="csY3" fmla="*/ 2236123 h 22361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03862" h="2236123">
                  <a:moveTo>
                    <a:pt x="1803862" y="0"/>
                  </a:moveTo>
                  <a:lnTo>
                    <a:pt x="1803862" y="2069869"/>
                  </a:lnTo>
                  <a:lnTo>
                    <a:pt x="0" y="2069869"/>
                  </a:lnTo>
                  <a:lnTo>
                    <a:pt x="0" y="2236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0EB3AEA-C62C-3F1A-1388-B5CFF40EAD15}"/>
                </a:ext>
              </a:extLst>
            </p:cNvPr>
            <p:cNvCxnSpPr>
              <a:cxnSpLocks/>
            </p:cNvCxnSpPr>
            <p:nvPr/>
          </p:nvCxnSpPr>
          <p:spPr>
            <a:xfrm>
              <a:off x="5802283" y="2884106"/>
              <a:ext cx="0" cy="210312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1F51139-C7DB-A7BC-DC92-D7983F987470}"/>
                </a:ext>
              </a:extLst>
            </p:cNvPr>
            <p:cNvSpPr txBox="1"/>
            <p:nvPr/>
          </p:nvSpPr>
          <p:spPr>
            <a:xfrm>
              <a:off x="2637183" y="1313412"/>
              <a:ext cx="6599581" cy="34311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Tumor-Derived and Host-Derived Cachexia Mediators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E5A127D-F302-31AB-97B5-F85135D859B7}"/>
                </a:ext>
              </a:extLst>
            </p:cNvPr>
            <p:cNvGrpSpPr/>
            <p:nvPr/>
          </p:nvGrpSpPr>
          <p:grpSpPr>
            <a:xfrm>
              <a:off x="2635136" y="1604356"/>
              <a:ext cx="6611387" cy="1280160"/>
              <a:chOff x="2635136" y="1604356"/>
              <a:chExt cx="6611387" cy="128016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CB9CE15-3787-036D-476A-8D6E68F72670}"/>
                  </a:ext>
                </a:extLst>
              </p:cNvPr>
              <p:cNvSpPr/>
              <p:nvPr/>
            </p:nvSpPr>
            <p:spPr>
              <a:xfrm>
                <a:off x="2635136" y="1604356"/>
                <a:ext cx="819264" cy="128016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A5C2B74-AFAF-9648-7E19-A2163E1FA1BC}"/>
                  </a:ext>
                </a:extLst>
              </p:cNvPr>
              <p:cNvSpPr/>
              <p:nvPr/>
            </p:nvSpPr>
            <p:spPr>
              <a:xfrm>
                <a:off x="8414327" y="1604356"/>
                <a:ext cx="832196" cy="128016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7915804-FD10-FF09-71EE-E37C9AECC30D}"/>
                  </a:ext>
                </a:extLst>
              </p:cNvPr>
              <p:cNvSpPr/>
              <p:nvPr/>
            </p:nvSpPr>
            <p:spPr>
              <a:xfrm>
                <a:off x="3449781" y="1604356"/>
                <a:ext cx="4974336" cy="1280160"/>
              </a:xfrm>
              <a:prstGeom prst="rect">
                <a:avLst/>
              </a:prstGeom>
              <a:gradFill>
                <a:gsLst>
                  <a:gs pos="0">
                    <a:schemeClr val="accent6">
                      <a:alpha val="80000"/>
                    </a:schemeClr>
                  </a:gs>
                  <a:gs pos="100000">
                    <a:schemeClr val="accent1">
                      <a:alpha val="80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EC3C5DA-7C66-01B7-CFA7-2A24F9600DE8}"/>
                </a:ext>
              </a:extLst>
            </p:cNvPr>
            <p:cNvSpPr/>
            <p:nvPr/>
          </p:nvSpPr>
          <p:spPr>
            <a:xfrm>
              <a:off x="6628015" y="3050651"/>
              <a:ext cx="1806341" cy="3214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759261C-9449-D4F4-973E-127BDF05D233}"/>
                </a:ext>
              </a:extLst>
            </p:cNvPr>
            <p:cNvSpPr/>
            <p:nvPr/>
          </p:nvSpPr>
          <p:spPr>
            <a:xfrm>
              <a:off x="6630786" y="4463937"/>
              <a:ext cx="2599953" cy="182325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83A22BA-89E7-C346-EBBB-CD99A7FB7B17}"/>
                </a:ext>
              </a:extLst>
            </p:cNvPr>
            <p:cNvSpPr/>
            <p:nvPr/>
          </p:nvSpPr>
          <p:spPr>
            <a:xfrm>
              <a:off x="2651760" y="3031255"/>
              <a:ext cx="2227811" cy="15655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FAB7EC-224B-143E-DC3C-3FAD426CF0D0}"/>
                </a:ext>
              </a:extLst>
            </p:cNvPr>
            <p:cNvSpPr/>
            <p:nvPr/>
          </p:nvSpPr>
          <p:spPr>
            <a:xfrm>
              <a:off x="2651760" y="5001493"/>
              <a:ext cx="1820487" cy="129401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4A0F0C0-AF29-E03A-21FA-F2B6383ABC03}"/>
                </a:ext>
              </a:extLst>
            </p:cNvPr>
            <p:cNvSpPr/>
            <p:nvPr/>
          </p:nvSpPr>
          <p:spPr>
            <a:xfrm>
              <a:off x="4547061" y="4993180"/>
              <a:ext cx="2019993" cy="129401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99A1E2A-EDC8-574F-0C6B-97AF1E846320}"/>
                </a:ext>
              </a:extLst>
            </p:cNvPr>
            <p:cNvSpPr txBox="1"/>
            <p:nvPr/>
          </p:nvSpPr>
          <p:spPr>
            <a:xfrm>
              <a:off x="2643447" y="1704110"/>
              <a:ext cx="814648" cy="23275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Tumor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12DB09C-71A7-8609-0E58-4B54235E1A8A}"/>
                </a:ext>
              </a:extLst>
            </p:cNvPr>
            <p:cNvSpPr txBox="1"/>
            <p:nvPr/>
          </p:nvSpPr>
          <p:spPr>
            <a:xfrm>
              <a:off x="8431876" y="1704110"/>
              <a:ext cx="814648" cy="23275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Host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3BE045B-B620-AD45-1381-470E2758D632}"/>
                </a:ext>
              </a:extLst>
            </p:cNvPr>
            <p:cNvSpPr txBox="1"/>
            <p:nvPr/>
          </p:nvSpPr>
          <p:spPr>
            <a:xfrm>
              <a:off x="2776451" y="3142092"/>
              <a:ext cx="2053244" cy="11360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Adipose tissue wasting and remodeling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Fibrosis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Futile cycling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Inflammation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Lipolysis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91BF2D-9F50-A0EB-4A8D-A49698FBF81C}"/>
                </a:ext>
              </a:extLst>
            </p:cNvPr>
            <p:cNvSpPr txBox="1"/>
            <p:nvPr/>
          </p:nvSpPr>
          <p:spPr>
            <a:xfrm>
              <a:off x="3415219" y="4304910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ATGL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270AD41-A43A-1922-09B2-3F86CD5D03D7}"/>
                </a:ext>
              </a:extLst>
            </p:cNvPr>
            <p:cNvSpPr txBox="1"/>
            <p:nvPr/>
          </p:nvSpPr>
          <p:spPr>
            <a:xfrm>
              <a:off x="4023507" y="4304910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HSL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6C626F0-2210-75FF-1F57-CBD9867E845B}"/>
                </a:ext>
              </a:extLst>
            </p:cNvPr>
            <p:cNvSpPr txBox="1"/>
            <p:nvPr/>
          </p:nvSpPr>
          <p:spPr>
            <a:xfrm>
              <a:off x="2735640" y="4304910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ACC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33E221D-25C5-4078-2971-BF4967C842E6}"/>
                </a:ext>
              </a:extLst>
            </p:cNvPr>
            <p:cNvSpPr txBox="1"/>
            <p:nvPr/>
          </p:nvSpPr>
          <p:spPr>
            <a:xfrm>
              <a:off x="2770909" y="5076306"/>
              <a:ext cx="1626524" cy="101969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Liver dysfunction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Acute-phase response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Gluconeogenesis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Lipogenesis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E7A30A-8DE3-7354-BA22-7EA0C4AEE125}"/>
                </a:ext>
              </a:extLst>
            </p:cNvPr>
            <p:cNvSpPr txBox="1"/>
            <p:nvPr/>
          </p:nvSpPr>
          <p:spPr>
            <a:xfrm>
              <a:off x="2651760" y="6020403"/>
              <a:ext cx="1803862" cy="20920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PPAR</a:t>
              </a:r>
              <a:r>
                <a: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46C7D4-4C1A-20C1-1A59-61A32E224B85}"/>
                </a:ext>
              </a:extLst>
            </p:cNvPr>
            <p:cNvSpPr txBox="1"/>
            <p:nvPr/>
          </p:nvSpPr>
          <p:spPr>
            <a:xfrm>
              <a:off x="4646815" y="5076306"/>
              <a:ext cx="1903614" cy="83404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Reduced energy intake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Decreased appetite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Hypothalamic inflammation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9DBE6E-E846-F6EF-A519-5EDB0EDE6604}"/>
                </a:ext>
              </a:extLst>
            </p:cNvPr>
            <p:cNvSpPr txBox="1"/>
            <p:nvPr/>
          </p:nvSpPr>
          <p:spPr>
            <a:xfrm>
              <a:off x="5736369" y="5991528"/>
              <a:ext cx="703808" cy="20920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NPY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B5AA178-AD2D-8727-4638-3061E4384B61}"/>
                </a:ext>
              </a:extLst>
            </p:cNvPr>
            <p:cNvSpPr txBox="1"/>
            <p:nvPr/>
          </p:nvSpPr>
          <p:spPr>
            <a:xfrm>
              <a:off x="4646669" y="5991528"/>
              <a:ext cx="953193" cy="20920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aMSH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0F7022B-B9B2-DDF4-83C8-8D6BB0A54D44}"/>
                </a:ext>
              </a:extLst>
            </p:cNvPr>
            <p:cNvSpPr txBox="1"/>
            <p:nvPr/>
          </p:nvSpPr>
          <p:spPr>
            <a:xfrm>
              <a:off x="6730536" y="4538750"/>
              <a:ext cx="2305397" cy="117209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Muscle atrophy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Altered proteostasis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Dysfunctional myogenesis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Futile cycling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Mitochondrial dysfunction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Myosteatosis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BD8EACF-BD95-879C-B6F6-5AB5B44167E9}"/>
                </a:ext>
              </a:extLst>
            </p:cNvPr>
            <p:cNvSpPr txBox="1"/>
            <p:nvPr/>
          </p:nvSpPr>
          <p:spPr>
            <a:xfrm>
              <a:off x="8330712" y="5805056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NF-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ĸ</a:t>
              </a: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B8FC707-B1FD-4F3C-C536-1133CAA6D837}"/>
                </a:ext>
              </a:extLst>
            </p:cNvPr>
            <p:cNvSpPr txBox="1"/>
            <p:nvPr/>
          </p:nvSpPr>
          <p:spPr>
            <a:xfrm>
              <a:off x="7539117" y="5805056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Fox0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84C186-C5E1-58F7-CF5F-D43827B7F01E}"/>
                </a:ext>
              </a:extLst>
            </p:cNvPr>
            <p:cNvSpPr txBox="1"/>
            <p:nvPr/>
          </p:nvSpPr>
          <p:spPr>
            <a:xfrm>
              <a:off x="6742981" y="5805056"/>
              <a:ext cx="720796" cy="25118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ACVR2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47DF86-4619-B8A3-56C3-33F4BA41FE31}"/>
                </a:ext>
              </a:extLst>
            </p:cNvPr>
            <p:cNvSpPr txBox="1"/>
            <p:nvPr/>
          </p:nvSpPr>
          <p:spPr>
            <a:xfrm>
              <a:off x="7551068" y="6038413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SMAD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C62EA50-D607-BA98-ACC0-977433B7BA58}"/>
                </a:ext>
              </a:extLst>
            </p:cNvPr>
            <p:cNvSpPr txBox="1"/>
            <p:nvPr/>
          </p:nvSpPr>
          <p:spPr>
            <a:xfrm>
              <a:off x="6797967" y="6038413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ERK1/2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0999B36-7EB2-840F-1CC1-85315D22715D}"/>
                </a:ext>
              </a:extLst>
            </p:cNvPr>
            <p:cNvSpPr txBox="1"/>
            <p:nvPr/>
          </p:nvSpPr>
          <p:spPr>
            <a:xfrm>
              <a:off x="8320980" y="6038413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STAT3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51C98D-68DB-1DE9-9C71-02C642678445}"/>
                </a:ext>
              </a:extLst>
            </p:cNvPr>
            <p:cNvSpPr txBox="1"/>
            <p:nvPr/>
          </p:nvSpPr>
          <p:spPr>
            <a:xfrm>
              <a:off x="6640996" y="3130406"/>
              <a:ext cx="1785926" cy="21797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Cardiac dysfunction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8A9A08A-6069-2F51-D842-E07BA334074D}"/>
                </a:ext>
              </a:extLst>
            </p:cNvPr>
            <p:cNvGrpSpPr/>
            <p:nvPr/>
          </p:nvGrpSpPr>
          <p:grpSpPr>
            <a:xfrm>
              <a:off x="3569855" y="1764145"/>
              <a:ext cx="4983018" cy="946727"/>
              <a:chOff x="3569855" y="3565236"/>
              <a:chExt cx="4983018" cy="946727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02C019F9-129F-799E-8717-6A86C8D9E511}"/>
                  </a:ext>
                </a:extLst>
              </p:cNvPr>
              <p:cNvSpPr/>
              <p:nvPr/>
            </p:nvSpPr>
            <p:spPr>
              <a:xfrm>
                <a:off x="3583709" y="3565236"/>
                <a:ext cx="544946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C5BA9F15-FB47-2CFC-4E4C-30FCA07FE50B}"/>
                  </a:ext>
                </a:extLst>
              </p:cNvPr>
              <p:cNvSpPr/>
              <p:nvPr/>
            </p:nvSpPr>
            <p:spPr>
              <a:xfrm>
                <a:off x="3569855" y="3911600"/>
                <a:ext cx="678872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0A8375B4-9138-A24B-54EB-77517A29734E}"/>
                  </a:ext>
                </a:extLst>
              </p:cNvPr>
              <p:cNvSpPr/>
              <p:nvPr/>
            </p:nvSpPr>
            <p:spPr>
              <a:xfrm>
                <a:off x="4193310" y="4100946"/>
                <a:ext cx="609599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88F7F712-4860-AF94-64C6-93B33FC8169B}"/>
                  </a:ext>
                </a:extLst>
              </p:cNvPr>
              <p:cNvSpPr/>
              <p:nvPr/>
            </p:nvSpPr>
            <p:spPr>
              <a:xfrm>
                <a:off x="7024255" y="3574473"/>
                <a:ext cx="1528618" cy="31865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8977F40C-93AA-F76E-F122-D7E97816A70F}"/>
                  </a:ext>
                </a:extLst>
              </p:cNvPr>
              <p:cNvSpPr/>
              <p:nvPr/>
            </p:nvSpPr>
            <p:spPr>
              <a:xfrm>
                <a:off x="7352146" y="3920836"/>
                <a:ext cx="526473" cy="31865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3587BCCA-E65E-0CA6-EB69-2F73D2D9AFF3}"/>
                  </a:ext>
                </a:extLst>
              </p:cNvPr>
              <p:cNvSpPr/>
              <p:nvPr/>
            </p:nvSpPr>
            <p:spPr>
              <a:xfrm>
                <a:off x="6876473" y="4193308"/>
                <a:ext cx="526473" cy="31865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5C36CC9C-CE80-7F44-1887-0C0C24443FB1}"/>
                  </a:ext>
                </a:extLst>
              </p:cNvPr>
              <p:cNvSpPr/>
              <p:nvPr/>
            </p:nvSpPr>
            <p:spPr>
              <a:xfrm>
                <a:off x="4844473" y="3652983"/>
                <a:ext cx="609599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D8C24894-061D-5777-04DA-154981532A03}"/>
                  </a:ext>
                </a:extLst>
              </p:cNvPr>
              <p:cNvSpPr/>
              <p:nvPr/>
            </p:nvSpPr>
            <p:spPr>
              <a:xfrm>
                <a:off x="5449454" y="3657602"/>
                <a:ext cx="665019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DE62DFCD-C2AA-4CAC-D51C-5DBC86F76D9D}"/>
                  </a:ext>
                </a:extLst>
              </p:cNvPr>
              <p:cNvSpPr/>
              <p:nvPr/>
            </p:nvSpPr>
            <p:spPr>
              <a:xfrm>
                <a:off x="6220691" y="3634511"/>
                <a:ext cx="665019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143C7298-0D82-B6A3-DC89-8E73D65606A2}"/>
                  </a:ext>
                </a:extLst>
              </p:cNvPr>
              <p:cNvSpPr/>
              <p:nvPr/>
            </p:nvSpPr>
            <p:spPr>
              <a:xfrm>
                <a:off x="5412509" y="3971638"/>
                <a:ext cx="794327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BDF63AB9-BBB1-E3A2-2B27-FB1CC7588D0C}"/>
                  </a:ext>
                </a:extLst>
              </p:cNvPr>
              <p:cNvSpPr/>
              <p:nvPr/>
            </p:nvSpPr>
            <p:spPr>
              <a:xfrm>
                <a:off x="6165273" y="3967019"/>
                <a:ext cx="974436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33E93982-3465-418F-31FD-5FE826F04B6A}"/>
                  </a:ext>
                </a:extLst>
              </p:cNvPr>
              <p:cNvSpPr/>
              <p:nvPr/>
            </p:nvSpPr>
            <p:spPr>
              <a:xfrm>
                <a:off x="4913745" y="3962400"/>
                <a:ext cx="508000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DD150482-FEDA-035B-6773-CA1516A897A6}"/>
                  </a:ext>
                </a:extLst>
              </p:cNvPr>
              <p:cNvSpPr/>
              <p:nvPr/>
            </p:nvSpPr>
            <p:spPr>
              <a:xfrm>
                <a:off x="5084618" y="4197927"/>
                <a:ext cx="604982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F68A38DA-11CF-00FA-C5F9-F3EB0CC37247}"/>
                  </a:ext>
                </a:extLst>
              </p:cNvPr>
              <p:cNvSpPr/>
              <p:nvPr/>
            </p:nvSpPr>
            <p:spPr>
              <a:xfrm>
                <a:off x="6206836" y="4193308"/>
                <a:ext cx="655782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2D6E6362-73A1-D1CD-4E8F-51F15900B1BE}"/>
                  </a:ext>
                </a:extLst>
              </p:cNvPr>
              <p:cNvSpPr/>
              <p:nvPr/>
            </p:nvSpPr>
            <p:spPr>
              <a:xfrm>
                <a:off x="5611091" y="4207163"/>
                <a:ext cx="641927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9229" name="Group 9228">
              <a:extLst>
                <a:ext uri="{FF2B5EF4-FFF2-40B4-BE49-F238E27FC236}">
                  <a16:creationId xmlns:a16="http://schemas.microsoft.com/office/drawing/2014/main" id="{0450FDEA-9935-CD1F-3841-F073EF6DD0E2}"/>
                </a:ext>
              </a:extLst>
            </p:cNvPr>
            <p:cNvGrpSpPr/>
            <p:nvPr/>
          </p:nvGrpSpPr>
          <p:grpSpPr>
            <a:xfrm>
              <a:off x="3439621" y="1828801"/>
              <a:ext cx="5104014" cy="874686"/>
              <a:chOff x="3439621" y="1828801"/>
              <a:chExt cx="5104014" cy="874686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3AFE53D-CF90-F6A8-35B2-4375399248AA}"/>
                  </a:ext>
                </a:extLst>
              </p:cNvPr>
              <p:cNvSpPr txBox="1"/>
              <p:nvPr/>
            </p:nvSpPr>
            <p:spPr>
              <a:xfrm>
                <a:off x="3439621" y="1828801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LIF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F3DD47A-A6A1-66C1-339D-91082C0AA94D}"/>
                  </a:ext>
                </a:extLst>
              </p:cNvPr>
              <p:cNvSpPr txBox="1"/>
              <p:nvPr/>
            </p:nvSpPr>
            <p:spPr>
              <a:xfrm>
                <a:off x="3499657" y="2165928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PTHrP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141DC15-7B1F-5FB1-A4BA-B33EF6F81C56}"/>
                  </a:ext>
                </a:extLst>
              </p:cNvPr>
              <p:cNvSpPr txBox="1"/>
              <p:nvPr/>
            </p:nvSpPr>
            <p:spPr>
              <a:xfrm>
                <a:off x="4086167" y="2355274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IL-8</a:t>
                </a:r>
              </a:p>
            </p:txBody>
          </p:sp>
          <p:sp>
            <p:nvSpPr>
              <p:cNvPr id="9216" name="TextBox 9215">
                <a:extLst>
                  <a:ext uri="{FF2B5EF4-FFF2-40B4-BE49-F238E27FC236}">
                    <a16:creationId xmlns:a16="http://schemas.microsoft.com/office/drawing/2014/main" id="{088895B8-A1E1-6C8A-173A-504A623A9A59}"/>
                  </a:ext>
                </a:extLst>
              </p:cNvPr>
              <p:cNvSpPr txBox="1"/>
              <p:nvPr/>
            </p:nvSpPr>
            <p:spPr>
              <a:xfrm>
                <a:off x="4728095" y="1907310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IL-6</a:t>
                </a:r>
              </a:p>
            </p:txBody>
          </p:sp>
          <p:sp>
            <p:nvSpPr>
              <p:cNvPr id="9217" name="TextBox 9216">
                <a:extLst>
                  <a:ext uri="{FF2B5EF4-FFF2-40B4-BE49-F238E27FC236}">
                    <a16:creationId xmlns:a16="http://schemas.microsoft.com/office/drawing/2014/main" id="{1B751DCB-7553-1E64-6003-E7710022936E}"/>
                  </a:ext>
                </a:extLst>
              </p:cNvPr>
              <p:cNvSpPr txBox="1"/>
              <p:nvPr/>
            </p:nvSpPr>
            <p:spPr>
              <a:xfrm>
                <a:off x="5370022" y="1921165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GDF-15</a:t>
                </a:r>
              </a:p>
            </p:txBody>
          </p:sp>
          <p:sp>
            <p:nvSpPr>
              <p:cNvPr id="9219" name="TextBox 9218">
                <a:extLst>
                  <a:ext uri="{FF2B5EF4-FFF2-40B4-BE49-F238E27FC236}">
                    <a16:creationId xmlns:a16="http://schemas.microsoft.com/office/drawing/2014/main" id="{80616DB3-0CEA-80E9-8E64-FAAED76EB64F}"/>
                  </a:ext>
                </a:extLst>
              </p:cNvPr>
              <p:cNvSpPr txBox="1"/>
              <p:nvPr/>
            </p:nvSpPr>
            <p:spPr>
              <a:xfrm>
                <a:off x="6141259" y="1898074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TNF</a:t>
                </a:r>
              </a:p>
            </p:txBody>
          </p:sp>
          <p:sp>
            <p:nvSpPr>
              <p:cNvPr id="9220" name="TextBox 9219">
                <a:extLst>
                  <a:ext uri="{FF2B5EF4-FFF2-40B4-BE49-F238E27FC236}">
                    <a16:creationId xmlns:a16="http://schemas.microsoft.com/office/drawing/2014/main" id="{7123BF5D-B2C6-5B53-EC98-8440874C77C1}"/>
                  </a:ext>
                </a:extLst>
              </p:cNvPr>
              <p:cNvSpPr txBox="1"/>
              <p:nvPr/>
            </p:nvSpPr>
            <p:spPr>
              <a:xfrm>
                <a:off x="7028872" y="1847274"/>
                <a:ext cx="151476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Glucocorticoids</a:t>
                </a:r>
              </a:p>
            </p:txBody>
          </p:sp>
          <p:sp>
            <p:nvSpPr>
              <p:cNvPr id="9221" name="TextBox 9220">
                <a:extLst>
                  <a:ext uri="{FF2B5EF4-FFF2-40B4-BE49-F238E27FC236}">
                    <a16:creationId xmlns:a16="http://schemas.microsoft.com/office/drawing/2014/main" id="{9CA02240-9061-0E73-9639-981EC187B2CF}"/>
                  </a:ext>
                </a:extLst>
              </p:cNvPr>
              <p:cNvSpPr txBox="1"/>
              <p:nvPr/>
            </p:nvSpPr>
            <p:spPr>
              <a:xfrm>
                <a:off x="7301345" y="2184401"/>
                <a:ext cx="60498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CRP</a:t>
                </a:r>
              </a:p>
            </p:txBody>
          </p:sp>
          <p:sp>
            <p:nvSpPr>
              <p:cNvPr id="9222" name="TextBox 9221">
                <a:extLst>
                  <a:ext uri="{FF2B5EF4-FFF2-40B4-BE49-F238E27FC236}">
                    <a16:creationId xmlns:a16="http://schemas.microsoft.com/office/drawing/2014/main" id="{0BF3F828-4162-E60D-2D96-BC5160F44115}"/>
                  </a:ext>
                </a:extLst>
              </p:cNvPr>
              <p:cNvSpPr txBox="1"/>
              <p:nvPr/>
            </p:nvSpPr>
            <p:spPr>
              <a:xfrm>
                <a:off x="4867563" y="2216729"/>
                <a:ext cx="60498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ZAG</a:t>
                </a:r>
              </a:p>
            </p:txBody>
          </p:sp>
          <p:sp>
            <p:nvSpPr>
              <p:cNvPr id="9223" name="TextBox 9222">
                <a:extLst>
                  <a:ext uri="{FF2B5EF4-FFF2-40B4-BE49-F238E27FC236}">
                    <a16:creationId xmlns:a16="http://schemas.microsoft.com/office/drawing/2014/main" id="{8AAE04FA-1D46-6A89-AA02-B21B9BE76F8D}"/>
                  </a:ext>
                </a:extLst>
              </p:cNvPr>
              <p:cNvSpPr txBox="1"/>
              <p:nvPr/>
            </p:nvSpPr>
            <p:spPr>
              <a:xfrm>
                <a:off x="5066145" y="2461493"/>
                <a:ext cx="60498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PGE2</a:t>
                </a:r>
              </a:p>
            </p:txBody>
          </p:sp>
          <p:sp>
            <p:nvSpPr>
              <p:cNvPr id="9224" name="TextBox 9223">
                <a:extLst>
                  <a:ext uri="{FF2B5EF4-FFF2-40B4-BE49-F238E27FC236}">
                    <a16:creationId xmlns:a16="http://schemas.microsoft.com/office/drawing/2014/main" id="{A4F07029-CDFF-4708-42EC-DDAB57C86D67}"/>
                  </a:ext>
                </a:extLst>
              </p:cNvPr>
              <p:cNvSpPr txBox="1"/>
              <p:nvPr/>
            </p:nvSpPr>
            <p:spPr>
              <a:xfrm>
                <a:off x="5504871" y="2225966"/>
                <a:ext cx="60498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Activins</a:t>
                </a:r>
              </a:p>
            </p:txBody>
          </p:sp>
          <p:sp>
            <p:nvSpPr>
              <p:cNvPr id="9225" name="TextBox 9224">
                <a:extLst>
                  <a:ext uri="{FF2B5EF4-FFF2-40B4-BE49-F238E27FC236}">
                    <a16:creationId xmlns:a16="http://schemas.microsoft.com/office/drawing/2014/main" id="{4ECF443E-2438-E1C3-10F2-34E1053EE32C}"/>
                  </a:ext>
                </a:extLst>
              </p:cNvPr>
              <p:cNvSpPr txBox="1"/>
              <p:nvPr/>
            </p:nvSpPr>
            <p:spPr>
              <a:xfrm>
                <a:off x="6188364" y="2221349"/>
                <a:ext cx="960582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Myostatin</a:t>
                </a:r>
              </a:p>
            </p:txBody>
          </p:sp>
          <p:sp>
            <p:nvSpPr>
              <p:cNvPr id="9226" name="TextBox 9225">
                <a:extLst>
                  <a:ext uri="{FF2B5EF4-FFF2-40B4-BE49-F238E27FC236}">
                    <a16:creationId xmlns:a16="http://schemas.microsoft.com/office/drawing/2014/main" id="{6508C13B-77B5-AB72-510A-65AD5154E3F1}"/>
                  </a:ext>
                </a:extLst>
              </p:cNvPr>
              <p:cNvSpPr txBox="1"/>
              <p:nvPr/>
            </p:nvSpPr>
            <p:spPr>
              <a:xfrm>
                <a:off x="6673273" y="2466113"/>
                <a:ext cx="960582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LCN2</a:t>
                </a:r>
              </a:p>
            </p:txBody>
          </p:sp>
          <p:sp>
            <p:nvSpPr>
              <p:cNvPr id="9227" name="TextBox 9226">
                <a:extLst>
                  <a:ext uri="{FF2B5EF4-FFF2-40B4-BE49-F238E27FC236}">
                    <a16:creationId xmlns:a16="http://schemas.microsoft.com/office/drawing/2014/main" id="{82C9D730-7266-A3E4-E0E2-BA54C717566C}"/>
                  </a:ext>
                </a:extLst>
              </p:cNvPr>
              <p:cNvSpPr txBox="1"/>
              <p:nvPr/>
            </p:nvSpPr>
            <p:spPr>
              <a:xfrm>
                <a:off x="5449455" y="2470731"/>
                <a:ext cx="960582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IL-1β</a:t>
                </a:r>
              </a:p>
            </p:txBody>
          </p:sp>
          <p:sp>
            <p:nvSpPr>
              <p:cNvPr id="9228" name="TextBox 9227">
                <a:extLst>
                  <a:ext uri="{FF2B5EF4-FFF2-40B4-BE49-F238E27FC236}">
                    <a16:creationId xmlns:a16="http://schemas.microsoft.com/office/drawing/2014/main" id="{1DB79FCF-EE6A-6341-3DE0-3DCC25055C35}"/>
                  </a:ext>
                </a:extLst>
              </p:cNvPr>
              <p:cNvSpPr txBox="1"/>
              <p:nvPr/>
            </p:nvSpPr>
            <p:spPr>
              <a:xfrm>
                <a:off x="6063673" y="2456876"/>
                <a:ext cx="960582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IGFBPs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77394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47FF7-B475-4151-B03C-6B428C086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363C7A2-BD8B-2391-7DD2-3E6B53FF2E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Different Pharmacologic Approaches and Targets in </a:t>
            </a:r>
            <a:br>
              <a:rPr lang="en-US" altLang="en-US" dirty="0"/>
            </a:br>
            <a:r>
              <a:rPr lang="en-US" altLang="en-US" dirty="0"/>
              <a:t>Clinical Trials of Cachexia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5ED889-F879-A0C6-12A6-7872D2F769D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Koh. Cancer Discov. 2025;15:1543. Crawford. Curr Oncol Rep. 2016;18:37. Crawford. JCO. 2014;32:9618. Biotechnology.2013.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F15915-4CA5-D35F-7832-2950DB944813}"/>
              </a:ext>
            </a:extLst>
          </p:cNvPr>
          <p:cNvSpPr txBox="1"/>
          <p:nvPr/>
        </p:nvSpPr>
        <p:spPr>
          <a:xfrm>
            <a:off x="571500" y="1971675"/>
            <a:ext cx="2609850" cy="101917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Ghrelin agonist: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Anamorelin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460F70-8A16-3D90-3D14-D50C9EE6626E}"/>
              </a:ext>
            </a:extLst>
          </p:cNvPr>
          <p:cNvSpPr txBox="1"/>
          <p:nvPr/>
        </p:nvSpPr>
        <p:spPr>
          <a:xfrm>
            <a:off x="4391032" y="1543051"/>
            <a:ext cx="2990844" cy="2426220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Selective androgen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receptor modulator: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Enobosarm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Investigated in 2 phase III POWER1 and POWER2 trials in NSCLC receiving CT; did not meet the overall coprimary endpoints (physical function and lean body mass)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91A9AD-4C63-E104-297A-B3641BAE482D}"/>
              </a:ext>
            </a:extLst>
          </p:cNvPr>
          <p:cNvSpPr txBox="1"/>
          <p:nvPr/>
        </p:nvSpPr>
        <p:spPr>
          <a:xfrm>
            <a:off x="8705850" y="1971675"/>
            <a:ext cx="2609850" cy="1019175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β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receptor agonist/antagonist: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S-pindolol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F2D696-8FD5-3FCF-5D02-6D9A62252F79}"/>
              </a:ext>
            </a:extLst>
          </p:cNvPr>
          <p:cNvSpPr txBox="1"/>
          <p:nvPr/>
        </p:nvSpPr>
        <p:spPr>
          <a:xfrm>
            <a:off x="2867025" y="5129702"/>
            <a:ext cx="2609850" cy="1019175"/>
          </a:xfrm>
          <a:prstGeom prst="rect">
            <a:avLst/>
          </a:prstGeom>
          <a:solidFill>
            <a:schemeClr val="accent5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Melanocortin 4 receptor antagonists: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TCMCB07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2CF2A9-BC71-B023-0E32-DB46C319F3E7}"/>
              </a:ext>
            </a:extLst>
          </p:cNvPr>
          <p:cNvSpPr txBox="1"/>
          <p:nvPr/>
        </p:nvSpPr>
        <p:spPr>
          <a:xfrm>
            <a:off x="6410325" y="4991102"/>
            <a:ext cx="2609850" cy="1157775"/>
          </a:xfrm>
          <a:prstGeom prst="rect">
            <a:avLst/>
          </a:prstGeom>
          <a:solidFill>
            <a:schemeClr val="accent4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GDF-15 antagonists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Ponsegromab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621F9A5-3526-024E-2A55-C86BF79663A5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3181350" y="2481263"/>
            <a:ext cx="12096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26BD99E-9BB6-5771-246F-61106EAFAAB0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7372349" y="2481263"/>
            <a:ext cx="13335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E292E91-7538-31F3-F94F-5699084B6A7C}"/>
              </a:ext>
            </a:extLst>
          </p:cNvPr>
          <p:cNvCxnSpPr>
            <a:cxnSpLocks/>
          </p:cNvCxnSpPr>
          <p:nvPr/>
        </p:nvCxnSpPr>
        <p:spPr>
          <a:xfrm>
            <a:off x="10010775" y="2990850"/>
            <a:ext cx="0" cy="2571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8E35E0-7F87-AFC7-094D-3285E726EA6F}"/>
              </a:ext>
            </a:extLst>
          </p:cNvPr>
          <p:cNvCxnSpPr>
            <a:cxnSpLocks/>
            <a:endCxn id="12" idx="3"/>
          </p:cNvCxnSpPr>
          <p:nvPr/>
        </p:nvCxnSpPr>
        <p:spPr>
          <a:xfrm flipH="1" flipV="1">
            <a:off x="9020175" y="5569990"/>
            <a:ext cx="990600" cy="21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40A7956-1B9F-DB58-A520-21F792AA78C3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5476875" y="5569990"/>
            <a:ext cx="933450" cy="21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3038DA9-333D-2297-90AA-8A83484DE25D}"/>
              </a:ext>
            </a:extLst>
          </p:cNvPr>
          <p:cNvCxnSpPr>
            <a:cxnSpLocks/>
          </p:cNvCxnSpPr>
          <p:nvPr/>
        </p:nvCxnSpPr>
        <p:spPr>
          <a:xfrm flipH="1">
            <a:off x="1876425" y="2990850"/>
            <a:ext cx="9525" cy="2571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69FECD-6153-AC7F-0E76-608A1660EBBB}"/>
              </a:ext>
            </a:extLst>
          </p:cNvPr>
          <p:cNvCxnSpPr/>
          <p:nvPr/>
        </p:nvCxnSpPr>
        <p:spPr>
          <a:xfrm flipH="1">
            <a:off x="1876425" y="5553075"/>
            <a:ext cx="990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2167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51604-3249-5449-DFCC-74F92A5C2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BDE8842-E8DC-FE64-F57B-ACB05C0F69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Effect of Anamorelin on Lean Body Mass</a:t>
            </a:r>
            <a:r>
              <a:rPr lang="en-US" altLang="en-US" baseline="30000" dirty="0"/>
              <a:t>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AC3A9C-4443-5DF5-039C-AD7363A7F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4765040"/>
            <a:ext cx="11739563" cy="1324610"/>
          </a:xfrm>
        </p:spPr>
        <p:txBody>
          <a:bodyPr/>
          <a:lstStyle/>
          <a:p>
            <a:r>
              <a:rPr lang="en-US" sz="2000" dirty="0"/>
              <a:t>Phase III ROMANA 1 and 2 studies:</a:t>
            </a:r>
          </a:p>
          <a:p>
            <a:pPr lvl="1"/>
            <a:r>
              <a:rPr lang="en-US" sz="1800" dirty="0"/>
              <a:t>Anamorelin significantly increased lean body mass, body weight and anorexia/cachexia symptoms compared with placebo</a:t>
            </a:r>
          </a:p>
          <a:p>
            <a:pPr lvl="1"/>
            <a:r>
              <a:rPr lang="en-US" sz="1800" dirty="0"/>
              <a:t>However, anamorelin did not result in significant changes in handgrip strength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B3E4D80-0D96-809B-B993-B56D51B7100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dirty="0"/>
              <a:t>1. Wakabayashi. J Cachexia Sarcopenia Muscle. 2021;12:14. 2. Katakami. Cancer. 2018;124:606. 3. Hamauchi. Cancer. 2019;125:4294. 4. Takayama. Support Care Cancer. 2016;24:3495. 5. Temel. Lancet Oncol. 2016;17:519.</a:t>
            </a:r>
          </a:p>
        </p:txBody>
      </p:sp>
      <p:graphicFrame>
        <p:nvGraphicFramePr>
          <p:cNvPr id="8" name="Group 32">
            <a:extLst>
              <a:ext uri="{FF2B5EF4-FFF2-40B4-BE49-F238E27FC236}">
                <a16:creationId xmlns:a16="http://schemas.microsoft.com/office/drawing/2014/main" id="{68EA5F38-483C-5469-58D6-46D6503FF2E3}"/>
              </a:ext>
            </a:extLst>
          </p:cNvPr>
          <p:cNvGraphicFramePr>
            <a:graphicFrameLocks noGrp="1"/>
          </p:cNvGraphicFramePr>
          <p:nvPr/>
        </p:nvGraphicFramePr>
        <p:xfrm>
          <a:off x="231078" y="1325309"/>
          <a:ext cx="10736261" cy="3276537"/>
        </p:xfrm>
        <a:graphic>
          <a:graphicData uri="http://schemas.openxmlformats.org/drawingml/2006/table">
            <a:tbl>
              <a:tblPr/>
              <a:tblGrid>
                <a:gridCol w="2704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8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1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1982">
                  <a:extLst>
                    <a:ext uri="{9D8B030D-6E8A-4147-A177-3AD203B41FA5}">
                      <a16:colId xmlns:a16="http://schemas.microsoft.com/office/drawing/2014/main" val="991890254"/>
                    </a:ext>
                  </a:extLst>
                </a:gridCol>
              </a:tblGrid>
              <a:tr h="635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Study</a:t>
                      </a:r>
                      <a:endParaRPr kumimoji="0" lang="en-US" sz="16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Anamorelin, kg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Mean (SD)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Placebo, kg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Mean (SD)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Value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Katakami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1.38 (0.18)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-0.17 (0.17)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&lt;.001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Hamauchi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1.89 (0.36)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Takayama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</a:t>
                      </a: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1.15 (0.31)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0.55 (0.29)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.0516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Study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Anamorelin, kg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Median (95% CI)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Placebo, kg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Median (95% CI)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Value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ROMANA 1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0.99 (0.61 to 1.36)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-0.47 (-1.00 to 0.21)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16161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&lt;.001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275888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ROMANA 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0.65 (0.38 to 0.91)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-0.98 (-1.49 to -0.41)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16161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&lt;.001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77756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67E0F2A-291E-F206-5C93-51CFEE7A2B01}"/>
              </a:ext>
            </a:extLst>
          </p:cNvPr>
          <p:cNvSpPr txBox="1"/>
          <p:nvPr/>
        </p:nvSpPr>
        <p:spPr>
          <a:xfrm>
            <a:off x="2133600" y="4581525"/>
            <a:ext cx="3171825" cy="1114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79719F-DF29-A6E8-C4E2-EDE8C18AD5A7}"/>
              </a:ext>
            </a:extLst>
          </p:cNvPr>
          <p:cNvSpPr txBox="1"/>
          <p:nvPr/>
        </p:nvSpPr>
        <p:spPr>
          <a:xfrm>
            <a:off x="1085850" y="5019675"/>
            <a:ext cx="9591675" cy="1200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9589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728A2-1FAD-998D-E17B-FFF4ECDF7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A6576C4-0F6D-5EC1-5591-31C9E17EF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ACT-ONE: Phase II Trial Espindolol (S-pindolol) in CRC or NSCLC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732604B-2E8F-CBD5-AABA-40713022EC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/>
              <a:t>Multicenter, double-blind, parallel group, dose-finding, randomized phase II trial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0D40FF-E9AF-6074-8116-E202F8EF782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Coats. J Cachexia Sarcopenia Muscle. 2016;7:355.</a:t>
            </a:r>
          </a:p>
        </p:txBody>
      </p:sp>
      <p:sp>
        <p:nvSpPr>
          <p:cNvPr id="10" name="Text Box 45">
            <a:extLst>
              <a:ext uri="{FF2B5EF4-FFF2-40B4-BE49-F238E27FC236}">
                <a16:creationId xmlns:a16="http://schemas.microsoft.com/office/drawing/2014/main" id="{02D73371-E9E0-0970-F452-BFAE66035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" y="1762125"/>
            <a:ext cx="48863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2-80 yr;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stage III/IV colorectal cancer or NSCLC‐related cachexia; life expectancy &gt;3 mo; receiving or had received a course of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CT ± RT or surgery with either a platinum‐based regimen for NSCLC/5‐FU or irinotecan‐based regimen for CRC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 = 87)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4291F738-E3F9-68AB-ECB6-2AA1DCE3A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601" y="1767787"/>
            <a:ext cx="3790950" cy="7032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High-dose S-pindolol*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10 mg BID</a:t>
            </a:r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6F2F6615-91D3-EA55-2C00-5A3F35A50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601" y="3371162"/>
            <a:ext cx="3790950" cy="703263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Placebo*</a:t>
            </a:r>
          </a:p>
        </p:txBody>
      </p:sp>
      <p:sp>
        <p:nvSpPr>
          <p:cNvPr id="5" name="Line 26">
            <a:extLst>
              <a:ext uri="{FF2B5EF4-FFF2-40B4-BE49-F238E27FC236}">
                <a16:creationId xmlns:a16="http://schemas.microsoft.com/office/drawing/2014/main" id="{EFAEEE5B-4088-EBB3-D46E-17764D9E5B9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1839" y="3248924"/>
            <a:ext cx="8128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7" name="Line 27">
            <a:extLst>
              <a:ext uri="{FF2B5EF4-FFF2-40B4-BE49-F238E27FC236}">
                <a16:creationId xmlns:a16="http://schemas.microsoft.com/office/drawing/2014/main" id="{B09DEF98-5A04-5F85-5B8B-B58FCF6C4D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91839" y="2148786"/>
            <a:ext cx="812800" cy="469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91E2A240-63FF-0C15-098B-A8B71116F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601" y="2559949"/>
            <a:ext cx="3790950" cy="703262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Low‐dose S-pindolol*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(2.5 mg BID)</a:t>
            </a:r>
          </a:p>
        </p:txBody>
      </p:sp>
      <p:sp>
        <p:nvSpPr>
          <p:cNvPr id="16" name="Line 33">
            <a:extLst>
              <a:ext uri="{FF2B5EF4-FFF2-40B4-BE49-F238E27FC236}">
                <a16:creationId xmlns:a16="http://schemas.microsoft.com/office/drawing/2014/main" id="{FAC7D89E-8EBD-4C8C-B2F3-EE8CF2A22BF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53739" y="2920311"/>
            <a:ext cx="8493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1D2320FB-C9A1-BEEB-6C3F-E8D7BAE84B3C}"/>
              </a:ext>
            </a:extLst>
          </p:cNvPr>
          <p:cNvSpPr txBox="1">
            <a:spLocks noChangeArrowheads="1"/>
          </p:cNvSpPr>
          <p:nvPr/>
        </p:nvSpPr>
        <p:spPr>
          <a:xfrm>
            <a:off x="256786" y="4171298"/>
            <a:ext cx="11714551" cy="20793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Primary endpoint: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difference in the weight change rate over 16 wk (high‐dose S-pindolol vs placebo)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Key results (10-mg BID S-pindolol vs placebo):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significant reversal of weight loss (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&lt;.0001); lean body mass improvement (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&lt;.02); numerical improvement of fat mass; increased hand-grip strength (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= .0134) 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Trends seen in improvements in functional tests for stair climbing power, 6-min walk test distance, and the short physical performance battery test; numerical increase in median survival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S-pindolol at both doses was well tolerated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95AF4B-E25B-476F-2681-5310B6654BD4}"/>
              </a:ext>
            </a:extLst>
          </p:cNvPr>
          <p:cNvSpPr txBox="1"/>
          <p:nvPr/>
        </p:nvSpPr>
        <p:spPr>
          <a:xfrm>
            <a:off x="5448963" y="2697653"/>
            <a:ext cx="637511" cy="28972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3:1:2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5C8DAA-513C-0C02-EAFD-85E7E515BEB6}"/>
              </a:ext>
            </a:extLst>
          </p:cNvPr>
          <p:cNvSpPr txBox="1"/>
          <p:nvPr/>
        </p:nvSpPr>
        <p:spPr>
          <a:xfrm>
            <a:off x="10357513" y="2333332"/>
            <a:ext cx="14686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*SoC CT, RT, nutrition, and supportive care provided during study as determined by treating physician.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CE7422-AC03-5DCB-EB7C-30BD3861BD9D}"/>
              </a:ext>
            </a:extLst>
          </p:cNvPr>
          <p:cNvSpPr txBox="1"/>
          <p:nvPr/>
        </p:nvSpPr>
        <p:spPr>
          <a:xfrm>
            <a:off x="5767718" y="5970280"/>
            <a:ext cx="4815811" cy="560767"/>
          </a:xfrm>
          <a:prstGeom prst="rect">
            <a:avLst/>
          </a:prstGeom>
          <a:solidFill>
            <a:schemeClr val="accent4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IMPACT: Global phase IIb/III trial of S-pindolol in patients with CRC and cachexia is planned</a:t>
            </a:r>
          </a:p>
        </p:txBody>
      </p:sp>
    </p:spTree>
    <p:extLst>
      <p:ext uri="{BB962C8B-B14F-4D97-AF65-F5344CB8AC3E}">
        <p14:creationId xmlns:p14="http://schemas.microsoft.com/office/powerpoint/2010/main" val="12345797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62176-18CE-7AB1-B7AB-C17185B2F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4D2189F-D779-31EE-FBDE-D30A8A82D4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TCMCB07: A Melanocortin-4 Receptor Antagonist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8963AE-3939-5370-5F4F-D47C2DBC6D4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Zhu. J Clin Invest. 2020;130:4921.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BD63470-448E-FF19-E4E0-0810CFF65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8766" y="1392960"/>
            <a:ext cx="5644122" cy="4754880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Pct val="75000"/>
              <a:buFont typeface="Wingdings" panose="05000000000000000000" pitchFamily="2" charset="2"/>
              <a:buChar char="§"/>
              <a:defRPr lang="en-US" sz="28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lang="en-US" sz="22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Image not available</a:t>
            </a:r>
            <a:br>
              <a:rPr lang="en-US" altLang="en-US" sz="2200">
                <a:solidFill>
                  <a:schemeClr val="tx1"/>
                </a:solidFill>
                <a:latin typeface="Poppins" pitchFamily="2" charset="77"/>
              </a:rPr>
            </a:b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2972115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6C38F-45F7-C899-49A0-2A7D2F77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7E7E2A5-0582-4143-8434-449F6C7E48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PARADOX: Ongoing Phase II Trial to Optimize BMI </a:t>
            </a:r>
            <a:br>
              <a:rPr lang="en-US" altLang="en-US" dirty="0"/>
            </a:br>
            <a:r>
              <a:rPr lang="en-US" altLang="en-US" dirty="0"/>
              <a:t>With TCMCB07 in mCRC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10E3E57-55F0-D94F-127A-794C0E9776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/>
              <a:t>Ongoing multicenter, double-blind, placebo-controlled, randomized phase II trial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376556-052F-9D1D-3CDF-BE2CA662E7C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NCT06937177.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B8E056-CDB4-D3F4-3582-5D1F93683CD4}"/>
              </a:ext>
            </a:extLst>
          </p:cNvPr>
          <p:cNvSpPr txBox="1">
            <a:spLocks noChangeArrowheads="1"/>
          </p:cNvSpPr>
          <p:nvPr/>
        </p:nvSpPr>
        <p:spPr>
          <a:xfrm>
            <a:off x="256787" y="4676122"/>
            <a:ext cx="11506976" cy="15341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Primary endpoints: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from baseline in body weight, incidence/severity of AEs, incidence of abnormalities in laboratory evaluations and vital signs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Key secondary endpoints include: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from baseline in: total score of functional assessment of anorexia/cachexia therapy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—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anorexia-related symptoms scale, anorexia and cachexia subscore of the functional assessment of anorexia/cachexia therapy questionnaire, BMI, body weight </a:t>
            </a:r>
          </a:p>
        </p:txBody>
      </p:sp>
      <p:sp>
        <p:nvSpPr>
          <p:cNvPr id="5" name="Text Box 45">
            <a:extLst>
              <a:ext uri="{FF2B5EF4-FFF2-40B4-BE49-F238E27FC236}">
                <a16:creationId xmlns:a16="http://schemas.microsoft.com/office/drawing/2014/main" id="{AA91FCAF-C4D6-2502-DCF6-C2673E2B6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976" y="2105753"/>
            <a:ext cx="342899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Patients* aged ≥18 yr with newly diagnosed mCRC undergoing chemotherapy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†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; able to normally eat/digest food; BMI ≤29; adequate end-organ function;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ECOG PS 0-2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(target N = 120)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60931F-C1C1-4148-6FD1-24B2762000F9}"/>
              </a:ext>
            </a:extLst>
          </p:cNvPr>
          <p:cNvSpPr txBox="1"/>
          <p:nvPr/>
        </p:nvSpPr>
        <p:spPr>
          <a:xfrm>
            <a:off x="8829675" y="2655216"/>
            <a:ext cx="2590800" cy="162845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*About to start 1L chemotherapy or determined by investigator to be able to start second dose of chemotherapy.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†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FOLFOX, FOLFIRI, or FOLFIRINOX ± bevacizumab, or other monoclonal Abs or other FDA-approved agents to be dosed every 2 wk.</a:t>
            </a:r>
          </a:p>
        </p:txBody>
      </p:sp>
      <p:sp>
        <p:nvSpPr>
          <p:cNvPr id="16" name="Rectangle 49">
            <a:extLst>
              <a:ext uri="{FF2B5EF4-FFF2-40B4-BE49-F238E27FC236}">
                <a16:creationId xmlns:a16="http://schemas.microsoft.com/office/drawing/2014/main" id="{E398DEC7-0AA9-DEA0-9274-B51E5BE74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363" y="1972403"/>
            <a:ext cx="3910012" cy="1107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TCMCB07 SC daily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(12.5 mg, 25 mg, or 50 mg)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for 12 wk</a:t>
            </a:r>
          </a:p>
        </p:txBody>
      </p:sp>
      <p:sp>
        <p:nvSpPr>
          <p:cNvPr id="17" name="Line 53">
            <a:extLst>
              <a:ext uri="{FF2B5EF4-FFF2-40B4-BE49-F238E27FC236}">
                <a16:creationId xmlns:a16="http://schemas.microsoft.com/office/drawing/2014/main" id="{7A612141-9180-F9FE-2CDA-12F05C3AC9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8763" y="3224523"/>
            <a:ext cx="622300" cy="35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B870CABF-AB7F-85BE-55FB-5B5F19739B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8763" y="2624447"/>
            <a:ext cx="622300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id="{DDE76373-8472-44F3-31A5-65F46C6BE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363" y="3204819"/>
            <a:ext cx="3910012" cy="1107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Placebo SC daily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for 12 wk</a:t>
            </a:r>
          </a:p>
        </p:txBody>
      </p:sp>
    </p:spTree>
    <p:extLst>
      <p:ext uri="{BB962C8B-B14F-4D97-AF65-F5344CB8AC3E}">
        <p14:creationId xmlns:p14="http://schemas.microsoft.com/office/powerpoint/2010/main" val="22799211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E3C4B-5BC7-62E8-15F9-846E8C5A3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CE8C1D7-CE36-68EC-0A03-9F876A6484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775" y="530225"/>
            <a:ext cx="11739563" cy="503238"/>
          </a:xfrm>
        </p:spPr>
        <p:txBody>
          <a:bodyPr/>
          <a:lstStyle/>
          <a:p>
            <a:r>
              <a:rPr lang="en-US" altLang="en-US" dirty="0"/>
              <a:t>Molecular Basis of Anorexia and Tissue Wasting in Cancer Cachexia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EBC3DD2-78AA-C069-2A68-3C3B4BA9F6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775" y="1335088"/>
            <a:ext cx="11739563" cy="415335"/>
          </a:xfrm>
        </p:spPr>
        <p:txBody>
          <a:bodyPr/>
          <a:lstStyle/>
          <a:p>
            <a:r>
              <a:rPr lang="en-US" altLang="en-US" dirty="0"/>
              <a:t>Cancer cachexia is a multiorgan syndrome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656B34B-6296-CC5C-B270-850A0931415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pc="-10" dirty="0"/>
              <a:t>Yeom. Exp Mol Med. 2022;54:426. </a:t>
            </a:r>
            <a:r>
              <a:rPr lang="en-US" altLang="en-US" dirty="0"/>
              <a:t>creativecommons.org/licenses/by/4.0/.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01D5232-33EE-4105-1E69-6A20B6AFBD42}"/>
              </a:ext>
            </a:extLst>
          </p:cNvPr>
          <p:cNvCxnSpPr>
            <a:cxnSpLocks/>
          </p:cNvCxnSpPr>
          <p:nvPr/>
        </p:nvCxnSpPr>
        <p:spPr>
          <a:xfrm>
            <a:off x="5558891" y="3030583"/>
            <a:ext cx="0" cy="36031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726A400-320D-812C-5480-9DC0529B0BE9}"/>
              </a:ext>
            </a:extLst>
          </p:cNvPr>
          <p:cNvCxnSpPr>
            <a:cxnSpLocks/>
          </p:cNvCxnSpPr>
          <p:nvPr/>
        </p:nvCxnSpPr>
        <p:spPr>
          <a:xfrm flipH="1">
            <a:off x="4053841" y="3653245"/>
            <a:ext cx="92746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463EAA6-4F1C-92D5-957B-6A44BD778D9C}"/>
              </a:ext>
            </a:extLst>
          </p:cNvPr>
          <p:cNvCxnSpPr>
            <a:cxnSpLocks/>
          </p:cNvCxnSpPr>
          <p:nvPr/>
        </p:nvCxnSpPr>
        <p:spPr>
          <a:xfrm flipH="1">
            <a:off x="4310743" y="4223657"/>
            <a:ext cx="679268" cy="75764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F22B25A-D160-89B0-5844-B6BCECBD81D8}"/>
              </a:ext>
            </a:extLst>
          </p:cNvPr>
          <p:cNvCxnSpPr>
            <a:cxnSpLocks/>
          </p:cNvCxnSpPr>
          <p:nvPr/>
        </p:nvCxnSpPr>
        <p:spPr>
          <a:xfrm>
            <a:off x="5558891" y="4206240"/>
            <a:ext cx="0" cy="8229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3F96E0E-53C0-EF06-A902-3F04D7352E1E}"/>
              </a:ext>
            </a:extLst>
          </p:cNvPr>
          <p:cNvCxnSpPr>
            <a:cxnSpLocks/>
          </p:cNvCxnSpPr>
          <p:nvPr/>
        </p:nvCxnSpPr>
        <p:spPr>
          <a:xfrm>
            <a:off x="6156960" y="3653245"/>
            <a:ext cx="97535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EB0E97E-56BE-3F0D-B27D-98BDEB1A5E66}"/>
              </a:ext>
            </a:extLst>
          </p:cNvPr>
          <p:cNvCxnSpPr>
            <a:cxnSpLocks/>
          </p:cNvCxnSpPr>
          <p:nvPr/>
        </p:nvCxnSpPr>
        <p:spPr>
          <a:xfrm>
            <a:off x="6244046" y="4066903"/>
            <a:ext cx="1480457" cy="51380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B746DF5-8544-B105-5F3E-CE9A34873606}"/>
              </a:ext>
            </a:extLst>
          </p:cNvPr>
          <p:cNvCxnSpPr>
            <a:cxnSpLocks/>
          </p:cNvCxnSpPr>
          <p:nvPr/>
        </p:nvCxnSpPr>
        <p:spPr>
          <a:xfrm>
            <a:off x="6096000" y="4188823"/>
            <a:ext cx="618309" cy="8011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0E647BA-B690-C3A3-7580-3A390E5A5EFD}"/>
              </a:ext>
            </a:extLst>
          </p:cNvPr>
          <p:cNvSpPr txBox="1"/>
          <p:nvPr/>
        </p:nvSpPr>
        <p:spPr>
          <a:xfrm>
            <a:off x="4988480" y="2778034"/>
            <a:ext cx="1140823" cy="2351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Tumor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C74314-26E2-A595-33AE-7C6A1C4F5324}"/>
              </a:ext>
            </a:extLst>
          </p:cNvPr>
          <p:cNvSpPr txBox="1"/>
          <p:nvPr/>
        </p:nvSpPr>
        <p:spPr>
          <a:xfrm>
            <a:off x="2253342" y="3914503"/>
            <a:ext cx="1238794" cy="518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Brain: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Anorexia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A0A740-2B0D-2551-9597-73B1096C7068}"/>
              </a:ext>
            </a:extLst>
          </p:cNvPr>
          <p:cNvSpPr txBox="1"/>
          <p:nvPr/>
        </p:nvSpPr>
        <p:spPr>
          <a:xfrm>
            <a:off x="1778724" y="5394960"/>
            <a:ext cx="2462349" cy="518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Fat Tissue: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Wasting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Browning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54952C-3821-1B0B-61C2-0217FA7AF15E}"/>
              </a:ext>
            </a:extLst>
          </p:cNvPr>
          <p:cNvSpPr txBox="1"/>
          <p:nvPr/>
        </p:nvSpPr>
        <p:spPr>
          <a:xfrm>
            <a:off x="8157753" y="3300548"/>
            <a:ext cx="1352008" cy="757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Heart: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Atrophy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Dysfunction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EC0D2AD-5604-6136-78DB-C8A4ADF0259E}"/>
              </a:ext>
            </a:extLst>
          </p:cNvPr>
          <p:cNvSpPr txBox="1"/>
          <p:nvPr/>
        </p:nvSpPr>
        <p:spPr>
          <a:xfrm>
            <a:off x="8915400" y="4611188"/>
            <a:ext cx="2140133" cy="757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Gut: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Dysfunction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Microbiota changes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D9D029-C13A-718A-0F27-197C9FA38F40}"/>
              </a:ext>
            </a:extLst>
          </p:cNvPr>
          <p:cNvSpPr txBox="1"/>
          <p:nvPr/>
        </p:nvSpPr>
        <p:spPr>
          <a:xfrm>
            <a:off x="7097484" y="5573485"/>
            <a:ext cx="2140133" cy="5225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Pancreas: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Insulin resistance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C45B9C9-C778-62A8-2F62-476D45CDF479}"/>
              </a:ext>
            </a:extLst>
          </p:cNvPr>
          <p:cNvSpPr txBox="1"/>
          <p:nvPr/>
        </p:nvSpPr>
        <p:spPr>
          <a:xfrm>
            <a:off x="4988480" y="3923211"/>
            <a:ext cx="1140823" cy="2351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Cytokines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26B8DEC-48D8-65DF-ECBB-B22FEDB5B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970" y="3257006"/>
            <a:ext cx="1112326" cy="100965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2BF2005-7CBC-2AC0-31D8-4D53007A2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144" y="3196046"/>
            <a:ext cx="698969" cy="99713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CEAFCE-8C10-4D13-95CC-7D409DC3C6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4977" y="4337521"/>
            <a:ext cx="868429" cy="119677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16CC8C5-AD49-6397-B399-3E7575787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960" y="4927410"/>
            <a:ext cx="986246" cy="72876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0164560-34CC-7100-6DFA-5CF2797A9C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965604">
            <a:off x="5129351" y="4849194"/>
            <a:ext cx="859080" cy="110309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71DF635-AB42-3135-D3C0-FE6B681899D7}"/>
              </a:ext>
            </a:extLst>
          </p:cNvPr>
          <p:cNvSpPr txBox="1"/>
          <p:nvPr/>
        </p:nvSpPr>
        <p:spPr>
          <a:xfrm>
            <a:off x="4656905" y="5556069"/>
            <a:ext cx="1813561" cy="78377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Skeletal Muscle: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Atrophy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Proteolysis</a:t>
            </a:r>
          </a:p>
        </p:txBody>
      </p:sp>
      <p:grpSp>
        <p:nvGrpSpPr>
          <p:cNvPr id="9236" name="Group 9235">
            <a:extLst>
              <a:ext uri="{FF2B5EF4-FFF2-40B4-BE49-F238E27FC236}">
                <a16:creationId xmlns:a16="http://schemas.microsoft.com/office/drawing/2014/main" id="{2D3D02A9-92EF-DA88-02B5-5B330F81A4FA}"/>
              </a:ext>
            </a:extLst>
          </p:cNvPr>
          <p:cNvGrpSpPr/>
          <p:nvPr/>
        </p:nvGrpSpPr>
        <p:grpSpPr>
          <a:xfrm>
            <a:off x="3366892" y="4882114"/>
            <a:ext cx="1055231" cy="881062"/>
            <a:chOff x="3523647" y="4751485"/>
            <a:chExt cx="1055231" cy="881062"/>
          </a:xfrm>
        </p:grpSpPr>
        <p:grpSp>
          <p:nvGrpSpPr>
            <p:cNvPr id="9217" name="Group 9216">
              <a:extLst>
                <a:ext uri="{FF2B5EF4-FFF2-40B4-BE49-F238E27FC236}">
                  <a16:creationId xmlns:a16="http://schemas.microsoft.com/office/drawing/2014/main" id="{46A59A2C-4697-A418-2ECF-D966FD1BB45D}"/>
                </a:ext>
              </a:extLst>
            </p:cNvPr>
            <p:cNvGrpSpPr/>
            <p:nvPr/>
          </p:nvGrpSpPr>
          <p:grpSpPr>
            <a:xfrm rot="16468409">
              <a:off x="3824092" y="4751485"/>
              <a:ext cx="341130" cy="341130"/>
              <a:chOff x="7000039" y="4586213"/>
              <a:chExt cx="650354" cy="650354"/>
            </a:xfrm>
          </p:grpSpPr>
          <p:sp>
            <p:nvSpPr>
              <p:cNvPr id="9219" name="Oval 9218">
                <a:extLst>
                  <a:ext uri="{FF2B5EF4-FFF2-40B4-BE49-F238E27FC236}">
                    <a16:creationId xmlns:a16="http://schemas.microsoft.com/office/drawing/2014/main" id="{3015E47E-CA6F-7663-1253-640E8A3343D1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20" name="Oval 9219">
                <a:extLst>
                  <a:ext uri="{FF2B5EF4-FFF2-40B4-BE49-F238E27FC236}">
                    <a16:creationId xmlns:a16="http://schemas.microsoft.com/office/drawing/2014/main" id="{91BAEDEB-D5CD-D707-CB3A-735983FB989B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DAE3E0B-2E58-7D6D-50B1-76CD1CBE4F9D}"/>
                </a:ext>
              </a:extLst>
            </p:cNvPr>
            <p:cNvGrpSpPr/>
            <p:nvPr/>
          </p:nvGrpSpPr>
          <p:grpSpPr>
            <a:xfrm rot="16468409">
              <a:off x="3523647" y="5036721"/>
              <a:ext cx="341130" cy="341130"/>
              <a:chOff x="7000039" y="4586213"/>
              <a:chExt cx="650354" cy="650354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6D662C41-413B-270C-BA75-E8C4C169FD08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94A07929-56F3-2E96-34BC-4D5D35DCEE08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A579026-5B15-477C-287B-5AD944C73E78}"/>
                </a:ext>
              </a:extLst>
            </p:cNvPr>
            <p:cNvGrpSpPr/>
            <p:nvPr/>
          </p:nvGrpSpPr>
          <p:grpSpPr>
            <a:xfrm rot="16468409">
              <a:off x="4050514" y="4751485"/>
              <a:ext cx="341130" cy="341130"/>
              <a:chOff x="7000039" y="4586213"/>
              <a:chExt cx="650354" cy="650354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63533E30-70CE-027D-5F28-DBA87A00A221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95AC8C31-4D5B-8C1C-5DD5-43C47012F1B8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7285B717-2F05-38BE-FA7E-7BDFD20D8E35}"/>
                </a:ext>
              </a:extLst>
            </p:cNvPr>
            <p:cNvGrpSpPr/>
            <p:nvPr/>
          </p:nvGrpSpPr>
          <p:grpSpPr>
            <a:xfrm rot="16468409">
              <a:off x="4124537" y="4851634"/>
              <a:ext cx="341130" cy="341130"/>
              <a:chOff x="7000039" y="4586213"/>
              <a:chExt cx="650354" cy="650354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2C7C7A5D-810D-9228-9FDD-91CE8824E9DE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23F18554-EE69-B0AF-28C7-D1AB157B573D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5B0BC939-FD77-7FFA-0501-17504E31C4B8}"/>
                </a:ext>
              </a:extLst>
            </p:cNvPr>
            <p:cNvGrpSpPr/>
            <p:nvPr/>
          </p:nvGrpSpPr>
          <p:grpSpPr>
            <a:xfrm rot="16468409">
              <a:off x="4237748" y="5024567"/>
              <a:ext cx="341130" cy="341130"/>
              <a:chOff x="7000039" y="4586213"/>
              <a:chExt cx="650354" cy="650354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11C8F16D-7EEB-2B9A-C4F4-D3B0EA771377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16" name="Oval 9215">
                <a:extLst>
                  <a:ext uri="{FF2B5EF4-FFF2-40B4-BE49-F238E27FC236}">
                    <a16:creationId xmlns:a16="http://schemas.microsoft.com/office/drawing/2014/main" id="{F8F62313-84A1-3F58-70B1-0A1EFA3915DA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21" name="Group 9220">
              <a:extLst>
                <a:ext uri="{FF2B5EF4-FFF2-40B4-BE49-F238E27FC236}">
                  <a16:creationId xmlns:a16="http://schemas.microsoft.com/office/drawing/2014/main" id="{0017FF0F-F769-1C18-37D4-DF824A7AD85A}"/>
                </a:ext>
              </a:extLst>
            </p:cNvPr>
            <p:cNvGrpSpPr/>
            <p:nvPr/>
          </p:nvGrpSpPr>
          <p:grpSpPr>
            <a:xfrm rot="16468409">
              <a:off x="3697818" y="4860343"/>
              <a:ext cx="341130" cy="341130"/>
              <a:chOff x="7000039" y="4586213"/>
              <a:chExt cx="650354" cy="650354"/>
            </a:xfrm>
          </p:grpSpPr>
          <p:sp>
            <p:nvSpPr>
              <p:cNvPr id="9222" name="Oval 9221">
                <a:extLst>
                  <a:ext uri="{FF2B5EF4-FFF2-40B4-BE49-F238E27FC236}">
                    <a16:creationId xmlns:a16="http://schemas.microsoft.com/office/drawing/2014/main" id="{248F381D-6BC4-00D4-9D77-C49A2720C27A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23" name="Oval 9222">
                <a:extLst>
                  <a:ext uri="{FF2B5EF4-FFF2-40B4-BE49-F238E27FC236}">
                    <a16:creationId xmlns:a16="http://schemas.microsoft.com/office/drawing/2014/main" id="{90587CF5-FC13-7A99-76EA-94399BE2936C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24" name="Group 9223">
              <a:extLst>
                <a:ext uri="{FF2B5EF4-FFF2-40B4-BE49-F238E27FC236}">
                  <a16:creationId xmlns:a16="http://schemas.microsoft.com/office/drawing/2014/main" id="{77FF7744-86EA-75B2-75A0-04161B5997C3}"/>
                </a:ext>
              </a:extLst>
            </p:cNvPr>
            <p:cNvGrpSpPr/>
            <p:nvPr/>
          </p:nvGrpSpPr>
          <p:grpSpPr>
            <a:xfrm rot="16468409">
              <a:off x="3919886" y="5012743"/>
              <a:ext cx="341130" cy="341130"/>
              <a:chOff x="7000039" y="4586213"/>
              <a:chExt cx="650354" cy="650354"/>
            </a:xfrm>
          </p:grpSpPr>
          <p:sp>
            <p:nvSpPr>
              <p:cNvPr id="9225" name="Oval 9224">
                <a:extLst>
                  <a:ext uri="{FF2B5EF4-FFF2-40B4-BE49-F238E27FC236}">
                    <a16:creationId xmlns:a16="http://schemas.microsoft.com/office/drawing/2014/main" id="{D28C0D70-4262-C05F-1D02-22545C50683B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26" name="Oval 9225">
                <a:extLst>
                  <a:ext uri="{FF2B5EF4-FFF2-40B4-BE49-F238E27FC236}">
                    <a16:creationId xmlns:a16="http://schemas.microsoft.com/office/drawing/2014/main" id="{549207DC-CE9F-5EB1-4E22-1D8C93E3B965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27" name="Group 9226">
              <a:extLst>
                <a:ext uri="{FF2B5EF4-FFF2-40B4-BE49-F238E27FC236}">
                  <a16:creationId xmlns:a16="http://schemas.microsoft.com/office/drawing/2014/main" id="{5D632048-B153-FAD1-A456-13515AE8D55E}"/>
                </a:ext>
              </a:extLst>
            </p:cNvPr>
            <p:cNvGrpSpPr/>
            <p:nvPr/>
          </p:nvGrpSpPr>
          <p:grpSpPr>
            <a:xfrm rot="16468409">
              <a:off x="4072286" y="5165143"/>
              <a:ext cx="341130" cy="341130"/>
              <a:chOff x="7000039" y="4586213"/>
              <a:chExt cx="650354" cy="650354"/>
            </a:xfrm>
          </p:grpSpPr>
          <p:sp>
            <p:nvSpPr>
              <p:cNvPr id="9228" name="Oval 9227">
                <a:extLst>
                  <a:ext uri="{FF2B5EF4-FFF2-40B4-BE49-F238E27FC236}">
                    <a16:creationId xmlns:a16="http://schemas.microsoft.com/office/drawing/2014/main" id="{309BCD28-7EE9-6AD9-2215-1C9AAD442D8C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29" name="Oval 9228">
                <a:extLst>
                  <a:ext uri="{FF2B5EF4-FFF2-40B4-BE49-F238E27FC236}">
                    <a16:creationId xmlns:a16="http://schemas.microsoft.com/office/drawing/2014/main" id="{037F96FA-225B-0057-38A2-0D2D2A6B343A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30" name="Group 9229">
              <a:extLst>
                <a:ext uri="{FF2B5EF4-FFF2-40B4-BE49-F238E27FC236}">
                  <a16:creationId xmlns:a16="http://schemas.microsoft.com/office/drawing/2014/main" id="{30D47738-262F-70D1-6176-9CE0CB2F9204}"/>
                </a:ext>
              </a:extLst>
            </p:cNvPr>
            <p:cNvGrpSpPr/>
            <p:nvPr/>
          </p:nvGrpSpPr>
          <p:grpSpPr>
            <a:xfrm rot="16468409">
              <a:off x="3946011" y="5291417"/>
              <a:ext cx="341130" cy="341130"/>
              <a:chOff x="7000039" y="4586213"/>
              <a:chExt cx="650354" cy="650354"/>
            </a:xfrm>
          </p:grpSpPr>
          <p:sp>
            <p:nvSpPr>
              <p:cNvPr id="9231" name="Oval 9230">
                <a:extLst>
                  <a:ext uri="{FF2B5EF4-FFF2-40B4-BE49-F238E27FC236}">
                    <a16:creationId xmlns:a16="http://schemas.microsoft.com/office/drawing/2014/main" id="{47A4CDAF-6C8F-F967-C2B9-EC88A7C5C69E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32" name="Oval 9231">
                <a:extLst>
                  <a:ext uri="{FF2B5EF4-FFF2-40B4-BE49-F238E27FC236}">
                    <a16:creationId xmlns:a16="http://schemas.microsoft.com/office/drawing/2014/main" id="{0F1E90A5-6CA4-D1CC-71C2-BB836AB5A1DA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33" name="Group 9232">
              <a:extLst>
                <a:ext uri="{FF2B5EF4-FFF2-40B4-BE49-F238E27FC236}">
                  <a16:creationId xmlns:a16="http://schemas.microsoft.com/office/drawing/2014/main" id="{BD994DA6-2AA3-1792-7713-206D81B4B363}"/>
                </a:ext>
              </a:extLst>
            </p:cNvPr>
            <p:cNvGrpSpPr/>
            <p:nvPr/>
          </p:nvGrpSpPr>
          <p:grpSpPr>
            <a:xfrm rot="16468409">
              <a:off x="3732652" y="5118184"/>
              <a:ext cx="341130" cy="341130"/>
              <a:chOff x="7000039" y="4586213"/>
              <a:chExt cx="650354" cy="650354"/>
            </a:xfrm>
          </p:grpSpPr>
          <p:sp>
            <p:nvSpPr>
              <p:cNvPr id="9234" name="Oval 9233">
                <a:extLst>
                  <a:ext uri="{FF2B5EF4-FFF2-40B4-BE49-F238E27FC236}">
                    <a16:creationId xmlns:a16="http://schemas.microsoft.com/office/drawing/2014/main" id="{86EC11A5-C3D2-8532-7E51-3CD1AE29DE47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35" name="Oval 9234">
                <a:extLst>
                  <a:ext uri="{FF2B5EF4-FFF2-40B4-BE49-F238E27FC236}">
                    <a16:creationId xmlns:a16="http://schemas.microsoft.com/office/drawing/2014/main" id="{51EFD157-B273-DADE-62AC-0938D8E03FE3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282" name="Group 9281">
            <a:extLst>
              <a:ext uri="{FF2B5EF4-FFF2-40B4-BE49-F238E27FC236}">
                <a16:creationId xmlns:a16="http://schemas.microsoft.com/office/drawing/2014/main" id="{169196B3-4266-7A05-9F30-447081E1E901}"/>
              </a:ext>
            </a:extLst>
          </p:cNvPr>
          <p:cNvGrpSpPr/>
          <p:nvPr/>
        </p:nvGrpSpPr>
        <p:grpSpPr>
          <a:xfrm>
            <a:off x="4984500" y="1784789"/>
            <a:ext cx="1148782" cy="968830"/>
            <a:chOff x="5065826" y="1784789"/>
            <a:chExt cx="1148782" cy="968830"/>
          </a:xfrm>
        </p:grpSpPr>
        <p:grpSp>
          <p:nvGrpSpPr>
            <p:cNvPr id="9237" name="Group 9236">
              <a:extLst>
                <a:ext uri="{FF2B5EF4-FFF2-40B4-BE49-F238E27FC236}">
                  <a16:creationId xmlns:a16="http://schemas.microsoft.com/office/drawing/2014/main" id="{722701B4-AB10-F78C-4D07-98F5B6E1B35E}"/>
                </a:ext>
              </a:extLst>
            </p:cNvPr>
            <p:cNvGrpSpPr/>
            <p:nvPr/>
          </p:nvGrpSpPr>
          <p:grpSpPr>
            <a:xfrm rot="17780653">
              <a:off x="5112259" y="1794963"/>
              <a:ext cx="346167" cy="334530"/>
              <a:chOff x="3489271" y="2539278"/>
              <a:chExt cx="834443" cy="1102069"/>
            </a:xfrm>
          </p:grpSpPr>
          <p:sp>
            <p:nvSpPr>
              <p:cNvPr id="9238" name="Freeform 15">
                <a:extLst>
                  <a:ext uri="{FF2B5EF4-FFF2-40B4-BE49-F238E27FC236}">
                    <a16:creationId xmlns:a16="http://schemas.microsoft.com/office/drawing/2014/main" id="{72FB3DFE-75FC-FFC3-4B8D-BDF7B43518D7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39" name="Freeform 16">
                <a:extLst>
                  <a:ext uri="{FF2B5EF4-FFF2-40B4-BE49-F238E27FC236}">
                    <a16:creationId xmlns:a16="http://schemas.microsoft.com/office/drawing/2014/main" id="{17F7B3C7-639B-698A-B5A7-CAA9EE4B9EB0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40" name="Group 9239">
              <a:extLst>
                <a:ext uri="{FF2B5EF4-FFF2-40B4-BE49-F238E27FC236}">
                  <a16:creationId xmlns:a16="http://schemas.microsoft.com/office/drawing/2014/main" id="{4176CD3D-7198-5CFE-1823-11D4AE2484A7}"/>
                </a:ext>
              </a:extLst>
            </p:cNvPr>
            <p:cNvGrpSpPr/>
            <p:nvPr/>
          </p:nvGrpSpPr>
          <p:grpSpPr>
            <a:xfrm rot="17780653">
              <a:off x="5264659" y="1947363"/>
              <a:ext cx="346167" cy="334530"/>
              <a:chOff x="3489271" y="2539278"/>
              <a:chExt cx="834443" cy="1102069"/>
            </a:xfrm>
          </p:grpSpPr>
          <p:sp>
            <p:nvSpPr>
              <p:cNvPr id="9241" name="Freeform 15">
                <a:extLst>
                  <a:ext uri="{FF2B5EF4-FFF2-40B4-BE49-F238E27FC236}">
                    <a16:creationId xmlns:a16="http://schemas.microsoft.com/office/drawing/2014/main" id="{1ED64D2D-7CAE-B0D3-CF27-E822724B557B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42" name="Freeform 16">
                <a:extLst>
                  <a:ext uri="{FF2B5EF4-FFF2-40B4-BE49-F238E27FC236}">
                    <a16:creationId xmlns:a16="http://schemas.microsoft.com/office/drawing/2014/main" id="{51505AEE-1AA5-9622-15B4-885A097EB178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43" name="Group 9242">
              <a:extLst>
                <a:ext uri="{FF2B5EF4-FFF2-40B4-BE49-F238E27FC236}">
                  <a16:creationId xmlns:a16="http://schemas.microsoft.com/office/drawing/2014/main" id="{9AB57B75-86AF-CC67-355E-C7BBB1EDBB41}"/>
                </a:ext>
              </a:extLst>
            </p:cNvPr>
            <p:cNvGrpSpPr/>
            <p:nvPr/>
          </p:nvGrpSpPr>
          <p:grpSpPr>
            <a:xfrm rot="17780653">
              <a:off x="5321264" y="1794963"/>
              <a:ext cx="346167" cy="334530"/>
              <a:chOff x="3489271" y="2539278"/>
              <a:chExt cx="834443" cy="1102069"/>
            </a:xfrm>
          </p:grpSpPr>
          <p:sp>
            <p:nvSpPr>
              <p:cNvPr id="9244" name="Freeform 15">
                <a:extLst>
                  <a:ext uri="{FF2B5EF4-FFF2-40B4-BE49-F238E27FC236}">
                    <a16:creationId xmlns:a16="http://schemas.microsoft.com/office/drawing/2014/main" id="{CCF7B064-A23B-8051-21D8-39CA8ACDE72B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45" name="Freeform 16">
                <a:extLst>
                  <a:ext uri="{FF2B5EF4-FFF2-40B4-BE49-F238E27FC236}">
                    <a16:creationId xmlns:a16="http://schemas.microsoft.com/office/drawing/2014/main" id="{E47DC6CA-B1C8-7E56-D91D-2C68DBAFAC41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46" name="Group 9245">
              <a:extLst>
                <a:ext uri="{FF2B5EF4-FFF2-40B4-BE49-F238E27FC236}">
                  <a16:creationId xmlns:a16="http://schemas.microsoft.com/office/drawing/2014/main" id="{D96B6615-5BC1-6B5C-C342-ECBFAEBE669B}"/>
                </a:ext>
              </a:extLst>
            </p:cNvPr>
            <p:cNvGrpSpPr/>
            <p:nvPr/>
          </p:nvGrpSpPr>
          <p:grpSpPr>
            <a:xfrm rot="17780653">
              <a:off x="5578167" y="1790608"/>
              <a:ext cx="346167" cy="334530"/>
              <a:chOff x="3489271" y="2539278"/>
              <a:chExt cx="834443" cy="1102069"/>
            </a:xfrm>
          </p:grpSpPr>
          <p:sp>
            <p:nvSpPr>
              <p:cNvPr id="9247" name="Freeform 15">
                <a:extLst>
                  <a:ext uri="{FF2B5EF4-FFF2-40B4-BE49-F238E27FC236}">
                    <a16:creationId xmlns:a16="http://schemas.microsoft.com/office/drawing/2014/main" id="{4F2424BA-7535-0A7F-9BB0-2748A179D9EE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48" name="Freeform 16">
                <a:extLst>
                  <a:ext uri="{FF2B5EF4-FFF2-40B4-BE49-F238E27FC236}">
                    <a16:creationId xmlns:a16="http://schemas.microsoft.com/office/drawing/2014/main" id="{03AABC76-9E8F-DF5E-5E48-65FF9783AE37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49" name="Group 9248">
              <a:extLst>
                <a:ext uri="{FF2B5EF4-FFF2-40B4-BE49-F238E27FC236}">
                  <a16:creationId xmlns:a16="http://schemas.microsoft.com/office/drawing/2014/main" id="{A05C3DA3-10FC-7DCC-F5ED-35D497F8A98A}"/>
                </a:ext>
              </a:extLst>
            </p:cNvPr>
            <p:cNvGrpSpPr/>
            <p:nvPr/>
          </p:nvGrpSpPr>
          <p:grpSpPr>
            <a:xfrm rot="17780653">
              <a:off x="5060007" y="2003968"/>
              <a:ext cx="346167" cy="334530"/>
              <a:chOff x="3489271" y="2539278"/>
              <a:chExt cx="834443" cy="1102069"/>
            </a:xfrm>
          </p:grpSpPr>
          <p:sp>
            <p:nvSpPr>
              <p:cNvPr id="9250" name="Freeform 15">
                <a:extLst>
                  <a:ext uri="{FF2B5EF4-FFF2-40B4-BE49-F238E27FC236}">
                    <a16:creationId xmlns:a16="http://schemas.microsoft.com/office/drawing/2014/main" id="{D92DC191-B407-DD30-AD05-75F04651A3BB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51" name="Freeform 16">
                <a:extLst>
                  <a:ext uri="{FF2B5EF4-FFF2-40B4-BE49-F238E27FC236}">
                    <a16:creationId xmlns:a16="http://schemas.microsoft.com/office/drawing/2014/main" id="{1E57C1A7-46D1-4C17-6175-41C3EC043F0F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52" name="Group 9251">
              <a:extLst>
                <a:ext uri="{FF2B5EF4-FFF2-40B4-BE49-F238E27FC236}">
                  <a16:creationId xmlns:a16="http://schemas.microsoft.com/office/drawing/2014/main" id="{8AACEC21-B84E-719D-FA99-1A04497AD990}"/>
                </a:ext>
              </a:extLst>
            </p:cNvPr>
            <p:cNvGrpSpPr/>
            <p:nvPr/>
          </p:nvGrpSpPr>
          <p:grpSpPr>
            <a:xfrm rot="17780653">
              <a:off x="5064362" y="2191201"/>
              <a:ext cx="346167" cy="334530"/>
              <a:chOff x="3489271" y="2539278"/>
              <a:chExt cx="834443" cy="1102069"/>
            </a:xfrm>
          </p:grpSpPr>
          <p:sp>
            <p:nvSpPr>
              <p:cNvPr id="9253" name="Freeform 15">
                <a:extLst>
                  <a:ext uri="{FF2B5EF4-FFF2-40B4-BE49-F238E27FC236}">
                    <a16:creationId xmlns:a16="http://schemas.microsoft.com/office/drawing/2014/main" id="{24F8FF9A-EFC0-3186-A2B5-B687A3B72768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54" name="Freeform 16">
                <a:extLst>
                  <a:ext uri="{FF2B5EF4-FFF2-40B4-BE49-F238E27FC236}">
                    <a16:creationId xmlns:a16="http://schemas.microsoft.com/office/drawing/2014/main" id="{F65D7915-6770-B0E5-337D-1832ED1B43A9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55" name="Group 9254">
              <a:extLst>
                <a:ext uri="{FF2B5EF4-FFF2-40B4-BE49-F238E27FC236}">
                  <a16:creationId xmlns:a16="http://schemas.microsoft.com/office/drawing/2014/main" id="{28BD89D5-FCBE-EF8F-5FF7-482C495CE3FD}"/>
                </a:ext>
              </a:extLst>
            </p:cNvPr>
            <p:cNvGrpSpPr/>
            <p:nvPr/>
          </p:nvGrpSpPr>
          <p:grpSpPr>
            <a:xfrm rot="17780653">
              <a:off x="5181927" y="2334894"/>
              <a:ext cx="346167" cy="334530"/>
              <a:chOff x="3489271" y="2539278"/>
              <a:chExt cx="834443" cy="1102069"/>
            </a:xfrm>
          </p:grpSpPr>
          <p:sp>
            <p:nvSpPr>
              <p:cNvPr id="9256" name="Freeform 15">
                <a:extLst>
                  <a:ext uri="{FF2B5EF4-FFF2-40B4-BE49-F238E27FC236}">
                    <a16:creationId xmlns:a16="http://schemas.microsoft.com/office/drawing/2014/main" id="{86AB8BB6-1FD0-DFAB-34E9-2AE8A37AADB8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57" name="Freeform 16">
                <a:extLst>
                  <a:ext uri="{FF2B5EF4-FFF2-40B4-BE49-F238E27FC236}">
                    <a16:creationId xmlns:a16="http://schemas.microsoft.com/office/drawing/2014/main" id="{749B4302-3263-6639-DDB4-8CEC685D846C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58" name="Group 9257">
              <a:extLst>
                <a:ext uri="{FF2B5EF4-FFF2-40B4-BE49-F238E27FC236}">
                  <a16:creationId xmlns:a16="http://schemas.microsoft.com/office/drawing/2014/main" id="{85CFC87C-933A-2D1B-43D9-33E82C567375}"/>
                </a:ext>
              </a:extLst>
            </p:cNvPr>
            <p:cNvGrpSpPr/>
            <p:nvPr/>
          </p:nvGrpSpPr>
          <p:grpSpPr>
            <a:xfrm rot="17780653">
              <a:off x="5308201" y="2086699"/>
              <a:ext cx="346167" cy="334530"/>
              <a:chOff x="3489271" y="2539278"/>
              <a:chExt cx="834443" cy="1102069"/>
            </a:xfrm>
          </p:grpSpPr>
          <p:sp>
            <p:nvSpPr>
              <p:cNvPr id="9259" name="Freeform 15">
                <a:extLst>
                  <a:ext uri="{FF2B5EF4-FFF2-40B4-BE49-F238E27FC236}">
                    <a16:creationId xmlns:a16="http://schemas.microsoft.com/office/drawing/2014/main" id="{D9EAE2CA-C613-7A22-E355-F62DE6359A66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60" name="Freeform 16">
                <a:extLst>
                  <a:ext uri="{FF2B5EF4-FFF2-40B4-BE49-F238E27FC236}">
                    <a16:creationId xmlns:a16="http://schemas.microsoft.com/office/drawing/2014/main" id="{F8958EB9-DCC3-864A-D22C-06B3DC1D93CF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61" name="Group 9260">
              <a:extLst>
                <a:ext uri="{FF2B5EF4-FFF2-40B4-BE49-F238E27FC236}">
                  <a16:creationId xmlns:a16="http://schemas.microsoft.com/office/drawing/2014/main" id="{17822F19-DC5C-3A73-3FA1-24A23020D54E}"/>
                </a:ext>
              </a:extLst>
            </p:cNvPr>
            <p:cNvGrpSpPr/>
            <p:nvPr/>
          </p:nvGrpSpPr>
          <p:grpSpPr>
            <a:xfrm rot="17780653">
              <a:off x="5721859" y="1951716"/>
              <a:ext cx="346167" cy="334530"/>
              <a:chOff x="3489271" y="2539278"/>
              <a:chExt cx="834443" cy="1102069"/>
            </a:xfrm>
          </p:grpSpPr>
          <p:sp>
            <p:nvSpPr>
              <p:cNvPr id="9262" name="Freeform 15">
                <a:extLst>
                  <a:ext uri="{FF2B5EF4-FFF2-40B4-BE49-F238E27FC236}">
                    <a16:creationId xmlns:a16="http://schemas.microsoft.com/office/drawing/2014/main" id="{D3538F53-868E-F163-482D-4CF394D56FF6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63" name="Freeform 16">
                <a:extLst>
                  <a:ext uri="{FF2B5EF4-FFF2-40B4-BE49-F238E27FC236}">
                    <a16:creationId xmlns:a16="http://schemas.microsoft.com/office/drawing/2014/main" id="{9B40A942-29D1-7CFB-98DB-A59A780636F5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64" name="Group 9263">
              <a:extLst>
                <a:ext uri="{FF2B5EF4-FFF2-40B4-BE49-F238E27FC236}">
                  <a16:creationId xmlns:a16="http://schemas.microsoft.com/office/drawing/2014/main" id="{4634E1E5-D68A-B8A9-3BC3-43853B7065E8}"/>
                </a:ext>
              </a:extLst>
            </p:cNvPr>
            <p:cNvGrpSpPr/>
            <p:nvPr/>
          </p:nvGrpSpPr>
          <p:grpSpPr>
            <a:xfrm rot="17780653">
              <a:off x="5874259" y="2104116"/>
              <a:ext cx="346167" cy="334530"/>
              <a:chOff x="3489271" y="2539278"/>
              <a:chExt cx="834443" cy="1102069"/>
            </a:xfrm>
          </p:grpSpPr>
          <p:sp>
            <p:nvSpPr>
              <p:cNvPr id="9265" name="Freeform 15">
                <a:extLst>
                  <a:ext uri="{FF2B5EF4-FFF2-40B4-BE49-F238E27FC236}">
                    <a16:creationId xmlns:a16="http://schemas.microsoft.com/office/drawing/2014/main" id="{1671BCF0-D8B3-1B2F-6544-F290A9B16E22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66" name="Freeform 16">
                <a:extLst>
                  <a:ext uri="{FF2B5EF4-FFF2-40B4-BE49-F238E27FC236}">
                    <a16:creationId xmlns:a16="http://schemas.microsoft.com/office/drawing/2014/main" id="{6C5FBA78-9DFA-A009-2863-EF78EC5719E3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70" name="Group 9269">
              <a:extLst>
                <a:ext uri="{FF2B5EF4-FFF2-40B4-BE49-F238E27FC236}">
                  <a16:creationId xmlns:a16="http://schemas.microsoft.com/office/drawing/2014/main" id="{6848B3F1-83B0-516D-1635-73889959E1FD}"/>
                </a:ext>
              </a:extLst>
            </p:cNvPr>
            <p:cNvGrpSpPr/>
            <p:nvPr/>
          </p:nvGrpSpPr>
          <p:grpSpPr>
            <a:xfrm rot="17780653">
              <a:off x="5508500" y="2025738"/>
              <a:ext cx="346167" cy="334530"/>
              <a:chOff x="3489271" y="2539278"/>
              <a:chExt cx="834443" cy="1102069"/>
            </a:xfrm>
          </p:grpSpPr>
          <p:sp>
            <p:nvSpPr>
              <p:cNvPr id="9271" name="Freeform 15">
                <a:extLst>
                  <a:ext uri="{FF2B5EF4-FFF2-40B4-BE49-F238E27FC236}">
                    <a16:creationId xmlns:a16="http://schemas.microsoft.com/office/drawing/2014/main" id="{96C351C5-391F-DA38-5EDF-64AC4826BC9A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72" name="Freeform 16">
                <a:extLst>
                  <a:ext uri="{FF2B5EF4-FFF2-40B4-BE49-F238E27FC236}">
                    <a16:creationId xmlns:a16="http://schemas.microsoft.com/office/drawing/2014/main" id="{782769C7-0BB6-1029-F2DC-035CF40F8FDF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73" name="Group 9272">
              <a:extLst>
                <a:ext uri="{FF2B5EF4-FFF2-40B4-BE49-F238E27FC236}">
                  <a16:creationId xmlns:a16="http://schemas.microsoft.com/office/drawing/2014/main" id="{7557567D-CEA1-1DE9-6110-4591D575CEA1}"/>
                </a:ext>
              </a:extLst>
            </p:cNvPr>
            <p:cNvGrpSpPr/>
            <p:nvPr/>
          </p:nvGrpSpPr>
          <p:grpSpPr>
            <a:xfrm rot="17780653">
              <a:off x="5704443" y="2378437"/>
              <a:ext cx="346167" cy="334530"/>
              <a:chOff x="3489271" y="2539278"/>
              <a:chExt cx="834443" cy="1102069"/>
            </a:xfrm>
          </p:grpSpPr>
          <p:sp>
            <p:nvSpPr>
              <p:cNvPr id="9274" name="Freeform 15">
                <a:extLst>
                  <a:ext uri="{FF2B5EF4-FFF2-40B4-BE49-F238E27FC236}">
                    <a16:creationId xmlns:a16="http://schemas.microsoft.com/office/drawing/2014/main" id="{A8DF9A39-DE9E-69DE-0B08-E182373A4A64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75" name="Freeform 16">
                <a:extLst>
                  <a:ext uri="{FF2B5EF4-FFF2-40B4-BE49-F238E27FC236}">
                    <a16:creationId xmlns:a16="http://schemas.microsoft.com/office/drawing/2014/main" id="{6BFB8A61-2A11-97CE-81A0-241D5A0FB501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67" name="Group 9266">
              <a:extLst>
                <a:ext uri="{FF2B5EF4-FFF2-40B4-BE49-F238E27FC236}">
                  <a16:creationId xmlns:a16="http://schemas.microsoft.com/office/drawing/2014/main" id="{B41B5FD4-68A9-242F-DB03-6E2F81C6F14A}"/>
                </a:ext>
              </a:extLst>
            </p:cNvPr>
            <p:cNvGrpSpPr/>
            <p:nvPr/>
          </p:nvGrpSpPr>
          <p:grpSpPr>
            <a:xfrm rot="17780653">
              <a:off x="5652188" y="2152012"/>
              <a:ext cx="346167" cy="334530"/>
              <a:chOff x="3489271" y="2539278"/>
              <a:chExt cx="834443" cy="1102069"/>
            </a:xfrm>
          </p:grpSpPr>
          <p:sp>
            <p:nvSpPr>
              <p:cNvPr id="9268" name="Freeform 15">
                <a:extLst>
                  <a:ext uri="{FF2B5EF4-FFF2-40B4-BE49-F238E27FC236}">
                    <a16:creationId xmlns:a16="http://schemas.microsoft.com/office/drawing/2014/main" id="{00A8CDDC-2EA5-2BB9-711A-45B1AD74B8B0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69" name="Freeform 16">
                <a:extLst>
                  <a:ext uri="{FF2B5EF4-FFF2-40B4-BE49-F238E27FC236}">
                    <a16:creationId xmlns:a16="http://schemas.microsoft.com/office/drawing/2014/main" id="{890C9CB7-9410-AFCD-B340-B983070983E2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76" name="Group 9275">
              <a:extLst>
                <a:ext uri="{FF2B5EF4-FFF2-40B4-BE49-F238E27FC236}">
                  <a16:creationId xmlns:a16="http://schemas.microsoft.com/office/drawing/2014/main" id="{F9D5834C-F09E-BC8C-72A5-546B2D4F7A44}"/>
                </a:ext>
              </a:extLst>
            </p:cNvPr>
            <p:cNvGrpSpPr/>
            <p:nvPr/>
          </p:nvGrpSpPr>
          <p:grpSpPr>
            <a:xfrm rot="17780653">
              <a:off x="5430122" y="2252162"/>
              <a:ext cx="346167" cy="334530"/>
              <a:chOff x="3489271" y="2539278"/>
              <a:chExt cx="834443" cy="1102069"/>
            </a:xfrm>
          </p:grpSpPr>
          <p:sp>
            <p:nvSpPr>
              <p:cNvPr id="9277" name="Freeform 15">
                <a:extLst>
                  <a:ext uri="{FF2B5EF4-FFF2-40B4-BE49-F238E27FC236}">
                    <a16:creationId xmlns:a16="http://schemas.microsoft.com/office/drawing/2014/main" id="{020FC1C8-E7B0-02E8-A507-FBD5A8B7ED46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78" name="Freeform 16">
                <a:extLst>
                  <a:ext uri="{FF2B5EF4-FFF2-40B4-BE49-F238E27FC236}">
                    <a16:creationId xmlns:a16="http://schemas.microsoft.com/office/drawing/2014/main" id="{59278EE2-286C-D0A8-B6B1-02CB512F6FF9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79" name="Group 9278">
              <a:extLst>
                <a:ext uri="{FF2B5EF4-FFF2-40B4-BE49-F238E27FC236}">
                  <a16:creationId xmlns:a16="http://schemas.microsoft.com/office/drawing/2014/main" id="{1B40CCD9-7DAD-D35B-EA35-FA4563673EC5}"/>
                </a:ext>
              </a:extLst>
            </p:cNvPr>
            <p:cNvGrpSpPr/>
            <p:nvPr/>
          </p:nvGrpSpPr>
          <p:grpSpPr>
            <a:xfrm rot="17780653">
              <a:off x="5417060" y="2413271"/>
              <a:ext cx="346167" cy="334530"/>
              <a:chOff x="3489271" y="2539278"/>
              <a:chExt cx="834443" cy="1102069"/>
            </a:xfrm>
          </p:grpSpPr>
          <p:sp>
            <p:nvSpPr>
              <p:cNvPr id="9280" name="Freeform 15">
                <a:extLst>
                  <a:ext uri="{FF2B5EF4-FFF2-40B4-BE49-F238E27FC236}">
                    <a16:creationId xmlns:a16="http://schemas.microsoft.com/office/drawing/2014/main" id="{64628D7E-D356-CD07-83BA-3A92CA15928B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81" name="Freeform 16">
                <a:extLst>
                  <a:ext uri="{FF2B5EF4-FFF2-40B4-BE49-F238E27FC236}">
                    <a16:creationId xmlns:a16="http://schemas.microsoft.com/office/drawing/2014/main" id="{B247855F-5231-54D0-0C74-0068763CA2C5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</p:grpSp>
      <p:grpSp>
        <p:nvGrpSpPr>
          <p:cNvPr id="9294" name="Group 9293">
            <a:extLst>
              <a:ext uri="{FF2B5EF4-FFF2-40B4-BE49-F238E27FC236}">
                <a16:creationId xmlns:a16="http://schemas.microsoft.com/office/drawing/2014/main" id="{F8678DC6-5263-7DCA-F383-D15B3AEE2545}"/>
              </a:ext>
            </a:extLst>
          </p:cNvPr>
          <p:cNvGrpSpPr/>
          <p:nvPr/>
        </p:nvGrpSpPr>
        <p:grpSpPr>
          <a:xfrm>
            <a:off x="5147411" y="3435530"/>
            <a:ext cx="822960" cy="431075"/>
            <a:chOff x="5164182" y="3487783"/>
            <a:chExt cx="822960" cy="431075"/>
          </a:xfrm>
        </p:grpSpPr>
        <p:sp>
          <p:nvSpPr>
            <p:cNvPr id="9283" name="Oval 9282">
              <a:extLst>
                <a:ext uri="{FF2B5EF4-FFF2-40B4-BE49-F238E27FC236}">
                  <a16:creationId xmlns:a16="http://schemas.microsoft.com/office/drawing/2014/main" id="{5687E28F-87B8-FC58-7DAC-F45036209285}"/>
                </a:ext>
              </a:extLst>
            </p:cNvPr>
            <p:cNvSpPr/>
            <p:nvPr/>
          </p:nvSpPr>
          <p:spPr>
            <a:xfrm>
              <a:off x="5164182" y="3509554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4" name="Oval 9283">
              <a:extLst>
                <a:ext uri="{FF2B5EF4-FFF2-40B4-BE49-F238E27FC236}">
                  <a16:creationId xmlns:a16="http://schemas.microsoft.com/office/drawing/2014/main" id="{C327A86D-5C1F-6196-CBE3-689B64EB1410}"/>
                </a:ext>
              </a:extLst>
            </p:cNvPr>
            <p:cNvSpPr/>
            <p:nvPr/>
          </p:nvSpPr>
          <p:spPr>
            <a:xfrm>
              <a:off x="5203370" y="3661954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5" name="Oval 9284">
              <a:extLst>
                <a:ext uri="{FF2B5EF4-FFF2-40B4-BE49-F238E27FC236}">
                  <a16:creationId xmlns:a16="http://schemas.microsoft.com/office/drawing/2014/main" id="{4D04809C-AB2C-CCAA-5827-BB159100D106}"/>
                </a:ext>
              </a:extLst>
            </p:cNvPr>
            <p:cNvSpPr/>
            <p:nvPr/>
          </p:nvSpPr>
          <p:spPr>
            <a:xfrm>
              <a:off x="5329645" y="3553097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6" name="Oval 9285">
              <a:extLst>
                <a:ext uri="{FF2B5EF4-FFF2-40B4-BE49-F238E27FC236}">
                  <a16:creationId xmlns:a16="http://schemas.microsoft.com/office/drawing/2014/main" id="{D3C0F870-DC3A-BFB4-92F8-3DF691E9635F}"/>
                </a:ext>
              </a:extLst>
            </p:cNvPr>
            <p:cNvSpPr/>
            <p:nvPr/>
          </p:nvSpPr>
          <p:spPr>
            <a:xfrm>
              <a:off x="5482045" y="3496491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7" name="Oval 9286">
              <a:extLst>
                <a:ext uri="{FF2B5EF4-FFF2-40B4-BE49-F238E27FC236}">
                  <a16:creationId xmlns:a16="http://schemas.microsoft.com/office/drawing/2014/main" id="{03265DD7-0776-E79A-2A7E-6FB63662082D}"/>
                </a:ext>
              </a:extLst>
            </p:cNvPr>
            <p:cNvSpPr/>
            <p:nvPr/>
          </p:nvSpPr>
          <p:spPr>
            <a:xfrm>
              <a:off x="5634445" y="3509554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8" name="Oval 9287">
              <a:extLst>
                <a:ext uri="{FF2B5EF4-FFF2-40B4-BE49-F238E27FC236}">
                  <a16:creationId xmlns:a16="http://schemas.microsoft.com/office/drawing/2014/main" id="{89C20D60-4280-70D3-E6DD-4E4A10544850}"/>
                </a:ext>
              </a:extLst>
            </p:cNvPr>
            <p:cNvSpPr/>
            <p:nvPr/>
          </p:nvSpPr>
          <p:spPr>
            <a:xfrm>
              <a:off x="5856513" y="3487783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9" name="Oval 9288">
              <a:extLst>
                <a:ext uri="{FF2B5EF4-FFF2-40B4-BE49-F238E27FC236}">
                  <a16:creationId xmlns:a16="http://schemas.microsoft.com/office/drawing/2014/main" id="{4ED0B87B-28C4-77AB-FE9D-B9897D0DD8FD}"/>
                </a:ext>
              </a:extLst>
            </p:cNvPr>
            <p:cNvSpPr/>
            <p:nvPr/>
          </p:nvSpPr>
          <p:spPr>
            <a:xfrm>
              <a:off x="5756365" y="3614057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0" name="Oval 9289">
              <a:extLst>
                <a:ext uri="{FF2B5EF4-FFF2-40B4-BE49-F238E27FC236}">
                  <a16:creationId xmlns:a16="http://schemas.microsoft.com/office/drawing/2014/main" id="{C621A59A-7319-473C-6C14-23F084C66123}"/>
                </a:ext>
              </a:extLst>
            </p:cNvPr>
            <p:cNvSpPr/>
            <p:nvPr/>
          </p:nvSpPr>
          <p:spPr>
            <a:xfrm>
              <a:off x="5673633" y="3740332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1" name="Oval 9290">
              <a:extLst>
                <a:ext uri="{FF2B5EF4-FFF2-40B4-BE49-F238E27FC236}">
                  <a16:creationId xmlns:a16="http://schemas.microsoft.com/office/drawing/2014/main" id="{99D95FE7-EAC1-6AC8-BA91-0F694A89F3F5}"/>
                </a:ext>
              </a:extLst>
            </p:cNvPr>
            <p:cNvSpPr/>
            <p:nvPr/>
          </p:nvSpPr>
          <p:spPr>
            <a:xfrm>
              <a:off x="5355771" y="3701143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2" name="Oval 9291">
              <a:extLst>
                <a:ext uri="{FF2B5EF4-FFF2-40B4-BE49-F238E27FC236}">
                  <a16:creationId xmlns:a16="http://schemas.microsoft.com/office/drawing/2014/main" id="{5B38D0B6-6D17-A126-916D-4E9CB112EA82}"/>
                </a:ext>
              </a:extLst>
            </p:cNvPr>
            <p:cNvSpPr/>
            <p:nvPr/>
          </p:nvSpPr>
          <p:spPr>
            <a:xfrm>
              <a:off x="5525589" y="3653246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3" name="Oval 9292">
              <a:extLst>
                <a:ext uri="{FF2B5EF4-FFF2-40B4-BE49-F238E27FC236}">
                  <a16:creationId xmlns:a16="http://schemas.microsoft.com/office/drawing/2014/main" id="{B5377C07-B1C1-D298-9F71-A28A88FE3491}"/>
                </a:ext>
              </a:extLst>
            </p:cNvPr>
            <p:cNvSpPr/>
            <p:nvPr/>
          </p:nvSpPr>
          <p:spPr>
            <a:xfrm>
              <a:off x="5477691" y="3788229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80794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BD661-64B4-8C1E-1451-44B8B0CED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FED2D83-C13D-703F-DEB4-6CEE83C9BF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Association Between Weight Loss and Cytokines in </a:t>
            </a:r>
            <a:br>
              <a:rPr lang="en-US" altLang="en-US" dirty="0"/>
            </a:br>
            <a:r>
              <a:rPr lang="en-US" altLang="en-US" dirty="0"/>
              <a:t>Patients With Lung Cancer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93957A6-3175-B350-6F60-5B404F492F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73118" y="1335023"/>
            <a:ext cx="5598220" cy="4754880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2000" dirty="0"/>
              <a:t>A randomized study of standard oncologic care ± early palliative care for patients with newly diagnosed metastatic NSCLC demonstrated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: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Early palliative care inclusion → significant improvements in QoL and mood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Early palliative care inclusion → significantly longer survival (median OS: 11.6 vs. 8.9 mo; </a:t>
            </a:r>
            <a:r>
              <a:rPr lang="en-US" altLang="en-US" sz="1800" i="1" dirty="0"/>
              <a:t>P</a:t>
            </a:r>
            <a:r>
              <a:rPr lang="en-US" altLang="en-US" sz="1800" dirty="0"/>
              <a:t> = .02)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2000" dirty="0"/>
              <a:t>In patients with lung cancer, several cytokines were significantly associated with weight loss</a:t>
            </a:r>
            <a:r>
              <a:rPr lang="en-US" altLang="en-US" sz="2000" baseline="30000" dirty="0"/>
              <a:t>1</a:t>
            </a:r>
            <a:r>
              <a:rPr lang="en-US" altLang="en-US" sz="2000" dirty="0"/>
              <a:t>: 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b="1" dirty="0">
                <a:solidFill>
                  <a:schemeClr val="accent1"/>
                </a:solidFill>
              </a:rPr>
              <a:t>GDF-15</a:t>
            </a:r>
          </a:p>
          <a:p>
            <a:pPr lvl="3"/>
            <a:r>
              <a:rPr lang="en-US" altLang="en-US" sz="1800" dirty="0"/>
              <a:t>VEGF, MIP-1-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en-US" sz="1800" dirty="0"/>
              <a:t> IL-12 </a:t>
            </a:r>
          </a:p>
          <a:p>
            <a:pPr lvl="3"/>
            <a:r>
              <a:rPr lang="en-US" altLang="en-US" sz="1800" dirty="0"/>
              <a:t>PDGF-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en-US" sz="1800" dirty="0"/>
              <a:t> RANTES, IL-6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A4B35FD-DF03-F31F-E25C-4B8CBE63685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Lerner. J Cachexia Sarcopenia Muscle. 2015;6:317. 2. Temel. NEJM. 2010;363:733.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FA90E790-5565-36DF-D896-FEB5D11AA283}"/>
              </a:ext>
            </a:extLst>
          </p:cNvPr>
          <p:cNvGraphicFramePr>
            <a:graphicFrameLocks noGrp="1"/>
          </p:cNvGraphicFramePr>
          <p:nvPr/>
        </p:nvGraphicFramePr>
        <p:xfrm>
          <a:off x="383479" y="1352617"/>
          <a:ext cx="5598220" cy="4861360"/>
        </p:xfrm>
        <a:graphic>
          <a:graphicData uri="http://schemas.openxmlformats.org/drawingml/2006/table">
            <a:tbl>
              <a:tblPr/>
              <a:tblGrid>
                <a:gridCol w="1226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51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Analyte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Association Coefficient Estimate*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Value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b="1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GDF-15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b="1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-1.0685</a:t>
                      </a:r>
                      <a:endParaRPr lang="en-US" sz="1400" b="1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b="1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.0088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VEGF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-0.5251</a:t>
                      </a:r>
                      <a:endParaRPr lang="en-US" sz="140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.0105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MIP-1-</a:t>
                      </a: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endParaRPr lang="en-US" sz="140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−1.3202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.0155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IL-12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−0.3602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.0157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PDGF-</a:t>
                      </a: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endParaRPr lang="en-US" sz="140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−0.4887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.0209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248613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RANTES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−0.6513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.0240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62315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IL-6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−0.4336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.0319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202139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−0.6927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.0600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385578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FGF-</a:t>
                      </a:r>
                      <a:r>
                        <a:rPr lang="el-GR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β</a:t>
                      </a:r>
                      <a:endParaRPr lang="en-US" sz="140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−0.5923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.0648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132732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TNF-α</a:t>
                      </a:r>
                      <a:endParaRPr lang="el-GR" sz="1400" dirty="0">
                        <a:effectLst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−0.2418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.0800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821211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Activin A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−0.6078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.1170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654262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IFN-</a:t>
                      </a: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γ</a:t>
                      </a:r>
                      <a:endParaRPr lang="el-GR" sz="1400" dirty="0">
                        <a:effectLst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−0.3372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.1511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602394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IL-1Ra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−0.3811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.1658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861338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IL-10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−0.2030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.1917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07297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IL-4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−0.4575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.1980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226413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MCP-1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-0.4698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.2250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48331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6E76AC2-83F6-3C6A-457C-D39E25F0C4F3}"/>
              </a:ext>
            </a:extLst>
          </p:cNvPr>
          <p:cNvSpPr txBox="1"/>
          <p:nvPr/>
        </p:nvSpPr>
        <p:spPr>
          <a:xfrm>
            <a:off x="1655944" y="6264910"/>
            <a:ext cx="3962400" cy="1396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*Adjustments made for tumor stage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7D38AB-4807-9327-339A-2A1622AA86B6}"/>
              </a:ext>
            </a:extLst>
          </p:cNvPr>
          <p:cNvSpPr txBox="1"/>
          <p:nvPr/>
        </p:nvSpPr>
        <p:spPr>
          <a:xfrm>
            <a:off x="383479" y="1647825"/>
            <a:ext cx="5598220" cy="198120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5333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75E5F-378C-0860-1F9B-9B1234C32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AA13666-9E35-F0A2-95CB-E2ECE154E3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GDF-15: A Global Regulator of Stress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4298211-0812-986C-B5A6-E7A7733BA0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776" y="1335088"/>
            <a:ext cx="5340349" cy="4754562"/>
          </a:xfrm>
        </p:spPr>
        <p:txBody>
          <a:bodyPr/>
          <a:lstStyle/>
          <a:p>
            <a:r>
              <a:rPr lang="en-US" altLang="en-US" sz="2200" dirty="0"/>
              <a:t>GDF-15 is a cytokine (also known as macrophage inhibitory cytokine-1)</a:t>
            </a:r>
          </a:p>
          <a:p>
            <a:r>
              <a:rPr lang="en-US" altLang="en-US" sz="2200" dirty="0"/>
              <a:t>Low expression in healthy state in most tissues; increases with aging (plasma &lt;1.2 ng/mL)</a:t>
            </a:r>
          </a:p>
          <a:p>
            <a:r>
              <a:rPr lang="en-US" altLang="en-US" sz="2200" dirty="0"/>
              <a:t>Expression is induced by biological stress (chronic illness plasma </a:t>
            </a:r>
            <a:br>
              <a:rPr lang="en-US" altLang="en-US" sz="2200" dirty="0"/>
            </a:br>
            <a:r>
              <a:rPr lang="en-US" altLang="en-US" sz="2200" dirty="0"/>
              <a:t>&gt;2 ng/mL)</a:t>
            </a:r>
          </a:p>
          <a:p>
            <a:r>
              <a:rPr lang="en-US" altLang="en-US" sz="2200" dirty="0"/>
              <a:t>Signals through the GFRAL </a:t>
            </a:r>
            <a:br>
              <a:rPr lang="en-US" altLang="en-US" sz="2200" dirty="0"/>
            </a:br>
            <a:r>
              <a:rPr lang="en-US" altLang="en-US" sz="2200" dirty="0"/>
              <a:t>receptor; restricted hindbrain expression</a:t>
            </a:r>
          </a:p>
          <a:p>
            <a:r>
              <a:rPr lang="en-US" altLang="en-US" sz="2200" dirty="0"/>
              <a:t>Requires tyrosine kinase receptor RET interaction for signaling</a:t>
            </a:r>
          </a:p>
        </p:txBody>
      </p:sp>
      <p:sp>
        <p:nvSpPr>
          <p:cNvPr id="9278" name="Content Placeholder 9277">
            <a:extLst>
              <a:ext uri="{FF2B5EF4-FFF2-40B4-BE49-F238E27FC236}">
                <a16:creationId xmlns:a16="http://schemas.microsoft.com/office/drawing/2014/main" id="{4E1BF544-966A-9A70-9216-D998BE9122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altLang="en-US" dirty="0"/>
              <a:t>Ahmed. J Cancer. 2021;12:1125. Adapted from storymd.com/journal/vm96qba1gm-cancer-cachexia/page/pq4k4xh8eq2-cancer-cachexia-a-bullseye-on-gdf15-and-gfral.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FB41045-F865-C9D9-2917-991A658F6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7216" y="1335810"/>
            <a:ext cx="5644122" cy="4754880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Pct val="75000"/>
              <a:buFont typeface="Wingdings" panose="05000000000000000000" pitchFamily="2" charset="2"/>
              <a:buChar char="§"/>
              <a:defRPr lang="en-US" sz="28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lang="en-US" sz="22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Image not available</a:t>
            </a:r>
            <a:br>
              <a:rPr lang="en-US" altLang="en-US" sz="2200">
                <a:solidFill>
                  <a:schemeClr val="tx1"/>
                </a:solidFill>
                <a:latin typeface="Poppins" pitchFamily="2" charset="77"/>
              </a:rPr>
            </a:b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16847523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CBB3E-D09B-65EF-BAA2-9B71DFB95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FE9C1CD-64EC-17B8-ABEA-B11252C8D8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GDF-15: Hypothetical Model Induction of Expression and Secretion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99730E-DAA1-31F0-62B4-D8192D1857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altLang="en-US" dirty="0"/>
              <a:t>Breit</a:t>
            </a:r>
            <a:r>
              <a:rPr lang="it-IT" altLang="en-US" dirty="0"/>
              <a:t>. </a:t>
            </a:r>
            <a:r>
              <a:rPr lang="it-IT" altLang="en-US" dirty="0" err="1"/>
              <a:t>Annu</a:t>
            </a:r>
            <a:r>
              <a:rPr lang="it-IT" altLang="en-US" dirty="0"/>
              <a:t> </a:t>
            </a:r>
            <a:r>
              <a:rPr lang="it-IT" altLang="en-US" dirty="0" err="1"/>
              <a:t>Rev</a:t>
            </a:r>
            <a:r>
              <a:rPr lang="it-IT" altLang="en-US" dirty="0"/>
              <a:t> </a:t>
            </a:r>
            <a:r>
              <a:rPr lang="it-IT" altLang="en-US" dirty="0" err="1"/>
              <a:t>Physiol</a:t>
            </a:r>
            <a:r>
              <a:rPr lang="it-IT" altLang="en-US" dirty="0"/>
              <a:t>. 2021;83:127.</a:t>
            </a:r>
            <a:endParaRPr lang="en-US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744A27-1BA7-5855-E9EF-DC2814CA21A4}"/>
              </a:ext>
            </a:extLst>
          </p:cNvPr>
          <p:cNvSpPr txBox="1"/>
          <p:nvPr/>
        </p:nvSpPr>
        <p:spPr>
          <a:xfrm>
            <a:off x="179986" y="1507043"/>
            <a:ext cx="1276350" cy="5334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Adaptive consequences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125C60-70CE-851A-C42F-DEADB2B62D9E}"/>
              </a:ext>
            </a:extLst>
          </p:cNvPr>
          <p:cNvSpPr txBox="1"/>
          <p:nvPr/>
        </p:nvSpPr>
        <p:spPr>
          <a:xfrm>
            <a:off x="179986" y="3181097"/>
            <a:ext cx="1276350" cy="5334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Incompletely adaptive consequences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772D77-5D29-0EF0-B540-5A67BC78EE08}"/>
              </a:ext>
            </a:extLst>
          </p:cNvPr>
          <p:cNvSpPr txBox="1"/>
          <p:nvPr/>
        </p:nvSpPr>
        <p:spPr>
          <a:xfrm>
            <a:off x="179986" y="4937057"/>
            <a:ext cx="1276350" cy="5334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Maladaptive consequences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09E32FC-A263-D268-363E-043CB5DB4481}"/>
              </a:ext>
            </a:extLst>
          </p:cNvPr>
          <p:cNvSpPr/>
          <p:nvPr/>
        </p:nvSpPr>
        <p:spPr>
          <a:xfrm>
            <a:off x="1536691" y="1478468"/>
            <a:ext cx="685800" cy="5905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D223A39-90E8-EE4D-A4D3-2FB47ADAB60E}"/>
              </a:ext>
            </a:extLst>
          </p:cNvPr>
          <p:cNvSpPr/>
          <p:nvPr/>
        </p:nvSpPr>
        <p:spPr>
          <a:xfrm>
            <a:off x="1536691" y="3152522"/>
            <a:ext cx="685800" cy="5905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D28FA4C-F45A-13A7-4D8F-AD6BC2EE5DCE}"/>
              </a:ext>
            </a:extLst>
          </p:cNvPr>
          <p:cNvSpPr/>
          <p:nvPr/>
        </p:nvSpPr>
        <p:spPr>
          <a:xfrm>
            <a:off x="1512212" y="4908482"/>
            <a:ext cx="685800" cy="5905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8FF9D9-7457-FF03-7A84-52D0D45D1400}"/>
              </a:ext>
            </a:extLst>
          </p:cNvPr>
          <p:cNvSpPr txBox="1"/>
          <p:nvPr/>
        </p:nvSpPr>
        <p:spPr>
          <a:xfrm>
            <a:off x="9095584" y="1406941"/>
            <a:ext cx="2978651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GDF-15–induced metabolic changes help the complete resolution of the stress response that triggered the increase in GDF-15 expression → return to normal serum levels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4DC85-28E0-4B43-280B-40C7AF6EE775}"/>
              </a:ext>
            </a:extLst>
          </p:cNvPr>
          <p:cNvSpPr txBox="1"/>
          <p:nvPr/>
        </p:nvSpPr>
        <p:spPr>
          <a:xfrm>
            <a:off x="9099342" y="4715740"/>
            <a:ext cx="2995676" cy="13849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Disease process → marked circulating GDF-15 elevation; the disease process is not significantly influenced by GDF-15 as its circulating levels increase further with advancing disease → severe anorexia → cachexia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3CFFD7-1AA0-DC63-0F1F-0F9729BADC67}"/>
              </a:ext>
            </a:extLst>
          </p:cNvPr>
          <p:cNvSpPr txBox="1"/>
          <p:nvPr/>
        </p:nvSpPr>
        <p:spPr>
          <a:xfrm>
            <a:off x="9111266" y="3097241"/>
            <a:ext cx="2942189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GDF-15: induced as part of disease processes; metabolic changes caused help to keep the process under partial control but are not sufficient for return to normality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AD1C9DA-44B5-DEFE-9098-632F5C848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17" y="1337057"/>
            <a:ext cx="5644122" cy="4754880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Pct val="75000"/>
              <a:buFont typeface="Wingdings" panose="05000000000000000000" pitchFamily="2" charset="2"/>
              <a:buChar char="§"/>
              <a:defRPr lang="en-US" sz="28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lang="en-US" sz="22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Image not available</a:t>
            </a:r>
            <a:br>
              <a:rPr lang="en-US" altLang="en-US" sz="2200">
                <a:solidFill>
                  <a:schemeClr val="tx1"/>
                </a:solidFill>
                <a:latin typeface="Poppins" pitchFamily="2" charset="77"/>
              </a:rPr>
            </a:b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11336362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16E0B-A4DD-E963-97CE-B17C5AC81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37CA850-A478-1926-2B18-633F7F99B3A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203201" cy="327025"/>
          </a:xfrm>
        </p:spPr>
        <p:txBody>
          <a:bodyPr/>
          <a:lstStyle/>
          <a:p>
            <a:r>
              <a:rPr lang="en-US" dirty="0">
                <a:solidFill>
                  <a:srgbClr val="161616"/>
                </a:solidFill>
                <a:latin typeface="Poppins"/>
              </a:rPr>
              <a:t>Crawford. Clin Can Res. 2024;30:489. Baracos. Nat Rev Dis Primers. 2018;4:17105. Filippini. Biomedicines. 2025;13:1931. Groarke. NEJM. 2024;391:2291. Groarke. J Cachexia Sarcopenia Muscle. 2024;15:1054.</a:t>
            </a:r>
            <a:endParaRPr lang="en-US" altLang="en-US" dirty="0">
              <a:solidFill>
                <a:srgbClr val="161616"/>
              </a:solidFill>
              <a:latin typeface="Poppi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04647F-2C84-B5AF-02A8-17EA35FB33A5}"/>
              </a:ext>
            </a:extLst>
          </p:cNvPr>
          <p:cNvSpPr/>
          <p:nvPr/>
        </p:nvSpPr>
        <p:spPr>
          <a:xfrm>
            <a:off x="495300" y="1333500"/>
            <a:ext cx="10801351" cy="5056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Rationale for Targeting GDF-15 With Ponsegromab in Cancer Cachexia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AA7F0C-5462-8CBB-0840-BDA808383561}"/>
              </a:ext>
            </a:extLst>
          </p:cNvPr>
          <p:cNvSpPr txBox="1"/>
          <p:nvPr/>
        </p:nvSpPr>
        <p:spPr>
          <a:xfrm>
            <a:off x="495300" y="2182002"/>
            <a:ext cx="4400550" cy="6286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Cytokine GDF-15 binds to GFRAL receptors in the hindbrain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80B2C8-A2CF-0287-D0B8-07331DF191D1}"/>
              </a:ext>
            </a:extLst>
          </p:cNvPr>
          <p:cNvSpPr txBox="1"/>
          <p:nvPr/>
        </p:nvSpPr>
        <p:spPr>
          <a:xfrm>
            <a:off x="7313612" y="2182002"/>
            <a:ext cx="3983038" cy="6286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Appetite suppression and systemic catabolism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67ED27-4E34-3548-6A2B-2FCCE4BA0E7B}"/>
              </a:ext>
            </a:extLst>
          </p:cNvPr>
          <p:cNvSpPr txBox="1"/>
          <p:nvPr/>
        </p:nvSpPr>
        <p:spPr>
          <a:xfrm>
            <a:off x="4235450" y="1905000"/>
            <a:ext cx="3968750" cy="3275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Ponsegromab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0F00B58-07E1-806F-BEAB-F6A166315370}"/>
              </a:ext>
            </a:extLst>
          </p:cNvPr>
          <p:cNvCxnSpPr>
            <a:cxnSpLocks/>
          </p:cNvCxnSpPr>
          <p:nvPr/>
        </p:nvCxnSpPr>
        <p:spPr>
          <a:xfrm>
            <a:off x="5000625" y="2496327"/>
            <a:ext cx="2428875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D41A22-1597-F386-C015-625541996098}"/>
              </a:ext>
            </a:extLst>
          </p:cNvPr>
          <p:cNvGrpSpPr/>
          <p:nvPr/>
        </p:nvGrpSpPr>
        <p:grpSpPr>
          <a:xfrm rot="2064734">
            <a:off x="7727016" y="3384809"/>
            <a:ext cx="180159" cy="397926"/>
            <a:chOff x="6153150" y="2833812"/>
            <a:chExt cx="180159" cy="46183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4827768-F7F0-6EEB-0EDD-EC6C3E1A10AD}"/>
                </a:ext>
              </a:extLst>
            </p:cNvPr>
            <p:cNvCxnSpPr/>
            <p:nvPr/>
          </p:nvCxnSpPr>
          <p:spPr>
            <a:xfrm>
              <a:off x="6153150" y="2905125"/>
              <a:ext cx="0" cy="3905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7C9F890-AFEA-8FC7-D99B-24A55C439156}"/>
                </a:ext>
              </a:extLst>
            </p:cNvPr>
            <p:cNvCxnSpPr/>
            <p:nvPr/>
          </p:nvCxnSpPr>
          <p:spPr>
            <a:xfrm>
              <a:off x="6333309" y="2833812"/>
              <a:ext cx="0" cy="3905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7763EE7-3661-1FAA-C9C7-F2737F5989FA}"/>
              </a:ext>
            </a:extLst>
          </p:cNvPr>
          <p:cNvGrpSpPr/>
          <p:nvPr/>
        </p:nvGrpSpPr>
        <p:grpSpPr>
          <a:xfrm>
            <a:off x="495300" y="3390416"/>
            <a:ext cx="10801350" cy="1566048"/>
            <a:chOff x="495300" y="3390416"/>
            <a:chExt cx="10801350" cy="168909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D4015A0-564A-F0DE-244F-5D19B4350B6F}"/>
                </a:ext>
              </a:extLst>
            </p:cNvPr>
            <p:cNvSpPr/>
            <p:nvPr/>
          </p:nvSpPr>
          <p:spPr>
            <a:xfrm>
              <a:off x="5143500" y="3390416"/>
              <a:ext cx="6153150" cy="168909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0" name="Arrow: Pentagon 19">
              <a:extLst>
                <a:ext uri="{FF2B5EF4-FFF2-40B4-BE49-F238E27FC236}">
                  <a16:creationId xmlns:a16="http://schemas.microsoft.com/office/drawing/2014/main" id="{B525FBDF-2D28-BCDF-B1DF-87DB3FCE5A77}"/>
                </a:ext>
              </a:extLst>
            </p:cNvPr>
            <p:cNvSpPr/>
            <p:nvPr/>
          </p:nvSpPr>
          <p:spPr>
            <a:xfrm>
              <a:off x="495300" y="3390416"/>
              <a:ext cx="6477000" cy="1689094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AE12CC8-D681-3F3A-1D35-A4FA2F49F41D}"/>
              </a:ext>
            </a:extLst>
          </p:cNvPr>
          <p:cNvSpPr txBox="1"/>
          <p:nvPr/>
        </p:nvSpPr>
        <p:spPr>
          <a:xfrm>
            <a:off x="685830" y="3530343"/>
            <a:ext cx="5410170" cy="1201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Elevated serum GDF-15 level is strongly associated with progressive weight loss, muscle wasting, diminished physical strength, and adverse survival outcomes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7EDCFD-27AC-261C-1B4A-C7B72421E09E}"/>
              </a:ext>
            </a:extLst>
          </p:cNvPr>
          <p:cNvSpPr txBox="1"/>
          <p:nvPr/>
        </p:nvSpPr>
        <p:spPr>
          <a:xfrm>
            <a:off x="7262812" y="3530343"/>
            <a:ext cx="3587750" cy="1201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Ponsegromab: a humanized monoclonal antibody specifically targets the GDF-15 pathway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A1431-4F92-3DF0-B3C8-9C39A3D8BE17}"/>
              </a:ext>
            </a:extLst>
          </p:cNvPr>
          <p:cNvSpPr txBox="1"/>
          <p:nvPr/>
        </p:nvSpPr>
        <p:spPr>
          <a:xfrm>
            <a:off x="4125924" y="2831450"/>
            <a:ext cx="4210050" cy="4728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Blocks signaling via GFRAL by binding to GDF-15 → reduced active circulating GDF-15 levels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1E1603D-D8BD-5335-B14A-B6E07FB45B06}"/>
              </a:ext>
            </a:extLst>
          </p:cNvPr>
          <p:cNvSpPr/>
          <p:nvPr/>
        </p:nvSpPr>
        <p:spPr>
          <a:xfrm>
            <a:off x="1650212" y="4975602"/>
            <a:ext cx="2685262" cy="1227772"/>
          </a:xfrm>
          <a:prstGeom prst="rightArrow">
            <a:avLst>
              <a:gd name="adj1" fmla="val 50000"/>
              <a:gd name="adj2" fmla="val 452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Blocking GDF-15 maladaptation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198015-9A40-F272-21A5-A9624CC1015F}"/>
              </a:ext>
            </a:extLst>
          </p:cNvPr>
          <p:cNvSpPr txBox="1"/>
          <p:nvPr/>
        </p:nvSpPr>
        <p:spPr>
          <a:xfrm>
            <a:off x="4476750" y="5039591"/>
            <a:ext cx="2952750" cy="11643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0" rIns="0" bIns="0" rtlCol="0" anchor="ctr">
            <a:noAutofit/>
          </a:bodyPr>
          <a:lstStyle/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↑ appetite/food intake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↑ body weight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↑ physical activity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↑ muscle function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67DA95-F718-F96E-0C58-89BAAD484098}"/>
              </a:ext>
            </a:extLst>
          </p:cNvPr>
          <p:cNvSpPr txBox="1"/>
          <p:nvPr/>
        </p:nvSpPr>
        <p:spPr>
          <a:xfrm>
            <a:off x="7407852" y="5039591"/>
            <a:ext cx="2952750" cy="11643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0" rIns="0" bIns="0" rtlCol="0" anchor="ctr">
            <a:noAutofit/>
          </a:bodyPr>
          <a:lstStyle/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↓ nausea/emesis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↓ fatigue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↓ energy expenditure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↓ lipolysis</a:t>
            </a: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8A7304F2-4D50-3B84-DD7D-7BA604C60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Ponsegromab: Therapeutic Hypothesis for Its Development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894E65D-5162-33DC-B692-1912CE3A706D}"/>
              </a:ext>
            </a:extLst>
          </p:cNvPr>
          <p:cNvGrpSpPr/>
          <p:nvPr/>
        </p:nvGrpSpPr>
        <p:grpSpPr>
          <a:xfrm rot="2064734">
            <a:off x="6096408" y="2255249"/>
            <a:ext cx="180159" cy="461838"/>
            <a:chOff x="6153150" y="2833812"/>
            <a:chExt cx="180159" cy="46183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B65C135-328C-8EBA-30B0-845C0D9CCCA7}"/>
                </a:ext>
              </a:extLst>
            </p:cNvPr>
            <p:cNvCxnSpPr/>
            <p:nvPr/>
          </p:nvCxnSpPr>
          <p:spPr>
            <a:xfrm>
              <a:off x="6153150" y="2905125"/>
              <a:ext cx="0" cy="3905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E71E80-506A-F349-18A9-039322D5BCCD}"/>
                </a:ext>
              </a:extLst>
            </p:cNvPr>
            <p:cNvCxnSpPr/>
            <p:nvPr/>
          </p:nvCxnSpPr>
          <p:spPr>
            <a:xfrm>
              <a:off x="6333309" y="2833812"/>
              <a:ext cx="0" cy="3905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8311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843C2-8926-472D-D6EB-BD9A2DA85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6F1FE099-81D8-2BA3-8422-E7522B39287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65091" y="1335810"/>
            <a:ext cx="6106247" cy="1647535"/>
          </a:xfrm>
        </p:spPr>
        <p:txBody>
          <a:bodyPr/>
          <a:lstStyle/>
          <a:p>
            <a:r>
              <a:rPr lang="en-US" altLang="en-US" sz="2000" dirty="0"/>
              <a:t>Following SC administration of 200 mg of ponsegromab (Q3W), the median unbound GDF-15 concentrations were below LLOQ from 3 hr post dose on Day 1 to Wk 15 (3 wk after final dose)</a:t>
            </a:r>
          </a:p>
          <a:p>
            <a:endParaRPr lang="en-US" sz="2000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44EFFDCF-C104-67F4-0066-F68DBA1F38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Phase Ib Study of Ponsegromab in Patients With Cancer, Cachexia, </a:t>
            </a:r>
            <a:br>
              <a:rPr lang="en-US" altLang="en-US" dirty="0"/>
            </a:br>
            <a:r>
              <a:rPr lang="en-US" altLang="en-US" dirty="0"/>
              <a:t>and Elevated GDF-15 Levels: Summary of Findings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9487207-38A6-E332-DB16-75E77F2FBF7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161616"/>
                </a:solidFill>
                <a:latin typeface="Poppins"/>
              </a:rPr>
              <a:t>Crawford. Clin Cancer Res. 2023;30:489.</a:t>
            </a:r>
            <a:endParaRPr lang="en-US" altLang="en-US" dirty="0">
              <a:solidFill>
                <a:srgbClr val="161616"/>
              </a:solidFill>
              <a:latin typeface="Poppin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4E116C-1811-8A29-2C91-6CEE383255A5}"/>
              </a:ext>
            </a:extLst>
          </p:cNvPr>
          <p:cNvGrpSpPr/>
          <p:nvPr/>
        </p:nvGrpSpPr>
        <p:grpSpPr>
          <a:xfrm>
            <a:off x="315664" y="1333500"/>
            <a:ext cx="5233081" cy="5295901"/>
            <a:chOff x="879999" y="1385722"/>
            <a:chExt cx="4630040" cy="468562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0AC7F35-FB88-AF4F-EE08-4115E46FF516}"/>
                </a:ext>
              </a:extLst>
            </p:cNvPr>
            <p:cNvSpPr/>
            <p:nvPr/>
          </p:nvSpPr>
          <p:spPr>
            <a:xfrm>
              <a:off x="2587726" y="1385722"/>
              <a:ext cx="1192157" cy="1192157"/>
            </a:xfrm>
            <a:prstGeom prst="ellips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나눔고딕"/>
                <a:cs typeface="Poppins" pitchFamily="2" charset="77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0DE8BD7-D288-A102-C7F5-29ABC432DBC1}"/>
                </a:ext>
              </a:extLst>
            </p:cNvPr>
            <p:cNvGrpSpPr/>
            <p:nvPr/>
          </p:nvGrpSpPr>
          <p:grpSpPr>
            <a:xfrm>
              <a:off x="879999" y="1760911"/>
              <a:ext cx="4630040" cy="4310431"/>
              <a:chOff x="879999" y="1760911"/>
              <a:chExt cx="4630040" cy="4310431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B674FE69-0EF2-21F4-A683-1303F03E70ED}"/>
                  </a:ext>
                </a:extLst>
              </p:cNvPr>
              <p:cNvSpPr/>
              <p:nvPr/>
            </p:nvSpPr>
            <p:spPr>
              <a:xfrm>
                <a:off x="2220035" y="2764763"/>
                <a:ext cx="1927538" cy="19275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vert="horz" wrap="square" lIns="91429" tIns="45715" rIns="91429" bIns="45715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Noto Sans" panose="020B0802040504090204" pitchFamily="34" charset="0"/>
                  <a:cs typeface="Poppins" pitchFamily="2" charset="77"/>
                </a:endParaRP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EE6E4314-A2B9-981D-B6DD-D8E5DE7A2A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04617" y="2175615"/>
                <a:ext cx="365760" cy="239178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022D067B-E0E4-BDCC-6B01-5D0176FABF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76411" y="3506656"/>
                <a:ext cx="0" cy="462928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474369B5-04AC-EBA7-9DC8-8EBFEF2EC2C1}"/>
                  </a:ext>
                </a:extLst>
              </p:cNvPr>
              <p:cNvSpPr/>
              <p:nvPr/>
            </p:nvSpPr>
            <p:spPr>
              <a:xfrm>
                <a:off x="4262433" y="2215416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A0EB9496-5AD8-CFF4-A6DF-6C3643C6D9E4}"/>
                  </a:ext>
                </a:extLst>
              </p:cNvPr>
              <p:cNvSpPr/>
              <p:nvPr/>
            </p:nvSpPr>
            <p:spPr>
              <a:xfrm>
                <a:off x="4270377" y="4075420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9D43E84C-19F8-0619-3CEF-14C7C9F58CA6}"/>
                  </a:ext>
                </a:extLst>
              </p:cNvPr>
              <p:cNvSpPr/>
              <p:nvPr/>
            </p:nvSpPr>
            <p:spPr>
              <a:xfrm>
                <a:off x="2587726" y="4879185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A182851C-3C2D-5965-883C-8C82560265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88541" y="1760911"/>
                <a:ext cx="1378672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Safe and well tolerated</a:t>
                </a:r>
              </a:p>
            </p:txBody>
          </p:sp>
          <p:sp>
            <p:nvSpPr>
              <p:cNvPr id="12" name="Content Placeholder 10">
                <a:extLst>
                  <a:ext uri="{FF2B5EF4-FFF2-40B4-BE49-F238E27FC236}">
                    <a16:creationId xmlns:a16="http://schemas.microsoft.com/office/drawing/2014/main" id="{108770ED-2EA4-FAE0-2AD9-46827D4109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98414" y="3273295"/>
                <a:ext cx="1721670" cy="961916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Caveats: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Small study</a:t>
                </a:r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Open-label</a:t>
                </a: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4251E1B-1C53-ACB0-5CB8-FA4FBB594312}"/>
                  </a:ext>
                </a:extLst>
              </p:cNvPr>
              <p:cNvSpPr/>
              <p:nvPr/>
            </p:nvSpPr>
            <p:spPr>
              <a:xfrm>
                <a:off x="916901" y="2184908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7BD49CB-5957-F44A-B02D-51BE53839372}"/>
                  </a:ext>
                </a:extLst>
              </p:cNvPr>
              <p:cNvSpPr/>
              <p:nvPr/>
            </p:nvSpPr>
            <p:spPr>
              <a:xfrm>
                <a:off x="924845" y="4044912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64068358-978F-38A8-D8D7-3F69F113A9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41285" y="5042271"/>
                <a:ext cx="357987" cy="250355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16" name="Content Placeholder 10">
                <a:extLst>
                  <a:ext uri="{FF2B5EF4-FFF2-40B4-BE49-F238E27FC236}">
                    <a16:creationId xmlns:a16="http://schemas.microsoft.com/office/drawing/2014/main" id="{7BFCF59D-4B1E-12FB-A170-23BF545A17F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94060" y="2563440"/>
                <a:ext cx="1139404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Suppression of unbound GDF-15</a:t>
                </a:r>
              </a:p>
            </p:txBody>
          </p:sp>
          <p:sp>
            <p:nvSpPr>
              <p:cNvPr id="17" name="Content Placeholder 10">
                <a:extLst>
                  <a:ext uri="{FF2B5EF4-FFF2-40B4-BE49-F238E27FC236}">
                    <a16:creationId xmlns:a16="http://schemas.microsoft.com/office/drawing/2014/main" id="{6B934A5A-5CBB-5490-175E-D0DCC5B9E2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42783" y="4452869"/>
                <a:ext cx="1267256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Increase in body weight</a:t>
                </a:r>
              </a:p>
            </p:txBody>
          </p:sp>
          <p:sp>
            <p:nvSpPr>
              <p:cNvPr id="18" name="Content Placeholder 10">
                <a:extLst>
                  <a:ext uri="{FF2B5EF4-FFF2-40B4-BE49-F238E27FC236}">
                    <a16:creationId xmlns:a16="http://schemas.microsoft.com/office/drawing/2014/main" id="{AD2B0244-1CEF-9791-4FC8-43BB54377A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82534" y="5241586"/>
                <a:ext cx="1192157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Improvement in physical activity</a:t>
                </a:r>
              </a:p>
            </p:txBody>
          </p:sp>
          <p:sp>
            <p:nvSpPr>
              <p:cNvPr id="19" name="Content Placeholder 10">
                <a:extLst>
                  <a:ext uri="{FF2B5EF4-FFF2-40B4-BE49-F238E27FC236}">
                    <a16:creationId xmlns:a16="http://schemas.microsoft.com/office/drawing/2014/main" id="{A8AE79BE-136B-ADB1-2F86-1328E7F6BA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9999" y="2453719"/>
                <a:ext cx="1267256" cy="638928"/>
              </a:xfrm>
              <a:prstGeom prst="rect">
                <a:avLst/>
              </a:prstGeom>
            </p:spPr>
            <p:txBody>
              <a:bodyPr anchor="ctr"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No antidrug antibodies after 5 SC doses </a:t>
                </a:r>
              </a:p>
            </p:txBody>
          </p:sp>
          <p:sp>
            <p:nvSpPr>
              <p:cNvPr id="20" name="Content Placeholder 10">
                <a:extLst>
                  <a:ext uri="{FF2B5EF4-FFF2-40B4-BE49-F238E27FC236}">
                    <a16:creationId xmlns:a16="http://schemas.microsoft.com/office/drawing/2014/main" id="{7F3B4542-BA34-9928-4FB3-2D3375744E9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9613" y="4311798"/>
                <a:ext cx="1200001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Improvement in patient-reported symptoms</a:t>
                </a: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6FA2B1B4-06F4-DCEB-BB35-88464F8BEC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2969" y="5067773"/>
                <a:ext cx="365760" cy="224853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68A6D340-47DB-2025-731E-D9212947CB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01821" y="3441176"/>
                <a:ext cx="0" cy="466344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5A6414E-DCD3-3184-896B-33847009EA40}"/>
              </a:ext>
            </a:extLst>
          </p:cNvPr>
          <p:cNvSpPr txBox="1"/>
          <p:nvPr/>
        </p:nvSpPr>
        <p:spPr>
          <a:xfrm>
            <a:off x="6428510" y="2983148"/>
            <a:ext cx="5449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Median Serum Unbound and Total GDF-15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Concentration–Time Profiles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A8E534E-612A-AF8B-AC8C-0E6CE0E4B3DE}"/>
              </a:ext>
            </a:extLst>
          </p:cNvPr>
          <p:cNvCxnSpPr/>
          <p:nvPr/>
        </p:nvCxnSpPr>
        <p:spPr>
          <a:xfrm flipV="1">
            <a:off x="6598356" y="3251200"/>
            <a:ext cx="0" cy="24045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3F1466E-6D06-E8CA-55A3-08E81E4E72DF}"/>
              </a:ext>
            </a:extLst>
          </p:cNvPr>
          <p:cNvCxnSpPr>
            <a:cxnSpLocks/>
          </p:cNvCxnSpPr>
          <p:nvPr/>
        </p:nvCxnSpPr>
        <p:spPr>
          <a:xfrm>
            <a:off x="6604000" y="5650089"/>
            <a:ext cx="528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635AE57-07A2-EC53-BC24-9BE6883FEC93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3244758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24FF330-E183-F68F-9738-DEADF5B3F299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3485291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0EBA7A7-3A12-8B59-2B30-2D52E2568767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372582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0D0C6F6-315F-AEFF-7C45-DFFDC8EF778E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3966357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3461518-01A5-924C-1EB4-6F9E377FC674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4206890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DCFD7D9-E3CD-1E6A-CFE4-40FD13D4A944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4447423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0BC679E-3108-A839-8B88-063CE0BEB3FA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4687956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DB49933-5053-98DA-8977-C5C733B70428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4928489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7524F01-4E47-BFBB-EFF2-8D90AE49CA60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516902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269B1F4-E943-B385-331F-F79371B9E5F9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540955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58FFB14-545C-3CE3-58E3-9FEF315D4394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5650089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20" name="Group 9219">
            <a:extLst>
              <a:ext uri="{FF2B5EF4-FFF2-40B4-BE49-F238E27FC236}">
                <a16:creationId xmlns:a16="http://schemas.microsoft.com/office/drawing/2014/main" id="{2AF52685-EFF5-3A74-2544-811D58975F33}"/>
              </a:ext>
            </a:extLst>
          </p:cNvPr>
          <p:cNvGrpSpPr/>
          <p:nvPr/>
        </p:nvGrpSpPr>
        <p:grpSpPr>
          <a:xfrm>
            <a:off x="6784622" y="5650088"/>
            <a:ext cx="5102578" cy="64008"/>
            <a:chOff x="6784622" y="5650088"/>
            <a:chExt cx="5102578" cy="64008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A97AF58-D960-6534-5DF2-C4C06F43DA2F}"/>
                </a:ext>
              </a:extLst>
            </p:cNvPr>
            <p:cNvCxnSpPr>
              <a:cxnSpLocks/>
            </p:cNvCxnSpPr>
            <p:nvPr/>
          </p:nvCxnSpPr>
          <p:spPr>
            <a:xfrm>
              <a:off x="6784622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21F40A6-6C20-D38A-AF5E-03518AD98FAD}"/>
                </a:ext>
              </a:extLst>
            </p:cNvPr>
            <p:cNvCxnSpPr>
              <a:cxnSpLocks/>
            </p:cNvCxnSpPr>
            <p:nvPr/>
          </p:nvCxnSpPr>
          <p:spPr>
            <a:xfrm>
              <a:off x="6998170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95E7D35-AC5E-78B7-53D4-A0D079A7BF4F}"/>
                </a:ext>
              </a:extLst>
            </p:cNvPr>
            <p:cNvCxnSpPr>
              <a:cxnSpLocks/>
            </p:cNvCxnSpPr>
            <p:nvPr/>
          </p:nvCxnSpPr>
          <p:spPr>
            <a:xfrm>
              <a:off x="7211718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B197A00-9BDF-07AA-12E6-ACC7A9C72514}"/>
                </a:ext>
              </a:extLst>
            </p:cNvPr>
            <p:cNvCxnSpPr>
              <a:cxnSpLocks/>
            </p:cNvCxnSpPr>
            <p:nvPr/>
          </p:nvCxnSpPr>
          <p:spPr>
            <a:xfrm>
              <a:off x="7425266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AB9569E-ACC6-5C65-7B3F-4751A95B7184}"/>
                </a:ext>
              </a:extLst>
            </p:cNvPr>
            <p:cNvCxnSpPr>
              <a:cxnSpLocks/>
            </p:cNvCxnSpPr>
            <p:nvPr/>
          </p:nvCxnSpPr>
          <p:spPr>
            <a:xfrm>
              <a:off x="7638814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0C5E0F6-3469-61A7-2B27-356F35B73A1A}"/>
                </a:ext>
              </a:extLst>
            </p:cNvPr>
            <p:cNvCxnSpPr>
              <a:cxnSpLocks/>
            </p:cNvCxnSpPr>
            <p:nvPr/>
          </p:nvCxnSpPr>
          <p:spPr>
            <a:xfrm>
              <a:off x="7852362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5D26714-B2B4-18AA-A26D-528B11F53946}"/>
                </a:ext>
              </a:extLst>
            </p:cNvPr>
            <p:cNvCxnSpPr>
              <a:cxnSpLocks/>
            </p:cNvCxnSpPr>
            <p:nvPr/>
          </p:nvCxnSpPr>
          <p:spPr>
            <a:xfrm>
              <a:off x="8065911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1F9F82D-93F2-B99F-AFE5-85426B68C05C}"/>
                </a:ext>
              </a:extLst>
            </p:cNvPr>
            <p:cNvCxnSpPr>
              <a:cxnSpLocks/>
            </p:cNvCxnSpPr>
            <p:nvPr/>
          </p:nvCxnSpPr>
          <p:spPr>
            <a:xfrm>
              <a:off x="8692445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CE4F127-A64F-DDB3-4886-A3B64CC0C9E3}"/>
                </a:ext>
              </a:extLst>
            </p:cNvPr>
            <p:cNvCxnSpPr>
              <a:cxnSpLocks/>
            </p:cNvCxnSpPr>
            <p:nvPr/>
          </p:nvCxnSpPr>
          <p:spPr>
            <a:xfrm>
              <a:off x="9341555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41490A9-19CC-7F3F-0342-D90D58804E37}"/>
                </a:ext>
              </a:extLst>
            </p:cNvPr>
            <p:cNvCxnSpPr>
              <a:cxnSpLocks/>
            </p:cNvCxnSpPr>
            <p:nvPr/>
          </p:nvCxnSpPr>
          <p:spPr>
            <a:xfrm>
              <a:off x="9766769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B88FC19-7037-9718-265B-FFC3723A815F}"/>
                </a:ext>
              </a:extLst>
            </p:cNvPr>
            <p:cNvCxnSpPr>
              <a:cxnSpLocks/>
            </p:cNvCxnSpPr>
            <p:nvPr/>
          </p:nvCxnSpPr>
          <p:spPr>
            <a:xfrm>
              <a:off x="9554162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6" name="Straight Connector 9215">
              <a:extLst>
                <a:ext uri="{FF2B5EF4-FFF2-40B4-BE49-F238E27FC236}">
                  <a16:creationId xmlns:a16="http://schemas.microsoft.com/office/drawing/2014/main" id="{B6B6815B-E6B0-0F70-6341-9B1A187AC54A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0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7" name="Straight Connector 9216">
              <a:extLst>
                <a:ext uri="{FF2B5EF4-FFF2-40B4-BE49-F238E27FC236}">
                  <a16:creationId xmlns:a16="http://schemas.microsoft.com/office/drawing/2014/main" id="{437A394D-7843-E335-2610-34E234C74313}"/>
                </a:ext>
              </a:extLst>
            </p:cNvPr>
            <p:cNvCxnSpPr>
              <a:cxnSpLocks/>
            </p:cNvCxnSpPr>
            <p:nvPr/>
          </p:nvCxnSpPr>
          <p:spPr>
            <a:xfrm>
              <a:off x="9979377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9" name="Straight Connector 9218">
              <a:extLst>
                <a:ext uri="{FF2B5EF4-FFF2-40B4-BE49-F238E27FC236}">
                  <a16:creationId xmlns:a16="http://schemas.microsoft.com/office/drawing/2014/main" id="{6A4FA61D-A846-F69C-FA21-4EECAA78AC57}"/>
                </a:ext>
              </a:extLst>
            </p:cNvPr>
            <p:cNvCxnSpPr>
              <a:cxnSpLocks/>
            </p:cNvCxnSpPr>
            <p:nvPr/>
          </p:nvCxnSpPr>
          <p:spPr>
            <a:xfrm>
              <a:off x="10617199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21" name="TextBox 9220">
            <a:extLst>
              <a:ext uri="{FF2B5EF4-FFF2-40B4-BE49-F238E27FC236}">
                <a16:creationId xmlns:a16="http://schemas.microsoft.com/office/drawing/2014/main" id="{8E55533A-EFFF-BDF1-36AE-57C16A41E1E0}"/>
              </a:ext>
            </a:extLst>
          </p:cNvPr>
          <p:cNvSpPr txBox="1"/>
          <p:nvPr/>
        </p:nvSpPr>
        <p:spPr>
          <a:xfrm>
            <a:off x="6858000" y="4351867"/>
            <a:ext cx="784578" cy="1693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Baseline</a:t>
            </a:r>
          </a:p>
        </p:txBody>
      </p:sp>
      <p:sp>
        <p:nvSpPr>
          <p:cNvPr id="9222" name="TextBox 9221">
            <a:extLst>
              <a:ext uri="{FF2B5EF4-FFF2-40B4-BE49-F238E27FC236}">
                <a16:creationId xmlns:a16="http://schemas.microsoft.com/office/drawing/2014/main" id="{8D3C4007-9E7D-F826-C788-044C6DFB2C2B}"/>
              </a:ext>
            </a:extLst>
          </p:cNvPr>
          <p:cNvSpPr txBox="1"/>
          <p:nvPr/>
        </p:nvSpPr>
        <p:spPr>
          <a:xfrm>
            <a:off x="6395154" y="6028265"/>
            <a:ext cx="784578" cy="1693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Day 1</a:t>
            </a:r>
          </a:p>
        </p:txBody>
      </p:sp>
      <p:cxnSp>
        <p:nvCxnSpPr>
          <p:cNvPr id="9224" name="Straight Arrow Connector 9223">
            <a:extLst>
              <a:ext uri="{FF2B5EF4-FFF2-40B4-BE49-F238E27FC236}">
                <a16:creationId xmlns:a16="http://schemas.microsoft.com/office/drawing/2014/main" id="{3F69968B-B99C-F1AC-F29D-13AD9E681615}"/>
              </a:ext>
            </a:extLst>
          </p:cNvPr>
          <p:cNvCxnSpPr>
            <a:stCxn id="9222" idx="0"/>
          </p:cNvCxnSpPr>
          <p:nvPr/>
        </p:nvCxnSpPr>
        <p:spPr>
          <a:xfrm flipV="1">
            <a:off x="6787443" y="5757333"/>
            <a:ext cx="2824" cy="2709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5" name="TextBox 9224">
            <a:extLst>
              <a:ext uri="{FF2B5EF4-FFF2-40B4-BE49-F238E27FC236}">
                <a16:creationId xmlns:a16="http://schemas.microsoft.com/office/drawing/2014/main" id="{5AAA1D05-C845-8AA1-98F6-FE24DCD07EBB}"/>
              </a:ext>
            </a:extLst>
          </p:cNvPr>
          <p:cNvSpPr txBox="1"/>
          <p:nvPr/>
        </p:nvSpPr>
        <p:spPr>
          <a:xfrm>
            <a:off x="6615289" y="5966178"/>
            <a:ext cx="5254977" cy="2483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34B50D1C-813D-0C18-6B9F-3FF8390E1527}"/>
              </a:ext>
            </a:extLst>
          </p:cNvPr>
          <p:cNvSpPr txBox="1"/>
          <p:nvPr/>
        </p:nvSpPr>
        <p:spPr>
          <a:xfrm rot="16200000">
            <a:off x="4656282" y="4212168"/>
            <a:ext cx="2500490" cy="4769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Median serum unbound GDF-15, ng/mL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9194F5FD-4C61-C034-2848-2141C97330C7}"/>
              </a:ext>
            </a:extLst>
          </p:cNvPr>
          <p:cNvSpPr txBox="1"/>
          <p:nvPr/>
        </p:nvSpPr>
        <p:spPr>
          <a:xfrm>
            <a:off x="6152444" y="3166531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5.0</a:t>
            </a:r>
          </a:p>
        </p:txBody>
      </p:sp>
      <p:sp>
        <p:nvSpPr>
          <p:cNvPr id="9228" name="TextBox 9227">
            <a:extLst>
              <a:ext uri="{FF2B5EF4-FFF2-40B4-BE49-F238E27FC236}">
                <a16:creationId xmlns:a16="http://schemas.microsoft.com/office/drawing/2014/main" id="{1DEB362A-810E-FD99-5CC0-C206F9881CFB}"/>
              </a:ext>
            </a:extLst>
          </p:cNvPr>
          <p:cNvSpPr txBox="1"/>
          <p:nvPr/>
        </p:nvSpPr>
        <p:spPr>
          <a:xfrm>
            <a:off x="6152444" y="3406420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4.5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203E62E5-F4EC-2715-128B-60018AF67F06}"/>
              </a:ext>
            </a:extLst>
          </p:cNvPr>
          <p:cNvSpPr txBox="1"/>
          <p:nvPr/>
        </p:nvSpPr>
        <p:spPr>
          <a:xfrm>
            <a:off x="6152444" y="3646309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4.0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1C56EDCB-F7EF-A0EA-8DA1-CC3566E65364}"/>
              </a:ext>
            </a:extLst>
          </p:cNvPr>
          <p:cNvSpPr txBox="1"/>
          <p:nvPr/>
        </p:nvSpPr>
        <p:spPr>
          <a:xfrm>
            <a:off x="6152444" y="3886198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3.5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6F2596B0-1DC3-5617-704C-C492A78C1B4E}"/>
              </a:ext>
            </a:extLst>
          </p:cNvPr>
          <p:cNvSpPr txBox="1"/>
          <p:nvPr/>
        </p:nvSpPr>
        <p:spPr>
          <a:xfrm>
            <a:off x="6152444" y="4126087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3.0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DCEF3844-E4D1-7EE8-82AE-70E491F36B4C}"/>
              </a:ext>
            </a:extLst>
          </p:cNvPr>
          <p:cNvSpPr txBox="1"/>
          <p:nvPr/>
        </p:nvSpPr>
        <p:spPr>
          <a:xfrm>
            <a:off x="6152444" y="4365976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2.5</a:t>
            </a:r>
          </a:p>
        </p:txBody>
      </p:sp>
      <p:sp>
        <p:nvSpPr>
          <p:cNvPr id="9233" name="TextBox 9232">
            <a:extLst>
              <a:ext uri="{FF2B5EF4-FFF2-40B4-BE49-F238E27FC236}">
                <a16:creationId xmlns:a16="http://schemas.microsoft.com/office/drawing/2014/main" id="{22CD7D0D-5B4C-7CE7-E826-49FD3EF5629A}"/>
              </a:ext>
            </a:extLst>
          </p:cNvPr>
          <p:cNvSpPr txBox="1"/>
          <p:nvPr/>
        </p:nvSpPr>
        <p:spPr>
          <a:xfrm>
            <a:off x="6152444" y="4605865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2.0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C2777013-7978-4474-C6E0-CADB2A5D31E4}"/>
              </a:ext>
            </a:extLst>
          </p:cNvPr>
          <p:cNvSpPr txBox="1"/>
          <p:nvPr/>
        </p:nvSpPr>
        <p:spPr>
          <a:xfrm>
            <a:off x="6152444" y="4845754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1.5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5171C3DD-8B5C-91BF-CC8C-F579F11DE9AB}"/>
              </a:ext>
            </a:extLst>
          </p:cNvPr>
          <p:cNvSpPr txBox="1"/>
          <p:nvPr/>
        </p:nvSpPr>
        <p:spPr>
          <a:xfrm>
            <a:off x="6152444" y="5085643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1.0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96836EDA-1A44-4B21-283F-87B5B4E9615A}"/>
              </a:ext>
            </a:extLst>
          </p:cNvPr>
          <p:cNvSpPr txBox="1"/>
          <p:nvPr/>
        </p:nvSpPr>
        <p:spPr>
          <a:xfrm>
            <a:off x="6152444" y="5325532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0.5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D9B0097B-39E7-EFDD-8FB6-CF090946116E}"/>
              </a:ext>
            </a:extLst>
          </p:cNvPr>
          <p:cNvSpPr txBox="1"/>
          <p:nvPr/>
        </p:nvSpPr>
        <p:spPr>
          <a:xfrm>
            <a:off x="6152444" y="5565420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0.0</a:t>
            </a:r>
          </a:p>
        </p:txBody>
      </p:sp>
      <p:sp>
        <p:nvSpPr>
          <p:cNvPr id="9238" name="TextBox 9237">
            <a:extLst>
              <a:ext uri="{FF2B5EF4-FFF2-40B4-BE49-F238E27FC236}">
                <a16:creationId xmlns:a16="http://schemas.microsoft.com/office/drawing/2014/main" id="{CC19EDD9-D647-A42C-F34A-A6B19D125156}"/>
              </a:ext>
            </a:extLst>
          </p:cNvPr>
          <p:cNvSpPr txBox="1"/>
          <p:nvPr/>
        </p:nvSpPr>
        <p:spPr>
          <a:xfrm>
            <a:off x="11734800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24</a:t>
            </a:r>
          </a:p>
        </p:txBody>
      </p:sp>
      <p:sp>
        <p:nvSpPr>
          <p:cNvPr id="9239" name="TextBox 9238">
            <a:extLst>
              <a:ext uri="{FF2B5EF4-FFF2-40B4-BE49-F238E27FC236}">
                <a16:creationId xmlns:a16="http://schemas.microsoft.com/office/drawing/2014/main" id="{6BD9B854-4700-9B0B-1E41-72888F55253B}"/>
              </a:ext>
            </a:extLst>
          </p:cNvPr>
          <p:cNvSpPr txBox="1"/>
          <p:nvPr/>
        </p:nvSpPr>
        <p:spPr>
          <a:xfrm>
            <a:off x="6841065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</a:t>
            </a:r>
          </a:p>
        </p:txBody>
      </p:sp>
      <p:sp>
        <p:nvSpPr>
          <p:cNvPr id="9240" name="TextBox 9239">
            <a:extLst>
              <a:ext uri="{FF2B5EF4-FFF2-40B4-BE49-F238E27FC236}">
                <a16:creationId xmlns:a16="http://schemas.microsoft.com/office/drawing/2014/main" id="{E7123BD0-1688-5DDC-8F13-E51EEC00B376}"/>
              </a:ext>
            </a:extLst>
          </p:cNvPr>
          <p:cNvSpPr txBox="1"/>
          <p:nvPr/>
        </p:nvSpPr>
        <p:spPr>
          <a:xfrm>
            <a:off x="7056683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9241" name="TextBox 9240">
            <a:extLst>
              <a:ext uri="{FF2B5EF4-FFF2-40B4-BE49-F238E27FC236}">
                <a16:creationId xmlns:a16="http://schemas.microsoft.com/office/drawing/2014/main" id="{FA1C61B1-5543-CDEE-3886-CCF867CDAC9C}"/>
              </a:ext>
            </a:extLst>
          </p:cNvPr>
          <p:cNvSpPr txBox="1"/>
          <p:nvPr/>
        </p:nvSpPr>
        <p:spPr>
          <a:xfrm>
            <a:off x="7272301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</a:t>
            </a:r>
          </a:p>
        </p:txBody>
      </p:sp>
      <p:sp>
        <p:nvSpPr>
          <p:cNvPr id="9242" name="TextBox 9241">
            <a:extLst>
              <a:ext uri="{FF2B5EF4-FFF2-40B4-BE49-F238E27FC236}">
                <a16:creationId xmlns:a16="http://schemas.microsoft.com/office/drawing/2014/main" id="{23CED871-6111-F0B8-4F40-8B80EC1148C5}"/>
              </a:ext>
            </a:extLst>
          </p:cNvPr>
          <p:cNvSpPr txBox="1"/>
          <p:nvPr/>
        </p:nvSpPr>
        <p:spPr>
          <a:xfrm>
            <a:off x="7487919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</a:t>
            </a:r>
          </a:p>
        </p:txBody>
      </p:sp>
      <p:sp>
        <p:nvSpPr>
          <p:cNvPr id="9243" name="TextBox 9242">
            <a:extLst>
              <a:ext uri="{FF2B5EF4-FFF2-40B4-BE49-F238E27FC236}">
                <a16:creationId xmlns:a16="http://schemas.microsoft.com/office/drawing/2014/main" id="{F96D750F-E357-5197-EDC2-77E33F40FA63}"/>
              </a:ext>
            </a:extLst>
          </p:cNvPr>
          <p:cNvSpPr txBox="1"/>
          <p:nvPr/>
        </p:nvSpPr>
        <p:spPr>
          <a:xfrm>
            <a:off x="7703537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</a:t>
            </a:r>
          </a:p>
        </p:txBody>
      </p:sp>
      <p:sp>
        <p:nvSpPr>
          <p:cNvPr id="9244" name="TextBox 9243">
            <a:extLst>
              <a:ext uri="{FF2B5EF4-FFF2-40B4-BE49-F238E27FC236}">
                <a16:creationId xmlns:a16="http://schemas.microsoft.com/office/drawing/2014/main" id="{811472A8-F9E1-B6C9-1D29-7BB1A07E2E0F}"/>
              </a:ext>
            </a:extLst>
          </p:cNvPr>
          <p:cNvSpPr txBox="1"/>
          <p:nvPr/>
        </p:nvSpPr>
        <p:spPr>
          <a:xfrm>
            <a:off x="7919154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6</a:t>
            </a:r>
          </a:p>
        </p:txBody>
      </p:sp>
      <p:sp>
        <p:nvSpPr>
          <p:cNvPr id="9245" name="TextBox 9244">
            <a:extLst>
              <a:ext uri="{FF2B5EF4-FFF2-40B4-BE49-F238E27FC236}">
                <a16:creationId xmlns:a16="http://schemas.microsoft.com/office/drawing/2014/main" id="{7104DE05-24F8-C9B8-AE1A-9E8EE01D086D}"/>
              </a:ext>
            </a:extLst>
          </p:cNvPr>
          <p:cNvSpPr txBox="1"/>
          <p:nvPr/>
        </p:nvSpPr>
        <p:spPr>
          <a:xfrm>
            <a:off x="8540043" y="5746041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9</a:t>
            </a:r>
          </a:p>
        </p:txBody>
      </p:sp>
      <p:sp>
        <p:nvSpPr>
          <p:cNvPr id="9246" name="TextBox 9245">
            <a:extLst>
              <a:ext uri="{FF2B5EF4-FFF2-40B4-BE49-F238E27FC236}">
                <a16:creationId xmlns:a16="http://schemas.microsoft.com/office/drawing/2014/main" id="{4760461B-33E8-A82D-1CD4-2DE6F777CB69}"/>
              </a:ext>
            </a:extLst>
          </p:cNvPr>
          <p:cNvSpPr txBox="1"/>
          <p:nvPr/>
        </p:nvSpPr>
        <p:spPr>
          <a:xfrm>
            <a:off x="9194799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12</a:t>
            </a:r>
          </a:p>
        </p:txBody>
      </p:sp>
      <p:sp>
        <p:nvSpPr>
          <p:cNvPr id="9247" name="TextBox 9246">
            <a:extLst>
              <a:ext uri="{FF2B5EF4-FFF2-40B4-BE49-F238E27FC236}">
                <a16:creationId xmlns:a16="http://schemas.microsoft.com/office/drawing/2014/main" id="{81AEDF2F-2B9A-73CD-2063-5D289594C20C}"/>
              </a:ext>
            </a:extLst>
          </p:cNvPr>
          <p:cNvSpPr txBox="1"/>
          <p:nvPr/>
        </p:nvSpPr>
        <p:spPr>
          <a:xfrm>
            <a:off x="9407406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13</a:t>
            </a:r>
          </a:p>
        </p:txBody>
      </p:sp>
      <p:sp>
        <p:nvSpPr>
          <p:cNvPr id="9248" name="TextBox 9247">
            <a:extLst>
              <a:ext uri="{FF2B5EF4-FFF2-40B4-BE49-F238E27FC236}">
                <a16:creationId xmlns:a16="http://schemas.microsoft.com/office/drawing/2014/main" id="{B45ECACE-C67B-B1D4-C5A4-DE01C8204A16}"/>
              </a:ext>
            </a:extLst>
          </p:cNvPr>
          <p:cNvSpPr txBox="1"/>
          <p:nvPr/>
        </p:nvSpPr>
        <p:spPr>
          <a:xfrm>
            <a:off x="9620013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14</a:t>
            </a:r>
          </a:p>
        </p:txBody>
      </p:sp>
      <p:sp>
        <p:nvSpPr>
          <p:cNvPr id="9249" name="TextBox 9248">
            <a:extLst>
              <a:ext uri="{FF2B5EF4-FFF2-40B4-BE49-F238E27FC236}">
                <a16:creationId xmlns:a16="http://schemas.microsoft.com/office/drawing/2014/main" id="{3B134613-7A78-A3F3-686A-0D10B847E952}"/>
              </a:ext>
            </a:extLst>
          </p:cNvPr>
          <p:cNvSpPr txBox="1"/>
          <p:nvPr/>
        </p:nvSpPr>
        <p:spPr>
          <a:xfrm>
            <a:off x="9832621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15</a:t>
            </a:r>
          </a:p>
        </p:txBody>
      </p:sp>
      <p:sp>
        <p:nvSpPr>
          <p:cNvPr id="9250" name="TextBox 9249">
            <a:extLst>
              <a:ext uri="{FF2B5EF4-FFF2-40B4-BE49-F238E27FC236}">
                <a16:creationId xmlns:a16="http://schemas.microsoft.com/office/drawing/2014/main" id="{AA6DF5C2-1ADB-7929-6564-FF873F41C6E4}"/>
              </a:ext>
            </a:extLst>
          </p:cNvPr>
          <p:cNvSpPr txBox="1"/>
          <p:nvPr/>
        </p:nvSpPr>
        <p:spPr>
          <a:xfrm>
            <a:off x="10470443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18</a:t>
            </a:r>
          </a:p>
        </p:txBody>
      </p:sp>
      <p:grpSp>
        <p:nvGrpSpPr>
          <p:cNvPr id="9266" name="Group 9265">
            <a:extLst>
              <a:ext uri="{FF2B5EF4-FFF2-40B4-BE49-F238E27FC236}">
                <a16:creationId xmlns:a16="http://schemas.microsoft.com/office/drawing/2014/main" id="{560E2CBC-BD5B-0C60-C34F-6D59B1677C27}"/>
              </a:ext>
            </a:extLst>
          </p:cNvPr>
          <p:cNvGrpSpPr/>
          <p:nvPr/>
        </p:nvGrpSpPr>
        <p:grpSpPr>
          <a:xfrm>
            <a:off x="6739465" y="3578577"/>
            <a:ext cx="5194018" cy="2106506"/>
            <a:chOff x="6739465" y="3578577"/>
            <a:chExt cx="5194018" cy="2106506"/>
          </a:xfrm>
        </p:grpSpPr>
        <p:sp>
          <p:nvSpPr>
            <p:cNvPr id="9251" name="Freeform 9250">
              <a:extLst>
                <a:ext uri="{FF2B5EF4-FFF2-40B4-BE49-F238E27FC236}">
                  <a16:creationId xmlns:a16="http://schemas.microsoft.com/office/drawing/2014/main" id="{760A1579-91D7-81EE-C7A7-B3099B29098F}"/>
                </a:ext>
              </a:extLst>
            </p:cNvPr>
            <p:cNvSpPr/>
            <p:nvPr/>
          </p:nvSpPr>
          <p:spPr>
            <a:xfrm>
              <a:off x="6773333" y="3629378"/>
              <a:ext cx="5113867" cy="2009422"/>
            </a:xfrm>
            <a:custGeom>
              <a:avLst/>
              <a:gdLst>
                <a:gd name="csX0" fmla="*/ 0 w 5113867"/>
                <a:gd name="csY0" fmla="*/ 2009422 h 2009422"/>
                <a:gd name="csX1" fmla="*/ 852311 w 5113867"/>
                <a:gd name="csY1" fmla="*/ 1998133 h 2009422"/>
                <a:gd name="csX2" fmla="*/ 1286934 w 5113867"/>
                <a:gd name="csY2" fmla="*/ 2009422 h 2009422"/>
                <a:gd name="csX3" fmla="*/ 1913467 w 5113867"/>
                <a:gd name="csY3" fmla="*/ 2009422 h 2009422"/>
                <a:gd name="csX4" fmla="*/ 3194756 w 5113867"/>
                <a:gd name="csY4" fmla="*/ 2003778 h 2009422"/>
                <a:gd name="csX5" fmla="*/ 3843867 w 5113867"/>
                <a:gd name="csY5" fmla="*/ 1134533 h 2009422"/>
                <a:gd name="csX6" fmla="*/ 5113867 w 5113867"/>
                <a:gd name="csY6" fmla="*/ 0 h 20094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113867" h="2009422">
                  <a:moveTo>
                    <a:pt x="0" y="2009422"/>
                  </a:moveTo>
                  <a:lnTo>
                    <a:pt x="852311" y="1998133"/>
                  </a:lnTo>
                  <a:lnTo>
                    <a:pt x="1286934" y="2009422"/>
                  </a:lnTo>
                  <a:lnTo>
                    <a:pt x="1913467" y="2009422"/>
                  </a:lnTo>
                  <a:lnTo>
                    <a:pt x="3194756" y="2003778"/>
                  </a:lnTo>
                  <a:lnTo>
                    <a:pt x="3843867" y="1134533"/>
                  </a:lnTo>
                  <a:lnTo>
                    <a:pt x="5113867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2" name="Oval 9251">
              <a:extLst>
                <a:ext uri="{FF2B5EF4-FFF2-40B4-BE49-F238E27FC236}">
                  <a16:creationId xmlns:a16="http://schemas.microsoft.com/office/drawing/2014/main" id="{1683A45A-CB10-5281-3DF9-65AB7249C2BC}"/>
                </a:ext>
              </a:extLst>
            </p:cNvPr>
            <p:cNvSpPr/>
            <p:nvPr/>
          </p:nvSpPr>
          <p:spPr>
            <a:xfrm>
              <a:off x="11842043" y="3578577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3" name="Oval 9252">
              <a:extLst>
                <a:ext uri="{FF2B5EF4-FFF2-40B4-BE49-F238E27FC236}">
                  <a16:creationId xmlns:a16="http://schemas.microsoft.com/office/drawing/2014/main" id="{70787681-AD59-2B58-1198-6D3312387E41}"/>
                </a:ext>
              </a:extLst>
            </p:cNvPr>
            <p:cNvSpPr/>
            <p:nvPr/>
          </p:nvSpPr>
          <p:spPr>
            <a:xfrm>
              <a:off x="6739465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4" name="Oval 9253">
              <a:extLst>
                <a:ext uri="{FF2B5EF4-FFF2-40B4-BE49-F238E27FC236}">
                  <a16:creationId xmlns:a16="http://schemas.microsoft.com/office/drawing/2014/main" id="{5019EC2F-8C6D-63B7-D190-702D86895950}"/>
                </a:ext>
              </a:extLst>
            </p:cNvPr>
            <p:cNvSpPr/>
            <p:nvPr/>
          </p:nvSpPr>
          <p:spPr>
            <a:xfrm>
              <a:off x="7586132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5" name="Oval 9254">
              <a:extLst>
                <a:ext uri="{FF2B5EF4-FFF2-40B4-BE49-F238E27FC236}">
                  <a16:creationId xmlns:a16="http://schemas.microsoft.com/office/drawing/2014/main" id="{BAD97DA0-6845-E33F-4588-A3BBCACD9679}"/>
                </a:ext>
              </a:extLst>
            </p:cNvPr>
            <p:cNvSpPr/>
            <p:nvPr/>
          </p:nvSpPr>
          <p:spPr>
            <a:xfrm>
              <a:off x="7377288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6" name="Oval 9255">
              <a:extLst>
                <a:ext uri="{FF2B5EF4-FFF2-40B4-BE49-F238E27FC236}">
                  <a16:creationId xmlns:a16="http://schemas.microsoft.com/office/drawing/2014/main" id="{4A00CE34-0200-BA40-C1C4-146395953253}"/>
                </a:ext>
              </a:extLst>
            </p:cNvPr>
            <p:cNvSpPr/>
            <p:nvPr/>
          </p:nvSpPr>
          <p:spPr>
            <a:xfrm>
              <a:off x="7168443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7" name="Oval 9256">
              <a:extLst>
                <a:ext uri="{FF2B5EF4-FFF2-40B4-BE49-F238E27FC236}">
                  <a16:creationId xmlns:a16="http://schemas.microsoft.com/office/drawing/2014/main" id="{BD6C8008-3FBF-4D63-3870-37214D7B04E0}"/>
                </a:ext>
              </a:extLst>
            </p:cNvPr>
            <p:cNvSpPr/>
            <p:nvPr/>
          </p:nvSpPr>
          <p:spPr>
            <a:xfrm>
              <a:off x="6953954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8" name="Oval 9257">
              <a:extLst>
                <a:ext uri="{FF2B5EF4-FFF2-40B4-BE49-F238E27FC236}">
                  <a16:creationId xmlns:a16="http://schemas.microsoft.com/office/drawing/2014/main" id="{3CB3D6B7-08CE-E4A4-BB8D-2C4B06CA9198}"/>
                </a:ext>
              </a:extLst>
            </p:cNvPr>
            <p:cNvSpPr/>
            <p:nvPr/>
          </p:nvSpPr>
          <p:spPr>
            <a:xfrm>
              <a:off x="7800621" y="5593643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9" name="Oval 9258">
              <a:extLst>
                <a:ext uri="{FF2B5EF4-FFF2-40B4-BE49-F238E27FC236}">
                  <a16:creationId xmlns:a16="http://schemas.microsoft.com/office/drawing/2014/main" id="{6915ADE2-9870-5F82-4DA0-387C24B66803}"/>
                </a:ext>
              </a:extLst>
            </p:cNvPr>
            <p:cNvSpPr/>
            <p:nvPr/>
          </p:nvSpPr>
          <p:spPr>
            <a:xfrm>
              <a:off x="8020754" y="5593643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0" name="Oval 9259">
              <a:extLst>
                <a:ext uri="{FF2B5EF4-FFF2-40B4-BE49-F238E27FC236}">
                  <a16:creationId xmlns:a16="http://schemas.microsoft.com/office/drawing/2014/main" id="{24D3809A-F461-6CEE-980F-D208C34CB2F1}"/>
                </a:ext>
              </a:extLst>
            </p:cNvPr>
            <p:cNvSpPr/>
            <p:nvPr/>
          </p:nvSpPr>
          <p:spPr>
            <a:xfrm>
              <a:off x="8652932" y="5593643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1" name="Oval 9260">
              <a:extLst>
                <a:ext uri="{FF2B5EF4-FFF2-40B4-BE49-F238E27FC236}">
                  <a16:creationId xmlns:a16="http://schemas.microsoft.com/office/drawing/2014/main" id="{8DA376A2-456B-ED41-D5B5-07F17E34CE5C}"/>
                </a:ext>
              </a:extLst>
            </p:cNvPr>
            <p:cNvSpPr/>
            <p:nvPr/>
          </p:nvSpPr>
          <p:spPr>
            <a:xfrm>
              <a:off x="9290755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2" name="Oval 9261">
              <a:extLst>
                <a:ext uri="{FF2B5EF4-FFF2-40B4-BE49-F238E27FC236}">
                  <a16:creationId xmlns:a16="http://schemas.microsoft.com/office/drawing/2014/main" id="{5A2FA07E-93F8-2316-CFCF-B4BDE206D1C2}"/>
                </a:ext>
              </a:extLst>
            </p:cNvPr>
            <p:cNvSpPr/>
            <p:nvPr/>
          </p:nvSpPr>
          <p:spPr>
            <a:xfrm>
              <a:off x="9505243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3" name="Oval 9262">
              <a:extLst>
                <a:ext uri="{FF2B5EF4-FFF2-40B4-BE49-F238E27FC236}">
                  <a16:creationId xmlns:a16="http://schemas.microsoft.com/office/drawing/2014/main" id="{82C92566-CF5F-4AA7-DEF1-F23194B3269E}"/>
                </a:ext>
              </a:extLst>
            </p:cNvPr>
            <p:cNvSpPr/>
            <p:nvPr/>
          </p:nvSpPr>
          <p:spPr>
            <a:xfrm>
              <a:off x="9719732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4" name="Oval 9263">
              <a:extLst>
                <a:ext uri="{FF2B5EF4-FFF2-40B4-BE49-F238E27FC236}">
                  <a16:creationId xmlns:a16="http://schemas.microsoft.com/office/drawing/2014/main" id="{B6F9037F-58F0-2D54-CD8E-D9C7DCD3DBA9}"/>
                </a:ext>
              </a:extLst>
            </p:cNvPr>
            <p:cNvSpPr/>
            <p:nvPr/>
          </p:nvSpPr>
          <p:spPr>
            <a:xfrm>
              <a:off x="9934221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5" name="Oval 9264">
              <a:extLst>
                <a:ext uri="{FF2B5EF4-FFF2-40B4-BE49-F238E27FC236}">
                  <a16:creationId xmlns:a16="http://schemas.microsoft.com/office/drawing/2014/main" id="{36DDBAD9-FCC8-36B0-60A4-159814D25312}"/>
                </a:ext>
              </a:extLst>
            </p:cNvPr>
            <p:cNvSpPr/>
            <p:nvPr/>
          </p:nvSpPr>
          <p:spPr>
            <a:xfrm>
              <a:off x="10572043" y="4718755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9271" name="Oval 9270">
            <a:extLst>
              <a:ext uri="{FF2B5EF4-FFF2-40B4-BE49-F238E27FC236}">
                <a16:creationId xmlns:a16="http://schemas.microsoft.com/office/drawing/2014/main" id="{0F2B305E-A91B-1E95-91C1-5FBCA20A521F}"/>
              </a:ext>
            </a:extLst>
          </p:cNvPr>
          <p:cNvSpPr/>
          <p:nvPr/>
        </p:nvSpPr>
        <p:spPr>
          <a:xfrm>
            <a:off x="6739118" y="4515554"/>
            <a:ext cx="91440" cy="9144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grpSp>
        <p:nvGrpSpPr>
          <p:cNvPr id="9272" name="Group 9271">
            <a:extLst>
              <a:ext uri="{FF2B5EF4-FFF2-40B4-BE49-F238E27FC236}">
                <a16:creationId xmlns:a16="http://schemas.microsoft.com/office/drawing/2014/main" id="{C2CD0F16-BF7F-5E34-3767-280B50A4AAC3}"/>
              </a:ext>
            </a:extLst>
          </p:cNvPr>
          <p:cNvGrpSpPr/>
          <p:nvPr/>
        </p:nvGrpSpPr>
        <p:grpSpPr>
          <a:xfrm>
            <a:off x="10577713" y="4240824"/>
            <a:ext cx="63500" cy="1383632"/>
            <a:chOff x="2962275" y="2879558"/>
            <a:chExt cx="63500" cy="1447967"/>
          </a:xfrm>
        </p:grpSpPr>
        <p:cxnSp>
          <p:nvCxnSpPr>
            <p:cNvPr id="9273" name="Straight Connector 9272">
              <a:extLst>
                <a:ext uri="{FF2B5EF4-FFF2-40B4-BE49-F238E27FC236}">
                  <a16:creationId xmlns:a16="http://schemas.microsoft.com/office/drawing/2014/main" id="{99EE773D-FB99-8D57-51E0-BC2D01D8666B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879558"/>
              <a:ext cx="0" cy="14437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4" name="Straight Connector 9273">
              <a:extLst>
                <a:ext uri="{FF2B5EF4-FFF2-40B4-BE49-F238E27FC236}">
                  <a16:creationId xmlns:a16="http://schemas.microsoft.com/office/drawing/2014/main" id="{32BD1CCC-83D6-A2AD-3B15-ED8C83A1C77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882900"/>
              <a:ext cx="635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5" name="Straight Connector 9274">
              <a:extLst>
                <a:ext uri="{FF2B5EF4-FFF2-40B4-BE49-F238E27FC236}">
                  <a16:creationId xmlns:a16="http://schemas.microsoft.com/office/drawing/2014/main" id="{65386B2D-961B-31FB-E15C-A50DA435297E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76" name="Group 9275">
            <a:extLst>
              <a:ext uri="{FF2B5EF4-FFF2-40B4-BE49-F238E27FC236}">
                <a16:creationId xmlns:a16="http://schemas.microsoft.com/office/drawing/2014/main" id="{73319C47-B127-4A8B-C11F-1BF1C2905309}"/>
              </a:ext>
            </a:extLst>
          </p:cNvPr>
          <p:cNvGrpSpPr/>
          <p:nvPr/>
        </p:nvGrpSpPr>
        <p:grpSpPr>
          <a:xfrm>
            <a:off x="11853094" y="3375413"/>
            <a:ext cx="63500" cy="652347"/>
            <a:chOff x="2962275" y="2879558"/>
            <a:chExt cx="63500" cy="1447967"/>
          </a:xfrm>
        </p:grpSpPr>
        <p:cxnSp>
          <p:nvCxnSpPr>
            <p:cNvPr id="9277" name="Straight Connector 9276">
              <a:extLst>
                <a:ext uri="{FF2B5EF4-FFF2-40B4-BE49-F238E27FC236}">
                  <a16:creationId xmlns:a16="http://schemas.microsoft.com/office/drawing/2014/main" id="{07DE35D2-5997-C0BE-9B3D-4911B4B533C4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879558"/>
              <a:ext cx="0" cy="14437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8" name="Straight Connector 9277">
              <a:extLst>
                <a:ext uri="{FF2B5EF4-FFF2-40B4-BE49-F238E27FC236}">
                  <a16:creationId xmlns:a16="http://schemas.microsoft.com/office/drawing/2014/main" id="{12F8710B-1ED0-05AF-9243-E2AFE2B3A25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882900"/>
              <a:ext cx="635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9" name="Straight Connector 9278">
              <a:extLst>
                <a:ext uri="{FF2B5EF4-FFF2-40B4-BE49-F238E27FC236}">
                  <a16:creationId xmlns:a16="http://schemas.microsoft.com/office/drawing/2014/main" id="{10D38964-FBC7-A134-8E82-FE0C3B38E486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1ED125F-3E89-EA3F-9E91-E344513B8FCE}"/>
              </a:ext>
            </a:extLst>
          </p:cNvPr>
          <p:cNvGrpSpPr/>
          <p:nvPr/>
        </p:nvGrpSpPr>
        <p:grpSpPr>
          <a:xfrm>
            <a:off x="6755443" y="4261549"/>
            <a:ext cx="63500" cy="652347"/>
            <a:chOff x="2962275" y="2879558"/>
            <a:chExt cx="63500" cy="14479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C246598-D23C-C153-61AC-D6C2D360A7EC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879558"/>
              <a:ext cx="0" cy="14437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0ED182C-1F73-EF20-DAF6-ABB8A4D9A10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882900"/>
              <a:ext cx="635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68A1CF6-2DD7-4D6E-5925-460DCA4F1BA8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2225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FEFC8-02AA-15AE-730A-041B3286F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F3E268D-CDBD-1B21-0E5B-8812B5706A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Phase II Trial of Ponsegromab in Patients With Cancer Cachexia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6754959-FC6F-72AE-38D7-19DC383FB4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altLang="en-US" sz="1600" dirty="0"/>
              <a:t>Multicenter, double-blind, placebo-controlled, randomized phase II trial</a:t>
            </a: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endParaRPr lang="en-US" altLang="en-US" sz="1600" dirty="0"/>
          </a:p>
          <a:p>
            <a:r>
              <a:rPr lang="en-US" altLang="en-US" sz="1600" b="1" dirty="0"/>
              <a:t>Primary endpoint: </a:t>
            </a:r>
            <a:r>
              <a:rPr lang="en-US" altLang="en-US" sz="1600" dirty="0"/>
              <a:t>change from baseline in body weight at Wk 12</a:t>
            </a:r>
          </a:p>
          <a:p>
            <a:r>
              <a:rPr lang="en-US" altLang="en-US" sz="1600" b="1" dirty="0"/>
              <a:t>Key secondary endpoints include: </a:t>
            </a:r>
            <a:r>
              <a:rPr lang="en-US" altLang="en-US" sz="1600" dirty="0"/>
              <a:t>change from baseline (at Wk 12) in physical activity, mean activity level during maximum 6 minutes, total vector magnitude, gait, functional assessment of anorexia-cachexia therapy (FAACT)-anorexia and cachexia subscale, FAACT</a:t>
            </a: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―</a:t>
            </a:r>
            <a:r>
              <a:rPr lang="en-US" altLang="en-US" sz="1600" dirty="0"/>
              <a:t>5-item anorexia symptom scale, cancer-related cachexia symptom diary, and safety.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F8CAD4C8-A560-A2AA-2BBF-D9C3907D61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dirty="0"/>
              <a:t>Crawford. ESMO 2024 Congress. </a:t>
            </a:r>
            <a:r>
              <a:rPr lang="en-US" altLang="en-US" dirty="0"/>
              <a:t>Abstr LBA82. NCT05546476.</a:t>
            </a: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475AD613-00B0-0F93-AB6B-7329C25A2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576" y="1985717"/>
            <a:ext cx="2648874" cy="66888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Ponsegromab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400 mg SC Q4W</a:t>
            </a: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C8065E23-540E-038D-CECA-BFCA2A097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576" y="4090498"/>
            <a:ext cx="2648874" cy="66888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Placebo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SC Q4W</a:t>
            </a:r>
          </a:p>
        </p:txBody>
      </p:sp>
      <p:sp>
        <p:nvSpPr>
          <p:cNvPr id="9" name="Line 26">
            <a:extLst>
              <a:ext uri="{FF2B5EF4-FFF2-40B4-BE49-F238E27FC236}">
                <a16:creationId xmlns:a16="http://schemas.microsoft.com/office/drawing/2014/main" id="{DD6DA438-2B0B-7DB9-D958-75A745134E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0380" y="3934918"/>
            <a:ext cx="1069234" cy="31109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0" name="Line 27">
            <a:extLst>
              <a:ext uri="{FF2B5EF4-FFF2-40B4-BE49-F238E27FC236}">
                <a16:creationId xmlns:a16="http://schemas.microsoft.com/office/drawing/2014/main" id="{F32F0356-EFFD-F9D5-B427-A5C5165AB4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27816" y="2465859"/>
            <a:ext cx="971798" cy="38976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1" name="Rectangle 28">
            <a:extLst>
              <a:ext uri="{FF2B5EF4-FFF2-40B4-BE49-F238E27FC236}">
                <a16:creationId xmlns:a16="http://schemas.microsoft.com/office/drawing/2014/main" id="{B3BEBBE5-6FB5-1D73-1027-C16199C97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576" y="2684793"/>
            <a:ext cx="2648874" cy="668879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Ponsegromab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200 mg SC Q4W</a:t>
            </a:r>
          </a:p>
        </p:txBody>
      </p:sp>
      <p:sp>
        <p:nvSpPr>
          <p:cNvPr id="12" name="Line 33">
            <a:extLst>
              <a:ext uri="{FF2B5EF4-FFF2-40B4-BE49-F238E27FC236}">
                <a16:creationId xmlns:a16="http://schemas.microsoft.com/office/drawing/2014/main" id="{6D994CD4-02D5-9AE2-525D-5D1AA446F7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72787" y="2977744"/>
            <a:ext cx="888727" cy="2226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3" name="Rectangle 28">
            <a:extLst>
              <a:ext uri="{FF2B5EF4-FFF2-40B4-BE49-F238E27FC236}">
                <a16:creationId xmlns:a16="http://schemas.microsoft.com/office/drawing/2014/main" id="{097E50B7-99E9-479F-14DB-F01575A0B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576" y="3384907"/>
            <a:ext cx="2648874" cy="668879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Ponsegromab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100 mg SC Q4W</a:t>
            </a:r>
          </a:p>
        </p:txBody>
      </p:sp>
      <p:sp>
        <p:nvSpPr>
          <p:cNvPr id="14" name="Line 33">
            <a:extLst>
              <a:ext uri="{FF2B5EF4-FFF2-40B4-BE49-F238E27FC236}">
                <a16:creationId xmlns:a16="http://schemas.microsoft.com/office/drawing/2014/main" id="{90FA3FE0-B503-B5A3-5C78-EC7D0BDF2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27816" y="3620125"/>
            <a:ext cx="943224" cy="23630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5" name="Right Bracket 14">
            <a:extLst>
              <a:ext uri="{FF2B5EF4-FFF2-40B4-BE49-F238E27FC236}">
                <a16:creationId xmlns:a16="http://schemas.microsoft.com/office/drawing/2014/main" id="{848904C3-2345-1DA4-E1DB-8F9D8C6BA1C5}"/>
              </a:ext>
            </a:extLst>
          </p:cNvPr>
          <p:cNvSpPr/>
          <p:nvPr/>
        </p:nvSpPr>
        <p:spPr>
          <a:xfrm rot="16200000">
            <a:off x="5645919" y="570951"/>
            <a:ext cx="118187" cy="2648874"/>
          </a:xfrm>
          <a:prstGeom prst="rightBracket">
            <a:avLst>
              <a:gd name="adj" fmla="val 5984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7633E9-1981-D617-3ADC-324E2A4218B8}"/>
              </a:ext>
            </a:extLst>
          </p:cNvPr>
          <p:cNvSpPr txBox="1"/>
          <p:nvPr/>
        </p:nvSpPr>
        <p:spPr>
          <a:xfrm>
            <a:off x="4260653" y="1566473"/>
            <a:ext cx="2919635" cy="274704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Part A (double-blind) 12 wk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3F0DB1-AA3A-F376-7961-79D83B8B096A}"/>
              </a:ext>
            </a:extLst>
          </p:cNvPr>
          <p:cNvCxnSpPr/>
          <p:nvPr/>
        </p:nvCxnSpPr>
        <p:spPr>
          <a:xfrm>
            <a:off x="7029450" y="3353673"/>
            <a:ext cx="54292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6382919-85E2-62B2-D8C1-64B68259BDAD}"/>
              </a:ext>
            </a:extLst>
          </p:cNvPr>
          <p:cNvSpPr txBox="1"/>
          <p:nvPr/>
        </p:nvSpPr>
        <p:spPr>
          <a:xfrm>
            <a:off x="3597402" y="3348791"/>
            <a:ext cx="342900" cy="1839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1:1:1:1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D22E11-8465-2DFF-3932-D82A18375C46}"/>
              </a:ext>
            </a:extLst>
          </p:cNvPr>
          <p:cNvSpPr txBox="1"/>
          <p:nvPr/>
        </p:nvSpPr>
        <p:spPr>
          <a:xfrm>
            <a:off x="7658100" y="3041864"/>
            <a:ext cx="2020224" cy="623618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Ponsegromab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400 mg SC Q4W</a:t>
            </a:r>
          </a:p>
        </p:txBody>
      </p:sp>
      <p:sp>
        <p:nvSpPr>
          <p:cNvPr id="21" name="Right Bracket 20">
            <a:extLst>
              <a:ext uri="{FF2B5EF4-FFF2-40B4-BE49-F238E27FC236}">
                <a16:creationId xmlns:a16="http://schemas.microsoft.com/office/drawing/2014/main" id="{17F1BF2E-D101-5F5E-DCBD-EA17825A2BD5}"/>
              </a:ext>
            </a:extLst>
          </p:cNvPr>
          <p:cNvSpPr/>
          <p:nvPr/>
        </p:nvSpPr>
        <p:spPr>
          <a:xfrm rot="16200000">
            <a:off x="8616483" y="1955176"/>
            <a:ext cx="99403" cy="2020224"/>
          </a:xfrm>
          <a:prstGeom prst="rightBracket">
            <a:avLst>
              <a:gd name="adj" fmla="val 5779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5E3E36-0774-9D6D-2168-5FC7545A8C86}"/>
              </a:ext>
            </a:extLst>
          </p:cNvPr>
          <p:cNvSpPr txBox="1"/>
          <p:nvPr/>
        </p:nvSpPr>
        <p:spPr>
          <a:xfrm>
            <a:off x="7320831" y="2476647"/>
            <a:ext cx="2715549" cy="37268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Optional Part B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(Open-Label) 52 wk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A8AF99E-6A25-848E-59D1-F53E53B51E79}"/>
              </a:ext>
            </a:extLst>
          </p:cNvPr>
          <p:cNvCxnSpPr/>
          <p:nvPr/>
        </p:nvCxnSpPr>
        <p:spPr>
          <a:xfrm>
            <a:off x="9725025" y="3353673"/>
            <a:ext cx="54292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4119632-20B4-B872-64F3-368983A7FCBD}"/>
              </a:ext>
            </a:extLst>
          </p:cNvPr>
          <p:cNvSpPr txBox="1"/>
          <p:nvPr/>
        </p:nvSpPr>
        <p:spPr>
          <a:xfrm>
            <a:off x="10134600" y="3097763"/>
            <a:ext cx="1266825" cy="5043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Week 72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Follow-up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22FEBF-E46D-2E7D-FC2D-059C8CB2EAD5}"/>
              </a:ext>
            </a:extLst>
          </p:cNvPr>
          <p:cNvSpPr txBox="1"/>
          <p:nvPr/>
        </p:nvSpPr>
        <p:spPr>
          <a:xfrm>
            <a:off x="7667469" y="3791473"/>
            <a:ext cx="4303869" cy="115528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Exploratory endpoints (Part B)</a:t>
            </a:r>
          </a:p>
          <a:p>
            <a:pPr marL="230188" marR="0" lvl="0" indent="-230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Change from baseline bodyweight in part B, safety and tolerability, pharmacokinetics, circulating GDF-15 concentrations, and immunogenicity </a:t>
            </a:r>
          </a:p>
        </p:txBody>
      </p:sp>
      <p:sp>
        <p:nvSpPr>
          <p:cNvPr id="26" name="Text Box 23">
            <a:extLst>
              <a:ext uri="{FF2B5EF4-FFF2-40B4-BE49-F238E27FC236}">
                <a16:creationId xmlns:a16="http://schemas.microsoft.com/office/drawing/2014/main" id="{DF24E1D2-6B38-BE03-95FB-AEDADAF6D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69" y="2546943"/>
            <a:ext cx="322106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≥18 yr with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NSCLC, pancreatic cancer or CRC;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cachexia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(body weight loss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&gt;5% within previous 6 mo, or &gt;2% if BMI &lt;20); high GDF-15 level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(≥1500 pg/mL); ECOG PS ≤3;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life expectancy ≥4 mo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 = 187)</a:t>
            </a:r>
          </a:p>
        </p:txBody>
      </p:sp>
    </p:spTree>
    <p:extLst>
      <p:ext uri="{BB962C8B-B14F-4D97-AF65-F5344CB8AC3E}">
        <p14:creationId xmlns:p14="http://schemas.microsoft.com/office/powerpoint/2010/main" val="12290537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339A-89F1-B8E3-ED57-5B80F6F8E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9" name="Graphic 9308">
            <a:extLst>
              <a:ext uri="{FF2B5EF4-FFF2-40B4-BE49-F238E27FC236}">
                <a16:creationId xmlns:a16="http://schemas.microsoft.com/office/drawing/2014/main" id="{0F299F5D-056A-32D8-19D4-09BEF4C44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8917" y="2306664"/>
            <a:ext cx="4875175" cy="278106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2BF242A-81C9-F335-E307-95EA920FD85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030386" y="1335810"/>
            <a:ext cx="4940951" cy="4754880"/>
          </a:xfrm>
        </p:spPr>
        <p:txBody>
          <a:bodyPr/>
          <a:lstStyle/>
          <a:p>
            <a:r>
              <a:rPr lang="en-US" altLang="en-US" dirty="0"/>
              <a:t>Statistically significant median increases in weight observed vs placebo (median increase ± 95% CI): </a:t>
            </a:r>
          </a:p>
          <a:p>
            <a:pPr lvl="2"/>
            <a:r>
              <a:rPr lang="en-US" altLang="en-US" dirty="0"/>
              <a:t>100 mg: 1.33 kg (0.36-2.56)</a:t>
            </a:r>
          </a:p>
          <a:p>
            <a:pPr lvl="2"/>
            <a:r>
              <a:rPr lang="en-US" altLang="en-US" dirty="0"/>
              <a:t>200 mg: 2.08 kg (0.87-3.39)</a:t>
            </a:r>
          </a:p>
          <a:p>
            <a:pPr lvl="2"/>
            <a:r>
              <a:rPr lang="en-US" altLang="en-US" dirty="0"/>
              <a:t>400 mg: 3.00 kg (1.43-4.60)</a:t>
            </a:r>
          </a:p>
          <a:p>
            <a:r>
              <a:rPr lang="en-US" altLang="en-US" dirty="0"/>
              <a:t>Response in body weight </a:t>
            </a:r>
            <a:br>
              <a:rPr lang="en-US" altLang="en-US" dirty="0"/>
            </a:br>
            <a:r>
              <a:rPr lang="en-US" altLang="en-US" dirty="0"/>
              <a:t>was consistent across prespecified sensitivity analyses </a:t>
            </a:r>
          </a:p>
          <a:p>
            <a:endParaRPr 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021D2F3E-0F80-ECF7-5C20-2456595F1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Phase II Trial of Ponsegromab in Patients With Cancer Cachexia</a:t>
            </a:r>
            <a:br>
              <a:rPr lang="en-US" altLang="en-US" dirty="0"/>
            </a:br>
            <a:r>
              <a:rPr lang="en-US" altLang="en-US" dirty="0"/>
              <a:t>Primary Endpoint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BAAC39-9E60-2A78-466D-106B083F9EA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161616"/>
                </a:solidFill>
                <a:latin typeface="Poppins"/>
              </a:rPr>
              <a:t>Crawford. ESMO 2024 Congress. </a:t>
            </a:r>
            <a:r>
              <a:rPr lang="en-US" altLang="en-US" dirty="0">
                <a:solidFill>
                  <a:srgbClr val="161616"/>
                </a:solidFill>
                <a:latin typeface="Poppins"/>
              </a:rPr>
              <a:t>Abstr LBA82.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8B4BB35-6D54-1E63-CF77-456751D2DA2C}"/>
              </a:ext>
            </a:extLst>
          </p:cNvPr>
          <p:cNvGrpSpPr/>
          <p:nvPr/>
        </p:nvGrpSpPr>
        <p:grpSpPr>
          <a:xfrm>
            <a:off x="1355725" y="2925008"/>
            <a:ext cx="2212058" cy="1542948"/>
            <a:chOff x="3793991" y="2784048"/>
            <a:chExt cx="2212058" cy="154294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91C5C7B-D90A-14A4-4B77-2DA19000EAC2}"/>
                </a:ext>
              </a:extLst>
            </p:cNvPr>
            <p:cNvSpPr/>
            <p:nvPr/>
          </p:nvSpPr>
          <p:spPr>
            <a:xfrm>
              <a:off x="3793991" y="4047280"/>
              <a:ext cx="358775" cy="2797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05C2030-3049-C951-5E02-F2BE9DEA5990}"/>
                </a:ext>
              </a:extLst>
            </p:cNvPr>
            <p:cNvSpPr/>
            <p:nvPr/>
          </p:nvSpPr>
          <p:spPr>
            <a:xfrm>
              <a:off x="4409321" y="3663523"/>
              <a:ext cx="356616" cy="3838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6CC25F8-0B93-3C0A-D5E6-077BF65F0566}"/>
                </a:ext>
              </a:extLst>
            </p:cNvPr>
            <p:cNvSpPr/>
            <p:nvPr/>
          </p:nvSpPr>
          <p:spPr>
            <a:xfrm>
              <a:off x="5029116" y="3272999"/>
              <a:ext cx="356616" cy="76829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5A3ABEA-DE17-15D1-F0AA-C7B6B91E2528}"/>
                </a:ext>
              </a:extLst>
            </p:cNvPr>
            <p:cNvSpPr/>
            <p:nvPr/>
          </p:nvSpPr>
          <p:spPr>
            <a:xfrm>
              <a:off x="5649433" y="2784048"/>
              <a:ext cx="356616" cy="1254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DF09DBAD-AA07-3048-128F-10F55EEF5DEA}"/>
              </a:ext>
            </a:extLst>
          </p:cNvPr>
          <p:cNvSpPr txBox="1"/>
          <p:nvPr/>
        </p:nvSpPr>
        <p:spPr>
          <a:xfrm>
            <a:off x="878451" y="1415321"/>
            <a:ext cx="60960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Weight Change at Wk 12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6A25567-CB49-1137-353B-E426C2429BAF}"/>
              </a:ext>
            </a:extLst>
          </p:cNvPr>
          <p:cNvGrpSpPr/>
          <p:nvPr/>
        </p:nvGrpSpPr>
        <p:grpSpPr>
          <a:xfrm>
            <a:off x="3793083" y="1880586"/>
            <a:ext cx="2315409" cy="877604"/>
            <a:chOff x="6189367" y="-775063"/>
            <a:chExt cx="2315409" cy="87760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4440651-830B-307A-2BC2-E13FC393BC5B}"/>
                </a:ext>
              </a:extLst>
            </p:cNvPr>
            <p:cNvSpPr/>
            <p:nvPr/>
          </p:nvSpPr>
          <p:spPr>
            <a:xfrm>
              <a:off x="6189367" y="-739015"/>
              <a:ext cx="128016" cy="128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10FF0B1-CF02-044A-674F-D5BA20F03DAA}"/>
                </a:ext>
              </a:extLst>
            </p:cNvPr>
            <p:cNvSpPr/>
            <p:nvPr/>
          </p:nvSpPr>
          <p:spPr>
            <a:xfrm>
              <a:off x="6189367" y="-527653"/>
              <a:ext cx="128016" cy="12801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86FC2AB-2B43-C7D1-86C4-900894D43E3C}"/>
                </a:ext>
              </a:extLst>
            </p:cNvPr>
            <p:cNvSpPr/>
            <p:nvPr/>
          </p:nvSpPr>
          <p:spPr>
            <a:xfrm>
              <a:off x="6189367" y="-316291"/>
              <a:ext cx="128016" cy="128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E812180-7AA3-B87A-0F3F-94D0C28B259C}"/>
                </a:ext>
              </a:extLst>
            </p:cNvPr>
            <p:cNvSpPr/>
            <p:nvPr/>
          </p:nvSpPr>
          <p:spPr>
            <a:xfrm>
              <a:off x="6189367" y="-104930"/>
              <a:ext cx="128016" cy="1280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A7A8963-8013-729E-1C8F-6E806E5C6403}"/>
                </a:ext>
              </a:extLst>
            </p:cNvPr>
            <p:cNvSpPr txBox="1"/>
            <p:nvPr/>
          </p:nvSpPr>
          <p:spPr>
            <a:xfrm>
              <a:off x="6374674" y="-775063"/>
              <a:ext cx="2130102" cy="87760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400 mg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200 mg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100 mg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Placebo</a:t>
              </a:r>
            </a:p>
          </p:txBody>
        </p:sp>
      </p:grpSp>
      <p:sp>
        <p:nvSpPr>
          <p:cNvPr id="9221" name="TextBox 9220">
            <a:extLst>
              <a:ext uri="{FF2B5EF4-FFF2-40B4-BE49-F238E27FC236}">
                <a16:creationId xmlns:a16="http://schemas.microsoft.com/office/drawing/2014/main" id="{7BEBB0C1-C4F7-A7CB-F6F3-5C32F6D68429}"/>
              </a:ext>
            </a:extLst>
          </p:cNvPr>
          <p:cNvSpPr txBox="1"/>
          <p:nvPr/>
        </p:nvSpPr>
        <p:spPr>
          <a:xfrm>
            <a:off x="680052" y="1922042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</a:t>
            </a:r>
          </a:p>
        </p:txBody>
      </p:sp>
      <p:sp>
        <p:nvSpPr>
          <p:cNvPr id="9222" name="TextBox 9221">
            <a:extLst>
              <a:ext uri="{FF2B5EF4-FFF2-40B4-BE49-F238E27FC236}">
                <a16:creationId xmlns:a16="http://schemas.microsoft.com/office/drawing/2014/main" id="{6A887F53-F4F9-EF6F-2717-713DE6A36120}"/>
              </a:ext>
            </a:extLst>
          </p:cNvPr>
          <p:cNvSpPr txBox="1"/>
          <p:nvPr/>
        </p:nvSpPr>
        <p:spPr>
          <a:xfrm>
            <a:off x="680052" y="2981585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9223" name="TextBox 9222">
            <a:extLst>
              <a:ext uri="{FF2B5EF4-FFF2-40B4-BE49-F238E27FC236}">
                <a16:creationId xmlns:a16="http://schemas.microsoft.com/office/drawing/2014/main" id="{E603400C-EAA9-676B-C994-578E64E438A6}"/>
              </a:ext>
            </a:extLst>
          </p:cNvPr>
          <p:cNvSpPr txBox="1"/>
          <p:nvPr/>
        </p:nvSpPr>
        <p:spPr>
          <a:xfrm>
            <a:off x="680052" y="4041128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</a:t>
            </a: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36527D11-0C91-BB77-656B-B8B8C0E36CB8}"/>
              </a:ext>
            </a:extLst>
          </p:cNvPr>
          <p:cNvSpPr txBox="1"/>
          <p:nvPr/>
        </p:nvSpPr>
        <p:spPr>
          <a:xfrm>
            <a:off x="680052" y="5100671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-2</a:t>
            </a:r>
          </a:p>
        </p:txBody>
      </p:sp>
      <p:sp>
        <p:nvSpPr>
          <p:cNvPr id="9225" name="TextBox 9224">
            <a:extLst>
              <a:ext uri="{FF2B5EF4-FFF2-40B4-BE49-F238E27FC236}">
                <a16:creationId xmlns:a16="http://schemas.microsoft.com/office/drawing/2014/main" id="{639DDBFE-4176-2547-04B3-0EE1FC1DA650}"/>
              </a:ext>
            </a:extLst>
          </p:cNvPr>
          <p:cNvSpPr txBox="1"/>
          <p:nvPr/>
        </p:nvSpPr>
        <p:spPr>
          <a:xfrm rot="16200000">
            <a:off x="-1093605" y="3360456"/>
            <a:ext cx="3210468" cy="5660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Median Weight Change From Baseline, kg (± 95% CI)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17AA1C96-6307-82A6-A273-969ACD26AE75}"/>
              </a:ext>
            </a:extLst>
          </p:cNvPr>
          <p:cNvSpPr txBox="1"/>
          <p:nvPr/>
        </p:nvSpPr>
        <p:spPr>
          <a:xfrm>
            <a:off x="1116767" y="5135380"/>
            <a:ext cx="2750695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On Treatment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2D3D9C54-43B1-F003-A033-B39DF36AEE71}"/>
              </a:ext>
            </a:extLst>
          </p:cNvPr>
          <p:cNvSpPr txBox="1"/>
          <p:nvPr/>
        </p:nvSpPr>
        <p:spPr>
          <a:xfrm>
            <a:off x="3927423" y="5135380"/>
            <a:ext cx="2810656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Treatment Policy</a:t>
            </a:r>
          </a:p>
        </p:txBody>
      </p:sp>
      <p:cxnSp>
        <p:nvCxnSpPr>
          <p:cNvPr id="9228" name="Straight Connector 9227">
            <a:extLst>
              <a:ext uri="{FF2B5EF4-FFF2-40B4-BE49-F238E27FC236}">
                <a16:creationId xmlns:a16="http://schemas.microsoft.com/office/drawing/2014/main" id="{26863D4C-C901-F985-86EC-FF5D66068336}"/>
              </a:ext>
            </a:extLst>
          </p:cNvPr>
          <p:cNvCxnSpPr>
            <a:cxnSpLocks/>
          </p:cNvCxnSpPr>
          <p:nvPr/>
        </p:nvCxnSpPr>
        <p:spPr>
          <a:xfrm flipH="1">
            <a:off x="1041817" y="4183000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9" name="TextBox 9228">
            <a:extLst>
              <a:ext uri="{FF2B5EF4-FFF2-40B4-BE49-F238E27FC236}">
                <a16:creationId xmlns:a16="http://schemas.microsoft.com/office/drawing/2014/main" id="{5C28EB1D-B335-230A-F0E2-D884CF7999D2}"/>
              </a:ext>
            </a:extLst>
          </p:cNvPr>
          <p:cNvSpPr txBox="1"/>
          <p:nvPr/>
        </p:nvSpPr>
        <p:spPr>
          <a:xfrm>
            <a:off x="680052" y="5500262"/>
            <a:ext cx="330927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DBA58CA8-048E-59D5-03C3-24157CCCD922}"/>
              </a:ext>
            </a:extLst>
          </p:cNvPr>
          <p:cNvSpPr txBox="1"/>
          <p:nvPr/>
        </p:nvSpPr>
        <p:spPr>
          <a:xfrm>
            <a:off x="1356611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45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32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60DB1233-D951-2059-4E86-C08DABE13940}"/>
              </a:ext>
            </a:extLst>
          </p:cNvPr>
          <p:cNvSpPr txBox="1"/>
          <p:nvPr/>
        </p:nvSpPr>
        <p:spPr>
          <a:xfrm>
            <a:off x="1973706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46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32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95C53172-907F-BDF5-4F67-017860D47857}"/>
              </a:ext>
            </a:extLst>
          </p:cNvPr>
          <p:cNvSpPr txBox="1"/>
          <p:nvPr/>
        </p:nvSpPr>
        <p:spPr>
          <a:xfrm>
            <a:off x="2590801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46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38</a:t>
            </a:r>
          </a:p>
        </p:txBody>
      </p:sp>
      <p:sp>
        <p:nvSpPr>
          <p:cNvPr id="9233" name="TextBox 9232">
            <a:extLst>
              <a:ext uri="{FF2B5EF4-FFF2-40B4-BE49-F238E27FC236}">
                <a16:creationId xmlns:a16="http://schemas.microsoft.com/office/drawing/2014/main" id="{CE108C6D-A24E-2F6E-8889-19AC2F615506}"/>
              </a:ext>
            </a:extLst>
          </p:cNvPr>
          <p:cNvSpPr txBox="1"/>
          <p:nvPr/>
        </p:nvSpPr>
        <p:spPr>
          <a:xfrm>
            <a:off x="3207896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50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31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5B4BB204-B76C-411E-BD98-27A94DB32DC2}"/>
              </a:ext>
            </a:extLst>
          </p:cNvPr>
          <p:cNvSpPr txBox="1"/>
          <p:nvPr/>
        </p:nvSpPr>
        <p:spPr>
          <a:xfrm>
            <a:off x="4229726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45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32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D3108FF9-7945-F0D0-12C6-5AD851834E0A}"/>
              </a:ext>
            </a:extLst>
          </p:cNvPr>
          <p:cNvSpPr txBox="1"/>
          <p:nvPr/>
        </p:nvSpPr>
        <p:spPr>
          <a:xfrm>
            <a:off x="4846821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46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32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3742F3D6-8274-2160-16A5-5C84A00C8EC5}"/>
              </a:ext>
            </a:extLst>
          </p:cNvPr>
          <p:cNvSpPr txBox="1"/>
          <p:nvPr/>
        </p:nvSpPr>
        <p:spPr>
          <a:xfrm>
            <a:off x="5463916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46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39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37A17208-C955-ED82-4818-04583F5115C5}"/>
              </a:ext>
            </a:extLst>
          </p:cNvPr>
          <p:cNvSpPr txBox="1"/>
          <p:nvPr/>
        </p:nvSpPr>
        <p:spPr>
          <a:xfrm>
            <a:off x="6081011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50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34</a:t>
            </a:r>
          </a:p>
        </p:txBody>
      </p:sp>
      <p:grpSp>
        <p:nvGrpSpPr>
          <p:cNvPr id="9261" name="Group 9260">
            <a:extLst>
              <a:ext uri="{FF2B5EF4-FFF2-40B4-BE49-F238E27FC236}">
                <a16:creationId xmlns:a16="http://schemas.microsoft.com/office/drawing/2014/main" id="{9C4E0A66-C1C7-D32E-FFDD-6EAABB240E38}"/>
              </a:ext>
            </a:extLst>
          </p:cNvPr>
          <p:cNvGrpSpPr/>
          <p:nvPr/>
        </p:nvGrpSpPr>
        <p:grpSpPr>
          <a:xfrm>
            <a:off x="4228465" y="3176788"/>
            <a:ext cx="2212058" cy="1275395"/>
            <a:chOff x="3793991" y="3035828"/>
            <a:chExt cx="2212058" cy="1275395"/>
          </a:xfrm>
        </p:grpSpPr>
        <p:sp>
          <p:nvSpPr>
            <p:cNvPr id="9296" name="Rectangle 9295">
              <a:extLst>
                <a:ext uri="{FF2B5EF4-FFF2-40B4-BE49-F238E27FC236}">
                  <a16:creationId xmlns:a16="http://schemas.microsoft.com/office/drawing/2014/main" id="{0D4B5C7E-E235-1BCE-445B-4E7586CBDCF7}"/>
                </a:ext>
              </a:extLst>
            </p:cNvPr>
            <p:cNvSpPr/>
            <p:nvPr/>
          </p:nvSpPr>
          <p:spPr>
            <a:xfrm>
              <a:off x="3793991" y="4047280"/>
              <a:ext cx="358775" cy="26394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7" name="Rectangle 9296">
              <a:extLst>
                <a:ext uri="{FF2B5EF4-FFF2-40B4-BE49-F238E27FC236}">
                  <a16:creationId xmlns:a16="http://schemas.microsoft.com/office/drawing/2014/main" id="{89DBA7F8-0D62-6361-485B-035C0DCBAAF9}"/>
                </a:ext>
              </a:extLst>
            </p:cNvPr>
            <p:cNvSpPr/>
            <p:nvPr/>
          </p:nvSpPr>
          <p:spPr>
            <a:xfrm>
              <a:off x="4409321" y="3707973"/>
              <a:ext cx="356616" cy="3393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8" name="Rectangle 9297">
              <a:extLst>
                <a:ext uri="{FF2B5EF4-FFF2-40B4-BE49-F238E27FC236}">
                  <a16:creationId xmlns:a16="http://schemas.microsoft.com/office/drawing/2014/main" id="{36E8E9EB-7969-15CF-1AC2-46A25150EC9E}"/>
                </a:ext>
              </a:extLst>
            </p:cNvPr>
            <p:cNvSpPr/>
            <p:nvPr/>
          </p:nvSpPr>
          <p:spPr>
            <a:xfrm>
              <a:off x="5029116" y="3399998"/>
              <a:ext cx="356616" cy="64304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9" name="Rectangle 9298">
              <a:extLst>
                <a:ext uri="{FF2B5EF4-FFF2-40B4-BE49-F238E27FC236}">
                  <a16:creationId xmlns:a16="http://schemas.microsoft.com/office/drawing/2014/main" id="{2CE4FBCE-3342-A20E-FB61-B480B427A4F3}"/>
                </a:ext>
              </a:extLst>
            </p:cNvPr>
            <p:cNvSpPr/>
            <p:nvPr/>
          </p:nvSpPr>
          <p:spPr>
            <a:xfrm>
              <a:off x="5649433" y="3035828"/>
              <a:ext cx="356616" cy="10037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300" name="Group 9299">
            <a:extLst>
              <a:ext uri="{FF2B5EF4-FFF2-40B4-BE49-F238E27FC236}">
                <a16:creationId xmlns:a16="http://schemas.microsoft.com/office/drawing/2014/main" id="{40EF7217-7061-3391-551A-305159EAF863}"/>
              </a:ext>
            </a:extLst>
          </p:cNvPr>
          <p:cNvGrpSpPr/>
          <p:nvPr/>
        </p:nvGrpSpPr>
        <p:grpSpPr>
          <a:xfrm>
            <a:off x="1041817" y="2052671"/>
            <a:ext cx="5636301" cy="3186123"/>
            <a:chOff x="1041817" y="1797838"/>
            <a:chExt cx="5636301" cy="3186123"/>
          </a:xfrm>
        </p:grpSpPr>
        <p:cxnSp>
          <p:nvCxnSpPr>
            <p:cNvPr id="9301" name="Straight Connector 9300">
              <a:extLst>
                <a:ext uri="{FF2B5EF4-FFF2-40B4-BE49-F238E27FC236}">
                  <a16:creationId xmlns:a16="http://schemas.microsoft.com/office/drawing/2014/main" id="{0168BE06-4158-F9D1-8AAB-259A8DA0078D}"/>
                </a:ext>
              </a:extLst>
            </p:cNvPr>
            <p:cNvCxnSpPr>
              <a:cxnSpLocks/>
            </p:cNvCxnSpPr>
            <p:nvPr/>
          </p:nvCxnSpPr>
          <p:spPr>
            <a:xfrm>
              <a:off x="1108666" y="1797838"/>
              <a:ext cx="0" cy="318598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2" name="Straight Connector 9301">
              <a:extLst>
                <a:ext uri="{FF2B5EF4-FFF2-40B4-BE49-F238E27FC236}">
                  <a16:creationId xmlns:a16="http://schemas.microsoft.com/office/drawing/2014/main" id="{8355E5CA-0CE6-6E0F-002A-35FB9D2863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1817" y="179783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3" name="Straight Connector 9302">
              <a:extLst>
                <a:ext uri="{FF2B5EF4-FFF2-40B4-BE49-F238E27FC236}">
                  <a16:creationId xmlns:a16="http://schemas.microsoft.com/office/drawing/2014/main" id="{66FC92F5-6770-88D6-66CB-FEB46751A3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1817" y="2859879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4" name="Straight Connector 9303">
              <a:extLst>
                <a:ext uri="{FF2B5EF4-FFF2-40B4-BE49-F238E27FC236}">
                  <a16:creationId xmlns:a16="http://schemas.microsoft.com/office/drawing/2014/main" id="{65F2598D-BD0A-1C6F-A0DE-1DA002F86C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1817" y="4983961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5" name="Straight Connector 9304">
              <a:extLst>
                <a:ext uri="{FF2B5EF4-FFF2-40B4-BE49-F238E27FC236}">
                  <a16:creationId xmlns:a16="http://schemas.microsoft.com/office/drawing/2014/main" id="{ACAED9A0-0721-A2DA-0A96-FFD430DD427B}"/>
                </a:ext>
              </a:extLst>
            </p:cNvPr>
            <p:cNvCxnSpPr>
              <a:cxnSpLocks/>
            </p:cNvCxnSpPr>
            <p:nvPr/>
          </p:nvCxnSpPr>
          <p:spPr>
            <a:xfrm>
              <a:off x="1100359" y="3928167"/>
              <a:ext cx="55777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6" name="Straight Connector 9305">
              <a:extLst>
                <a:ext uri="{FF2B5EF4-FFF2-40B4-BE49-F238E27FC236}">
                  <a16:creationId xmlns:a16="http://schemas.microsoft.com/office/drawing/2014/main" id="{3687912A-DB81-F776-A466-F7A3CC5227FE}"/>
                </a:ext>
              </a:extLst>
            </p:cNvPr>
            <p:cNvCxnSpPr>
              <a:cxnSpLocks/>
            </p:cNvCxnSpPr>
            <p:nvPr/>
          </p:nvCxnSpPr>
          <p:spPr>
            <a:xfrm>
              <a:off x="3880549" y="3929154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7" name="Straight Connector 9306">
              <a:extLst>
                <a:ext uri="{FF2B5EF4-FFF2-40B4-BE49-F238E27FC236}">
                  <a16:creationId xmlns:a16="http://schemas.microsoft.com/office/drawing/2014/main" id="{94AFFD68-7C4D-464B-4F12-B90DD6D2E65B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18" y="3929154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8945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468B-AAED-A705-29BF-C572C4852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34" name="Group 9233">
            <a:extLst>
              <a:ext uri="{FF2B5EF4-FFF2-40B4-BE49-F238E27FC236}">
                <a16:creationId xmlns:a16="http://schemas.microsoft.com/office/drawing/2014/main" id="{1260F1FE-84A9-0A35-E054-12A7B62CD7A3}"/>
              </a:ext>
            </a:extLst>
          </p:cNvPr>
          <p:cNvGrpSpPr/>
          <p:nvPr/>
        </p:nvGrpSpPr>
        <p:grpSpPr>
          <a:xfrm>
            <a:off x="3802226" y="3397385"/>
            <a:ext cx="1178146" cy="648665"/>
            <a:chOff x="3802226" y="3402474"/>
            <a:chExt cx="1178146" cy="648665"/>
          </a:xfrm>
        </p:grpSpPr>
        <p:sp>
          <p:nvSpPr>
            <p:cNvPr id="9230" name="Rectangle 9229">
              <a:extLst>
                <a:ext uri="{FF2B5EF4-FFF2-40B4-BE49-F238E27FC236}">
                  <a16:creationId xmlns:a16="http://schemas.microsoft.com/office/drawing/2014/main" id="{1DD31832-6593-4D41-D444-9E671A959FB5}"/>
                </a:ext>
              </a:extLst>
            </p:cNvPr>
            <p:cNvSpPr/>
            <p:nvPr/>
          </p:nvSpPr>
          <p:spPr>
            <a:xfrm>
              <a:off x="3802226" y="3908385"/>
              <a:ext cx="290310" cy="13895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1" name="Rectangle 9230">
              <a:extLst>
                <a:ext uri="{FF2B5EF4-FFF2-40B4-BE49-F238E27FC236}">
                  <a16:creationId xmlns:a16="http://schemas.microsoft.com/office/drawing/2014/main" id="{FBE28DA0-47F7-EE7D-247C-6E81E5722654}"/>
                </a:ext>
              </a:extLst>
            </p:cNvPr>
            <p:cNvSpPr/>
            <p:nvPr/>
          </p:nvSpPr>
          <p:spPr>
            <a:xfrm>
              <a:off x="4098171" y="3784922"/>
              <a:ext cx="290310" cy="2624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2" name="Rectangle 9231">
              <a:extLst>
                <a:ext uri="{FF2B5EF4-FFF2-40B4-BE49-F238E27FC236}">
                  <a16:creationId xmlns:a16="http://schemas.microsoft.com/office/drawing/2014/main" id="{57755D0A-BF05-B6BB-02A4-60FA2FC93E10}"/>
                </a:ext>
              </a:extLst>
            </p:cNvPr>
            <p:cNvSpPr/>
            <p:nvPr/>
          </p:nvSpPr>
          <p:spPr>
            <a:xfrm>
              <a:off x="4394116" y="3410674"/>
              <a:ext cx="290310" cy="64046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3" name="Rectangle 9232">
              <a:extLst>
                <a:ext uri="{FF2B5EF4-FFF2-40B4-BE49-F238E27FC236}">
                  <a16:creationId xmlns:a16="http://schemas.microsoft.com/office/drawing/2014/main" id="{ED352DF0-FECD-E939-1FD8-52BB1928B250}"/>
                </a:ext>
              </a:extLst>
            </p:cNvPr>
            <p:cNvSpPr/>
            <p:nvPr/>
          </p:nvSpPr>
          <p:spPr>
            <a:xfrm>
              <a:off x="4690062" y="3402474"/>
              <a:ext cx="290310" cy="6486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235" name="Group 9234">
            <a:extLst>
              <a:ext uri="{FF2B5EF4-FFF2-40B4-BE49-F238E27FC236}">
                <a16:creationId xmlns:a16="http://schemas.microsoft.com/office/drawing/2014/main" id="{2E4BDAC2-B745-4EA4-9E34-04A90AB4650B}"/>
              </a:ext>
            </a:extLst>
          </p:cNvPr>
          <p:cNvGrpSpPr/>
          <p:nvPr/>
        </p:nvGrpSpPr>
        <p:grpSpPr>
          <a:xfrm>
            <a:off x="1963780" y="3603585"/>
            <a:ext cx="1178146" cy="490056"/>
            <a:chOff x="3802226" y="3603585"/>
            <a:chExt cx="1178146" cy="490056"/>
          </a:xfrm>
        </p:grpSpPr>
        <p:sp>
          <p:nvSpPr>
            <p:cNvPr id="9236" name="Rectangle 9235">
              <a:extLst>
                <a:ext uri="{FF2B5EF4-FFF2-40B4-BE49-F238E27FC236}">
                  <a16:creationId xmlns:a16="http://schemas.microsoft.com/office/drawing/2014/main" id="{691041CF-8036-5F58-E3FB-3706A5571E04}"/>
                </a:ext>
              </a:extLst>
            </p:cNvPr>
            <p:cNvSpPr/>
            <p:nvPr/>
          </p:nvSpPr>
          <p:spPr>
            <a:xfrm>
              <a:off x="3802226" y="4047280"/>
              <a:ext cx="290310" cy="4636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7" name="Rectangle 9236">
              <a:extLst>
                <a:ext uri="{FF2B5EF4-FFF2-40B4-BE49-F238E27FC236}">
                  <a16:creationId xmlns:a16="http://schemas.microsoft.com/office/drawing/2014/main" id="{3094D21C-4A5D-98B9-90AF-283E9B9D8609}"/>
                </a:ext>
              </a:extLst>
            </p:cNvPr>
            <p:cNvSpPr/>
            <p:nvPr/>
          </p:nvSpPr>
          <p:spPr>
            <a:xfrm>
              <a:off x="4098171" y="3912243"/>
              <a:ext cx="290310" cy="13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8" name="Rectangle 9237">
              <a:extLst>
                <a:ext uri="{FF2B5EF4-FFF2-40B4-BE49-F238E27FC236}">
                  <a16:creationId xmlns:a16="http://schemas.microsoft.com/office/drawing/2014/main" id="{67F90377-C6A8-E465-BB63-0DB9DDE08AB6}"/>
                </a:ext>
              </a:extLst>
            </p:cNvPr>
            <p:cNvSpPr/>
            <p:nvPr/>
          </p:nvSpPr>
          <p:spPr>
            <a:xfrm>
              <a:off x="4394116" y="3838937"/>
              <a:ext cx="290310" cy="21220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9" name="Rectangle 9238">
              <a:extLst>
                <a:ext uri="{FF2B5EF4-FFF2-40B4-BE49-F238E27FC236}">
                  <a16:creationId xmlns:a16="http://schemas.microsoft.com/office/drawing/2014/main" id="{DCF077DD-3916-659D-CFB6-9B8F1CD23E85}"/>
                </a:ext>
              </a:extLst>
            </p:cNvPr>
            <p:cNvSpPr/>
            <p:nvPr/>
          </p:nvSpPr>
          <p:spPr>
            <a:xfrm>
              <a:off x="4690062" y="3603585"/>
              <a:ext cx="290310" cy="4475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240" name="Group 9239">
            <a:extLst>
              <a:ext uri="{FF2B5EF4-FFF2-40B4-BE49-F238E27FC236}">
                <a16:creationId xmlns:a16="http://schemas.microsoft.com/office/drawing/2014/main" id="{B968C191-4648-76E4-A61A-CAED482F408F}"/>
              </a:ext>
            </a:extLst>
          </p:cNvPr>
          <p:cNvGrpSpPr/>
          <p:nvPr/>
        </p:nvGrpSpPr>
        <p:grpSpPr>
          <a:xfrm>
            <a:off x="5642749" y="3267075"/>
            <a:ext cx="1178146" cy="778975"/>
            <a:chOff x="3802226" y="3272164"/>
            <a:chExt cx="1178146" cy="778975"/>
          </a:xfrm>
        </p:grpSpPr>
        <p:sp>
          <p:nvSpPr>
            <p:cNvPr id="9241" name="Rectangle 9240">
              <a:extLst>
                <a:ext uri="{FF2B5EF4-FFF2-40B4-BE49-F238E27FC236}">
                  <a16:creationId xmlns:a16="http://schemas.microsoft.com/office/drawing/2014/main" id="{ED958EA3-66F8-2DFD-7072-F21FAA445109}"/>
                </a:ext>
              </a:extLst>
            </p:cNvPr>
            <p:cNvSpPr/>
            <p:nvPr/>
          </p:nvSpPr>
          <p:spPr>
            <a:xfrm>
              <a:off x="3802226" y="3908385"/>
              <a:ext cx="290310" cy="13895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2" name="Rectangle 9241">
              <a:extLst>
                <a:ext uri="{FF2B5EF4-FFF2-40B4-BE49-F238E27FC236}">
                  <a16:creationId xmlns:a16="http://schemas.microsoft.com/office/drawing/2014/main" id="{451C7AFD-0577-7180-E730-6977A68331BC}"/>
                </a:ext>
              </a:extLst>
            </p:cNvPr>
            <p:cNvSpPr/>
            <p:nvPr/>
          </p:nvSpPr>
          <p:spPr>
            <a:xfrm>
              <a:off x="4098171" y="3567440"/>
              <a:ext cx="290310" cy="4799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3" name="Rectangle 9242">
              <a:extLst>
                <a:ext uri="{FF2B5EF4-FFF2-40B4-BE49-F238E27FC236}">
                  <a16:creationId xmlns:a16="http://schemas.microsoft.com/office/drawing/2014/main" id="{F0F12067-1FFD-28FE-5080-51B87E4A19AA}"/>
                </a:ext>
              </a:extLst>
            </p:cNvPr>
            <p:cNvSpPr/>
            <p:nvPr/>
          </p:nvSpPr>
          <p:spPr>
            <a:xfrm>
              <a:off x="4394116" y="3272164"/>
              <a:ext cx="290310" cy="7789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4" name="Rectangle 9243">
              <a:extLst>
                <a:ext uri="{FF2B5EF4-FFF2-40B4-BE49-F238E27FC236}">
                  <a16:creationId xmlns:a16="http://schemas.microsoft.com/office/drawing/2014/main" id="{733E0184-206B-4386-53C1-A4DF3534DF8A}"/>
                </a:ext>
              </a:extLst>
            </p:cNvPr>
            <p:cNvSpPr/>
            <p:nvPr/>
          </p:nvSpPr>
          <p:spPr>
            <a:xfrm>
              <a:off x="4690062" y="3605539"/>
              <a:ext cx="290310" cy="445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245" name="Group 9244">
            <a:extLst>
              <a:ext uri="{FF2B5EF4-FFF2-40B4-BE49-F238E27FC236}">
                <a16:creationId xmlns:a16="http://schemas.microsoft.com/office/drawing/2014/main" id="{3326ED09-31E9-C8D1-7809-7DFD15342CFF}"/>
              </a:ext>
            </a:extLst>
          </p:cNvPr>
          <p:cNvGrpSpPr/>
          <p:nvPr/>
        </p:nvGrpSpPr>
        <p:grpSpPr>
          <a:xfrm>
            <a:off x="7483272" y="3289301"/>
            <a:ext cx="1178146" cy="756750"/>
            <a:chOff x="3802226" y="3294390"/>
            <a:chExt cx="1178146" cy="756750"/>
          </a:xfrm>
        </p:grpSpPr>
        <p:sp>
          <p:nvSpPr>
            <p:cNvPr id="9246" name="Rectangle 9245">
              <a:extLst>
                <a:ext uri="{FF2B5EF4-FFF2-40B4-BE49-F238E27FC236}">
                  <a16:creationId xmlns:a16="http://schemas.microsoft.com/office/drawing/2014/main" id="{12A06911-6363-608C-2303-016195D6EBF2}"/>
                </a:ext>
              </a:extLst>
            </p:cNvPr>
            <p:cNvSpPr/>
            <p:nvPr/>
          </p:nvSpPr>
          <p:spPr>
            <a:xfrm>
              <a:off x="3802226" y="3713489"/>
              <a:ext cx="290310" cy="33385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7" name="Rectangle 9246">
              <a:extLst>
                <a:ext uri="{FF2B5EF4-FFF2-40B4-BE49-F238E27FC236}">
                  <a16:creationId xmlns:a16="http://schemas.microsoft.com/office/drawing/2014/main" id="{9DFA9165-748D-584C-0863-239AE4DF729C}"/>
                </a:ext>
              </a:extLst>
            </p:cNvPr>
            <p:cNvSpPr/>
            <p:nvPr/>
          </p:nvSpPr>
          <p:spPr>
            <a:xfrm>
              <a:off x="4098171" y="3357890"/>
              <a:ext cx="290310" cy="68945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8" name="Rectangle 9247">
              <a:extLst>
                <a:ext uri="{FF2B5EF4-FFF2-40B4-BE49-F238E27FC236}">
                  <a16:creationId xmlns:a16="http://schemas.microsoft.com/office/drawing/2014/main" id="{CB33E01B-E628-A666-25D2-BE55025AE35D}"/>
                </a:ext>
              </a:extLst>
            </p:cNvPr>
            <p:cNvSpPr/>
            <p:nvPr/>
          </p:nvSpPr>
          <p:spPr>
            <a:xfrm>
              <a:off x="4394116" y="3357890"/>
              <a:ext cx="290310" cy="6932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9" name="Rectangle 9248">
              <a:extLst>
                <a:ext uri="{FF2B5EF4-FFF2-40B4-BE49-F238E27FC236}">
                  <a16:creationId xmlns:a16="http://schemas.microsoft.com/office/drawing/2014/main" id="{E071A2BF-1CF2-49FF-6493-F0F0CEE2501F}"/>
                </a:ext>
              </a:extLst>
            </p:cNvPr>
            <p:cNvSpPr/>
            <p:nvPr/>
          </p:nvSpPr>
          <p:spPr>
            <a:xfrm>
              <a:off x="4690062" y="3294390"/>
              <a:ext cx="290310" cy="75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250" name="Group 9249">
            <a:extLst>
              <a:ext uri="{FF2B5EF4-FFF2-40B4-BE49-F238E27FC236}">
                <a16:creationId xmlns:a16="http://schemas.microsoft.com/office/drawing/2014/main" id="{D30D1D16-1B2A-86FD-91CC-4CADA73ABB48}"/>
              </a:ext>
            </a:extLst>
          </p:cNvPr>
          <p:cNvGrpSpPr/>
          <p:nvPr/>
        </p:nvGrpSpPr>
        <p:grpSpPr>
          <a:xfrm>
            <a:off x="9323796" y="2847975"/>
            <a:ext cx="1178146" cy="1198075"/>
            <a:chOff x="3802226" y="2853064"/>
            <a:chExt cx="1178146" cy="1198075"/>
          </a:xfrm>
        </p:grpSpPr>
        <p:sp>
          <p:nvSpPr>
            <p:cNvPr id="9251" name="Rectangle 9250">
              <a:extLst>
                <a:ext uri="{FF2B5EF4-FFF2-40B4-BE49-F238E27FC236}">
                  <a16:creationId xmlns:a16="http://schemas.microsoft.com/office/drawing/2014/main" id="{EAC9EBB9-8473-2444-3E68-931670361DA6}"/>
                </a:ext>
              </a:extLst>
            </p:cNvPr>
            <p:cNvSpPr/>
            <p:nvPr/>
          </p:nvSpPr>
          <p:spPr>
            <a:xfrm>
              <a:off x="3802226" y="3694439"/>
              <a:ext cx="290310" cy="35290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2" name="Rectangle 9251">
              <a:extLst>
                <a:ext uri="{FF2B5EF4-FFF2-40B4-BE49-F238E27FC236}">
                  <a16:creationId xmlns:a16="http://schemas.microsoft.com/office/drawing/2014/main" id="{689EA64B-739D-DFA5-5796-04630FE34DFA}"/>
                </a:ext>
              </a:extLst>
            </p:cNvPr>
            <p:cNvSpPr/>
            <p:nvPr/>
          </p:nvSpPr>
          <p:spPr>
            <a:xfrm>
              <a:off x="4098171" y="3176914"/>
              <a:ext cx="290310" cy="8704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3" name="Rectangle 9252">
              <a:extLst>
                <a:ext uri="{FF2B5EF4-FFF2-40B4-BE49-F238E27FC236}">
                  <a16:creationId xmlns:a16="http://schemas.microsoft.com/office/drawing/2014/main" id="{1F9CE3AA-D3E0-E503-139E-46EE432DE7B0}"/>
                </a:ext>
              </a:extLst>
            </p:cNvPr>
            <p:cNvSpPr/>
            <p:nvPr/>
          </p:nvSpPr>
          <p:spPr>
            <a:xfrm>
              <a:off x="4394116" y="3421389"/>
              <a:ext cx="290310" cy="6297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4" name="Rectangle 9253">
              <a:extLst>
                <a:ext uri="{FF2B5EF4-FFF2-40B4-BE49-F238E27FC236}">
                  <a16:creationId xmlns:a16="http://schemas.microsoft.com/office/drawing/2014/main" id="{06C6020B-2025-885E-E74B-B7BA089F6C0E}"/>
                </a:ext>
              </a:extLst>
            </p:cNvPr>
            <p:cNvSpPr/>
            <p:nvPr/>
          </p:nvSpPr>
          <p:spPr>
            <a:xfrm>
              <a:off x="4690062" y="2853064"/>
              <a:ext cx="290310" cy="1198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9218" name="Rectangle 2">
            <a:extLst>
              <a:ext uri="{FF2B5EF4-FFF2-40B4-BE49-F238E27FC236}">
                <a16:creationId xmlns:a16="http://schemas.microsoft.com/office/drawing/2014/main" id="{11AE6D8C-EC55-F93B-022E-ECE6BCB149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Phase II Trial of Ponsegromab in Patients With Cancer Cachexia</a:t>
            </a:r>
            <a:br>
              <a:rPr lang="en-US" altLang="en-US" dirty="0"/>
            </a:br>
            <a:r>
              <a:rPr lang="en-US" altLang="en-US" dirty="0"/>
              <a:t>Change From BL* in Body Weight by Treatment in Part 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D991ED-7ED4-55E4-ECD0-89A6F3D13D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Crawford. ESMO 2024 Congress. </a:t>
            </a:r>
            <a:r>
              <a:rPr lang="en-US" altLang="en-US" dirty="0"/>
              <a:t>Abstr LBA82.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728B68-ADED-DF89-D9BC-0BD30CE9C540}"/>
              </a:ext>
            </a:extLst>
          </p:cNvPr>
          <p:cNvSpPr txBox="1"/>
          <p:nvPr/>
        </p:nvSpPr>
        <p:spPr>
          <a:xfrm>
            <a:off x="228600" y="5912510"/>
            <a:ext cx="107006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*Defined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as body weight prior to/or on Day 1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9FAAE0D-F837-4616-6F86-88EA44871700}"/>
              </a:ext>
            </a:extLst>
          </p:cNvPr>
          <p:cNvGrpSpPr/>
          <p:nvPr/>
        </p:nvGrpSpPr>
        <p:grpSpPr>
          <a:xfrm>
            <a:off x="1942011" y="1551214"/>
            <a:ext cx="2717075" cy="974272"/>
            <a:chOff x="6174377" y="-775063"/>
            <a:chExt cx="2717075" cy="97427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64CF680-6ED1-19D7-C1C5-69297828F402}"/>
                </a:ext>
              </a:extLst>
            </p:cNvPr>
            <p:cNvSpPr/>
            <p:nvPr/>
          </p:nvSpPr>
          <p:spPr>
            <a:xfrm>
              <a:off x="6174377" y="-731520"/>
              <a:ext cx="128016" cy="128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CA4E170-802D-914C-12DF-DC1174053100}"/>
                </a:ext>
              </a:extLst>
            </p:cNvPr>
            <p:cNvSpPr/>
            <p:nvPr/>
          </p:nvSpPr>
          <p:spPr>
            <a:xfrm>
              <a:off x="6174377" y="-487680"/>
              <a:ext cx="128016" cy="12801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9FB362D-F0C8-0C3D-6A44-4675061AB67A}"/>
                </a:ext>
              </a:extLst>
            </p:cNvPr>
            <p:cNvSpPr/>
            <p:nvPr/>
          </p:nvSpPr>
          <p:spPr>
            <a:xfrm>
              <a:off x="6174377" y="-243840"/>
              <a:ext cx="128016" cy="128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F81602-3962-6ACE-5A59-42AD1D107CEB}"/>
                </a:ext>
              </a:extLst>
            </p:cNvPr>
            <p:cNvSpPr/>
            <p:nvPr/>
          </p:nvSpPr>
          <p:spPr>
            <a:xfrm>
              <a:off x="6174377" y="1"/>
              <a:ext cx="128016" cy="1280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116DFE-9005-E3A0-5284-EF9AB3A08FCF}"/>
                </a:ext>
              </a:extLst>
            </p:cNvPr>
            <p:cNvSpPr txBox="1"/>
            <p:nvPr/>
          </p:nvSpPr>
          <p:spPr>
            <a:xfrm>
              <a:off x="6374674" y="-775063"/>
              <a:ext cx="2516778" cy="9742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400 mg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200 mg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100 mg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Placebo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448917A8-C6F4-48ED-C9C6-4FE5E95C132B}"/>
              </a:ext>
            </a:extLst>
          </p:cNvPr>
          <p:cNvSpPr txBox="1"/>
          <p:nvPr/>
        </p:nvSpPr>
        <p:spPr>
          <a:xfrm>
            <a:off x="1193073" y="1532708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9F1D07-D17A-CFA4-9AD5-35932CAE8C7E}"/>
              </a:ext>
            </a:extLst>
          </p:cNvPr>
          <p:cNvSpPr txBox="1"/>
          <p:nvPr/>
        </p:nvSpPr>
        <p:spPr>
          <a:xfrm>
            <a:off x="1193073" y="2327365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43FDE44-566C-DEFE-F327-05B4E45E5A38}"/>
              </a:ext>
            </a:extLst>
          </p:cNvPr>
          <p:cNvSpPr txBox="1"/>
          <p:nvPr/>
        </p:nvSpPr>
        <p:spPr>
          <a:xfrm>
            <a:off x="1193073" y="3122022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F51EB50-D428-969A-0D15-5847DB1CE75C}"/>
              </a:ext>
            </a:extLst>
          </p:cNvPr>
          <p:cNvSpPr txBox="1"/>
          <p:nvPr/>
        </p:nvSpPr>
        <p:spPr>
          <a:xfrm>
            <a:off x="1193073" y="3916679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EA67EDE-DCE0-7CD0-5F5B-FE49CBEFE207}"/>
              </a:ext>
            </a:extLst>
          </p:cNvPr>
          <p:cNvSpPr txBox="1"/>
          <p:nvPr/>
        </p:nvSpPr>
        <p:spPr>
          <a:xfrm>
            <a:off x="1193073" y="4711337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-5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7222C1A-602A-6867-17A1-4BF0732460D4}"/>
              </a:ext>
            </a:extLst>
          </p:cNvPr>
          <p:cNvSpPr txBox="1"/>
          <p:nvPr/>
        </p:nvSpPr>
        <p:spPr>
          <a:xfrm rot="16200000">
            <a:off x="-688657" y="2971122"/>
            <a:ext cx="3210468" cy="5660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Absolute Mean Change From Baseline, kg (± SD)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F2ACEC-1246-BB0A-DAE8-A1ACEBDA20DC}"/>
              </a:ext>
            </a:extLst>
          </p:cNvPr>
          <p:cNvSpPr txBox="1"/>
          <p:nvPr/>
        </p:nvSpPr>
        <p:spPr>
          <a:xfrm>
            <a:off x="1918062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12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6DB3F9-A84A-0682-1343-94766D62F77D}"/>
              </a:ext>
            </a:extLst>
          </p:cNvPr>
          <p:cNvSpPr txBox="1"/>
          <p:nvPr/>
        </p:nvSpPr>
        <p:spPr>
          <a:xfrm>
            <a:off x="3768634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24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240B0C-D447-71DB-2868-2FA97543D777}"/>
              </a:ext>
            </a:extLst>
          </p:cNvPr>
          <p:cNvSpPr txBox="1"/>
          <p:nvPr/>
        </p:nvSpPr>
        <p:spPr>
          <a:xfrm>
            <a:off x="5619206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36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25D2CD-9316-AD5E-D7AA-D71433E3390F}"/>
              </a:ext>
            </a:extLst>
          </p:cNvPr>
          <p:cNvSpPr txBox="1"/>
          <p:nvPr/>
        </p:nvSpPr>
        <p:spPr>
          <a:xfrm>
            <a:off x="7469778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48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8F421FA-550E-72A7-6869-A4DC99C87055}"/>
              </a:ext>
            </a:extLst>
          </p:cNvPr>
          <p:cNvSpPr txBox="1"/>
          <p:nvPr/>
        </p:nvSpPr>
        <p:spPr>
          <a:xfrm>
            <a:off x="9320348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64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7B45446-92D9-3642-2325-A5424C2185DC}"/>
              </a:ext>
            </a:extLst>
          </p:cNvPr>
          <p:cNvGrpSpPr/>
          <p:nvPr/>
        </p:nvGrpSpPr>
        <p:grpSpPr>
          <a:xfrm>
            <a:off x="1567544" y="1663337"/>
            <a:ext cx="9257210" cy="3186123"/>
            <a:chOff x="1567544" y="1663337"/>
            <a:chExt cx="9257210" cy="318612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DABCC86-702D-2D36-EF08-EF4F85601E08}"/>
                </a:ext>
              </a:extLst>
            </p:cNvPr>
            <p:cNvGrpSpPr/>
            <p:nvPr/>
          </p:nvGrpSpPr>
          <p:grpSpPr>
            <a:xfrm>
              <a:off x="1567544" y="1663337"/>
              <a:ext cx="9257210" cy="3186123"/>
              <a:chOff x="1567544" y="1663337"/>
              <a:chExt cx="9257210" cy="3186123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F212B0FA-667E-9811-38FC-F47F93B5A7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8504" y="1663337"/>
                <a:ext cx="0" cy="318598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5046E0A2-E337-E71D-0732-1DA8F7C585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1663337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492F9257-2B7D-0C45-8991-7F1F062820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245799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E9B2AEB-97F6-3D05-5811-7EE9F3CD58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3252651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75A653EB-8878-3AE8-7974-DDAD292D40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4048397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644B2695-4548-BFC0-E819-E7BD19DE2F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484946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04DC0A6-EC64-E8F3-205B-3C6E0B84BE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2377" y="4048397"/>
                <a:ext cx="922237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21EEEDD-3C9B-91E4-992B-10DF9395B941}"/>
                </a:ext>
              </a:extLst>
            </p:cNvPr>
            <p:cNvCxnSpPr>
              <a:cxnSpLocks/>
            </p:cNvCxnSpPr>
            <p:nvPr/>
          </p:nvCxnSpPr>
          <p:spPr>
            <a:xfrm>
              <a:off x="3457303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7C79160-2D05-6A1A-4486-25EC4107D416}"/>
                </a:ext>
              </a:extLst>
            </p:cNvPr>
            <p:cNvCxnSpPr>
              <a:cxnSpLocks/>
            </p:cNvCxnSpPr>
            <p:nvPr/>
          </p:nvCxnSpPr>
          <p:spPr>
            <a:xfrm>
              <a:off x="5299166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0495D31-000F-EB13-9770-9AC990F6D2BA}"/>
                </a:ext>
              </a:extLst>
            </p:cNvPr>
            <p:cNvCxnSpPr>
              <a:cxnSpLocks/>
            </p:cNvCxnSpPr>
            <p:nvPr/>
          </p:nvCxnSpPr>
          <p:spPr>
            <a:xfrm>
              <a:off x="7141029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374554E-7049-B88D-983D-843166A74967}"/>
                </a:ext>
              </a:extLst>
            </p:cNvPr>
            <p:cNvCxnSpPr>
              <a:cxnSpLocks/>
            </p:cNvCxnSpPr>
            <p:nvPr/>
          </p:nvCxnSpPr>
          <p:spPr>
            <a:xfrm>
              <a:off x="8982892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7E90F3A-EE63-281A-9FFE-FA577AD22807}"/>
                </a:ext>
              </a:extLst>
            </p:cNvPr>
            <p:cNvCxnSpPr>
              <a:cxnSpLocks/>
            </p:cNvCxnSpPr>
            <p:nvPr/>
          </p:nvCxnSpPr>
          <p:spPr>
            <a:xfrm>
              <a:off x="10824754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C8672182-E078-0DD0-C62D-15AEB5E81265}"/>
              </a:ext>
            </a:extLst>
          </p:cNvPr>
          <p:cNvSpPr txBox="1"/>
          <p:nvPr/>
        </p:nvSpPr>
        <p:spPr>
          <a:xfrm>
            <a:off x="1197427" y="5050967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07F716A-636F-BAF0-49E7-0212D426CAD0}"/>
              </a:ext>
            </a:extLst>
          </p:cNvPr>
          <p:cNvGrpSpPr/>
          <p:nvPr/>
        </p:nvGrpSpPr>
        <p:grpSpPr>
          <a:xfrm>
            <a:off x="1933301" y="5050967"/>
            <a:ext cx="1206138" cy="296092"/>
            <a:chOff x="1933301" y="5168536"/>
            <a:chExt cx="1206138" cy="29609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B1973FD-3D0C-7E04-F4D9-DE70BD138A48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24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1D6FDBC-F0F4-92EE-DA64-5EB726958732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1ED61BD-4402-1F98-3820-8E3E02BB73F7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34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7383354-A82D-3EEB-AFAF-20B54841525D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29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645DFB6-E4F6-B166-0CBF-565B841CB3AA}"/>
              </a:ext>
            </a:extLst>
          </p:cNvPr>
          <p:cNvGrpSpPr/>
          <p:nvPr/>
        </p:nvGrpSpPr>
        <p:grpSpPr>
          <a:xfrm>
            <a:off x="3777341" y="5050967"/>
            <a:ext cx="1206138" cy="296092"/>
            <a:chOff x="1933301" y="5168536"/>
            <a:chExt cx="1206138" cy="29609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9AEDF5-06B9-0249-0C4C-2D6C3321F6DB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C617135-D7F6-47EA-47B0-2C101BE41CEC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95D9530-A4C0-2A3B-5E3E-2299CA4B6525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23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466A6FA-EF20-B75F-5EEF-03108B2B6815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19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8C3FB02-767A-3486-1E09-BACD32D0DE9F}"/>
              </a:ext>
            </a:extLst>
          </p:cNvPr>
          <p:cNvGrpSpPr/>
          <p:nvPr/>
        </p:nvGrpSpPr>
        <p:grpSpPr>
          <a:xfrm>
            <a:off x="5621381" y="5050967"/>
            <a:ext cx="1206138" cy="296092"/>
            <a:chOff x="1933301" y="5168536"/>
            <a:chExt cx="1206138" cy="29609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FB82109-7FAE-63F5-E126-FE7870839DE6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BF6087D-C107-B862-6DFA-0EE27A698638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7107562-23BE-11AC-1078-DF0288576039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9216" name="TextBox 9215">
              <a:extLst>
                <a:ext uri="{FF2B5EF4-FFF2-40B4-BE49-F238E27FC236}">
                  <a16:creationId xmlns:a16="http://schemas.microsoft.com/office/drawing/2014/main" id="{EDC4DF9E-1BC4-2299-4EF3-1D24101DE49F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17</a:t>
              </a:r>
            </a:p>
          </p:txBody>
        </p:sp>
      </p:grpSp>
      <p:grpSp>
        <p:nvGrpSpPr>
          <p:cNvPr id="9217" name="Group 9216">
            <a:extLst>
              <a:ext uri="{FF2B5EF4-FFF2-40B4-BE49-F238E27FC236}">
                <a16:creationId xmlns:a16="http://schemas.microsoft.com/office/drawing/2014/main" id="{A5D6502E-9DB0-8FEA-6027-079B310AB6BA}"/>
              </a:ext>
            </a:extLst>
          </p:cNvPr>
          <p:cNvGrpSpPr/>
          <p:nvPr/>
        </p:nvGrpSpPr>
        <p:grpSpPr>
          <a:xfrm>
            <a:off x="7465421" y="5050967"/>
            <a:ext cx="1206138" cy="296092"/>
            <a:chOff x="1933301" y="5168536"/>
            <a:chExt cx="1206138" cy="296092"/>
          </a:xfrm>
        </p:grpSpPr>
        <p:sp>
          <p:nvSpPr>
            <p:cNvPr id="9219" name="TextBox 9218">
              <a:extLst>
                <a:ext uri="{FF2B5EF4-FFF2-40B4-BE49-F238E27FC236}">
                  <a16:creationId xmlns:a16="http://schemas.microsoft.com/office/drawing/2014/main" id="{A48F0907-EF9B-1CDF-0447-17648CDE4364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9220" name="TextBox 9219">
              <a:extLst>
                <a:ext uri="{FF2B5EF4-FFF2-40B4-BE49-F238E27FC236}">
                  <a16:creationId xmlns:a16="http://schemas.microsoft.com/office/drawing/2014/main" id="{D8B082F6-0C82-4B40-0763-02BFD494D43B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9221" name="TextBox 9220">
              <a:extLst>
                <a:ext uri="{FF2B5EF4-FFF2-40B4-BE49-F238E27FC236}">
                  <a16:creationId xmlns:a16="http://schemas.microsoft.com/office/drawing/2014/main" id="{650567E6-3890-923E-D01A-A14E912AC998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9222" name="TextBox 9221">
              <a:extLst>
                <a:ext uri="{FF2B5EF4-FFF2-40B4-BE49-F238E27FC236}">
                  <a16:creationId xmlns:a16="http://schemas.microsoft.com/office/drawing/2014/main" id="{140576E8-AFD3-B660-9909-906434B96F20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11</a:t>
              </a:r>
            </a:p>
          </p:txBody>
        </p:sp>
      </p:grpSp>
      <p:grpSp>
        <p:nvGrpSpPr>
          <p:cNvPr id="9223" name="Group 9222">
            <a:extLst>
              <a:ext uri="{FF2B5EF4-FFF2-40B4-BE49-F238E27FC236}">
                <a16:creationId xmlns:a16="http://schemas.microsoft.com/office/drawing/2014/main" id="{B2E7487F-690A-E0A0-6AE2-3F8BABC7A7E2}"/>
              </a:ext>
            </a:extLst>
          </p:cNvPr>
          <p:cNvGrpSpPr/>
          <p:nvPr/>
        </p:nvGrpSpPr>
        <p:grpSpPr>
          <a:xfrm>
            <a:off x="9309461" y="5050967"/>
            <a:ext cx="1206138" cy="296092"/>
            <a:chOff x="1933301" y="5168536"/>
            <a:chExt cx="1206138" cy="296092"/>
          </a:xfrm>
        </p:grpSpPr>
        <p:sp>
          <p:nvSpPr>
            <p:cNvPr id="9224" name="TextBox 9223">
              <a:extLst>
                <a:ext uri="{FF2B5EF4-FFF2-40B4-BE49-F238E27FC236}">
                  <a16:creationId xmlns:a16="http://schemas.microsoft.com/office/drawing/2014/main" id="{05D5038B-787A-AB5D-04A7-3E252BD0F0CA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9225" name="TextBox 9224">
              <a:extLst>
                <a:ext uri="{FF2B5EF4-FFF2-40B4-BE49-F238E27FC236}">
                  <a16:creationId xmlns:a16="http://schemas.microsoft.com/office/drawing/2014/main" id="{4799EB72-103A-6F23-0A38-E48D39788306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9226" name="TextBox 9225">
              <a:extLst>
                <a:ext uri="{FF2B5EF4-FFF2-40B4-BE49-F238E27FC236}">
                  <a16:creationId xmlns:a16="http://schemas.microsoft.com/office/drawing/2014/main" id="{B19502DE-1B93-9C81-BC62-9969223B3A87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9227" name="TextBox 9226">
              <a:extLst>
                <a:ext uri="{FF2B5EF4-FFF2-40B4-BE49-F238E27FC236}">
                  <a16:creationId xmlns:a16="http://schemas.microsoft.com/office/drawing/2014/main" id="{EC32957F-94CE-A166-3C66-E82EBD3026A4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11</a:t>
              </a:r>
            </a:p>
          </p:txBody>
        </p:sp>
      </p:grpSp>
      <p:sp>
        <p:nvSpPr>
          <p:cNvPr id="9228" name="TextBox 9227">
            <a:extLst>
              <a:ext uri="{FF2B5EF4-FFF2-40B4-BE49-F238E27FC236}">
                <a16:creationId xmlns:a16="http://schemas.microsoft.com/office/drawing/2014/main" id="{F0234945-3B10-C8E3-1086-8B4E25F45D66}"/>
              </a:ext>
            </a:extLst>
          </p:cNvPr>
          <p:cNvSpPr txBox="1"/>
          <p:nvPr/>
        </p:nvSpPr>
        <p:spPr>
          <a:xfrm>
            <a:off x="1219196" y="5352915"/>
            <a:ext cx="2690951" cy="40494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First dose of open-label ponsegromab 400 mg Q4W SC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90BC3E8C-59F6-A5A7-9BE8-731506E5BE38}"/>
              </a:ext>
            </a:extLst>
          </p:cNvPr>
          <p:cNvSpPr txBox="1"/>
          <p:nvPr/>
        </p:nvSpPr>
        <p:spPr>
          <a:xfrm>
            <a:off x="8582291" y="5352915"/>
            <a:ext cx="2690951" cy="40494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last dose of open-label ponsegromab 400 mg Q4W SC</a:t>
            </a:r>
          </a:p>
        </p:txBody>
      </p:sp>
      <p:grpSp>
        <p:nvGrpSpPr>
          <p:cNvPr id="9260" name="Group 9259">
            <a:extLst>
              <a:ext uri="{FF2B5EF4-FFF2-40B4-BE49-F238E27FC236}">
                <a16:creationId xmlns:a16="http://schemas.microsoft.com/office/drawing/2014/main" id="{40EAD63F-E9C9-8F86-B31E-F0DF14AA0263}"/>
              </a:ext>
            </a:extLst>
          </p:cNvPr>
          <p:cNvGrpSpPr/>
          <p:nvPr/>
        </p:nvGrpSpPr>
        <p:grpSpPr>
          <a:xfrm>
            <a:off x="2965450" y="2879558"/>
            <a:ext cx="63500" cy="1447967"/>
            <a:chOff x="2962275" y="2879558"/>
            <a:chExt cx="63500" cy="1447967"/>
          </a:xfrm>
        </p:grpSpPr>
        <p:cxnSp>
          <p:nvCxnSpPr>
            <p:cNvPr id="9256" name="Straight Connector 9255">
              <a:extLst>
                <a:ext uri="{FF2B5EF4-FFF2-40B4-BE49-F238E27FC236}">
                  <a16:creationId xmlns:a16="http://schemas.microsoft.com/office/drawing/2014/main" id="{C237C011-AA93-031B-A27D-DB90DE2C5114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879558"/>
              <a:ext cx="0" cy="144378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58" name="Straight Connector 9257">
              <a:extLst>
                <a:ext uri="{FF2B5EF4-FFF2-40B4-BE49-F238E27FC236}">
                  <a16:creationId xmlns:a16="http://schemas.microsoft.com/office/drawing/2014/main" id="{66190DB7-27E2-AB8A-A3A1-7A1AB09963F4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88290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59" name="Straight Connector 9258">
              <a:extLst>
                <a:ext uri="{FF2B5EF4-FFF2-40B4-BE49-F238E27FC236}">
                  <a16:creationId xmlns:a16="http://schemas.microsoft.com/office/drawing/2014/main" id="{BC8268EC-0132-C165-BD71-70195B5F3760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61" name="Group 9260">
            <a:extLst>
              <a:ext uri="{FF2B5EF4-FFF2-40B4-BE49-F238E27FC236}">
                <a16:creationId xmlns:a16="http://schemas.microsoft.com/office/drawing/2014/main" id="{39CB806D-B729-4FB4-44C2-4ABB7EE910D7}"/>
              </a:ext>
            </a:extLst>
          </p:cNvPr>
          <p:cNvGrpSpPr/>
          <p:nvPr/>
        </p:nvGrpSpPr>
        <p:grpSpPr>
          <a:xfrm>
            <a:off x="2673350" y="3251200"/>
            <a:ext cx="63500" cy="1174750"/>
            <a:chOff x="2962275" y="3152775"/>
            <a:chExt cx="63500" cy="1174750"/>
          </a:xfrm>
        </p:grpSpPr>
        <p:cxnSp>
          <p:nvCxnSpPr>
            <p:cNvPr id="9262" name="Straight Connector 9261">
              <a:extLst>
                <a:ext uri="{FF2B5EF4-FFF2-40B4-BE49-F238E27FC236}">
                  <a16:creationId xmlns:a16="http://schemas.microsoft.com/office/drawing/2014/main" id="{70D49F0C-2A25-FB4B-36B6-C14A845C2C33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155950"/>
              <a:ext cx="0" cy="11673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3" name="Straight Connector 9262">
              <a:extLst>
                <a:ext uri="{FF2B5EF4-FFF2-40B4-BE49-F238E27FC236}">
                  <a16:creationId xmlns:a16="http://schemas.microsoft.com/office/drawing/2014/main" id="{4B7D1BB6-3402-95EF-2947-D5BAEDCD645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1527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4" name="Straight Connector 9263">
              <a:extLst>
                <a:ext uri="{FF2B5EF4-FFF2-40B4-BE49-F238E27FC236}">
                  <a16:creationId xmlns:a16="http://schemas.microsoft.com/office/drawing/2014/main" id="{6D409634-CF8A-2472-4542-E39EA58C6294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66" name="Group 9265">
            <a:extLst>
              <a:ext uri="{FF2B5EF4-FFF2-40B4-BE49-F238E27FC236}">
                <a16:creationId xmlns:a16="http://schemas.microsoft.com/office/drawing/2014/main" id="{A35333C9-0AB3-EE0B-1B59-BB9F855852E4}"/>
              </a:ext>
            </a:extLst>
          </p:cNvPr>
          <p:cNvGrpSpPr/>
          <p:nvPr/>
        </p:nvGrpSpPr>
        <p:grpSpPr>
          <a:xfrm>
            <a:off x="2368550" y="3416300"/>
            <a:ext cx="63500" cy="1006475"/>
            <a:chOff x="2962275" y="3321050"/>
            <a:chExt cx="63500" cy="1006475"/>
          </a:xfrm>
        </p:grpSpPr>
        <p:cxnSp>
          <p:nvCxnSpPr>
            <p:cNvPr id="9267" name="Straight Connector 9266">
              <a:extLst>
                <a:ext uri="{FF2B5EF4-FFF2-40B4-BE49-F238E27FC236}">
                  <a16:creationId xmlns:a16="http://schemas.microsoft.com/office/drawing/2014/main" id="{268573A7-CDD0-139A-842D-B182BCEEFA2A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327400"/>
              <a:ext cx="0" cy="9959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8" name="Straight Connector 9267">
              <a:extLst>
                <a:ext uri="{FF2B5EF4-FFF2-40B4-BE49-F238E27FC236}">
                  <a16:creationId xmlns:a16="http://schemas.microsoft.com/office/drawing/2014/main" id="{1547DDC2-2E70-D4B6-F51F-49ED207BE1E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32105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9" name="Straight Connector 9268">
              <a:extLst>
                <a:ext uri="{FF2B5EF4-FFF2-40B4-BE49-F238E27FC236}">
                  <a16:creationId xmlns:a16="http://schemas.microsoft.com/office/drawing/2014/main" id="{1EFAC7F3-36FF-A331-8281-31AA21530E45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71" name="Group 9270">
            <a:extLst>
              <a:ext uri="{FF2B5EF4-FFF2-40B4-BE49-F238E27FC236}">
                <a16:creationId xmlns:a16="http://schemas.microsoft.com/office/drawing/2014/main" id="{B12E23CA-C49A-3BD5-285F-8DC2764F8647}"/>
              </a:ext>
            </a:extLst>
          </p:cNvPr>
          <p:cNvGrpSpPr/>
          <p:nvPr/>
        </p:nvGrpSpPr>
        <p:grpSpPr>
          <a:xfrm>
            <a:off x="2073275" y="3775075"/>
            <a:ext cx="63500" cy="641350"/>
            <a:chOff x="2962275" y="3686175"/>
            <a:chExt cx="63500" cy="641350"/>
          </a:xfrm>
        </p:grpSpPr>
        <p:cxnSp>
          <p:nvCxnSpPr>
            <p:cNvPr id="9272" name="Straight Connector 9271">
              <a:extLst>
                <a:ext uri="{FF2B5EF4-FFF2-40B4-BE49-F238E27FC236}">
                  <a16:creationId xmlns:a16="http://schemas.microsoft.com/office/drawing/2014/main" id="{5C7B8C4E-0ACB-A712-9996-91CB16430048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686175"/>
              <a:ext cx="0" cy="6371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3" name="Straight Connector 9272">
              <a:extLst>
                <a:ext uri="{FF2B5EF4-FFF2-40B4-BE49-F238E27FC236}">
                  <a16:creationId xmlns:a16="http://schemas.microsoft.com/office/drawing/2014/main" id="{A3B54277-87B1-23F6-D19F-DDE23EB4BA12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6861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4" name="Straight Connector 9273">
              <a:extLst>
                <a:ext uri="{FF2B5EF4-FFF2-40B4-BE49-F238E27FC236}">
                  <a16:creationId xmlns:a16="http://schemas.microsoft.com/office/drawing/2014/main" id="{60AAD48A-4D31-E135-813E-0A6BF535268C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76" name="Group 9275">
            <a:extLst>
              <a:ext uri="{FF2B5EF4-FFF2-40B4-BE49-F238E27FC236}">
                <a16:creationId xmlns:a16="http://schemas.microsoft.com/office/drawing/2014/main" id="{7FA40341-DEE7-7092-6C6C-BA9148D696ED}"/>
              </a:ext>
            </a:extLst>
          </p:cNvPr>
          <p:cNvGrpSpPr/>
          <p:nvPr/>
        </p:nvGrpSpPr>
        <p:grpSpPr>
          <a:xfrm>
            <a:off x="3911600" y="3517900"/>
            <a:ext cx="63500" cy="781050"/>
            <a:chOff x="2962275" y="3546475"/>
            <a:chExt cx="63500" cy="781050"/>
          </a:xfrm>
        </p:grpSpPr>
        <p:cxnSp>
          <p:nvCxnSpPr>
            <p:cNvPr id="9277" name="Straight Connector 9276">
              <a:extLst>
                <a:ext uri="{FF2B5EF4-FFF2-40B4-BE49-F238E27FC236}">
                  <a16:creationId xmlns:a16="http://schemas.microsoft.com/office/drawing/2014/main" id="{4B5F38AC-1641-3F40-731F-C341D6D6D395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52825"/>
              <a:ext cx="0" cy="7705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8" name="Straight Connector 9277">
              <a:extLst>
                <a:ext uri="{FF2B5EF4-FFF2-40B4-BE49-F238E27FC236}">
                  <a16:creationId xmlns:a16="http://schemas.microsoft.com/office/drawing/2014/main" id="{F807FD21-F5F5-51A6-7645-FA54E75921F8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9" name="Straight Connector 9278">
              <a:extLst>
                <a:ext uri="{FF2B5EF4-FFF2-40B4-BE49-F238E27FC236}">
                  <a16:creationId xmlns:a16="http://schemas.microsoft.com/office/drawing/2014/main" id="{B3E61F88-5D2B-A3A0-637C-86155DAF9482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81" name="Group 9280">
            <a:extLst>
              <a:ext uri="{FF2B5EF4-FFF2-40B4-BE49-F238E27FC236}">
                <a16:creationId xmlns:a16="http://schemas.microsoft.com/office/drawing/2014/main" id="{2A208AC8-3E57-752E-D910-5B36A2CF82FB}"/>
              </a:ext>
            </a:extLst>
          </p:cNvPr>
          <p:cNvGrpSpPr/>
          <p:nvPr/>
        </p:nvGrpSpPr>
        <p:grpSpPr>
          <a:xfrm>
            <a:off x="4207219" y="3068045"/>
            <a:ext cx="63500" cy="1427373"/>
            <a:chOff x="2962275" y="3546475"/>
            <a:chExt cx="63500" cy="1427373"/>
          </a:xfrm>
        </p:grpSpPr>
        <p:cxnSp>
          <p:nvCxnSpPr>
            <p:cNvPr id="9282" name="Straight Connector 9281">
              <a:extLst>
                <a:ext uri="{FF2B5EF4-FFF2-40B4-BE49-F238E27FC236}">
                  <a16:creationId xmlns:a16="http://schemas.microsoft.com/office/drawing/2014/main" id="{1A916D0C-3452-01BD-8FD0-B6C07FDDABF4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52825"/>
              <a:ext cx="0" cy="142048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3" name="Straight Connector 9282">
              <a:extLst>
                <a:ext uri="{FF2B5EF4-FFF2-40B4-BE49-F238E27FC236}">
                  <a16:creationId xmlns:a16="http://schemas.microsoft.com/office/drawing/2014/main" id="{5486A431-490D-9902-231B-748F47A0F0FE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4" name="Straight Connector 9283">
              <a:extLst>
                <a:ext uri="{FF2B5EF4-FFF2-40B4-BE49-F238E27FC236}">
                  <a16:creationId xmlns:a16="http://schemas.microsoft.com/office/drawing/2014/main" id="{89312AB2-1E8D-81AB-29BE-946A55F11FCD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973848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86" name="Group 9285">
            <a:extLst>
              <a:ext uri="{FF2B5EF4-FFF2-40B4-BE49-F238E27FC236}">
                <a16:creationId xmlns:a16="http://schemas.microsoft.com/office/drawing/2014/main" id="{5C775127-D924-BCD4-E56F-72BAAC0B545F}"/>
              </a:ext>
            </a:extLst>
          </p:cNvPr>
          <p:cNvGrpSpPr/>
          <p:nvPr/>
        </p:nvGrpSpPr>
        <p:grpSpPr>
          <a:xfrm>
            <a:off x="4510183" y="2673541"/>
            <a:ext cx="63500" cy="1486130"/>
            <a:chOff x="2962275" y="3550147"/>
            <a:chExt cx="63500" cy="1486130"/>
          </a:xfrm>
        </p:grpSpPr>
        <p:cxnSp>
          <p:nvCxnSpPr>
            <p:cNvPr id="9287" name="Straight Connector 9286">
              <a:extLst>
                <a:ext uri="{FF2B5EF4-FFF2-40B4-BE49-F238E27FC236}">
                  <a16:creationId xmlns:a16="http://schemas.microsoft.com/office/drawing/2014/main" id="{3BDF09EA-3AB5-C4DE-0E78-1BC2DB8A236A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52825"/>
              <a:ext cx="0" cy="14808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8" name="Straight Connector 9287">
              <a:extLst>
                <a:ext uri="{FF2B5EF4-FFF2-40B4-BE49-F238E27FC236}">
                  <a16:creationId xmlns:a16="http://schemas.microsoft.com/office/drawing/2014/main" id="{DA18C348-DC92-045D-16A4-E8BB9E1FF268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5014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9" name="Straight Connector 9288">
              <a:extLst>
                <a:ext uri="{FF2B5EF4-FFF2-40B4-BE49-F238E27FC236}">
                  <a16:creationId xmlns:a16="http://schemas.microsoft.com/office/drawing/2014/main" id="{10DB3F12-A12E-5FC9-7C5B-398B7CB13162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03627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91" name="Group 9290">
            <a:extLst>
              <a:ext uri="{FF2B5EF4-FFF2-40B4-BE49-F238E27FC236}">
                <a16:creationId xmlns:a16="http://schemas.microsoft.com/office/drawing/2014/main" id="{C5D634DB-3973-3835-7B5C-32AB19751C39}"/>
              </a:ext>
            </a:extLst>
          </p:cNvPr>
          <p:cNvGrpSpPr/>
          <p:nvPr/>
        </p:nvGrpSpPr>
        <p:grpSpPr>
          <a:xfrm>
            <a:off x="4805803" y="2373256"/>
            <a:ext cx="63500" cy="2051852"/>
            <a:chOff x="2962275" y="3545481"/>
            <a:chExt cx="63500" cy="2051852"/>
          </a:xfrm>
        </p:grpSpPr>
        <p:cxnSp>
          <p:nvCxnSpPr>
            <p:cNvPr id="9292" name="Straight Connector 9291">
              <a:extLst>
                <a:ext uri="{FF2B5EF4-FFF2-40B4-BE49-F238E27FC236}">
                  <a16:creationId xmlns:a16="http://schemas.microsoft.com/office/drawing/2014/main" id="{5605CCED-424C-E062-55F9-47753BB03FE2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45481"/>
              <a:ext cx="0" cy="205185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3" name="Straight Connector 9292">
              <a:extLst>
                <a:ext uri="{FF2B5EF4-FFF2-40B4-BE49-F238E27FC236}">
                  <a16:creationId xmlns:a16="http://schemas.microsoft.com/office/drawing/2014/main" id="{3B1F856E-A94C-2AA4-0D73-DCF4353FD02A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4" name="Straight Connector 9293">
              <a:extLst>
                <a:ext uri="{FF2B5EF4-FFF2-40B4-BE49-F238E27FC236}">
                  <a16:creationId xmlns:a16="http://schemas.microsoft.com/office/drawing/2014/main" id="{A1DD57F3-59B6-F42E-A3D1-54E4AC8008AB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59446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96" name="Group 9295">
            <a:extLst>
              <a:ext uri="{FF2B5EF4-FFF2-40B4-BE49-F238E27FC236}">
                <a16:creationId xmlns:a16="http://schemas.microsoft.com/office/drawing/2014/main" id="{B1ADB738-DC4E-E7E1-D930-A8A9183D4649}"/>
              </a:ext>
            </a:extLst>
          </p:cNvPr>
          <p:cNvGrpSpPr/>
          <p:nvPr/>
        </p:nvGrpSpPr>
        <p:grpSpPr>
          <a:xfrm>
            <a:off x="5750683" y="3395254"/>
            <a:ext cx="63500" cy="1011283"/>
            <a:chOff x="2962275" y="3545481"/>
            <a:chExt cx="63500" cy="1011283"/>
          </a:xfrm>
        </p:grpSpPr>
        <p:cxnSp>
          <p:nvCxnSpPr>
            <p:cNvPr id="9297" name="Straight Connector 9296">
              <a:extLst>
                <a:ext uri="{FF2B5EF4-FFF2-40B4-BE49-F238E27FC236}">
                  <a16:creationId xmlns:a16="http://schemas.microsoft.com/office/drawing/2014/main" id="{0D85B2C6-3105-410D-3D12-B686DAF0983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45481"/>
              <a:ext cx="0" cy="10112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8" name="Straight Connector 9297">
              <a:extLst>
                <a:ext uri="{FF2B5EF4-FFF2-40B4-BE49-F238E27FC236}">
                  <a16:creationId xmlns:a16="http://schemas.microsoft.com/office/drawing/2014/main" id="{B0E89DBD-A29B-7C7A-6CD9-86C3DBB173E1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9" name="Straight Connector 9298">
              <a:extLst>
                <a:ext uri="{FF2B5EF4-FFF2-40B4-BE49-F238E27FC236}">
                  <a16:creationId xmlns:a16="http://schemas.microsoft.com/office/drawing/2014/main" id="{28C8FC5B-8C58-471E-214F-AB9AAE746CAA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55379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01" name="Group 9300">
            <a:extLst>
              <a:ext uri="{FF2B5EF4-FFF2-40B4-BE49-F238E27FC236}">
                <a16:creationId xmlns:a16="http://schemas.microsoft.com/office/drawing/2014/main" id="{AE81A147-029F-85B9-B179-935051F37E28}"/>
              </a:ext>
            </a:extLst>
          </p:cNvPr>
          <p:cNvGrpSpPr/>
          <p:nvPr/>
        </p:nvGrpSpPr>
        <p:grpSpPr>
          <a:xfrm>
            <a:off x="6051129" y="2811780"/>
            <a:ext cx="63500" cy="1509049"/>
            <a:chOff x="2962275" y="3545481"/>
            <a:chExt cx="63500" cy="1509049"/>
          </a:xfrm>
        </p:grpSpPr>
        <p:cxnSp>
          <p:nvCxnSpPr>
            <p:cNvPr id="9302" name="Straight Connector 9301">
              <a:extLst>
                <a:ext uri="{FF2B5EF4-FFF2-40B4-BE49-F238E27FC236}">
                  <a16:creationId xmlns:a16="http://schemas.microsoft.com/office/drawing/2014/main" id="{4702AC3D-DF9E-3C90-8DC3-C9021E7A8D23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45481"/>
              <a:ext cx="0" cy="150767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3" name="Straight Connector 9302">
              <a:extLst>
                <a:ext uri="{FF2B5EF4-FFF2-40B4-BE49-F238E27FC236}">
                  <a16:creationId xmlns:a16="http://schemas.microsoft.com/office/drawing/2014/main" id="{8452EDD6-82DD-9638-A682-A054E6F453E8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4" name="Straight Connector 9303">
              <a:extLst>
                <a:ext uri="{FF2B5EF4-FFF2-40B4-BE49-F238E27FC236}">
                  <a16:creationId xmlns:a16="http://schemas.microsoft.com/office/drawing/2014/main" id="{8A08E99E-F8C5-41DB-977E-A703603FA50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05453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06" name="Group 9305">
            <a:extLst>
              <a:ext uri="{FF2B5EF4-FFF2-40B4-BE49-F238E27FC236}">
                <a16:creationId xmlns:a16="http://schemas.microsoft.com/office/drawing/2014/main" id="{0883A5E5-981C-621F-95E6-8AF73008E72B}"/>
              </a:ext>
            </a:extLst>
          </p:cNvPr>
          <p:cNvGrpSpPr/>
          <p:nvPr/>
        </p:nvGrpSpPr>
        <p:grpSpPr>
          <a:xfrm>
            <a:off x="6351575" y="2233658"/>
            <a:ext cx="63500" cy="2074109"/>
            <a:chOff x="2962275" y="2980421"/>
            <a:chExt cx="63500" cy="2074109"/>
          </a:xfrm>
        </p:grpSpPr>
        <p:cxnSp>
          <p:nvCxnSpPr>
            <p:cNvPr id="9307" name="Straight Connector 9306">
              <a:extLst>
                <a:ext uri="{FF2B5EF4-FFF2-40B4-BE49-F238E27FC236}">
                  <a16:creationId xmlns:a16="http://schemas.microsoft.com/office/drawing/2014/main" id="{8A404AB7-8501-8B23-A9DD-CAE3CF3D9F0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20726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8" name="Straight Connector 9307">
              <a:extLst>
                <a:ext uri="{FF2B5EF4-FFF2-40B4-BE49-F238E27FC236}">
                  <a16:creationId xmlns:a16="http://schemas.microsoft.com/office/drawing/2014/main" id="{364EC009-C7BE-B521-421A-24D5E231087F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9" name="Straight Connector 9308">
              <a:extLst>
                <a:ext uri="{FF2B5EF4-FFF2-40B4-BE49-F238E27FC236}">
                  <a16:creationId xmlns:a16="http://schemas.microsoft.com/office/drawing/2014/main" id="{B5F90B5A-829A-2BAF-4685-40A0DAB273AA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05453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11" name="Group 9310">
            <a:extLst>
              <a:ext uri="{FF2B5EF4-FFF2-40B4-BE49-F238E27FC236}">
                <a16:creationId xmlns:a16="http://schemas.microsoft.com/office/drawing/2014/main" id="{004FC060-0532-41C7-B054-2E013B4E97BD}"/>
              </a:ext>
            </a:extLst>
          </p:cNvPr>
          <p:cNvGrpSpPr/>
          <p:nvPr/>
        </p:nvGrpSpPr>
        <p:grpSpPr>
          <a:xfrm>
            <a:off x="6643313" y="2529749"/>
            <a:ext cx="63500" cy="2130716"/>
            <a:chOff x="2962275" y="2980421"/>
            <a:chExt cx="63500" cy="2130716"/>
          </a:xfrm>
        </p:grpSpPr>
        <p:cxnSp>
          <p:nvCxnSpPr>
            <p:cNvPr id="9312" name="Straight Connector 9311">
              <a:extLst>
                <a:ext uri="{FF2B5EF4-FFF2-40B4-BE49-F238E27FC236}">
                  <a16:creationId xmlns:a16="http://schemas.microsoft.com/office/drawing/2014/main" id="{FF9BA156-56DC-007A-7EA4-DCEA77CE3681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212924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3" name="Straight Connector 9312">
              <a:extLst>
                <a:ext uri="{FF2B5EF4-FFF2-40B4-BE49-F238E27FC236}">
                  <a16:creationId xmlns:a16="http://schemas.microsoft.com/office/drawing/2014/main" id="{230E4D88-D197-DB3F-C0F5-7C7D9BC64C7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4" name="Straight Connector 9313">
              <a:extLst>
                <a:ext uri="{FF2B5EF4-FFF2-40B4-BE49-F238E27FC236}">
                  <a16:creationId xmlns:a16="http://schemas.microsoft.com/office/drawing/2014/main" id="{FFD5F99B-8013-2223-4174-E60A6C9F2D9B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11113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16" name="Group 9315">
            <a:extLst>
              <a:ext uri="{FF2B5EF4-FFF2-40B4-BE49-F238E27FC236}">
                <a16:creationId xmlns:a16="http://schemas.microsoft.com/office/drawing/2014/main" id="{87BBF648-10AC-E91D-BBBF-D7BBEBE1A5B1}"/>
              </a:ext>
            </a:extLst>
          </p:cNvPr>
          <p:cNvGrpSpPr/>
          <p:nvPr/>
        </p:nvGrpSpPr>
        <p:grpSpPr>
          <a:xfrm>
            <a:off x="7583989" y="3320652"/>
            <a:ext cx="63500" cy="759116"/>
            <a:chOff x="2962275" y="2980421"/>
            <a:chExt cx="63500" cy="759116"/>
          </a:xfrm>
        </p:grpSpPr>
        <p:cxnSp>
          <p:nvCxnSpPr>
            <p:cNvPr id="9317" name="Straight Connector 9316">
              <a:extLst>
                <a:ext uri="{FF2B5EF4-FFF2-40B4-BE49-F238E27FC236}">
                  <a16:creationId xmlns:a16="http://schemas.microsoft.com/office/drawing/2014/main" id="{C852AFD1-E363-3494-3007-05B70E635EAD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7527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8" name="Straight Connector 9317">
              <a:extLst>
                <a:ext uri="{FF2B5EF4-FFF2-40B4-BE49-F238E27FC236}">
                  <a16:creationId xmlns:a16="http://schemas.microsoft.com/office/drawing/2014/main" id="{84D453BB-FCA5-187A-C54B-9D428C51F34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9" name="Straight Connector 9318">
              <a:extLst>
                <a:ext uri="{FF2B5EF4-FFF2-40B4-BE49-F238E27FC236}">
                  <a16:creationId xmlns:a16="http://schemas.microsoft.com/office/drawing/2014/main" id="{F40A898A-18B4-3105-3F3F-B79F4D162DBD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3953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21" name="Group 9320">
            <a:extLst>
              <a:ext uri="{FF2B5EF4-FFF2-40B4-BE49-F238E27FC236}">
                <a16:creationId xmlns:a16="http://schemas.microsoft.com/office/drawing/2014/main" id="{5F95DF07-B3E5-3EFB-235F-4B4024B6E7FB}"/>
              </a:ext>
            </a:extLst>
          </p:cNvPr>
          <p:cNvGrpSpPr/>
          <p:nvPr/>
        </p:nvGrpSpPr>
        <p:grpSpPr>
          <a:xfrm>
            <a:off x="7891964" y="2711052"/>
            <a:ext cx="63500" cy="1289448"/>
            <a:chOff x="2962275" y="2980421"/>
            <a:chExt cx="63500" cy="1289448"/>
          </a:xfrm>
        </p:grpSpPr>
        <p:cxnSp>
          <p:nvCxnSpPr>
            <p:cNvPr id="9322" name="Straight Connector 9321">
              <a:extLst>
                <a:ext uri="{FF2B5EF4-FFF2-40B4-BE49-F238E27FC236}">
                  <a16:creationId xmlns:a16="http://schemas.microsoft.com/office/drawing/2014/main" id="{7A5649C3-9584-8BDA-1045-72774233B612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12893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3" name="Straight Connector 9322">
              <a:extLst>
                <a:ext uri="{FF2B5EF4-FFF2-40B4-BE49-F238E27FC236}">
                  <a16:creationId xmlns:a16="http://schemas.microsoft.com/office/drawing/2014/main" id="{8B0FF1CB-0DBD-F72D-C3F4-284C4E3D3773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4" name="Straight Connector 9323">
              <a:extLst>
                <a:ext uri="{FF2B5EF4-FFF2-40B4-BE49-F238E27FC236}">
                  <a16:creationId xmlns:a16="http://schemas.microsoft.com/office/drawing/2014/main" id="{3675A79D-4E0D-01B9-B812-A7F26FB83D4B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269762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26" name="Group 9325">
            <a:extLst>
              <a:ext uri="{FF2B5EF4-FFF2-40B4-BE49-F238E27FC236}">
                <a16:creationId xmlns:a16="http://schemas.microsoft.com/office/drawing/2014/main" id="{234A4061-A07B-328E-D085-B7825DAAC2DF}"/>
              </a:ext>
            </a:extLst>
          </p:cNvPr>
          <p:cNvGrpSpPr/>
          <p:nvPr/>
        </p:nvGrpSpPr>
        <p:grpSpPr>
          <a:xfrm>
            <a:off x="8190414" y="2174477"/>
            <a:ext cx="63500" cy="2356248"/>
            <a:chOff x="2962275" y="2980421"/>
            <a:chExt cx="63500" cy="2356248"/>
          </a:xfrm>
        </p:grpSpPr>
        <p:cxnSp>
          <p:nvCxnSpPr>
            <p:cNvPr id="9327" name="Straight Connector 9326">
              <a:extLst>
                <a:ext uri="{FF2B5EF4-FFF2-40B4-BE49-F238E27FC236}">
                  <a16:creationId xmlns:a16="http://schemas.microsoft.com/office/drawing/2014/main" id="{DCB0B7A3-4C76-44E1-F47A-F538E0E6AF8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23561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8" name="Straight Connector 9327">
              <a:extLst>
                <a:ext uri="{FF2B5EF4-FFF2-40B4-BE49-F238E27FC236}">
                  <a16:creationId xmlns:a16="http://schemas.microsoft.com/office/drawing/2014/main" id="{FC27AC44-526D-6F68-D1F9-5605913EA792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9" name="Straight Connector 9328">
              <a:extLst>
                <a:ext uri="{FF2B5EF4-FFF2-40B4-BE49-F238E27FC236}">
                  <a16:creationId xmlns:a16="http://schemas.microsoft.com/office/drawing/2014/main" id="{9ECFC34D-7A6C-FED0-B11A-A0B39C2DFC6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33338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31" name="Group 9330">
            <a:extLst>
              <a:ext uri="{FF2B5EF4-FFF2-40B4-BE49-F238E27FC236}">
                <a16:creationId xmlns:a16="http://schemas.microsoft.com/office/drawing/2014/main" id="{258E7B98-FEAF-96F1-CAE3-D2D70E34BF68}"/>
              </a:ext>
            </a:extLst>
          </p:cNvPr>
          <p:cNvGrpSpPr/>
          <p:nvPr/>
        </p:nvGrpSpPr>
        <p:grpSpPr>
          <a:xfrm>
            <a:off x="8482514" y="2364977"/>
            <a:ext cx="63500" cy="1854598"/>
            <a:chOff x="2962275" y="2980421"/>
            <a:chExt cx="63500" cy="1854598"/>
          </a:xfrm>
        </p:grpSpPr>
        <p:cxnSp>
          <p:nvCxnSpPr>
            <p:cNvPr id="9332" name="Straight Connector 9331">
              <a:extLst>
                <a:ext uri="{FF2B5EF4-FFF2-40B4-BE49-F238E27FC236}">
                  <a16:creationId xmlns:a16="http://schemas.microsoft.com/office/drawing/2014/main" id="{BCA5E02E-7295-E5CD-3CCC-D209993DE078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185450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3" name="Straight Connector 9332">
              <a:extLst>
                <a:ext uri="{FF2B5EF4-FFF2-40B4-BE49-F238E27FC236}">
                  <a16:creationId xmlns:a16="http://schemas.microsoft.com/office/drawing/2014/main" id="{7A6B9293-4CA4-B585-5F5B-08A9843772A6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4" name="Straight Connector 9333">
              <a:extLst>
                <a:ext uri="{FF2B5EF4-FFF2-40B4-BE49-F238E27FC236}">
                  <a16:creationId xmlns:a16="http://schemas.microsoft.com/office/drawing/2014/main" id="{DA05A4A4-5A9D-40A4-7E7C-D8FF91A7434D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83173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36" name="Group 9335">
            <a:extLst>
              <a:ext uri="{FF2B5EF4-FFF2-40B4-BE49-F238E27FC236}">
                <a16:creationId xmlns:a16="http://schemas.microsoft.com/office/drawing/2014/main" id="{11847D11-8C4C-BADA-80A1-E186EA1692DA}"/>
              </a:ext>
            </a:extLst>
          </p:cNvPr>
          <p:cNvGrpSpPr/>
          <p:nvPr/>
        </p:nvGrpSpPr>
        <p:grpSpPr>
          <a:xfrm>
            <a:off x="9435458" y="3145251"/>
            <a:ext cx="63500" cy="1080847"/>
            <a:chOff x="2962275" y="3754172"/>
            <a:chExt cx="63500" cy="1080847"/>
          </a:xfrm>
        </p:grpSpPr>
        <p:cxnSp>
          <p:nvCxnSpPr>
            <p:cNvPr id="9337" name="Straight Connector 9336">
              <a:extLst>
                <a:ext uri="{FF2B5EF4-FFF2-40B4-BE49-F238E27FC236}">
                  <a16:creationId xmlns:a16="http://schemas.microsoft.com/office/drawing/2014/main" id="{90587689-78E8-6B0D-AB44-0AF9B364B8B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754172"/>
              <a:ext cx="0" cy="10808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8" name="Straight Connector 9337">
              <a:extLst>
                <a:ext uri="{FF2B5EF4-FFF2-40B4-BE49-F238E27FC236}">
                  <a16:creationId xmlns:a16="http://schemas.microsoft.com/office/drawing/2014/main" id="{2CDF4896-F166-F323-15C0-118F14522A91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5606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9" name="Straight Connector 9338">
              <a:extLst>
                <a:ext uri="{FF2B5EF4-FFF2-40B4-BE49-F238E27FC236}">
                  <a16:creationId xmlns:a16="http://schemas.microsoft.com/office/drawing/2014/main" id="{75299751-CD6D-B720-B298-FB359FAABB1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83173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41" name="Group 9340">
            <a:extLst>
              <a:ext uri="{FF2B5EF4-FFF2-40B4-BE49-F238E27FC236}">
                <a16:creationId xmlns:a16="http://schemas.microsoft.com/office/drawing/2014/main" id="{D30D8674-7F3A-A0CF-7C11-6C879760A73F}"/>
              </a:ext>
            </a:extLst>
          </p:cNvPr>
          <p:cNvGrpSpPr/>
          <p:nvPr/>
        </p:nvGrpSpPr>
        <p:grpSpPr>
          <a:xfrm>
            <a:off x="9730177" y="2457968"/>
            <a:ext cx="63500" cy="1423785"/>
            <a:chOff x="2962275" y="3754172"/>
            <a:chExt cx="63500" cy="1423785"/>
          </a:xfrm>
        </p:grpSpPr>
        <p:cxnSp>
          <p:nvCxnSpPr>
            <p:cNvPr id="9342" name="Straight Connector 9341">
              <a:extLst>
                <a:ext uri="{FF2B5EF4-FFF2-40B4-BE49-F238E27FC236}">
                  <a16:creationId xmlns:a16="http://schemas.microsoft.com/office/drawing/2014/main" id="{1FB0A7D3-02FE-C41F-FF27-C4B49F24416A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754172"/>
              <a:ext cx="0" cy="14237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3" name="Straight Connector 9342">
              <a:extLst>
                <a:ext uri="{FF2B5EF4-FFF2-40B4-BE49-F238E27FC236}">
                  <a16:creationId xmlns:a16="http://schemas.microsoft.com/office/drawing/2014/main" id="{0FB2DED5-2EBC-7014-7414-EF71F1B4D16E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5606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4" name="Straight Connector 9343">
              <a:extLst>
                <a:ext uri="{FF2B5EF4-FFF2-40B4-BE49-F238E27FC236}">
                  <a16:creationId xmlns:a16="http://schemas.microsoft.com/office/drawing/2014/main" id="{C394F8A5-2220-841D-A247-BD8CB04E050E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17686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46" name="Group 9345">
            <a:extLst>
              <a:ext uri="{FF2B5EF4-FFF2-40B4-BE49-F238E27FC236}">
                <a16:creationId xmlns:a16="http://schemas.microsoft.com/office/drawing/2014/main" id="{58CD0CE6-9384-A2D3-E67B-EEA8DFC3280C}"/>
              </a:ext>
            </a:extLst>
          </p:cNvPr>
          <p:cNvGrpSpPr/>
          <p:nvPr/>
        </p:nvGrpSpPr>
        <p:grpSpPr>
          <a:xfrm>
            <a:off x="10024896" y="2339961"/>
            <a:ext cx="63500" cy="2153764"/>
            <a:chOff x="2962275" y="3754172"/>
            <a:chExt cx="63500" cy="2153764"/>
          </a:xfrm>
        </p:grpSpPr>
        <p:cxnSp>
          <p:nvCxnSpPr>
            <p:cNvPr id="9347" name="Straight Connector 9346">
              <a:extLst>
                <a:ext uri="{FF2B5EF4-FFF2-40B4-BE49-F238E27FC236}">
                  <a16:creationId xmlns:a16="http://schemas.microsoft.com/office/drawing/2014/main" id="{98625A5A-7C14-FC2D-C63F-510316E8CAC0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754172"/>
              <a:ext cx="0" cy="21537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8" name="Straight Connector 9347">
              <a:extLst>
                <a:ext uri="{FF2B5EF4-FFF2-40B4-BE49-F238E27FC236}">
                  <a16:creationId xmlns:a16="http://schemas.microsoft.com/office/drawing/2014/main" id="{060E5B62-A633-AB07-A2F1-2C12B276D015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5606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9" name="Straight Connector 9348">
              <a:extLst>
                <a:ext uri="{FF2B5EF4-FFF2-40B4-BE49-F238E27FC236}">
                  <a16:creationId xmlns:a16="http://schemas.microsoft.com/office/drawing/2014/main" id="{229BC6FE-0EAC-14BF-A02E-A1AC748D9C4D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90624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51" name="Group 9350">
            <a:extLst>
              <a:ext uri="{FF2B5EF4-FFF2-40B4-BE49-F238E27FC236}">
                <a16:creationId xmlns:a16="http://schemas.microsoft.com/office/drawing/2014/main" id="{2B2CCEB9-8321-EFE3-686E-A2E4F9248939}"/>
              </a:ext>
            </a:extLst>
          </p:cNvPr>
          <p:cNvGrpSpPr/>
          <p:nvPr/>
        </p:nvGrpSpPr>
        <p:grpSpPr>
          <a:xfrm>
            <a:off x="10319615" y="1773650"/>
            <a:ext cx="63500" cy="2134285"/>
            <a:chOff x="2962275" y="3754172"/>
            <a:chExt cx="63500" cy="2134285"/>
          </a:xfrm>
        </p:grpSpPr>
        <p:cxnSp>
          <p:nvCxnSpPr>
            <p:cNvPr id="9352" name="Straight Connector 9351">
              <a:extLst>
                <a:ext uri="{FF2B5EF4-FFF2-40B4-BE49-F238E27FC236}">
                  <a16:creationId xmlns:a16="http://schemas.microsoft.com/office/drawing/2014/main" id="{5DC546E7-F617-70E0-C8A3-6D91342960E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754172"/>
              <a:ext cx="0" cy="2133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53" name="Straight Connector 9352">
              <a:extLst>
                <a:ext uri="{FF2B5EF4-FFF2-40B4-BE49-F238E27FC236}">
                  <a16:creationId xmlns:a16="http://schemas.microsoft.com/office/drawing/2014/main" id="{84738E8A-1FFC-1FC6-685C-CC6C6A63A5E0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5606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54" name="Straight Connector 9353">
              <a:extLst>
                <a:ext uri="{FF2B5EF4-FFF2-40B4-BE49-F238E27FC236}">
                  <a16:creationId xmlns:a16="http://schemas.microsoft.com/office/drawing/2014/main" id="{1573AFA1-A15E-97BD-86E5-E90A94530C91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88845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59408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EEA55-2F47-FCB4-6BC9-AF3CA0198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556E8F4B-A9D2-7FF4-B6C5-63E6E1DD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113125"/>
          </a:xfrm>
        </p:spPr>
        <p:txBody>
          <a:bodyPr/>
          <a:lstStyle/>
          <a:p>
            <a:r>
              <a:rPr lang="en-US" altLang="en-US" dirty="0"/>
              <a:t>Ongoing Investigations and Future Directions</a:t>
            </a:r>
          </a:p>
        </p:txBody>
      </p:sp>
    </p:spTree>
    <p:extLst>
      <p:ext uri="{BB962C8B-B14F-4D97-AF65-F5344CB8AC3E}">
        <p14:creationId xmlns:p14="http://schemas.microsoft.com/office/powerpoint/2010/main" val="19850853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13D8A-601E-53A6-CAFA-5F939A094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E9557E3B-65D5-9985-CF81-96A9573BD8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810"/>
            <a:ext cx="5644122" cy="2868480"/>
          </a:xfrm>
          <a:solidFill>
            <a:schemeClr val="accent6"/>
          </a:solidFill>
        </p:spPr>
        <p:txBody>
          <a:bodyPr anchor="ctr"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>
                <a:solidFill>
                  <a:schemeClr val="bg2"/>
                </a:solidFill>
              </a:rPr>
              <a:t>Anti–GDF-15 humanized monoclonal antibody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bg2"/>
                </a:solidFill>
              </a:rPr>
              <a:t>Rilogrotug (AV-380): </a:t>
            </a:r>
            <a:r>
              <a:rPr lang="en-US" altLang="en-US" sz="2000" dirty="0">
                <a:solidFill>
                  <a:schemeClr val="bg2"/>
                </a:solidFill>
              </a:rPr>
              <a:t>phase I trial (NCT05865535)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bg2"/>
                </a:solidFill>
              </a:rPr>
              <a:t>Visugromab (CTL-002): </a:t>
            </a:r>
            <a:r>
              <a:rPr lang="en-US" altLang="en-US" sz="2000" dirty="0">
                <a:solidFill>
                  <a:schemeClr val="bg2"/>
                </a:solidFill>
              </a:rPr>
              <a:t>phase II/III trial (NCT07112196)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ACE0DB1F-8266-FAD1-4241-8769A3ECCD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Other Anti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altLang="en-US" dirty="0"/>
              <a:t>GDF-15/GFRAL Therapies in Development for </a:t>
            </a:r>
            <a:br>
              <a:rPr lang="en-US" altLang="en-US" dirty="0"/>
            </a:br>
            <a:r>
              <a:rPr lang="en-US" altLang="en-US" dirty="0"/>
              <a:t>Cancer Cachexia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CE4B87C-1DAA-0BFD-3A96-1F9EDFBB5935}"/>
              </a:ext>
            </a:extLst>
          </p:cNvPr>
          <p:cNvSpPr txBox="1">
            <a:spLocks noChangeArrowheads="1"/>
          </p:cNvSpPr>
          <p:nvPr/>
        </p:nvSpPr>
        <p:spPr>
          <a:xfrm>
            <a:off x="6267449" y="1361209"/>
            <a:ext cx="5105401" cy="2843081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Anti-GFRAL humanized monoclonal antibody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NGM-120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: phase II trial (NCT07033026)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JMT-203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: phase I trial (NCT06868849)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B074C4E6-05C5-78C0-95FA-88DAEB8BE511}"/>
              </a:ext>
            </a:extLst>
          </p:cNvPr>
          <p:cNvSpPr txBox="1">
            <a:spLocks noChangeArrowheads="1"/>
          </p:cNvSpPr>
          <p:nvPr/>
        </p:nvSpPr>
        <p:spPr>
          <a:xfrm>
            <a:off x="345379" y="4316758"/>
            <a:ext cx="11027471" cy="1873149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There are also ongoing trials designed to investigate the effects of anti–GDF-15 approaches on immunotherapy responses and cachexia symptoms in patients with cancer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Phase II trial of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visugromab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and nivolumab ± docetaxel as second-line therapy for patients with metastatic NSCLC (NCT07246863) </a:t>
            </a:r>
          </a:p>
        </p:txBody>
      </p:sp>
    </p:spTree>
    <p:extLst>
      <p:ext uri="{BB962C8B-B14F-4D97-AF65-F5344CB8AC3E}">
        <p14:creationId xmlns:p14="http://schemas.microsoft.com/office/powerpoint/2010/main" val="34435187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Select Ongoing Phase II/III Trials in Cancer Cachexia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727FF9-324F-5C6A-F406-0F36E7C054B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Clinicaltrials.gov.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481DC3-6324-CA46-4EC3-1195D087BFF2}"/>
              </a:ext>
            </a:extLst>
          </p:cNvPr>
          <p:cNvSpPr txBox="1"/>
          <p:nvPr/>
        </p:nvSpPr>
        <p:spPr bwMode="auto">
          <a:xfrm>
            <a:off x="735837" y="5726558"/>
            <a:ext cx="107886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*Other promising investigational agents include myostatin/activin inhibitors (domagrozumab),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β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 agonists (formoterol), and anti–IL-1 monoclonal antibodies (bermekimab).</a:t>
            </a:r>
          </a:p>
        </p:txBody>
      </p:sp>
      <p:graphicFrame>
        <p:nvGraphicFramePr>
          <p:cNvPr id="9" name="Group 32">
            <a:extLst>
              <a:ext uri="{FF2B5EF4-FFF2-40B4-BE49-F238E27FC236}">
                <a16:creationId xmlns:a16="http://schemas.microsoft.com/office/drawing/2014/main" id="{A5AF78C4-507D-2106-E663-41DDE20F42C4}"/>
              </a:ext>
            </a:extLst>
          </p:cNvPr>
          <p:cNvGraphicFramePr>
            <a:graphicFrameLocks noGrp="1"/>
          </p:cNvGraphicFramePr>
          <p:nvPr/>
        </p:nvGraphicFramePr>
        <p:xfrm>
          <a:off x="717550" y="1047750"/>
          <a:ext cx="10788650" cy="4678808"/>
        </p:xfrm>
        <a:graphic>
          <a:graphicData uri="http://schemas.openxmlformats.org/drawingml/2006/table">
            <a:tbl>
              <a:tblPr/>
              <a:tblGrid>
                <a:gridCol w="1566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048">
                  <a:extLst>
                    <a:ext uri="{9D8B030D-6E8A-4147-A177-3AD203B41FA5}">
                      <a16:colId xmlns:a16="http://schemas.microsoft.com/office/drawing/2014/main" val="1720899565"/>
                    </a:ext>
                  </a:extLst>
                </a:gridCol>
                <a:gridCol w="968188">
                  <a:extLst>
                    <a:ext uri="{9D8B030D-6E8A-4147-A177-3AD203B41FA5}">
                      <a16:colId xmlns:a16="http://schemas.microsoft.com/office/drawing/2014/main" val="623051440"/>
                    </a:ext>
                  </a:extLst>
                </a:gridCol>
                <a:gridCol w="2581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4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4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Trial Name/ID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Phase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Target N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Agent*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Setting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RIVER-mPDAC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(NCT06989437)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II/III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982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Ponsegromab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(200 mg vs 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400 mg)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Adult patients with cachexia and metastatic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pancreatic ductal adenocarcinoma after completion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of first-line chemotherapy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VINCIT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(NCT07112196)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II/III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518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Visugromab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(low/med/high dose)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Patients with advanced cancer-associated cachexia and weight loss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343118"/>
                  </a:ext>
                </a:extLst>
              </a:tr>
              <a:tr h="364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NCT06517199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138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Olanzapine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(2.5 mg/day or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 mg/day) vs placebo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Advanced cancer-related anorexia–cachexia syndrome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NCT07033026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136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NGM120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(low or high dose) every 4 or 8 wk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Colorectal cancer with cancer cachexia–related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weight loss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TCMCB07-01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(NCT06937177)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120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TCMCB07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(12.5 mg, 25 mg, or 50 mg) vs placebo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Newly diagnosed metastatic CRC about to start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first-line chemotherapy and cancer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NCT04844970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Anamorelin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Receiving first-line treatment for advanced pancreatic cancer and have cancer-induced weight loss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and anorexia 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755492"/>
                  </a:ext>
                </a:extLst>
              </a:tr>
              <a:tr h="364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NCT07072728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PEX010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psilocybin (10 mg or 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25 mg)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Patients with cancer and select adjustment disorder associated with cancer (eg, cachexia)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652321"/>
                  </a:ext>
                </a:extLst>
              </a:tr>
              <a:tr h="512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ACTO (NCT05705492)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Olanzapine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(2.5 mg/day or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 mg/day) vs placebo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Patients with advanced esophagogastric, 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hepatopancreaticobiliary, colorectal, or lung cancer 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and cancer-associated appetite loss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62894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EA8E564-4537-5880-228E-85E74148A73A}"/>
              </a:ext>
            </a:extLst>
          </p:cNvPr>
          <p:cNvSpPr txBox="1"/>
          <p:nvPr/>
        </p:nvSpPr>
        <p:spPr>
          <a:xfrm>
            <a:off x="735838" y="1444752"/>
            <a:ext cx="10770362" cy="612648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458E1-E70B-B2CC-2F30-B53DF42A1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10EE1BA-FF7E-E106-1B9D-C810F8D49C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Overall Conclusions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4D4B61D-9877-E358-DF09-8B6FD2F36F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Cancer cachexia is a complex disorder, both biologically and clinically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Monitoring weight loss in patients is the best current method for early detection and treatment of cancer cachexia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Current management includes a multimodal approach with nutritional counseling and support, as well as exercise and pharmacologic interventions tailored to each patient’s symptoms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With improved understanding of the biology and multifaceted nature of cancer cachexia, promising novel agents are currently being investigated in clinical trials to address this major unmet medical need</a:t>
            </a:r>
          </a:p>
        </p:txBody>
      </p:sp>
    </p:spTree>
    <p:extLst>
      <p:ext uri="{BB962C8B-B14F-4D97-AF65-F5344CB8AC3E}">
        <p14:creationId xmlns:p14="http://schemas.microsoft.com/office/powerpoint/2010/main" val="34009952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Certified educational guided downloadable infographic highlighting cancer cachexia and raising awareness</a:t>
            </a:r>
          </a:p>
          <a:p>
            <a:r>
              <a:rPr lang="en-US" dirty="0"/>
              <a:t>ClinicalThought commentaries featuring expert insights</a:t>
            </a:r>
          </a:p>
          <a:p>
            <a:r>
              <a:rPr lang="en-US" dirty="0"/>
              <a:t>Certified text modules with accompanying downloadable slides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Go Online for More Coverage of Cancer Cachexia!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9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10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b="0"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6.xml><?xml version="1.0" encoding="utf-8"?>
<a:theme xmlns:a="http://schemas.openxmlformats.org/drawingml/2006/main" name="7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7.xml><?xml version="1.0" encoding="utf-8"?>
<a:theme xmlns:a="http://schemas.openxmlformats.org/drawingml/2006/main" name="8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ecera Clinical">
    <a:dk1>
      <a:srgbClr val="161616"/>
    </a:dk1>
    <a:lt1>
      <a:srgbClr val="FFFFFF"/>
    </a:lt1>
    <a:dk2>
      <a:srgbClr val="E5DEC1"/>
    </a:dk2>
    <a:lt2>
      <a:srgbClr val="F9F3D9"/>
    </a:lt2>
    <a:accent1>
      <a:srgbClr val="E04507"/>
    </a:accent1>
    <a:accent2>
      <a:srgbClr val="161616"/>
    </a:accent2>
    <a:accent3>
      <a:srgbClr val="9B6FEF"/>
    </a:accent3>
    <a:accent4>
      <a:srgbClr val="006466"/>
    </a:accent4>
    <a:accent5>
      <a:srgbClr val="B57628"/>
    </a:accent5>
    <a:accent6>
      <a:srgbClr val="2201B2"/>
    </a:accent6>
    <a:hlink>
      <a:srgbClr val="E04507"/>
    </a:hlink>
    <a:folHlink>
      <a:srgbClr val="8B8B9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a6e4a3f-ee02-441b-bdd3-ef5dafde6fa5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197D4C42080E4BB7E4578912F9A08E" ma:contentTypeVersion="11" ma:contentTypeDescription="Create a new document." ma:contentTypeScope="" ma:versionID="bf23f6ed33195473c32151fea3f110f8">
  <xsd:schema xmlns:xsd="http://www.w3.org/2001/XMLSchema" xmlns:xs="http://www.w3.org/2001/XMLSchema" xmlns:p="http://schemas.microsoft.com/office/2006/metadata/properties" xmlns:ns2="3a6e4a3f-ee02-441b-bdd3-ef5dafde6fa5" xmlns:ns3="22fd6914-46d4-4c7e-bbad-46e82841b69d" targetNamespace="http://schemas.microsoft.com/office/2006/metadata/properties" ma:root="true" ma:fieldsID="83de23b15328a0012e0a39e247fdafa4" ns2:_="" ns3:_="">
    <xsd:import namespace="3a6e4a3f-ee02-441b-bdd3-ef5dafde6fa5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e4a3f-ee02-441b-bdd3-ef5dafde6f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0A32BC-8972-4892-8D70-AD9F473B37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2BF528-79E7-49C7-8398-55B164A86230}">
  <ds:schemaRefs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3a6e4a3f-ee02-441b-bdd3-ef5dafde6fa5"/>
    <ds:schemaRef ds:uri="22fd6914-46d4-4c7e-bbad-46e82841b69d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F49ECF9-AEFD-40DD-8D32-F04A6948AE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6e4a3f-ee02-441b-bdd3-ef5dafde6fa5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3494</TotalTime>
  <Words>7781</Words>
  <Application>Microsoft Office PowerPoint</Application>
  <PresentationFormat>Widescreen</PresentationFormat>
  <Paragraphs>1363</Paragraphs>
  <Slides>71</Slides>
  <Notes>71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71</vt:i4>
      </vt:variant>
    </vt:vector>
  </HeadingPairs>
  <TitlesOfParts>
    <vt:vector size="89" baseType="lpstr">
      <vt:lpstr>Arial</vt:lpstr>
      <vt:lpstr>Calibri</vt:lpstr>
      <vt:lpstr>Newsreader ExtraBold</vt:lpstr>
      <vt:lpstr>Newsreader SemiBold</vt:lpstr>
      <vt:lpstr>Poppins</vt:lpstr>
      <vt:lpstr>Poppins Light</vt:lpstr>
      <vt:lpstr>Poppins Medium</vt:lpstr>
      <vt:lpstr>Symbol</vt:lpstr>
      <vt:lpstr>Times</vt:lpstr>
      <vt:lpstr>Times New Roman</vt:lpstr>
      <vt:lpstr>Wingdings</vt:lpstr>
      <vt:lpstr>3_Office</vt:lpstr>
      <vt:lpstr>4_Office</vt:lpstr>
      <vt:lpstr>2_Office</vt:lpstr>
      <vt:lpstr>9_Office</vt:lpstr>
      <vt:lpstr>10_Office</vt:lpstr>
      <vt:lpstr>7_Office</vt:lpstr>
      <vt:lpstr>8_Office</vt:lpstr>
      <vt:lpstr>Global Expert Think Tank: Hope on the Horizon? Key Evidence and Real-world Insights to Optimize the Diagnosis and Treatment of Cancer Cachexia</vt:lpstr>
      <vt:lpstr>About These Slides</vt:lpstr>
      <vt:lpstr>PowerPoint Presentation</vt:lpstr>
      <vt:lpstr>Faculty</vt:lpstr>
      <vt:lpstr>Disclosures</vt:lpstr>
      <vt:lpstr>Recognizing the Signs and Symptoms of Cachexia</vt:lpstr>
      <vt:lpstr>What Is Cancer Cachexia?</vt:lpstr>
      <vt:lpstr>Signs and Symptoms of Cancer Cachexia</vt:lpstr>
      <vt:lpstr>Cancer Cachexia: Pathophysiology</vt:lpstr>
      <vt:lpstr>Core Mechanisms of Cancer Cachexia</vt:lpstr>
      <vt:lpstr>Prevalence and Clinical Relevance</vt:lpstr>
      <vt:lpstr>Clinical Assessment and Diagnostic Criteria</vt:lpstr>
      <vt:lpstr>Cancer Cachexia: Symptoms to Look for</vt:lpstr>
      <vt:lpstr>Cancer Cachexia: Impact on Patients and Outcomes</vt:lpstr>
      <vt:lpstr>Differentiating Cachexia From Overlapping Conditions</vt:lpstr>
      <vt:lpstr>Reasons Why Cancer Cachexia Varies From Patient to Patient</vt:lpstr>
      <vt:lpstr>Cancer Cachexia: Unmet Needs</vt:lpstr>
      <vt:lpstr>Conclusions and Key Takeaways</vt:lpstr>
      <vt:lpstr>Using Diagnostic Tools to Assess, Measure, and Correctly Document Cachexia in Patient Records</vt:lpstr>
      <vt:lpstr>Cancer Cachexia: Importance of Diagnosis</vt:lpstr>
      <vt:lpstr>Assessment of Cancer Cachexia: Anthropometric and Clinical Measures</vt:lpstr>
      <vt:lpstr>Assessment Methods and Diagnosis</vt:lpstr>
      <vt:lpstr>Emerging Assessment Methods</vt:lpstr>
      <vt:lpstr>Clinical Challenge and Management Approach</vt:lpstr>
      <vt:lpstr>Overcoming Barriers to Diagnosis</vt:lpstr>
      <vt:lpstr>Conclusions and Key Takeaways</vt:lpstr>
      <vt:lpstr>Strategies to Improve Appetite, Lean Body Mass, or Physical Function in Patients With Cachexia</vt:lpstr>
      <vt:lpstr>Efficacy of Multimodal Therapy for Cancer Cachexia</vt:lpstr>
      <vt:lpstr>Guideline Differences: Definition, Concept, and Focus</vt:lpstr>
      <vt:lpstr>Guideline Differences in the Management of Cancer Cachexia</vt:lpstr>
      <vt:lpstr>Guideline Differences: Strengths and Limitations</vt:lpstr>
      <vt:lpstr>Nutritional Interventions: Guideline Differences</vt:lpstr>
      <vt:lpstr>Cancer Cachexia: Warnings</vt:lpstr>
      <vt:lpstr>Exercise and Physical Activity</vt:lpstr>
      <vt:lpstr>Pharmacologic Therapy </vt:lpstr>
      <vt:lpstr>Japanese Society for Palliative Medicine (JSPM) Guidelines</vt:lpstr>
      <vt:lpstr>Cancer Cachexia Guidelines in Real-life Practice</vt:lpstr>
      <vt:lpstr>Nutritional Support in Patients Receiving Chemotherapy Practices and Views of Oncologists</vt:lpstr>
      <vt:lpstr>Cancer Cachexia Staging</vt:lpstr>
      <vt:lpstr>Multidisciplinary and Multimodal Management of Cancer Cachexia</vt:lpstr>
      <vt:lpstr>Nutritional Counseling Remains Central</vt:lpstr>
      <vt:lpstr>Inverted Pyramid of Cancer Management</vt:lpstr>
      <vt:lpstr>Patient and Caregiver Empowerment Strategies </vt:lpstr>
      <vt:lpstr>Patient and Caregiver Empowerment Strategies (cont’d) </vt:lpstr>
      <vt:lpstr>Standard-of-Care Guidelines and Novel Therapies on the Horizon for Cancer Cachexia</vt:lpstr>
      <vt:lpstr>NCCN Guidelines: Palliative Care for Patients With Anorexia/Cachexia </vt:lpstr>
      <vt:lpstr>ASCO Guidelines Management of Cancer Cachexia</vt:lpstr>
      <vt:lpstr>ASCO and ESMO Recommendations: Treatment Considerations for Patients With Cancer and Cachexia</vt:lpstr>
      <vt:lpstr>Trial of Olanzapine in Advanced GI/Lung Cancer Chemotherapy-Related Anorexia</vt:lpstr>
      <vt:lpstr>ALLIANCE A222004 Trial of Olanzapine vs Megestrol Acetate for Cancer-Associated Anorexia</vt:lpstr>
      <vt:lpstr>MENAC Trial of a Multimodal Intervention for  Cancer Cachexia Trial Design and Key Study Outcomes</vt:lpstr>
      <vt:lpstr>Cancer Cachexia: Molecular Mechanisms and Emerging Treatment Strategies</vt:lpstr>
      <vt:lpstr>Different Pharmacologic Approaches and Targets in  Clinical Trials of Cachexia</vt:lpstr>
      <vt:lpstr>Effect of Anamorelin on Lean Body Mass1</vt:lpstr>
      <vt:lpstr>ACT-ONE: Phase II Trial Espindolol (S-pindolol) in CRC or NSCLC</vt:lpstr>
      <vt:lpstr>TCMCB07: A Melanocortin-4 Receptor Antagonist</vt:lpstr>
      <vt:lpstr>PARADOX: Ongoing Phase II Trial to Optimize BMI  With TCMCB07 in mCRC</vt:lpstr>
      <vt:lpstr>Molecular Basis of Anorexia and Tissue Wasting in Cancer Cachexia</vt:lpstr>
      <vt:lpstr>Association Between Weight Loss and Cytokines in  Patients With Lung Cancer</vt:lpstr>
      <vt:lpstr>GDF-15: A Global Regulator of Stress</vt:lpstr>
      <vt:lpstr>GDF-15: Hypothetical Model Induction of Expression and Secretion</vt:lpstr>
      <vt:lpstr>Ponsegromab: Therapeutic Hypothesis for Its Development</vt:lpstr>
      <vt:lpstr>Phase Ib Study of Ponsegromab in Patients With Cancer, Cachexia,  and Elevated GDF-15 Levels: Summary of Findings</vt:lpstr>
      <vt:lpstr>Phase II Trial of Ponsegromab in Patients With Cancer Cachexia</vt:lpstr>
      <vt:lpstr>Phase II Trial of Ponsegromab in Patients With Cancer Cachexia Primary Endpoint</vt:lpstr>
      <vt:lpstr>Phase II Trial of Ponsegromab in Patients With Cancer Cachexia Change From BL* in Body Weight by Treatment in Part A</vt:lpstr>
      <vt:lpstr>Ongoing Investigations and Future Directions</vt:lpstr>
      <vt:lpstr>Other Anti–GDF-15/GFRAL Therapies in Development for  Cancer Cachexia</vt:lpstr>
      <vt:lpstr>Select Ongoing Phase II/III Trials in Cancer Cachexia</vt:lpstr>
      <vt:lpstr>Overall Conclusions</vt:lpstr>
      <vt:lpstr>Go Online for More Coverage of Cancer Cachexia!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Expert Think Tank: Hope on the Horizon? Key Evidence and Real-world Insights to Optimize the Diagnosis and Treatment of Cancer Cachexia</dc:title>
  <dc:creator>Davidson, El (NYC-FUB)</dc:creator>
  <cp:lastModifiedBy>Valerie Wenzel</cp:lastModifiedBy>
  <cp:revision>32</cp:revision>
  <dcterms:created xsi:type="dcterms:W3CDTF">2025-10-10T13:11:02Z</dcterms:created>
  <dcterms:modified xsi:type="dcterms:W3CDTF">2026-02-03T14:28:22Z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0x010100F8197D4C42080E4BB7E4578912F9A08E</vt:lpwstr>
  </property>
  <property fmtid="{D5CDD505-2E9C-101B-9397-08002B2CF9AE}" pid="3" name="MediaServiceImageTags">
    <vt:lpwstr/>
  </property>
</Properties>
</file>