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26"/>
  </p:notesMasterIdLst>
  <p:handoutMasterIdLst>
    <p:handoutMasterId r:id="rId27"/>
  </p:handoutMasterIdLst>
  <p:sldIdLst>
    <p:sldId id="322" r:id="rId6"/>
    <p:sldId id="308" r:id="rId7"/>
    <p:sldId id="296" r:id="rId8"/>
    <p:sldId id="2147473755" r:id="rId9"/>
    <p:sldId id="608" r:id="rId10"/>
    <p:sldId id="609" r:id="rId11"/>
    <p:sldId id="610" r:id="rId12"/>
    <p:sldId id="611" r:id="rId13"/>
    <p:sldId id="612" r:id="rId14"/>
    <p:sldId id="613" r:id="rId15"/>
    <p:sldId id="614" r:id="rId16"/>
    <p:sldId id="615" r:id="rId17"/>
    <p:sldId id="617" r:id="rId18"/>
    <p:sldId id="618" r:id="rId19"/>
    <p:sldId id="620" r:id="rId20"/>
    <p:sldId id="2147473770" r:id="rId21"/>
    <p:sldId id="616" r:id="rId22"/>
    <p:sldId id="739" r:id="rId23"/>
    <p:sldId id="2147473754" r:id="rId24"/>
    <p:sldId id="318" r:id="rId25"/>
  </p:sldIdLst>
  <p:sldSz cx="12192000" cy="6858000"/>
  <p:notesSz cx="7315200" cy="9601200"/>
  <p:custDataLst>
    <p:tags r:id="rId2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Megan Cartwright" initials="MC" lastIdx="32" clrIdx="16">
    <p:extLst>
      <p:ext uri="{19B8F6BF-5375-455C-9EA6-DF929625EA0E}">
        <p15:presenceInfo xmlns:p15="http://schemas.microsoft.com/office/powerpoint/2012/main" userId="S::mcartwright@clinicaloptions.com::aaeaf566-570c-41b1-9c90-11c8d9ac162b" providerId="AD"/>
      </p:ext>
    </p:extLst>
  </p:cmAuthor>
  <p:cmAuthor id="18" name="mcartwright@clinicaloptions.com" initials="m" lastIdx="2" clrIdx="17">
    <p:extLst>
      <p:ext uri="{19B8F6BF-5375-455C-9EA6-DF929625EA0E}">
        <p15:presenceInfo xmlns:p15="http://schemas.microsoft.com/office/powerpoint/2012/main" userId="mcartwright@clinicaloptions.com" providerId="None"/>
      </p:ext>
    </p:extLst>
  </p:cmAuthor>
  <p:cmAuthor id="19" name="Tanya Gupta" initials="TG" lastIdx="20" clrIdx="18">
    <p:extLst>
      <p:ext uri="{19B8F6BF-5375-455C-9EA6-DF929625EA0E}">
        <p15:presenceInfo xmlns:p15="http://schemas.microsoft.com/office/powerpoint/2012/main" userId="S::tanyag@stanford.edu::7356f940-9111-4a9f-8125-85fbac6f7c18" providerId="AD"/>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2F2F2"/>
    <a:srgbClr val="CDCDC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33B2D4-E184-4B07-9A53-E51BEAF6803D}" v="2" dt="2024-05-21T16:11:50.57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951" autoAdjust="0"/>
    <p:restoredTop sz="84925" autoAdjust="0"/>
  </p:normalViewPr>
  <p:slideViewPr>
    <p:cSldViewPr snapToGrid="0">
      <p:cViewPr varScale="1">
        <p:scale>
          <a:sx n="56" d="100"/>
          <a:sy n="56" d="100"/>
        </p:scale>
        <p:origin x="840" y="56"/>
      </p:cViewPr>
      <p:guideLst>
        <p:guide pos="312"/>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Cartwright" userId="aaeaf566-570c-41b1-9c90-11c8d9ac162b" providerId="ADAL" clId="{6833B2D4-E184-4B07-9A53-E51BEAF6803D}"/>
    <pc:docChg chg="modSld">
      <pc:chgData name="Megan Cartwright" userId="aaeaf566-570c-41b1-9c90-11c8d9ac162b" providerId="ADAL" clId="{6833B2D4-E184-4B07-9A53-E51BEAF6803D}" dt="2024-05-21T16:11:50.575" v="1"/>
      <pc:docMkLst>
        <pc:docMk/>
      </pc:docMkLst>
      <pc:sldChg chg="addSp delSp modSp">
        <pc:chgData name="Megan Cartwright" userId="aaeaf566-570c-41b1-9c90-11c8d9ac162b" providerId="ADAL" clId="{6833B2D4-E184-4B07-9A53-E51BEAF6803D}" dt="2024-05-21T16:11:50.575" v="1"/>
        <pc:sldMkLst>
          <pc:docMk/>
          <pc:sldMk cId="0" sldId="322"/>
        </pc:sldMkLst>
        <pc:spChg chg="add mod">
          <ac:chgData name="Megan Cartwright" userId="aaeaf566-570c-41b1-9c90-11c8d9ac162b" providerId="ADAL" clId="{6833B2D4-E184-4B07-9A53-E51BEAF6803D}" dt="2024-05-21T16:11:50.575" v="1"/>
          <ac:spMkLst>
            <pc:docMk/>
            <pc:sldMk cId="0" sldId="322"/>
            <ac:spMk id="3" creationId="{575BDDD0-F9E6-4579-D679-8E021FFA6A77}"/>
          </ac:spMkLst>
        </pc:spChg>
        <pc:spChg chg="del">
          <ac:chgData name="Megan Cartwright" userId="aaeaf566-570c-41b1-9c90-11c8d9ac162b" providerId="ADAL" clId="{6833B2D4-E184-4B07-9A53-E51BEAF6803D}" dt="2024-05-21T16:11:46.020" v="0" actId="478"/>
          <ac:spMkLst>
            <pc:docMk/>
            <pc:sldMk cId="0" sldId="322"/>
            <ac:spMk id="4" creationId="{14F12652-EAEF-30D5-6133-05BB00EDBEB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247513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solidFill>
                  <a:srgbClr val="1B3051"/>
                </a:solidFill>
                <a:effectLst/>
              </a:rPr>
              <a:t>EBC, early breast cancer; HR, hormone receptor;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3606723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CA" sz="12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BER, base excision repair; NAD, nicotinamide adenine dinucleotide.</a:t>
            </a:r>
            <a:endParaRPr lang="en-US" i="1"/>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C5D0BD-4F7C-4612-9DE0-8073D0E0C3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314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BC, breast cancer; CPS, clinical and pathologic stage; CT, chemotherapy; DFS, disease-free survival; EBC, early breast cancer; ECOG, Eastern Cooperative Oncology Group; EG, estrogen receptor status and histologic grade; ER, estrogen receptor; HR, hormone receptor; iDFS, invasive disease–free survival; LN, lymph node; OS, overall survival; pCR, pathologic complete response; PS, performance status; TNBC, triple-negative breast cancer;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87095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ET, endocrine therapy; HR, hormone receptor; TNBC, triple-negative breast cancer</a:t>
            </a:r>
            <a:r>
              <a:rPr lang="en-US" b="1" i="1"/>
              <a:t>.</a:t>
            </a: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680617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iDFS, invasive disease–free survival; ITT, intention-to-treat.</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366146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HR, hormone receptor; iDFS, invasive disease–free survival; NC, not calculated; </a:t>
            </a:r>
            <a:r>
              <a:rPr lang="en-US" b="0" i="1"/>
              <a:t>TNBC, triple-negative breast cancer.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19093523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ITT, intention-to-treat; OS, overall survival.</a:t>
            </a: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577726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HR, hormone receptor; NC, not calculated; OS, overall survival; </a:t>
            </a:r>
            <a:r>
              <a:rPr lang="en-US" b="0" i="1"/>
              <a:t>TNBC, triple-negative breast cancer.</a:t>
            </a:r>
            <a:endParaRPr lang="en-US"/>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3322575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AML, acute myeloid leukemia; d/c, discontinuation; Gr, grade; MDS, myelodysplastic syndromes;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23064028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261" rtl="0" eaLnBrk="0" fontAlgn="base" latinLnBrk="0" hangingPunct="0">
              <a:lnSpc>
                <a:spcPct val="100000"/>
              </a:lnSpc>
              <a:spcBef>
                <a:spcPct val="30000"/>
              </a:spcBef>
              <a:spcAft>
                <a:spcPct val="0"/>
              </a:spcAft>
              <a:buClrTx/>
              <a:buSzTx/>
              <a:buFontTx/>
              <a:buNone/>
              <a:tabLst/>
              <a:defRPr/>
            </a:pPr>
            <a:r>
              <a:rPr lang="en-US" i="1">
                <a:ea typeface="Calibri" panose="020F0502020204030204" pitchFamily="34" charset="0"/>
                <a:cs typeface="Calibri" panose="020F0502020204030204" pitchFamily="34" charset="0"/>
              </a:rPr>
              <a:t>EBC, early breast cancer.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594473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EBC, early breast cancer; NCCN, National Comprehensive Cancer Network; 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11456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HCP, healthcare professional; VUS, variant of uncertain significance.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2251187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CT, chemotherapy; EBC, early breast cancer; RT, radiation therapy;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3593418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AML, acute myeloid leukemia; ANC, absolute neutrophil count; Hgb, hemoglobin; MDS, myelodysplastic syndromes; PARPi, PARP inhibitor.</a:t>
            </a:r>
          </a:p>
        </p:txBody>
      </p:sp>
      <p:sp>
        <p:nvSpPr>
          <p:cNvPr id="4" name="Slide Number Placeholder 3"/>
          <p:cNvSpPr>
            <a:spLocks noGrp="1"/>
          </p:cNvSpPr>
          <p:nvPr>
            <p:ph type="sldNum" sz="quarter" idx="10"/>
          </p:nvPr>
        </p:nvSpPr>
        <p:spPr/>
        <p:txBody>
          <a:bodyPr/>
          <a:lstStyle/>
          <a:p>
            <a:fld id="{5C5A650E-E16E-44A3-BDFA-0271D9137309}" type="slidenum">
              <a:rPr lang="en-US" smtClean="0"/>
              <a:pPr/>
              <a:t>17</a:t>
            </a:fld>
            <a:endParaRPr lang="en-US"/>
          </a:p>
        </p:txBody>
      </p:sp>
    </p:spTree>
    <p:extLst>
      <p:ext uri="{BB962C8B-B14F-4D97-AF65-F5344CB8AC3E}">
        <p14:creationId xmlns:p14="http://schemas.microsoft.com/office/powerpoint/2010/main" val="214403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193611-2AEF-4347-A4F7-620F166AEEB3}" type="slidenum">
              <a:rPr lang="en-US" smtClean="0"/>
              <a:t>18</a:t>
            </a:fld>
            <a:endParaRPr lang="en-US"/>
          </a:p>
        </p:txBody>
      </p:sp>
    </p:spTree>
    <p:extLst>
      <p:ext uri="{BB962C8B-B14F-4D97-AF65-F5344CB8AC3E}">
        <p14:creationId xmlns:p14="http://schemas.microsoft.com/office/powerpoint/2010/main" val="3652548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EBC, early breast cancer; HR, hormone receptor; TNBC, triple-negative breast cancer.</a:t>
            </a:r>
          </a:p>
        </p:txBody>
      </p:sp>
      <p:sp>
        <p:nvSpPr>
          <p:cNvPr id="4" name="Slide Number Placeholder 3"/>
          <p:cNvSpPr>
            <a:spLocks noGrp="1"/>
          </p:cNvSpPr>
          <p:nvPr>
            <p:ph type="sldNum" sz="quarter" idx="5"/>
          </p:nvPr>
        </p:nvSpPr>
        <p:spPr/>
        <p:txBody>
          <a:bodyPr/>
          <a:lstStyle/>
          <a:p>
            <a:fld id="{E2D07A36-6DF5-446B-99AF-0AFE692B760F}" type="slidenum">
              <a:rPr lang="en-US" smtClean="0"/>
              <a:t>19</a:t>
            </a:fld>
            <a:endParaRPr lang="en-US"/>
          </a:p>
        </p:txBody>
      </p:sp>
    </p:spTree>
    <p:extLst>
      <p:ext uri="{BB962C8B-B14F-4D97-AF65-F5344CB8AC3E}">
        <p14:creationId xmlns:p14="http://schemas.microsoft.com/office/powerpoint/2010/main" val="1361329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20</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57071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90635DB1-3A01-30B0-977B-EE3FBF287838}"/>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AFE8815A-3E46-FF26-74C8-C29796F1A9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8FBAE5E0-E1F4-17EC-E21B-F4F8A422480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67276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7375541-EAFA-E8E0-E6C2-B73B095D06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717178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9802D130-0E5C-5C90-B544-87B6A61453A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E669FE61-D4D2-0A98-8945-6EC11ADDCE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A5CA8A6-DCA2-1D9A-0D1F-DA98A1F4500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26273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44982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4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BA4F0245-FD3B-281A-0F7E-CFF1285B1A01}"/>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FF43F8F9-CDC4-8C3F-C7DA-9C39815813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3D6916C4-D514-F309-E46F-AFEC69D6304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809726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190DB168-50AE-003D-E3A5-21168E1AA2C7}"/>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2E5E744B-919D-26AD-3A96-0EB64621CD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5D931CDC-4A77-54CA-A5CE-5D3BA170AD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748725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D37B57C-78AB-BEAE-BC0F-A2E98DD0ED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918012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8A4E074B-0B71-0EC2-F32D-5981359F5D51}"/>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85F5737E-8686-B3BB-F03B-985BCE2A66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D5DE8673-2EB1-407F-EEBE-16F3D7C0D5C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59953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5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16CF2DDF-2430-8569-A5B1-B148581E514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9142B2ED-880F-39C1-FB4D-F71681F777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670219AD-29CA-E3AA-D640-0E94A3C909B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446348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38240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04683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1709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CB2A3843-74F4-EA5E-E8FE-2F0B20C1AB13}"/>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109AF6D1-ACEC-061C-0782-A947FD6D31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E62BF666-9EE0-2843-01A2-B461535DBD7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27617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D7D855B1-BD65-2381-8895-E15BD2A510AD}"/>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5B9AB975-86E4-5317-6202-529F3CE6EA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2C22A96-1D53-FF9C-0011-8D7154631E1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2217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2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DFFC4B6F-FA7A-D231-2999-A83E6067234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C3007A43-9568-CA6D-54CC-EC8746B95C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F66FD0B5-181C-1DB0-461E-20E27F60979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17702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3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860E87FC-187B-F8C6-EB1E-7AA82355B85C}"/>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5C74F07-D695-8E97-C153-B92B90B8FF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ACBE5621-F736-BB97-7D12-537014ABA1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668389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75451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2BFC21FD-77A6-2052-458D-548FF5439BB9}"/>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09B2A6F-4758-2BF4-2FCD-DB377DE858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A80A185-F00E-73D6-DC5B-FABAF303AE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037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88750354-08BC-8869-D18A-73F4DE73A240}"/>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2858591E-B0C6-0760-19C0-EFC89D32D3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8C52188-6314-43C0-6D0E-C0C492C082E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95948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B292E2DD-C974-6285-7047-492472517925}"/>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5684A624-3FE1-326C-EB36-667E8671490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446E613-6523-5027-56DE-47B777AE922D}"/>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89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F50309FE-8265-9CD4-F627-FAF6FB7BE3C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72DFECB0-F782-9ABB-7192-C4D69FE3A9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C0451820-FC8A-4CDF-45CB-C138B0C1952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5615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1846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A83F8C63-8AC7-1647-16DF-F7CD64219042}"/>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658329A-E2C2-D40B-C22C-5E23A2B751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E2C9F2C-7941-B44D-6973-BC82EC4B29D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82590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75AC00AA-6D56-6D88-B776-D93D4AC9522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310DBC63-044B-89A5-C088-E1CC30B50A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D818B7C-9575-A6E2-F7D2-817E686565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81699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2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CCB4DB8D-0534-4EC5-6E75-1D93648B22DF}"/>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76067C1-B121-56D6-B6EB-41A97B1B26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0CAA7E6-2ABB-307D-A96F-9FE8F44103E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438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3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52701F3C-9A03-4E76-EFCB-CD5CB111819D}"/>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DD8D9162-92CD-946D-6AB1-72065C1495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C7BF9D92-A008-F867-E71B-7E5A4CF94FF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7710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88492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F9DC96-172A-8C7C-1740-8848D9E239E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39C01860-F381-0BD6-7888-3C7F7A3B6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B147F66B-5602-8390-CE7B-201242FD771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02720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BFBAB95-798B-035B-A538-0AEAEAC0DE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451751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0CE7C6-13F3-CFB0-530E-EFB31863EBF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5BB1568-AE41-40FF-B63D-1C16CB3C39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1F5CEAB7-07D3-FEF0-48BF-FA00AFCF7E7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54752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8838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2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9C4C4A-A6D9-B096-B9B2-72E6837F7E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C129282-7D74-250E-DB53-7ACA62E1B4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42B01791-1444-992B-B3C1-B1F1C096D00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51951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373226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009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45066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71" r:id="rId3"/>
    <p:sldLayoutId id="2147484672" r:id="rId4"/>
    <p:sldLayoutId id="2147484667" r:id="rId5"/>
    <p:sldLayoutId id="2147484668" r:id="rId6"/>
    <p:sldLayoutId id="2147484709" r:id="rId7"/>
    <p:sldLayoutId id="2147484670" r:id="rId8"/>
    <p:sldLayoutId id="2147484710" r:id="rId9"/>
    <p:sldLayoutId id="2147484711" r:id="rId10"/>
    <p:sldLayoutId id="2147484673" r:id="rId11"/>
    <p:sldLayoutId id="2147484712" r:id="rId12"/>
    <p:sldLayoutId id="2147484695" r:id="rId13"/>
    <p:sldLayoutId id="2147484696" r:id="rId14"/>
    <p:sldLayoutId id="2147484663" r:id="rId15"/>
    <p:sldLayoutId id="2147484657" r:id="rId16"/>
    <p:sldLayoutId id="2147484658" r:id="rId17"/>
    <p:sldLayoutId id="2147484674" r:id="rId18"/>
    <p:sldLayoutId id="2147484713" r:id="rId19"/>
    <p:sldLayoutId id="2147484677" r:id="rId20"/>
    <p:sldLayoutId id="2147484714" r:id="rId21"/>
    <p:sldLayoutId id="2147484698" r:id="rId22"/>
    <p:sldLayoutId id="2147484706" r:id="rId23"/>
    <p:sldLayoutId id="2147484659" r:id="rId24"/>
    <p:sldLayoutId id="2147484676" r:id="rId25"/>
    <p:sldLayoutId id="2147484715" r:id="rId26"/>
    <p:sldLayoutId id="2147484716" r:id="rId27"/>
    <p:sldLayoutId id="2147484682" r:id="rId28"/>
    <p:sldLayoutId id="2147484700" r:id="rId29"/>
    <p:sldLayoutId id="2147484708" r:id="rId30"/>
    <p:sldLayoutId id="2147484660" r:id="rId31"/>
    <p:sldLayoutId id="2147484678" r:id="rId32"/>
    <p:sldLayoutId id="2147484684" r:id="rId33"/>
    <p:sldLayoutId id="2147484685" r:id="rId34"/>
    <p:sldLayoutId id="2147484686" r:id="rId35"/>
    <p:sldLayoutId id="2147484702" r:id="rId36"/>
    <p:sldLayoutId id="2147484707" r:id="rId37"/>
    <p:sldLayoutId id="2147484661" r:id="rId38"/>
    <p:sldLayoutId id="2147484680" r:id="rId39"/>
    <p:sldLayoutId id="2147484681" r:id="rId40"/>
    <p:sldLayoutId id="2147484688" r:id="rId41"/>
    <p:sldLayoutId id="2147484689" r:id="rId42"/>
    <p:sldLayoutId id="2147484690" r:id="rId43"/>
    <p:sldLayoutId id="2147484691" r:id="rId44"/>
    <p:sldLayoutId id="2147484704" r:id="rId45"/>
    <p:sldLayoutId id="2147484705" r:id="rId46"/>
    <p:sldLayoutId id="2147484666" r:id="rId47"/>
    <p:sldLayoutId id="2147484662" r:id="rId4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120775"/>
          </a:xfrm>
        </p:spPr>
        <p:txBody>
          <a:bodyPr/>
          <a:lstStyle/>
          <a:p>
            <a:pPr>
              <a:spcBef>
                <a:spcPts val="0"/>
              </a:spcBef>
              <a:spcAft>
                <a:spcPts val="0"/>
              </a:spcAft>
            </a:pPr>
            <a:r>
              <a:rPr lang="en-US" altLang="en-US"/>
              <a:t>Tanya Gupta, MD</a:t>
            </a:r>
            <a:br>
              <a:rPr lang="en-US" altLang="en-US"/>
            </a:br>
            <a:r>
              <a:rPr lang="it-IT" altLang="en-US" sz="1600" b="0"/>
              <a:t>Clinical Assistant Professor</a:t>
            </a:r>
          </a:p>
          <a:p>
            <a:pPr>
              <a:spcBef>
                <a:spcPts val="0"/>
              </a:spcBef>
              <a:spcAft>
                <a:spcPts val="0"/>
              </a:spcAft>
            </a:pPr>
            <a:r>
              <a:rPr lang="it-IT" altLang="en-US" sz="1600" b="0"/>
              <a:t>Stanford Healthcare</a:t>
            </a:r>
          </a:p>
          <a:p>
            <a:pPr>
              <a:spcBef>
                <a:spcPts val="0"/>
              </a:spcBef>
              <a:spcAft>
                <a:spcPts val="0"/>
              </a:spcAft>
            </a:pPr>
            <a:r>
              <a:rPr lang="it-IT" altLang="en-US" sz="1600" b="0"/>
              <a:t>Palo Alto, California</a:t>
            </a:r>
            <a:endParaRPr lang="en-US" altLang="en-US" sz="1600" b="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463338" cy="2057400"/>
          </a:xfrm>
        </p:spPr>
        <p:txBody>
          <a:bodyPr>
            <a:normAutofit/>
          </a:bodyPr>
          <a:lstStyle/>
          <a:p>
            <a:r>
              <a:rPr lang="en-US"/>
              <a:t>Germline </a:t>
            </a:r>
            <a:r>
              <a:rPr lang="en-US" i="1"/>
              <a:t>BRCA</a:t>
            </a:r>
            <a:r>
              <a:rPr lang="en-US"/>
              <a:t> Testing and Targeting in </a:t>
            </a:r>
            <a:br>
              <a:rPr lang="en-US"/>
            </a:br>
            <a:r>
              <a:rPr lang="en-US"/>
              <a:t>HER2-Negative Early-Stage Breast Cancer</a:t>
            </a:r>
            <a:endParaRPr lang="en-US" altLang="en-US"/>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575BDDD0-F9E6-4579-D679-8E021FFA6A77}"/>
              </a:ext>
            </a:extLst>
          </p:cNvPr>
          <p:cNvSpPr txBox="1">
            <a:spLocks noChangeArrowheads="1"/>
          </p:cNvSpPr>
          <p:nvPr/>
        </p:nvSpPr>
        <p:spPr bwMode="auto">
          <a:xfrm>
            <a:off x="435015" y="6190149"/>
            <a:ext cx="518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Merck Sharp &amp; Dohme, LLC, and Novartis Pharmaceuticals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a:solidFill>
                  <a:srgbClr val="E1471D"/>
                </a:solidFill>
                <a:latin typeface="Calibri"/>
                <a:cs typeface="Calibri"/>
              </a:rPr>
              <a:t>Tanya Gupta, MD: </a:t>
            </a:r>
            <a:r>
              <a:rPr lang="en-US" sz="2800" i="1">
                <a:latin typeface="Calibri"/>
                <a:cs typeface="Calibri"/>
              </a:rPr>
              <a:t>consultant/advisor/speaker: </a:t>
            </a:r>
            <a:r>
              <a:rPr lang="en-US" sz="2800">
                <a:latin typeface="Calibri"/>
                <a:cs typeface="Calibri"/>
              </a:rPr>
              <a:t>AstraZeneca, Biotheranostics, Gilead, Pfizer.</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EAAB-3D9D-48D8-8531-47D48ED33B1B}"/>
              </a:ext>
            </a:extLst>
          </p:cNvPr>
          <p:cNvSpPr>
            <a:spLocks noGrp="1"/>
          </p:cNvSpPr>
          <p:nvPr>
            <p:ph type="title"/>
          </p:nvPr>
        </p:nvSpPr>
        <p:spPr/>
        <p:txBody>
          <a:bodyPr/>
          <a:lstStyle/>
          <a:p>
            <a:r>
              <a:rPr lang="en-US"/>
              <a:t>Prevalence of </a:t>
            </a:r>
            <a:r>
              <a:rPr lang="en-US" i="1"/>
              <a:t>BRCA </a:t>
            </a:r>
            <a:r>
              <a:rPr lang="en-US"/>
              <a:t>Mutations</a:t>
            </a:r>
          </a:p>
        </p:txBody>
      </p:sp>
      <p:sp>
        <p:nvSpPr>
          <p:cNvPr id="3" name="Content Placeholder 2">
            <a:extLst>
              <a:ext uri="{FF2B5EF4-FFF2-40B4-BE49-F238E27FC236}">
                <a16:creationId xmlns:a16="http://schemas.microsoft.com/office/drawing/2014/main" id="{3B3EAF4B-5899-45FB-A3ED-DEFA7917C155}"/>
              </a:ext>
            </a:extLst>
          </p:cNvPr>
          <p:cNvSpPr>
            <a:spLocks noGrp="1"/>
          </p:cNvSpPr>
          <p:nvPr>
            <p:ph idx="1"/>
          </p:nvPr>
        </p:nvSpPr>
        <p:spPr/>
        <p:txBody>
          <a:bodyPr/>
          <a:lstStyle/>
          <a:p>
            <a:r>
              <a:rPr lang="en-US" b="0" i="1">
                <a:effectLst/>
                <a:cs typeface="Calibri" panose="020F0502020204030204" pitchFamily="34" charset="0"/>
              </a:rPr>
              <a:t>BRCA</a:t>
            </a:r>
            <a:r>
              <a:rPr lang="en-US" b="0" i="0">
                <a:effectLst/>
                <a:cs typeface="Calibri" panose="020F0502020204030204" pitchFamily="34" charset="0"/>
              </a:rPr>
              <a:t> mutations are the most common genetic variants in breast cancer and are associated with aggressive clinical and biological features of breast cancer </a:t>
            </a:r>
          </a:p>
          <a:p>
            <a:r>
              <a:rPr lang="en-US"/>
              <a:t>Germline </a:t>
            </a:r>
            <a:r>
              <a:rPr lang="en-US" i="1"/>
              <a:t>BRCA1/2 </a:t>
            </a:r>
            <a:r>
              <a:rPr lang="en-US"/>
              <a:t>mutation prevalence in all EBC: 6.1% to 7%</a:t>
            </a:r>
            <a:r>
              <a:rPr lang="en-US" baseline="30000"/>
              <a:t>1,2</a:t>
            </a:r>
            <a:endParaRPr lang="en-US"/>
          </a:p>
          <a:p>
            <a:pPr lvl="1"/>
            <a:r>
              <a:rPr lang="en-US"/>
              <a:t>HR+/HER2- EBC: 3.7%</a:t>
            </a:r>
            <a:r>
              <a:rPr lang="en-US" baseline="30000"/>
              <a:t>1</a:t>
            </a:r>
            <a:endParaRPr lang="en-US"/>
          </a:p>
          <a:p>
            <a:pPr lvl="1"/>
            <a:r>
              <a:rPr lang="en-US"/>
              <a:t>Early TNBC: 11.2% to 19.5%</a:t>
            </a:r>
            <a:r>
              <a:rPr lang="en-US" baseline="30000"/>
              <a:t>3-5</a:t>
            </a:r>
            <a:endParaRPr lang="en-US"/>
          </a:p>
          <a:p>
            <a:pPr lvl="1"/>
            <a:r>
              <a:rPr lang="en-US" b="0" i="0">
                <a:effectLst/>
                <a:cs typeface="Calibri" panose="020F0502020204030204" pitchFamily="34" charset="0"/>
              </a:rPr>
              <a:t>Prevalence differs by ethnicity, race, and age</a:t>
            </a:r>
            <a:r>
              <a:rPr lang="en-US" baseline="30000">
                <a:cs typeface="Calibri" panose="020F0502020204030204" pitchFamily="34" charset="0"/>
              </a:rPr>
              <a:t>5-7</a:t>
            </a:r>
            <a:endParaRPr lang="en-US" b="0" i="0">
              <a:effectLst/>
              <a:cs typeface="Calibri" panose="020F0502020204030204" pitchFamily="34" charset="0"/>
            </a:endParaRPr>
          </a:p>
        </p:txBody>
      </p:sp>
      <p:sp>
        <p:nvSpPr>
          <p:cNvPr id="5" name="Text Box 15">
            <a:extLst>
              <a:ext uri="{FF2B5EF4-FFF2-40B4-BE49-F238E27FC236}">
                <a16:creationId xmlns:a16="http://schemas.microsoft.com/office/drawing/2014/main" id="{F4E97C86-58A5-9632-EA6F-DE75138CECE6}"/>
              </a:ext>
            </a:extLst>
          </p:cNvPr>
          <p:cNvSpPr txBox="1">
            <a:spLocks noChangeArrowheads="1"/>
          </p:cNvSpPr>
          <p:nvPr/>
        </p:nvSpPr>
        <p:spPr bwMode="auto">
          <a:xfrm>
            <a:off x="412751" y="5997811"/>
            <a:ext cx="6031592"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1. Tung. JCO. 2016;34:1460. 2. Winter. Ann Oncol. 2016;27:1532. 3. Couch. JCO. 2015;33:304.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4. Gonzalez-Angulo. Clin Cancer Res. 2011;17:1082. 5. Engel. BMC Cancer. 2018;18:265.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6. Sharma. Breast Cancer Res Treat. 2014;145:707. 7. Greenup. Ann Surg Onc. 2013;10:3254.</a:t>
            </a:r>
          </a:p>
        </p:txBody>
      </p:sp>
    </p:spTree>
    <p:extLst>
      <p:ext uri="{BB962C8B-B14F-4D97-AF65-F5344CB8AC3E}">
        <p14:creationId xmlns:p14="http://schemas.microsoft.com/office/powerpoint/2010/main" val="1651486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BE9BAA-6155-4244-ACF8-1FC274F0D05E}"/>
              </a:ext>
            </a:extLst>
          </p:cNvPr>
          <p:cNvSpPr>
            <a:spLocks noGrp="1"/>
          </p:cNvSpPr>
          <p:nvPr>
            <p:ph type="title"/>
          </p:nvPr>
        </p:nvSpPr>
        <p:spPr/>
        <p:txBody>
          <a:bodyPr/>
          <a:lstStyle/>
          <a:p>
            <a:r>
              <a:rPr lang="en-US"/>
              <a:t>PARP Inhibition for </a:t>
            </a:r>
            <a:r>
              <a:rPr lang="en-US" i="1"/>
              <a:t>BRCA</a:t>
            </a:r>
            <a:r>
              <a:rPr lang="en-US"/>
              <a:t>-Mutated Cancer</a:t>
            </a:r>
          </a:p>
        </p:txBody>
      </p:sp>
      <p:sp>
        <p:nvSpPr>
          <p:cNvPr id="7" name="Content Placeholder 6">
            <a:extLst>
              <a:ext uri="{FF2B5EF4-FFF2-40B4-BE49-F238E27FC236}">
                <a16:creationId xmlns:a16="http://schemas.microsoft.com/office/drawing/2014/main" id="{85EE71C7-08F4-9748-835E-27A865842D24}"/>
              </a:ext>
            </a:extLst>
          </p:cNvPr>
          <p:cNvSpPr>
            <a:spLocks noGrp="1"/>
          </p:cNvSpPr>
          <p:nvPr>
            <p:ph idx="1"/>
          </p:nvPr>
        </p:nvSpPr>
        <p:spPr>
          <a:prstGeom prst="rect">
            <a:avLst/>
          </a:prstGeom>
        </p:spPr>
        <p:txBody>
          <a:bodyPr>
            <a:normAutofit/>
          </a:bodyPr>
          <a:lstStyle/>
          <a:p>
            <a:pPr marL="285750" indent="-285750">
              <a:spcBef>
                <a:spcPts val="500"/>
              </a:spcBef>
              <a:spcAft>
                <a:spcPts val="500"/>
              </a:spcAft>
            </a:pPr>
            <a:r>
              <a:rPr lang="en-US" sz="2400"/>
              <a:t>PARP genes encode enzymes that help maintain DNA integrity during replication and repair single-stranded DNA breaks</a:t>
            </a:r>
          </a:p>
          <a:p>
            <a:pPr marL="285750" indent="-285750">
              <a:spcBef>
                <a:spcPts val="500"/>
              </a:spcBef>
              <a:spcAft>
                <a:spcPts val="500"/>
              </a:spcAft>
            </a:pPr>
            <a:r>
              <a:rPr lang="en-US" sz="2400"/>
              <a:t>PARP inhibition leads to </a:t>
            </a:r>
            <a:r>
              <a:rPr lang="en-US" sz="2400" b="1"/>
              <a:t>synthetic lethality </a:t>
            </a:r>
            <a:r>
              <a:rPr lang="en-US" sz="2400"/>
              <a:t>in cells deficient in homologous recombination repair, such as those with </a:t>
            </a:r>
            <a:r>
              <a:rPr lang="en-US" sz="2400" i="1"/>
              <a:t>BRCA1/2 </a:t>
            </a:r>
            <a:r>
              <a:rPr lang="en-US" sz="2400"/>
              <a:t>mutations</a:t>
            </a:r>
          </a:p>
          <a:p>
            <a:pPr marL="292100" indent="-292100">
              <a:spcAft>
                <a:spcPts val="500"/>
              </a:spcAft>
            </a:pPr>
            <a:r>
              <a:rPr lang="en-US" sz="2400"/>
              <a:t>PARP inhibitors have demonstrated efficacy in </a:t>
            </a:r>
            <a:r>
              <a:rPr lang="en-US" sz="2400" i="1"/>
              <a:t>BRCA-</a:t>
            </a:r>
            <a:r>
              <a:rPr lang="en-US" sz="2400"/>
              <a:t>mutated cancers, including breast cancer</a:t>
            </a:r>
          </a:p>
        </p:txBody>
      </p:sp>
      <p:sp>
        <p:nvSpPr>
          <p:cNvPr id="33" name="Slide Number Placeholder 7">
            <a:extLst>
              <a:ext uri="{FF2B5EF4-FFF2-40B4-BE49-F238E27FC236}">
                <a16:creationId xmlns:a16="http://schemas.microsoft.com/office/drawing/2014/main" id="{9F45F6B4-D065-CC4F-B5F2-3B91E5E570F9}"/>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2" name="Picture 1"/>
          <p:cNvPicPr>
            <a:picLocks noChangeAspect="1"/>
          </p:cNvPicPr>
          <p:nvPr/>
        </p:nvPicPr>
        <p:blipFill>
          <a:blip r:embed="rId4"/>
          <a:stretch>
            <a:fillRect/>
          </a:stretch>
        </p:blipFill>
        <p:spPr>
          <a:xfrm>
            <a:off x="1430952" y="3899379"/>
            <a:ext cx="8713466" cy="2100382"/>
          </a:xfrm>
          <a:prstGeom prst="rect">
            <a:avLst/>
          </a:prstGeom>
        </p:spPr>
      </p:pic>
      <p:sp>
        <p:nvSpPr>
          <p:cNvPr id="20" name="TextBox 2"/>
          <p:cNvSpPr txBox="1"/>
          <p:nvPr/>
        </p:nvSpPr>
        <p:spPr>
          <a:xfrm>
            <a:off x="7166536" y="4587825"/>
            <a:ext cx="1167125" cy="265073"/>
          </a:xfrm>
          <a:prstGeom prst="rect">
            <a:avLst/>
          </a:prstGeom>
          <a:noFill/>
        </p:spPr>
        <p:txBody>
          <a:bodyPr vert="horz" wrap="square" lIns="0" tIns="0" rIns="0" bIns="0" rtlCol="0">
            <a:spAutoFit/>
          </a:bodyPr>
          <a:lstStyle/>
          <a:p>
            <a:pPr marL="0" marR="0" lvl="0" indent="0" algn="l" defTabSz="914400" rtl="0" eaLnBrk="1" fontAlgn="auto" latinLnBrk="0" hangingPunct="1">
              <a:lnSpc>
                <a:spcPts val="1035"/>
              </a:lnSpc>
              <a:spcBef>
                <a:spcPts val="0"/>
              </a:spcBef>
              <a:spcAft>
                <a:spcPts val="0"/>
              </a:spcAft>
              <a:buClrTx/>
              <a:buSzTx/>
              <a:buFontTx/>
              <a:buNone/>
              <a:tabLst/>
              <a:defRPr/>
            </a:pPr>
            <a:r>
              <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DNA Repair</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TextBox 3"/>
          <p:cNvSpPr txBox="1"/>
          <p:nvPr/>
        </p:nvSpPr>
        <p:spPr>
          <a:xfrm>
            <a:off x="1867345" y="4282033"/>
            <a:ext cx="849528"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tab pos="1155700" algn="l"/>
              </a:tabLst>
              <a:defRPr/>
            </a:pPr>
            <a:r>
              <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DNA Damage</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TextBox 4"/>
          <p:cNvSpPr txBox="1"/>
          <p:nvPr/>
        </p:nvSpPr>
        <p:spPr>
          <a:xfrm>
            <a:off x="2346742" y="5807900"/>
            <a:ext cx="65" cy="110800"/>
          </a:xfrm>
          <a:prstGeom prst="rect">
            <a:avLst/>
          </a:prstGeom>
          <a:noFill/>
        </p:spPr>
        <p:txBody>
          <a:bodyPr vert="horz" wrap="none" lIns="0" tIns="0" rIns="0" bIns="0" rtlCol="0">
            <a:spAutoFit/>
          </a:bodyPr>
          <a:lstStyle/>
          <a:p>
            <a:pPr marL="0" marR="0" lvl="0" indent="0" algn="l" defTabSz="914400" rtl="0" eaLnBrk="1" fontAlgn="auto" latinLnBrk="0" hangingPunct="1">
              <a:lnSpc>
                <a:spcPts val="835"/>
              </a:lnSpc>
              <a:spcBef>
                <a:spcPts val="0"/>
              </a:spcBef>
              <a:spcAft>
                <a:spcPts val="0"/>
              </a:spcAft>
              <a:buClrTx/>
              <a:buSzTx/>
              <a:buFontTx/>
              <a:buNone/>
              <a:tabLst/>
              <a:defRPr/>
            </a:pPr>
            <a:endParaRPr kumimoji="0" lang="en-CA" sz="10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p:txBody>
      </p:sp>
      <p:sp>
        <p:nvSpPr>
          <p:cNvPr id="23" name="TextBox 5"/>
          <p:cNvSpPr txBox="1"/>
          <p:nvPr/>
        </p:nvSpPr>
        <p:spPr>
          <a:xfrm>
            <a:off x="5642934" y="4133048"/>
            <a:ext cx="242054" cy="220125"/>
          </a:xfrm>
          <a:prstGeom prst="rect">
            <a:avLst/>
          </a:prstGeom>
          <a:noFill/>
        </p:spPr>
        <p:txBody>
          <a:bodyPr vert="horz" wrap="non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BER</a:t>
            </a:r>
          </a:p>
          <a:p>
            <a:pPr marL="0" marR="0" lvl="0" indent="0" algn="l" defTabSz="914400" rtl="0" eaLnBrk="1" fontAlgn="auto" latinLnBrk="0" hangingPunct="1">
              <a:lnSpc>
                <a:spcPts val="805"/>
              </a:lnSpc>
              <a:spcBef>
                <a:spcPts val="0"/>
              </a:spcBef>
              <a:spcAft>
                <a:spcPts val="0"/>
              </a:spcAft>
              <a:buClrTx/>
              <a:buSzTx/>
              <a:buFontTx/>
              <a:buNone/>
              <a:tabLst/>
              <a:defRPr/>
            </a:pPr>
            <a:endPar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TextBox 6"/>
          <p:cNvSpPr txBox="1"/>
          <p:nvPr/>
        </p:nvSpPr>
        <p:spPr>
          <a:xfrm>
            <a:off x="5513254" y="4305956"/>
            <a:ext cx="528222" cy="197683"/>
          </a:xfrm>
          <a:prstGeom prst="rect">
            <a:avLst/>
          </a:prstGeom>
          <a:noFill/>
        </p:spPr>
        <p:txBody>
          <a:bodyPr vert="horz" wrap="non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Pathway</a:t>
            </a:r>
          </a:p>
          <a:p>
            <a:pPr marL="0" marR="0" lvl="0" indent="0" algn="l" defTabSz="914400" rtl="0" eaLnBrk="1" fontAlgn="auto" latinLnBrk="0" hangingPunct="1">
              <a:lnSpc>
                <a:spcPts val="735"/>
              </a:lnSpc>
              <a:spcBef>
                <a:spcPts val="0"/>
              </a:spcBef>
              <a:spcAft>
                <a:spcPts val="0"/>
              </a:spcAft>
              <a:buClrTx/>
              <a:buSzTx/>
              <a:buFontTx/>
              <a:buNone/>
              <a:tabLst/>
              <a:defRPr/>
            </a:pPr>
            <a:endPar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TextBox 7"/>
          <p:cNvSpPr txBox="1"/>
          <p:nvPr/>
        </p:nvSpPr>
        <p:spPr>
          <a:xfrm>
            <a:off x="5604592" y="5094898"/>
            <a:ext cx="368691" cy="242631"/>
          </a:xfrm>
          <a:prstGeom prst="rect">
            <a:avLst/>
          </a:prstGeom>
          <a:noFill/>
        </p:spPr>
        <p:txBody>
          <a:bodyPr vert="horz" wrap="none" lIns="0" tIns="0" rIns="0" bIns="0" rtlCol="0">
            <a:spAutoFit/>
          </a:bodyP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NAD+</a:t>
            </a:r>
          </a:p>
          <a:p>
            <a:pPr marL="0" marR="0" lvl="0" indent="0" algn="l"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TextBox 8"/>
          <p:cNvSpPr txBox="1"/>
          <p:nvPr/>
        </p:nvSpPr>
        <p:spPr>
          <a:xfrm>
            <a:off x="5594688" y="5689215"/>
            <a:ext cx="322076" cy="220125"/>
          </a:xfrm>
          <a:prstGeom prst="rect">
            <a:avLst/>
          </a:prstGeom>
          <a:noFill/>
        </p:spPr>
        <p:txBody>
          <a:bodyPr vert="horz" wrap="non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805"/>
              </a:lnSpc>
              <a:spcBef>
                <a:spcPts val="0"/>
              </a:spcBef>
              <a:spcAft>
                <a:spcPts val="0"/>
              </a:spcAft>
              <a:buClrTx/>
              <a:buSzTx/>
              <a:buFontTx/>
              <a:buNone/>
              <a:tabLst/>
              <a:defRPr/>
            </a:pPr>
            <a:endPar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TextBox 9"/>
          <p:cNvSpPr txBox="1"/>
          <p:nvPr/>
        </p:nvSpPr>
        <p:spPr>
          <a:xfrm>
            <a:off x="5497772" y="5895575"/>
            <a:ext cx="612347" cy="197683"/>
          </a:xfrm>
          <a:prstGeom prst="rect">
            <a:avLst/>
          </a:prstGeom>
          <a:noFill/>
        </p:spPr>
        <p:txBody>
          <a:bodyPr vert="horz" wrap="non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defRPr/>
            </a:pPr>
            <a:r>
              <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Inhibition</a:t>
            </a:r>
          </a:p>
          <a:p>
            <a:pPr marL="0" marR="0" lvl="0" indent="0" algn="l" defTabSz="914400" rtl="0" eaLnBrk="1" fontAlgn="auto" latinLnBrk="0" hangingPunct="1">
              <a:lnSpc>
                <a:spcPts val="735"/>
              </a:lnSpc>
              <a:spcBef>
                <a:spcPts val="0"/>
              </a:spcBef>
              <a:spcAft>
                <a:spcPts val="0"/>
              </a:spcAft>
              <a:buClrTx/>
              <a:buSzTx/>
              <a:buFontTx/>
              <a:buNone/>
              <a:tabLst/>
              <a:defRPr/>
            </a:pPr>
            <a:endParaRPr kumimoji="0" lang="en-CA" sz="12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p:txBody>
      </p:sp>
      <p:sp>
        <p:nvSpPr>
          <p:cNvPr id="28" name="TextBox 10"/>
          <p:cNvSpPr txBox="1"/>
          <p:nvPr/>
        </p:nvSpPr>
        <p:spPr>
          <a:xfrm>
            <a:off x="7064474" y="6066133"/>
            <a:ext cx="864852"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DNA Collapse</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TextBox 11"/>
          <p:cNvSpPr txBox="1"/>
          <p:nvPr/>
        </p:nvSpPr>
        <p:spPr>
          <a:xfrm>
            <a:off x="9115725" y="4080178"/>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Cell</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TextBox 13"/>
          <p:cNvSpPr txBox="1"/>
          <p:nvPr/>
        </p:nvSpPr>
        <p:spPr>
          <a:xfrm>
            <a:off x="8151342" y="5051118"/>
            <a:ext cx="1167125" cy="197683"/>
          </a:xfrm>
          <a:prstGeom prst="rect">
            <a:avLst/>
          </a:prstGeom>
          <a:noFill/>
        </p:spPr>
        <p:txBody>
          <a:bodyPr vert="horz" wrap="squar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tab pos="101600" algn="l"/>
              </a:tabLst>
              <a:defRPr/>
            </a:pPr>
            <a:r>
              <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745"/>
              </a:lnSpc>
              <a:spcBef>
                <a:spcPts val="0"/>
              </a:spcBef>
              <a:spcAft>
                <a:spcPts val="0"/>
              </a:spcAft>
              <a:buClrTx/>
              <a:buSzTx/>
              <a:buFontTx/>
              <a:buNone/>
              <a:tabLst/>
              <a:defRPr/>
            </a:pPr>
            <a:endPar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TextBox 14"/>
          <p:cNvSpPr txBox="1"/>
          <p:nvPr/>
        </p:nvSpPr>
        <p:spPr>
          <a:xfrm>
            <a:off x="9138585" y="5693811"/>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Apoptosis</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TextBox 3"/>
          <p:cNvSpPr txBox="1"/>
          <p:nvPr/>
        </p:nvSpPr>
        <p:spPr>
          <a:xfrm>
            <a:off x="3747604" y="4032041"/>
            <a:ext cx="332592" cy="265073"/>
          </a:xfrm>
          <a:prstGeom prst="rect">
            <a:avLst/>
          </a:prstGeom>
          <a:noFill/>
        </p:spPr>
        <p:txBody>
          <a:bodyPr vert="horz" wrap="none" lIns="0" tIns="0" rIns="0" bIns="0" rtlCol="0">
            <a:spAutoFit/>
          </a:bodyPr>
          <a:lstStyle/>
          <a:p>
            <a:pPr marL="0" marR="0" lvl="0" indent="0" algn="l" defTabSz="914400" rtl="0" eaLnBrk="1" fontAlgn="auto" latinLnBrk="0" hangingPunct="1">
              <a:lnSpc>
                <a:spcPts val="1000"/>
              </a:lnSpc>
              <a:spcBef>
                <a:spcPts val="0"/>
              </a:spcBef>
              <a:spcAft>
                <a:spcPts val="0"/>
              </a:spcAft>
              <a:buClrTx/>
              <a:buSzTx/>
              <a:buFontTx/>
              <a:buNone/>
              <a:tabLst>
                <a:tab pos="1155700" algn="l"/>
              </a:tabLst>
              <a:defRPr/>
            </a:pPr>
            <a:r>
              <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PARP</a:t>
            </a:r>
          </a:p>
          <a:p>
            <a:pPr marL="0" marR="0" lvl="0" indent="0" algn="l" defTabSz="914400" rtl="0" eaLnBrk="1" fontAlgn="auto" latinLnBrk="0" hangingPunct="1">
              <a:lnSpc>
                <a:spcPts val="1035"/>
              </a:lnSpc>
              <a:spcBef>
                <a:spcPts val="0"/>
              </a:spcBef>
              <a:spcAft>
                <a:spcPts val="0"/>
              </a:spcAft>
              <a:buClrTx/>
              <a:buSzTx/>
              <a:buFontTx/>
              <a:buNone/>
              <a:tabLst/>
              <a:defRPr/>
            </a:pPr>
            <a:endParaRPr kumimoji="0" lang="en-CA"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TextBox 4"/>
          <p:cNvSpPr txBox="1"/>
          <p:nvPr/>
        </p:nvSpPr>
        <p:spPr>
          <a:xfrm>
            <a:off x="2414478" y="5679558"/>
            <a:ext cx="3265942" cy="110800"/>
          </a:xfrm>
          <a:prstGeom prst="rect">
            <a:avLst/>
          </a:prstGeom>
          <a:noFill/>
        </p:spPr>
        <p:txBody>
          <a:bodyPr vert="horz" wrap="square" lIns="0" tIns="0" rIns="0" bIns="0" rtlCol="0">
            <a:spAutoFit/>
          </a:bodyPr>
          <a:lstStyle/>
          <a:p>
            <a:pPr marL="0" marR="0" lvl="0" indent="0" algn="l" defTabSz="914400" rtl="0" eaLnBrk="1" fontAlgn="auto" latinLnBrk="0" hangingPunct="1">
              <a:lnSpc>
                <a:spcPts val="800"/>
              </a:lnSpc>
              <a:spcBef>
                <a:spcPts val="0"/>
              </a:spcBef>
              <a:spcAft>
                <a:spcPts val="0"/>
              </a:spcAft>
              <a:buClrTx/>
              <a:buSzTx/>
              <a:buFontTx/>
              <a:buNone/>
              <a:tabLst/>
              <a:defRPr/>
            </a:pPr>
            <a:r>
              <a:rPr kumimoji="0" lang="en-CA" sz="1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BER indicates base excision repair.</a:t>
            </a:r>
          </a:p>
        </p:txBody>
      </p:sp>
      <p:sp>
        <p:nvSpPr>
          <p:cNvPr id="36" name="TextBox 13"/>
          <p:cNvSpPr txBox="1"/>
          <p:nvPr/>
        </p:nvSpPr>
        <p:spPr>
          <a:xfrm>
            <a:off x="8151342" y="4872854"/>
            <a:ext cx="1167125" cy="107915"/>
          </a:xfrm>
          <a:prstGeom prst="rect">
            <a:avLst/>
          </a:prstGeom>
          <a:noFill/>
        </p:spPr>
        <p:txBody>
          <a:bodyPr vert="horz" wrap="square" lIns="0" tIns="0" rIns="0" bIns="0" rtlCol="0">
            <a:spAutoFit/>
          </a:bodyPr>
          <a:lstStyle/>
          <a:p>
            <a:pPr marL="0" marR="0" lvl="0" indent="0" algn="l" defTabSz="914400" rtl="0" eaLnBrk="1" fontAlgn="auto" latinLnBrk="0" hangingPunct="1">
              <a:lnSpc>
                <a:spcPts val="700"/>
              </a:lnSpc>
              <a:spcBef>
                <a:spcPts val="0"/>
              </a:spcBef>
              <a:spcAft>
                <a:spcPts val="0"/>
              </a:spcAft>
              <a:buClrTx/>
              <a:buSzTx/>
              <a:buFontTx/>
              <a:buNone/>
              <a:tabLst>
                <a:tab pos="101600" algn="l"/>
              </a:tabLst>
              <a:defRPr/>
            </a:pPr>
            <a:r>
              <a:rPr kumimoji="0" lang="en-CA"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Inactivated</a:t>
            </a:r>
          </a:p>
        </p:txBody>
      </p:sp>
      <p:sp>
        <p:nvSpPr>
          <p:cNvPr id="30" name="TextBox 11"/>
          <p:cNvSpPr txBox="1"/>
          <p:nvPr/>
        </p:nvSpPr>
        <p:spPr>
          <a:xfrm>
            <a:off x="9115725" y="4248007"/>
            <a:ext cx="1005833" cy="242631"/>
          </a:xfrm>
          <a:prstGeom prst="rect">
            <a:avLst/>
          </a:prstGeom>
          <a:noFill/>
        </p:spPr>
        <p:txBody>
          <a:bodyPr vert="horz" wrap="square" lIns="0" tIns="0" rIns="0" bIns="0" rtlCol="0">
            <a:spAutoFit/>
          </a:bodyP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Survival</a:t>
            </a:r>
          </a:p>
          <a:p>
            <a:pPr marL="0" marR="0" lvl="0" indent="0" algn="ctr" defTabSz="914400" rtl="0" eaLnBrk="1" fontAlgn="auto" latinLnBrk="0" hangingPunct="1">
              <a:lnSpc>
                <a:spcPts val="920"/>
              </a:lnSpc>
              <a:spcBef>
                <a:spcPts val="0"/>
              </a:spcBef>
              <a:spcAft>
                <a:spcPts val="0"/>
              </a:spcAft>
              <a:buClrTx/>
              <a:buSzTx/>
              <a:buFontTx/>
              <a:buNone/>
              <a:tabLst/>
              <a:defRPr/>
            </a:pPr>
            <a:endParaRPr kumimoji="0" lang="en-CA" sz="12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 name="Text Box 15">
            <a:extLst>
              <a:ext uri="{FF2B5EF4-FFF2-40B4-BE49-F238E27FC236}">
                <a16:creationId xmlns:a16="http://schemas.microsoft.com/office/drawing/2014/main" id="{0A4BE67F-3A75-45A0-B53B-53F705AB2288}"/>
              </a:ext>
            </a:extLst>
          </p:cNvPr>
          <p:cNvSpPr txBox="1">
            <a:spLocks noChangeArrowheads="1"/>
          </p:cNvSpPr>
          <p:nvPr/>
        </p:nvSpPr>
        <p:spPr bwMode="auto">
          <a:xfrm>
            <a:off x="392873" y="6369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Calibri" panose="020F0502020204030204" pitchFamily="34" charset="0"/>
              </a:rPr>
              <a:t>Farmer. Nature. 2005;434:917. Rose. Front Onc. 2020;8:564601. Turk. Cancer. 2018;124:2498. </a:t>
            </a:r>
          </a:p>
        </p:txBody>
      </p:sp>
    </p:spTree>
    <p:custDataLst>
      <p:tags r:id="rId1"/>
    </p:custDataLst>
    <p:extLst>
      <p:ext uri="{BB962C8B-B14F-4D97-AF65-F5344CB8AC3E}">
        <p14:creationId xmlns:p14="http://schemas.microsoft.com/office/powerpoint/2010/main" val="3849880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a:t>OlympiA: Adjuvant Olaparib vs Placebo for </a:t>
            </a:r>
            <a:br>
              <a:rPr lang="en-US" altLang="en-US"/>
            </a:br>
            <a:r>
              <a:rPr lang="en-US" altLang="en-US" i="1"/>
              <a:t>BRCA1/2</a:t>
            </a:r>
            <a:r>
              <a:rPr lang="en-US" altLang="en-US"/>
              <a:t>-Mutated, High-Risk HER2- EBC</a:t>
            </a:r>
          </a:p>
        </p:txBody>
      </p:sp>
      <p:sp>
        <p:nvSpPr>
          <p:cNvPr id="2" name="Content Placeholder 1">
            <a:extLst>
              <a:ext uri="{FF2B5EF4-FFF2-40B4-BE49-F238E27FC236}">
                <a16:creationId xmlns:a16="http://schemas.microsoft.com/office/drawing/2014/main" id="{1A8FD035-5AFB-E245-AA1D-44DA5DFE5794}"/>
              </a:ext>
            </a:extLst>
          </p:cNvPr>
          <p:cNvSpPr>
            <a:spLocks noGrp="1"/>
          </p:cNvSpPr>
          <p:nvPr>
            <p:ph idx="1"/>
          </p:nvPr>
        </p:nvSpPr>
        <p:spPr>
          <a:xfrm>
            <a:off x="604677" y="1513047"/>
            <a:ext cx="11157111" cy="4650687"/>
          </a:xfrm>
        </p:spPr>
        <p:txBody>
          <a:bodyPr/>
          <a:lstStyle/>
          <a:p>
            <a:r>
              <a:rPr lang="en-US" sz="2000" kern="1200">
                <a:solidFill>
                  <a:srgbClr val="000000"/>
                </a:solidFill>
                <a:cs typeface="Arial" panose="020B0604020202020204" pitchFamily="34" charset="0"/>
              </a:rPr>
              <a:t>International, randomized, double-blind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769385"/>
            <a:ext cx="257814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Men and women with g</a:t>
            </a:r>
            <a:r>
              <a:rPr kumimoji="0" lang="en-GB"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BRCA1/2</a:t>
            </a: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-mutated, HER2-, </a:t>
            </a:r>
            <a:b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high-risk primary BC; completed definitive local tx and ≥6 cycles of (neo)adjuvant CT containing anthracyclines and/or taxanes; platinum CT permitted;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ECOG PS 0/1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1836)</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7475065" y="2390500"/>
            <a:ext cx="2578148" cy="120102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Olaparib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300 mg BID 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921)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7475065" y="3763129"/>
            <a:ext cx="2578148" cy="1201022"/>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Placebo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BID</a:t>
            </a:r>
            <a:r>
              <a:rPr kumimoji="0" lang="en-US" alt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for 1 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 = 915)</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6648785" y="40128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6648785" y="299101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46">
            <a:extLst>
              <a:ext uri="{FF2B5EF4-FFF2-40B4-BE49-F238E27FC236}">
                <a16:creationId xmlns:a16="http://schemas.microsoft.com/office/drawing/2014/main" id="{16B1F746-C6CD-4C96-8E2C-8CF0B382267C}"/>
              </a:ext>
            </a:extLst>
          </p:cNvPr>
          <p:cNvSpPr>
            <a:spLocks noChangeArrowheads="1"/>
          </p:cNvSpPr>
          <p:nvPr/>
        </p:nvSpPr>
        <p:spPr bwMode="auto">
          <a:xfrm>
            <a:off x="4679749" y="1846415"/>
            <a:ext cx="45560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Stratified by HR status (HR+ vs TNBC), prior CT (neoadjuvant vs adjuvant), prior platinum-based CT (yes vs no)</a:t>
            </a:r>
          </a:p>
        </p:txBody>
      </p:sp>
      <p:cxnSp>
        <p:nvCxnSpPr>
          <p:cNvPr id="22" name="Straight Arrow Connector 21">
            <a:extLst>
              <a:ext uri="{FF2B5EF4-FFF2-40B4-BE49-F238E27FC236}">
                <a16:creationId xmlns:a16="http://schemas.microsoft.com/office/drawing/2014/main" id="{EE6A3E45-AA4C-4320-BD7D-101DD4A6DF4F}"/>
              </a:ext>
            </a:extLst>
          </p:cNvPr>
          <p:cNvCxnSpPr>
            <a:cxnSpLocks/>
          </p:cNvCxnSpPr>
          <p:nvPr/>
        </p:nvCxnSpPr>
        <p:spPr bwMode="auto">
          <a:xfrm>
            <a:off x="6959936" y="2349207"/>
            <a:ext cx="0" cy="725267"/>
          </a:xfrm>
          <a:prstGeom prst="straightConnector1">
            <a:avLst/>
          </a:prstGeom>
          <a:noFill/>
          <a:ln w="28575" cap="flat" cmpd="sng" algn="ctr">
            <a:solidFill>
              <a:schemeClr val="bg1"/>
            </a:solidFill>
            <a:prstDash val="sysDash"/>
            <a:round/>
            <a:headEnd type="none" w="med" len="med"/>
            <a:tailEnd type="triangle"/>
          </a:ln>
          <a:effectLst/>
        </p:spPr>
      </p:cxnSp>
      <p:sp>
        <p:nvSpPr>
          <p:cNvPr id="17" name="Text Box 15">
            <a:extLst>
              <a:ext uri="{FF2B5EF4-FFF2-40B4-BE49-F238E27FC236}">
                <a16:creationId xmlns:a16="http://schemas.microsoft.com/office/drawing/2014/main" id="{F6776FBF-AE97-4271-9232-89B8BAFE1072}"/>
              </a:ext>
            </a:extLst>
          </p:cNvPr>
          <p:cNvSpPr txBox="1">
            <a:spLocks noChangeArrowheads="1"/>
          </p:cNvSpPr>
          <p:nvPr/>
        </p:nvSpPr>
        <p:spPr bwMode="auto">
          <a:xfrm>
            <a:off x="412751" y="637052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Geyer. Ann Oncol. 2022;33:1250.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NCT02032823.</a:t>
            </a:r>
          </a:p>
        </p:txBody>
      </p:sp>
      <p:sp>
        <p:nvSpPr>
          <p:cNvPr id="24" name="Rectangle 49">
            <a:extLst>
              <a:ext uri="{FF2B5EF4-FFF2-40B4-BE49-F238E27FC236}">
                <a16:creationId xmlns:a16="http://schemas.microsoft.com/office/drawing/2014/main" id="{BF1BED0A-4EDE-4273-AC3F-31FBEE941C5D}"/>
              </a:ext>
            </a:extLst>
          </p:cNvPr>
          <p:cNvSpPr>
            <a:spLocks noChangeArrowheads="1"/>
          </p:cNvSpPr>
          <p:nvPr/>
        </p:nvSpPr>
        <p:spPr bwMode="auto">
          <a:xfrm>
            <a:off x="3752681" y="2390500"/>
            <a:ext cx="2578148" cy="1201022"/>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TNBC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Prior neoadjuvant tx:</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no pCR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Prior adjuvant tx:</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 pN1 or ≥ pT2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1509*)</a:t>
            </a:r>
          </a:p>
        </p:txBody>
      </p:sp>
      <p:sp>
        <p:nvSpPr>
          <p:cNvPr id="26" name="Rectangle 49">
            <a:extLst>
              <a:ext uri="{FF2B5EF4-FFF2-40B4-BE49-F238E27FC236}">
                <a16:creationId xmlns:a16="http://schemas.microsoft.com/office/drawing/2014/main" id="{51727619-9D63-4167-99F8-44DBF35AD3D4}"/>
              </a:ext>
            </a:extLst>
          </p:cNvPr>
          <p:cNvSpPr>
            <a:spLocks noChangeArrowheads="1"/>
          </p:cNvSpPr>
          <p:nvPr/>
        </p:nvSpPr>
        <p:spPr bwMode="auto">
          <a:xfrm>
            <a:off x="3752681" y="3763129"/>
            <a:ext cx="2578148" cy="1201022"/>
          </a:xfrm>
          <a:prstGeom prst="rect">
            <a:avLst/>
          </a:prstGeom>
          <a:solidFill>
            <a:schemeClr val="tx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HR+/HER2- BC Subgroup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Prior neoadjuvant tx:</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no pCR and CPS + EG score ≥3</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Prior adjuvant tx:</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≥4 LN+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 = 325)</a:t>
            </a:r>
          </a:p>
        </p:txBody>
      </p:sp>
      <p:cxnSp>
        <p:nvCxnSpPr>
          <p:cNvPr id="27" name="Straight Arrow Connector 26">
            <a:extLst>
              <a:ext uri="{FF2B5EF4-FFF2-40B4-BE49-F238E27FC236}">
                <a16:creationId xmlns:a16="http://schemas.microsoft.com/office/drawing/2014/main" id="{730021A1-B77E-4758-9A1C-AA9F40185781}"/>
              </a:ext>
            </a:extLst>
          </p:cNvPr>
          <p:cNvCxnSpPr>
            <a:cxnSpLocks/>
          </p:cNvCxnSpPr>
          <p:nvPr/>
        </p:nvCxnSpPr>
        <p:spPr bwMode="auto">
          <a:xfrm>
            <a:off x="3157087" y="2991011"/>
            <a:ext cx="484913"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084ED6E-5BDD-4392-BAA4-1D8256F1F0C7}"/>
              </a:ext>
            </a:extLst>
          </p:cNvPr>
          <p:cNvCxnSpPr>
            <a:cxnSpLocks/>
          </p:cNvCxnSpPr>
          <p:nvPr/>
        </p:nvCxnSpPr>
        <p:spPr bwMode="auto">
          <a:xfrm>
            <a:off x="3157087" y="4363640"/>
            <a:ext cx="484913" cy="0"/>
          </a:xfrm>
          <a:prstGeom prst="straightConnector1">
            <a:avLst/>
          </a:prstGeom>
          <a:noFill/>
          <a:ln w="28575" cap="flat" cmpd="sng" algn="ctr">
            <a:solidFill>
              <a:schemeClr val="bg1"/>
            </a:solidFill>
            <a:prstDash val="solid"/>
            <a:round/>
            <a:headEnd type="none" w="med" len="med"/>
            <a:tailEnd type="triangle"/>
          </a:ln>
          <a:effectLst/>
        </p:spPr>
      </p:cxnSp>
      <p:sp>
        <p:nvSpPr>
          <p:cNvPr id="29" name="Content Placeholder 2">
            <a:extLst>
              <a:ext uri="{FF2B5EF4-FFF2-40B4-BE49-F238E27FC236}">
                <a16:creationId xmlns:a16="http://schemas.microsoft.com/office/drawing/2014/main" id="{07475901-51E3-439A-93A6-DA77FB70FACD}"/>
              </a:ext>
            </a:extLst>
          </p:cNvPr>
          <p:cNvSpPr txBox="1">
            <a:spLocks/>
          </p:cNvSpPr>
          <p:nvPr/>
        </p:nvSpPr>
        <p:spPr bwMode="auto">
          <a:xfrm>
            <a:off x="601820" y="5069486"/>
            <a:ext cx="11157110" cy="111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iDFS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rPr>
              <a:t>Secondary endpoints:</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 distant DFS, OS, safety</a:t>
            </a:r>
            <a:endParaRPr kumimoji="0" lang="en-US" sz="2000" b="1"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23" name="Text Box 30">
            <a:extLst>
              <a:ext uri="{FF2B5EF4-FFF2-40B4-BE49-F238E27FC236}">
                <a16:creationId xmlns:a16="http://schemas.microsoft.com/office/drawing/2014/main" id="{FE0A4262-91C5-46C0-B69F-EEEE10910961}"/>
              </a:ext>
            </a:extLst>
          </p:cNvPr>
          <p:cNvSpPr txBox="1">
            <a:spLocks noChangeArrowheads="1"/>
          </p:cNvSpPr>
          <p:nvPr/>
        </p:nvSpPr>
        <p:spPr bwMode="auto">
          <a:xfrm>
            <a:off x="727077" y="5807632"/>
            <a:ext cx="1075512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*Excluded n = 2 (both in olaparib arm) due to unconfirmed HER2- status.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Staging system for BC-specific survival after neoadjuvant tx incorporating pretreatment clinical stage, ER status, nuclear grade, pathologic stage (range: 0-6).</a:t>
            </a:r>
          </a:p>
        </p:txBody>
      </p:sp>
    </p:spTree>
    <p:extLst>
      <p:ext uri="{BB962C8B-B14F-4D97-AF65-F5344CB8AC3E}">
        <p14:creationId xmlns:p14="http://schemas.microsoft.com/office/powerpoint/2010/main" val="3403140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a:t>OlympiA: </a:t>
            </a:r>
            <a:r>
              <a:rPr lang="en-US"/>
              <a:t>Baseline Patient Characteristics</a:t>
            </a:r>
          </a:p>
        </p:txBody>
      </p:sp>
      <p:graphicFrame>
        <p:nvGraphicFramePr>
          <p:cNvPr id="10" name="Group 3">
            <a:extLst>
              <a:ext uri="{FF2B5EF4-FFF2-40B4-BE49-F238E27FC236}">
                <a16:creationId xmlns:a16="http://schemas.microsoft.com/office/drawing/2014/main" id="{F66CA4DB-F394-184A-B7F1-E902C0E61D59}"/>
              </a:ext>
            </a:extLst>
          </p:cNvPr>
          <p:cNvGraphicFramePr>
            <a:graphicFrameLocks/>
          </p:cNvGraphicFramePr>
          <p:nvPr>
            <p:extLst>
              <p:ext uri="{D42A27DB-BD31-4B8C-83A1-F6EECF244321}">
                <p14:modId xmlns:p14="http://schemas.microsoft.com/office/powerpoint/2010/main" val="201276108"/>
              </p:ext>
            </p:extLst>
          </p:nvPr>
        </p:nvGraphicFramePr>
        <p:xfrm>
          <a:off x="727076" y="1604963"/>
          <a:ext cx="10735057" cy="3840576"/>
        </p:xfrm>
        <a:graphic>
          <a:graphicData uri="http://schemas.openxmlformats.org/drawingml/2006/table">
            <a:tbl>
              <a:tblPr/>
              <a:tblGrid>
                <a:gridCol w="5049837">
                  <a:extLst>
                    <a:ext uri="{9D8B030D-6E8A-4147-A177-3AD203B41FA5}">
                      <a16:colId xmlns:a16="http://schemas.microsoft.com/office/drawing/2014/main" val="20000"/>
                    </a:ext>
                  </a:extLst>
                </a:gridCol>
                <a:gridCol w="2842610">
                  <a:extLst>
                    <a:ext uri="{9D8B030D-6E8A-4147-A177-3AD203B41FA5}">
                      <a16:colId xmlns:a16="http://schemas.microsoft.com/office/drawing/2014/main" val="20001"/>
                    </a:ext>
                  </a:extLst>
                </a:gridCol>
                <a:gridCol w="2842610">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 = 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(n =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g</a:t>
                      </a:r>
                      <a:r>
                        <a:rPr kumimoji="0" lang="en-US" sz="1800" b="0" i="1" u="none" strike="noStrike" cap="none" normalizeH="0" baseline="0">
                          <a:ln>
                            <a:noFill/>
                          </a:ln>
                          <a:solidFill>
                            <a:schemeClr val="bg2">
                              <a:lumMod val="10000"/>
                            </a:schemeClr>
                          </a:solidFill>
                          <a:effectLst/>
                          <a:latin typeface="Calibri" panose="020F0502020204030204" pitchFamily="34" charset="0"/>
                        </a:rPr>
                        <a:t>BRCA </a:t>
                      </a:r>
                      <a:r>
                        <a:rPr kumimoji="0" lang="en-US" sz="1800" b="0" i="0" u="none" strike="noStrike" cap="none" normalizeH="0" baseline="0">
                          <a:ln>
                            <a:noFill/>
                          </a:ln>
                          <a:solidFill>
                            <a:schemeClr val="bg2">
                              <a:lumMod val="10000"/>
                            </a:schemeClr>
                          </a:solidFill>
                          <a:effectLst/>
                          <a:latin typeface="Calibri" panose="020F0502020204030204" pitchFamily="34" charset="0"/>
                        </a:rPr>
                        <a:t>mutation(s)*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a:ln>
                            <a:noFill/>
                          </a:ln>
                          <a:solidFill>
                            <a:schemeClr val="bg2">
                              <a:lumMod val="10000"/>
                            </a:schemeClr>
                          </a:solidFill>
                          <a:effectLst/>
                          <a:latin typeface="Calibri" panose="020F0502020204030204" pitchFamily="34" charset="0"/>
                        </a:rPr>
                        <a:t>BRCA1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a:ln>
                            <a:noFill/>
                          </a:ln>
                          <a:solidFill>
                            <a:schemeClr val="bg2">
                              <a:lumMod val="10000"/>
                            </a:schemeClr>
                          </a:solidFill>
                          <a:effectLst/>
                          <a:latin typeface="Calibri" panose="020F0502020204030204" pitchFamily="34" charset="0"/>
                        </a:rPr>
                        <a:t>BRCA2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a:ln>
                            <a:noFill/>
                          </a:ln>
                          <a:solidFill>
                            <a:schemeClr val="bg2">
                              <a:lumMod val="10000"/>
                            </a:schemeClr>
                          </a:solidFill>
                          <a:effectLst/>
                          <a:latin typeface="Calibri" panose="020F0502020204030204" pitchFamily="34" charset="0"/>
                        </a:rPr>
                        <a:t>BRCA1</a:t>
                      </a:r>
                      <a:r>
                        <a:rPr kumimoji="0" lang="en-US" sz="1800" b="0" i="0" u="none" strike="noStrike" cap="none" normalizeH="0" baseline="0">
                          <a:ln>
                            <a:noFill/>
                          </a:ln>
                          <a:solidFill>
                            <a:schemeClr val="bg2">
                              <a:lumMod val="10000"/>
                            </a:schemeClr>
                          </a:solidFill>
                          <a:effectLst/>
                          <a:latin typeface="Calibri" panose="020F0502020204030204" pitchFamily="34" charset="0"/>
                        </a:rPr>
                        <a:t> and </a:t>
                      </a:r>
                      <a:r>
                        <a:rPr kumimoji="0" lang="en-US" sz="1800" b="0" i="1" u="none" strike="noStrike" cap="none" normalizeH="0" baseline="0">
                          <a:ln>
                            <a:noFill/>
                          </a:ln>
                          <a:solidFill>
                            <a:schemeClr val="bg2">
                              <a:lumMod val="10000"/>
                            </a:schemeClr>
                          </a:solidFill>
                          <a:effectLst/>
                          <a:latin typeface="Calibri" panose="020F0502020204030204" pitchFamily="34" charset="0"/>
                        </a:rPr>
                        <a:t>BRCA2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656 (71.2)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260 (28.2)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669 (73.1)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238 (26.0)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Menopausal status (women only</a:t>
                      </a:r>
                      <a:r>
                        <a:rPr kumimoji="0" lang="en-US" sz="1800" b="0" i="0" u="none" strike="noStrike" cap="none" normalizeH="0" baseline="30000">
                          <a:ln>
                            <a:noFill/>
                          </a:ln>
                          <a:solidFill>
                            <a:schemeClr val="bg2">
                              <a:lumMod val="10000"/>
                            </a:schemeClr>
                          </a:solidFill>
                          <a:effectLst/>
                          <a:latin typeface="Calibri" panose="020F0502020204030204" pitchFamily="34" charset="0"/>
                        </a:rPr>
                        <a:t>†</a:t>
                      </a:r>
                      <a:r>
                        <a:rPr kumimoji="0" lang="en-US" sz="1800" b="0" i="0" u="none" strike="noStrike" cap="none" normalizeH="0" baseline="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n = 919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572 (62.2)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347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n = 911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553 (60.7)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358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125453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HR+/HER2-</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168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157 (17.2)</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554197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TNBC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751 (81.5)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758 (82.8)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236220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Concurrent ET (HR+ only),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146/168 (86.9)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146/157 (93.0)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81061968"/>
                  </a:ext>
                </a:extLst>
              </a:tr>
            </a:tbl>
          </a:graphicData>
        </a:graphic>
      </p:graphicFrame>
      <p:sp>
        <p:nvSpPr>
          <p:cNvPr id="13" name="Text Box 15">
            <a:extLst>
              <a:ext uri="{FF2B5EF4-FFF2-40B4-BE49-F238E27FC236}">
                <a16:creationId xmlns:a16="http://schemas.microsoft.com/office/drawing/2014/main" id="{DD92942C-7044-49DF-9D60-FC1475130122}"/>
              </a:ext>
            </a:extLst>
          </p:cNvPr>
          <p:cNvSpPr txBox="1">
            <a:spLocks noChangeArrowheads="1"/>
          </p:cNvSpPr>
          <p:nvPr/>
        </p:nvSpPr>
        <p:spPr bwMode="auto">
          <a:xfrm>
            <a:off x="410496" y="63765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Geyer. Ann Oncol. 2022;33:1250.</a:t>
            </a:r>
            <a:endParaRPr lang="en-US" altLang="en-US" sz="1200" b="0" spc="-10">
              <a:solidFill>
                <a:schemeClr val="bg2"/>
              </a:solidFill>
              <a:latin typeface="Calibri" panose="020F0502020204030204" pitchFamily="34" charset="0"/>
              <a:cs typeface="Calibri" panose="020F0502020204030204" pitchFamily="34" charset="0"/>
            </a:endParaRPr>
          </a:p>
        </p:txBody>
      </p:sp>
      <p:sp>
        <p:nvSpPr>
          <p:cNvPr id="18" name="Text Box 30">
            <a:extLst>
              <a:ext uri="{FF2B5EF4-FFF2-40B4-BE49-F238E27FC236}">
                <a16:creationId xmlns:a16="http://schemas.microsoft.com/office/drawing/2014/main" id="{F50DA244-6353-4F5D-BF02-0AEC2D7C40A9}"/>
              </a:ext>
            </a:extLst>
          </p:cNvPr>
          <p:cNvSpPr txBox="1">
            <a:spLocks noChangeArrowheads="1"/>
          </p:cNvSpPr>
          <p:nvPr/>
        </p:nvSpPr>
        <p:spPr bwMode="auto">
          <a:xfrm>
            <a:off x="727076" y="5456242"/>
            <a:ext cx="108029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cs typeface="Calibri" panose="020F0502020204030204" pitchFamily="34" charset="0"/>
              </a:rPr>
              <a:t>*Data missing for n = 1 in olaparib arm. </a:t>
            </a:r>
            <a:r>
              <a:rPr lang="en-US" altLang="en-US" sz="1400" b="0" baseline="30000">
                <a:solidFill>
                  <a:schemeClr val="bg1"/>
                </a:solidFill>
                <a:latin typeface="Calibri" panose="020F0502020204030204" pitchFamily="34" charset="0"/>
                <a:cs typeface="Calibri" panose="020F0502020204030204" pitchFamily="34" charset="0"/>
              </a:rPr>
              <a:t>†</a:t>
            </a:r>
            <a:r>
              <a:rPr lang="en-US" altLang="en-US" sz="1400" b="0">
                <a:solidFill>
                  <a:schemeClr val="bg1"/>
                </a:solidFill>
                <a:latin typeface="Calibri" panose="020F0502020204030204" pitchFamily="34" charset="0"/>
                <a:cs typeface="Calibri" panose="020F0502020204030204" pitchFamily="34" charset="0"/>
              </a:rPr>
              <a:t>Trial enrolled 6 men.</a:t>
            </a:r>
          </a:p>
        </p:txBody>
      </p:sp>
      <p:sp>
        <p:nvSpPr>
          <p:cNvPr id="3" name="Rectangle 2">
            <a:extLst>
              <a:ext uri="{FF2B5EF4-FFF2-40B4-BE49-F238E27FC236}">
                <a16:creationId xmlns:a16="http://schemas.microsoft.com/office/drawing/2014/main" id="{37BCED5A-51EB-597F-669B-4A832E7CCE4A}"/>
              </a:ext>
            </a:extLst>
          </p:cNvPr>
          <p:cNvSpPr/>
          <p:nvPr/>
        </p:nvSpPr>
        <p:spPr bwMode="auto">
          <a:xfrm>
            <a:off x="717551" y="2550585"/>
            <a:ext cx="10735056" cy="29309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34000615-27EF-8FBF-28E6-ED28A50EE711}"/>
              </a:ext>
            </a:extLst>
          </p:cNvPr>
          <p:cNvSpPr/>
          <p:nvPr/>
        </p:nvSpPr>
        <p:spPr bwMode="auto">
          <a:xfrm>
            <a:off x="717551" y="4348127"/>
            <a:ext cx="10735056" cy="73723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2874186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B138-2627-45EF-AB62-EB903C7DF120}"/>
              </a:ext>
            </a:extLst>
          </p:cNvPr>
          <p:cNvSpPr>
            <a:spLocks noGrp="1"/>
          </p:cNvSpPr>
          <p:nvPr>
            <p:ph type="title"/>
          </p:nvPr>
        </p:nvSpPr>
        <p:spPr/>
        <p:txBody>
          <a:bodyPr/>
          <a:lstStyle/>
          <a:p>
            <a:r>
              <a:rPr lang="en-US"/>
              <a:t>OlympiA: iDFS in ITT at Median Follow-up of 3.5 Yr (Second Interim Analysis)</a:t>
            </a:r>
          </a:p>
        </p:txBody>
      </p:sp>
      <p:sp>
        <p:nvSpPr>
          <p:cNvPr id="22" name="TextBox 21">
            <a:extLst>
              <a:ext uri="{FF2B5EF4-FFF2-40B4-BE49-F238E27FC236}">
                <a16:creationId xmlns:a16="http://schemas.microsoft.com/office/drawing/2014/main" id="{4BDB9DD0-FA99-4A4C-9738-23B8261E8820}"/>
              </a:ext>
            </a:extLst>
          </p:cNvPr>
          <p:cNvSpPr txBox="1"/>
          <p:nvPr/>
        </p:nvSpPr>
        <p:spPr bwMode="auto">
          <a:xfrm>
            <a:off x="4899778" y="5380479"/>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 Since Randomization</a:t>
            </a:r>
          </a:p>
        </p:txBody>
      </p:sp>
      <p:sp>
        <p:nvSpPr>
          <p:cNvPr id="24" name="TextBox 23">
            <a:extLst>
              <a:ext uri="{FF2B5EF4-FFF2-40B4-BE49-F238E27FC236}">
                <a16:creationId xmlns:a16="http://schemas.microsoft.com/office/drawing/2014/main" id="{F44FEF42-8858-EA75-6FE8-AA051E91C23B}"/>
              </a:ext>
            </a:extLst>
          </p:cNvPr>
          <p:cNvSpPr txBox="1"/>
          <p:nvPr/>
        </p:nvSpPr>
        <p:spPr bwMode="auto">
          <a:xfrm>
            <a:off x="936011" y="5363640"/>
            <a:ext cx="1881029" cy="923330"/>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Risk, n</a:t>
            </a:r>
            <a:br>
              <a:rPr lang="en-US" b="1">
                <a:solidFill>
                  <a:schemeClr val="bg1"/>
                </a:solidFill>
                <a:latin typeface="Calibri" panose="020F0502020204030204" pitchFamily="34" charset="0"/>
              </a:rPr>
            </a:br>
            <a:r>
              <a:rPr lang="en-US" b="1">
                <a:solidFill>
                  <a:schemeClr val="accent1"/>
                </a:solidFill>
                <a:latin typeface="Calibri" panose="020F0502020204030204" pitchFamily="34" charset="0"/>
              </a:rPr>
              <a:t>Olaparib</a:t>
            </a:r>
            <a:br>
              <a:rPr lang="en-US" b="1">
                <a:solidFill>
                  <a:schemeClr val="bg1"/>
                </a:solidFill>
                <a:latin typeface="Calibri" panose="020F0502020204030204" pitchFamily="34" charset="0"/>
              </a:rPr>
            </a:br>
            <a:r>
              <a:rPr lang="en-US" b="1">
                <a:solidFill>
                  <a:schemeClr val="accent3"/>
                </a:solidFill>
                <a:latin typeface="Calibri" panose="020F0502020204030204" pitchFamily="34" charset="0"/>
              </a:rPr>
              <a:t>Placebo</a:t>
            </a:r>
          </a:p>
        </p:txBody>
      </p:sp>
      <p:graphicFrame>
        <p:nvGraphicFramePr>
          <p:cNvPr id="39" name="Table 14">
            <a:extLst>
              <a:ext uri="{FF2B5EF4-FFF2-40B4-BE49-F238E27FC236}">
                <a16:creationId xmlns:a16="http://schemas.microsoft.com/office/drawing/2014/main" id="{091A99E2-40FF-7FAB-D9BE-AD5A40589B05}"/>
              </a:ext>
            </a:extLst>
          </p:cNvPr>
          <p:cNvGraphicFramePr>
            <a:graphicFrameLocks noGrp="1"/>
          </p:cNvGraphicFramePr>
          <p:nvPr>
            <p:extLst>
              <p:ext uri="{D42A27DB-BD31-4B8C-83A1-F6EECF244321}">
                <p14:modId xmlns:p14="http://schemas.microsoft.com/office/powerpoint/2010/main" val="2680053330"/>
              </p:ext>
            </p:extLst>
          </p:nvPr>
        </p:nvGraphicFramePr>
        <p:xfrm>
          <a:off x="3276342" y="3365132"/>
          <a:ext cx="5507841" cy="1600200"/>
        </p:xfrm>
        <a:graphic>
          <a:graphicData uri="http://schemas.openxmlformats.org/drawingml/2006/table">
            <a:tbl>
              <a:tblPr firstRow="1" bandRow="1">
                <a:tableStyleId>{93296810-A885-4BE3-A3E7-6D5BEEA58F35}</a:tableStyleId>
              </a:tblPr>
              <a:tblGrid>
                <a:gridCol w="1363945">
                  <a:extLst>
                    <a:ext uri="{9D8B030D-6E8A-4147-A177-3AD203B41FA5}">
                      <a16:colId xmlns:a16="http://schemas.microsoft.com/office/drawing/2014/main" val="2759772878"/>
                    </a:ext>
                  </a:extLst>
                </a:gridCol>
                <a:gridCol w="1132609">
                  <a:extLst>
                    <a:ext uri="{9D8B030D-6E8A-4147-A177-3AD203B41FA5}">
                      <a16:colId xmlns:a16="http://schemas.microsoft.com/office/drawing/2014/main" val="1358440235"/>
                    </a:ext>
                  </a:extLst>
                </a:gridCol>
                <a:gridCol w="1548247">
                  <a:extLst>
                    <a:ext uri="{9D8B030D-6E8A-4147-A177-3AD203B41FA5}">
                      <a16:colId xmlns:a16="http://schemas.microsoft.com/office/drawing/2014/main" val="619376707"/>
                    </a:ext>
                  </a:extLst>
                </a:gridCol>
                <a:gridCol w="1463040">
                  <a:extLst>
                    <a:ext uri="{9D8B030D-6E8A-4147-A177-3AD203B41FA5}">
                      <a16:colId xmlns:a16="http://schemas.microsoft.com/office/drawing/2014/main" val="2037917895"/>
                    </a:ext>
                  </a:extLst>
                </a:gridCol>
              </a:tblGrid>
              <a:tr h="0">
                <a:tc>
                  <a:txBody>
                    <a:bodyPr/>
                    <a:lstStyle/>
                    <a:p>
                      <a:pPr>
                        <a:lnSpc>
                          <a:spcPct val="90000"/>
                        </a:lnSpc>
                      </a:pPr>
                      <a:endParaRPr lang="en-US" sz="180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Events, n</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4-Yr iDFS,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Difference,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800" b="1">
                          <a:solidFill>
                            <a:schemeClr val="accent1"/>
                          </a:solidFill>
                          <a:latin typeface="Calibri" panose="020F0502020204030204" pitchFamily="34" charset="0"/>
                          <a:cs typeface="Calibri" panose="020F0502020204030204" pitchFamily="34" charset="0"/>
                        </a:rPr>
                        <a:t>—</a:t>
                      </a:r>
                      <a:r>
                        <a:rPr lang="en-US" sz="1800" b="1">
                          <a:solidFill>
                            <a:srgbClr val="E5A750"/>
                          </a:solidFill>
                          <a:latin typeface="Calibri" panose="020F0502020204030204" pitchFamily="34" charset="0"/>
                          <a:cs typeface="Calibri" panose="020F0502020204030204" pitchFamily="34" charset="0"/>
                        </a:rPr>
                        <a:t> </a:t>
                      </a:r>
                      <a:r>
                        <a:rPr lang="en-US" sz="1800">
                          <a:solidFill>
                            <a:schemeClr val="bg1"/>
                          </a:solidFill>
                          <a:latin typeface="Calibri" panose="020F0502020204030204" pitchFamily="34" charset="0"/>
                          <a:cs typeface="Calibri" panose="020F0502020204030204" pitchFamily="34" charset="0"/>
                        </a:rPr>
                        <a:t>Olaparib</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134</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82.7</a:t>
                      </a:r>
                    </a:p>
                  </a:txBody>
                  <a:tcP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7.3</a:t>
                      </a:r>
                    </a:p>
                  </a:txBody>
                  <a:tcPr anchor="ctr">
                    <a:lnT w="12700" cap="flat" cmpd="sng" algn="ctr">
                      <a:noFill/>
                      <a:prstDash val="solid"/>
                      <a:round/>
                      <a:headEnd type="none" w="med" len="med"/>
                      <a:tailEnd type="none" w="med" len="med"/>
                    </a:lnT>
                    <a:lnB w="12700" cmpd="sng">
                      <a:noFill/>
                    </a:lnB>
                    <a:solidFill>
                      <a:schemeClr val="tx1"/>
                    </a:solidFill>
                  </a:tcPr>
                </a:tc>
                <a:extLst>
                  <a:ext uri="{0D108BD9-81ED-4DB2-BD59-A6C34878D82A}">
                    <a16:rowId xmlns:a16="http://schemas.microsoft.com/office/drawing/2014/main" val="2252869345"/>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800" b="1">
                          <a:solidFill>
                            <a:schemeClr val="accent3"/>
                          </a:solidFill>
                          <a:latin typeface="Calibri" panose="020F0502020204030204" pitchFamily="34" charset="0"/>
                          <a:cs typeface="Calibri" panose="020F0502020204030204" pitchFamily="34" charset="0"/>
                        </a:rPr>
                        <a:t>—</a:t>
                      </a:r>
                      <a:r>
                        <a:rPr lang="en-US" sz="1800">
                          <a:solidFill>
                            <a:schemeClr val="bg1"/>
                          </a:solidFill>
                          <a:latin typeface="Calibri" panose="020F0502020204030204" pitchFamily="34" charset="0"/>
                          <a:cs typeface="Calibri" panose="020F0502020204030204" pitchFamily="34" charset="0"/>
                        </a:rPr>
                        <a:t> Placebo</a:t>
                      </a:r>
                    </a:p>
                  </a:txBody>
                  <a:tcP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207</a:t>
                      </a:r>
                    </a:p>
                  </a:txBody>
                  <a:tcP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75.4</a:t>
                      </a:r>
                    </a:p>
                  </a:txBody>
                  <a:tcPr>
                    <a:solidFill>
                      <a:schemeClr val="tx1"/>
                    </a:solidFill>
                  </a:tcPr>
                </a:tc>
                <a:tc vMerge="1">
                  <a:txBody>
                    <a:bodyPr/>
                    <a:lstStyle/>
                    <a:p>
                      <a:pPr algn="ctr"/>
                      <a:endParaRPr lang="en-US" sz="1200">
                        <a:solidFill>
                          <a:schemeClr val="bg1"/>
                        </a:solidFill>
                      </a:endParaRPr>
                    </a:p>
                  </a:txBody>
                  <a:tcPr/>
                </a:tc>
                <a:extLst>
                  <a:ext uri="{0D108BD9-81ED-4DB2-BD59-A6C34878D82A}">
                    <a16:rowId xmlns:a16="http://schemas.microsoft.com/office/drawing/2014/main" val="1776023000"/>
                  </a:ext>
                </a:extLst>
              </a:tr>
              <a:tr h="128386">
                <a:tc gridSpan="4">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800" b="1">
                          <a:solidFill>
                            <a:schemeClr val="bg1"/>
                          </a:solidFill>
                          <a:latin typeface="Calibri" panose="020F0502020204030204" pitchFamily="34" charset="0"/>
                          <a:cs typeface="Calibri" panose="020F0502020204030204" pitchFamily="34" charset="0"/>
                        </a:rPr>
                        <a:t>Stratified Hazard Ratio for Invasive Disease/Death: </a:t>
                      </a:r>
                      <a:br>
                        <a:rPr lang="en-US" sz="1800">
                          <a:solidFill>
                            <a:schemeClr val="bg1"/>
                          </a:solidFill>
                          <a:latin typeface="Calibri" panose="020F0502020204030204" pitchFamily="34" charset="0"/>
                          <a:cs typeface="Calibri" panose="020F0502020204030204" pitchFamily="34" charset="0"/>
                        </a:rPr>
                      </a:br>
                      <a:r>
                        <a:rPr lang="en-US" sz="1800">
                          <a:solidFill>
                            <a:schemeClr val="bg1"/>
                          </a:solidFill>
                          <a:latin typeface="Calibri" panose="020F0502020204030204" pitchFamily="34" charset="0"/>
                          <a:cs typeface="Calibri" panose="020F0502020204030204" pitchFamily="34" charset="0"/>
                        </a:rPr>
                        <a:t>0.63 (95% CI: 0.50-0.78)</a:t>
                      </a:r>
                    </a:p>
                  </a:txBody>
                  <a:tcPr>
                    <a:solidFill>
                      <a:schemeClr val="tx1"/>
                    </a:solidFill>
                  </a:tcPr>
                </a:tc>
                <a:tc hMerge="1">
                  <a:txBody>
                    <a:bodyPr/>
                    <a:lstStyle/>
                    <a:p>
                      <a:pPr algn="ctr">
                        <a:lnSpc>
                          <a:spcPct val="90000"/>
                        </a:lnSpc>
                      </a:pPr>
                      <a:endParaRPr lang="en-US" sz="1600">
                        <a:solidFill>
                          <a:schemeClr val="bg1"/>
                        </a:solidFill>
                        <a:latin typeface="Calibri" panose="020F0502020204030204" pitchFamily="34" charset="0"/>
                        <a:cs typeface="Calibri" panose="020F0502020204030204" pitchFamily="34" charset="0"/>
                      </a:endParaRPr>
                    </a:p>
                  </a:txBody>
                  <a:tcPr>
                    <a:solidFill>
                      <a:schemeClr val="tx1"/>
                    </a:solidFill>
                  </a:tcPr>
                </a:tc>
                <a:tc hMerge="1">
                  <a:txBody>
                    <a:bodyPr/>
                    <a:lstStyle/>
                    <a:p>
                      <a:pPr algn="ctr">
                        <a:lnSpc>
                          <a:spcPct val="90000"/>
                        </a:lnSpc>
                      </a:pPr>
                      <a:endParaRPr lang="en-US" sz="1600">
                        <a:solidFill>
                          <a:schemeClr val="bg1"/>
                        </a:solidFill>
                        <a:latin typeface="Calibri" panose="020F0502020204030204" pitchFamily="34" charset="0"/>
                        <a:cs typeface="Calibri" panose="020F0502020204030204" pitchFamily="34" charset="0"/>
                      </a:endParaRPr>
                    </a:p>
                  </a:txBody>
                  <a:tcPr>
                    <a:solidFill>
                      <a:schemeClr val="tx1"/>
                    </a:solidFill>
                  </a:tcPr>
                </a:tc>
                <a:tc hMerge="1">
                  <a:txBody>
                    <a:bodyPr/>
                    <a:lstStyle/>
                    <a:p>
                      <a:pPr algn="ctr">
                        <a:lnSpc>
                          <a:spcPct val="90000"/>
                        </a:lnSpc>
                      </a:pPr>
                      <a:endParaRPr lang="en-US" sz="1600">
                        <a:solidFill>
                          <a:schemeClr val="bg1"/>
                        </a:solidFill>
                        <a:latin typeface="Calibri" panose="020F0502020204030204" pitchFamily="34" charset="0"/>
                        <a:cs typeface="Calibri" panose="020F0502020204030204" pitchFamily="34" charset="0"/>
                      </a:endParaRP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751058820"/>
                  </a:ext>
                </a:extLst>
              </a:tr>
            </a:tbl>
          </a:graphicData>
        </a:graphic>
      </p:graphicFrame>
      <p:sp>
        <p:nvSpPr>
          <p:cNvPr id="16" name="TextBox 15">
            <a:extLst>
              <a:ext uri="{FF2B5EF4-FFF2-40B4-BE49-F238E27FC236}">
                <a16:creationId xmlns:a16="http://schemas.microsoft.com/office/drawing/2014/main" id="{84D7E365-0850-10EC-E0E4-6FABE1312D23}"/>
              </a:ext>
            </a:extLst>
          </p:cNvPr>
          <p:cNvSpPr txBox="1"/>
          <p:nvPr/>
        </p:nvSpPr>
        <p:spPr bwMode="auto">
          <a:xfrm rot="16200000">
            <a:off x="1778933" y="3185357"/>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a:r>
          </a:p>
        </p:txBody>
      </p:sp>
      <p:grpSp>
        <p:nvGrpSpPr>
          <p:cNvPr id="31" name="Group 30">
            <a:extLst>
              <a:ext uri="{FF2B5EF4-FFF2-40B4-BE49-F238E27FC236}">
                <a16:creationId xmlns:a16="http://schemas.microsoft.com/office/drawing/2014/main" id="{C1039070-0239-0D34-F217-CB6363488AEC}"/>
              </a:ext>
            </a:extLst>
          </p:cNvPr>
          <p:cNvGrpSpPr/>
          <p:nvPr/>
        </p:nvGrpSpPr>
        <p:grpSpPr>
          <a:xfrm>
            <a:off x="3190896" y="1715644"/>
            <a:ext cx="5974619" cy="3308759"/>
            <a:chOff x="1467346" y="1729116"/>
            <a:chExt cx="5974619" cy="3308759"/>
          </a:xfrm>
        </p:grpSpPr>
        <p:cxnSp>
          <p:nvCxnSpPr>
            <p:cNvPr id="32" name="Straight Connector 31">
              <a:extLst>
                <a:ext uri="{FF2B5EF4-FFF2-40B4-BE49-F238E27FC236}">
                  <a16:creationId xmlns:a16="http://schemas.microsoft.com/office/drawing/2014/main" id="{79201621-5900-038A-A91E-D172BB503193}"/>
                </a:ext>
              </a:extLst>
            </p:cNvPr>
            <p:cNvCxnSpPr>
              <a:cxnSpLocks/>
            </p:cNvCxnSpPr>
            <p:nvPr/>
          </p:nvCxnSpPr>
          <p:spPr bwMode="auto">
            <a:xfrm>
              <a:off x="1467346" y="5037875"/>
              <a:ext cx="597461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46D82B7-3D70-482E-236F-1ED0BB3D3117}"/>
                </a:ext>
              </a:extLst>
            </p:cNvPr>
            <p:cNvCxnSpPr/>
            <p:nvPr/>
          </p:nvCxnSpPr>
          <p:spPr bwMode="auto">
            <a:xfrm flipV="1">
              <a:off x="1467346" y="1729116"/>
              <a:ext cx="0" cy="3294899"/>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216D8242-27E4-11A3-54C0-FDE5DBBF32AF}"/>
              </a:ext>
            </a:extLst>
          </p:cNvPr>
          <p:cNvSpPr txBox="1"/>
          <p:nvPr/>
        </p:nvSpPr>
        <p:spPr bwMode="auto">
          <a:xfrm>
            <a:off x="2528682" y="1527269"/>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B5892926-B602-1EF3-3AAC-774A52415582}"/>
              </a:ext>
            </a:extLst>
          </p:cNvPr>
          <p:cNvSpPr txBox="1"/>
          <p:nvPr/>
        </p:nvSpPr>
        <p:spPr bwMode="auto">
          <a:xfrm>
            <a:off x="2528682" y="2187126"/>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8890004F-E8D4-FBEA-650F-2B8ED70DF95F}"/>
              </a:ext>
            </a:extLst>
          </p:cNvPr>
          <p:cNvSpPr txBox="1"/>
          <p:nvPr/>
        </p:nvSpPr>
        <p:spPr bwMode="auto">
          <a:xfrm>
            <a:off x="2528682" y="2842381"/>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54A9DB56-4617-207A-01DD-90B0FC63292F}"/>
              </a:ext>
            </a:extLst>
          </p:cNvPr>
          <p:cNvSpPr txBox="1"/>
          <p:nvPr/>
        </p:nvSpPr>
        <p:spPr bwMode="auto">
          <a:xfrm>
            <a:off x="2528682" y="3502238"/>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7DC0DE3D-263B-3F3D-D5C3-8EE123560812}"/>
              </a:ext>
            </a:extLst>
          </p:cNvPr>
          <p:cNvSpPr txBox="1"/>
          <p:nvPr/>
        </p:nvSpPr>
        <p:spPr bwMode="auto">
          <a:xfrm>
            <a:off x="2528682" y="4162095"/>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D3E451BB-43A8-9FF5-E321-F3EBF39353B3}"/>
              </a:ext>
            </a:extLst>
          </p:cNvPr>
          <p:cNvSpPr txBox="1"/>
          <p:nvPr/>
        </p:nvSpPr>
        <p:spPr bwMode="auto">
          <a:xfrm>
            <a:off x="2528682" y="4817351"/>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nvGrpSpPr>
          <p:cNvPr id="52" name="Group 51">
            <a:extLst>
              <a:ext uri="{FF2B5EF4-FFF2-40B4-BE49-F238E27FC236}">
                <a16:creationId xmlns:a16="http://schemas.microsoft.com/office/drawing/2014/main" id="{98E725A2-DD2B-2DC6-5CB1-14287185D806}"/>
              </a:ext>
            </a:extLst>
          </p:cNvPr>
          <p:cNvGrpSpPr/>
          <p:nvPr/>
        </p:nvGrpSpPr>
        <p:grpSpPr>
          <a:xfrm>
            <a:off x="3117517" y="1709552"/>
            <a:ext cx="73208" cy="3318328"/>
            <a:chOff x="1406105" y="1729116"/>
            <a:chExt cx="73152" cy="3287089"/>
          </a:xfrm>
        </p:grpSpPr>
        <p:cxnSp>
          <p:nvCxnSpPr>
            <p:cNvPr id="53" name="Straight Connector 52">
              <a:extLst>
                <a:ext uri="{FF2B5EF4-FFF2-40B4-BE49-F238E27FC236}">
                  <a16:creationId xmlns:a16="http://schemas.microsoft.com/office/drawing/2014/main" id="{04E6374F-6135-E3A7-3FD1-DF284086E308}"/>
                </a:ext>
              </a:extLst>
            </p:cNvPr>
            <p:cNvCxnSpPr/>
            <p:nvPr/>
          </p:nvCxnSpPr>
          <p:spPr bwMode="auto">
            <a:xfrm flipH="1">
              <a:off x="1406105" y="5016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65CFD25-EC60-A05E-CF2E-7A9FE982B57E}"/>
                </a:ext>
              </a:extLst>
            </p:cNvPr>
            <p:cNvCxnSpPr/>
            <p:nvPr/>
          </p:nvCxnSpPr>
          <p:spPr bwMode="auto">
            <a:xfrm flipH="1">
              <a:off x="1406105" y="172911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2A304AE-D761-8AD7-6616-5254A151586B}"/>
                </a:ext>
              </a:extLst>
            </p:cNvPr>
            <p:cNvCxnSpPr/>
            <p:nvPr/>
          </p:nvCxnSpPr>
          <p:spPr bwMode="auto">
            <a:xfrm flipH="1">
              <a:off x="1406105" y="2386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625D505-C760-8B8D-617A-17E79C1C98B9}"/>
                </a:ext>
              </a:extLst>
            </p:cNvPr>
            <p:cNvCxnSpPr/>
            <p:nvPr/>
          </p:nvCxnSpPr>
          <p:spPr bwMode="auto">
            <a:xfrm flipH="1">
              <a:off x="1406105" y="30439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FF3D120-DB6C-3A28-7ADF-591BA502CBCA}"/>
                </a:ext>
              </a:extLst>
            </p:cNvPr>
            <p:cNvCxnSpPr/>
            <p:nvPr/>
          </p:nvCxnSpPr>
          <p:spPr bwMode="auto">
            <a:xfrm flipH="1">
              <a:off x="1406105" y="37013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74A1AB2-1D9D-B5EA-CA58-B7CDD1E36D7C}"/>
                </a:ext>
              </a:extLst>
            </p:cNvPr>
            <p:cNvCxnSpPr/>
            <p:nvPr/>
          </p:nvCxnSpPr>
          <p:spPr bwMode="auto">
            <a:xfrm flipH="1">
              <a:off x="1406105" y="4358788"/>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AAEA1549-832D-1F59-E0FA-81A529316D58}"/>
              </a:ext>
            </a:extLst>
          </p:cNvPr>
          <p:cNvGrpSpPr/>
          <p:nvPr/>
        </p:nvGrpSpPr>
        <p:grpSpPr>
          <a:xfrm>
            <a:off x="3524209" y="5015308"/>
            <a:ext cx="640168" cy="1271662"/>
            <a:chOff x="3425384" y="4850998"/>
            <a:chExt cx="640168" cy="1271662"/>
          </a:xfrm>
        </p:grpSpPr>
        <p:cxnSp>
          <p:nvCxnSpPr>
            <p:cNvPr id="19" name="Straight Connector 18">
              <a:extLst>
                <a:ext uri="{FF2B5EF4-FFF2-40B4-BE49-F238E27FC236}">
                  <a16:creationId xmlns:a16="http://schemas.microsoft.com/office/drawing/2014/main" id="{853C5B65-3AA5-A4EA-DB47-5CA691A4E558}"/>
                </a:ext>
              </a:extLst>
            </p:cNvPr>
            <p:cNvCxnSpPr>
              <a:cxnSpLocks/>
            </p:cNvCxnSpPr>
            <p:nvPr/>
          </p:nvCxnSpPr>
          <p:spPr bwMode="auto">
            <a:xfrm>
              <a:off x="3745468"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4768A9B2-4DBA-093A-887A-7E83398DA003}"/>
                </a:ext>
              </a:extLst>
            </p:cNvPr>
            <p:cNvSpPr txBox="1"/>
            <p:nvPr/>
          </p:nvSpPr>
          <p:spPr bwMode="auto">
            <a:xfrm>
              <a:off x="342538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a:t>
              </a:r>
            </a:p>
          </p:txBody>
        </p:sp>
        <p:sp>
          <p:nvSpPr>
            <p:cNvPr id="82" name="TextBox 81">
              <a:extLst>
                <a:ext uri="{FF2B5EF4-FFF2-40B4-BE49-F238E27FC236}">
                  <a16:creationId xmlns:a16="http://schemas.microsoft.com/office/drawing/2014/main" id="{0FAAE7A6-E59A-9E98-BE91-F3666CEFF35D}"/>
                </a:ext>
              </a:extLst>
            </p:cNvPr>
            <p:cNvSpPr txBox="1"/>
            <p:nvPr/>
          </p:nvSpPr>
          <p:spPr bwMode="auto">
            <a:xfrm>
              <a:off x="342538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825</a:t>
              </a:r>
            </a:p>
            <a:p>
              <a:pPr algn="ctr">
                <a:lnSpc>
                  <a:spcPct val="100000"/>
                </a:lnSpc>
                <a:spcAft>
                  <a:spcPct val="0"/>
                </a:spcAft>
                <a:buClrTx/>
                <a:buFontTx/>
                <a:buNone/>
              </a:pPr>
              <a:r>
                <a:rPr lang="en-US" b="0">
                  <a:solidFill>
                    <a:schemeClr val="bg1"/>
                  </a:solidFill>
                  <a:latin typeface="Calibri" panose="020F0502020204030204" pitchFamily="34" charset="0"/>
                </a:rPr>
                <a:t>807</a:t>
              </a:r>
            </a:p>
          </p:txBody>
        </p:sp>
      </p:grpSp>
      <p:grpSp>
        <p:nvGrpSpPr>
          <p:cNvPr id="122" name="Group 121">
            <a:extLst>
              <a:ext uri="{FF2B5EF4-FFF2-40B4-BE49-F238E27FC236}">
                <a16:creationId xmlns:a16="http://schemas.microsoft.com/office/drawing/2014/main" id="{9C23316F-DF36-E6DF-B01A-B59076F4204E}"/>
              </a:ext>
            </a:extLst>
          </p:cNvPr>
          <p:cNvGrpSpPr/>
          <p:nvPr/>
        </p:nvGrpSpPr>
        <p:grpSpPr>
          <a:xfrm>
            <a:off x="4168724" y="5015308"/>
            <a:ext cx="640168" cy="1271662"/>
            <a:chOff x="3976094" y="4850998"/>
            <a:chExt cx="640168" cy="1271662"/>
          </a:xfrm>
        </p:grpSpPr>
        <p:cxnSp>
          <p:nvCxnSpPr>
            <p:cNvPr id="4" name="Straight Connector 3">
              <a:extLst>
                <a:ext uri="{FF2B5EF4-FFF2-40B4-BE49-F238E27FC236}">
                  <a16:creationId xmlns:a16="http://schemas.microsoft.com/office/drawing/2014/main" id="{2AC3AC50-9912-0244-0404-8FF380A0E985}"/>
                </a:ext>
              </a:extLst>
            </p:cNvPr>
            <p:cNvCxnSpPr/>
            <p:nvPr/>
          </p:nvCxnSpPr>
          <p:spPr bwMode="auto">
            <a:xfrm>
              <a:off x="4300041"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85" name="TextBox 84">
              <a:extLst>
                <a:ext uri="{FF2B5EF4-FFF2-40B4-BE49-F238E27FC236}">
                  <a16:creationId xmlns:a16="http://schemas.microsoft.com/office/drawing/2014/main" id="{193CFEB1-9A81-6CDF-EC4F-A5E19F3AA718}"/>
                </a:ext>
              </a:extLst>
            </p:cNvPr>
            <p:cNvSpPr txBox="1"/>
            <p:nvPr/>
          </p:nvSpPr>
          <p:spPr bwMode="auto">
            <a:xfrm>
              <a:off x="397609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86" name="TextBox 85">
              <a:extLst>
                <a:ext uri="{FF2B5EF4-FFF2-40B4-BE49-F238E27FC236}">
                  <a16:creationId xmlns:a16="http://schemas.microsoft.com/office/drawing/2014/main" id="{A259EDC9-A3E8-8DB4-331B-266A954E1051}"/>
                </a:ext>
              </a:extLst>
            </p:cNvPr>
            <p:cNvSpPr txBox="1"/>
            <p:nvPr/>
          </p:nvSpPr>
          <p:spPr bwMode="auto">
            <a:xfrm>
              <a:off x="397609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777</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765</a:t>
              </a:r>
            </a:p>
          </p:txBody>
        </p:sp>
      </p:grpSp>
      <p:grpSp>
        <p:nvGrpSpPr>
          <p:cNvPr id="121" name="Group 120">
            <a:extLst>
              <a:ext uri="{FF2B5EF4-FFF2-40B4-BE49-F238E27FC236}">
                <a16:creationId xmlns:a16="http://schemas.microsoft.com/office/drawing/2014/main" id="{CAF7D1EF-3804-2534-B793-FC3BA7410B17}"/>
              </a:ext>
            </a:extLst>
          </p:cNvPr>
          <p:cNvGrpSpPr/>
          <p:nvPr/>
        </p:nvGrpSpPr>
        <p:grpSpPr>
          <a:xfrm>
            <a:off x="4813239" y="5015308"/>
            <a:ext cx="640168" cy="1271662"/>
            <a:chOff x="4521784" y="4850998"/>
            <a:chExt cx="640168" cy="1271662"/>
          </a:xfrm>
        </p:grpSpPr>
        <p:cxnSp>
          <p:nvCxnSpPr>
            <p:cNvPr id="18" name="Straight Connector 17">
              <a:extLst>
                <a:ext uri="{FF2B5EF4-FFF2-40B4-BE49-F238E27FC236}">
                  <a16:creationId xmlns:a16="http://schemas.microsoft.com/office/drawing/2014/main" id="{6CB1E1B7-55F4-55CF-41E0-2AABC22A74B6}"/>
                </a:ext>
              </a:extLst>
            </p:cNvPr>
            <p:cNvCxnSpPr/>
            <p:nvPr/>
          </p:nvCxnSpPr>
          <p:spPr bwMode="auto">
            <a:xfrm>
              <a:off x="4854614"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88" name="TextBox 87">
              <a:extLst>
                <a:ext uri="{FF2B5EF4-FFF2-40B4-BE49-F238E27FC236}">
                  <a16:creationId xmlns:a16="http://schemas.microsoft.com/office/drawing/2014/main" id="{2C863347-2920-65D0-1209-976BB4CDBA78}"/>
                </a:ext>
              </a:extLst>
            </p:cNvPr>
            <p:cNvSpPr txBox="1"/>
            <p:nvPr/>
          </p:nvSpPr>
          <p:spPr bwMode="auto">
            <a:xfrm>
              <a:off x="452178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18</a:t>
              </a:r>
            </a:p>
          </p:txBody>
        </p:sp>
        <p:sp>
          <p:nvSpPr>
            <p:cNvPr id="89" name="TextBox 88">
              <a:extLst>
                <a:ext uri="{FF2B5EF4-FFF2-40B4-BE49-F238E27FC236}">
                  <a16:creationId xmlns:a16="http://schemas.microsoft.com/office/drawing/2014/main" id="{F607FEDE-B15F-F44B-28C0-9167A805280A}"/>
                </a:ext>
              </a:extLst>
            </p:cNvPr>
            <p:cNvSpPr txBox="1"/>
            <p:nvPr/>
          </p:nvSpPr>
          <p:spPr bwMode="auto">
            <a:xfrm>
              <a:off x="452178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738</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715</a:t>
              </a:r>
            </a:p>
          </p:txBody>
        </p:sp>
      </p:grpSp>
      <p:grpSp>
        <p:nvGrpSpPr>
          <p:cNvPr id="120" name="Group 119">
            <a:extLst>
              <a:ext uri="{FF2B5EF4-FFF2-40B4-BE49-F238E27FC236}">
                <a16:creationId xmlns:a16="http://schemas.microsoft.com/office/drawing/2014/main" id="{CC1FF31E-246B-A9CF-F5BB-C705E08E5E11}"/>
              </a:ext>
            </a:extLst>
          </p:cNvPr>
          <p:cNvGrpSpPr/>
          <p:nvPr/>
        </p:nvGrpSpPr>
        <p:grpSpPr>
          <a:xfrm>
            <a:off x="5457754" y="5015308"/>
            <a:ext cx="640168" cy="1271662"/>
            <a:chOff x="5091951" y="4850998"/>
            <a:chExt cx="640168" cy="1271662"/>
          </a:xfrm>
        </p:grpSpPr>
        <p:cxnSp>
          <p:nvCxnSpPr>
            <p:cNvPr id="5" name="Straight Connector 4">
              <a:extLst>
                <a:ext uri="{FF2B5EF4-FFF2-40B4-BE49-F238E27FC236}">
                  <a16:creationId xmlns:a16="http://schemas.microsoft.com/office/drawing/2014/main" id="{5F257F08-9212-CC6A-15D5-A2CDA8D796A6}"/>
                </a:ext>
              </a:extLst>
            </p:cNvPr>
            <p:cNvCxnSpPr/>
            <p:nvPr/>
          </p:nvCxnSpPr>
          <p:spPr bwMode="auto">
            <a:xfrm>
              <a:off x="5409188"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42B14AEC-AD51-8975-1A99-F9126A593277}"/>
                </a:ext>
              </a:extLst>
            </p:cNvPr>
            <p:cNvSpPr txBox="1"/>
            <p:nvPr/>
          </p:nvSpPr>
          <p:spPr bwMode="auto">
            <a:xfrm>
              <a:off x="5091951"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92" name="TextBox 91">
              <a:extLst>
                <a:ext uri="{FF2B5EF4-FFF2-40B4-BE49-F238E27FC236}">
                  <a16:creationId xmlns:a16="http://schemas.microsoft.com/office/drawing/2014/main" id="{98913CF8-E6DB-635B-60B9-EEBA4554651C}"/>
                </a:ext>
              </a:extLst>
            </p:cNvPr>
            <p:cNvSpPr txBox="1"/>
            <p:nvPr/>
          </p:nvSpPr>
          <p:spPr bwMode="auto">
            <a:xfrm>
              <a:off x="5091951"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694</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656</a:t>
              </a:r>
            </a:p>
          </p:txBody>
        </p:sp>
      </p:grpSp>
      <p:grpSp>
        <p:nvGrpSpPr>
          <p:cNvPr id="119" name="Group 118">
            <a:extLst>
              <a:ext uri="{FF2B5EF4-FFF2-40B4-BE49-F238E27FC236}">
                <a16:creationId xmlns:a16="http://schemas.microsoft.com/office/drawing/2014/main" id="{E6113AD5-8C5A-9E59-D408-53CB75902028}"/>
              </a:ext>
            </a:extLst>
          </p:cNvPr>
          <p:cNvGrpSpPr/>
          <p:nvPr/>
        </p:nvGrpSpPr>
        <p:grpSpPr>
          <a:xfrm>
            <a:off x="6102269" y="5015308"/>
            <a:ext cx="640168" cy="1271662"/>
            <a:chOff x="5642661" y="4850998"/>
            <a:chExt cx="640168" cy="1271662"/>
          </a:xfrm>
        </p:grpSpPr>
        <p:cxnSp>
          <p:nvCxnSpPr>
            <p:cNvPr id="17" name="Straight Connector 16">
              <a:extLst>
                <a:ext uri="{FF2B5EF4-FFF2-40B4-BE49-F238E27FC236}">
                  <a16:creationId xmlns:a16="http://schemas.microsoft.com/office/drawing/2014/main" id="{E4DC0EF3-73EB-3490-4917-32E2DE2BCF85}"/>
                </a:ext>
              </a:extLst>
            </p:cNvPr>
            <p:cNvCxnSpPr/>
            <p:nvPr/>
          </p:nvCxnSpPr>
          <p:spPr bwMode="auto">
            <a:xfrm>
              <a:off x="5963761"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94" name="TextBox 93">
              <a:extLst>
                <a:ext uri="{FF2B5EF4-FFF2-40B4-BE49-F238E27FC236}">
                  <a16:creationId xmlns:a16="http://schemas.microsoft.com/office/drawing/2014/main" id="{A0008E0D-8D22-C3CF-24E9-24CD2311C33B}"/>
                </a:ext>
              </a:extLst>
            </p:cNvPr>
            <p:cNvSpPr txBox="1"/>
            <p:nvPr/>
          </p:nvSpPr>
          <p:spPr bwMode="auto">
            <a:xfrm>
              <a:off x="5642661"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95" name="TextBox 94">
              <a:extLst>
                <a:ext uri="{FF2B5EF4-FFF2-40B4-BE49-F238E27FC236}">
                  <a16:creationId xmlns:a16="http://schemas.microsoft.com/office/drawing/2014/main" id="{6C968D89-6A16-915F-0586-81EA85CC515A}"/>
                </a:ext>
              </a:extLst>
            </p:cNvPr>
            <p:cNvSpPr txBox="1"/>
            <p:nvPr/>
          </p:nvSpPr>
          <p:spPr bwMode="auto">
            <a:xfrm>
              <a:off x="5642661"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603</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571</a:t>
              </a:r>
            </a:p>
          </p:txBody>
        </p:sp>
      </p:grpSp>
      <p:grpSp>
        <p:nvGrpSpPr>
          <p:cNvPr id="118" name="Group 117">
            <a:extLst>
              <a:ext uri="{FF2B5EF4-FFF2-40B4-BE49-F238E27FC236}">
                <a16:creationId xmlns:a16="http://schemas.microsoft.com/office/drawing/2014/main" id="{52A2B1A2-866F-3184-56A0-CD84A004D331}"/>
              </a:ext>
            </a:extLst>
          </p:cNvPr>
          <p:cNvGrpSpPr/>
          <p:nvPr/>
        </p:nvGrpSpPr>
        <p:grpSpPr>
          <a:xfrm>
            <a:off x="6746784" y="5015308"/>
            <a:ext cx="640168" cy="1271662"/>
            <a:chOff x="6188351" y="4850998"/>
            <a:chExt cx="640168" cy="1271662"/>
          </a:xfrm>
        </p:grpSpPr>
        <p:cxnSp>
          <p:nvCxnSpPr>
            <p:cNvPr id="6" name="Straight Connector 5">
              <a:extLst>
                <a:ext uri="{FF2B5EF4-FFF2-40B4-BE49-F238E27FC236}">
                  <a16:creationId xmlns:a16="http://schemas.microsoft.com/office/drawing/2014/main" id="{4BFBC12D-D458-F0C2-0197-D890CB3A05D2}"/>
                </a:ext>
              </a:extLst>
            </p:cNvPr>
            <p:cNvCxnSpPr/>
            <p:nvPr/>
          </p:nvCxnSpPr>
          <p:spPr bwMode="auto">
            <a:xfrm>
              <a:off x="6518334"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73521C36-B892-9CF9-457A-8244D721A338}"/>
                </a:ext>
              </a:extLst>
            </p:cNvPr>
            <p:cNvSpPr txBox="1"/>
            <p:nvPr/>
          </p:nvSpPr>
          <p:spPr bwMode="auto">
            <a:xfrm>
              <a:off x="6188351"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36</a:t>
              </a:r>
            </a:p>
          </p:txBody>
        </p:sp>
        <p:sp>
          <p:nvSpPr>
            <p:cNvPr id="98" name="TextBox 97">
              <a:extLst>
                <a:ext uri="{FF2B5EF4-FFF2-40B4-BE49-F238E27FC236}">
                  <a16:creationId xmlns:a16="http://schemas.microsoft.com/office/drawing/2014/main" id="{011805E4-A446-06DD-9203-32E7CFC070C4}"/>
                </a:ext>
              </a:extLst>
            </p:cNvPr>
            <p:cNvSpPr txBox="1"/>
            <p:nvPr/>
          </p:nvSpPr>
          <p:spPr bwMode="auto">
            <a:xfrm>
              <a:off x="6188351"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495</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459</a:t>
              </a:r>
            </a:p>
          </p:txBody>
        </p:sp>
      </p:grpSp>
      <p:sp>
        <p:nvSpPr>
          <p:cNvPr id="101" name="TextBox 100">
            <a:extLst>
              <a:ext uri="{FF2B5EF4-FFF2-40B4-BE49-F238E27FC236}">
                <a16:creationId xmlns:a16="http://schemas.microsoft.com/office/drawing/2014/main" id="{C9F10242-DCE9-5B55-370E-12841BF41645}"/>
              </a:ext>
            </a:extLst>
          </p:cNvPr>
          <p:cNvSpPr txBox="1"/>
          <p:nvPr/>
        </p:nvSpPr>
        <p:spPr bwMode="auto">
          <a:xfrm>
            <a:off x="4130802" y="147743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93.4</a:t>
            </a:r>
          </a:p>
        </p:txBody>
      </p:sp>
      <p:grpSp>
        <p:nvGrpSpPr>
          <p:cNvPr id="117" name="Group 116">
            <a:extLst>
              <a:ext uri="{FF2B5EF4-FFF2-40B4-BE49-F238E27FC236}">
                <a16:creationId xmlns:a16="http://schemas.microsoft.com/office/drawing/2014/main" id="{EFDE0358-BCA3-2F46-D363-D599988062AE}"/>
              </a:ext>
            </a:extLst>
          </p:cNvPr>
          <p:cNvGrpSpPr/>
          <p:nvPr/>
        </p:nvGrpSpPr>
        <p:grpSpPr>
          <a:xfrm>
            <a:off x="7391299" y="5015308"/>
            <a:ext cx="640168" cy="1271662"/>
            <a:chOff x="6748790" y="4850998"/>
            <a:chExt cx="640168" cy="1271662"/>
          </a:xfrm>
        </p:grpSpPr>
        <p:cxnSp>
          <p:nvCxnSpPr>
            <p:cNvPr id="21" name="Straight Connector 20">
              <a:extLst>
                <a:ext uri="{FF2B5EF4-FFF2-40B4-BE49-F238E27FC236}">
                  <a16:creationId xmlns:a16="http://schemas.microsoft.com/office/drawing/2014/main" id="{4D69F941-DD61-39B6-60D8-18CCB1922A13}"/>
                </a:ext>
              </a:extLst>
            </p:cNvPr>
            <p:cNvCxnSpPr/>
            <p:nvPr/>
          </p:nvCxnSpPr>
          <p:spPr bwMode="auto">
            <a:xfrm>
              <a:off x="7072907"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889B7057-8565-BB09-B615-2F2BBD56925A}"/>
                </a:ext>
              </a:extLst>
            </p:cNvPr>
            <p:cNvSpPr txBox="1"/>
            <p:nvPr/>
          </p:nvSpPr>
          <p:spPr bwMode="auto">
            <a:xfrm>
              <a:off x="6748790"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42</a:t>
              </a:r>
            </a:p>
          </p:txBody>
        </p:sp>
        <p:sp>
          <p:nvSpPr>
            <p:cNvPr id="105" name="TextBox 104">
              <a:extLst>
                <a:ext uri="{FF2B5EF4-FFF2-40B4-BE49-F238E27FC236}">
                  <a16:creationId xmlns:a16="http://schemas.microsoft.com/office/drawing/2014/main" id="{46D07054-7A83-1750-BF1D-7364F074821A}"/>
                </a:ext>
              </a:extLst>
            </p:cNvPr>
            <p:cNvSpPr txBox="1"/>
            <p:nvPr/>
          </p:nvSpPr>
          <p:spPr bwMode="auto">
            <a:xfrm>
              <a:off x="6748790"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382</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370</a:t>
              </a:r>
            </a:p>
          </p:txBody>
        </p:sp>
      </p:grpSp>
      <p:grpSp>
        <p:nvGrpSpPr>
          <p:cNvPr id="116" name="Group 115">
            <a:extLst>
              <a:ext uri="{FF2B5EF4-FFF2-40B4-BE49-F238E27FC236}">
                <a16:creationId xmlns:a16="http://schemas.microsoft.com/office/drawing/2014/main" id="{8C4955BB-678E-C8E4-61FD-60C80E0EBCA5}"/>
              </a:ext>
            </a:extLst>
          </p:cNvPr>
          <p:cNvGrpSpPr/>
          <p:nvPr/>
        </p:nvGrpSpPr>
        <p:grpSpPr>
          <a:xfrm>
            <a:off x="8035814" y="5015308"/>
            <a:ext cx="640168" cy="1271662"/>
            <a:chOff x="7309229" y="4850998"/>
            <a:chExt cx="640168" cy="1271662"/>
          </a:xfrm>
        </p:grpSpPr>
        <p:cxnSp>
          <p:nvCxnSpPr>
            <p:cNvPr id="7" name="Straight Connector 6">
              <a:extLst>
                <a:ext uri="{FF2B5EF4-FFF2-40B4-BE49-F238E27FC236}">
                  <a16:creationId xmlns:a16="http://schemas.microsoft.com/office/drawing/2014/main" id="{24294D20-ACF8-0E50-65E0-F14370654663}"/>
                </a:ext>
              </a:extLst>
            </p:cNvPr>
            <p:cNvCxnSpPr/>
            <p:nvPr/>
          </p:nvCxnSpPr>
          <p:spPr bwMode="auto">
            <a:xfrm>
              <a:off x="7627480"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3792DFE3-D43C-FFCB-858F-03F48A8C8A60}"/>
                </a:ext>
              </a:extLst>
            </p:cNvPr>
            <p:cNvSpPr txBox="1"/>
            <p:nvPr/>
          </p:nvSpPr>
          <p:spPr bwMode="auto">
            <a:xfrm>
              <a:off x="7309229"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108" name="TextBox 107">
              <a:extLst>
                <a:ext uri="{FF2B5EF4-FFF2-40B4-BE49-F238E27FC236}">
                  <a16:creationId xmlns:a16="http://schemas.microsoft.com/office/drawing/2014/main" id="{FD1A2A56-9B30-CBD1-8DC5-23F8D7E6D970}"/>
                </a:ext>
              </a:extLst>
            </p:cNvPr>
            <p:cNvSpPr txBox="1"/>
            <p:nvPr/>
          </p:nvSpPr>
          <p:spPr bwMode="auto">
            <a:xfrm>
              <a:off x="7309229"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293</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293</a:t>
              </a:r>
            </a:p>
          </p:txBody>
        </p:sp>
      </p:grpSp>
      <p:grpSp>
        <p:nvGrpSpPr>
          <p:cNvPr id="115" name="Group 114">
            <a:extLst>
              <a:ext uri="{FF2B5EF4-FFF2-40B4-BE49-F238E27FC236}">
                <a16:creationId xmlns:a16="http://schemas.microsoft.com/office/drawing/2014/main" id="{6C3C3DE4-5652-B456-CDD1-287AC37CF3DF}"/>
              </a:ext>
            </a:extLst>
          </p:cNvPr>
          <p:cNvGrpSpPr/>
          <p:nvPr/>
        </p:nvGrpSpPr>
        <p:grpSpPr>
          <a:xfrm>
            <a:off x="8680325" y="5015308"/>
            <a:ext cx="640168" cy="1271662"/>
            <a:chOff x="7869668" y="4850998"/>
            <a:chExt cx="640168" cy="1271662"/>
          </a:xfrm>
        </p:grpSpPr>
        <p:cxnSp>
          <p:nvCxnSpPr>
            <p:cNvPr id="23" name="Straight Connector 22">
              <a:extLst>
                <a:ext uri="{FF2B5EF4-FFF2-40B4-BE49-F238E27FC236}">
                  <a16:creationId xmlns:a16="http://schemas.microsoft.com/office/drawing/2014/main" id="{6FDCCD96-BD2E-1ABC-8444-17D19376D827}"/>
                </a:ext>
              </a:extLst>
            </p:cNvPr>
            <p:cNvCxnSpPr/>
            <p:nvPr/>
          </p:nvCxnSpPr>
          <p:spPr bwMode="auto">
            <a:xfrm>
              <a:off x="8182053"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CC9487FD-0735-EC0C-AF25-6D2477A8F2FA}"/>
                </a:ext>
              </a:extLst>
            </p:cNvPr>
            <p:cNvSpPr txBox="1"/>
            <p:nvPr/>
          </p:nvSpPr>
          <p:spPr bwMode="auto">
            <a:xfrm>
              <a:off x="7869668"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54</a:t>
              </a:r>
            </a:p>
          </p:txBody>
        </p:sp>
        <p:sp>
          <p:nvSpPr>
            <p:cNvPr id="111" name="TextBox 110">
              <a:extLst>
                <a:ext uri="{FF2B5EF4-FFF2-40B4-BE49-F238E27FC236}">
                  <a16:creationId xmlns:a16="http://schemas.microsoft.com/office/drawing/2014/main" id="{038A2ED1-26B8-38D3-67A1-46B0B16854E4}"/>
                </a:ext>
              </a:extLst>
            </p:cNvPr>
            <p:cNvSpPr txBox="1"/>
            <p:nvPr/>
          </p:nvSpPr>
          <p:spPr bwMode="auto">
            <a:xfrm>
              <a:off x="7869668"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204</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187</a:t>
              </a:r>
            </a:p>
          </p:txBody>
        </p:sp>
      </p:grpSp>
      <p:pic>
        <p:nvPicPr>
          <p:cNvPr id="127" name="Graphic 126">
            <a:extLst>
              <a:ext uri="{FF2B5EF4-FFF2-40B4-BE49-F238E27FC236}">
                <a16:creationId xmlns:a16="http://schemas.microsoft.com/office/drawing/2014/main" id="{BCE3F3D1-EAD8-4416-68A9-C3A8E9DFC3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49545" y="1673665"/>
            <a:ext cx="6018553" cy="894185"/>
          </a:xfrm>
          <a:prstGeom prst="rect">
            <a:avLst/>
          </a:prstGeom>
        </p:spPr>
      </p:pic>
      <p:sp>
        <p:nvSpPr>
          <p:cNvPr id="129" name="TextBox 128">
            <a:extLst>
              <a:ext uri="{FF2B5EF4-FFF2-40B4-BE49-F238E27FC236}">
                <a16:creationId xmlns:a16="http://schemas.microsoft.com/office/drawing/2014/main" id="{693CB0DD-A9B7-D58E-7A9D-7100615CA3F6}"/>
              </a:ext>
            </a:extLst>
          </p:cNvPr>
          <p:cNvSpPr txBox="1"/>
          <p:nvPr/>
        </p:nvSpPr>
        <p:spPr bwMode="auto">
          <a:xfrm>
            <a:off x="5342085" y="147743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89.7</a:t>
            </a:r>
          </a:p>
        </p:txBody>
      </p:sp>
      <p:sp>
        <p:nvSpPr>
          <p:cNvPr id="130" name="TextBox 129">
            <a:extLst>
              <a:ext uri="{FF2B5EF4-FFF2-40B4-BE49-F238E27FC236}">
                <a16:creationId xmlns:a16="http://schemas.microsoft.com/office/drawing/2014/main" id="{41F90A43-1002-D970-A82C-979265A82405}"/>
              </a:ext>
            </a:extLst>
          </p:cNvPr>
          <p:cNvSpPr txBox="1"/>
          <p:nvPr/>
        </p:nvSpPr>
        <p:spPr bwMode="auto">
          <a:xfrm>
            <a:off x="6707747" y="147743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86.1</a:t>
            </a:r>
          </a:p>
        </p:txBody>
      </p:sp>
      <p:sp>
        <p:nvSpPr>
          <p:cNvPr id="131" name="TextBox 130">
            <a:extLst>
              <a:ext uri="{FF2B5EF4-FFF2-40B4-BE49-F238E27FC236}">
                <a16:creationId xmlns:a16="http://schemas.microsoft.com/office/drawing/2014/main" id="{1D021AD9-A00D-C19E-AF43-1F206A90194C}"/>
              </a:ext>
            </a:extLst>
          </p:cNvPr>
          <p:cNvSpPr txBox="1"/>
          <p:nvPr/>
        </p:nvSpPr>
        <p:spPr bwMode="auto">
          <a:xfrm>
            <a:off x="8025908" y="147743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82.7</a:t>
            </a:r>
          </a:p>
        </p:txBody>
      </p:sp>
      <p:sp>
        <p:nvSpPr>
          <p:cNvPr id="132" name="TextBox 131">
            <a:extLst>
              <a:ext uri="{FF2B5EF4-FFF2-40B4-BE49-F238E27FC236}">
                <a16:creationId xmlns:a16="http://schemas.microsoft.com/office/drawing/2014/main" id="{2F3B60B3-BEAC-A912-4CB3-A804888AE264}"/>
              </a:ext>
            </a:extLst>
          </p:cNvPr>
          <p:cNvSpPr txBox="1"/>
          <p:nvPr/>
        </p:nvSpPr>
        <p:spPr bwMode="auto">
          <a:xfrm>
            <a:off x="8025908" y="2641216"/>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75.4</a:t>
            </a:r>
          </a:p>
        </p:txBody>
      </p:sp>
      <p:sp>
        <p:nvSpPr>
          <p:cNvPr id="133" name="TextBox 132">
            <a:extLst>
              <a:ext uri="{FF2B5EF4-FFF2-40B4-BE49-F238E27FC236}">
                <a16:creationId xmlns:a16="http://schemas.microsoft.com/office/drawing/2014/main" id="{734C5BE0-AB68-EAB2-AE1F-0B7EF5E15B27}"/>
              </a:ext>
            </a:extLst>
          </p:cNvPr>
          <p:cNvSpPr txBox="1"/>
          <p:nvPr/>
        </p:nvSpPr>
        <p:spPr bwMode="auto">
          <a:xfrm>
            <a:off x="6695871" y="2641216"/>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77.3</a:t>
            </a:r>
          </a:p>
        </p:txBody>
      </p:sp>
      <p:sp>
        <p:nvSpPr>
          <p:cNvPr id="134" name="TextBox 133">
            <a:extLst>
              <a:ext uri="{FF2B5EF4-FFF2-40B4-BE49-F238E27FC236}">
                <a16:creationId xmlns:a16="http://schemas.microsoft.com/office/drawing/2014/main" id="{BC79937F-1FC2-FE1B-4699-2224F5ACAEB1}"/>
              </a:ext>
            </a:extLst>
          </p:cNvPr>
          <p:cNvSpPr txBox="1"/>
          <p:nvPr/>
        </p:nvSpPr>
        <p:spPr bwMode="auto">
          <a:xfrm>
            <a:off x="5318334" y="2641216"/>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81.4</a:t>
            </a:r>
          </a:p>
        </p:txBody>
      </p:sp>
      <p:sp>
        <p:nvSpPr>
          <p:cNvPr id="135" name="TextBox 134">
            <a:extLst>
              <a:ext uri="{FF2B5EF4-FFF2-40B4-BE49-F238E27FC236}">
                <a16:creationId xmlns:a16="http://schemas.microsoft.com/office/drawing/2014/main" id="{7647D675-8E67-5B8E-45FE-126E79FE81AE}"/>
              </a:ext>
            </a:extLst>
          </p:cNvPr>
          <p:cNvSpPr txBox="1"/>
          <p:nvPr/>
        </p:nvSpPr>
        <p:spPr bwMode="auto">
          <a:xfrm>
            <a:off x="4142677" y="2641216"/>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88.4</a:t>
            </a:r>
          </a:p>
        </p:txBody>
      </p:sp>
      <p:grpSp>
        <p:nvGrpSpPr>
          <p:cNvPr id="136" name="Group 135">
            <a:extLst>
              <a:ext uri="{FF2B5EF4-FFF2-40B4-BE49-F238E27FC236}">
                <a16:creationId xmlns:a16="http://schemas.microsoft.com/office/drawing/2014/main" id="{49D2EFE0-3523-ACA5-66B4-039ED8F6CC34}"/>
              </a:ext>
            </a:extLst>
          </p:cNvPr>
          <p:cNvGrpSpPr/>
          <p:nvPr/>
        </p:nvGrpSpPr>
        <p:grpSpPr>
          <a:xfrm>
            <a:off x="2881272" y="5015308"/>
            <a:ext cx="640168" cy="1271662"/>
            <a:chOff x="3425384" y="4850998"/>
            <a:chExt cx="640168" cy="1271662"/>
          </a:xfrm>
        </p:grpSpPr>
        <p:cxnSp>
          <p:nvCxnSpPr>
            <p:cNvPr id="137" name="Straight Connector 136">
              <a:extLst>
                <a:ext uri="{FF2B5EF4-FFF2-40B4-BE49-F238E27FC236}">
                  <a16:creationId xmlns:a16="http://schemas.microsoft.com/office/drawing/2014/main" id="{0B7E2579-A145-F79B-9C85-1FE7096EBF2B}"/>
                </a:ext>
              </a:extLst>
            </p:cNvPr>
            <p:cNvCxnSpPr>
              <a:cxnSpLocks/>
            </p:cNvCxnSpPr>
            <p:nvPr/>
          </p:nvCxnSpPr>
          <p:spPr bwMode="auto">
            <a:xfrm>
              <a:off x="3745468"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138" name="TextBox 137">
              <a:extLst>
                <a:ext uri="{FF2B5EF4-FFF2-40B4-BE49-F238E27FC236}">
                  <a16:creationId xmlns:a16="http://schemas.microsoft.com/office/drawing/2014/main" id="{E55C23D6-A21E-85AD-1FCD-B3F1FA3E743E}"/>
                </a:ext>
              </a:extLst>
            </p:cNvPr>
            <p:cNvSpPr txBox="1"/>
            <p:nvPr/>
          </p:nvSpPr>
          <p:spPr bwMode="auto">
            <a:xfrm>
              <a:off x="342538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139" name="TextBox 138">
              <a:extLst>
                <a:ext uri="{FF2B5EF4-FFF2-40B4-BE49-F238E27FC236}">
                  <a16:creationId xmlns:a16="http://schemas.microsoft.com/office/drawing/2014/main" id="{5E8F3150-A538-1D17-2DDA-2DC57BE5A622}"/>
                </a:ext>
              </a:extLst>
            </p:cNvPr>
            <p:cNvSpPr txBox="1"/>
            <p:nvPr/>
          </p:nvSpPr>
          <p:spPr bwMode="auto">
            <a:xfrm>
              <a:off x="342538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921</a:t>
              </a:r>
            </a:p>
            <a:p>
              <a:pPr algn="ctr">
                <a:lnSpc>
                  <a:spcPct val="100000"/>
                </a:lnSpc>
                <a:spcAft>
                  <a:spcPct val="0"/>
                </a:spcAft>
                <a:buClrTx/>
                <a:buFontTx/>
                <a:buNone/>
              </a:pPr>
              <a:r>
                <a:rPr lang="en-US" b="0">
                  <a:solidFill>
                    <a:schemeClr val="bg1"/>
                  </a:solidFill>
                  <a:latin typeface="Calibri" panose="020F0502020204030204" pitchFamily="34" charset="0"/>
                </a:rPr>
                <a:t>915</a:t>
              </a:r>
            </a:p>
          </p:txBody>
        </p:sp>
      </p:grpSp>
      <p:sp>
        <p:nvSpPr>
          <p:cNvPr id="3" name="Text Box 15">
            <a:extLst>
              <a:ext uri="{FF2B5EF4-FFF2-40B4-BE49-F238E27FC236}">
                <a16:creationId xmlns:a16="http://schemas.microsoft.com/office/drawing/2014/main" id="{1AB383E4-1BBB-FAC6-B732-728D98438279}"/>
              </a:ext>
            </a:extLst>
          </p:cNvPr>
          <p:cNvSpPr txBox="1">
            <a:spLocks noChangeArrowheads="1"/>
          </p:cNvSpPr>
          <p:nvPr/>
        </p:nvSpPr>
        <p:spPr bwMode="auto">
          <a:xfrm>
            <a:off x="410496" y="63765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Geyer. Ann Oncol. 2022;33:1250.</a:t>
            </a:r>
            <a:endParaRPr lang="en-US" altLang="en-US" sz="1200" b="0" spc="-1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12458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6" name="Straight Connector 435">
            <a:extLst>
              <a:ext uri="{FF2B5EF4-FFF2-40B4-BE49-F238E27FC236}">
                <a16:creationId xmlns:a16="http://schemas.microsoft.com/office/drawing/2014/main" id="{62B8E4EE-5E30-E378-B32D-3F82B9919600}"/>
              </a:ext>
            </a:extLst>
          </p:cNvPr>
          <p:cNvCxnSpPr>
            <a:cxnSpLocks/>
          </p:cNvCxnSpPr>
          <p:nvPr/>
        </p:nvCxnSpPr>
        <p:spPr bwMode="auto">
          <a:xfrm>
            <a:off x="4580497" y="3410420"/>
            <a:ext cx="1337312" cy="0"/>
          </a:xfrm>
          <a:prstGeom prst="line">
            <a:avLst/>
          </a:prstGeom>
        </p:spPr>
      </p:cxnSp>
      <p:sp>
        <p:nvSpPr>
          <p:cNvPr id="2" name="Title 1">
            <a:extLst>
              <a:ext uri="{FF2B5EF4-FFF2-40B4-BE49-F238E27FC236}">
                <a16:creationId xmlns:a16="http://schemas.microsoft.com/office/drawing/2014/main" id="{6060C69F-B910-BAB0-0D96-ED20E50E83D9}"/>
              </a:ext>
            </a:extLst>
          </p:cNvPr>
          <p:cNvSpPr>
            <a:spLocks noGrp="1"/>
          </p:cNvSpPr>
          <p:nvPr>
            <p:ph type="title"/>
          </p:nvPr>
        </p:nvSpPr>
        <p:spPr/>
        <p:txBody>
          <a:bodyPr/>
          <a:lstStyle/>
          <a:p>
            <a:r>
              <a:rPr lang="en-US"/>
              <a:t>OlympiA: Subgroup Analysis of iDFS</a:t>
            </a:r>
          </a:p>
        </p:txBody>
      </p:sp>
      <p:sp>
        <p:nvSpPr>
          <p:cNvPr id="6" name="TextBox 5">
            <a:extLst>
              <a:ext uri="{FF2B5EF4-FFF2-40B4-BE49-F238E27FC236}">
                <a16:creationId xmlns:a16="http://schemas.microsoft.com/office/drawing/2014/main" id="{B7AEB7DC-400D-0BEE-9D8E-E1DDFB2677F6}"/>
              </a:ext>
            </a:extLst>
          </p:cNvPr>
          <p:cNvSpPr txBox="1"/>
          <p:nvPr/>
        </p:nvSpPr>
        <p:spPr bwMode="auto">
          <a:xfrm>
            <a:off x="4133969" y="1813698"/>
            <a:ext cx="4098494"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Stratified Hazard Ratio for iDFS (95% CI)</a:t>
            </a:r>
          </a:p>
        </p:txBody>
      </p:sp>
      <p:sp>
        <p:nvSpPr>
          <p:cNvPr id="7" name="TextBox 6">
            <a:extLst>
              <a:ext uri="{FF2B5EF4-FFF2-40B4-BE49-F238E27FC236}">
                <a16:creationId xmlns:a16="http://schemas.microsoft.com/office/drawing/2014/main" id="{32927AF9-A263-9263-18A9-EECF0C5664E2}"/>
              </a:ext>
            </a:extLst>
          </p:cNvPr>
          <p:cNvSpPr txBox="1"/>
          <p:nvPr/>
        </p:nvSpPr>
        <p:spPr bwMode="auto">
          <a:xfrm>
            <a:off x="8956674" y="1813698"/>
            <a:ext cx="1310103"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4-Yr iDFS, %</a:t>
            </a:r>
          </a:p>
        </p:txBody>
      </p:sp>
      <p:sp>
        <p:nvSpPr>
          <p:cNvPr id="8" name="TextBox 7">
            <a:extLst>
              <a:ext uri="{FF2B5EF4-FFF2-40B4-BE49-F238E27FC236}">
                <a16:creationId xmlns:a16="http://schemas.microsoft.com/office/drawing/2014/main" id="{F8DAFF1D-EE05-86C5-1226-D3440A3CE657}"/>
              </a:ext>
            </a:extLst>
          </p:cNvPr>
          <p:cNvSpPr txBox="1"/>
          <p:nvPr/>
        </p:nvSpPr>
        <p:spPr bwMode="auto">
          <a:xfrm>
            <a:off x="10299794" y="1536699"/>
            <a:ext cx="1544343"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i="1">
                <a:solidFill>
                  <a:schemeClr val="bg1"/>
                </a:solidFill>
                <a:latin typeface="Calibri" panose="020F0502020204030204" pitchFamily="34" charset="0"/>
              </a:rPr>
              <a:t>P </a:t>
            </a:r>
            <a:r>
              <a:rPr lang="en-US" b="1">
                <a:solidFill>
                  <a:schemeClr val="bg1"/>
                </a:solidFill>
                <a:latin typeface="Calibri" panose="020F0502020204030204" pitchFamily="34" charset="0"/>
              </a:rPr>
              <a:t>Value for Heterogeneity</a:t>
            </a:r>
            <a:endParaRPr lang="en-US" b="1" i="1">
              <a:solidFill>
                <a:schemeClr val="bg1"/>
              </a:solidFill>
              <a:latin typeface="Calibri" panose="020F0502020204030204" pitchFamily="34" charset="0"/>
            </a:endParaRPr>
          </a:p>
        </p:txBody>
      </p:sp>
      <p:sp>
        <p:nvSpPr>
          <p:cNvPr id="9" name="TextBox 8">
            <a:extLst>
              <a:ext uri="{FF2B5EF4-FFF2-40B4-BE49-F238E27FC236}">
                <a16:creationId xmlns:a16="http://schemas.microsoft.com/office/drawing/2014/main" id="{5A1BDDD5-8F07-D9B8-BBA9-F8E03C87AB4E}"/>
              </a:ext>
            </a:extLst>
          </p:cNvPr>
          <p:cNvSpPr txBox="1"/>
          <p:nvPr/>
        </p:nvSpPr>
        <p:spPr bwMode="auto">
          <a:xfrm>
            <a:off x="2231255" y="2182710"/>
            <a:ext cx="1799528" cy="52322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0" i="1">
                <a:solidFill>
                  <a:schemeClr val="bg1"/>
                </a:solidFill>
                <a:latin typeface="Calibri" panose="020F0502020204030204" pitchFamily="34" charset="0"/>
              </a:rPr>
              <a:t>No. Patients With Event/Total No.</a:t>
            </a:r>
          </a:p>
        </p:txBody>
      </p:sp>
      <p:sp>
        <p:nvSpPr>
          <p:cNvPr id="10" name="Rectangle 9">
            <a:extLst>
              <a:ext uri="{FF2B5EF4-FFF2-40B4-BE49-F238E27FC236}">
                <a16:creationId xmlns:a16="http://schemas.microsoft.com/office/drawing/2014/main" id="{6EFBF1F6-99EB-D284-CC04-693073F5C7D3}"/>
              </a:ext>
            </a:extLst>
          </p:cNvPr>
          <p:cNvSpPr/>
          <p:nvPr/>
        </p:nvSpPr>
        <p:spPr bwMode="auto">
          <a:xfrm>
            <a:off x="327483" y="3946749"/>
            <a:ext cx="11145380" cy="46843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2" name="TextBox 271">
            <a:extLst>
              <a:ext uri="{FF2B5EF4-FFF2-40B4-BE49-F238E27FC236}">
                <a16:creationId xmlns:a16="http://schemas.microsoft.com/office/drawing/2014/main" id="{99BF8DFC-D2C2-6C3D-5730-29C737794755}"/>
              </a:ext>
            </a:extLst>
          </p:cNvPr>
          <p:cNvSpPr txBox="1"/>
          <p:nvPr/>
        </p:nvSpPr>
        <p:spPr bwMode="auto">
          <a:xfrm>
            <a:off x="395590" y="1813698"/>
            <a:ext cx="10987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Subgroup</a:t>
            </a:r>
          </a:p>
        </p:txBody>
      </p:sp>
      <p:grpSp>
        <p:nvGrpSpPr>
          <p:cNvPr id="482" name="Group 481">
            <a:extLst>
              <a:ext uri="{FF2B5EF4-FFF2-40B4-BE49-F238E27FC236}">
                <a16:creationId xmlns:a16="http://schemas.microsoft.com/office/drawing/2014/main" id="{62877029-47F5-8B56-95A7-42CDFB22A020}"/>
              </a:ext>
            </a:extLst>
          </p:cNvPr>
          <p:cNvGrpSpPr/>
          <p:nvPr/>
        </p:nvGrpSpPr>
        <p:grpSpPr>
          <a:xfrm>
            <a:off x="3746828" y="5268587"/>
            <a:ext cx="654967" cy="338554"/>
            <a:chOff x="3707627" y="5235937"/>
            <a:chExt cx="654967" cy="338554"/>
          </a:xfrm>
        </p:grpSpPr>
        <p:cxnSp>
          <p:nvCxnSpPr>
            <p:cNvPr id="278" name="Straight Connector 277">
              <a:extLst>
                <a:ext uri="{FF2B5EF4-FFF2-40B4-BE49-F238E27FC236}">
                  <a16:creationId xmlns:a16="http://schemas.microsoft.com/office/drawing/2014/main" id="{51112E0E-3E1B-6539-A320-52217B785294}"/>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5" name="TextBox 284">
              <a:extLst>
                <a:ext uri="{FF2B5EF4-FFF2-40B4-BE49-F238E27FC236}">
                  <a16:creationId xmlns:a16="http://schemas.microsoft.com/office/drawing/2014/main" id="{A98BC3B8-656B-D4BD-DBA1-C57C14B3580D}"/>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0.25</a:t>
              </a:r>
            </a:p>
          </p:txBody>
        </p:sp>
      </p:grpSp>
      <p:sp>
        <p:nvSpPr>
          <p:cNvPr id="292" name="TextBox 291">
            <a:extLst>
              <a:ext uri="{FF2B5EF4-FFF2-40B4-BE49-F238E27FC236}">
                <a16:creationId xmlns:a16="http://schemas.microsoft.com/office/drawing/2014/main" id="{544B682C-01EF-BDED-DF31-231BBEF2A78E}"/>
              </a:ext>
            </a:extLst>
          </p:cNvPr>
          <p:cNvSpPr txBox="1"/>
          <p:nvPr/>
        </p:nvSpPr>
        <p:spPr bwMode="auto">
          <a:xfrm>
            <a:off x="7039245" y="2817436"/>
            <a:ext cx="1742072"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0.628 (0.504-0.779)</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0.618 (0.425-0.888)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0.622 (0.473-0.813)</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0.791 (0.523-1.187)</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0.575 (0.443-0.742)</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0.680 (0.402-1.134)</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0.620 (0.487-0.787)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0.533 (0.406-0.695)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0.693 (0.440-1.082)</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NC</a:t>
            </a:r>
          </a:p>
        </p:txBody>
      </p:sp>
      <p:sp>
        <p:nvSpPr>
          <p:cNvPr id="293" name="TextBox 292">
            <a:extLst>
              <a:ext uri="{FF2B5EF4-FFF2-40B4-BE49-F238E27FC236}">
                <a16:creationId xmlns:a16="http://schemas.microsoft.com/office/drawing/2014/main" id="{9485368C-EA0E-5F57-EB94-6ACBE73035C7}"/>
              </a:ext>
            </a:extLst>
          </p:cNvPr>
          <p:cNvSpPr txBox="1"/>
          <p:nvPr/>
        </p:nvSpPr>
        <p:spPr bwMode="auto">
          <a:xfrm>
            <a:off x="2155034" y="2817436"/>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134/921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46/461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88/460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42/247</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92/674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25/168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109/751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83/579</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34/235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0/2</a:t>
            </a:r>
          </a:p>
        </p:txBody>
      </p:sp>
      <p:sp>
        <p:nvSpPr>
          <p:cNvPr id="294" name="TextBox 293">
            <a:extLst>
              <a:ext uri="{FF2B5EF4-FFF2-40B4-BE49-F238E27FC236}">
                <a16:creationId xmlns:a16="http://schemas.microsoft.com/office/drawing/2014/main" id="{4712035C-CDAA-724B-B7A0-E301DFE2F7A1}"/>
              </a:ext>
            </a:extLst>
          </p:cNvPr>
          <p:cNvSpPr txBox="1"/>
          <p:nvPr/>
        </p:nvSpPr>
        <p:spPr bwMode="auto">
          <a:xfrm>
            <a:off x="395591" y="2817436"/>
            <a:ext cx="1835664" cy="25680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defTabSz="173038">
              <a:lnSpc>
                <a:spcPct val="86000"/>
              </a:lnSpc>
              <a:spcBef>
                <a:spcPct val="50000"/>
              </a:spcBef>
            </a:pPr>
            <a:r>
              <a:rPr lang="en-US" sz="1200" b="1">
                <a:solidFill>
                  <a:schemeClr val="bg1"/>
                </a:solidFill>
                <a:latin typeface="Calibri" panose="020F0502020204030204" pitchFamily="34" charset="0"/>
                <a:cs typeface="Calibri" panose="020F0502020204030204" pitchFamily="34" charset="0"/>
              </a:rPr>
              <a:t>All patients</a:t>
            </a:r>
            <a:br>
              <a:rPr lang="en-US" sz="1200" b="1">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Prior chemo</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Adjuvant</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Neoadjuvant</a:t>
            </a:r>
            <a:br>
              <a:rPr lang="en-US" sz="1200" b="0">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Prior platinum</a:t>
            </a:r>
            <a:br>
              <a:rPr lang="en-US" sz="1200" b="1">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	</a:t>
            </a:r>
            <a:r>
              <a:rPr lang="en-US" sz="1200" b="0">
                <a:solidFill>
                  <a:schemeClr val="bg1"/>
                </a:solidFill>
                <a:latin typeface="Calibri" panose="020F0502020204030204" pitchFamily="34" charset="0"/>
                <a:cs typeface="Calibri" panose="020F0502020204030204" pitchFamily="34" charset="0"/>
              </a:rPr>
              <a:t>Yes</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No</a:t>
            </a:r>
            <a:br>
              <a:rPr lang="en-US" sz="1200">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HR status</a:t>
            </a:r>
            <a:br>
              <a:rPr lang="en-US" sz="1200" b="1">
                <a:solidFill>
                  <a:schemeClr val="bg1"/>
                </a:solidFill>
                <a:latin typeface="Calibri" panose="020F0502020204030204" pitchFamily="34" charset="0"/>
                <a:cs typeface="Calibri" panose="020F0502020204030204" pitchFamily="34" charset="0"/>
              </a:rPr>
            </a:br>
            <a:r>
              <a:rPr lang="en-US" sz="1200">
                <a:solidFill>
                  <a:schemeClr val="bg1"/>
                </a:solidFill>
                <a:latin typeface="Calibri" panose="020F0502020204030204" pitchFamily="34" charset="0"/>
                <a:cs typeface="Calibri" panose="020F0502020204030204" pitchFamily="34" charset="0"/>
              </a:rPr>
              <a:t>	</a:t>
            </a:r>
            <a:r>
              <a:rPr lang="en-US" sz="1200" b="0">
                <a:solidFill>
                  <a:schemeClr val="bg1"/>
                </a:solidFill>
                <a:latin typeface="Calibri" panose="020F0502020204030204" pitchFamily="34" charset="0"/>
                <a:cs typeface="Calibri" panose="020F0502020204030204" pitchFamily="34" charset="0"/>
              </a:rPr>
              <a:t>HR+/HER2-</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TNBC</a:t>
            </a:r>
            <a:br>
              <a:rPr lang="en-US" sz="1200">
                <a:solidFill>
                  <a:schemeClr val="bg1"/>
                </a:solidFill>
                <a:latin typeface="Calibri" panose="020F0502020204030204" pitchFamily="34" charset="0"/>
                <a:cs typeface="Calibri" panose="020F0502020204030204" pitchFamily="34" charset="0"/>
              </a:rPr>
            </a:br>
            <a:r>
              <a:rPr lang="en-US" sz="1200" b="1" i="1">
                <a:solidFill>
                  <a:schemeClr val="bg1"/>
                </a:solidFill>
                <a:latin typeface="Calibri" panose="020F0502020204030204" pitchFamily="34" charset="0"/>
                <a:cs typeface="Calibri" panose="020F0502020204030204" pitchFamily="34" charset="0"/>
              </a:rPr>
              <a:t>BRCA</a:t>
            </a:r>
            <a:br>
              <a:rPr lang="en-US" sz="1200" b="1">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	</a:t>
            </a:r>
            <a:r>
              <a:rPr lang="en-US" sz="1200" b="0" i="1">
                <a:solidFill>
                  <a:schemeClr val="bg1"/>
                </a:solidFill>
                <a:latin typeface="Calibri" panose="020F0502020204030204" pitchFamily="34" charset="0"/>
                <a:cs typeface="Calibri" panose="020F0502020204030204" pitchFamily="34" charset="0"/>
              </a:rPr>
              <a:t>BRCA1</a:t>
            </a:r>
            <a:br>
              <a:rPr lang="en-US" sz="1200" b="0" i="1">
                <a:solidFill>
                  <a:schemeClr val="bg1"/>
                </a:solidFill>
                <a:latin typeface="Calibri" panose="020F0502020204030204" pitchFamily="34" charset="0"/>
                <a:cs typeface="Calibri" panose="020F0502020204030204" pitchFamily="34" charset="0"/>
              </a:rPr>
            </a:br>
            <a:r>
              <a:rPr lang="en-US" sz="1200" b="0" i="1">
                <a:solidFill>
                  <a:schemeClr val="bg1"/>
                </a:solidFill>
                <a:latin typeface="Calibri" panose="020F0502020204030204" pitchFamily="34" charset="0"/>
                <a:cs typeface="Calibri" panose="020F0502020204030204" pitchFamily="34" charset="0"/>
              </a:rPr>
              <a:t>	BRCA2</a:t>
            </a:r>
            <a:br>
              <a:rPr lang="en-US" sz="1200" b="0" i="1">
                <a:solidFill>
                  <a:schemeClr val="bg1"/>
                </a:solidFill>
                <a:latin typeface="Calibri" panose="020F0502020204030204" pitchFamily="34" charset="0"/>
                <a:cs typeface="Calibri" panose="020F0502020204030204" pitchFamily="34" charset="0"/>
              </a:rPr>
            </a:br>
            <a:r>
              <a:rPr lang="en-US" sz="1200" b="0" i="1">
                <a:solidFill>
                  <a:schemeClr val="bg1"/>
                </a:solidFill>
                <a:latin typeface="Calibri" panose="020F0502020204030204" pitchFamily="34" charset="0"/>
                <a:cs typeface="Calibri" panose="020F0502020204030204" pitchFamily="34" charset="0"/>
              </a:rPr>
              <a:t>	BRCA1</a:t>
            </a:r>
            <a:r>
              <a:rPr lang="en-US" sz="1200" b="0">
                <a:solidFill>
                  <a:schemeClr val="bg1"/>
                </a:solidFill>
                <a:latin typeface="Calibri" panose="020F0502020204030204" pitchFamily="34" charset="0"/>
                <a:cs typeface="Calibri" panose="020F0502020204030204" pitchFamily="34" charset="0"/>
              </a:rPr>
              <a:t> and </a:t>
            </a:r>
            <a:r>
              <a:rPr lang="en-US" sz="1200" b="0" i="1">
                <a:solidFill>
                  <a:schemeClr val="bg1"/>
                </a:solidFill>
                <a:latin typeface="Calibri" panose="020F0502020204030204" pitchFamily="34" charset="0"/>
                <a:cs typeface="Calibri" panose="020F0502020204030204" pitchFamily="34" charset="0"/>
              </a:rPr>
              <a:t>BRCA2</a:t>
            </a:r>
            <a:br>
              <a:rPr lang="en-US" sz="1200" b="1">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	</a:t>
            </a:r>
            <a:endParaRPr lang="en-US" sz="1200">
              <a:solidFill>
                <a:schemeClr val="bg1"/>
              </a:solidFill>
              <a:latin typeface="Calibri" panose="020F0502020204030204" pitchFamily="34" charset="0"/>
              <a:cs typeface="Calibri" panose="020F0502020204030204" pitchFamily="34" charset="0"/>
            </a:endParaRPr>
          </a:p>
        </p:txBody>
      </p:sp>
      <p:cxnSp>
        <p:nvCxnSpPr>
          <p:cNvPr id="296" name="Straight Connector 295">
            <a:extLst>
              <a:ext uri="{FF2B5EF4-FFF2-40B4-BE49-F238E27FC236}">
                <a16:creationId xmlns:a16="http://schemas.microsoft.com/office/drawing/2014/main" id="{4115653D-7FC8-84D3-B91E-8231568F1925}"/>
              </a:ext>
            </a:extLst>
          </p:cNvPr>
          <p:cNvCxnSpPr>
            <a:cxnSpLocks/>
          </p:cNvCxnSpPr>
          <p:nvPr/>
        </p:nvCxnSpPr>
        <p:spPr bwMode="auto">
          <a:xfrm>
            <a:off x="4814959" y="2983700"/>
            <a:ext cx="821005" cy="0"/>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28DE9B4-8AF1-503A-5D38-BEC504B9F76D}"/>
              </a:ext>
            </a:extLst>
          </p:cNvPr>
          <p:cNvCxnSpPr/>
          <p:nvPr/>
        </p:nvCxnSpPr>
        <p:spPr bwMode="auto">
          <a:xfrm>
            <a:off x="4814960" y="2945489"/>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E2AF887-CB7C-AEDA-4E79-25096BF818F9}"/>
              </a:ext>
            </a:extLst>
          </p:cNvPr>
          <p:cNvCxnSpPr/>
          <p:nvPr/>
        </p:nvCxnSpPr>
        <p:spPr bwMode="auto">
          <a:xfrm>
            <a:off x="5635964" y="2945489"/>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1C89633F-9287-824E-4978-F802FB609779}"/>
              </a:ext>
            </a:extLst>
          </p:cNvPr>
          <p:cNvCxnSpPr>
            <a:cxnSpLocks/>
          </p:cNvCxnSpPr>
          <p:nvPr/>
        </p:nvCxnSpPr>
        <p:spPr bwMode="auto">
          <a:xfrm flipH="1" flipV="1">
            <a:off x="5158548" y="2923294"/>
            <a:ext cx="5882" cy="2317748"/>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AE081B38-85D7-3CC0-9EEB-D28259312CBA}"/>
              </a:ext>
            </a:extLst>
          </p:cNvPr>
          <p:cNvCxnSpPr>
            <a:cxnSpLocks/>
          </p:cNvCxnSpPr>
          <p:nvPr/>
        </p:nvCxnSpPr>
        <p:spPr bwMode="auto">
          <a:xfrm flipV="1">
            <a:off x="6228885" y="2919356"/>
            <a:ext cx="0" cy="2353967"/>
          </a:xfrm>
          <a:prstGeom prst="line">
            <a:avLst/>
          </a:prstGeom>
          <a:noFill/>
          <a:ln w="28575" cap="flat" cmpd="sng" algn="ctr">
            <a:solidFill>
              <a:schemeClr val="bg1"/>
            </a:solidFill>
            <a:prstDash val="sysDash"/>
            <a:round/>
            <a:headEnd type="none" w="med" len="med"/>
            <a:tailEnd type="none" w="med" len="med"/>
          </a:ln>
          <a:effectLst/>
        </p:spPr>
      </p:cxnSp>
      <p:cxnSp>
        <p:nvCxnSpPr>
          <p:cNvPr id="423" name="Straight Connector 422">
            <a:extLst>
              <a:ext uri="{FF2B5EF4-FFF2-40B4-BE49-F238E27FC236}">
                <a16:creationId xmlns:a16="http://schemas.microsoft.com/office/drawing/2014/main" id="{4EABCFFD-6D15-6154-3FF5-EA54C5D1C26F}"/>
              </a:ext>
            </a:extLst>
          </p:cNvPr>
          <p:cNvCxnSpPr>
            <a:cxnSpLocks/>
          </p:cNvCxnSpPr>
          <p:nvPr/>
        </p:nvCxnSpPr>
        <p:spPr bwMode="auto">
          <a:xfrm>
            <a:off x="3764403" y="5254632"/>
            <a:ext cx="3357026" cy="0"/>
          </a:xfrm>
          <a:prstGeom prst="line">
            <a:avLst/>
          </a:prstGeom>
          <a:noFill/>
          <a:ln w="28575" cap="flat" cmpd="sng" algn="ctr">
            <a:solidFill>
              <a:schemeClr val="bg1"/>
            </a:solidFill>
            <a:prstDash val="solid"/>
            <a:round/>
            <a:headEnd type="none" w="med" len="med"/>
            <a:tailEnd type="none" w="med" len="med"/>
          </a:ln>
          <a:effectLst/>
        </p:spPr>
      </p:cxnSp>
      <p:sp>
        <p:nvSpPr>
          <p:cNvPr id="425" name="TextBox 424">
            <a:extLst>
              <a:ext uri="{FF2B5EF4-FFF2-40B4-BE49-F238E27FC236}">
                <a16:creationId xmlns:a16="http://schemas.microsoft.com/office/drawing/2014/main" id="{32D048F7-0727-432C-9D0C-866522A3438D}"/>
              </a:ext>
            </a:extLst>
          </p:cNvPr>
          <p:cNvSpPr txBox="1"/>
          <p:nvPr/>
        </p:nvSpPr>
        <p:spPr bwMode="auto">
          <a:xfrm>
            <a:off x="4834859" y="5653740"/>
            <a:ext cx="149598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accent1"/>
                </a:solidFill>
                <a:latin typeface="Calibri" panose="020F0502020204030204" pitchFamily="34" charset="0"/>
              </a:rPr>
              <a:t>Olaparib Better</a:t>
            </a:r>
          </a:p>
        </p:txBody>
      </p:sp>
      <p:cxnSp>
        <p:nvCxnSpPr>
          <p:cNvPr id="426" name="Straight Arrow Connector 425">
            <a:extLst>
              <a:ext uri="{FF2B5EF4-FFF2-40B4-BE49-F238E27FC236}">
                <a16:creationId xmlns:a16="http://schemas.microsoft.com/office/drawing/2014/main" id="{11B71852-36E8-FC43-7BF3-13ACE36581DB}"/>
              </a:ext>
            </a:extLst>
          </p:cNvPr>
          <p:cNvCxnSpPr>
            <a:cxnSpLocks/>
          </p:cNvCxnSpPr>
          <p:nvPr/>
        </p:nvCxnSpPr>
        <p:spPr bwMode="auto">
          <a:xfrm flipH="1">
            <a:off x="4927142" y="5663397"/>
            <a:ext cx="1292529" cy="0"/>
          </a:xfrm>
          <a:prstGeom prst="straightConnector1">
            <a:avLst/>
          </a:prstGeom>
          <a:noFill/>
          <a:ln w="28575" cap="flat" cmpd="sng" algn="ctr">
            <a:solidFill>
              <a:schemeClr val="bg1"/>
            </a:solidFill>
            <a:prstDash val="solid"/>
            <a:round/>
            <a:headEnd type="none" w="med" len="med"/>
            <a:tailEnd type="triangle"/>
          </a:ln>
          <a:effectLst/>
        </p:spPr>
      </p:cxnSp>
      <p:sp>
        <p:nvSpPr>
          <p:cNvPr id="428" name="TextBox 427">
            <a:extLst>
              <a:ext uri="{FF2B5EF4-FFF2-40B4-BE49-F238E27FC236}">
                <a16:creationId xmlns:a16="http://schemas.microsoft.com/office/drawing/2014/main" id="{313D491D-363F-DDA6-E0BA-97028FE669EB}"/>
              </a:ext>
            </a:extLst>
          </p:cNvPr>
          <p:cNvSpPr txBox="1"/>
          <p:nvPr/>
        </p:nvSpPr>
        <p:spPr bwMode="auto">
          <a:xfrm>
            <a:off x="6259836" y="5653740"/>
            <a:ext cx="143026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accent3"/>
                </a:solidFill>
                <a:latin typeface="Calibri" panose="020F0502020204030204" pitchFamily="34" charset="0"/>
              </a:rPr>
              <a:t>Placebo Better</a:t>
            </a:r>
          </a:p>
        </p:txBody>
      </p:sp>
      <p:cxnSp>
        <p:nvCxnSpPr>
          <p:cNvPr id="431" name="Straight Connector 430">
            <a:extLst>
              <a:ext uri="{FF2B5EF4-FFF2-40B4-BE49-F238E27FC236}">
                <a16:creationId xmlns:a16="http://schemas.microsoft.com/office/drawing/2014/main" id="{F2AE1D00-A17E-C90E-40E6-03F271052714}"/>
              </a:ext>
            </a:extLst>
          </p:cNvPr>
          <p:cNvCxnSpPr>
            <a:cxnSpLocks/>
          </p:cNvCxnSpPr>
          <p:nvPr/>
        </p:nvCxnSpPr>
        <p:spPr bwMode="auto">
          <a:xfrm>
            <a:off x="4580497" y="3248931"/>
            <a:ext cx="1337312" cy="0"/>
          </a:xfrm>
          <a:prstGeom prst="line">
            <a:avLst/>
          </a:prstGeom>
          <a:noFill/>
          <a:ln w="28575" cap="flat" cmpd="sng" algn="ctr">
            <a:solidFill>
              <a:schemeClr val="bg1"/>
            </a:solidFill>
            <a:prstDash val="solid"/>
            <a:round/>
            <a:headEnd type="none" w="med" len="med"/>
            <a:tailEnd type="none" w="med" len="med"/>
          </a:ln>
          <a:effectLst/>
        </p:spPr>
      </p:cxnSp>
      <p:grpSp>
        <p:nvGrpSpPr>
          <p:cNvPr id="22" name="Group 21">
            <a:extLst>
              <a:ext uri="{FF2B5EF4-FFF2-40B4-BE49-F238E27FC236}">
                <a16:creationId xmlns:a16="http://schemas.microsoft.com/office/drawing/2014/main" id="{0D460736-95CD-0635-2628-3F0D0E9C54C4}"/>
              </a:ext>
            </a:extLst>
          </p:cNvPr>
          <p:cNvGrpSpPr/>
          <p:nvPr/>
        </p:nvGrpSpPr>
        <p:grpSpPr>
          <a:xfrm>
            <a:off x="4577454" y="3210830"/>
            <a:ext cx="1340356" cy="78035"/>
            <a:chOff x="4846876" y="2869414"/>
            <a:chExt cx="1070933" cy="76200"/>
          </a:xfrm>
        </p:grpSpPr>
        <p:cxnSp>
          <p:nvCxnSpPr>
            <p:cNvPr id="433" name="Straight Connector 432">
              <a:extLst>
                <a:ext uri="{FF2B5EF4-FFF2-40B4-BE49-F238E27FC236}">
                  <a16:creationId xmlns:a16="http://schemas.microsoft.com/office/drawing/2014/main" id="{0BD63C3D-E9FC-508F-BEB8-041CDE36BB63}"/>
                </a:ext>
              </a:extLst>
            </p:cNvPr>
            <p:cNvCxnSpPr/>
            <p:nvPr/>
          </p:nvCxnSpPr>
          <p:spPr bwMode="auto">
            <a:xfrm>
              <a:off x="4846876" y="2869414"/>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DD7246DF-C6B9-7B3E-1170-C94DBF144DB3}"/>
                </a:ext>
              </a:extLst>
            </p:cNvPr>
            <p:cNvCxnSpPr/>
            <p:nvPr/>
          </p:nvCxnSpPr>
          <p:spPr bwMode="auto">
            <a:xfrm>
              <a:off x="5917809" y="2869414"/>
              <a:ext cx="0" cy="76200"/>
            </a:xfrm>
            <a:prstGeom prst="line">
              <a:avLst/>
            </a:prstGeom>
            <a:noFill/>
            <a:ln w="28575" cap="flat" cmpd="sng" algn="ctr">
              <a:solidFill>
                <a:schemeClr val="bg1"/>
              </a:solidFill>
              <a:prstDash val="solid"/>
              <a:round/>
              <a:headEnd type="none" w="med" len="med"/>
              <a:tailEnd type="none" w="med" len="med"/>
            </a:ln>
            <a:effectLst/>
          </p:spPr>
        </p:cxnSp>
      </p:grpSp>
      <p:sp>
        <p:nvSpPr>
          <p:cNvPr id="435" name="Oval 434">
            <a:extLst>
              <a:ext uri="{FF2B5EF4-FFF2-40B4-BE49-F238E27FC236}">
                <a16:creationId xmlns:a16="http://schemas.microsoft.com/office/drawing/2014/main" id="{E32B30A9-7A81-DBC8-CB53-3D3AEA1B1CDB}"/>
              </a:ext>
            </a:extLst>
          </p:cNvPr>
          <p:cNvSpPr/>
          <p:nvPr/>
        </p:nvSpPr>
        <p:spPr bwMode="auto">
          <a:xfrm>
            <a:off x="5061379" y="3214812"/>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39" name="Straight Connector 438">
            <a:extLst>
              <a:ext uri="{FF2B5EF4-FFF2-40B4-BE49-F238E27FC236}">
                <a16:creationId xmlns:a16="http://schemas.microsoft.com/office/drawing/2014/main" id="{C3AD0395-2E3E-1409-4B7B-E83647D47708}"/>
              </a:ext>
            </a:extLst>
          </p:cNvPr>
          <p:cNvCxnSpPr>
            <a:cxnSpLocks/>
          </p:cNvCxnSpPr>
          <p:nvPr/>
        </p:nvCxnSpPr>
        <p:spPr bwMode="auto">
          <a:xfrm>
            <a:off x="4735242" y="3412933"/>
            <a:ext cx="974367" cy="0"/>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C9C889D1-D742-C421-B1E7-6EFC3F1B224B}"/>
              </a:ext>
            </a:extLst>
          </p:cNvPr>
          <p:cNvCxnSpPr/>
          <p:nvPr/>
        </p:nvCxnSpPr>
        <p:spPr bwMode="auto">
          <a:xfrm>
            <a:off x="4735242" y="337472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971DB369-8298-4196-2A9C-2E717F445BB8}"/>
              </a:ext>
            </a:extLst>
          </p:cNvPr>
          <p:cNvCxnSpPr/>
          <p:nvPr/>
        </p:nvCxnSpPr>
        <p:spPr bwMode="auto">
          <a:xfrm>
            <a:off x="5709609" y="337472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2B4441DC-1447-3893-E6DB-9529B6C53BB4}"/>
              </a:ext>
            </a:extLst>
          </p:cNvPr>
          <p:cNvCxnSpPr>
            <a:cxnSpLocks/>
          </p:cNvCxnSpPr>
          <p:nvPr/>
        </p:nvCxnSpPr>
        <p:spPr bwMode="auto">
          <a:xfrm>
            <a:off x="4866540" y="3717859"/>
            <a:ext cx="1911007" cy="0"/>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137BE49A-8AA8-6DBD-9721-4869C12DA96F}"/>
              </a:ext>
            </a:extLst>
          </p:cNvPr>
          <p:cNvCxnSpPr>
            <a:cxnSpLocks/>
          </p:cNvCxnSpPr>
          <p:nvPr/>
        </p:nvCxnSpPr>
        <p:spPr bwMode="auto">
          <a:xfrm>
            <a:off x="4632079" y="3862951"/>
            <a:ext cx="883839" cy="0"/>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A74CE0F0-E5F2-20F4-6409-AB9EDE357703}"/>
              </a:ext>
            </a:extLst>
          </p:cNvPr>
          <p:cNvCxnSpPr>
            <a:cxnSpLocks/>
          </p:cNvCxnSpPr>
          <p:nvPr/>
        </p:nvCxnSpPr>
        <p:spPr bwMode="auto">
          <a:xfrm>
            <a:off x="4514848" y="4200371"/>
            <a:ext cx="2117119" cy="0"/>
          </a:xfrm>
          <a:prstGeom prst="line">
            <a:avLst/>
          </a:prstGeom>
          <a:noFill/>
          <a:ln w="2857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372CF86A-7731-5FBC-9209-BD5E7894FB43}"/>
              </a:ext>
            </a:extLst>
          </p:cNvPr>
          <p:cNvCxnSpPr>
            <a:cxnSpLocks/>
          </p:cNvCxnSpPr>
          <p:nvPr/>
        </p:nvCxnSpPr>
        <p:spPr bwMode="auto">
          <a:xfrm>
            <a:off x="4763377" y="4331466"/>
            <a:ext cx="883839" cy="0"/>
          </a:xfrm>
          <a:prstGeom prst="line">
            <a:avLst/>
          </a:prstGeom>
          <a:noFill/>
          <a:ln w="28575"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4A83223E-DCCE-2EAF-3E33-45E40865EE09}"/>
              </a:ext>
            </a:extLst>
          </p:cNvPr>
          <p:cNvCxnSpPr>
            <a:cxnSpLocks/>
          </p:cNvCxnSpPr>
          <p:nvPr/>
        </p:nvCxnSpPr>
        <p:spPr bwMode="auto">
          <a:xfrm>
            <a:off x="4514848" y="4668805"/>
            <a:ext cx="829964" cy="0"/>
          </a:xfrm>
          <a:prstGeom prst="line">
            <a:avLst/>
          </a:prstGeom>
          <a:noFill/>
          <a:ln w="28575"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92609F44-37AE-F2D7-B8EE-6DEC1ED338BC}"/>
              </a:ext>
            </a:extLst>
          </p:cNvPr>
          <p:cNvCxnSpPr>
            <a:cxnSpLocks/>
          </p:cNvCxnSpPr>
          <p:nvPr/>
        </p:nvCxnSpPr>
        <p:spPr bwMode="auto">
          <a:xfrm>
            <a:off x="4622700" y="4821256"/>
            <a:ext cx="1843749" cy="0"/>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E0D60DF5-9A73-67DE-3479-FE0BC019B99F}"/>
              </a:ext>
            </a:extLst>
          </p:cNvPr>
          <p:cNvCxnSpPr/>
          <p:nvPr/>
        </p:nvCxnSpPr>
        <p:spPr bwMode="auto">
          <a:xfrm>
            <a:off x="6780136" y="3674958"/>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A8A6F733-E97B-E0B3-086D-025740E472A9}"/>
              </a:ext>
            </a:extLst>
          </p:cNvPr>
          <p:cNvCxnSpPr>
            <a:cxnSpLocks/>
          </p:cNvCxnSpPr>
          <p:nvPr/>
        </p:nvCxnSpPr>
        <p:spPr bwMode="auto">
          <a:xfrm>
            <a:off x="4871619" y="3674958"/>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95FE48A-0ABC-E37E-E4EC-FA99A8E1A3E5}"/>
              </a:ext>
            </a:extLst>
          </p:cNvPr>
          <p:cNvCxnSpPr>
            <a:cxnSpLocks/>
          </p:cNvCxnSpPr>
          <p:nvPr/>
        </p:nvCxnSpPr>
        <p:spPr bwMode="auto">
          <a:xfrm>
            <a:off x="4622700" y="3824851"/>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F5731834-FBDA-6867-D2C7-62FBAA9A1A14}"/>
              </a:ext>
            </a:extLst>
          </p:cNvPr>
          <p:cNvCxnSpPr>
            <a:cxnSpLocks/>
          </p:cNvCxnSpPr>
          <p:nvPr/>
        </p:nvCxnSpPr>
        <p:spPr bwMode="auto">
          <a:xfrm>
            <a:off x="5505466" y="3824851"/>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D19C289B-D712-749E-D1E0-6ABD78EF100C}"/>
              </a:ext>
            </a:extLst>
          </p:cNvPr>
          <p:cNvCxnSpPr>
            <a:cxnSpLocks/>
          </p:cNvCxnSpPr>
          <p:nvPr/>
        </p:nvCxnSpPr>
        <p:spPr bwMode="auto">
          <a:xfrm>
            <a:off x="6632424" y="416672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42F8C3C-A3C8-4EB4-E91A-B27AA769B30C}"/>
              </a:ext>
            </a:extLst>
          </p:cNvPr>
          <p:cNvCxnSpPr>
            <a:cxnSpLocks/>
          </p:cNvCxnSpPr>
          <p:nvPr/>
        </p:nvCxnSpPr>
        <p:spPr bwMode="auto">
          <a:xfrm>
            <a:off x="4524820" y="416672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AEE263D7-ABD1-4D0F-8B70-DBA01226ED06}"/>
              </a:ext>
            </a:extLst>
          </p:cNvPr>
          <p:cNvCxnSpPr>
            <a:cxnSpLocks/>
          </p:cNvCxnSpPr>
          <p:nvPr/>
        </p:nvCxnSpPr>
        <p:spPr bwMode="auto">
          <a:xfrm>
            <a:off x="4763519" y="428474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C20E8A27-0572-21B4-5D59-DDF2DE2AD125}"/>
              </a:ext>
            </a:extLst>
          </p:cNvPr>
          <p:cNvCxnSpPr>
            <a:cxnSpLocks/>
          </p:cNvCxnSpPr>
          <p:nvPr/>
        </p:nvCxnSpPr>
        <p:spPr bwMode="auto">
          <a:xfrm>
            <a:off x="4514848" y="463070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409B0260-97F0-3F2C-33C2-FBE034F11B19}"/>
              </a:ext>
            </a:extLst>
          </p:cNvPr>
          <p:cNvCxnSpPr>
            <a:cxnSpLocks/>
          </p:cNvCxnSpPr>
          <p:nvPr/>
        </p:nvCxnSpPr>
        <p:spPr bwMode="auto">
          <a:xfrm>
            <a:off x="4622700" y="4783156"/>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E126C88D-E250-0934-0E32-E7AC1760B635}"/>
              </a:ext>
            </a:extLst>
          </p:cNvPr>
          <p:cNvCxnSpPr>
            <a:cxnSpLocks/>
          </p:cNvCxnSpPr>
          <p:nvPr/>
        </p:nvCxnSpPr>
        <p:spPr bwMode="auto">
          <a:xfrm>
            <a:off x="5641825" y="429276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8EF33F26-7C7A-E589-567B-949E2EC5CE0D}"/>
              </a:ext>
            </a:extLst>
          </p:cNvPr>
          <p:cNvCxnSpPr>
            <a:cxnSpLocks/>
          </p:cNvCxnSpPr>
          <p:nvPr/>
        </p:nvCxnSpPr>
        <p:spPr bwMode="auto">
          <a:xfrm>
            <a:off x="5345046" y="463070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9DD7E131-41C2-CFBA-3673-3899E1A75F13}"/>
              </a:ext>
            </a:extLst>
          </p:cNvPr>
          <p:cNvCxnSpPr>
            <a:cxnSpLocks/>
          </p:cNvCxnSpPr>
          <p:nvPr/>
        </p:nvCxnSpPr>
        <p:spPr bwMode="auto">
          <a:xfrm>
            <a:off x="6463982" y="4783156"/>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Arrow Connector 480">
            <a:extLst>
              <a:ext uri="{FF2B5EF4-FFF2-40B4-BE49-F238E27FC236}">
                <a16:creationId xmlns:a16="http://schemas.microsoft.com/office/drawing/2014/main" id="{E4E2CDFD-E312-7EBB-E360-9ADE4304BB7F}"/>
              </a:ext>
            </a:extLst>
          </p:cNvPr>
          <p:cNvCxnSpPr>
            <a:cxnSpLocks/>
          </p:cNvCxnSpPr>
          <p:nvPr/>
        </p:nvCxnSpPr>
        <p:spPr bwMode="auto">
          <a:xfrm flipH="1">
            <a:off x="6264058" y="5663397"/>
            <a:ext cx="1292529" cy="0"/>
          </a:xfrm>
          <a:prstGeom prst="straightConnector1">
            <a:avLst/>
          </a:prstGeom>
          <a:noFill/>
          <a:ln w="28575" cap="flat" cmpd="sng" algn="ctr">
            <a:solidFill>
              <a:schemeClr val="bg1"/>
            </a:solidFill>
            <a:prstDash val="solid"/>
            <a:round/>
            <a:headEnd type="triangle" w="med" len="med"/>
            <a:tailEnd type="none" w="sm" len="med"/>
          </a:ln>
          <a:effectLst/>
        </p:spPr>
      </p:cxnSp>
      <p:grpSp>
        <p:nvGrpSpPr>
          <p:cNvPr id="483" name="Group 482">
            <a:extLst>
              <a:ext uri="{FF2B5EF4-FFF2-40B4-BE49-F238E27FC236}">
                <a16:creationId xmlns:a16="http://schemas.microsoft.com/office/drawing/2014/main" id="{0FCC5D6B-74A4-A408-0E41-F31EF46350B3}"/>
              </a:ext>
            </a:extLst>
          </p:cNvPr>
          <p:cNvGrpSpPr/>
          <p:nvPr/>
        </p:nvGrpSpPr>
        <p:grpSpPr>
          <a:xfrm>
            <a:off x="4475334" y="5263213"/>
            <a:ext cx="654967" cy="338554"/>
            <a:chOff x="3707627" y="5235937"/>
            <a:chExt cx="654967" cy="338554"/>
          </a:xfrm>
        </p:grpSpPr>
        <p:cxnSp>
          <p:nvCxnSpPr>
            <p:cNvPr id="484" name="Straight Connector 483">
              <a:extLst>
                <a:ext uri="{FF2B5EF4-FFF2-40B4-BE49-F238E27FC236}">
                  <a16:creationId xmlns:a16="http://schemas.microsoft.com/office/drawing/2014/main" id="{E1BC9112-C1DA-8451-9469-38DDF4C72850}"/>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5" name="TextBox 484">
              <a:extLst>
                <a:ext uri="{FF2B5EF4-FFF2-40B4-BE49-F238E27FC236}">
                  <a16:creationId xmlns:a16="http://schemas.microsoft.com/office/drawing/2014/main" id="{385396BA-2AEC-F19D-15AD-A15FBCE2FE3C}"/>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0. 50</a:t>
              </a:r>
            </a:p>
          </p:txBody>
        </p:sp>
      </p:grpSp>
      <p:grpSp>
        <p:nvGrpSpPr>
          <p:cNvPr id="486" name="Group 485">
            <a:extLst>
              <a:ext uri="{FF2B5EF4-FFF2-40B4-BE49-F238E27FC236}">
                <a16:creationId xmlns:a16="http://schemas.microsoft.com/office/drawing/2014/main" id="{C4E47B29-BE29-85B2-3CCA-04FA378E79DE}"/>
              </a:ext>
            </a:extLst>
          </p:cNvPr>
          <p:cNvGrpSpPr/>
          <p:nvPr/>
        </p:nvGrpSpPr>
        <p:grpSpPr>
          <a:xfrm>
            <a:off x="5189898" y="5263213"/>
            <a:ext cx="654967" cy="338554"/>
            <a:chOff x="3707627" y="5235937"/>
            <a:chExt cx="654967" cy="338554"/>
          </a:xfrm>
        </p:grpSpPr>
        <p:cxnSp>
          <p:nvCxnSpPr>
            <p:cNvPr id="487" name="Straight Connector 486">
              <a:extLst>
                <a:ext uri="{FF2B5EF4-FFF2-40B4-BE49-F238E27FC236}">
                  <a16:creationId xmlns:a16="http://schemas.microsoft.com/office/drawing/2014/main" id="{4D83FE48-8BF8-E50E-DAB2-3691EFA82BF7}"/>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88" name="TextBox 487">
              <a:extLst>
                <a:ext uri="{FF2B5EF4-FFF2-40B4-BE49-F238E27FC236}">
                  <a16:creationId xmlns:a16="http://schemas.microsoft.com/office/drawing/2014/main" id="{56FDF10D-34C8-DA82-CB3C-74FBC10BB4B3}"/>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0. 75</a:t>
              </a:r>
            </a:p>
          </p:txBody>
        </p:sp>
      </p:grpSp>
      <p:grpSp>
        <p:nvGrpSpPr>
          <p:cNvPr id="489" name="Group 488">
            <a:extLst>
              <a:ext uri="{FF2B5EF4-FFF2-40B4-BE49-F238E27FC236}">
                <a16:creationId xmlns:a16="http://schemas.microsoft.com/office/drawing/2014/main" id="{96D43436-7A56-47AC-3D58-41B17A749C63}"/>
              </a:ext>
            </a:extLst>
          </p:cNvPr>
          <p:cNvGrpSpPr/>
          <p:nvPr/>
        </p:nvGrpSpPr>
        <p:grpSpPr>
          <a:xfrm>
            <a:off x="5904462" y="5263213"/>
            <a:ext cx="654967" cy="338554"/>
            <a:chOff x="3707627" y="5235937"/>
            <a:chExt cx="654967" cy="338554"/>
          </a:xfrm>
        </p:grpSpPr>
        <p:cxnSp>
          <p:nvCxnSpPr>
            <p:cNvPr id="490" name="Straight Connector 489">
              <a:extLst>
                <a:ext uri="{FF2B5EF4-FFF2-40B4-BE49-F238E27FC236}">
                  <a16:creationId xmlns:a16="http://schemas.microsoft.com/office/drawing/2014/main" id="{8D274612-BE13-6AFA-4FAB-00A02CF1AD22}"/>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91" name="TextBox 490">
              <a:extLst>
                <a:ext uri="{FF2B5EF4-FFF2-40B4-BE49-F238E27FC236}">
                  <a16:creationId xmlns:a16="http://schemas.microsoft.com/office/drawing/2014/main" id="{7BB2CB67-7231-938E-9756-EEC30457B46F}"/>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grpSp>
      <p:grpSp>
        <p:nvGrpSpPr>
          <p:cNvPr id="492" name="Group 491">
            <a:extLst>
              <a:ext uri="{FF2B5EF4-FFF2-40B4-BE49-F238E27FC236}">
                <a16:creationId xmlns:a16="http://schemas.microsoft.com/office/drawing/2014/main" id="{F0BD7600-CFD1-8904-BDE5-73023DCB2214}"/>
              </a:ext>
            </a:extLst>
          </p:cNvPr>
          <p:cNvGrpSpPr/>
          <p:nvPr/>
        </p:nvGrpSpPr>
        <p:grpSpPr>
          <a:xfrm>
            <a:off x="6625082" y="5263213"/>
            <a:ext cx="654967" cy="338554"/>
            <a:chOff x="3707627" y="5235937"/>
            <a:chExt cx="654967" cy="338554"/>
          </a:xfrm>
        </p:grpSpPr>
        <p:cxnSp>
          <p:nvCxnSpPr>
            <p:cNvPr id="493" name="Straight Connector 492">
              <a:extLst>
                <a:ext uri="{FF2B5EF4-FFF2-40B4-BE49-F238E27FC236}">
                  <a16:creationId xmlns:a16="http://schemas.microsoft.com/office/drawing/2014/main" id="{23EE0CA9-4FA4-9577-4C6E-88C7B9F16BA8}"/>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94" name="TextBox 493">
              <a:extLst>
                <a:ext uri="{FF2B5EF4-FFF2-40B4-BE49-F238E27FC236}">
                  <a16:creationId xmlns:a16="http://schemas.microsoft.com/office/drawing/2014/main" id="{43964C4C-7E48-2F2E-8D17-646F17DE47A8}"/>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1.25</a:t>
              </a:r>
            </a:p>
          </p:txBody>
        </p:sp>
      </p:grpSp>
      <p:cxnSp>
        <p:nvCxnSpPr>
          <p:cNvPr id="495" name="Straight Connector 494">
            <a:extLst>
              <a:ext uri="{FF2B5EF4-FFF2-40B4-BE49-F238E27FC236}">
                <a16:creationId xmlns:a16="http://schemas.microsoft.com/office/drawing/2014/main" id="{83A926E9-66B5-10AA-772E-CD4FE8960575}"/>
              </a:ext>
            </a:extLst>
          </p:cNvPr>
          <p:cNvCxnSpPr>
            <a:cxnSpLocks/>
          </p:cNvCxnSpPr>
          <p:nvPr/>
        </p:nvCxnSpPr>
        <p:spPr bwMode="auto">
          <a:xfrm>
            <a:off x="522288" y="2182710"/>
            <a:ext cx="11255375" cy="0"/>
          </a:xfrm>
          <a:prstGeom prst="line">
            <a:avLst/>
          </a:prstGeom>
          <a:noFill/>
          <a:ln w="28575" cap="flat" cmpd="sng" algn="ctr">
            <a:solidFill>
              <a:schemeClr val="bg1"/>
            </a:solidFill>
            <a:prstDash val="solid"/>
            <a:round/>
            <a:headEnd type="none" w="med" len="med"/>
            <a:tailEnd type="none" w="med" len="med"/>
          </a:ln>
          <a:effectLst/>
        </p:spPr>
      </p:cxnSp>
      <p:sp>
        <p:nvSpPr>
          <p:cNvPr id="497" name="TextBox 496">
            <a:extLst>
              <a:ext uri="{FF2B5EF4-FFF2-40B4-BE49-F238E27FC236}">
                <a16:creationId xmlns:a16="http://schemas.microsoft.com/office/drawing/2014/main" id="{20E1B231-08BF-2895-8FFD-E16DEBBBC8F4}"/>
              </a:ext>
            </a:extLst>
          </p:cNvPr>
          <p:cNvSpPr txBox="1"/>
          <p:nvPr/>
        </p:nvSpPr>
        <p:spPr bwMode="auto">
          <a:xfrm>
            <a:off x="2028447" y="1813698"/>
            <a:ext cx="10987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accent1"/>
                </a:solidFill>
                <a:latin typeface="Calibri" panose="020F0502020204030204" pitchFamily="34" charset="0"/>
              </a:rPr>
              <a:t>Olaparib</a:t>
            </a:r>
          </a:p>
        </p:txBody>
      </p:sp>
      <p:sp>
        <p:nvSpPr>
          <p:cNvPr id="500" name="TextBox 499">
            <a:extLst>
              <a:ext uri="{FF2B5EF4-FFF2-40B4-BE49-F238E27FC236}">
                <a16:creationId xmlns:a16="http://schemas.microsoft.com/office/drawing/2014/main" id="{8449FAF8-4EAF-581E-C674-B8EE4F65C156}"/>
              </a:ext>
            </a:extLst>
          </p:cNvPr>
          <p:cNvSpPr txBox="1"/>
          <p:nvPr/>
        </p:nvSpPr>
        <p:spPr bwMode="auto">
          <a:xfrm>
            <a:off x="3116010" y="1813698"/>
            <a:ext cx="10987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accent3"/>
                </a:solidFill>
                <a:latin typeface="Calibri" panose="020F0502020204030204" pitchFamily="34" charset="0"/>
              </a:rPr>
              <a:t>Placebo</a:t>
            </a:r>
          </a:p>
        </p:txBody>
      </p:sp>
      <p:sp>
        <p:nvSpPr>
          <p:cNvPr id="501" name="TextBox 500">
            <a:extLst>
              <a:ext uri="{FF2B5EF4-FFF2-40B4-BE49-F238E27FC236}">
                <a16:creationId xmlns:a16="http://schemas.microsoft.com/office/drawing/2014/main" id="{3C3DB4F8-5716-823D-CF2B-8B0EC7116BD2}"/>
              </a:ext>
            </a:extLst>
          </p:cNvPr>
          <p:cNvSpPr txBox="1"/>
          <p:nvPr/>
        </p:nvSpPr>
        <p:spPr bwMode="auto">
          <a:xfrm>
            <a:off x="3242597" y="2817436"/>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207/915</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75/455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135/460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51/238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156/677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34/157</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173/758</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149/588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44/216</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0/3</a:t>
            </a:r>
          </a:p>
        </p:txBody>
      </p:sp>
      <p:sp>
        <p:nvSpPr>
          <p:cNvPr id="504" name="TextBox 503">
            <a:extLst>
              <a:ext uri="{FF2B5EF4-FFF2-40B4-BE49-F238E27FC236}">
                <a16:creationId xmlns:a16="http://schemas.microsoft.com/office/drawing/2014/main" id="{AFB2E8B7-7FC9-F0CC-C4FF-5147EAD59098}"/>
              </a:ext>
            </a:extLst>
          </p:cNvPr>
          <p:cNvSpPr txBox="1"/>
          <p:nvPr/>
        </p:nvSpPr>
        <p:spPr bwMode="auto">
          <a:xfrm>
            <a:off x="8645150" y="2817436"/>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82.7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88.3</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77.0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77.8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84.4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80.1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83.1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83.6</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80.6</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NC</a:t>
            </a:r>
          </a:p>
        </p:txBody>
      </p:sp>
      <p:sp>
        <p:nvSpPr>
          <p:cNvPr id="505" name="TextBox 504">
            <a:extLst>
              <a:ext uri="{FF2B5EF4-FFF2-40B4-BE49-F238E27FC236}">
                <a16:creationId xmlns:a16="http://schemas.microsoft.com/office/drawing/2014/main" id="{7E9E7109-6B63-7733-B3FA-86B992134C1F}"/>
              </a:ext>
            </a:extLst>
          </p:cNvPr>
          <p:cNvSpPr txBox="1"/>
          <p:nvPr/>
        </p:nvSpPr>
        <p:spPr bwMode="auto">
          <a:xfrm>
            <a:off x="8518563" y="2282918"/>
            <a:ext cx="109876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a:solidFill>
                  <a:schemeClr val="accent1"/>
                </a:solidFill>
                <a:latin typeface="Calibri" panose="020F0502020204030204" pitchFamily="34" charset="0"/>
              </a:rPr>
              <a:t>Olaparib</a:t>
            </a:r>
          </a:p>
        </p:txBody>
      </p:sp>
      <p:sp>
        <p:nvSpPr>
          <p:cNvPr id="506" name="TextBox 505">
            <a:extLst>
              <a:ext uri="{FF2B5EF4-FFF2-40B4-BE49-F238E27FC236}">
                <a16:creationId xmlns:a16="http://schemas.microsoft.com/office/drawing/2014/main" id="{4D0715FB-E3ED-D202-9262-B54677F624B3}"/>
              </a:ext>
            </a:extLst>
          </p:cNvPr>
          <p:cNvSpPr txBox="1"/>
          <p:nvPr/>
        </p:nvSpPr>
        <p:spPr bwMode="auto">
          <a:xfrm>
            <a:off x="9606126" y="2282918"/>
            <a:ext cx="109876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a:solidFill>
                  <a:schemeClr val="accent3"/>
                </a:solidFill>
                <a:latin typeface="Calibri" panose="020F0502020204030204" pitchFamily="34" charset="0"/>
              </a:rPr>
              <a:t>Placebo</a:t>
            </a:r>
          </a:p>
        </p:txBody>
      </p:sp>
      <p:sp>
        <p:nvSpPr>
          <p:cNvPr id="507" name="TextBox 506">
            <a:extLst>
              <a:ext uri="{FF2B5EF4-FFF2-40B4-BE49-F238E27FC236}">
                <a16:creationId xmlns:a16="http://schemas.microsoft.com/office/drawing/2014/main" id="{6B4264B5-2A80-0FD5-DB1E-BFE285F6E4C2}"/>
              </a:ext>
            </a:extLst>
          </p:cNvPr>
          <p:cNvSpPr txBox="1"/>
          <p:nvPr/>
        </p:nvSpPr>
        <p:spPr bwMode="auto">
          <a:xfrm>
            <a:off x="9732713" y="2817436"/>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75.4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83.0</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67.6</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76.2</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75.2</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76.6</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75.2</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72.4</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78.1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NC</a:t>
            </a:r>
          </a:p>
        </p:txBody>
      </p:sp>
      <p:sp>
        <p:nvSpPr>
          <p:cNvPr id="508" name="TextBox 507">
            <a:extLst>
              <a:ext uri="{FF2B5EF4-FFF2-40B4-BE49-F238E27FC236}">
                <a16:creationId xmlns:a16="http://schemas.microsoft.com/office/drawing/2014/main" id="{DD95887B-E361-02CE-4033-9B6E1C1169AD}"/>
              </a:ext>
            </a:extLst>
          </p:cNvPr>
          <p:cNvSpPr txBox="1"/>
          <p:nvPr/>
        </p:nvSpPr>
        <p:spPr bwMode="auto">
          <a:xfrm>
            <a:off x="10590870" y="2817436"/>
            <a:ext cx="845588" cy="1840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.977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.197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.754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.615</a:t>
            </a:r>
          </a:p>
        </p:txBody>
      </p:sp>
      <p:sp>
        <p:nvSpPr>
          <p:cNvPr id="510" name="Rectangle 509">
            <a:extLst>
              <a:ext uri="{FF2B5EF4-FFF2-40B4-BE49-F238E27FC236}">
                <a16:creationId xmlns:a16="http://schemas.microsoft.com/office/drawing/2014/main" id="{C4E3688C-FA30-7FEF-09C7-62A035959075}"/>
              </a:ext>
            </a:extLst>
          </p:cNvPr>
          <p:cNvSpPr/>
          <p:nvPr/>
        </p:nvSpPr>
        <p:spPr bwMode="auto">
          <a:xfrm>
            <a:off x="5098892" y="2919356"/>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2" name="Rectangle 511">
            <a:extLst>
              <a:ext uri="{FF2B5EF4-FFF2-40B4-BE49-F238E27FC236}">
                <a16:creationId xmlns:a16="http://schemas.microsoft.com/office/drawing/2014/main" id="{7D82D022-59E5-65AA-97AA-23BC825F51E4}"/>
              </a:ext>
            </a:extLst>
          </p:cNvPr>
          <p:cNvSpPr/>
          <p:nvPr/>
        </p:nvSpPr>
        <p:spPr bwMode="auto">
          <a:xfrm>
            <a:off x="5090941" y="3354909"/>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3" name="Oval 512">
            <a:extLst>
              <a:ext uri="{FF2B5EF4-FFF2-40B4-BE49-F238E27FC236}">
                <a16:creationId xmlns:a16="http://schemas.microsoft.com/office/drawing/2014/main" id="{C36EB35E-1311-766A-709A-CF1AF643ABAB}"/>
              </a:ext>
            </a:extLst>
          </p:cNvPr>
          <p:cNvSpPr/>
          <p:nvPr/>
        </p:nvSpPr>
        <p:spPr bwMode="auto">
          <a:xfrm>
            <a:off x="5602068" y="3683016"/>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5" name="Rectangle 514">
            <a:extLst>
              <a:ext uri="{FF2B5EF4-FFF2-40B4-BE49-F238E27FC236}">
                <a16:creationId xmlns:a16="http://schemas.microsoft.com/office/drawing/2014/main" id="{05BE2A46-74F9-7E56-471E-3E6BE39787B0}"/>
              </a:ext>
            </a:extLst>
          </p:cNvPr>
          <p:cNvSpPr/>
          <p:nvPr/>
        </p:nvSpPr>
        <p:spPr bwMode="auto">
          <a:xfrm>
            <a:off x="4939995" y="3799647"/>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6" name="Oval 515">
            <a:extLst>
              <a:ext uri="{FF2B5EF4-FFF2-40B4-BE49-F238E27FC236}">
                <a16:creationId xmlns:a16="http://schemas.microsoft.com/office/drawing/2014/main" id="{0EDF2B10-C74A-F0D9-42F5-CC4CE54A3B9A}"/>
              </a:ext>
            </a:extLst>
          </p:cNvPr>
          <p:cNvSpPr/>
          <p:nvPr/>
        </p:nvSpPr>
        <p:spPr bwMode="auto">
          <a:xfrm>
            <a:off x="5244259" y="4172052"/>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8" name="Rectangle 517">
            <a:extLst>
              <a:ext uri="{FF2B5EF4-FFF2-40B4-BE49-F238E27FC236}">
                <a16:creationId xmlns:a16="http://schemas.microsoft.com/office/drawing/2014/main" id="{59DBED86-B4C9-531B-C495-2149D76DC909}"/>
              </a:ext>
            </a:extLst>
          </p:cNvPr>
          <p:cNvSpPr/>
          <p:nvPr/>
        </p:nvSpPr>
        <p:spPr bwMode="auto">
          <a:xfrm>
            <a:off x="5075168" y="4269299"/>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0" name="Rectangle 519">
            <a:extLst>
              <a:ext uri="{FF2B5EF4-FFF2-40B4-BE49-F238E27FC236}">
                <a16:creationId xmlns:a16="http://schemas.microsoft.com/office/drawing/2014/main" id="{86F2D2CC-6453-C0B0-81E7-B413039751A8}"/>
              </a:ext>
            </a:extLst>
          </p:cNvPr>
          <p:cNvSpPr/>
          <p:nvPr/>
        </p:nvSpPr>
        <p:spPr bwMode="auto">
          <a:xfrm>
            <a:off x="4804824" y="4605501"/>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2" name="Oval 521">
            <a:extLst>
              <a:ext uri="{FF2B5EF4-FFF2-40B4-BE49-F238E27FC236}">
                <a16:creationId xmlns:a16="http://schemas.microsoft.com/office/drawing/2014/main" id="{1DCCBF7E-0D3C-EE38-683D-B5AAE8C6F7C5}"/>
              </a:ext>
            </a:extLst>
          </p:cNvPr>
          <p:cNvSpPr/>
          <p:nvPr/>
        </p:nvSpPr>
        <p:spPr bwMode="auto">
          <a:xfrm>
            <a:off x="5347626" y="4787897"/>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25" name="Straight Connector 24">
            <a:extLst>
              <a:ext uri="{FF2B5EF4-FFF2-40B4-BE49-F238E27FC236}">
                <a16:creationId xmlns:a16="http://schemas.microsoft.com/office/drawing/2014/main" id="{6556430B-4CD5-AFF7-C252-9BE0A2C9A2CD}"/>
              </a:ext>
            </a:extLst>
          </p:cNvPr>
          <p:cNvCxnSpPr>
            <a:cxnSpLocks/>
          </p:cNvCxnSpPr>
          <p:nvPr/>
        </p:nvCxnSpPr>
        <p:spPr bwMode="auto">
          <a:xfrm>
            <a:off x="522288" y="2729385"/>
            <a:ext cx="11255375" cy="0"/>
          </a:xfrm>
          <a:prstGeom prst="line">
            <a:avLst/>
          </a:prstGeom>
          <a:noFill/>
          <a:ln w="28575" cap="flat" cmpd="sng" algn="ctr">
            <a:solidFill>
              <a:schemeClr val="bg1"/>
            </a:solidFill>
            <a:prstDash val="solid"/>
            <a:round/>
            <a:headEnd type="none" w="med" len="med"/>
            <a:tailEnd type="none" w="med" len="med"/>
          </a:ln>
          <a:effectLst/>
        </p:spPr>
      </p:cxnSp>
      <p:sp>
        <p:nvSpPr>
          <p:cNvPr id="3" name="Text Box 15">
            <a:extLst>
              <a:ext uri="{FF2B5EF4-FFF2-40B4-BE49-F238E27FC236}">
                <a16:creationId xmlns:a16="http://schemas.microsoft.com/office/drawing/2014/main" id="{A9475DC0-C05C-B51B-EEBA-4E24A3B599E3}"/>
              </a:ext>
            </a:extLst>
          </p:cNvPr>
          <p:cNvSpPr txBox="1">
            <a:spLocks noChangeArrowheads="1"/>
          </p:cNvSpPr>
          <p:nvPr/>
        </p:nvSpPr>
        <p:spPr bwMode="auto">
          <a:xfrm>
            <a:off x="410496" y="63765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Geyer. Ann Oncol. 2022;33:1250.</a:t>
            </a:r>
            <a:endParaRPr lang="en-US" altLang="en-US" sz="1200" b="0" spc="-1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6423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CD0E3-0A06-B5A3-3198-E593C26456A8}"/>
              </a:ext>
            </a:extLst>
          </p:cNvPr>
          <p:cNvSpPr>
            <a:spLocks noGrp="1"/>
          </p:cNvSpPr>
          <p:nvPr>
            <p:ph type="title"/>
          </p:nvPr>
        </p:nvSpPr>
        <p:spPr/>
        <p:txBody>
          <a:bodyPr/>
          <a:lstStyle/>
          <a:p>
            <a:r>
              <a:rPr lang="en-US"/>
              <a:t>OlympiA: OS in ITT at Median Follow-up of 3.5 Yr (Second Interim Analysis)</a:t>
            </a:r>
          </a:p>
        </p:txBody>
      </p:sp>
      <p:sp>
        <p:nvSpPr>
          <p:cNvPr id="3" name="TextBox 2">
            <a:extLst>
              <a:ext uri="{FF2B5EF4-FFF2-40B4-BE49-F238E27FC236}">
                <a16:creationId xmlns:a16="http://schemas.microsoft.com/office/drawing/2014/main" id="{514AD90F-D9DE-0590-E49E-E76C55DFFA18}"/>
              </a:ext>
            </a:extLst>
          </p:cNvPr>
          <p:cNvSpPr txBox="1"/>
          <p:nvPr/>
        </p:nvSpPr>
        <p:spPr bwMode="auto">
          <a:xfrm>
            <a:off x="5207997" y="5460606"/>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Mo Since Randomization</a:t>
            </a:r>
          </a:p>
        </p:txBody>
      </p:sp>
      <p:sp>
        <p:nvSpPr>
          <p:cNvPr id="10" name="TextBox 9">
            <a:extLst>
              <a:ext uri="{FF2B5EF4-FFF2-40B4-BE49-F238E27FC236}">
                <a16:creationId xmlns:a16="http://schemas.microsoft.com/office/drawing/2014/main" id="{1CF74042-524D-77F5-E096-EFF0545C3D18}"/>
              </a:ext>
            </a:extLst>
          </p:cNvPr>
          <p:cNvSpPr txBox="1"/>
          <p:nvPr/>
        </p:nvSpPr>
        <p:spPr bwMode="auto">
          <a:xfrm>
            <a:off x="936011" y="5443767"/>
            <a:ext cx="1881029" cy="923330"/>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Risk, n</a:t>
            </a:r>
            <a:br>
              <a:rPr lang="en-US" b="1">
                <a:solidFill>
                  <a:schemeClr val="bg1"/>
                </a:solidFill>
                <a:latin typeface="Calibri" panose="020F0502020204030204" pitchFamily="34" charset="0"/>
              </a:rPr>
            </a:br>
            <a:r>
              <a:rPr lang="en-US" b="1">
                <a:solidFill>
                  <a:schemeClr val="accent1"/>
                </a:solidFill>
                <a:latin typeface="Calibri" panose="020F0502020204030204" pitchFamily="34" charset="0"/>
              </a:rPr>
              <a:t>Olaparib</a:t>
            </a:r>
            <a:br>
              <a:rPr lang="en-US" b="1">
                <a:solidFill>
                  <a:schemeClr val="bg1"/>
                </a:solidFill>
                <a:latin typeface="Calibri" panose="020F0502020204030204" pitchFamily="34" charset="0"/>
              </a:rPr>
            </a:br>
            <a:r>
              <a:rPr lang="en-US" b="1">
                <a:solidFill>
                  <a:schemeClr val="accent3"/>
                </a:solidFill>
                <a:latin typeface="Calibri" panose="020F0502020204030204" pitchFamily="34" charset="0"/>
              </a:rPr>
              <a:t>Placebo</a:t>
            </a:r>
          </a:p>
        </p:txBody>
      </p:sp>
      <p:sp>
        <p:nvSpPr>
          <p:cNvPr id="11" name="TextBox 10">
            <a:extLst>
              <a:ext uri="{FF2B5EF4-FFF2-40B4-BE49-F238E27FC236}">
                <a16:creationId xmlns:a16="http://schemas.microsoft.com/office/drawing/2014/main" id="{A1D91464-2F1B-3246-3968-730AC6B128E5}"/>
              </a:ext>
            </a:extLst>
          </p:cNvPr>
          <p:cNvSpPr txBox="1"/>
          <p:nvPr/>
        </p:nvSpPr>
        <p:spPr bwMode="auto">
          <a:xfrm rot="16200000">
            <a:off x="1778933" y="3265484"/>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Patients (%)</a:t>
            </a:r>
          </a:p>
        </p:txBody>
      </p:sp>
      <p:grpSp>
        <p:nvGrpSpPr>
          <p:cNvPr id="12" name="Group 11">
            <a:extLst>
              <a:ext uri="{FF2B5EF4-FFF2-40B4-BE49-F238E27FC236}">
                <a16:creationId xmlns:a16="http://schemas.microsoft.com/office/drawing/2014/main" id="{53D491B3-F687-498E-C365-9C011C4BCE37}"/>
              </a:ext>
            </a:extLst>
          </p:cNvPr>
          <p:cNvGrpSpPr/>
          <p:nvPr/>
        </p:nvGrpSpPr>
        <p:grpSpPr>
          <a:xfrm>
            <a:off x="3190896" y="1795771"/>
            <a:ext cx="6591057" cy="3308759"/>
            <a:chOff x="1467346" y="1729116"/>
            <a:chExt cx="6591057" cy="3308759"/>
          </a:xfrm>
        </p:grpSpPr>
        <p:cxnSp>
          <p:nvCxnSpPr>
            <p:cNvPr id="13" name="Straight Connector 12">
              <a:extLst>
                <a:ext uri="{FF2B5EF4-FFF2-40B4-BE49-F238E27FC236}">
                  <a16:creationId xmlns:a16="http://schemas.microsoft.com/office/drawing/2014/main" id="{FB78B33C-75C5-F3AB-803F-77629F8F88E0}"/>
                </a:ext>
              </a:extLst>
            </p:cNvPr>
            <p:cNvCxnSpPr>
              <a:cxnSpLocks/>
            </p:cNvCxnSpPr>
            <p:nvPr/>
          </p:nvCxnSpPr>
          <p:spPr bwMode="auto">
            <a:xfrm>
              <a:off x="1467346" y="5037875"/>
              <a:ext cx="6591057"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DEEA9D2-2F5A-F344-D2BB-F0489EA70750}"/>
                </a:ext>
              </a:extLst>
            </p:cNvPr>
            <p:cNvCxnSpPr/>
            <p:nvPr/>
          </p:nvCxnSpPr>
          <p:spPr bwMode="auto">
            <a:xfrm flipV="1">
              <a:off x="1467346" y="1729116"/>
              <a:ext cx="0" cy="3294899"/>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47BFFED3-5A24-706C-F5D1-E667AA83303E}"/>
              </a:ext>
            </a:extLst>
          </p:cNvPr>
          <p:cNvSpPr txBox="1"/>
          <p:nvPr/>
        </p:nvSpPr>
        <p:spPr bwMode="auto">
          <a:xfrm>
            <a:off x="2528682" y="1607396"/>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sp>
        <p:nvSpPr>
          <p:cNvPr id="16" name="TextBox 15">
            <a:extLst>
              <a:ext uri="{FF2B5EF4-FFF2-40B4-BE49-F238E27FC236}">
                <a16:creationId xmlns:a16="http://schemas.microsoft.com/office/drawing/2014/main" id="{26E9ED4F-3E1A-A5C1-1336-A705F41CF135}"/>
              </a:ext>
            </a:extLst>
          </p:cNvPr>
          <p:cNvSpPr txBox="1"/>
          <p:nvPr/>
        </p:nvSpPr>
        <p:spPr bwMode="auto">
          <a:xfrm>
            <a:off x="2528682" y="2267253"/>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17" name="TextBox 16">
            <a:extLst>
              <a:ext uri="{FF2B5EF4-FFF2-40B4-BE49-F238E27FC236}">
                <a16:creationId xmlns:a16="http://schemas.microsoft.com/office/drawing/2014/main" id="{4FD60285-8A0D-E8FE-F20E-41FBF1AAE196}"/>
              </a:ext>
            </a:extLst>
          </p:cNvPr>
          <p:cNvSpPr txBox="1"/>
          <p:nvPr/>
        </p:nvSpPr>
        <p:spPr bwMode="auto">
          <a:xfrm>
            <a:off x="2528682" y="2922508"/>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18" name="TextBox 17">
            <a:extLst>
              <a:ext uri="{FF2B5EF4-FFF2-40B4-BE49-F238E27FC236}">
                <a16:creationId xmlns:a16="http://schemas.microsoft.com/office/drawing/2014/main" id="{CFC0CB81-FEF8-EA5E-681F-4FC31D522275}"/>
              </a:ext>
            </a:extLst>
          </p:cNvPr>
          <p:cNvSpPr txBox="1"/>
          <p:nvPr/>
        </p:nvSpPr>
        <p:spPr bwMode="auto">
          <a:xfrm>
            <a:off x="2528682" y="3582365"/>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19" name="TextBox 18">
            <a:extLst>
              <a:ext uri="{FF2B5EF4-FFF2-40B4-BE49-F238E27FC236}">
                <a16:creationId xmlns:a16="http://schemas.microsoft.com/office/drawing/2014/main" id="{C685743F-9DA9-CA6F-B5D9-34915A687B67}"/>
              </a:ext>
            </a:extLst>
          </p:cNvPr>
          <p:cNvSpPr txBox="1"/>
          <p:nvPr/>
        </p:nvSpPr>
        <p:spPr bwMode="auto">
          <a:xfrm>
            <a:off x="2528682" y="4242222"/>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20" name="TextBox 19">
            <a:extLst>
              <a:ext uri="{FF2B5EF4-FFF2-40B4-BE49-F238E27FC236}">
                <a16:creationId xmlns:a16="http://schemas.microsoft.com/office/drawing/2014/main" id="{5A036B5F-9C10-9DB6-E5E4-DA217F251AEF}"/>
              </a:ext>
            </a:extLst>
          </p:cNvPr>
          <p:cNvSpPr txBox="1"/>
          <p:nvPr/>
        </p:nvSpPr>
        <p:spPr bwMode="auto">
          <a:xfrm>
            <a:off x="2528682" y="4897478"/>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grpSp>
        <p:nvGrpSpPr>
          <p:cNvPr id="21" name="Group 20">
            <a:extLst>
              <a:ext uri="{FF2B5EF4-FFF2-40B4-BE49-F238E27FC236}">
                <a16:creationId xmlns:a16="http://schemas.microsoft.com/office/drawing/2014/main" id="{BACAF96D-1DD6-42D7-3FDD-39E834621F16}"/>
              </a:ext>
            </a:extLst>
          </p:cNvPr>
          <p:cNvGrpSpPr/>
          <p:nvPr/>
        </p:nvGrpSpPr>
        <p:grpSpPr>
          <a:xfrm>
            <a:off x="3117517" y="1789679"/>
            <a:ext cx="73208" cy="3318328"/>
            <a:chOff x="1406105" y="1729116"/>
            <a:chExt cx="73152" cy="3287089"/>
          </a:xfrm>
        </p:grpSpPr>
        <p:cxnSp>
          <p:nvCxnSpPr>
            <p:cNvPr id="22" name="Straight Connector 21">
              <a:extLst>
                <a:ext uri="{FF2B5EF4-FFF2-40B4-BE49-F238E27FC236}">
                  <a16:creationId xmlns:a16="http://schemas.microsoft.com/office/drawing/2014/main" id="{5B91E3B0-6521-590D-8646-8D187866F861}"/>
                </a:ext>
              </a:extLst>
            </p:cNvPr>
            <p:cNvCxnSpPr/>
            <p:nvPr/>
          </p:nvCxnSpPr>
          <p:spPr bwMode="auto">
            <a:xfrm flipH="1">
              <a:off x="1406105" y="50162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3D8CE9C-0610-D622-F409-1BA9A9D30C1F}"/>
                </a:ext>
              </a:extLst>
            </p:cNvPr>
            <p:cNvCxnSpPr/>
            <p:nvPr/>
          </p:nvCxnSpPr>
          <p:spPr bwMode="auto">
            <a:xfrm flipH="1">
              <a:off x="1406105" y="172911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46E6DE3-85BC-96EE-3E7D-BC5463EE58E1}"/>
                </a:ext>
              </a:extLst>
            </p:cNvPr>
            <p:cNvCxnSpPr/>
            <p:nvPr/>
          </p:nvCxnSpPr>
          <p:spPr bwMode="auto">
            <a:xfrm flipH="1">
              <a:off x="1406105" y="2386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3D055DF-F4A4-6FB3-3481-E1E29451C23D}"/>
                </a:ext>
              </a:extLst>
            </p:cNvPr>
            <p:cNvCxnSpPr/>
            <p:nvPr/>
          </p:nvCxnSpPr>
          <p:spPr bwMode="auto">
            <a:xfrm flipH="1">
              <a:off x="1406105" y="30439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80C0EAB-C23E-40B1-5C1E-B616BC262813}"/>
                </a:ext>
              </a:extLst>
            </p:cNvPr>
            <p:cNvCxnSpPr/>
            <p:nvPr/>
          </p:nvCxnSpPr>
          <p:spPr bwMode="auto">
            <a:xfrm flipH="1">
              <a:off x="1406105" y="37013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7B32B79-E6E0-611D-1696-42BC7B02E7A7}"/>
                </a:ext>
              </a:extLst>
            </p:cNvPr>
            <p:cNvCxnSpPr/>
            <p:nvPr/>
          </p:nvCxnSpPr>
          <p:spPr bwMode="auto">
            <a:xfrm flipH="1">
              <a:off x="1406105" y="4358788"/>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DAB0E966-7CC0-89DF-CA2C-9E7587F8036A}"/>
              </a:ext>
            </a:extLst>
          </p:cNvPr>
          <p:cNvGrpSpPr/>
          <p:nvPr/>
        </p:nvGrpSpPr>
        <p:grpSpPr>
          <a:xfrm>
            <a:off x="3590369" y="5095435"/>
            <a:ext cx="640168" cy="1271662"/>
            <a:chOff x="3425384" y="4850998"/>
            <a:chExt cx="640168" cy="1271662"/>
          </a:xfrm>
        </p:grpSpPr>
        <p:cxnSp>
          <p:nvCxnSpPr>
            <p:cNvPr id="29" name="Straight Connector 28">
              <a:extLst>
                <a:ext uri="{FF2B5EF4-FFF2-40B4-BE49-F238E27FC236}">
                  <a16:creationId xmlns:a16="http://schemas.microsoft.com/office/drawing/2014/main" id="{E3C1E310-8219-5684-C9FB-EE8776313186}"/>
                </a:ext>
              </a:extLst>
            </p:cNvPr>
            <p:cNvCxnSpPr>
              <a:cxnSpLocks/>
            </p:cNvCxnSpPr>
            <p:nvPr/>
          </p:nvCxnSpPr>
          <p:spPr bwMode="auto">
            <a:xfrm>
              <a:off x="3745468"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0F04F640-8E72-A024-FED1-723B8C397C30}"/>
                </a:ext>
              </a:extLst>
            </p:cNvPr>
            <p:cNvSpPr txBox="1"/>
            <p:nvPr/>
          </p:nvSpPr>
          <p:spPr bwMode="auto">
            <a:xfrm>
              <a:off x="342538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A636E7A9-75CB-F8B8-E62E-E12439A63FA7}"/>
                </a:ext>
              </a:extLst>
            </p:cNvPr>
            <p:cNvSpPr txBox="1"/>
            <p:nvPr/>
          </p:nvSpPr>
          <p:spPr bwMode="auto">
            <a:xfrm>
              <a:off x="342538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862</a:t>
              </a:r>
            </a:p>
            <a:p>
              <a:pPr algn="ctr">
                <a:lnSpc>
                  <a:spcPct val="100000"/>
                </a:lnSpc>
                <a:spcAft>
                  <a:spcPct val="0"/>
                </a:spcAft>
                <a:buClrTx/>
                <a:buFontTx/>
                <a:buNone/>
              </a:pPr>
              <a:r>
                <a:rPr lang="en-US" b="0">
                  <a:solidFill>
                    <a:schemeClr val="bg1"/>
                  </a:solidFill>
                  <a:latin typeface="Calibri" panose="020F0502020204030204" pitchFamily="34" charset="0"/>
                </a:rPr>
                <a:t>868</a:t>
              </a:r>
            </a:p>
          </p:txBody>
        </p:sp>
      </p:grpSp>
      <p:grpSp>
        <p:nvGrpSpPr>
          <p:cNvPr id="32" name="Group 31">
            <a:extLst>
              <a:ext uri="{FF2B5EF4-FFF2-40B4-BE49-F238E27FC236}">
                <a16:creationId xmlns:a16="http://schemas.microsoft.com/office/drawing/2014/main" id="{4A513161-6727-95AE-E55C-30BA5F862279}"/>
              </a:ext>
            </a:extLst>
          </p:cNvPr>
          <p:cNvGrpSpPr/>
          <p:nvPr/>
        </p:nvGrpSpPr>
        <p:grpSpPr>
          <a:xfrm>
            <a:off x="4299466" y="5095435"/>
            <a:ext cx="640168" cy="1271662"/>
            <a:chOff x="3976094" y="4850998"/>
            <a:chExt cx="640168" cy="1271662"/>
          </a:xfrm>
        </p:grpSpPr>
        <p:cxnSp>
          <p:nvCxnSpPr>
            <p:cNvPr id="33" name="Straight Connector 32">
              <a:extLst>
                <a:ext uri="{FF2B5EF4-FFF2-40B4-BE49-F238E27FC236}">
                  <a16:creationId xmlns:a16="http://schemas.microsoft.com/office/drawing/2014/main" id="{2974B500-630E-F081-4A4C-60E72DADDD32}"/>
                </a:ext>
              </a:extLst>
            </p:cNvPr>
            <p:cNvCxnSpPr/>
            <p:nvPr/>
          </p:nvCxnSpPr>
          <p:spPr bwMode="auto">
            <a:xfrm>
              <a:off x="4300041"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C372999C-74D4-170A-6F92-C0A2087FFB33}"/>
                </a:ext>
              </a:extLst>
            </p:cNvPr>
            <p:cNvSpPr txBox="1"/>
            <p:nvPr/>
          </p:nvSpPr>
          <p:spPr bwMode="auto">
            <a:xfrm>
              <a:off x="397609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12</a:t>
              </a:r>
            </a:p>
          </p:txBody>
        </p:sp>
        <p:sp>
          <p:nvSpPr>
            <p:cNvPr id="35" name="TextBox 34">
              <a:extLst>
                <a:ext uri="{FF2B5EF4-FFF2-40B4-BE49-F238E27FC236}">
                  <a16:creationId xmlns:a16="http://schemas.microsoft.com/office/drawing/2014/main" id="{81CD658A-C7F6-759C-407D-35273037D2AB}"/>
                </a:ext>
              </a:extLst>
            </p:cNvPr>
            <p:cNvSpPr txBox="1"/>
            <p:nvPr/>
          </p:nvSpPr>
          <p:spPr bwMode="auto">
            <a:xfrm>
              <a:off x="397609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844</a:t>
              </a:r>
            </a:p>
            <a:p>
              <a:pPr algn="ctr">
                <a:lnSpc>
                  <a:spcPct val="100000"/>
                </a:lnSpc>
                <a:spcAft>
                  <a:spcPct val="0"/>
                </a:spcAft>
                <a:buClrTx/>
                <a:buFontTx/>
                <a:buNone/>
              </a:pPr>
              <a:r>
                <a:rPr lang="en-US" b="0">
                  <a:solidFill>
                    <a:schemeClr val="bg1"/>
                  </a:solidFill>
                  <a:latin typeface="Calibri" panose="020F0502020204030204" pitchFamily="34" charset="0"/>
                </a:rPr>
                <a:t>843</a:t>
              </a:r>
            </a:p>
          </p:txBody>
        </p:sp>
      </p:grpSp>
      <p:grpSp>
        <p:nvGrpSpPr>
          <p:cNvPr id="36" name="Group 35">
            <a:extLst>
              <a:ext uri="{FF2B5EF4-FFF2-40B4-BE49-F238E27FC236}">
                <a16:creationId xmlns:a16="http://schemas.microsoft.com/office/drawing/2014/main" id="{7E3C6E4E-A4E2-4CA3-B19E-733B40CFCA02}"/>
              </a:ext>
            </a:extLst>
          </p:cNvPr>
          <p:cNvGrpSpPr/>
          <p:nvPr/>
        </p:nvGrpSpPr>
        <p:grpSpPr>
          <a:xfrm>
            <a:off x="5008563" y="5095435"/>
            <a:ext cx="640168" cy="1271662"/>
            <a:chOff x="4521784" y="4850998"/>
            <a:chExt cx="640168" cy="1271662"/>
          </a:xfrm>
        </p:grpSpPr>
        <p:cxnSp>
          <p:nvCxnSpPr>
            <p:cNvPr id="37" name="Straight Connector 36">
              <a:extLst>
                <a:ext uri="{FF2B5EF4-FFF2-40B4-BE49-F238E27FC236}">
                  <a16:creationId xmlns:a16="http://schemas.microsoft.com/office/drawing/2014/main" id="{DD76AC5E-308A-F876-93B4-BE1563E54BEB}"/>
                </a:ext>
              </a:extLst>
            </p:cNvPr>
            <p:cNvCxnSpPr/>
            <p:nvPr/>
          </p:nvCxnSpPr>
          <p:spPr bwMode="auto">
            <a:xfrm>
              <a:off x="4854614"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2C0B1F7F-1135-5DAA-9011-718028E57294}"/>
                </a:ext>
              </a:extLst>
            </p:cNvPr>
            <p:cNvSpPr txBox="1"/>
            <p:nvPr/>
          </p:nvSpPr>
          <p:spPr bwMode="auto">
            <a:xfrm>
              <a:off x="452178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18</a:t>
              </a:r>
            </a:p>
          </p:txBody>
        </p:sp>
        <p:sp>
          <p:nvSpPr>
            <p:cNvPr id="39" name="TextBox 38">
              <a:extLst>
                <a:ext uri="{FF2B5EF4-FFF2-40B4-BE49-F238E27FC236}">
                  <a16:creationId xmlns:a16="http://schemas.microsoft.com/office/drawing/2014/main" id="{E02D7F6C-A7EC-5122-F904-86FBBBE3F009}"/>
                </a:ext>
              </a:extLst>
            </p:cNvPr>
            <p:cNvSpPr txBox="1"/>
            <p:nvPr/>
          </p:nvSpPr>
          <p:spPr bwMode="auto">
            <a:xfrm>
              <a:off x="452178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809</a:t>
              </a:r>
            </a:p>
            <a:p>
              <a:pPr algn="ctr">
                <a:lnSpc>
                  <a:spcPct val="100000"/>
                </a:lnSpc>
                <a:spcAft>
                  <a:spcPct val="0"/>
                </a:spcAft>
                <a:buClrTx/>
                <a:buFontTx/>
                <a:buNone/>
              </a:pPr>
              <a:r>
                <a:rPr lang="en-US" b="0">
                  <a:solidFill>
                    <a:schemeClr val="bg1"/>
                  </a:solidFill>
                  <a:latin typeface="Calibri" panose="020F0502020204030204" pitchFamily="34" charset="0"/>
                </a:rPr>
                <a:t>808</a:t>
              </a:r>
            </a:p>
          </p:txBody>
        </p:sp>
      </p:grpSp>
      <p:grpSp>
        <p:nvGrpSpPr>
          <p:cNvPr id="40" name="Group 39">
            <a:extLst>
              <a:ext uri="{FF2B5EF4-FFF2-40B4-BE49-F238E27FC236}">
                <a16:creationId xmlns:a16="http://schemas.microsoft.com/office/drawing/2014/main" id="{F29C6AEB-5528-51E9-C8C5-11141512591B}"/>
              </a:ext>
            </a:extLst>
          </p:cNvPr>
          <p:cNvGrpSpPr/>
          <p:nvPr/>
        </p:nvGrpSpPr>
        <p:grpSpPr>
          <a:xfrm>
            <a:off x="5717660" y="5095435"/>
            <a:ext cx="640168" cy="1271662"/>
            <a:chOff x="5091951" y="4850998"/>
            <a:chExt cx="640168" cy="1271662"/>
          </a:xfrm>
        </p:grpSpPr>
        <p:cxnSp>
          <p:nvCxnSpPr>
            <p:cNvPr id="41" name="Straight Connector 40">
              <a:extLst>
                <a:ext uri="{FF2B5EF4-FFF2-40B4-BE49-F238E27FC236}">
                  <a16:creationId xmlns:a16="http://schemas.microsoft.com/office/drawing/2014/main" id="{3106BE9B-0EDF-FDC6-F8D3-A3281011FA35}"/>
                </a:ext>
              </a:extLst>
            </p:cNvPr>
            <p:cNvCxnSpPr/>
            <p:nvPr/>
          </p:nvCxnSpPr>
          <p:spPr bwMode="auto">
            <a:xfrm>
              <a:off x="5409188"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7B5B4AFC-363E-6340-F48E-61677759AD65}"/>
                </a:ext>
              </a:extLst>
            </p:cNvPr>
            <p:cNvSpPr txBox="1"/>
            <p:nvPr/>
          </p:nvSpPr>
          <p:spPr bwMode="auto">
            <a:xfrm>
              <a:off x="5091951"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24</a:t>
              </a:r>
            </a:p>
          </p:txBody>
        </p:sp>
        <p:sp>
          <p:nvSpPr>
            <p:cNvPr id="43" name="TextBox 42">
              <a:extLst>
                <a:ext uri="{FF2B5EF4-FFF2-40B4-BE49-F238E27FC236}">
                  <a16:creationId xmlns:a16="http://schemas.microsoft.com/office/drawing/2014/main" id="{C6AF66AE-9B18-90C8-F066-F1BDD21C655A}"/>
                </a:ext>
              </a:extLst>
            </p:cNvPr>
            <p:cNvSpPr txBox="1"/>
            <p:nvPr/>
          </p:nvSpPr>
          <p:spPr bwMode="auto">
            <a:xfrm>
              <a:off x="5091951"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773</a:t>
              </a:r>
            </a:p>
            <a:p>
              <a:pPr algn="ctr">
                <a:lnSpc>
                  <a:spcPct val="100000"/>
                </a:lnSpc>
                <a:spcAft>
                  <a:spcPct val="0"/>
                </a:spcAft>
                <a:buClrTx/>
                <a:buFontTx/>
                <a:buNone/>
              </a:pPr>
              <a:r>
                <a:rPr lang="en-US" b="0">
                  <a:solidFill>
                    <a:schemeClr val="bg1"/>
                  </a:solidFill>
                  <a:latin typeface="Calibri" panose="020F0502020204030204" pitchFamily="34" charset="0"/>
                </a:rPr>
                <a:t>752</a:t>
              </a:r>
            </a:p>
          </p:txBody>
        </p:sp>
      </p:grpSp>
      <p:grpSp>
        <p:nvGrpSpPr>
          <p:cNvPr id="44" name="Group 43">
            <a:extLst>
              <a:ext uri="{FF2B5EF4-FFF2-40B4-BE49-F238E27FC236}">
                <a16:creationId xmlns:a16="http://schemas.microsoft.com/office/drawing/2014/main" id="{4B817E8E-0411-F651-2BE4-4FCE404FF20D}"/>
              </a:ext>
            </a:extLst>
          </p:cNvPr>
          <p:cNvGrpSpPr/>
          <p:nvPr/>
        </p:nvGrpSpPr>
        <p:grpSpPr>
          <a:xfrm>
            <a:off x="6426757" y="5095435"/>
            <a:ext cx="640168" cy="1271662"/>
            <a:chOff x="5642661" y="4850998"/>
            <a:chExt cx="640168" cy="1271662"/>
          </a:xfrm>
        </p:grpSpPr>
        <p:cxnSp>
          <p:nvCxnSpPr>
            <p:cNvPr id="45" name="Straight Connector 44">
              <a:extLst>
                <a:ext uri="{FF2B5EF4-FFF2-40B4-BE49-F238E27FC236}">
                  <a16:creationId xmlns:a16="http://schemas.microsoft.com/office/drawing/2014/main" id="{B67FE25B-6987-310C-CD76-7EB2A6DC6AC8}"/>
                </a:ext>
              </a:extLst>
            </p:cNvPr>
            <p:cNvCxnSpPr/>
            <p:nvPr/>
          </p:nvCxnSpPr>
          <p:spPr bwMode="auto">
            <a:xfrm>
              <a:off x="5963761"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2E5D0E8E-2174-E72F-6C3B-A434785F3EF0}"/>
                </a:ext>
              </a:extLst>
            </p:cNvPr>
            <p:cNvSpPr txBox="1"/>
            <p:nvPr/>
          </p:nvSpPr>
          <p:spPr bwMode="auto">
            <a:xfrm>
              <a:off x="5642661"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30</a:t>
              </a:r>
            </a:p>
          </p:txBody>
        </p:sp>
        <p:sp>
          <p:nvSpPr>
            <p:cNvPr id="47" name="TextBox 46">
              <a:extLst>
                <a:ext uri="{FF2B5EF4-FFF2-40B4-BE49-F238E27FC236}">
                  <a16:creationId xmlns:a16="http://schemas.microsoft.com/office/drawing/2014/main" id="{9E559EF1-3C9E-3E3C-3746-33A0FEAC6570}"/>
                </a:ext>
              </a:extLst>
            </p:cNvPr>
            <p:cNvSpPr txBox="1"/>
            <p:nvPr/>
          </p:nvSpPr>
          <p:spPr bwMode="auto">
            <a:xfrm>
              <a:off x="5642661"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672</a:t>
              </a:r>
            </a:p>
            <a:p>
              <a:pPr algn="ctr">
                <a:lnSpc>
                  <a:spcPct val="100000"/>
                </a:lnSpc>
                <a:spcAft>
                  <a:spcPct val="0"/>
                </a:spcAft>
                <a:buClrTx/>
                <a:buFontTx/>
                <a:buNone/>
              </a:pPr>
              <a:r>
                <a:rPr lang="en-US" b="0">
                  <a:solidFill>
                    <a:schemeClr val="bg1"/>
                  </a:solidFill>
                  <a:latin typeface="Calibri" panose="020F0502020204030204" pitchFamily="34" charset="0"/>
                </a:rPr>
                <a:t>647</a:t>
              </a:r>
            </a:p>
          </p:txBody>
        </p:sp>
      </p:grpSp>
      <p:grpSp>
        <p:nvGrpSpPr>
          <p:cNvPr id="48" name="Group 47">
            <a:extLst>
              <a:ext uri="{FF2B5EF4-FFF2-40B4-BE49-F238E27FC236}">
                <a16:creationId xmlns:a16="http://schemas.microsoft.com/office/drawing/2014/main" id="{94A50858-33B0-8E8A-FAB5-99D7A0504DCC}"/>
              </a:ext>
            </a:extLst>
          </p:cNvPr>
          <p:cNvGrpSpPr/>
          <p:nvPr/>
        </p:nvGrpSpPr>
        <p:grpSpPr>
          <a:xfrm>
            <a:off x="7135854" y="5095435"/>
            <a:ext cx="640168" cy="1271662"/>
            <a:chOff x="6188351" y="4850998"/>
            <a:chExt cx="640168" cy="1271662"/>
          </a:xfrm>
        </p:grpSpPr>
        <p:cxnSp>
          <p:nvCxnSpPr>
            <p:cNvPr id="49" name="Straight Connector 48">
              <a:extLst>
                <a:ext uri="{FF2B5EF4-FFF2-40B4-BE49-F238E27FC236}">
                  <a16:creationId xmlns:a16="http://schemas.microsoft.com/office/drawing/2014/main" id="{1DB2995A-5D43-B9CF-2D22-814C895F2AFB}"/>
                </a:ext>
              </a:extLst>
            </p:cNvPr>
            <p:cNvCxnSpPr/>
            <p:nvPr/>
          </p:nvCxnSpPr>
          <p:spPr bwMode="auto">
            <a:xfrm>
              <a:off x="6518334"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9D840A7E-4FA3-ABBD-BE73-60FF346A34B6}"/>
                </a:ext>
              </a:extLst>
            </p:cNvPr>
            <p:cNvSpPr txBox="1"/>
            <p:nvPr/>
          </p:nvSpPr>
          <p:spPr bwMode="auto">
            <a:xfrm>
              <a:off x="6188351"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36</a:t>
              </a:r>
            </a:p>
          </p:txBody>
        </p:sp>
        <p:sp>
          <p:nvSpPr>
            <p:cNvPr id="51" name="TextBox 50">
              <a:extLst>
                <a:ext uri="{FF2B5EF4-FFF2-40B4-BE49-F238E27FC236}">
                  <a16:creationId xmlns:a16="http://schemas.microsoft.com/office/drawing/2014/main" id="{A87FADE8-8CDD-100C-A51E-37AE8AB65260}"/>
                </a:ext>
              </a:extLst>
            </p:cNvPr>
            <p:cNvSpPr txBox="1"/>
            <p:nvPr/>
          </p:nvSpPr>
          <p:spPr bwMode="auto">
            <a:xfrm>
              <a:off x="6188351"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560</a:t>
              </a:r>
            </a:p>
            <a:p>
              <a:pPr algn="ctr">
                <a:lnSpc>
                  <a:spcPct val="100000"/>
                </a:lnSpc>
                <a:spcAft>
                  <a:spcPct val="0"/>
                </a:spcAft>
                <a:buClrTx/>
                <a:buFontTx/>
                <a:buNone/>
              </a:pPr>
              <a:r>
                <a:rPr lang="en-US" b="0">
                  <a:solidFill>
                    <a:schemeClr val="bg1"/>
                  </a:solidFill>
                  <a:latin typeface="Calibri" panose="020F0502020204030204" pitchFamily="34" charset="0"/>
                </a:rPr>
                <a:t>530</a:t>
              </a:r>
            </a:p>
          </p:txBody>
        </p:sp>
      </p:grpSp>
      <p:sp>
        <p:nvSpPr>
          <p:cNvPr id="52" name="TextBox 51">
            <a:extLst>
              <a:ext uri="{FF2B5EF4-FFF2-40B4-BE49-F238E27FC236}">
                <a16:creationId xmlns:a16="http://schemas.microsoft.com/office/drawing/2014/main" id="{2E512366-BFC5-A177-4E53-D73091801783}"/>
              </a:ext>
            </a:extLst>
          </p:cNvPr>
          <p:cNvSpPr txBox="1"/>
          <p:nvPr/>
        </p:nvSpPr>
        <p:spPr bwMode="auto">
          <a:xfrm>
            <a:off x="4269347" y="1472542"/>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98.0</a:t>
            </a:r>
          </a:p>
        </p:txBody>
      </p:sp>
      <p:grpSp>
        <p:nvGrpSpPr>
          <p:cNvPr id="53" name="Group 52">
            <a:extLst>
              <a:ext uri="{FF2B5EF4-FFF2-40B4-BE49-F238E27FC236}">
                <a16:creationId xmlns:a16="http://schemas.microsoft.com/office/drawing/2014/main" id="{D22DEBD5-85FA-07F0-DB6D-35B41689700C}"/>
              </a:ext>
            </a:extLst>
          </p:cNvPr>
          <p:cNvGrpSpPr/>
          <p:nvPr/>
        </p:nvGrpSpPr>
        <p:grpSpPr>
          <a:xfrm>
            <a:off x="7844951" y="5095435"/>
            <a:ext cx="640168" cy="1271662"/>
            <a:chOff x="6748790" y="4850998"/>
            <a:chExt cx="640168" cy="1271662"/>
          </a:xfrm>
        </p:grpSpPr>
        <p:cxnSp>
          <p:nvCxnSpPr>
            <p:cNvPr id="54" name="Straight Connector 53">
              <a:extLst>
                <a:ext uri="{FF2B5EF4-FFF2-40B4-BE49-F238E27FC236}">
                  <a16:creationId xmlns:a16="http://schemas.microsoft.com/office/drawing/2014/main" id="{104334A0-FE48-A3D9-76CB-7216882602BD}"/>
                </a:ext>
              </a:extLst>
            </p:cNvPr>
            <p:cNvCxnSpPr/>
            <p:nvPr/>
          </p:nvCxnSpPr>
          <p:spPr bwMode="auto">
            <a:xfrm>
              <a:off x="7072907"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D012B2E5-245E-C807-F010-816C400CF7AD}"/>
                </a:ext>
              </a:extLst>
            </p:cNvPr>
            <p:cNvSpPr txBox="1"/>
            <p:nvPr/>
          </p:nvSpPr>
          <p:spPr bwMode="auto">
            <a:xfrm>
              <a:off x="6748790"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42</a:t>
              </a:r>
            </a:p>
          </p:txBody>
        </p:sp>
        <p:sp>
          <p:nvSpPr>
            <p:cNvPr id="56" name="TextBox 55">
              <a:extLst>
                <a:ext uri="{FF2B5EF4-FFF2-40B4-BE49-F238E27FC236}">
                  <a16:creationId xmlns:a16="http://schemas.microsoft.com/office/drawing/2014/main" id="{3AF026AC-052A-FB07-E0A1-4214F77C6E36}"/>
                </a:ext>
              </a:extLst>
            </p:cNvPr>
            <p:cNvSpPr txBox="1"/>
            <p:nvPr/>
          </p:nvSpPr>
          <p:spPr bwMode="auto">
            <a:xfrm>
              <a:off x="6748790"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437</a:t>
              </a:r>
            </a:p>
            <a:p>
              <a:pPr algn="ctr">
                <a:lnSpc>
                  <a:spcPct val="100000"/>
                </a:lnSpc>
                <a:spcAft>
                  <a:spcPct val="0"/>
                </a:spcAft>
                <a:buClrTx/>
                <a:buFontTx/>
                <a:buNone/>
              </a:pPr>
              <a:r>
                <a:rPr lang="en-US" b="0">
                  <a:solidFill>
                    <a:schemeClr val="bg1"/>
                  </a:solidFill>
                  <a:latin typeface="Calibri" panose="020F0502020204030204" pitchFamily="34" charset="0"/>
                </a:rPr>
                <a:t>423</a:t>
              </a:r>
            </a:p>
          </p:txBody>
        </p:sp>
      </p:grpSp>
      <p:grpSp>
        <p:nvGrpSpPr>
          <p:cNvPr id="57" name="Group 56">
            <a:extLst>
              <a:ext uri="{FF2B5EF4-FFF2-40B4-BE49-F238E27FC236}">
                <a16:creationId xmlns:a16="http://schemas.microsoft.com/office/drawing/2014/main" id="{EA7DA26F-E202-AE84-D973-FBF477A5C930}"/>
              </a:ext>
            </a:extLst>
          </p:cNvPr>
          <p:cNvGrpSpPr/>
          <p:nvPr/>
        </p:nvGrpSpPr>
        <p:grpSpPr>
          <a:xfrm>
            <a:off x="8554048" y="5095435"/>
            <a:ext cx="640168" cy="1271662"/>
            <a:chOff x="7309229" y="4850998"/>
            <a:chExt cx="640168" cy="1271662"/>
          </a:xfrm>
        </p:grpSpPr>
        <p:cxnSp>
          <p:nvCxnSpPr>
            <p:cNvPr id="58" name="Straight Connector 57">
              <a:extLst>
                <a:ext uri="{FF2B5EF4-FFF2-40B4-BE49-F238E27FC236}">
                  <a16:creationId xmlns:a16="http://schemas.microsoft.com/office/drawing/2014/main" id="{C32C4E4D-ABC0-4DB3-AFDF-1785C77F429D}"/>
                </a:ext>
              </a:extLst>
            </p:cNvPr>
            <p:cNvCxnSpPr/>
            <p:nvPr/>
          </p:nvCxnSpPr>
          <p:spPr bwMode="auto">
            <a:xfrm>
              <a:off x="7627480"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0E5CE9B2-78C2-2B35-90A0-2F7F0139A838}"/>
                </a:ext>
              </a:extLst>
            </p:cNvPr>
            <p:cNvSpPr txBox="1"/>
            <p:nvPr/>
          </p:nvSpPr>
          <p:spPr bwMode="auto">
            <a:xfrm>
              <a:off x="7309229"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48</a:t>
              </a:r>
            </a:p>
          </p:txBody>
        </p:sp>
        <p:sp>
          <p:nvSpPr>
            <p:cNvPr id="60" name="TextBox 59">
              <a:extLst>
                <a:ext uri="{FF2B5EF4-FFF2-40B4-BE49-F238E27FC236}">
                  <a16:creationId xmlns:a16="http://schemas.microsoft.com/office/drawing/2014/main" id="{7C3FD701-2FC1-CBCC-337D-5739F0194161}"/>
                </a:ext>
              </a:extLst>
            </p:cNvPr>
            <p:cNvSpPr txBox="1"/>
            <p:nvPr/>
          </p:nvSpPr>
          <p:spPr bwMode="auto">
            <a:xfrm>
              <a:off x="7309229"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335</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333</a:t>
              </a:r>
            </a:p>
          </p:txBody>
        </p:sp>
      </p:grpSp>
      <p:grpSp>
        <p:nvGrpSpPr>
          <p:cNvPr id="61" name="Group 60">
            <a:extLst>
              <a:ext uri="{FF2B5EF4-FFF2-40B4-BE49-F238E27FC236}">
                <a16:creationId xmlns:a16="http://schemas.microsoft.com/office/drawing/2014/main" id="{789EC8BB-AF0F-689B-3BB3-A23388BA8B8D}"/>
              </a:ext>
            </a:extLst>
          </p:cNvPr>
          <p:cNvGrpSpPr/>
          <p:nvPr/>
        </p:nvGrpSpPr>
        <p:grpSpPr>
          <a:xfrm>
            <a:off x="9263143" y="5095435"/>
            <a:ext cx="640168" cy="1271662"/>
            <a:chOff x="7869668" y="4850998"/>
            <a:chExt cx="640168" cy="1271662"/>
          </a:xfrm>
        </p:grpSpPr>
        <p:cxnSp>
          <p:nvCxnSpPr>
            <p:cNvPr id="62" name="Straight Connector 61">
              <a:extLst>
                <a:ext uri="{FF2B5EF4-FFF2-40B4-BE49-F238E27FC236}">
                  <a16:creationId xmlns:a16="http://schemas.microsoft.com/office/drawing/2014/main" id="{F86CFDF0-A13A-F54B-43B2-C890C1313BC2}"/>
                </a:ext>
              </a:extLst>
            </p:cNvPr>
            <p:cNvCxnSpPr/>
            <p:nvPr/>
          </p:nvCxnSpPr>
          <p:spPr bwMode="auto">
            <a:xfrm>
              <a:off x="8182053"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B156572D-523A-CCE8-7EAC-5A0A8AFE2C95}"/>
                </a:ext>
              </a:extLst>
            </p:cNvPr>
            <p:cNvSpPr txBox="1"/>
            <p:nvPr/>
          </p:nvSpPr>
          <p:spPr bwMode="auto">
            <a:xfrm>
              <a:off x="7869668"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54</a:t>
              </a:r>
            </a:p>
          </p:txBody>
        </p:sp>
        <p:sp>
          <p:nvSpPr>
            <p:cNvPr id="64" name="TextBox 63">
              <a:extLst>
                <a:ext uri="{FF2B5EF4-FFF2-40B4-BE49-F238E27FC236}">
                  <a16:creationId xmlns:a16="http://schemas.microsoft.com/office/drawing/2014/main" id="{3B3D62E5-78D9-CAA5-7B60-689D9B72A7B0}"/>
                </a:ext>
              </a:extLst>
            </p:cNvPr>
            <p:cNvSpPr txBox="1"/>
            <p:nvPr/>
          </p:nvSpPr>
          <p:spPr bwMode="auto">
            <a:xfrm>
              <a:off x="7869668"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228</a:t>
              </a:r>
              <a:br>
                <a:rPr lang="en-US" b="0">
                  <a:solidFill>
                    <a:schemeClr val="bg1"/>
                  </a:solidFill>
                  <a:latin typeface="Calibri" panose="020F0502020204030204" pitchFamily="34" charset="0"/>
                </a:rPr>
              </a:br>
              <a:r>
                <a:rPr lang="en-US" b="0">
                  <a:solidFill>
                    <a:schemeClr val="bg1"/>
                  </a:solidFill>
                  <a:latin typeface="Calibri" panose="020F0502020204030204" pitchFamily="34" charset="0"/>
                </a:rPr>
                <a:t>218</a:t>
              </a:r>
            </a:p>
          </p:txBody>
        </p:sp>
      </p:grpSp>
      <p:sp>
        <p:nvSpPr>
          <p:cNvPr id="66" name="TextBox 65">
            <a:extLst>
              <a:ext uri="{FF2B5EF4-FFF2-40B4-BE49-F238E27FC236}">
                <a16:creationId xmlns:a16="http://schemas.microsoft.com/office/drawing/2014/main" id="{8C4CBB10-83B5-2D7B-17A1-626E085E2B0B}"/>
              </a:ext>
            </a:extLst>
          </p:cNvPr>
          <p:cNvSpPr txBox="1"/>
          <p:nvPr/>
        </p:nvSpPr>
        <p:spPr bwMode="auto">
          <a:xfrm>
            <a:off x="5725979" y="1472542"/>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95.0</a:t>
            </a:r>
          </a:p>
        </p:txBody>
      </p:sp>
      <p:sp>
        <p:nvSpPr>
          <p:cNvPr id="67" name="TextBox 66">
            <a:extLst>
              <a:ext uri="{FF2B5EF4-FFF2-40B4-BE49-F238E27FC236}">
                <a16:creationId xmlns:a16="http://schemas.microsoft.com/office/drawing/2014/main" id="{2C5D0E69-64F5-C16C-38E3-531C52709801}"/>
              </a:ext>
            </a:extLst>
          </p:cNvPr>
          <p:cNvSpPr txBox="1"/>
          <p:nvPr/>
        </p:nvSpPr>
        <p:spPr bwMode="auto">
          <a:xfrm>
            <a:off x="7135854" y="1472542"/>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92.8</a:t>
            </a:r>
          </a:p>
        </p:txBody>
      </p:sp>
      <p:sp>
        <p:nvSpPr>
          <p:cNvPr id="68" name="TextBox 67">
            <a:extLst>
              <a:ext uri="{FF2B5EF4-FFF2-40B4-BE49-F238E27FC236}">
                <a16:creationId xmlns:a16="http://schemas.microsoft.com/office/drawing/2014/main" id="{86C18789-1061-2D71-2BA5-34031367A071}"/>
              </a:ext>
            </a:extLst>
          </p:cNvPr>
          <p:cNvSpPr txBox="1"/>
          <p:nvPr/>
        </p:nvSpPr>
        <p:spPr bwMode="auto">
          <a:xfrm>
            <a:off x="8545729" y="1472542"/>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1"/>
                </a:solidFill>
                <a:latin typeface="Calibri" panose="020F0502020204030204" pitchFamily="34" charset="0"/>
              </a:rPr>
              <a:t>89.8</a:t>
            </a:r>
          </a:p>
        </p:txBody>
      </p:sp>
      <p:sp>
        <p:nvSpPr>
          <p:cNvPr id="69" name="TextBox 68">
            <a:extLst>
              <a:ext uri="{FF2B5EF4-FFF2-40B4-BE49-F238E27FC236}">
                <a16:creationId xmlns:a16="http://schemas.microsoft.com/office/drawing/2014/main" id="{E42FA0BA-4227-D93C-A64E-CE6475013F58}"/>
              </a:ext>
            </a:extLst>
          </p:cNvPr>
          <p:cNvSpPr txBox="1"/>
          <p:nvPr/>
        </p:nvSpPr>
        <p:spPr bwMode="auto">
          <a:xfrm>
            <a:off x="8545729" y="2227353"/>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86.4</a:t>
            </a:r>
          </a:p>
        </p:txBody>
      </p:sp>
      <p:sp>
        <p:nvSpPr>
          <p:cNvPr id="70" name="TextBox 69">
            <a:extLst>
              <a:ext uri="{FF2B5EF4-FFF2-40B4-BE49-F238E27FC236}">
                <a16:creationId xmlns:a16="http://schemas.microsoft.com/office/drawing/2014/main" id="{CA96F77C-B160-431E-C69C-8065976B317A}"/>
              </a:ext>
            </a:extLst>
          </p:cNvPr>
          <p:cNvSpPr txBox="1"/>
          <p:nvPr/>
        </p:nvSpPr>
        <p:spPr bwMode="auto">
          <a:xfrm>
            <a:off x="7131694" y="2227353"/>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89.1</a:t>
            </a:r>
          </a:p>
        </p:txBody>
      </p:sp>
      <p:sp>
        <p:nvSpPr>
          <p:cNvPr id="71" name="TextBox 70">
            <a:extLst>
              <a:ext uri="{FF2B5EF4-FFF2-40B4-BE49-F238E27FC236}">
                <a16:creationId xmlns:a16="http://schemas.microsoft.com/office/drawing/2014/main" id="{F15F86A2-389A-5FF4-3AFF-49B4F8652F01}"/>
              </a:ext>
            </a:extLst>
          </p:cNvPr>
          <p:cNvSpPr txBox="1"/>
          <p:nvPr/>
        </p:nvSpPr>
        <p:spPr bwMode="auto">
          <a:xfrm>
            <a:off x="5717660" y="2227353"/>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92.8</a:t>
            </a:r>
          </a:p>
        </p:txBody>
      </p:sp>
      <p:sp>
        <p:nvSpPr>
          <p:cNvPr id="72" name="TextBox 71">
            <a:extLst>
              <a:ext uri="{FF2B5EF4-FFF2-40B4-BE49-F238E27FC236}">
                <a16:creationId xmlns:a16="http://schemas.microsoft.com/office/drawing/2014/main" id="{12810181-814C-8FAB-97AF-57DAE7B6EB85}"/>
              </a:ext>
            </a:extLst>
          </p:cNvPr>
          <p:cNvSpPr txBox="1"/>
          <p:nvPr/>
        </p:nvSpPr>
        <p:spPr bwMode="auto">
          <a:xfrm>
            <a:off x="4266086" y="2227353"/>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accent3"/>
                </a:solidFill>
                <a:latin typeface="Calibri" panose="020F0502020204030204" pitchFamily="34" charset="0"/>
              </a:rPr>
              <a:t>96.9</a:t>
            </a:r>
          </a:p>
        </p:txBody>
      </p:sp>
      <p:grpSp>
        <p:nvGrpSpPr>
          <p:cNvPr id="73" name="Group 72">
            <a:extLst>
              <a:ext uri="{FF2B5EF4-FFF2-40B4-BE49-F238E27FC236}">
                <a16:creationId xmlns:a16="http://schemas.microsoft.com/office/drawing/2014/main" id="{068CE798-7A32-21B7-85B0-2C752310C2DC}"/>
              </a:ext>
            </a:extLst>
          </p:cNvPr>
          <p:cNvGrpSpPr/>
          <p:nvPr/>
        </p:nvGrpSpPr>
        <p:grpSpPr>
          <a:xfrm>
            <a:off x="2881272" y="5095435"/>
            <a:ext cx="640168" cy="1271662"/>
            <a:chOff x="3425384" y="4850998"/>
            <a:chExt cx="640168" cy="1271662"/>
          </a:xfrm>
        </p:grpSpPr>
        <p:cxnSp>
          <p:nvCxnSpPr>
            <p:cNvPr id="74" name="Straight Connector 73">
              <a:extLst>
                <a:ext uri="{FF2B5EF4-FFF2-40B4-BE49-F238E27FC236}">
                  <a16:creationId xmlns:a16="http://schemas.microsoft.com/office/drawing/2014/main" id="{8D92D97C-41A3-D96D-7FD5-8D786C5A0B74}"/>
                </a:ext>
              </a:extLst>
            </p:cNvPr>
            <p:cNvCxnSpPr>
              <a:cxnSpLocks/>
            </p:cNvCxnSpPr>
            <p:nvPr/>
          </p:nvCxnSpPr>
          <p:spPr bwMode="auto">
            <a:xfrm>
              <a:off x="3745468" y="4850998"/>
              <a:ext cx="0" cy="76175"/>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0DF48EBB-396C-73F6-3DC8-8C406EF13207}"/>
                </a:ext>
              </a:extLst>
            </p:cNvPr>
            <p:cNvSpPr txBox="1"/>
            <p:nvPr/>
          </p:nvSpPr>
          <p:spPr bwMode="auto">
            <a:xfrm>
              <a:off x="3425384" y="4977894"/>
              <a:ext cx="640168"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76" name="TextBox 75">
              <a:extLst>
                <a:ext uri="{FF2B5EF4-FFF2-40B4-BE49-F238E27FC236}">
                  <a16:creationId xmlns:a16="http://schemas.microsoft.com/office/drawing/2014/main" id="{83E7C129-BA85-1A84-1B56-9E5D9CECBE67}"/>
                </a:ext>
              </a:extLst>
            </p:cNvPr>
            <p:cNvSpPr txBox="1"/>
            <p:nvPr/>
          </p:nvSpPr>
          <p:spPr bwMode="auto">
            <a:xfrm>
              <a:off x="3425384" y="5476329"/>
              <a:ext cx="64016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a:solidFill>
                    <a:schemeClr val="bg1"/>
                  </a:solidFill>
                  <a:latin typeface="Calibri" panose="020F0502020204030204" pitchFamily="34" charset="0"/>
                </a:rPr>
                <a:t>921</a:t>
              </a:r>
            </a:p>
            <a:p>
              <a:pPr algn="ctr">
                <a:lnSpc>
                  <a:spcPct val="100000"/>
                </a:lnSpc>
                <a:spcAft>
                  <a:spcPct val="0"/>
                </a:spcAft>
                <a:buClrTx/>
                <a:buFontTx/>
                <a:buNone/>
              </a:pPr>
              <a:r>
                <a:rPr lang="en-US" b="0">
                  <a:solidFill>
                    <a:schemeClr val="bg1"/>
                  </a:solidFill>
                  <a:latin typeface="Calibri" panose="020F0502020204030204" pitchFamily="34" charset="0"/>
                </a:rPr>
                <a:t>915</a:t>
              </a:r>
            </a:p>
          </p:txBody>
        </p:sp>
      </p:grpSp>
      <p:graphicFrame>
        <p:nvGraphicFramePr>
          <p:cNvPr id="77" name="Table 14">
            <a:extLst>
              <a:ext uri="{FF2B5EF4-FFF2-40B4-BE49-F238E27FC236}">
                <a16:creationId xmlns:a16="http://schemas.microsoft.com/office/drawing/2014/main" id="{ADA88959-57F9-69EC-29C7-29D1CD01C675}"/>
              </a:ext>
            </a:extLst>
          </p:cNvPr>
          <p:cNvGraphicFramePr>
            <a:graphicFrameLocks noGrp="1"/>
          </p:cNvGraphicFramePr>
          <p:nvPr>
            <p:extLst>
              <p:ext uri="{D42A27DB-BD31-4B8C-83A1-F6EECF244321}">
                <p14:modId xmlns:p14="http://schemas.microsoft.com/office/powerpoint/2010/main" val="4228338269"/>
              </p:ext>
            </p:extLst>
          </p:nvPr>
        </p:nvGraphicFramePr>
        <p:xfrm>
          <a:off x="3459842" y="3485682"/>
          <a:ext cx="5507841" cy="1600200"/>
        </p:xfrm>
        <a:graphic>
          <a:graphicData uri="http://schemas.openxmlformats.org/drawingml/2006/table">
            <a:tbl>
              <a:tblPr firstRow="1" bandRow="1">
                <a:tableStyleId>{93296810-A885-4BE3-A3E7-6D5BEEA58F35}</a:tableStyleId>
              </a:tblPr>
              <a:tblGrid>
                <a:gridCol w="1363945">
                  <a:extLst>
                    <a:ext uri="{9D8B030D-6E8A-4147-A177-3AD203B41FA5}">
                      <a16:colId xmlns:a16="http://schemas.microsoft.com/office/drawing/2014/main" val="2759772878"/>
                    </a:ext>
                  </a:extLst>
                </a:gridCol>
                <a:gridCol w="1132609">
                  <a:extLst>
                    <a:ext uri="{9D8B030D-6E8A-4147-A177-3AD203B41FA5}">
                      <a16:colId xmlns:a16="http://schemas.microsoft.com/office/drawing/2014/main" val="1358440235"/>
                    </a:ext>
                  </a:extLst>
                </a:gridCol>
                <a:gridCol w="1548247">
                  <a:extLst>
                    <a:ext uri="{9D8B030D-6E8A-4147-A177-3AD203B41FA5}">
                      <a16:colId xmlns:a16="http://schemas.microsoft.com/office/drawing/2014/main" val="619376707"/>
                    </a:ext>
                  </a:extLst>
                </a:gridCol>
                <a:gridCol w="1463040">
                  <a:extLst>
                    <a:ext uri="{9D8B030D-6E8A-4147-A177-3AD203B41FA5}">
                      <a16:colId xmlns:a16="http://schemas.microsoft.com/office/drawing/2014/main" val="2037917895"/>
                    </a:ext>
                  </a:extLst>
                </a:gridCol>
              </a:tblGrid>
              <a:tr h="0">
                <a:tc>
                  <a:txBody>
                    <a:bodyPr/>
                    <a:lstStyle/>
                    <a:p>
                      <a:pPr>
                        <a:lnSpc>
                          <a:spcPct val="90000"/>
                        </a:lnSpc>
                      </a:pPr>
                      <a:endParaRPr lang="en-US" sz="180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Deaths, n</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4-Yr OS,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Difference, %</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99398833"/>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800" b="1">
                          <a:solidFill>
                            <a:schemeClr val="accent1"/>
                          </a:solidFill>
                          <a:latin typeface="Calibri" panose="020F0502020204030204" pitchFamily="34" charset="0"/>
                          <a:cs typeface="Calibri" panose="020F0502020204030204" pitchFamily="34" charset="0"/>
                        </a:rPr>
                        <a:t>—</a:t>
                      </a:r>
                      <a:r>
                        <a:rPr lang="en-US" sz="1800" b="1">
                          <a:solidFill>
                            <a:srgbClr val="E5A750"/>
                          </a:solidFill>
                          <a:latin typeface="Calibri" panose="020F0502020204030204" pitchFamily="34" charset="0"/>
                          <a:cs typeface="Calibri" panose="020F0502020204030204" pitchFamily="34" charset="0"/>
                        </a:rPr>
                        <a:t> </a:t>
                      </a:r>
                      <a:r>
                        <a:rPr lang="en-US" sz="1800">
                          <a:solidFill>
                            <a:schemeClr val="bg1"/>
                          </a:solidFill>
                          <a:latin typeface="Calibri" panose="020F0502020204030204" pitchFamily="34" charset="0"/>
                          <a:cs typeface="Calibri" panose="020F0502020204030204" pitchFamily="34" charset="0"/>
                        </a:rPr>
                        <a:t>Olaparib</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75</a:t>
                      </a:r>
                    </a:p>
                  </a:txBody>
                  <a:tcPr>
                    <a:lnT w="12700" cap="flat" cmpd="sng" algn="ctr">
                      <a:noFill/>
                      <a:prstDash val="solid"/>
                      <a:round/>
                      <a:headEnd type="none" w="med" len="med"/>
                      <a:tailEnd type="none" w="med" len="med"/>
                    </a:lnT>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89.8</a:t>
                      </a:r>
                    </a:p>
                  </a:txBody>
                  <a:tcPr>
                    <a:lnT w="12700" cap="flat" cmpd="sng" algn="ctr">
                      <a:noFill/>
                      <a:prstDash val="solid"/>
                      <a:round/>
                      <a:headEnd type="none" w="med" len="med"/>
                      <a:tailEnd type="none" w="med" len="med"/>
                    </a:lnT>
                    <a:solidFill>
                      <a:schemeClr val="tx1"/>
                    </a:solidFill>
                  </a:tcPr>
                </a:tc>
                <a:tc rowSpan="2">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3.4</a:t>
                      </a:r>
                    </a:p>
                  </a:txBody>
                  <a:tcPr anchor="ctr">
                    <a:lnT w="12700" cap="flat" cmpd="sng" algn="ctr">
                      <a:noFill/>
                      <a:prstDash val="solid"/>
                      <a:round/>
                      <a:headEnd type="none" w="med" len="med"/>
                      <a:tailEnd type="none" w="med" len="med"/>
                    </a:lnT>
                    <a:lnB w="12700" cmpd="sng">
                      <a:noFill/>
                    </a:lnB>
                    <a:solidFill>
                      <a:schemeClr val="tx1"/>
                    </a:solidFill>
                  </a:tcPr>
                </a:tc>
                <a:extLst>
                  <a:ext uri="{0D108BD9-81ED-4DB2-BD59-A6C34878D82A}">
                    <a16:rowId xmlns:a16="http://schemas.microsoft.com/office/drawing/2014/main" val="2252869345"/>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800" b="1">
                          <a:solidFill>
                            <a:schemeClr val="accent3"/>
                          </a:solidFill>
                          <a:latin typeface="Calibri" panose="020F0502020204030204" pitchFamily="34" charset="0"/>
                          <a:cs typeface="Calibri" panose="020F0502020204030204" pitchFamily="34" charset="0"/>
                        </a:rPr>
                        <a:t>—</a:t>
                      </a:r>
                      <a:r>
                        <a:rPr lang="en-US" sz="1800">
                          <a:solidFill>
                            <a:schemeClr val="bg1"/>
                          </a:solidFill>
                          <a:latin typeface="Calibri" panose="020F0502020204030204" pitchFamily="34" charset="0"/>
                          <a:cs typeface="Calibri" panose="020F0502020204030204" pitchFamily="34" charset="0"/>
                        </a:rPr>
                        <a:t> Placebo</a:t>
                      </a:r>
                    </a:p>
                  </a:txBody>
                  <a:tcP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109</a:t>
                      </a:r>
                    </a:p>
                  </a:txBody>
                  <a:tcPr>
                    <a:solidFill>
                      <a:schemeClr val="tx1"/>
                    </a:solidFill>
                  </a:tcPr>
                </a:tc>
                <a:tc>
                  <a:txBody>
                    <a:bodyPr/>
                    <a:lstStyle/>
                    <a:p>
                      <a:pPr algn="ctr">
                        <a:lnSpc>
                          <a:spcPct val="90000"/>
                        </a:lnSpc>
                      </a:pPr>
                      <a:r>
                        <a:rPr lang="en-US" sz="1800">
                          <a:solidFill>
                            <a:schemeClr val="bg1"/>
                          </a:solidFill>
                          <a:latin typeface="Calibri" panose="020F0502020204030204" pitchFamily="34" charset="0"/>
                          <a:cs typeface="Calibri" panose="020F0502020204030204" pitchFamily="34" charset="0"/>
                        </a:rPr>
                        <a:t>86.4</a:t>
                      </a:r>
                    </a:p>
                  </a:txBody>
                  <a:tcPr>
                    <a:solidFill>
                      <a:schemeClr val="tx1"/>
                    </a:solidFill>
                  </a:tcPr>
                </a:tc>
                <a:tc vMerge="1">
                  <a:txBody>
                    <a:bodyPr/>
                    <a:lstStyle/>
                    <a:p>
                      <a:pPr algn="ctr"/>
                      <a:endParaRPr lang="en-US" sz="1200">
                        <a:solidFill>
                          <a:schemeClr val="bg1"/>
                        </a:solidFill>
                      </a:endParaRPr>
                    </a:p>
                  </a:txBody>
                  <a:tcPr/>
                </a:tc>
                <a:extLst>
                  <a:ext uri="{0D108BD9-81ED-4DB2-BD59-A6C34878D82A}">
                    <a16:rowId xmlns:a16="http://schemas.microsoft.com/office/drawing/2014/main" val="1776023000"/>
                  </a:ext>
                </a:extLst>
              </a:tr>
              <a:tr h="128386">
                <a:tc gridSpan="4">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800" b="1">
                          <a:solidFill>
                            <a:schemeClr val="bg1"/>
                          </a:solidFill>
                          <a:latin typeface="Calibri" panose="020F0502020204030204" pitchFamily="34" charset="0"/>
                          <a:cs typeface="Calibri" panose="020F0502020204030204" pitchFamily="34" charset="0"/>
                        </a:rPr>
                        <a:t>Stratified Hazard Ratio for Death: </a:t>
                      </a:r>
                      <a:br>
                        <a:rPr lang="en-US" sz="1800">
                          <a:solidFill>
                            <a:schemeClr val="bg1"/>
                          </a:solidFill>
                          <a:latin typeface="Calibri" panose="020F0502020204030204" pitchFamily="34" charset="0"/>
                          <a:cs typeface="Calibri" panose="020F0502020204030204" pitchFamily="34" charset="0"/>
                        </a:rPr>
                      </a:br>
                      <a:r>
                        <a:rPr lang="en-US" sz="1800">
                          <a:solidFill>
                            <a:schemeClr val="bg1"/>
                          </a:solidFill>
                          <a:latin typeface="Calibri" panose="020F0502020204030204" pitchFamily="34" charset="0"/>
                          <a:cs typeface="Calibri" panose="020F0502020204030204" pitchFamily="34" charset="0"/>
                        </a:rPr>
                        <a:t>0.68 (98.5% CI: 0.47-0.97; </a:t>
                      </a:r>
                      <a:r>
                        <a:rPr lang="en-US" sz="1800" i="1">
                          <a:solidFill>
                            <a:schemeClr val="bg1"/>
                          </a:solidFill>
                          <a:latin typeface="Calibri" panose="020F0502020204030204" pitchFamily="34" charset="0"/>
                          <a:cs typeface="Calibri" panose="020F0502020204030204" pitchFamily="34" charset="0"/>
                        </a:rPr>
                        <a:t>P </a:t>
                      </a:r>
                      <a:r>
                        <a:rPr lang="en-US" sz="1800" i="0">
                          <a:solidFill>
                            <a:schemeClr val="bg1"/>
                          </a:solidFill>
                          <a:latin typeface="Calibri" panose="020F0502020204030204" pitchFamily="34" charset="0"/>
                          <a:cs typeface="Calibri" panose="020F0502020204030204" pitchFamily="34" charset="0"/>
                        </a:rPr>
                        <a:t>= .009</a:t>
                      </a:r>
                      <a:r>
                        <a:rPr lang="en-US" sz="1800">
                          <a:solidFill>
                            <a:schemeClr val="bg1"/>
                          </a:solidFill>
                          <a:latin typeface="Calibri" panose="020F0502020204030204" pitchFamily="34" charset="0"/>
                          <a:cs typeface="Calibri" panose="020F0502020204030204" pitchFamily="34" charset="0"/>
                        </a:rPr>
                        <a:t>)</a:t>
                      </a:r>
                    </a:p>
                  </a:txBody>
                  <a:tcPr>
                    <a:solidFill>
                      <a:schemeClr val="tx1"/>
                    </a:solidFill>
                  </a:tcPr>
                </a:tc>
                <a:tc hMerge="1">
                  <a:txBody>
                    <a:bodyPr/>
                    <a:lstStyle/>
                    <a:p>
                      <a:pPr algn="ctr">
                        <a:lnSpc>
                          <a:spcPct val="90000"/>
                        </a:lnSpc>
                      </a:pPr>
                      <a:endParaRPr lang="en-US" sz="1600">
                        <a:solidFill>
                          <a:schemeClr val="bg1"/>
                        </a:solidFill>
                        <a:latin typeface="Calibri" panose="020F0502020204030204" pitchFamily="34" charset="0"/>
                        <a:cs typeface="Calibri" panose="020F0502020204030204" pitchFamily="34" charset="0"/>
                      </a:endParaRPr>
                    </a:p>
                  </a:txBody>
                  <a:tcPr>
                    <a:solidFill>
                      <a:schemeClr val="tx1"/>
                    </a:solidFill>
                  </a:tcPr>
                </a:tc>
                <a:tc hMerge="1">
                  <a:txBody>
                    <a:bodyPr/>
                    <a:lstStyle/>
                    <a:p>
                      <a:pPr algn="ctr">
                        <a:lnSpc>
                          <a:spcPct val="90000"/>
                        </a:lnSpc>
                      </a:pPr>
                      <a:endParaRPr lang="en-US" sz="1600">
                        <a:solidFill>
                          <a:schemeClr val="bg1"/>
                        </a:solidFill>
                        <a:latin typeface="Calibri" panose="020F0502020204030204" pitchFamily="34" charset="0"/>
                        <a:cs typeface="Calibri" panose="020F0502020204030204" pitchFamily="34" charset="0"/>
                      </a:endParaRPr>
                    </a:p>
                  </a:txBody>
                  <a:tcPr>
                    <a:solidFill>
                      <a:schemeClr val="tx1"/>
                    </a:solidFill>
                  </a:tcPr>
                </a:tc>
                <a:tc hMerge="1">
                  <a:txBody>
                    <a:bodyPr/>
                    <a:lstStyle/>
                    <a:p>
                      <a:pPr algn="ctr">
                        <a:lnSpc>
                          <a:spcPct val="90000"/>
                        </a:lnSpc>
                      </a:pPr>
                      <a:endParaRPr lang="en-US" sz="1600">
                        <a:solidFill>
                          <a:schemeClr val="bg1"/>
                        </a:solidFill>
                        <a:latin typeface="Calibri" panose="020F0502020204030204" pitchFamily="34" charset="0"/>
                        <a:cs typeface="Calibri" panose="020F0502020204030204" pitchFamily="34" charset="0"/>
                      </a:endParaRPr>
                    </a:p>
                  </a:txBody>
                  <a:tcPr anchor="ctr">
                    <a:lnT w="12700" cap="flat" cmpd="sng" algn="ctr">
                      <a:noFill/>
                      <a:prstDash val="solid"/>
                      <a:round/>
                      <a:headEnd type="none" w="med" len="med"/>
                      <a:tailEnd type="none" w="med" len="med"/>
                    </a:lnT>
                    <a:solidFill>
                      <a:schemeClr val="tx1"/>
                    </a:solidFill>
                  </a:tcPr>
                </a:tc>
                <a:extLst>
                  <a:ext uri="{0D108BD9-81ED-4DB2-BD59-A6C34878D82A}">
                    <a16:rowId xmlns:a16="http://schemas.microsoft.com/office/drawing/2014/main" val="2751058820"/>
                  </a:ext>
                </a:extLst>
              </a:tr>
            </a:tbl>
          </a:graphicData>
        </a:graphic>
      </p:graphicFrame>
      <p:pic>
        <p:nvPicPr>
          <p:cNvPr id="79" name="Graphic 78">
            <a:extLst>
              <a:ext uri="{FF2B5EF4-FFF2-40B4-BE49-F238E27FC236}">
                <a16:creationId xmlns:a16="http://schemas.microsoft.com/office/drawing/2014/main" id="{FE6E86BF-C038-A7EA-6FC3-4CEABC81A1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00047" y="1816097"/>
            <a:ext cx="6591037" cy="472659"/>
          </a:xfrm>
          <a:prstGeom prst="rect">
            <a:avLst/>
          </a:prstGeom>
        </p:spPr>
      </p:pic>
      <p:sp>
        <p:nvSpPr>
          <p:cNvPr id="4" name="Text Box 15">
            <a:extLst>
              <a:ext uri="{FF2B5EF4-FFF2-40B4-BE49-F238E27FC236}">
                <a16:creationId xmlns:a16="http://schemas.microsoft.com/office/drawing/2014/main" id="{70EC1B23-AF40-D1AE-3FAD-6690FBF3F369}"/>
              </a:ext>
            </a:extLst>
          </p:cNvPr>
          <p:cNvSpPr txBox="1">
            <a:spLocks noChangeArrowheads="1"/>
          </p:cNvSpPr>
          <p:nvPr/>
        </p:nvSpPr>
        <p:spPr bwMode="auto">
          <a:xfrm>
            <a:off x="410496" y="63765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Geyer. Ann Oncol. 2022;33:1250.</a:t>
            </a:r>
            <a:endParaRPr lang="en-US" altLang="en-US" sz="1200" b="0" spc="-1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970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0868783-3C2B-0B6D-81D6-6930AAC0F1D7}"/>
              </a:ext>
            </a:extLst>
          </p:cNvPr>
          <p:cNvSpPr>
            <a:spLocks noGrp="1"/>
          </p:cNvSpPr>
          <p:nvPr>
            <p:ph type="title"/>
          </p:nvPr>
        </p:nvSpPr>
        <p:spPr/>
        <p:txBody>
          <a:bodyPr/>
          <a:lstStyle/>
          <a:p>
            <a:r>
              <a:rPr lang="en-US"/>
              <a:t>OlympiA: Subgroup Analysis of OS</a:t>
            </a:r>
          </a:p>
        </p:txBody>
      </p:sp>
      <p:cxnSp>
        <p:nvCxnSpPr>
          <p:cNvPr id="3" name="Straight Connector 2">
            <a:extLst>
              <a:ext uri="{FF2B5EF4-FFF2-40B4-BE49-F238E27FC236}">
                <a16:creationId xmlns:a16="http://schemas.microsoft.com/office/drawing/2014/main" id="{4C593C2B-6090-A617-9AC7-F92FAEB9581F}"/>
              </a:ext>
            </a:extLst>
          </p:cNvPr>
          <p:cNvCxnSpPr>
            <a:cxnSpLocks/>
          </p:cNvCxnSpPr>
          <p:nvPr/>
        </p:nvCxnSpPr>
        <p:spPr bwMode="auto">
          <a:xfrm>
            <a:off x="4569206" y="3227507"/>
            <a:ext cx="1337312" cy="0"/>
          </a:xfrm>
          <a:prstGeom prst="line">
            <a:avLst/>
          </a:prstGeom>
        </p:spPr>
      </p:cxnSp>
      <p:sp>
        <p:nvSpPr>
          <p:cNvPr id="5" name="TextBox 4">
            <a:extLst>
              <a:ext uri="{FF2B5EF4-FFF2-40B4-BE49-F238E27FC236}">
                <a16:creationId xmlns:a16="http://schemas.microsoft.com/office/drawing/2014/main" id="{6D2D1C56-176A-95A9-7FA3-9EFB626F764B}"/>
              </a:ext>
            </a:extLst>
          </p:cNvPr>
          <p:cNvSpPr txBox="1"/>
          <p:nvPr/>
        </p:nvSpPr>
        <p:spPr bwMode="auto">
          <a:xfrm>
            <a:off x="4063752" y="1741469"/>
            <a:ext cx="3949223"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Stratified Hazard Ratio for OS (95% CI)</a:t>
            </a:r>
          </a:p>
        </p:txBody>
      </p:sp>
      <p:sp>
        <p:nvSpPr>
          <p:cNvPr id="6" name="TextBox 5">
            <a:extLst>
              <a:ext uri="{FF2B5EF4-FFF2-40B4-BE49-F238E27FC236}">
                <a16:creationId xmlns:a16="http://schemas.microsoft.com/office/drawing/2014/main" id="{0A0CF50E-B57B-0608-AD5E-0EFC74E384E7}"/>
              </a:ext>
            </a:extLst>
          </p:cNvPr>
          <p:cNvSpPr txBox="1"/>
          <p:nvPr/>
        </p:nvSpPr>
        <p:spPr bwMode="auto">
          <a:xfrm>
            <a:off x="8926520" y="1741469"/>
            <a:ext cx="1160831" cy="369332"/>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4-Yr OS, %</a:t>
            </a:r>
          </a:p>
        </p:txBody>
      </p:sp>
      <p:sp>
        <p:nvSpPr>
          <p:cNvPr id="8" name="TextBox 7">
            <a:extLst>
              <a:ext uri="{FF2B5EF4-FFF2-40B4-BE49-F238E27FC236}">
                <a16:creationId xmlns:a16="http://schemas.microsoft.com/office/drawing/2014/main" id="{35AA9279-6223-C6C5-7753-987486C0C21E}"/>
              </a:ext>
            </a:extLst>
          </p:cNvPr>
          <p:cNvSpPr txBox="1"/>
          <p:nvPr/>
        </p:nvSpPr>
        <p:spPr bwMode="auto">
          <a:xfrm>
            <a:off x="10195004" y="1464470"/>
            <a:ext cx="1594541"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i="1">
                <a:solidFill>
                  <a:schemeClr val="bg1"/>
                </a:solidFill>
                <a:latin typeface="Calibri" panose="020F0502020204030204" pitchFamily="34" charset="0"/>
              </a:rPr>
              <a:t>P </a:t>
            </a:r>
            <a:r>
              <a:rPr lang="en-US" b="1">
                <a:solidFill>
                  <a:schemeClr val="bg1"/>
                </a:solidFill>
                <a:latin typeface="Calibri" panose="020F0502020204030204" pitchFamily="34" charset="0"/>
              </a:rPr>
              <a:t>Value for Heterogeneity</a:t>
            </a:r>
            <a:endParaRPr lang="en-US" b="1" i="1">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2BFE52B9-121C-A9BD-674D-28C1AC387135}"/>
              </a:ext>
            </a:extLst>
          </p:cNvPr>
          <p:cNvSpPr txBox="1"/>
          <p:nvPr/>
        </p:nvSpPr>
        <p:spPr bwMode="auto">
          <a:xfrm>
            <a:off x="2167268" y="2111715"/>
            <a:ext cx="1799528" cy="523220"/>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0" i="1">
                <a:solidFill>
                  <a:schemeClr val="bg1"/>
                </a:solidFill>
                <a:latin typeface="Calibri" panose="020F0502020204030204" pitchFamily="34" charset="0"/>
              </a:rPr>
              <a:t>No. Patients With Event/Total No.</a:t>
            </a:r>
          </a:p>
        </p:txBody>
      </p:sp>
      <p:sp>
        <p:nvSpPr>
          <p:cNvPr id="17" name="Rectangle 16">
            <a:extLst>
              <a:ext uri="{FF2B5EF4-FFF2-40B4-BE49-F238E27FC236}">
                <a16:creationId xmlns:a16="http://schemas.microsoft.com/office/drawing/2014/main" id="{D2B55884-76F1-9610-0644-F2817567AF9B}"/>
              </a:ext>
            </a:extLst>
          </p:cNvPr>
          <p:cNvSpPr/>
          <p:nvPr/>
        </p:nvSpPr>
        <p:spPr bwMode="auto">
          <a:xfrm>
            <a:off x="331603" y="3875754"/>
            <a:ext cx="11301207" cy="46843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TextBox 22">
            <a:extLst>
              <a:ext uri="{FF2B5EF4-FFF2-40B4-BE49-F238E27FC236}">
                <a16:creationId xmlns:a16="http://schemas.microsoft.com/office/drawing/2014/main" id="{2C20E175-4214-6517-9ACB-5B2D5456BBB6}"/>
              </a:ext>
            </a:extLst>
          </p:cNvPr>
          <p:cNvSpPr txBox="1"/>
          <p:nvPr/>
        </p:nvSpPr>
        <p:spPr bwMode="auto">
          <a:xfrm>
            <a:off x="331603" y="1741469"/>
            <a:ext cx="10987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Subgroup</a:t>
            </a:r>
          </a:p>
        </p:txBody>
      </p:sp>
      <p:grpSp>
        <p:nvGrpSpPr>
          <p:cNvPr id="24" name="Group 23">
            <a:extLst>
              <a:ext uri="{FF2B5EF4-FFF2-40B4-BE49-F238E27FC236}">
                <a16:creationId xmlns:a16="http://schemas.microsoft.com/office/drawing/2014/main" id="{5DDA9191-2D4D-32F1-02AD-0167446C95FD}"/>
              </a:ext>
            </a:extLst>
          </p:cNvPr>
          <p:cNvGrpSpPr/>
          <p:nvPr/>
        </p:nvGrpSpPr>
        <p:grpSpPr>
          <a:xfrm>
            <a:off x="3601975" y="5164653"/>
            <a:ext cx="654967" cy="338554"/>
            <a:chOff x="3707627" y="5235937"/>
            <a:chExt cx="654967" cy="338554"/>
          </a:xfrm>
        </p:grpSpPr>
        <p:cxnSp>
          <p:nvCxnSpPr>
            <p:cNvPr id="25" name="Straight Connector 24">
              <a:extLst>
                <a:ext uri="{FF2B5EF4-FFF2-40B4-BE49-F238E27FC236}">
                  <a16:creationId xmlns:a16="http://schemas.microsoft.com/office/drawing/2014/main" id="{FB26FC33-7125-B2B7-986A-58830ED898DF}"/>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7D150AB2-75C8-7F26-B657-4E63BD6FF5EB}"/>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0.25</a:t>
              </a:r>
            </a:p>
          </p:txBody>
        </p:sp>
      </p:grpSp>
      <p:sp>
        <p:nvSpPr>
          <p:cNvPr id="27" name="TextBox 26">
            <a:extLst>
              <a:ext uri="{FF2B5EF4-FFF2-40B4-BE49-F238E27FC236}">
                <a16:creationId xmlns:a16="http://schemas.microsoft.com/office/drawing/2014/main" id="{D3E3A10C-EF64-14BE-B074-570E7F8F2F63}"/>
              </a:ext>
            </a:extLst>
          </p:cNvPr>
          <p:cNvSpPr txBox="1"/>
          <p:nvPr/>
        </p:nvSpPr>
        <p:spPr bwMode="auto">
          <a:xfrm>
            <a:off x="6934455" y="2746441"/>
            <a:ext cx="1742072"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0.678 (0.503-0.907)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0.783 (0.444-1.365)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0.638 (0.449-0.900)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0.882 (0.520-1.491)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0.601 (0.417-0.855)</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0.897 (0.449-1.784)</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0.640 (0.459-0.884)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0.643 (0.446-0.918)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0.521 (0.276-0.951)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NC</a:t>
            </a:r>
          </a:p>
        </p:txBody>
      </p:sp>
      <p:sp>
        <p:nvSpPr>
          <p:cNvPr id="28" name="TextBox 27">
            <a:extLst>
              <a:ext uri="{FF2B5EF4-FFF2-40B4-BE49-F238E27FC236}">
                <a16:creationId xmlns:a16="http://schemas.microsoft.com/office/drawing/2014/main" id="{AD331E51-FCE7-86CC-0D04-2854A57B9651}"/>
              </a:ext>
            </a:extLst>
          </p:cNvPr>
          <p:cNvSpPr txBox="1"/>
          <p:nvPr/>
        </p:nvSpPr>
        <p:spPr bwMode="auto">
          <a:xfrm>
            <a:off x="2091047" y="2746441"/>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75/921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22/461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53/460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27/247</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48/674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16/168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59/751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49/579</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16/235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0/2</a:t>
            </a:r>
          </a:p>
        </p:txBody>
      </p:sp>
      <p:sp>
        <p:nvSpPr>
          <p:cNvPr id="29" name="TextBox 28">
            <a:extLst>
              <a:ext uri="{FF2B5EF4-FFF2-40B4-BE49-F238E27FC236}">
                <a16:creationId xmlns:a16="http://schemas.microsoft.com/office/drawing/2014/main" id="{52EB1EC5-66BF-96DD-5CC3-E8C2FB2633CA}"/>
              </a:ext>
            </a:extLst>
          </p:cNvPr>
          <p:cNvSpPr txBox="1"/>
          <p:nvPr/>
        </p:nvSpPr>
        <p:spPr bwMode="auto">
          <a:xfrm>
            <a:off x="331604" y="2746441"/>
            <a:ext cx="1835664" cy="2475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defTabSz="173038">
              <a:lnSpc>
                <a:spcPct val="86000"/>
              </a:lnSpc>
              <a:spcBef>
                <a:spcPct val="50000"/>
              </a:spcBef>
            </a:pPr>
            <a:r>
              <a:rPr lang="en-US" sz="1200" b="1">
                <a:solidFill>
                  <a:schemeClr val="bg1"/>
                </a:solidFill>
                <a:latin typeface="Calibri" panose="020F0502020204030204" pitchFamily="34" charset="0"/>
                <a:cs typeface="Calibri" panose="020F0502020204030204" pitchFamily="34" charset="0"/>
              </a:rPr>
              <a:t>All patients</a:t>
            </a:r>
            <a:br>
              <a:rPr lang="en-US" sz="1200" b="1">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Prior chemo</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Adjuvant</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Neoadjuvant</a:t>
            </a:r>
            <a:br>
              <a:rPr lang="en-US" sz="1200" b="0">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Prior platinum</a:t>
            </a:r>
            <a:br>
              <a:rPr lang="en-US" sz="1200" b="1">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	</a:t>
            </a:r>
            <a:r>
              <a:rPr lang="en-US" sz="1200" b="0">
                <a:solidFill>
                  <a:schemeClr val="bg1"/>
                </a:solidFill>
                <a:latin typeface="Calibri" panose="020F0502020204030204" pitchFamily="34" charset="0"/>
                <a:cs typeface="Calibri" panose="020F0502020204030204" pitchFamily="34" charset="0"/>
              </a:rPr>
              <a:t>Yes</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No</a:t>
            </a:r>
            <a:br>
              <a:rPr lang="en-US" sz="1200">
                <a:solidFill>
                  <a:schemeClr val="bg1"/>
                </a:solidFill>
                <a:latin typeface="Calibri" panose="020F0502020204030204" pitchFamily="34" charset="0"/>
                <a:cs typeface="Calibri" panose="020F0502020204030204" pitchFamily="34" charset="0"/>
              </a:rPr>
            </a:br>
            <a:r>
              <a:rPr lang="en-US" sz="1200" b="1">
                <a:solidFill>
                  <a:schemeClr val="bg1"/>
                </a:solidFill>
                <a:latin typeface="Calibri" panose="020F0502020204030204" pitchFamily="34" charset="0"/>
                <a:cs typeface="Calibri" panose="020F0502020204030204" pitchFamily="34" charset="0"/>
              </a:rPr>
              <a:t>HR status</a:t>
            </a:r>
            <a:br>
              <a:rPr lang="en-US" sz="1200" b="1">
                <a:solidFill>
                  <a:schemeClr val="bg1"/>
                </a:solidFill>
                <a:latin typeface="Calibri" panose="020F0502020204030204" pitchFamily="34" charset="0"/>
                <a:cs typeface="Calibri" panose="020F0502020204030204" pitchFamily="34" charset="0"/>
              </a:rPr>
            </a:br>
            <a:r>
              <a:rPr lang="en-US" sz="1200">
                <a:solidFill>
                  <a:schemeClr val="bg1"/>
                </a:solidFill>
                <a:latin typeface="Calibri" panose="020F0502020204030204" pitchFamily="34" charset="0"/>
                <a:cs typeface="Calibri" panose="020F0502020204030204" pitchFamily="34" charset="0"/>
              </a:rPr>
              <a:t>	</a:t>
            </a:r>
            <a:r>
              <a:rPr lang="en-US" sz="1200" b="0">
                <a:solidFill>
                  <a:schemeClr val="bg1"/>
                </a:solidFill>
                <a:latin typeface="Calibri" panose="020F0502020204030204" pitchFamily="34" charset="0"/>
                <a:cs typeface="Calibri" panose="020F0502020204030204" pitchFamily="34" charset="0"/>
              </a:rPr>
              <a:t>HR+/HER2-</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TNBC</a:t>
            </a:r>
            <a:br>
              <a:rPr lang="en-US" sz="1200" b="0">
                <a:solidFill>
                  <a:schemeClr val="bg1"/>
                </a:solidFill>
                <a:latin typeface="Calibri" panose="020F0502020204030204" pitchFamily="34" charset="0"/>
                <a:cs typeface="Calibri" panose="020F0502020204030204" pitchFamily="34" charset="0"/>
              </a:rPr>
            </a:br>
            <a:r>
              <a:rPr lang="en-US" sz="1200" b="1" i="1">
                <a:solidFill>
                  <a:schemeClr val="bg1"/>
                </a:solidFill>
                <a:latin typeface="Calibri" panose="020F0502020204030204" pitchFamily="34" charset="0"/>
                <a:cs typeface="Calibri" panose="020F0502020204030204" pitchFamily="34" charset="0"/>
              </a:rPr>
              <a:t>BRCA</a:t>
            </a:r>
            <a:br>
              <a:rPr lang="en-US" sz="1200" b="1" i="1">
                <a:solidFill>
                  <a:schemeClr val="bg1"/>
                </a:solidFill>
                <a:latin typeface="Calibri" panose="020F0502020204030204" pitchFamily="34" charset="0"/>
                <a:cs typeface="Calibri" panose="020F0502020204030204" pitchFamily="34" charset="0"/>
              </a:rPr>
            </a:br>
            <a:r>
              <a:rPr lang="en-US" sz="1200" b="1" i="1">
                <a:solidFill>
                  <a:schemeClr val="bg1"/>
                </a:solidFill>
                <a:latin typeface="Calibri" panose="020F0502020204030204" pitchFamily="34" charset="0"/>
                <a:cs typeface="Calibri" panose="020F0502020204030204" pitchFamily="34" charset="0"/>
              </a:rPr>
              <a:t>	</a:t>
            </a:r>
            <a:r>
              <a:rPr lang="en-US" sz="1200" b="0" i="1">
                <a:solidFill>
                  <a:schemeClr val="bg1"/>
                </a:solidFill>
                <a:latin typeface="Calibri" panose="020F0502020204030204" pitchFamily="34" charset="0"/>
                <a:cs typeface="Calibri" panose="020F0502020204030204" pitchFamily="34" charset="0"/>
              </a:rPr>
              <a:t>BRCA1</a:t>
            </a:r>
            <a:br>
              <a:rPr lang="en-US" sz="1200" b="0" i="1">
                <a:solidFill>
                  <a:schemeClr val="bg1"/>
                </a:solidFill>
                <a:latin typeface="Calibri" panose="020F0502020204030204" pitchFamily="34" charset="0"/>
                <a:cs typeface="Calibri" panose="020F0502020204030204" pitchFamily="34" charset="0"/>
              </a:rPr>
            </a:br>
            <a:r>
              <a:rPr lang="en-US" sz="1200" b="0" i="1">
                <a:solidFill>
                  <a:schemeClr val="bg1"/>
                </a:solidFill>
                <a:latin typeface="Calibri" panose="020F0502020204030204" pitchFamily="34" charset="0"/>
                <a:cs typeface="Calibri" panose="020F0502020204030204" pitchFamily="34" charset="0"/>
              </a:rPr>
              <a:t>	BRCA2</a:t>
            </a:r>
            <a:br>
              <a:rPr lang="en-US" sz="1200" b="0" i="1">
                <a:solidFill>
                  <a:schemeClr val="bg1"/>
                </a:solidFill>
                <a:latin typeface="Calibri" panose="020F0502020204030204" pitchFamily="34" charset="0"/>
                <a:cs typeface="Calibri" panose="020F0502020204030204" pitchFamily="34" charset="0"/>
              </a:rPr>
            </a:br>
            <a:r>
              <a:rPr lang="en-US" sz="1200" b="0" i="1">
                <a:solidFill>
                  <a:schemeClr val="bg1"/>
                </a:solidFill>
                <a:latin typeface="Calibri" panose="020F0502020204030204" pitchFamily="34" charset="0"/>
                <a:cs typeface="Calibri" panose="020F0502020204030204" pitchFamily="34" charset="0"/>
              </a:rPr>
              <a:t>	BRCA1 </a:t>
            </a:r>
            <a:r>
              <a:rPr lang="en-US" sz="1200" b="0">
                <a:solidFill>
                  <a:schemeClr val="bg1"/>
                </a:solidFill>
                <a:latin typeface="Calibri" panose="020F0502020204030204" pitchFamily="34" charset="0"/>
                <a:cs typeface="Calibri" panose="020F0502020204030204" pitchFamily="34" charset="0"/>
              </a:rPr>
              <a:t>and </a:t>
            </a:r>
            <a:r>
              <a:rPr lang="en-US" sz="1200" b="0" i="1">
                <a:solidFill>
                  <a:schemeClr val="bg1"/>
                </a:solidFill>
                <a:latin typeface="Calibri" panose="020F0502020204030204" pitchFamily="34" charset="0"/>
                <a:cs typeface="Calibri" panose="020F0502020204030204" pitchFamily="34" charset="0"/>
              </a:rPr>
              <a:t>BRCA2</a:t>
            </a:r>
            <a:br>
              <a:rPr lang="en-US" sz="1200" b="0">
                <a:solidFill>
                  <a:schemeClr val="bg1"/>
                </a:solidFill>
                <a:latin typeface="Calibri" panose="020F0502020204030204" pitchFamily="34" charset="0"/>
                <a:cs typeface="Calibri" panose="020F0502020204030204" pitchFamily="34" charset="0"/>
              </a:rPr>
            </a:br>
            <a:r>
              <a:rPr lang="en-US" sz="1200" b="0">
                <a:solidFill>
                  <a:schemeClr val="bg1"/>
                </a:solidFill>
                <a:latin typeface="Calibri" panose="020F0502020204030204" pitchFamily="34" charset="0"/>
                <a:cs typeface="Calibri" panose="020F0502020204030204" pitchFamily="34" charset="0"/>
              </a:rPr>
              <a:t>	</a:t>
            </a:r>
          </a:p>
        </p:txBody>
      </p:sp>
      <p:cxnSp>
        <p:nvCxnSpPr>
          <p:cNvPr id="30" name="Straight Connector 29">
            <a:extLst>
              <a:ext uri="{FF2B5EF4-FFF2-40B4-BE49-F238E27FC236}">
                <a16:creationId xmlns:a16="http://schemas.microsoft.com/office/drawing/2014/main" id="{60DF317E-3397-3D36-0D94-D4FA93860E4F}"/>
              </a:ext>
            </a:extLst>
          </p:cNvPr>
          <p:cNvCxnSpPr>
            <a:cxnSpLocks/>
          </p:cNvCxnSpPr>
          <p:nvPr/>
        </p:nvCxnSpPr>
        <p:spPr bwMode="auto">
          <a:xfrm>
            <a:off x="4631912" y="2851061"/>
            <a:ext cx="11788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06DD8C7-127A-BC93-A02B-37728A85F02C}"/>
              </a:ext>
            </a:extLst>
          </p:cNvPr>
          <p:cNvCxnSpPr/>
          <p:nvPr/>
        </p:nvCxnSpPr>
        <p:spPr bwMode="auto">
          <a:xfrm>
            <a:off x="4630219" y="28128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7DACE57-269C-4109-2816-D5E4A991B0C2}"/>
              </a:ext>
            </a:extLst>
          </p:cNvPr>
          <p:cNvCxnSpPr/>
          <p:nvPr/>
        </p:nvCxnSpPr>
        <p:spPr bwMode="auto">
          <a:xfrm>
            <a:off x="5810752" y="28128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A9775DE-8BF5-AD3E-A9F4-3A347D547596}"/>
              </a:ext>
            </a:extLst>
          </p:cNvPr>
          <p:cNvCxnSpPr>
            <a:cxnSpLocks/>
          </p:cNvCxnSpPr>
          <p:nvPr/>
        </p:nvCxnSpPr>
        <p:spPr bwMode="auto">
          <a:xfrm flipV="1">
            <a:off x="6102320" y="2789688"/>
            <a:ext cx="0" cy="2351304"/>
          </a:xfrm>
          <a:prstGeom prst="line">
            <a:avLst/>
          </a:prstGeom>
          <a:noFill/>
          <a:ln w="28575" cap="flat" cmpd="sng" algn="ctr">
            <a:solidFill>
              <a:schemeClr val="bg1"/>
            </a:solidFill>
            <a:prstDash val="sysDash"/>
            <a:round/>
            <a:headEnd type="none" w="med" len="med"/>
            <a:tailEnd type="none" w="med" len="med"/>
          </a:ln>
          <a:effectLst/>
        </p:spPr>
      </p:cxnSp>
      <p:cxnSp>
        <p:nvCxnSpPr>
          <p:cNvPr id="34" name="Straight Connector 33">
            <a:extLst>
              <a:ext uri="{FF2B5EF4-FFF2-40B4-BE49-F238E27FC236}">
                <a16:creationId xmlns:a16="http://schemas.microsoft.com/office/drawing/2014/main" id="{7D3B953D-56F4-E199-53C4-28D8755C4863}"/>
              </a:ext>
            </a:extLst>
          </p:cNvPr>
          <p:cNvCxnSpPr>
            <a:cxnSpLocks/>
          </p:cNvCxnSpPr>
          <p:nvPr/>
        </p:nvCxnSpPr>
        <p:spPr bwMode="auto">
          <a:xfrm>
            <a:off x="3619550" y="5150698"/>
            <a:ext cx="3357026"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4417183E-50E0-EC17-20D0-1031D6457401}"/>
              </a:ext>
            </a:extLst>
          </p:cNvPr>
          <p:cNvSpPr txBox="1"/>
          <p:nvPr/>
        </p:nvSpPr>
        <p:spPr bwMode="auto">
          <a:xfrm>
            <a:off x="4690006" y="5549806"/>
            <a:ext cx="149598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accent1"/>
                </a:solidFill>
                <a:latin typeface="Calibri" panose="020F0502020204030204" pitchFamily="34" charset="0"/>
              </a:rPr>
              <a:t>Olaparib Better</a:t>
            </a:r>
          </a:p>
        </p:txBody>
      </p:sp>
      <p:cxnSp>
        <p:nvCxnSpPr>
          <p:cNvPr id="36" name="Straight Arrow Connector 35">
            <a:extLst>
              <a:ext uri="{FF2B5EF4-FFF2-40B4-BE49-F238E27FC236}">
                <a16:creationId xmlns:a16="http://schemas.microsoft.com/office/drawing/2014/main" id="{55057FB7-7DB0-62D9-1B70-F9B80A72CF3A}"/>
              </a:ext>
            </a:extLst>
          </p:cNvPr>
          <p:cNvCxnSpPr>
            <a:cxnSpLocks/>
          </p:cNvCxnSpPr>
          <p:nvPr/>
        </p:nvCxnSpPr>
        <p:spPr bwMode="auto">
          <a:xfrm flipH="1">
            <a:off x="4782289" y="5559463"/>
            <a:ext cx="1292529" cy="0"/>
          </a:xfrm>
          <a:prstGeom prst="straightConnector1">
            <a:avLst/>
          </a:prstGeom>
          <a:noFill/>
          <a:ln w="28575" cap="flat" cmpd="sng" algn="ctr">
            <a:solidFill>
              <a:schemeClr val="bg1"/>
            </a:solidFill>
            <a:prstDash val="solid"/>
            <a:round/>
            <a:headEnd type="none" w="med" len="med"/>
            <a:tailEnd type="triangle"/>
          </a:ln>
          <a:effectLst/>
        </p:spPr>
      </p:cxnSp>
      <p:sp>
        <p:nvSpPr>
          <p:cNvPr id="37" name="TextBox 36">
            <a:extLst>
              <a:ext uri="{FF2B5EF4-FFF2-40B4-BE49-F238E27FC236}">
                <a16:creationId xmlns:a16="http://schemas.microsoft.com/office/drawing/2014/main" id="{378DA496-430F-A048-207F-09A01E77596F}"/>
              </a:ext>
            </a:extLst>
          </p:cNvPr>
          <p:cNvSpPr txBox="1"/>
          <p:nvPr/>
        </p:nvSpPr>
        <p:spPr bwMode="auto">
          <a:xfrm>
            <a:off x="6114983" y="5549806"/>
            <a:ext cx="1430263"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a:solidFill>
                  <a:schemeClr val="accent3"/>
                </a:solidFill>
                <a:latin typeface="Calibri" panose="020F0502020204030204" pitchFamily="34" charset="0"/>
              </a:rPr>
              <a:t>Placebo Better</a:t>
            </a:r>
          </a:p>
        </p:txBody>
      </p:sp>
      <p:cxnSp>
        <p:nvCxnSpPr>
          <p:cNvPr id="38" name="Straight Connector 37">
            <a:extLst>
              <a:ext uri="{FF2B5EF4-FFF2-40B4-BE49-F238E27FC236}">
                <a16:creationId xmlns:a16="http://schemas.microsoft.com/office/drawing/2014/main" id="{DFA7416C-8BFD-7EC7-86CF-8954A6AADC6D}"/>
              </a:ext>
            </a:extLst>
          </p:cNvPr>
          <p:cNvCxnSpPr>
            <a:cxnSpLocks/>
          </p:cNvCxnSpPr>
          <p:nvPr/>
        </p:nvCxnSpPr>
        <p:spPr bwMode="auto">
          <a:xfrm>
            <a:off x="4495334" y="3174176"/>
            <a:ext cx="242285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181AD2F-199D-4858-5CD2-D343A93156BF}"/>
              </a:ext>
            </a:extLst>
          </p:cNvPr>
          <p:cNvCxnSpPr/>
          <p:nvPr/>
        </p:nvCxnSpPr>
        <p:spPr bwMode="auto">
          <a:xfrm>
            <a:off x="4495334" y="3136076"/>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9A1E428-F86C-2C68-7C8E-AC296C36012E}"/>
              </a:ext>
            </a:extLst>
          </p:cNvPr>
          <p:cNvCxnSpPr/>
          <p:nvPr/>
        </p:nvCxnSpPr>
        <p:spPr bwMode="auto">
          <a:xfrm>
            <a:off x="6918191" y="3136076"/>
            <a:ext cx="0" cy="76200"/>
          </a:xfrm>
          <a:prstGeom prst="line">
            <a:avLst/>
          </a:prstGeom>
          <a:noFill/>
          <a:ln w="28575" cap="flat" cmpd="sng" algn="ctr">
            <a:solidFill>
              <a:schemeClr val="bg1"/>
            </a:solidFill>
            <a:prstDash val="solid"/>
            <a:round/>
            <a:headEnd type="none" w="med" len="med"/>
            <a:tailEnd type="none" w="med" len="med"/>
          </a:ln>
          <a:effectLst/>
        </p:spPr>
      </p:cxnSp>
      <p:sp>
        <p:nvSpPr>
          <p:cNvPr id="41" name="Oval 40">
            <a:extLst>
              <a:ext uri="{FF2B5EF4-FFF2-40B4-BE49-F238E27FC236}">
                <a16:creationId xmlns:a16="http://schemas.microsoft.com/office/drawing/2014/main" id="{8D3B09EB-23AD-C0B9-6636-0B55E41BD89A}"/>
              </a:ext>
            </a:extLst>
          </p:cNvPr>
          <p:cNvSpPr/>
          <p:nvPr/>
        </p:nvSpPr>
        <p:spPr bwMode="auto">
          <a:xfrm>
            <a:off x="5426173" y="3140057"/>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42" name="Straight Connector 41">
            <a:extLst>
              <a:ext uri="{FF2B5EF4-FFF2-40B4-BE49-F238E27FC236}">
                <a16:creationId xmlns:a16="http://schemas.microsoft.com/office/drawing/2014/main" id="{9FB56520-BFB8-C593-3BC1-1134A5E9A08F}"/>
              </a:ext>
            </a:extLst>
          </p:cNvPr>
          <p:cNvCxnSpPr>
            <a:cxnSpLocks/>
          </p:cNvCxnSpPr>
          <p:nvPr/>
        </p:nvCxnSpPr>
        <p:spPr bwMode="auto">
          <a:xfrm>
            <a:off x="4498264" y="3338428"/>
            <a:ext cx="126134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394426C-A342-C126-AA56-239B10493ADD}"/>
              </a:ext>
            </a:extLst>
          </p:cNvPr>
          <p:cNvCxnSpPr/>
          <p:nvPr/>
        </p:nvCxnSpPr>
        <p:spPr bwMode="auto">
          <a:xfrm>
            <a:off x="4498264" y="330021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4D5E164-9425-5450-C780-85E6DE56E19F}"/>
              </a:ext>
            </a:extLst>
          </p:cNvPr>
          <p:cNvCxnSpPr/>
          <p:nvPr/>
        </p:nvCxnSpPr>
        <p:spPr bwMode="auto">
          <a:xfrm>
            <a:off x="5759609" y="330021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F04D26F-43DA-CA03-271B-656738813425}"/>
              </a:ext>
            </a:extLst>
          </p:cNvPr>
          <p:cNvCxnSpPr>
            <a:cxnSpLocks/>
          </p:cNvCxnSpPr>
          <p:nvPr/>
        </p:nvCxnSpPr>
        <p:spPr bwMode="auto">
          <a:xfrm>
            <a:off x="4668895" y="3638583"/>
            <a:ext cx="2307681" cy="0"/>
          </a:xfrm>
          <a:prstGeom prst="line">
            <a:avLst/>
          </a:prstGeom>
          <a:noFill/>
          <a:ln w="28575" cap="flat" cmpd="sng" algn="ctr">
            <a:solidFill>
              <a:schemeClr val="bg1"/>
            </a:solidFill>
            <a:prstDash val="solid"/>
            <a:round/>
            <a:headEnd type="none" w="med" len="med"/>
            <a:tailEnd type="triangle" w="med" len="med"/>
          </a:ln>
          <a:effectLst/>
        </p:spPr>
      </p:cxnSp>
      <p:cxnSp>
        <p:nvCxnSpPr>
          <p:cNvPr id="46" name="Straight Connector 45">
            <a:extLst>
              <a:ext uri="{FF2B5EF4-FFF2-40B4-BE49-F238E27FC236}">
                <a16:creationId xmlns:a16="http://schemas.microsoft.com/office/drawing/2014/main" id="{60EF6B99-3E28-2733-F147-CB0539E4B508}"/>
              </a:ext>
            </a:extLst>
          </p:cNvPr>
          <p:cNvCxnSpPr>
            <a:cxnSpLocks/>
          </p:cNvCxnSpPr>
          <p:nvPr/>
        </p:nvCxnSpPr>
        <p:spPr bwMode="auto">
          <a:xfrm>
            <a:off x="4401873" y="3793059"/>
            <a:ext cx="122866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F94E1B7-A78A-EA73-598F-6EFBDD345BDB}"/>
              </a:ext>
            </a:extLst>
          </p:cNvPr>
          <p:cNvCxnSpPr>
            <a:cxnSpLocks/>
          </p:cNvCxnSpPr>
          <p:nvPr/>
        </p:nvCxnSpPr>
        <p:spPr bwMode="auto">
          <a:xfrm>
            <a:off x="4503557" y="4127059"/>
            <a:ext cx="2414634" cy="0"/>
          </a:xfrm>
          <a:prstGeom prst="line">
            <a:avLst/>
          </a:prstGeom>
          <a:noFill/>
          <a:ln w="28575" cap="flat" cmpd="sng" algn="ctr">
            <a:solidFill>
              <a:schemeClr val="bg1"/>
            </a:solidFill>
            <a:prstDash val="solid"/>
            <a:round/>
            <a:headEnd type="none" w="med" len="med"/>
            <a:tailEnd type="triangle" w="med" len="med"/>
          </a:ln>
          <a:effectLst/>
        </p:spPr>
      </p:cxnSp>
      <p:cxnSp>
        <p:nvCxnSpPr>
          <p:cNvPr id="48" name="Straight Connector 47">
            <a:extLst>
              <a:ext uri="{FF2B5EF4-FFF2-40B4-BE49-F238E27FC236}">
                <a16:creationId xmlns:a16="http://schemas.microsoft.com/office/drawing/2014/main" id="{428EC647-DA99-C394-F685-8D38A42BDBFD}"/>
              </a:ext>
            </a:extLst>
          </p:cNvPr>
          <p:cNvCxnSpPr>
            <a:cxnSpLocks/>
          </p:cNvCxnSpPr>
          <p:nvPr/>
        </p:nvCxnSpPr>
        <p:spPr bwMode="auto">
          <a:xfrm>
            <a:off x="4511597" y="4270571"/>
            <a:ext cx="122525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2C63425-0E3C-543D-A71D-CA61008A311A}"/>
              </a:ext>
            </a:extLst>
          </p:cNvPr>
          <p:cNvCxnSpPr>
            <a:cxnSpLocks/>
          </p:cNvCxnSpPr>
          <p:nvPr/>
        </p:nvCxnSpPr>
        <p:spPr bwMode="auto">
          <a:xfrm>
            <a:off x="4495334" y="4598047"/>
            <a:ext cx="131541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F2D9FB1-A89F-D264-67F4-3B81F8F00647}"/>
              </a:ext>
            </a:extLst>
          </p:cNvPr>
          <p:cNvCxnSpPr>
            <a:cxnSpLocks/>
          </p:cNvCxnSpPr>
          <p:nvPr/>
        </p:nvCxnSpPr>
        <p:spPr bwMode="auto">
          <a:xfrm>
            <a:off x="4003687" y="4750261"/>
            <a:ext cx="192003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95470CF-F77B-5CAA-F107-EC5226FCA8DF}"/>
              </a:ext>
            </a:extLst>
          </p:cNvPr>
          <p:cNvCxnSpPr>
            <a:cxnSpLocks/>
          </p:cNvCxnSpPr>
          <p:nvPr/>
        </p:nvCxnSpPr>
        <p:spPr bwMode="auto">
          <a:xfrm>
            <a:off x="4673974" y="359568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3B323D2-5141-A5CC-F2FE-4D6DF7CD74EB}"/>
              </a:ext>
            </a:extLst>
          </p:cNvPr>
          <p:cNvCxnSpPr>
            <a:cxnSpLocks/>
          </p:cNvCxnSpPr>
          <p:nvPr/>
        </p:nvCxnSpPr>
        <p:spPr bwMode="auto">
          <a:xfrm>
            <a:off x="4401873" y="3754959"/>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230A942-4F1D-506A-47EF-C88F0ACB8577}"/>
              </a:ext>
            </a:extLst>
          </p:cNvPr>
          <p:cNvCxnSpPr>
            <a:cxnSpLocks/>
          </p:cNvCxnSpPr>
          <p:nvPr/>
        </p:nvCxnSpPr>
        <p:spPr bwMode="auto">
          <a:xfrm>
            <a:off x="5630534" y="3754959"/>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7E8D9AF-4F71-A29B-8F67-85C6F529EEF4}"/>
              </a:ext>
            </a:extLst>
          </p:cNvPr>
          <p:cNvCxnSpPr>
            <a:cxnSpLocks/>
          </p:cNvCxnSpPr>
          <p:nvPr/>
        </p:nvCxnSpPr>
        <p:spPr bwMode="auto">
          <a:xfrm>
            <a:off x="4499565" y="4088959"/>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65903D4-A7ED-9F00-BF13-2157C192256A}"/>
              </a:ext>
            </a:extLst>
          </p:cNvPr>
          <p:cNvCxnSpPr>
            <a:cxnSpLocks/>
          </p:cNvCxnSpPr>
          <p:nvPr/>
        </p:nvCxnSpPr>
        <p:spPr bwMode="auto">
          <a:xfrm>
            <a:off x="4511597" y="422384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A70374F-B8D3-BAD7-41C9-534EF71A0707}"/>
              </a:ext>
            </a:extLst>
          </p:cNvPr>
          <p:cNvCxnSpPr>
            <a:cxnSpLocks/>
          </p:cNvCxnSpPr>
          <p:nvPr/>
        </p:nvCxnSpPr>
        <p:spPr bwMode="auto">
          <a:xfrm>
            <a:off x="4495334" y="455722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0C5A035-28FF-63CC-B7D1-E79D7337E14C}"/>
              </a:ext>
            </a:extLst>
          </p:cNvPr>
          <p:cNvCxnSpPr>
            <a:cxnSpLocks/>
          </p:cNvCxnSpPr>
          <p:nvPr/>
        </p:nvCxnSpPr>
        <p:spPr bwMode="auto">
          <a:xfrm>
            <a:off x="4003687" y="4704091"/>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C659B34-9A1E-0B49-672B-250744EECAC6}"/>
              </a:ext>
            </a:extLst>
          </p:cNvPr>
          <p:cNvCxnSpPr>
            <a:cxnSpLocks/>
          </p:cNvCxnSpPr>
          <p:nvPr/>
        </p:nvCxnSpPr>
        <p:spPr bwMode="auto">
          <a:xfrm>
            <a:off x="5727498" y="423186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9076C94-8679-A5BA-F7B8-B030A06A994B}"/>
              </a:ext>
            </a:extLst>
          </p:cNvPr>
          <p:cNvCxnSpPr>
            <a:cxnSpLocks/>
          </p:cNvCxnSpPr>
          <p:nvPr/>
        </p:nvCxnSpPr>
        <p:spPr bwMode="auto">
          <a:xfrm>
            <a:off x="5810752" y="457011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261A357-E189-1010-3907-79A6717B3B51}"/>
              </a:ext>
            </a:extLst>
          </p:cNvPr>
          <p:cNvCxnSpPr>
            <a:cxnSpLocks/>
          </p:cNvCxnSpPr>
          <p:nvPr/>
        </p:nvCxnSpPr>
        <p:spPr bwMode="auto">
          <a:xfrm>
            <a:off x="5923724" y="471211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Arrow Connector 60">
            <a:extLst>
              <a:ext uri="{FF2B5EF4-FFF2-40B4-BE49-F238E27FC236}">
                <a16:creationId xmlns:a16="http://schemas.microsoft.com/office/drawing/2014/main" id="{1684A610-0CD0-B86C-483D-36059AB51D4F}"/>
              </a:ext>
            </a:extLst>
          </p:cNvPr>
          <p:cNvCxnSpPr>
            <a:cxnSpLocks/>
          </p:cNvCxnSpPr>
          <p:nvPr/>
        </p:nvCxnSpPr>
        <p:spPr bwMode="auto">
          <a:xfrm flipH="1">
            <a:off x="6119205" y="5559463"/>
            <a:ext cx="1292529" cy="0"/>
          </a:xfrm>
          <a:prstGeom prst="straightConnector1">
            <a:avLst/>
          </a:prstGeom>
          <a:noFill/>
          <a:ln w="28575" cap="flat" cmpd="sng" algn="ctr">
            <a:solidFill>
              <a:schemeClr val="bg1"/>
            </a:solidFill>
            <a:prstDash val="solid"/>
            <a:round/>
            <a:headEnd type="triangle" w="med" len="med"/>
            <a:tailEnd type="none" w="sm" len="med"/>
          </a:ln>
          <a:effectLst/>
        </p:spPr>
      </p:cxnSp>
      <p:grpSp>
        <p:nvGrpSpPr>
          <p:cNvPr id="62" name="Group 61">
            <a:extLst>
              <a:ext uri="{FF2B5EF4-FFF2-40B4-BE49-F238E27FC236}">
                <a16:creationId xmlns:a16="http://schemas.microsoft.com/office/drawing/2014/main" id="{0878D3A0-150E-3EEF-1F8B-2486BFC4F5C9}"/>
              </a:ext>
            </a:extLst>
          </p:cNvPr>
          <p:cNvGrpSpPr/>
          <p:nvPr/>
        </p:nvGrpSpPr>
        <p:grpSpPr>
          <a:xfrm>
            <a:off x="4330481" y="5159279"/>
            <a:ext cx="654967" cy="338554"/>
            <a:chOff x="3707627" y="5235937"/>
            <a:chExt cx="654967" cy="338554"/>
          </a:xfrm>
        </p:grpSpPr>
        <p:cxnSp>
          <p:nvCxnSpPr>
            <p:cNvPr id="63" name="Straight Connector 62">
              <a:extLst>
                <a:ext uri="{FF2B5EF4-FFF2-40B4-BE49-F238E27FC236}">
                  <a16:creationId xmlns:a16="http://schemas.microsoft.com/office/drawing/2014/main" id="{E90D4E95-A483-4B24-858E-8B7720C6528F}"/>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BCB973F1-5BEF-3528-CF11-FB5D83E08D2E}"/>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0. 50</a:t>
              </a:r>
            </a:p>
          </p:txBody>
        </p:sp>
      </p:grpSp>
      <p:grpSp>
        <p:nvGrpSpPr>
          <p:cNvPr id="65" name="Group 64">
            <a:extLst>
              <a:ext uri="{FF2B5EF4-FFF2-40B4-BE49-F238E27FC236}">
                <a16:creationId xmlns:a16="http://schemas.microsoft.com/office/drawing/2014/main" id="{E6C4C4EE-BD58-5EF9-6CE5-DE7D7FF9853E}"/>
              </a:ext>
            </a:extLst>
          </p:cNvPr>
          <p:cNvGrpSpPr/>
          <p:nvPr/>
        </p:nvGrpSpPr>
        <p:grpSpPr>
          <a:xfrm>
            <a:off x="5045045" y="5159279"/>
            <a:ext cx="654967" cy="338554"/>
            <a:chOff x="3707627" y="5235937"/>
            <a:chExt cx="654967" cy="338554"/>
          </a:xfrm>
        </p:grpSpPr>
        <p:cxnSp>
          <p:nvCxnSpPr>
            <p:cNvPr id="66" name="Straight Connector 65">
              <a:extLst>
                <a:ext uri="{FF2B5EF4-FFF2-40B4-BE49-F238E27FC236}">
                  <a16:creationId xmlns:a16="http://schemas.microsoft.com/office/drawing/2014/main" id="{2FD49FBF-A971-B874-9788-C44606F17496}"/>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753C707A-1B2A-15D9-EDBF-A9884E309E79}"/>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0. 75</a:t>
              </a:r>
            </a:p>
          </p:txBody>
        </p:sp>
      </p:grpSp>
      <p:grpSp>
        <p:nvGrpSpPr>
          <p:cNvPr id="68" name="Group 67">
            <a:extLst>
              <a:ext uri="{FF2B5EF4-FFF2-40B4-BE49-F238E27FC236}">
                <a16:creationId xmlns:a16="http://schemas.microsoft.com/office/drawing/2014/main" id="{4E8A07E4-C41B-3852-0548-C6A26A710415}"/>
              </a:ext>
            </a:extLst>
          </p:cNvPr>
          <p:cNvGrpSpPr/>
          <p:nvPr/>
        </p:nvGrpSpPr>
        <p:grpSpPr>
          <a:xfrm>
            <a:off x="5759609" y="5159279"/>
            <a:ext cx="654967" cy="338554"/>
            <a:chOff x="3707627" y="5235937"/>
            <a:chExt cx="654967" cy="338554"/>
          </a:xfrm>
        </p:grpSpPr>
        <p:cxnSp>
          <p:nvCxnSpPr>
            <p:cNvPr id="69" name="Straight Connector 68">
              <a:extLst>
                <a:ext uri="{FF2B5EF4-FFF2-40B4-BE49-F238E27FC236}">
                  <a16:creationId xmlns:a16="http://schemas.microsoft.com/office/drawing/2014/main" id="{BA785F85-6AE0-C74C-9BB8-7F761A01C138}"/>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70" name="TextBox 69">
              <a:extLst>
                <a:ext uri="{FF2B5EF4-FFF2-40B4-BE49-F238E27FC236}">
                  <a16:creationId xmlns:a16="http://schemas.microsoft.com/office/drawing/2014/main" id="{57ADAF08-CBEA-139E-3D5C-EF95AF9B2827}"/>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grpSp>
      <p:grpSp>
        <p:nvGrpSpPr>
          <p:cNvPr id="71" name="Group 70">
            <a:extLst>
              <a:ext uri="{FF2B5EF4-FFF2-40B4-BE49-F238E27FC236}">
                <a16:creationId xmlns:a16="http://schemas.microsoft.com/office/drawing/2014/main" id="{C99EF863-60D3-8DA6-DEEE-CACE9408B9B2}"/>
              </a:ext>
            </a:extLst>
          </p:cNvPr>
          <p:cNvGrpSpPr/>
          <p:nvPr/>
        </p:nvGrpSpPr>
        <p:grpSpPr>
          <a:xfrm>
            <a:off x="6480229" y="5159279"/>
            <a:ext cx="654967" cy="338554"/>
            <a:chOff x="3707627" y="5235937"/>
            <a:chExt cx="654967" cy="338554"/>
          </a:xfrm>
        </p:grpSpPr>
        <p:cxnSp>
          <p:nvCxnSpPr>
            <p:cNvPr id="72" name="Straight Connector 71">
              <a:extLst>
                <a:ext uri="{FF2B5EF4-FFF2-40B4-BE49-F238E27FC236}">
                  <a16:creationId xmlns:a16="http://schemas.microsoft.com/office/drawing/2014/main" id="{79383FA0-2689-8F43-4B48-EB541DBD0444}"/>
                </a:ext>
              </a:extLst>
            </p:cNvPr>
            <p:cNvCxnSpPr>
              <a:cxnSpLocks/>
            </p:cNvCxnSpPr>
            <p:nvPr/>
          </p:nvCxnSpPr>
          <p:spPr bwMode="auto">
            <a:xfrm>
              <a:off x="4035110" y="5240672"/>
              <a:ext cx="0" cy="64008"/>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7D767655-9AEE-E812-C144-4C7DF5A0B487}"/>
                </a:ext>
              </a:extLst>
            </p:cNvPr>
            <p:cNvSpPr txBox="1"/>
            <p:nvPr/>
          </p:nvSpPr>
          <p:spPr bwMode="auto">
            <a:xfrm>
              <a:off x="3707627" y="5235937"/>
              <a:ext cx="65496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1.25</a:t>
              </a:r>
            </a:p>
          </p:txBody>
        </p:sp>
      </p:grpSp>
      <p:cxnSp>
        <p:nvCxnSpPr>
          <p:cNvPr id="74" name="Straight Connector 73">
            <a:extLst>
              <a:ext uri="{FF2B5EF4-FFF2-40B4-BE49-F238E27FC236}">
                <a16:creationId xmlns:a16="http://schemas.microsoft.com/office/drawing/2014/main" id="{374EDD0B-D97F-4AD8-F87F-144B4002D984}"/>
              </a:ext>
            </a:extLst>
          </p:cNvPr>
          <p:cNvCxnSpPr>
            <a:cxnSpLocks/>
          </p:cNvCxnSpPr>
          <p:nvPr/>
        </p:nvCxnSpPr>
        <p:spPr bwMode="auto">
          <a:xfrm>
            <a:off x="331603" y="2111715"/>
            <a:ext cx="11573841" cy="0"/>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62186BDF-A020-14C1-CDEA-5E3352FF5B41}"/>
              </a:ext>
            </a:extLst>
          </p:cNvPr>
          <p:cNvSpPr txBox="1"/>
          <p:nvPr/>
        </p:nvSpPr>
        <p:spPr bwMode="auto">
          <a:xfrm>
            <a:off x="1964460" y="1741469"/>
            <a:ext cx="10987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accent1"/>
                </a:solidFill>
                <a:latin typeface="Calibri" panose="020F0502020204030204" pitchFamily="34" charset="0"/>
              </a:rPr>
              <a:t>Olaparib</a:t>
            </a:r>
          </a:p>
        </p:txBody>
      </p:sp>
      <p:sp>
        <p:nvSpPr>
          <p:cNvPr id="76" name="TextBox 75">
            <a:extLst>
              <a:ext uri="{FF2B5EF4-FFF2-40B4-BE49-F238E27FC236}">
                <a16:creationId xmlns:a16="http://schemas.microsoft.com/office/drawing/2014/main" id="{AF24693E-D958-CE74-20F4-8948333B979C}"/>
              </a:ext>
            </a:extLst>
          </p:cNvPr>
          <p:cNvSpPr txBox="1"/>
          <p:nvPr/>
        </p:nvSpPr>
        <p:spPr bwMode="auto">
          <a:xfrm>
            <a:off x="3052023" y="1741469"/>
            <a:ext cx="10987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accent3"/>
                </a:solidFill>
                <a:latin typeface="Calibri" panose="020F0502020204030204" pitchFamily="34" charset="0"/>
              </a:rPr>
              <a:t>Placebo</a:t>
            </a:r>
          </a:p>
        </p:txBody>
      </p:sp>
      <p:sp>
        <p:nvSpPr>
          <p:cNvPr id="77" name="TextBox 76">
            <a:extLst>
              <a:ext uri="{FF2B5EF4-FFF2-40B4-BE49-F238E27FC236}">
                <a16:creationId xmlns:a16="http://schemas.microsoft.com/office/drawing/2014/main" id="{EB8A1C26-0168-1FBC-E58A-CCC83BC0CB6E}"/>
              </a:ext>
            </a:extLst>
          </p:cNvPr>
          <p:cNvSpPr txBox="1"/>
          <p:nvPr/>
        </p:nvSpPr>
        <p:spPr bwMode="auto">
          <a:xfrm>
            <a:off x="3178610" y="2746441"/>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109/915</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28/455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81/460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29/238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80/677</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17/157</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92/758</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75/588</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28/216</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0/3</a:t>
            </a:r>
          </a:p>
        </p:txBody>
      </p:sp>
      <p:sp>
        <p:nvSpPr>
          <p:cNvPr id="78" name="TextBox 77">
            <a:extLst>
              <a:ext uri="{FF2B5EF4-FFF2-40B4-BE49-F238E27FC236}">
                <a16:creationId xmlns:a16="http://schemas.microsoft.com/office/drawing/2014/main" id="{74220A38-4047-CD19-E343-D5E0C25A7395}"/>
              </a:ext>
            </a:extLst>
          </p:cNvPr>
          <p:cNvSpPr txBox="1"/>
          <p:nvPr/>
        </p:nvSpPr>
        <p:spPr bwMode="auto">
          <a:xfrm>
            <a:off x="8540360" y="2746441"/>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89.8</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93.4</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86.0</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85.7</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91.2</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88.1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90.1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89.5</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92.1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NC</a:t>
            </a:r>
          </a:p>
        </p:txBody>
      </p:sp>
      <p:sp>
        <p:nvSpPr>
          <p:cNvPr id="79" name="TextBox 78">
            <a:extLst>
              <a:ext uri="{FF2B5EF4-FFF2-40B4-BE49-F238E27FC236}">
                <a16:creationId xmlns:a16="http://schemas.microsoft.com/office/drawing/2014/main" id="{465845E7-41AD-9DE6-8F78-8DA3DEC678A1}"/>
              </a:ext>
            </a:extLst>
          </p:cNvPr>
          <p:cNvSpPr txBox="1"/>
          <p:nvPr/>
        </p:nvSpPr>
        <p:spPr bwMode="auto">
          <a:xfrm>
            <a:off x="8413773" y="2211923"/>
            <a:ext cx="109876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a:solidFill>
                  <a:schemeClr val="accent1"/>
                </a:solidFill>
                <a:latin typeface="Calibri" panose="020F0502020204030204" pitchFamily="34" charset="0"/>
              </a:rPr>
              <a:t>Olaparib</a:t>
            </a:r>
          </a:p>
        </p:txBody>
      </p:sp>
      <p:sp>
        <p:nvSpPr>
          <p:cNvPr id="80" name="TextBox 79">
            <a:extLst>
              <a:ext uri="{FF2B5EF4-FFF2-40B4-BE49-F238E27FC236}">
                <a16:creationId xmlns:a16="http://schemas.microsoft.com/office/drawing/2014/main" id="{E80967DE-9BC6-2916-601D-6A138EE0FD06}"/>
              </a:ext>
            </a:extLst>
          </p:cNvPr>
          <p:cNvSpPr txBox="1"/>
          <p:nvPr/>
        </p:nvSpPr>
        <p:spPr bwMode="auto">
          <a:xfrm>
            <a:off x="9501336" y="2211923"/>
            <a:ext cx="109876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i="1">
                <a:solidFill>
                  <a:schemeClr val="accent3"/>
                </a:solidFill>
                <a:latin typeface="Calibri" panose="020F0502020204030204" pitchFamily="34" charset="0"/>
              </a:rPr>
              <a:t>Placebo</a:t>
            </a:r>
          </a:p>
        </p:txBody>
      </p:sp>
      <p:sp>
        <p:nvSpPr>
          <p:cNvPr id="81" name="TextBox 80">
            <a:extLst>
              <a:ext uri="{FF2B5EF4-FFF2-40B4-BE49-F238E27FC236}">
                <a16:creationId xmlns:a16="http://schemas.microsoft.com/office/drawing/2014/main" id="{5BC27E52-19C5-C2F6-4B3B-FEE3C758D879}"/>
              </a:ext>
            </a:extLst>
          </p:cNvPr>
          <p:cNvSpPr txBox="1"/>
          <p:nvPr/>
        </p:nvSpPr>
        <p:spPr bwMode="auto">
          <a:xfrm>
            <a:off x="9627923" y="2746441"/>
            <a:ext cx="845588" cy="2316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r>
              <a:rPr lang="en-US" sz="1200" b="0">
                <a:solidFill>
                  <a:schemeClr val="bg1"/>
                </a:solidFill>
                <a:latin typeface="Calibri" panose="020F0502020204030204" pitchFamily="34" charset="0"/>
              </a:rPr>
              <a:t>86.4</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93.9</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78.5</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83.9</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87.2</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86.3</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86.3</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84.9</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85.3</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NC</a:t>
            </a:r>
          </a:p>
        </p:txBody>
      </p:sp>
      <p:sp>
        <p:nvSpPr>
          <p:cNvPr id="82" name="TextBox 81">
            <a:extLst>
              <a:ext uri="{FF2B5EF4-FFF2-40B4-BE49-F238E27FC236}">
                <a16:creationId xmlns:a16="http://schemas.microsoft.com/office/drawing/2014/main" id="{B36F3A64-1B03-9964-D1AE-7E24B6CFC15D}"/>
              </a:ext>
            </a:extLst>
          </p:cNvPr>
          <p:cNvSpPr txBox="1"/>
          <p:nvPr/>
        </p:nvSpPr>
        <p:spPr bwMode="auto">
          <a:xfrm>
            <a:off x="10486080" y="2746441"/>
            <a:ext cx="845588" cy="1840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86000"/>
              </a:lnSpc>
              <a:spcBef>
                <a:spcPct val="50000"/>
              </a:spcBef>
              <a:spcAft>
                <a:spcPct val="0"/>
              </a:spcAft>
              <a:buClrTx/>
              <a:buFontTx/>
              <a:buNone/>
            </a:pP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.543</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.236</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.381</a:t>
            </a: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.845</a:t>
            </a:r>
          </a:p>
        </p:txBody>
      </p:sp>
      <p:sp>
        <p:nvSpPr>
          <p:cNvPr id="83" name="Rectangle 82">
            <a:extLst>
              <a:ext uri="{FF2B5EF4-FFF2-40B4-BE49-F238E27FC236}">
                <a16:creationId xmlns:a16="http://schemas.microsoft.com/office/drawing/2014/main" id="{30168A0B-1C4A-5411-D1A7-F19F9084C3BE}"/>
              </a:ext>
            </a:extLst>
          </p:cNvPr>
          <p:cNvSpPr/>
          <p:nvPr/>
        </p:nvSpPr>
        <p:spPr bwMode="auto">
          <a:xfrm>
            <a:off x="5087601" y="2786717"/>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9BB70DE-FBFD-F757-1CDC-C85050BCDCD0}"/>
              </a:ext>
            </a:extLst>
          </p:cNvPr>
          <p:cNvSpPr/>
          <p:nvPr/>
        </p:nvSpPr>
        <p:spPr bwMode="auto">
          <a:xfrm>
            <a:off x="4970395" y="3280404"/>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19FAC208-ABF5-8AAF-E152-DFA0CFA8D321}"/>
              </a:ext>
            </a:extLst>
          </p:cNvPr>
          <p:cNvSpPr/>
          <p:nvPr/>
        </p:nvSpPr>
        <p:spPr bwMode="auto">
          <a:xfrm>
            <a:off x="5691841" y="3603740"/>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306F4D4-861A-DAEA-C09B-FE9244854DC9}"/>
              </a:ext>
            </a:extLst>
          </p:cNvPr>
          <p:cNvSpPr/>
          <p:nvPr/>
        </p:nvSpPr>
        <p:spPr bwMode="auto">
          <a:xfrm>
            <a:off x="4850250" y="3729755"/>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76551A5-9248-37AC-F6E2-5FB7241A8DD4}"/>
              </a:ext>
            </a:extLst>
          </p:cNvPr>
          <p:cNvSpPr/>
          <p:nvPr/>
        </p:nvSpPr>
        <p:spPr bwMode="auto">
          <a:xfrm>
            <a:off x="5736853" y="4093700"/>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BB447627-298C-BBAE-8A31-49D7F31507CC}"/>
              </a:ext>
            </a:extLst>
          </p:cNvPr>
          <p:cNvSpPr/>
          <p:nvPr/>
        </p:nvSpPr>
        <p:spPr bwMode="auto">
          <a:xfrm>
            <a:off x="4969542" y="4208404"/>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03148898-AD5C-74DF-D78A-2FC25B5E026D}"/>
              </a:ext>
            </a:extLst>
          </p:cNvPr>
          <p:cNvSpPr/>
          <p:nvPr/>
        </p:nvSpPr>
        <p:spPr bwMode="auto">
          <a:xfrm>
            <a:off x="4980678" y="4530824"/>
            <a:ext cx="126609" cy="1266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04424188-3FAB-EF69-EAAB-34C2A043A625}"/>
              </a:ext>
            </a:extLst>
          </p:cNvPr>
          <p:cNvSpPr/>
          <p:nvPr/>
        </p:nvSpPr>
        <p:spPr bwMode="auto">
          <a:xfrm>
            <a:off x="4653465" y="4722146"/>
            <a:ext cx="66719" cy="6671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91" name="Straight Connector 90">
            <a:extLst>
              <a:ext uri="{FF2B5EF4-FFF2-40B4-BE49-F238E27FC236}">
                <a16:creationId xmlns:a16="http://schemas.microsoft.com/office/drawing/2014/main" id="{2308E941-1ADC-0E50-E488-DCA275FF7C28}"/>
              </a:ext>
            </a:extLst>
          </p:cNvPr>
          <p:cNvCxnSpPr>
            <a:cxnSpLocks/>
          </p:cNvCxnSpPr>
          <p:nvPr/>
        </p:nvCxnSpPr>
        <p:spPr bwMode="auto">
          <a:xfrm>
            <a:off x="331603" y="2653223"/>
            <a:ext cx="11573841" cy="0"/>
          </a:xfrm>
          <a:prstGeom prst="line">
            <a:avLst/>
          </a:prstGeom>
          <a:noFill/>
          <a:ln w="28575" cap="flat" cmpd="sng" algn="ctr">
            <a:solidFill>
              <a:schemeClr val="bg1"/>
            </a:solidFill>
            <a:prstDash val="solid"/>
            <a:round/>
            <a:headEnd type="none" w="med" len="med"/>
            <a:tailEnd type="none" w="med" len="med"/>
          </a:ln>
          <a:effectLst/>
        </p:spPr>
      </p:cxnSp>
      <p:sp>
        <p:nvSpPr>
          <p:cNvPr id="2" name="Text Box 15">
            <a:extLst>
              <a:ext uri="{FF2B5EF4-FFF2-40B4-BE49-F238E27FC236}">
                <a16:creationId xmlns:a16="http://schemas.microsoft.com/office/drawing/2014/main" id="{8581EE50-F6C4-B9CD-BA53-4FB1AB6FCF42}"/>
              </a:ext>
            </a:extLst>
          </p:cNvPr>
          <p:cNvSpPr txBox="1">
            <a:spLocks noChangeArrowheads="1"/>
          </p:cNvSpPr>
          <p:nvPr/>
        </p:nvSpPr>
        <p:spPr bwMode="auto">
          <a:xfrm>
            <a:off x="410496" y="63765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Geyer. Ann Oncol. 2022;33:1250.</a:t>
            </a:r>
            <a:endParaRPr lang="en-US" altLang="en-US" sz="1200" b="0" spc="-1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6363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5B60-13BB-44DB-8499-136D673DDF7E}"/>
              </a:ext>
            </a:extLst>
          </p:cNvPr>
          <p:cNvSpPr>
            <a:spLocks noGrp="1"/>
          </p:cNvSpPr>
          <p:nvPr>
            <p:ph type="title"/>
          </p:nvPr>
        </p:nvSpPr>
        <p:spPr/>
        <p:txBody>
          <a:bodyPr/>
          <a:lstStyle/>
          <a:p>
            <a:r>
              <a:rPr lang="en-US"/>
              <a:t>OlympiA: Safety</a:t>
            </a:r>
          </a:p>
        </p:txBody>
      </p:sp>
      <p:sp>
        <p:nvSpPr>
          <p:cNvPr id="79" name="Content Placeholder 78">
            <a:extLst>
              <a:ext uri="{FF2B5EF4-FFF2-40B4-BE49-F238E27FC236}">
                <a16:creationId xmlns:a16="http://schemas.microsoft.com/office/drawing/2014/main" id="{B2F3EB09-0B6D-62AD-B701-0734E67ABE4B}"/>
              </a:ext>
            </a:extLst>
          </p:cNvPr>
          <p:cNvSpPr>
            <a:spLocks noGrp="1"/>
          </p:cNvSpPr>
          <p:nvPr>
            <p:ph idx="1"/>
          </p:nvPr>
        </p:nvSpPr>
        <p:spPr>
          <a:xfrm>
            <a:off x="8430937" y="1513047"/>
            <a:ext cx="3438856" cy="4650687"/>
          </a:xfrm>
        </p:spPr>
        <p:txBody>
          <a:bodyPr/>
          <a:lstStyle/>
          <a:p>
            <a:r>
              <a:rPr lang="en-US" sz="2400"/>
              <a:t>AEs of special interest, </a:t>
            </a:r>
            <a:r>
              <a:rPr lang="en-US" sz="2400" b="1">
                <a:solidFill>
                  <a:schemeClr val="accent1"/>
                </a:solidFill>
              </a:rPr>
              <a:t>olaparib</a:t>
            </a:r>
            <a:r>
              <a:rPr lang="en-US" sz="2400"/>
              <a:t> vs </a:t>
            </a:r>
            <a:r>
              <a:rPr lang="en-US" sz="2400" b="1">
                <a:solidFill>
                  <a:schemeClr val="accent3"/>
                </a:solidFill>
              </a:rPr>
              <a:t>placebo</a:t>
            </a:r>
            <a:r>
              <a:rPr lang="en-US" sz="2400"/>
              <a:t>:</a:t>
            </a:r>
          </a:p>
          <a:p>
            <a:pPr lvl="1"/>
            <a:r>
              <a:rPr lang="en-US" sz="2200"/>
              <a:t>MDS/AML: </a:t>
            </a:r>
            <a:br>
              <a:rPr lang="en-US" sz="2200"/>
            </a:br>
            <a:r>
              <a:rPr lang="en-US" sz="2200">
                <a:solidFill>
                  <a:schemeClr val="accent1"/>
                </a:solidFill>
              </a:rPr>
              <a:t>0.2% </a:t>
            </a:r>
            <a:r>
              <a:rPr lang="en-US" sz="2200"/>
              <a:t>vs </a:t>
            </a:r>
            <a:r>
              <a:rPr lang="en-US" sz="2200">
                <a:solidFill>
                  <a:schemeClr val="accent3"/>
                </a:solidFill>
              </a:rPr>
              <a:t>0.3%</a:t>
            </a:r>
          </a:p>
          <a:p>
            <a:pPr lvl="1"/>
            <a:r>
              <a:rPr lang="en-US" sz="2200"/>
              <a:t>Pneumonitis: </a:t>
            </a:r>
            <a:br>
              <a:rPr lang="en-US" sz="2200"/>
            </a:br>
            <a:r>
              <a:rPr lang="en-US" sz="2200">
                <a:solidFill>
                  <a:schemeClr val="accent1"/>
                </a:solidFill>
              </a:rPr>
              <a:t>1.0%</a:t>
            </a:r>
            <a:r>
              <a:rPr lang="en-US" sz="2200"/>
              <a:t> vs </a:t>
            </a:r>
            <a:r>
              <a:rPr lang="en-US" sz="2200">
                <a:solidFill>
                  <a:schemeClr val="accent3"/>
                </a:solidFill>
              </a:rPr>
              <a:t>1.3%</a:t>
            </a:r>
          </a:p>
          <a:p>
            <a:pPr lvl="1"/>
            <a:r>
              <a:rPr lang="en-US" sz="2200"/>
              <a:t>New primary malignancy: </a:t>
            </a:r>
            <a:br>
              <a:rPr lang="en-US" sz="2200"/>
            </a:br>
            <a:r>
              <a:rPr lang="en-US" sz="2200">
                <a:solidFill>
                  <a:schemeClr val="accent1"/>
                </a:solidFill>
              </a:rPr>
              <a:t>2.3%</a:t>
            </a:r>
            <a:r>
              <a:rPr lang="en-US" sz="2200"/>
              <a:t> vs </a:t>
            </a:r>
            <a:r>
              <a:rPr lang="en-US" sz="2200">
                <a:solidFill>
                  <a:schemeClr val="accent3"/>
                </a:solidFill>
              </a:rPr>
              <a:t>4.0%</a:t>
            </a:r>
          </a:p>
          <a:p>
            <a:r>
              <a:rPr lang="en-US" sz="2400"/>
              <a:t>AE leading to permanent d/c: </a:t>
            </a:r>
            <a:br>
              <a:rPr lang="en-US" sz="2400"/>
            </a:br>
            <a:r>
              <a:rPr lang="en-US" sz="2400">
                <a:solidFill>
                  <a:schemeClr val="accent1"/>
                </a:solidFill>
              </a:rPr>
              <a:t>10.8%</a:t>
            </a:r>
            <a:r>
              <a:rPr lang="en-US" sz="2400"/>
              <a:t> vs </a:t>
            </a:r>
            <a:r>
              <a:rPr lang="en-US" sz="2400">
                <a:solidFill>
                  <a:schemeClr val="accent3"/>
                </a:solidFill>
              </a:rPr>
              <a:t>4.6%</a:t>
            </a:r>
          </a:p>
        </p:txBody>
      </p:sp>
      <p:graphicFrame>
        <p:nvGraphicFramePr>
          <p:cNvPr id="9" name="Table 8">
            <a:extLst>
              <a:ext uri="{FF2B5EF4-FFF2-40B4-BE49-F238E27FC236}">
                <a16:creationId xmlns:a16="http://schemas.microsoft.com/office/drawing/2014/main" id="{3989DDA9-1D30-8FE4-CC72-91AA9F1EAC36}"/>
              </a:ext>
            </a:extLst>
          </p:cNvPr>
          <p:cNvGraphicFramePr>
            <a:graphicFrameLocks noGrp="1"/>
          </p:cNvGraphicFramePr>
          <p:nvPr>
            <p:extLst>
              <p:ext uri="{D42A27DB-BD31-4B8C-83A1-F6EECF244321}">
                <p14:modId xmlns:p14="http://schemas.microsoft.com/office/powerpoint/2010/main" val="2743973824"/>
              </p:ext>
            </p:extLst>
          </p:nvPr>
        </p:nvGraphicFramePr>
        <p:xfrm>
          <a:off x="727076" y="1604963"/>
          <a:ext cx="7539035" cy="4693920"/>
        </p:xfrm>
        <a:graphic>
          <a:graphicData uri="http://schemas.openxmlformats.org/drawingml/2006/table">
            <a:tbl>
              <a:tblPr firstRow="1" firstCol="1" bandRow="1">
                <a:tableStyleId>{5C22544A-7EE6-4342-B048-85BDC9FD1C3A}</a:tableStyleId>
              </a:tblPr>
              <a:tblGrid>
                <a:gridCol w="2596695">
                  <a:extLst>
                    <a:ext uri="{9D8B030D-6E8A-4147-A177-3AD203B41FA5}">
                      <a16:colId xmlns:a16="http://schemas.microsoft.com/office/drawing/2014/main" val="3972273165"/>
                    </a:ext>
                  </a:extLst>
                </a:gridCol>
                <a:gridCol w="1235585">
                  <a:extLst>
                    <a:ext uri="{9D8B030D-6E8A-4147-A177-3AD203B41FA5}">
                      <a16:colId xmlns:a16="http://schemas.microsoft.com/office/drawing/2014/main" val="3532607997"/>
                    </a:ext>
                  </a:extLst>
                </a:gridCol>
                <a:gridCol w="1235585">
                  <a:extLst>
                    <a:ext uri="{9D8B030D-6E8A-4147-A177-3AD203B41FA5}">
                      <a16:colId xmlns:a16="http://schemas.microsoft.com/office/drawing/2014/main" val="2029781027"/>
                    </a:ext>
                  </a:extLst>
                </a:gridCol>
                <a:gridCol w="1235585">
                  <a:extLst>
                    <a:ext uri="{9D8B030D-6E8A-4147-A177-3AD203B41FA5}">
                      <a16:colId xmlns:a16="http://schemas.microsoft.com/office/drawing/2014/main" val="2002593095"/>
                    </a:ext>
                  </a:extLst>
                </a:gridCol>
                <a:gridCol w="1235585">
                  <a:extLst>
                    <a:ext uri="{9D8B030D-6E8A-4147-A177-3AD203B41FA5}">
                      <a16:colId xmlns:a16="http://schemas.microsoft.com/office/drawing/2014/main" val="1346859895"/>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AEs in ≥10%, n (%)</a:t>
                      </a:r>
                    </a:p>
                  </a:txBody>
                  <a:tcPr marL="118872" marR="118872" anchor="ctr">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595959"/>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Olaparib (n = 911)</a:t>
                      </a:r>
                    </a:p>
                  </a:txBody>
                  <a:tcPr marL="118872" marR="118872" anchor="b">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Placebo (n = 904)</a:t>
                      </a:r>
                    </a:p>
                  </a:txBody>
                  <a:tcPr marL="118872" marR="118872">
                    <a:lnL w="28575"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50621355"/>
                  </a:ext>
                </a:extLst>
              </a:tr>
              <a:tr h="0">
                <a:tc vMerge="1">
                  <a:txBody>
                    <a:bodyPr/>
                    <a:lstStyle/>
                    <a:p>
                      <a:pPr marL="0" marR="0">
                        <a:spcBef>
                          <a:spcPts val="0"/>
                        </a:spcBef>
                        <a:spcAft>
                          <a:spcPts val="0"/>
                        </a:spcAft>
                      </a:pPr>
                      <a:endParaRPr kumimoji="0" lang="en-US" sz="20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algn="ctr">
                        <a:spcBef>
                          <a:spcPts val="0"/>
                        </a:spcBef>
                        <a:spcAft>
                          <a:spcPts val="0"/>
                        </a:spcAft>
                      </a:pPr>
                      <a:r>
                        <a:rPr kumimoji="0" lang="en-GB" sz="1600" b="1" i="0" u="none" strike="noStrike" kern="1200" cap="none" normalizeH="0" baseline="0">
                          <a:ln>
                            <a:noFill/>
                          </a:ln>
                          <a:solidFill>
                            <a:schemeClr val="tx1"/>
                          </a:solidFill>
                          <a:effectLst/>
                          <a:latin typeface="Calibri" panose="020F0502020204030204" pitchFamily="34" charset="0"/>
                          <a:ea typeface="+mn-ea"/>
                          <a:cs typeface="+mn-cs"/>
                        </a:rPr>
                        <a:t>Any Gr</a:t>
                      </a: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b">
                    <a:lnL w="285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marL="0" marR="0" algn="ctr">
                        <a:spcBef>
                          <a:spcPts val="0"/>
                        </a:spcBef>
                        <a:spcAft>
                          <a:spcPts val="0"/>
                        </a:spcAft>
                      </a:pPr>
                      <a:r>
                        <a:rPr kumimoji="0" lang="en-GB" sz="1600" b="1" i="0" u="none" strike="noStrike" kern="1200" cap="none" normalizeH="0" baseline="0">
                          <a:ln>
                            <a:noFill/>
                          </a:ln>
                          <a:solidFill>
                            <a:schemeClr val="tx1"/>
                          </a:solidFill>
                          <a:effectLst/>
                          <a:latin typeface="Calibri" panose="020F0502020204030204" pitchFamily="34" charset="0"/>
                          <a:ea typeface="+mn-ea"/>
                          <a:cs typeface="+mn-cs"/>
                        </a:rPr>
                        <a:t>Gr ≥3</a:t>
                      </a: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b">
                    <a:lnL w="12700" cmpd="sng">
                      <a:noFill/>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marL="0" marR="0" algn="ctr">
                        <a:spcBef>
                          <a:spcPts val="0"/>
                        </a:spcBef>
                        <a:spcAft>
                          <a:spcPts val="0"/>
                        </a:spcAft>
                      </a:pPr>
                      <a:r>
                        <a:rPr kumimoji="0" lang="en-GB" sz="1600" b="1" i="0" u="none" strike="noStrike" kern="1200" cap="none" normalizeH="0" baseline="0">
                          <a:ln>
                            <a:noFill/>
                          </a:ln>
                          <a:solidFill>
                            <a:schemeClr val="tx1"/>
                          </a:solidFill>
                          <a:effectLst/>
                          <a:latin typeface="Calibri" panose="020F0502020204030204" pitchFamily="34" charset="0"/>
                          <a:ea typeface="+mn-ea"/>
                          <a:cs typeface="+mn-cs"/>
                        </a:rPr>
                        <a:t>Any Gr</a:t>
                      </a: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b">
                    <a:lnL w="28575"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marL="0" marR="0" algn="ctr">
                        <a:spcBef>
                          <a:spcPts val="0"/>
                        </a:spcBef>
                        <a:spcAft>
                          <a:spcPts val="0"/>
                        </a:spcAft>
                      </a:pPr>
                      <a:r>
                        <a:rPr kumimoji="0" lang="en-GB" sz="1600" b="1" i="0" u="none" strike="noStrike" kern="1200" cap="none" normalizeH="0" baseline="0">
                          <a:ln>
                            <a:noFill/>
                          </a:ln>
                          <a:solidFill>
                            <a:schemeClr val="tx1"/>
                          </a:solidFill>
                          <a:effectLst/>
                          <a:latin typeface="Calibri" panose="020F0502020204030204" pitchFamily="34" charset="0"/>
                          <a:ea typeface="+mn-ea"/>
                          <a:cs typeface="+mn-cs"/>
                        </a:rPr>
                        <a:t>Gr ≥3</a:t>
                      </a:r>
                      <a:endParaRPr kumimoji="0" lang="en-US" sz="1600" b="1" i="0" u="none" strike="noStrike" kern="1200" cap="none" normalizeH="0" baseline="0">
                        <a:ln>
                          <a:noFill/>
                        </a:ln>
                        <a:solidFill>
                          <a:schemeClr val="tx1"/>
                        </a:solidFill>
                        <a:effectLst/>
                        <a:latin typeface="Calibri" panose="020F0502020204030204" pitchFamily="34" charset="0"/>
                        <a:ea typeface="+mn-ea"/>
                        <a:cs typeface="+mn-cs"/>
                      </a:endParaRPr>
                    </a:p>
                  </a:txBody>
                  <a:tcPr marL="118872" marR="118872"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383959856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Nausea</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520 (57.1)</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(0.8)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213 (23.6)</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 (0.0)</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29004097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Fatigue</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367 (40.3)</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 (1.8)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248 (27.4)</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 (0.7)</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9485246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Anemia</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215 (23.6)</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79 (8.7)</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35 (3.9)</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(0.3)</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02796282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Vomiting</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206 (22.6)</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 (0.7)</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74 (8.2)</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 (0.0)</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6912567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Headache</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180 (19.8)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(0.2)</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152 (16.8)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(0.1)</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59508042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Diarrhea</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160 (17.6)</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(0.3)</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124 (13.7)</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(0.3)</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5445626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Neutrophil count decreased</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147 (16.1)</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45 (4.9)</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59 (6.5)</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 (0.8)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3449368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WBC count decreased</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144 (15.8)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27 (3.0)</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52 (5.8)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(0.3)</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7054396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Decreased appetite</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119 (13.1)</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(0.2)</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53 (5.9)</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 (0.0)</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135841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Dysgeusia</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107 (11.7)</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 (0.0)</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38 (4.2)</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 (0.0)</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8861537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Dizziness</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104 (11.4)</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(0.1)</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66 (7.3)</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(0.1)</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95268266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Arthralgia</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89 (9.8)</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(0.2)</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115 (12.7)</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GB"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(0.2)</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18872" marR="118872">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84090714"/>
                  </a:ext>
                </a:extLst>
              </a:tr>
            </a:tbl>
          </a:graphicData>
        </a:graphic>
      </p:graphicFrame>
      <p:sp>
        <p:nvSpPr>
          <p:cNvPr id="3" name="Text Box 15">
            <a:extLst>
              <a:ext uri="{FF2B5EF4-FFF2-40B4-BE49-F238E27FC236}">
                <a16:creationId xmlns:a16="http://schemas.microsoft.com/office/drawing/2014/main" id="{F2272D51-9D73-1F03-5CE3-54482AB18A84}"/>
              </a:ext>
            </a:extLst>
          </p:cNvPr>
          <p:cNvSpPr txBox="1">
            <a:spLocks noChangeArrowheads="1"/>
          </p:cNvSpPr>
          <p:nvPr/>
        </p:nvSpPr>
        <p:spPr bwMode="auto">
          <a:xfrm>
            <a:off x="410496" y="63765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Geyer. Ann Oncol. 2022;33:1250.</a:t>
            </a:r>
            <a:endParaRPr lang="en-US" altLang="en-US" sz="1200" b="0" spc="-1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167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cs typeface="Calibri" panose="020F0502020204030204" pitchFamily="34" charset="0"/>
              </a:rPr>
              <a:t>Adjuvant Olaparib for EBC With </a:t>
            </a:r>
            <a:br>
              <a:rPr lang="en-US">
                <a:cs typeface="Calibri" panose="020F0502020204030204" pitchFamily="34" charset="0"/>
              </a:rPr>
            </a:br>
            <a:r>
              <a:rPr lang="en-US" i="1">
                <a:cs typeface="Calibri" panose="020F0502020204030204" pitchFamily="34" charset="0"/>
              </a:rPr>
              <a:t>BRCA1/2</a:t>
            </a:r>
            <a:r>
              <a:rPr lang="en-US">
                <a:cs typeface="Calibri" panose="020F0502020204030204" pitchFamily="34" charset="0"/>
              </a:rPr>
              <a:t> Mutations: FDA Approval</a:t>
            </a:r>
            <a:endParaRPr lang="en-US" altLang="en-US">
              <a:cs typeface="Calibri" panose="020F0502020204030204" pitchFamily="34" charset="0"/>
            </a:endParaRPr>
          </a:p>
        </p:txBody>
      </p:sp>
      <p:sp>
        <p:nvSpPr>
          <p:cNvPr id="3" name="TextBox 2">
            <a:extLst>
              <a:ext uri="{FF2B5EF4-FFF2-40B4-BE49-F238E27FC236}">
                <a16:creationId xmlns:a16="http://schemas.microsoft.com/office/drawing/2014/main" id="{40662BDC-A365-4746-AACA-43541ABEDC7A}"/>
              </a:ext>
            </a:extLst>
          </p:cNvPr>
          <p:cNvSpPr txBox="1"/>
          <p:nvPr/>
        </p:nvSpPr>
        <p:spPr bwMode="auto">
          <a:xfrm>
            <a:off x="1479796" y="2381895"/>
            <a:ext cx="9232408" cy="2246769"/>
          </a:xfrm>
          <a:prstGeom prst="rect">
            <a:avLst/>
          </a:prstGeom>
          <a:solidFill>
            <a:srgbClr val="015873"/>
          </a:solidFill>
          <a:ln>
            <a:noFill/>
          </a:ln>
        </p:spPr>
        <p:txBody>
          <a:bodyPr wrap="square" rtlCol="0">
            <a:spAutoFit/>
          </a:bodyPr>
          <a:lstStyle/>
          <a:p>
            <a:pPr algn="ctr">
              <a:spcBef>
                <a:spcPts val="1000"/>
              </a:spcBef>
              <a:spcAft>
                <a:spcPts val="700"/>
              </a:spcAft>
            </a:pPr>
            <a:r>
              <a:rPr lang="en-US" sz="2800">
                <a:latin typeface="Calibri" panose="020F0502020204030204" pitchFamily="34" charset="0"/>
                <a:cs typeface="Calibri" panose="020F0502020204030204" pitchFamily="34" charset="0"/>
              </a:rPr>
              <a:t>Olaparib is indicated for the adjuvant treatment of adult patients with deleterious or suspected deleterious g</a:t>
            </a:r>
            <a:r>
              <a:rPr lang="en-US" sz="2800" i="1">
                <a:latin typeface="Calibri" panose="020F0502020204030204" pitchFamily="34" charset="0"/>
                <a:cs typeface="Calibri" panose="020F0502020204030204" pitchFamily="34" charset="0"/>
              </a:rPr>
              <a:t>BRCAm,</a:t>
            </a:r>
            <a:r>
              <a:rPr lang="en-US" sz="2800">
                <a:latin typeface="Calibri" panose="020F0502020204030204" pitchFamily="34" charset="0"/>
                <a:cs typeface="Calibri" panose="020F0502020204030204" pitchFamily="34" charset="0"/>
              </a:rPr>
              <a:t> HER2- high-risk early breast cancer who have received neoadjuvant or adjuvant chemotherapy. Select patients based on an FDA-approved companion diagnostic.</a:t>
            </a:r>
          </a:p>
        </p:txBody>
      </p:sp>
      <p:sp>
        <p:nvSpPr>
          <p:cNvPr id="16" name="Text Box 15">
            <a:extLst>
              <a:ext uri="{FF2B5EF4-FFF2-40B4-BE49-F238E27FC236}">
                <a16:creationId xmlns:a16="http://schemas.microsoft.com/office/drawing/2014/main" id="{1F1539AD-1C27-4E4B-9F98-572A7930C295}"/>
              </a:ext>
            </a:extLst>
          </p:cNvPr>
          <p:cNvSpPr txBox="1">
            <a:spLocks noChangeArrowheads="1"/>
          </p:cNvSpPr>
          <p:nvPr/>
        </p:nvSpPr>
        <p:spPr bwMode="auto">
          <a:xfrm>
            <a:off x="412751" y="6369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a:solidFill>
                  <a:schemeClr val="bg2"/>
                </a:solidFill>
                <a:latin typeface="Calibri" panose="020F0502020204030204" pitchFamily="34" charset="0"/>
                <a:cs typeface="Calibri" panose="020F0502020204030204" pitchFamily="34" charset="0"/>
              </a:rPr>
              <a:t>Olaparib PI. </a:t>
            </a:r>
            <a:endParaRPr kumimoji="0" lang="en-US" altLang="en-US" sz="1200" b="0" i="0" u="none" strike="noStrike" kern="1200" cap="none" spc="0" normalizeH="0" baseline="0" noProof="0">
              <a:ln>
                <a:noFill/>
              </a:ln>
              <a:solidFill>
                <a:schemeClr val="bg2"/>
              </a:solidFill>
              <a:effectLst/>
              <a:highlight>
                <a:srgbClr val="FFFF00"/>
              </a:highligh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ABCF284-C1A0-13DA-5623-C9516098992B}"/>
              </a:ext>
            </a:extLst>
          </p:cNvPr>
          <p:cNvSpPr txBox="1"/>
          <p:nvPr/>
        </p:nvSpPr>
        <p:spPr bwMode="auto">
          <a:xfrm>
            <a:off x="1479796" y="1699662"/>
            <a:ext cx="5422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800">
                <a:solidFill>
                  <a:schemeClr val="bg1"/>
                </a:solidFill>
                <a:latin typeface="Calibri" panose="020F0502020204030204" pitchFamily="34" charset="0"/>
                <a:cs typeface="Calibri" panose="020F0502020204030204" pitchFamily="34" charset="0"/>
              </a:rPr>
              <a:t>March 11, 2022</a:t>
            </a:r>
          </a:p>
        </p:txBody>
      </p:sp>
    </p:spTree>
    <p:extLst>
      <p:ext uri="{BB962C8B-B14F-4D97-AF65-F5344CB8AC3E}">
        <p14:creationId xmlns:p14="http://schemas.microsoft.com/office/powerpoint/2010/main" val="3137356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0363F6-8827-E940-80B1-E1A5DEA6D07A}"/>
              </a:ext>
            </a:extLst>
          </p:cNvPr>
          <p:cNvSpPr>
            <a:spLocks noGrp="1"/>
          </p:cNvSpPr>
          <p:nvPr>
            <p:ph type="title"/>
          </p:nvPr>
        </p:nvSpPr>
        <p:spPr/>
        <p:txBody>
          <a:bodyPr/>
          <a:lstStyle/>
          <a:p>
            <a:r>
              <a:rPr lang="en-US"/>
              <a:t>NCCN Guidelines on Testing for </a:t>
            </a:r>
            <a:r>
              <a:rPr lang="en-US" i="1"/>
              <a:t>BRCA1/2 </a:t>
            </a:r>
            <a:r>
              <a:rPr lang="en-US"/>
              <a:t>Mutations</a:t>
            </a:r>
            <a:endParaRPr lang="en-US">
              <a:solidFill>
                <a:schemeClr val="bg1"/>
              </a:solidFill>
            </a:endParaRPr>
          </a:p>
        </p:txBody>
      </p:sp>
      <p:sp>
        <p:nvSpPr>
          <p:cNvPr id="7" name="Slide Number Placeholder 7">
            <a:extLst>
              <a:ext uri="{FF2B5EF4-FFF2-40B4-BE49-F238E27FC236}">
                <a16:creationId xmlns:a16="http://schemas.microsoft.com/office/drawing/2014/main" id="{25EC2A1E-965B-554A-8A34-717E78C91F9D}"/>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Content Placeholder 1"/>
          <p:cNvSpPr txBox="1">
            <a:spLocks/>
          </p:cNvSpPr>
          <p:nvPr/>
        </p:nvSpPr>
        <p:spPr>
          <a:xfrm>
            <a:off x="423121" y="1862554"/>
            <a:ext cx="5507779" cy="4351338"/>
          </a:xfrm>
          <a:prstGeom prst="rect">
            <a:avLst/>
          </a:prstGeom>
        </p:spPr>
        <p:txBody>
          <a:bodyPr vert="horz" lIns="27432" tIns="0" rIns="0" bIns="0" rtlCol="0">
            <a:normAutofit/>
          </a:bodyPr>
          <a:lstStyle>
            <a:lvl1pPr marL="228600" indent="-338328" algn="l" defTabSz="914400" rtl="0" eaLnBrk="1" latinLnBrk="0" hangingPunct="1">
              <a:lnSpc>
                <a:spcPct val="100000"/>
              </a:lnSpc>
              <a:spcBef>
                <a:spcPts val="10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685800" indent="-338328" algn="l" defTabSz="914400" rtl="0" eaLnBrk="1" latinLnBrk="0" hangingPunct="1">
              <a:lnSpc>
                <a:spcPct val="100000"/>
              </a:lnSpc>
              <a:spcBef>
                <a:spcPts val="500"/>
              </a:spcBef>
              <a:spcAft>
                <a:spcPts val="600"/>
              </a:spcAft>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338328"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3pPr>
            <a:lvl4pPr marL="1600200" indent="-338328" algn="l" defTabSz="914400" rtl="0" eaLnBrk="1" latinLnBrk="0" hangingPunct="1">
              <a:lnSpc>
                <a:spcPct val="100000"/>
              </a:lnSpc>
              <a:spcBef>
                <a:spcPts val="500"/>
              </a:spcBef>
              <a:spcAft>
                <a:spcPts val="600"/>
              </a:spcAft>
              <a:buFont typeface="System Font Regular"/>
              <a:buChar char="–"/>
              <a:defRPr sz="2400" kern="1200">
                <a:solidFill>
                  <a:schemeClr val="tx1"/>
                </a:solidFill>
                <a:latin typeface="Calibri" panose="020F0502020204030204" pitchFamily="34" charset="0"/>
                <a:ea typeface="+mn-ea"/>
                <a:cs typeface="Calibri" panose="020F0502020204030204" pitchFamily="34" charset="0"/>
              </a:defRPr>
            </a:lvl4pPr>
            <a:lvl5pPr marL="2057400" indent="-338328" algn="l" defTabSz="914400" rtl="0" eaLnBrk="1" latinLnBrk="0" hangingPunct="1">
              <a:lnSpc>
                <a:spcPct val="100000"/>
              </a:lnSpc>
              <a:spcBef>
                <a:spcPts val="500"/>
              </a:spcBef>
              <a:spcAft>
                <a:spcPts val="600"/>
              </a:spcAft>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20000"/>
              </a:lnSpc>
              <a:spcBef>
                <a:spcPts val="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Text Box 15">
            <a:extLst>
              <a:ext uri="{FF2B5EF4-FFF2-40B4-BE49-F238E27FC236}">
                <a16:creationId xmlns:a16="http://schemas.microsoft.com/office/drawing/2014/main" id="{0421529E-E214-3207-A1CC-13B9DE3AC969}"/>
              </a:ext>
            </a:extLst>
          </p:cNvPr>
          <p:cNvSpPr txBox="1">
            <a:spLocks noChangeArrowheads="1"/>
          </p:cNvSpPr>
          <p:nvPr/>
        </p:nvSpPr>
        <p:spPr bwMode="auto">
          <a:xfrm>
            <a:off x="392873" y="6369037"/>
            <a:ext cx="876470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NCCN. Genetic/familial high-risk assessment: breast, ovarian, and pancreatic. v.3.2024. nccn.org. </a:t>
            </a:r>
          </a:p>
        </p:txBody>
      </p:sp>
      <p:graphicFrame>
        <p:nvGraphicFramePr>
          <p:cNvPr id="12" name="Group 3">
            <a:extLst>
              <a:ext uri="{FF2B5EF4-FFF2-40B4-BE49-F238E27FC236}">
                <a16:creationId xmlns:a16="http://schemas.microsoft.com/office/drawing/2014/main" id="{BF2BB381-D5A4-5D48-C311-0E4FF3749BFD}"/>
              </a:ext>
            </a:extLst>
          </p:cNvPr>
          <p:cNvGraphicFramePr>
            <a:graphicFrameLocks/>
          </p:cNvGraphicFramePr>
          <p:nvPr>
            <p:extLst>
              <p:ext uri="{D42A27DB-BD31-4B8C-83A1-F6EECF244321}">
                <p14:modId xmlns:p14="http://schemas.microsoft.com/office/powerpoint/2010/main" val="1368109209"/>
              </p:ext>
            </p:extLst>
          </p:nvPr>
        </p:nvGraphicFramePr>
        <p:xfrm>
          <a:off x="522288" y="1341442"/>
          <a:ext cx="5573793" cy="4693952"/>
        </p:xfrm>
        <a:graphic>
          <a:graphicData uri="http://schemas.openxmlformats.org/drawingml/2006/table">
            <a:tbl>
              <a:tblPr/>
              <a:tblGrid>
                <a:gridCol w="5573793">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diagnosed at ANY AGE with breast cancer</a:t>
                      </a:r>
                      <a:br>
                        <a:rPr kumimoji="0" lang="en-US" sz="1600" b="1" i="0" u="none" strike="noStrike" cap="none" normalizeH="0" baseline="0">
                          <a:ln>
                            <a:noFill/>
                          </a:ln>
                          <a:solidFill>
                            <a:schemeClr val="tx1"/>
                          </a:solidFill>
                          <a:effectLst/>
                          <a:latin typeface="Calibri" panose="020F0502020204030204" pitchFamily="34" charset="0"/>
                        </a:rPr>
                      </a:br>
                      <a:r>
                        <a:rPr kumimoji="0" lang="en-US" sz="1600" b="1" i="0" u="none" strike="noStrike" cap="none" normalizeH="0" baseline="0">
                          <a:ln>
                            <a:noFill/>
                          </a:ln>
                          <a:solidFill>
                            <a:schemeClr val="tx1"/>
                          </a:solidFill>
                          <a:effectLst/>
                          <a:latin typeface="Calibri" panose="020F0502020204030204" pitchFamily="34" charset="0"/>
                        </a:rPr>
                        <a:t>and any of the following: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cap="none" normalizeH="0" baseline="0">
                          <a:ln>
                            <a:noFill/>
                          </a:ln>
                          <a:solidFill>
                            <a:schemeClr val="accent3"/>
                          </a:solidFill>
                          <a:effectLst/>
                          <a:latin typeface="Calibri" panose="020F0502020204030204" pitchFamily="34" charset="0"/>
                        </a:rPr>
                        <a:t>To aid adjuvant therapy decision-making using olaparib</a:t>
                      </a:r>
                      <a:br>
                        <a:rPr kumimoji="0" lang="en-US" sz="1600" b="1" i="0" u="none" strike="noStrike" cap="none" normalizeH="0" baseline="0">
                          <a:ln>
                            <a:noFill/>
                          </a:ln>
                          <a:solidFill>
                            <a:schemeClr val="accent3"/>
                          </a:solidFill>
                          <a:effectLst/>
                          <a:latin typeface="Calibri" panose="020F0502020204030204" pitchFamily="34" charset="0"/>
                        </a:rPr>
                      </a:br>
                      <a:r>
                        <a:rPr kumimoji="0" lang="en-US" sz="1600" b="1" i="0" u="none" strike="noStrike" cap="none" normalizeH="0" baseline="0">
                          <a:ln>
                            <a:noFill/>
                          </a:ln>
                          <a:solidFill>
                            <a:schemeClr val="accent3"/>
                          </a:solidFill>
                          <a:effectLst/>
                          <a:latin typeface="Calibri" panose="020F0502020204030204" pitchFamily="34" charset="0"/>
                        </a:rPr>
                        <a:t>for high-risk HER2- EBC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To aid systemic therapy decision-making using </a:t>
                      </a:r>
                      <a:br>
                        <a:rPr kumimoji="0" lang="en-US" sz="1600" b="0" i="0" u="none" strike="noStrike" cap="none" normalizeH="0" baseline="0">
                          <a:ln>
                            <a:noFill/>
                          </a:ln>
                          <a:solidFill>
                            <a:schemeClr val="bg1"/>
                          </a:solidFill>
                          <a:effectLst/>
                          <a:latin typeface="Calibri" panose="020F0502020204030204" pitchFamily="34" charset="0"/>
                        </a:rPr>
                      </a:br>
                      <a:r>
                        <a:rPr kumimoji="0" lang="en-US" sz="1600" b="0" i="0" u="none" strike="noStrike" cap="none" normalizeH="0" baseline="0">
                          <a:ln>
                            <a:noFill/>
                          </a:ln>
                          <a:solidFill>
                            <a:schemeClr val="bg1"/>
                          </a:solidFill>
                          <a:effectLst/>
                          <a:latin typeface="Calibri" panose="020F0502020204030204" pitchFamily="34" charset="0"/>
                        </a:rPr>
                        <a:t>PARP inhibitors in metastatic setting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cap="none" normalizeH="0" baseline="0">
                          <a:ln>
                            <a:noFill/>
                          </a:ln>
                          <a:solidFill>
                            <a:schemeClr val="accent3"/>
                          </a:solidFill>
                          <a:effectLst/>
                          <a:latin typeface="Calibri" panose="020F0502020204030204" pitchFamily="34" charset="0"/>
                        </a:rPr>
                        <a:t>TNBC 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Multiple primary breast cancers at any time interval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Lobular breast cancer and personal/family history of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diffuse gastric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Male breast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Ashkenazi Jewish ancestry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close blood relative with any of the following:</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Aged ≤50 yr with breast cancer</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Male breast cancer</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Ovarian or pancreatic cancer</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Metastatic or high-/very high–risk prostate cancer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 total breast and/or prostate cancer diagnoses in patient/close blood relatives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16" name="Group 3">
            <a:extLst>
              <a:ext uri="{FF2B5EF4-FFF2-40B4-BE49-F238E27FC236}">
                <a16:creationId xmlns:a16="http://schemas.microsoft.com/office/drawing/2014/main" id="{3C51A516-0901-4D42-E003-AB1180133923}"/>
              </a:ext>
            </a:extLst>
          </p:cNvPr>
          <p:cNvGraphicFramePr>
            <a:graphicFrameLocks/>
          </p:cNvGraphicFramePr>
          <p:nvPr>
            <p:extLst>
              <p:ext uri="{D42A27DB-BD31-4B8C-83A1-F6EECF244321}">
                <p14:modId xmlns:p14="http://schemas.microsoft.com/office/powerpoint/2010/main" val="1045653087"/>
              </p:ext>
            </p:extLst>
          </p:nvPr>
        </p:nvGraphicFramePr>
        <p:xfrm>
          <a:off x="6385116" y="1341442"/>
          <a:ext cx="5376672" cy="3627168"/>
        </p:xfrm>
        <a:graphic>
          <a:graphicData uri="http://schemas.openxmlformats.org/drawingml/2006/table">
            <a:tbl>
              <a:tblPr/>
              <a:tblGrid>
                <a:gridCol w="5376672">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Patients with family history of cancer only and any of the following: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Has &gt;5% probability of a </a:t>
                      </a:r>
                      <a:r>
                        <a:rPr kumimoji="0" lang="en-US" sz="1600" b="0" i="1" u="none" strike="noStrike" cap="none" normalizeH="0" baseline="0">
                          <a:ln>
                            <a:noFill/>
                          </a:ln>
                          <a:solidFill>
                            <a:schemeClr val="bg2">
                              <a:lumMod val="10000"/>
                            </a:schemeClr>
                          </a:solidFill>
                          <a:effectLst/>
                          <a:latin typeface="Calibri" panose="020F0502020204030204" pitchFamily="34" charset="0"/>
                        </a:rPr>
                        <a:t>BRCA1/2</a:t>
                      </a:r>
                      <a:r>
                        <a:rPr kumimoji="0" lang="en-US" sz="1600" b="0" i="0" u="none" strike="noStrike" cap="none" normalizeH="0" baseline="0">
                          <a:ln>
                            <a:noFill/>
                          </a:ln>
                          <a:solidFill>
                            <a:schemeClr val="bg2">
                              <a:lumMod val="10000"/>
                            </a:schemeClr>
                          </a:solidFill>
                          <a:effectLst/>
                          <a:latin typeface="Calibri" panose="020F0502020204030204" pitchFamily="34" charset="0"/>
                        </a:rPr>
                        <a:t> pathogenic/likely pathogenic variant according to prior probability models (eg, BRCAPro, CanRisk, Tyrer-Cuzick)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Affected patient not meeting criteria for those diagnosed with breast cancer at any 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Unaffected individual with first-/second-degree blood relative meeting any criteria for those diagnosed with breast cancer at any age, unless relative only meets criteria for systemic therapy decision-making</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Arial" panose="020B0604020202020204" pitchFamily="34" charset="0"/>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May also extend to affected third-degree blood relative if related through 2 male relatives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a:ln>
                            <a:noFill/>
                          </a:ln>
                          <a:solidFill>
                            <a:schemeClr val="tx1"/>
                          </a:solidFill>
                          <a:effectLst/>
                          <a:latin typeface="Calibri" panose="020F0502020204030204" pitchFamily="34" charset="0"/>
                          <a:ea typeface="+mn-ea"/>
                          <a:cs typeface="+mn-cs"/>
                        </a:rPr>
                        <a:t>Patients aged ≤50 yr with personal history of breast cancer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237286014"/>
                  </a:ext>
                </a:extLst>
              </a:tr>
            </a:tbl>
          </a:graphicData>
        </a:graphic>
      </p:graphicFrame>
    </p:spTree>
    <p:custDataLst>
      <p:tags r:id="rId1"/>
    </p:custDataLst>
    <p:extLst>
      <p:ext uri="{BB962C8B-B14F-4D97-AF65-F5344CB8AC3E}">
        <p14:creationId xmlns:p14="http://schemas.microsoft.com/office/powerpoint/2010/main" val="3934268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4856B-A8B6-42FD-8E40-24640B6FA88A}"/>
              </a:ext>
            </a:extLst>
          </p:cNvPr>
          <p:cNvSpPr>
            <a:spLocks noGrp="1"/>
          </p:cNvSpPr>
          <p:nvPr>
            <p:ph type="title"/>
          </p:nvPr>
        </p:nvSpPr>
        <p:spPr/>
        <p:txBody>
          <a:bodyPr/>
          <a:lstStyle/>
          <a:p>
            <a:r>
              <a:rPr lang="en-US" i="1"/>
              <a:t>BRCA1/2 </a:t>
            </a:r>
            <a:r>
              <a:rPr lang="en-US"/>
              <a:t>Testing Details</a:t>
            </a:r>
          </a:p>
        </p:txBody>
      </p:sp>
      <p:sp>
        <p:nvSpPr>
          <p:cNvPr id="3" name="Content Placeholder 2">
            <a:extLst>
              <a:ext uri="{FF2B5EF4-FFF2-40B4-BE49-F238E27FC236}">
                <a16:creationId xmlns:a16="http://schemas.microsoft.com/office/drawing/2014/main" id="{0B8D2BBA-B0CD-4E6C-9556-D0A6C1C24CAB}"/>
              </a:ext>
            </a:extLst>
          </p:cNvPr>
          <p:cNvSpPr>
            <a:spLocks noGrp="1"/>
          </p:cNvSpPr>
          <p:nvPr>
            <p:ph sz="half" idx="1"/>
          </p:nvPr>
        </p:nvSpPr>
        <p:spPr>
          <a:xfrm>
            <a:off x="601820" y="1339280"/>
            <a:ext cx="5309278" cy="4678738"/>
          </a:xfrm>
        </p:spPr>
        <p:txBody>
          <a:bodyPr/>
          <a:lstStyle/>
          <a:p>
            <a:r>
              <a:rPr lang="en-US" sz="2400"/>
              <a:t>Consider HCP-directed testing for </a:t>
            </a:r>
            <a:r>
              <a:rPr lang="en-US" sz="2400" i="1"/>
              <a:t>BRCA1/2 </a:t>
            </a:r>
            <a:r>
              <a:rPr lang="en-US" sz="2400"/>
              <a:t>if treatment decisions are time sensitive</a:t>
            </a:r>
          </a:p>
          <a:p>
            <a:r>
              <a:rPr lang="en-US" sz="2400"/>
              <a:t>Blood or saliva sample</a:t>
            </a:r>
          </a:p>
          <a:p>
            <a:r>
              <a:rPr lang="en-US" sz="2400"/>
              <a:t>Turnaround time ~3-4 wk</a:t>
            </a:r>
          </a:p>
          <a:p>
            <a:r>
              <a:rPr lang="en-US" sz="2400"/>
              <a:t>Involve genetic counselors and professionals when:</a:t>
            </a:r>
          </a:p>
          <a:p>
            <a:pPr lvl="1"/>
            <a:r>
              <a:rPr lang="en-US" sz="2200"/>
              <a:t>Interpreting multigene panel testing</a:t>
            </a:r>
          </a:p>
          <a:p>
            <a:pPr lvl="1"/>
            <a:r>
              <a:rPr lang="en-US" sz="2200"/>
              <a:t>Interpreting results showing VUS and non-</a:t>
            </a:r>
            <a:r>
              <a:rPr lang="en-US" sz="2200" i="1"/>
              <a:t>BRCA </a:t>
            </a:r>
            <a:r>
              <a:rPr lang="en-US" sz="2200"/>
              <a:t>alterations</a:t>
            </a:r>
          </a:p>
          <a:p>
            <a:endParaRPr lang="en-US" sz="2400"/>
          </a:p>
        </p:txBody>
      </p:sp>
      <p:sp>
        <p:nvSpPr>
          <p:cNvPr id="4" name="Content Placeholder 3">
            <a:extLst>
              <a:ext uri="{FF2B5EF4-FFF2-40B4-BE49-F238E27FC236}">
                <a16:creationId xmlns:a16="http://schemas.microsoft.com/office/drawing/2014/main" id="{684DE85D-04EC-22D8-1DD9-85CE0AE6715E}"/>
              </a:ext>
            </a:extLst>
          </p:cNvPr>
          <p:cNvSpPr>
            <a:spLocks noGrp="1"/>
          </p:cNvSpPr>
          <p:nvPr>
            <p:ph sz="half" idx="2"/>
          </p:nvPr>
        </p:nvSpPr>
        <p:spPr>
          <a:xfrm>
            <a:off x="6252634" y="1339280"/>
            <a:ext cx="5229570" cy="4679462"/>
          </a:xfrm>
        </p:spPr>
        <p:txBody>
          <a:bodyPr/>
          <a:lstStyle/>
          <a:p>
            <a:r>
              <a:rPr lang="en-US" sz="2400"/>
              <a:t>Most insurance covers testing if patient meets criteria</a:t>
            </a:r>
          </a:p>
          <a:p>
            <a:r>
              <a:rPr lang="en-US" sz="2400"/>
              <a:t>Testing labs may offer special financial programs</a:t>
            </a:r>
          </a:p>
          <a:p>
            <a:pPr lvl="1"/>
            <a:r>
              <a:rPr lang="en-US" sz="2200"/>
              <a:t>Medicaid</a:t>
            </a:r>
          </a:p>
          <a:p>
            <a:pPr lvl="1"/>
            <a:r>
              <a:rPr lang="en-US" sz="2200"/>
              <a:t>Medicare</a:t>
            </a:r>
          </a:p>
          <a:p>
            <a:pPr lvl="1"/>
            <a:r>
              <a:rPr lang="en-US" sz="2200"/>
              <a:t>Uninsured</a:t>
            </a:r>
          </a:p>
          <a:p>
            <a:pPr lvl="1"/>
            <a:endParaRPr lang="en-US" sz="2400"/>
          </a:p>
          <a:p>
            <a:pPr lvl="1"/>
            <a:endParaRPr lang="en-US" sz="2400"/>
          </a:p>
          <a:p>
            <a:pPr lvl="1"/>
            <a:endParaRPr lang="en-US" sz="2400"/>
          </a:p>
          <a:p>
            <a:endParaRPr lang="en-US" sz="2400"/>
          </a:p>
        </p:txBody>
      </p:sp>
      <p:sp>
        <p:nvSpPr>
          <p:cNvPr id="5" name="Text Box 15">
            <a:extLst>
              <a:ext uri="{FF2B5EF4-FFF2-40B4-BE49-F238E27FC236}">
                <a16:creationId xmlns:a16="http://schemas.microsoft.com/office/drawing/2014/main" id="{2DD7303B-D42F-CD5F-0639-FA6ED8987E84}"/>
              </a:ext>
            </a:extLst>
          </p:cNvPr>
          <p:cNvSpPr txBox="1">
            <a:spLocks noChangeArrowheads="1"/>
          </p:cNvSpPr>
          <p:nvPr/>
        </p:nvSpPr>
        <p:spPr bwMode="auto">
          <a:xfrm>
            <a:off x="412751" y="5813145"/>
            <a:ext cx="6031592" cy="83099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NCCN. Genetic/familial high-risk assessment: breast, ovarian, and pancreatic. v.3.2024. nccn.org. </a:t>
            </a:r>
            <a:r>
              <a:rPr lang="en-US" sz="1200" b="0">
                <a:solidFill>
                  <a:schemeClr val="bg2"/>
                </a:solidFill>
                <a:latin typeface="Calibri" panose="020F0502020204030204" pitchFamily="34" charset="0"/>
                <a:cs typeface="Calibri" panose="020F0502020204030204" pitchFamily="34" charset="0"/>
              </a:rPr>
              <a:t>cancer.gov/about-cancer/causes-prevention/genetics/brca-fact-sheet#does-health-insurance-cover-the-cost-of-genetic-testing-for-brca1-and-brca2-variants.</a:t>
            </a:r>
          </a:p>
          <a:p>
            <a:r>
              <a:rPr lang="en-US" altLang="en-US" sz="1200" b="0" spc="-10">
                <a:solidFill>
                  <a:schemeClr val="bg2"/>
                </a:solidFill>
                <a:latin typeface="Calibri" panose="020F0502020204030204" pitchFamily="34" charset="0"/>
                <a:cs typeface="+mn-cs"/>
              </a:rPr>
              <a:t>Robson. Hematol Oncol Clin N Am. 2023;37:17. </a:t>
            </a:r>
            <a:endParaRPr lang="en-US" sz="1200" b="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8910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D80AA-BFEC-D2E4-AD44-AE6900FA354A}"/>
              </a:ext>
            </a:extLst>
          </p:cNvPr>
          <p:cNvSpPr>
            <a:spLocks noGrp="1"/>
          </p:cNvSpPr>
          <p:nvPr>
            <p:ph type="title"/>
          </p:nvPr>
        </p:nvSpPr>
        <p:spPr/>
        <p:txBody>
          <a:bodyPr/>
          <a:lstStyle/>
          <a:p>
            <a:r>
              <a:rPr lang="en-US"/>
              <a:t>Dosing Considerations for Adjuvant Olaparib in EBC</a:t>
            </a:r>
          </a:p>
        </p:txBody>
      </p:sp>
      <p:sp>
        <p:nvSpPr>
          <p:cNvPr id="9" name="Content Placeholder 8">
            <a:extLst>
              <a:ext uri="{FF2B5EF4-FFF2-40B4-BE49-F238E27FC236}">
                <a16:creationId xmlns:a16="http://schemas.microsoft.com/office/drawing/2014/main" id="{147EFA7B-A425-8BB5-BF20-BD409CE27731}"/>
              </a:ext>
            </a:extLst>
          </p:cNvPr>
          <p:cNvSpPr>
            <a:spLocks noGrp="1"/>
          </p:cNvSpPr>
          <p:nvPr>
            <p:ph sz="half" idx="2"/>
          </p:nvPr>
        </p:nvSpPr>
        <p:spPr>
          <a:xfrm>
            <a:off x="6252634" y="3429000"/>
            <a:ext cx="5229570" cy="2761191"/>
          </a:xfrm>
        </p:spPr>
        <p:txBody>
          <a:bodyPr/>
          <a:lstStyle/>
          <a:p>
            <a:r>
              <a:rPr lang="en-US"/>
              <a:t>Manage AEs with dose holds and reductions</a:t>
            </a:r>
          </a:p>
          <a:p>
            <a:r>
              <a:rPr lang="en-US"/>
              <a:t>Permanently discontinue for recurrent/high-grade AEs</a:t>
            </a:r>
          </a:p>
          <a:p>
            <a:endParaRPr lang="en-US"/>
          </a:p>
          <a:p>
            <a:endParaRPr lang="en-US"/>
          </a:p>
        </p:txBody>
      </p:sp>
      <p:sp>
        <p:nvSpPr>
          <p:cNvPr id="4" name="Text Box 11">
            <a:extLst>
              <a:ext uri="{FF2B5EF4-FFF2-40B4-BE49-F238E27FC236}">
                <a16:creationId xmlns:a16="http://schemas.microsoft.com/office/drawing/2014/main" id="{CED6D23A-0003-F392-62FF-64A99BA35DAA}"/>
              </a:ext>
            </a:extLst>
          </p:cNvPr>
          <p:cNvSpPr txBox="1">
            <a:spLocks noChangeArrowheads="1"/>
          </p:cNvSpPr>
          <p:nvPr/>
        </p:nvSpPr>
        <p:spPr bwMode="auto">
          <a:xfrm>
            <a:off x="402472" y="6384567"/>
            <a:ext cx="846744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buNone/>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Olaparib PI. Tutt. NEJM. 2021;384:2394.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LaFargue. Lancet Oncol. 2019;20:e15.</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Content Placeholder 3">
            <a:extLst>
              <a:ext uri="{FF2B5EF4-FFF2-40B4-BE49-F238E27FC236}">
                <a16:creationId xmlns:a16="http://schemas.microsoft.com/office/drawing/2014/main" id="{539541A4-A60B-7795-3560-21322725DAB1}"/>
              </a:ext>
            </a:extLst>
          </p:cNvPr>
          <p:cNvGraphicFramePr>
            <a:graphicFrameLocks/>
          </p:cNvGraphicFramePr>
          <p:nvPr>
            <p:extLst>
              <p:ext uri="{D42A27DB-BD31-4B8C-83A1-F6EECF244321}">
                <p14:modId xmlns:p14="http://schemas.microsoft.com/office/powerpoint/2010/main" val="2816561230"/>
              </p:ext>
            </p:extLst>
          </p:nvPr>
        </p:nvGraphicFramePr>
        <p:xfrm>
          <a:off x="522288" y="1610437"/>
          <a:ext cx="5376672" cy="3108960"/>
        </p:xfrm>
        <a:graphic>
          <a:graphicData uri="http://schemas.openxmlformats.org/drawingml/2006/table">
            <a:tbl>
              <a:tblPr firstRow="1" bandRow="1">
                <a:tableStyleId>{6E25E649-3F16-4E02-A733-19D2CDBF48F0}</a:tableStyleId>
              </a:tblPr>
              <a:tblGrid>
                <a:gridCol w="1968249">
                  <a:extLst>
                    <a:ext uri="{9D8B030D-6E8A-4147-A177-3AD203B41FA5}">
                      <a16:colId xmlns:a16="http://schemas.microsoft.com/office/drawing/2014/main" val="2856461488"/>
                    </a:ext>
                  </a:extLst>
                </a:gridCol>
                <a:gridCol w="3408423">
                  <a:extLst>
                    <a:ext uri="{9D8B030D-6E8A-4147-A177-3AD203B41FA5}">
                      <a16:colId xmlns:a16="http://schemas.microsoft.com/office/drawing/2014/main" val="1856614805"/>
                    </a:ext>
                  </a:extLst>
                </a:gridCol>
              </a:tblGrid>
              <a:tr h="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2000">
                          <a:latin typeface="+mj-lt"/>
                        </a:rPr>
                        <a:t>Consideration</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algn="ctr" defTabSz="914400" rtl="0" eaLnBrk="1" latinLnBrk="0" hangingPunct="1"/>
                      <a:r>
                        <a:rPr lang="en-US" sz="2000" b="1" kern="1200">
                          <a:solidFill>
                            <a:schemeClr val="tx1"/>
                          </a:solidFill>
                          <a:latin typeface="+mj-lt"/>
                          <a:ea typeface="+mn-ea"/>
                          <a:cs typeface="+mn-cs"/>
                        </a:rPr>
                        <a:t>Adjuvant Olaparib (OlympiA)</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66048780"/>
                  </a:ext>
                </a:extLst>
              </a:tr>
              <a:tr h="168615">
                <a:tc>
                  <a:txBody>
                    <a:bodyPr/>
                    <a:lstStyle/>
                    <a:p>
                      <a:r>
                        <a:rPr lang="en-US" sz="2000" b="1">
                          <a:solidFill>
                            <a:schemeClr val="bg1"/>
                          </a:solidFill>
                          <a:latin typeface="+mj-lt"/>
                        </a:rPr>
                        <a:t>Dosing </a:t>
                      </a:r>
                    </a:p>
                  </a:txBody>
                  <a:tcPr anchor="ctr">
                    <a:lnL>
                      <a:noFill/>
                    </a:lnL>
                    <a:lnR>
                      <a:noFill/>
                    </a:lnR>
                    <a:lnT w="254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kern="1200">
                          <a:solidFill>
                            <a:schemeClr val="bg1"/>
                          </a:solidFill>
                          <a:latin typeface="+mj-lt"/>
                          <a:ea typeface="+mn-ea"/>
                          <a:cs typeface="+mn-cs"/>
                        </a:rPr>
                        <a:t>300 mg PO BID </a:t>
                      </a:r>
                      <a:br>
                        <a:rPr lang="en-US" sz="2000" kern="1200">
                          <a:solidFill>
                            <a:schemeClr val="bg1"/>
                          </a:solidFill>
                          <a:latin typeface="+mj-lt"/>
                          <a:ea typeface="+mn-ea"/>
                          <a:cs typeface="+mn-cs"/>
                        </a:rPr>
                      </a:br>
                      <a:r>
                        <a:rPr lang="en-US" sz="2000" kern="1200">
                          <a:solidFill>
                            <a:schemeClr val="bg1"/>
                          </a:solidFill>
                          <a:latin typeface="+mj-lt"/>
                          <a:ea typeface="+mn-ea"/>
                          <a:cs typeface="+mn-cs"/>
                        </a:rPr>
                        <a:t>(with or without food)</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94771220"/>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1">
                          <a:solidFill>
                            <a:schemeClr val="bg1"/>
                          </a:solidFill>
                          <a:latin typeface="+mj-lt"/>
                        </a:rPr>
                        <a:t>Timing for starting olaparib</a:t>
                      </a:r>
                    </a:p>
                  </a:txBody>
                  <a:tcPr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Completed all local tx (including RT) 2-12 wk before study entry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Completed ≥6 cycles of neoadjuvant or adjuvant CT</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4921446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1">
                          <a:solidFill>
                            <a:schemeClr val="bg1"/>
                          </a:solidFill>
                          <a:latin typeface="+mj-lt"/>
                        </a:rPr>
                        <a:t>Duration</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2000">
                          <a:solidFill>
                            <a:schemeClr val="bg1"/>
                          </a:solidFill>
                          <a:latin typeface="+mj-lt"/>
                        </a:rPr>
                        <a:t>1 yr</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7288320"/>
                  </a:ext>
                </a:extLst>
              </a:tr>
            </a:tbl>
          </a:graphicData>
        </a:graphic>
      </p:graphicFrame>
      <p:graphicFrame>
        <p:nvGraphicFramePr>
          <p:cNvPr id="8" name="Content Placeholder 3">
            <a:extLst>
              <a:ext uri="{FF2B5EF4-FFF2-40B4-BE49-F238E27FC236}">
                <a16:creationId xmlns:a16="http://schemas.microsoft.com/office/drawing/2014/main" id="{3372C4AE-991A-D33D-C0A5-E31560A46704}"/>
              </a:ext>
            </a:extLst>
          </p:cNvPr>
          <p:cNvGraphicFramePr>
            <a:graphicFrameLocks/>
          </p:cNvGraphicFramePr>
          <p:nvPr>
            <p:extLst>
              <p:ext uri="{D42A27DB-BD31-4B8C-83A1-F6EECF244321}">
                <p14:modId xmlns:p14="http://schemas.microsoft.com/office/powerpoint/2010/main" val="1360254373"/>
              </p:ext>
            </p:extLst>
          </p:nvPr>
        </p:nvGraphicFramePr>
        <p:xfrm>
          <a:off x="6381941" y="1610437"/>
          <a:ext cx="5376672" cy="1584960"/>
        </p:xfrm>
        <a:graphic>
          <a:graphicData uri="http://schemas.openxmlformats.org/drawingml/2006/table">
            <a:tbl>
              <a:tblPr firstRow="1" bandRow="1">
                <a:tableStyleId>{6E25E649-3F16-4E02-A733-19D2CDBF48F0}</a:tableStyleId>
              </a:tblPr>
              <a:tblGrid>
                <a:gridCol w="2750027">
                  <a:extLst>
                    <a:ext uri="{9D8B030D-6E8A-4147-A177-3AD203B41FA5}">
                      <a16:colId xmlns:a16="http://schemas.microsoft.com/office/drawing/2014/main" val="2856461488"/>
                    </a:ext>
                  </a:extLst>
                </a:gridCol>
                <a:gridCol w="2626645">
                  <a:extLst>
                    <a:ext uri="{9D8B030D-6E8A-4147-A177-3AD203B41FA5}">
                      <a16:colId xmlns:a16="http://schemas.microsoft.com/office/drawing/2014/main" val="1856614805"/>
                    </a:ext>
                  </a:extLst>
                </a:gridCol>
              </a:tblGrid>
              <a:tr h="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2000">
                          <a:latin typeface="+mj-lt"/>
                        </a:rPr>
                        <a:t>Dosing</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algn="ctr" defTabSz="914400" rtl="0" eaLnBrk="1" latinLnBrk="0" hangingPunct="1"/>
                      <a:r>
                        <a:rPr lang="en-US" sz="2000" b="1" kern="1200">
                          <a:solidFill>
                            <a:schemeClr val="tx1"/>
                          </a:solidFill>
                          <a:latin typeface="+mj-lt"/>
                          <a:ea typeface="+mn-ea"/>
                          <a:cs typeface="+mn-cs"/>
                        </a:rPr>
                        <a:t>Adjuvant Olaparib</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66048780"/>
                  </a:ext>
                </a:extLst>
              </a:tr>
              <a:tr h="168615">
                <a:tc>
                  <a:txBody>
                    <a:bodyPr/>
                    <a:lstStyle/>
                    <a:p>
                      <a:r>
                        <a:rPr lang="en-US" sz="2000" b="1">
                          <a:solidFill>
                            <a:schemeClr val="bg1"/>
                          </a:solidFill>
                          <a:latin typeface="+mj-lt"/>
                        </a:rPr>
                        <a:t>Starting dose </a:t>
                      </a:r>
                    </a:p>
                  </a:txBody>
                  <a:tcPr anchor="ctr">
                    <a:lnL>
                      <a:noFill/>
                    </a:lnL>
                    <a:lnR>
                      <a:noFill/>
                    </a:lnR>
                    <a:lnT w="254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kern="1200">
                          <a:solidFill>
                            <a:schemeClr val="bg1"/>
                          </a:solidFill>
                          <a:latin typeface="+mj-lt"/>
                          <a:ea typeface="+mn-ea"/>
                          <a:cs typeface="+mn-cs"/>
                        </a:rPr>
                        <a:t>300 mg PO BID</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94771220"/>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1">
                          <a:solidFill>
                            <a:schemeClr val="bg1"/>
                          </a:solidFill>
                          <a:latin typeface="+mj-lt"/>
                        </a:rPr>
                        <a:t>First dose reduction</a:t>
                      </a:r>
                    </a:p>
                  </a:txBody>
                  <a:tcPr anchor="ctr">
                    <a:lnL>
                      <a:noFill/>
                    </a:lnL>
                    <a:lnR>
                      <a:noFill/>
                    </a:lnR>
                    <a:lnT>
                      <a:noFill/>
                    </a:lnT>
                    <a:lnB>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kern="1200">
                          <a:solidFill>
                            <a:schemeClr val="bg1"/>
                          </a:solidFill>
                          <a:latin typeface="+mj-lt"/>
                          <a:ea typeface="+mn-ea"/>
                          <a:cs typeface="+mn-cs"/>
                        </a:rPr>
                        <a:t>250 mg PO BID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4921446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US" sz="2000" b="1">
                          <a:solidFill>
                            <a:schemeClr val="bg1"/>
                          </a:solidFill>
                          <a:latin typeface="+mj-lt"/>
                        </a:rPr>
                        <a:t>Second dose reduction</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2000" kern="1200">
                          <a:solidFill>
                            <a:schemeClr val="bg1"/>
                          </a:solidFill>
                          <a:latin typeface="+mj-lt"/>
                          <a:ea typeface="+mn-ea"/>
                          <a:cs typeface="+mn-cs"/>
                        </a:rPr>
                        <a:t>200 mg PO BID</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7288320"/>
                  </a:ext>
                </a:extLst>
              </a:tr>
            </a:tbl>
          </a:graphicData>
        </a:graphic>
      </p:graphicFrame>
    </p:spTree>
    <p:extLst>
      <p:ext uri="{BB962C8B-B14F-4D97-AF65-F5344CB8AC3E}">
        <p14:creationId xmlns:p14="http://schemas.microsoft.com/office/powerpoint/2010/main" val="4139117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B70DA-6FF1-42B3-BED9-76BF37FD449E}"/>
              </a:ext>
            </a:extLst>
          </p:cNvPr>
          <p:cNvSpPr>
            <a:spLocks noGrp="1"/>
          </p:cNvSpPr>
          <p:nvPr>
            <p:ph type="title"/>
          </p:nvPr>
        </p:nvSpPr>
        <p:spPr/>
        <p:txBody>
          <a:bodyPr/>
          <a:lstStyle/>
          <a:p>
            <a:r>
              <a:rPr lang="en-US"/>
              <a:t>Practical Management Strategies: Olaparib AEs</a:t>
            </a:r>
            <a:br>
              <a:rPr lang="en-US"/>
            </a:br>
            <a:endParaRPr lang="en-US"/>
          </a:p>
        </p:txBody>
      </p:sp>
      <p:graphicFrame>
        <p:nvGraphicFramePr>
          <p:cNvPr id="11" name="Group 32">
            <a:extLst>
              <a:ext uri="{FF2B5EF4-FFF2-40B4-BE49-F238E27FC236}">
                <a16:creationId xmlns:a16="http://schemas.microsoft.com/office/drawing/2014/main" id="{BD862032-948A-4006-A7B2-0E468C31EF50}"/>
              </a:ext>
            </a:extLst>
          </p:cNvPr>
          <p:cNvGraphicFramePr>
            <a:graphicFrameLocks noGrp="1"/>
          </p:cNvGraphicFramePr>
          <p:nvPr>
            <p:extLst>
              <p:ext uri="{D42A27DB-BD31-4B8C-83A1-F6EECF244321}">
                <p14:modId xmlns:p14="http://schemas.microsoft.com/office/powerpoint/2010/main" val="3600943965"/>
              </p:ext>
            </p:extLst>
          </p:nvPr>
        </p:nvGraphicFramePr>
        <p:xfrm>
          <a:off x="720725" y="943284"/>
          <a:ext cx="10747375" cy="5029312"/>
        </p:xfrm>
        <a:graphic>
          <a:graphicData uri="http://schemas.openxmlformats.org/drawingml/2006/table">
            <a:tbl>
              <a:tblPr/>
              <a:tblGrid>
                <a:gridCol w="1872430">
                  <a:extLst>
                    <a:ext uri="{9D8B030D-6E8A-4147-A177-3AD203B41FA5}">
                      <a16:colId xmlns:a16="http://schemas.microsoft.com/office/drawing/2014/main" val="20000"/>
                    </a:ext>
                  </a:extLst>
                </a:gridCol>
                <a:gridCol w="8874945">
                  <a:extLst>
                    <a:ext uri="{9D8B030D-6E8A-4147-A177-3AD203B41FA5}">
                      <a16:colId xmlns:a16="http://schemas.microsoft.com/office/drawing/2014/main" val="239432357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Management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Anemia*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indent="0">
                        <a:buFont typeface="Wingdings" panose="05000000000000000000" pitchFamily="2" charset="2"/>
                        <a:buNone/>
                      </a:pPr>
                      <a:r>
                        <a:rPr lang="en-US" sz="1600" i="0" u="none" baseline="0">
                          <a:solidFill>
                            <a:schemeClr val="bg1"/>
                          </a:solidFill>
                          <a:latin typeface="Calibri" panose="020F0502020204030204" pitchFamily="34" charset="0"/>
                        </a:rPr>
                        <a:t>Hgb &lt;8 g/dL and/or requiring transfusion for symptomatic relief: </a:t>
                      </a:r>
                    </a:p>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Monitor closely</a:t>
                      </a:r>
                    </a:p>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Recurrent: Reduce dose to avoid multiple transfusions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Neutropenia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i="0" u="none" baseline="0">
                          <a:solidFill>
                            <a:schemeClr val="bg1"/>
                          </a:solidFill>
                          <a:latin typeface="Calibri" panose="020F0502020204030204" pitchFamily="34" charset="0"/>
                        </a:rPr>
                        <a:t>ANC &lt;500 lasting ≥5 days or associated with fever: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i="0" u="none" baseline="0">
                          <a:solidFill>
                            <a:schemeClr val="bg1"/>
                          </a:solidFill>
                          <a:latin typeface="Calibri" panose="020F0502020204030204" pitchFamily="34" charset="0"/>
                        </a:rPr>
                        <a:t>Hold until recovery of infection and granulocytes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i="0" u="none" baseline="0">
                          <a:solidFill>
                            <a:schemeClr val="bg1"/>
                          </a:solidFill>
                          <a:latin typeface="Calibri" panose="020F0502020204030204" pitchFamily="34" charset="0"/>
                        </a:rPr>
                        <a:t>Resume at a reduced dose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Thrombocytopenia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i="0" u="none" baseline="0">
                          <a:solidFill>
                            <a:schemeClr val="bg1"/>
                          </a:solidFill>
                          <a:latin typeface="Calibri" panose="020F0502020204030204" pitchFamily="34" charset="0"/>
                        </a:rPr>
                        <a:t>Persistent </a:t>
                      </a:r>
                      <a:r>
                        <a:rPr lang="en-US" sz="1600" b="0" i="0" kern="1200">
                          <a:solidFill>
                            <a:schemeClr val="bg1"/>
                          </a:solidFill>
                          <a:effectLst/>
                          <a:latin typeface="Calibri" panose="020F0502020204030204" pitchFamily="34" charset="0"/>
                          <a:ea typeface="+mn-ea"/>
                          <a:cs typeface="+mn-cs"/>
                        </a:rPr>
                        <a:t>or significant bleeding despite dose reduction: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i="0" kern="1200">
                          <a:solidFill>
                            <a:schemeClr val="bg1"/>
                          </a:solidFill>
                          <a:effectLst/>
                          <a:latin typeface="Calibri" panose="020F0502020204030204" pitchFamily="34" charset="0"/>
                          <a:ea typeface="+mn-ea"/>
                          <a:cs typeface="+mn-cs"/>
                        </a:rPr>
                        <a:t>Discontinue olaparib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Gastrointestinal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Moderate to high emetogenicity; 5-HT3 receptor antagonists (eg, ondansetron) </a:t>
                      </a:r>
                      <a:br>
                        <a:rPr lang="en-US" sz="1600" i="0" u="none" baseline="0">
                          <a:solidFill>
                            <a:schemeClr val="bg1"/>
                          </a:solidFill>
                          <a:latin typeface="Calibri" panose="020F0502020204030204" pitchFamily="34" charset="0"/>
                        </a:rPr>
                      </a:br>
                      <a:r>
                        <a:rPr lang="en-US" sz="1600" i="0" u="none" baseline="0">
                          <a:solidFill>
                            <a:schemeClr val="bg1"/>
                          </a:solidFill>
                          <a:latin typeface="Calibri" panose="020F0502020204030204" pitchFamily="34" charset="0"/>
                        </a:rPr>
                        <a:t>recommended as prophylaxis </a:t>
                      </a:r>
                    </a:p>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Persistent nausea requiring daily antiemetics and/or resulting in &gt;5% weight loss: </a:t>
                      </a:r>
                      <a:br>
                        <a:rPr lang="en-US" sz="1600" i="0" u="none" baseline="0">
                          <a:solidFill>
                            <a:schemeClr val="bg1"/>
                          </a:solidFill>
                          <a:latin typeface="Calibri" panose="020F0502020204030204" pitchFamily="34" charset="0"/>
                        </a:rPr>
                      </a:br>
                      <a:r>
                        <a:rPr lang="en-US" sz="1600" i="0" u="none" baseline="0">
                          <a:solidFill>
                            <a:schemeClr val="bg1"/>
                          </a:solidFill>
                          <a:latin typeface="Calibri" panose="020F0502020204030204" pitchFamily="34" charset="0"/>
                        </a:rPr>
                        <a:t>Consider dose reduction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Secondary MDS/AML (rare)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Incidence: ~1%</a:t>
                      </a:r>
                    </a:p>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If prolonged hematologic toxicity occurs (grade &gt;1 for &gt;4 wk), further evaluation is warranted</a:t>
                      </a:r>
                      <a:r>
                        <a:rPr kumimoji="0" lang="en-US" sz="16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endParaRPr lang="en-US" sz="1600" i="0" u="none" baseline="30000">
                        <a:solidFill>
                          <a:schemeClr val="bg1"/>
                        </a:solidFill>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Pneumonitis (rare)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Interrupt treatment and evaluate promptly for new or worsening respiratory symptoms </a:t>
                      </a:r>
                      <a:br>
                        <a:rPr lang="en-US" sz="1600" i="0" u="none" baseline="0">
                          <a:solidFill>
                            <a:schemeClr val="bg1"/>
                          </a:solidFill>
                          <a:latin typeface="Calibri" panose="020F0502020204030204" pitchFamily="34" charset="0"/>
                        </a:rPr>
                      </a:br>
                      <a:r>
                        <a:rPr lang="en-US" sz="1600" i="0" u="none" baseline="0">
                          <a:solidFill>
                            <a:schemeClr val="bg1"/>
                          </a:solidFill>
                          <a:latin typeface="Calibri" panose="020F0502020204030204" pitchFamily="34" charset="0"/>
                        </a:rPr>
                        <a:t>(eg, cough, dyspnea, fever, wheezing), or radiographic abnormalities </a:t>
                      </a:r>
                    </a:p>
                    <a:p>
                      <a:pPr marL="285750" indent="-285750">
                        <a:buFont typeface="Wingdings" panose="05000000000000000000" pitchFamily="2" charset="2"/>
                        <a:buChar char="§"/>
                      </a:pPr>
                      <a:r>
                        <a:rPr lang="en-US" sz="1600" i="0" u="none" baseline="0">
                          <a:solidFill>
                            <a:schemeClr val="bg1"/>
                          </a:solidFill>
                          <a:latin typeface="Calibri" panose="020F0502020204030204" pitchFamily="34" charset="0"/>
                        </a:rPr>
                        <a:t>Permanently discontinue olaparib if pneumonitis confirmed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6"/>
                  </a:ext>
                </a:extLst>
              </a:tr>
            </a:tbl>
          </a:graphicData>
        </a:graphic>
      </p:graphicFrame>
      <p:sp>
        <p:nvSpPr>
          <p:cNvPr id="3" name="Rectangle 2"/>
          <p:cNvSpPr/>
          <p:nvPr/>
        </p:nvSpPr>
        <p:spPr>
          <a:xfrm>
            <a:off x="660026" y="5981855"/>
            <a:ext cx="7761815" cy="276999"/>
          </a:xfrm>
          <a:prstGeom prst="rect">
            <a:avLst/>
          </a:prstGeom>
        </p:spPr>
        <p:txBody>
          <a:bodyPr wrap="square">
            <a:spAutoFit/>
          </a:bodyPr>
          <a:lstStyle/>
          <a:p>
            <a:pPr>
              <a:lnSpc>
                <a:spcPct val="100000"/>
              </a:lnSpc>
              <a:spcBef>
                <a:spcPts val="0"/>
              </a:spcBef>
              <a:spcAft>
                <a:spcPts val="0"/>
              </a:spcAft>
              <a:buClr>
                <a:schemeClr val="folHlink"/>
              </a:buClr>
              <a:buNone/>
            </a:pPr>
            <a:r>
              <a:rPr lang="en-US" altLang="en-US" sz="1200" b="0">
                <a:solidFill>
                  <a:schemeClr val="bg1"/>
                </a:solidFill>
                <a:latin typeface="Calibri" panose="020F0502020204030204" pitchFamily="34" charset="0"/>
              </a:rPr>
              <a:t>*Most frequently reported AE with PARPi. </a:t>
            </a:r>
            <a:r>
              <a:rPr kumimoji="0" 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lang="pt-BR" altLang="en-US" sz="1200" b="0">
                <a:solidFill>
                  <a:schemeClr val="bg1"/>
                </a:solidFill>
                <a:latin typeface="Calibri" panose="020F0502020204030204" pitchFamily="34" charset="0"/>
              </a:rPr>
              <a:t>Including bone marrow and cytogenetic evaluation.</a:t>
            </a:r>
            <a:endParaRPr lang="en-US" altLang="en-US" sz="1200" b="0">
              <a:solidFill>
                <a:schemeClr val="bg1"/>
              </a:solidFill>
              <a:latin typeface="Calibri" panose="020F0502020204030204" pitchFamily="34" charset="0"/>
            </a:endParaRPr>
          </a:p>
        </p:txBody>
      </p:sp>
      <p:sp>
        <p:nvSpPr>
          <p:cNvPr id="10" name="Text Box 15">
            <a:extLst>
              <a:ext uri="{FF2B5EF4-FFF2-40B4-BE49-F238E27FC236}">
                <a16:creationId xmlns:a16="http://schemas.microsoft.com/office/drawing/2014/main" id="{1B3CC475-3795-8C3E-A2BD-144261C7E618}"/>
              </a:ext>
            </a:extLst>
          </p:cNvPr>
          <p:cNvSpPr txBox="1">
            <a:spLocks noChangeArrowheads="1"/>
          </p:cNvSpPr>
          <p:nvPr/>
        </p:nvSpPr>
        <p:spPr bwMode="auto">
          <a:xfrm>
            <a:off x="392873" y="6369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NCCN. Antiemesis. v.1.2024. nccn.org. Olaparib PI. Tew. JCO. 2020;38:3468. </a:t>
            </a:r>
          </a:p>
        </p:txBody>
      </p:sp>
    </p:spTree>
    <p:extLst>
      <p:ext uri="{BB962C8B-B14F-4D97-AF65-F5344CB8AC3E}">
        <p14:creationId xmlns:p14="http://schemas.microsoft.com/office/powerpoint/2010/main" val="3892142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3C7D0-AF5B-CF37-9EDC-08E7CAE72482}"/>
              </a:ext>
            </a:extLst>
          </p:cNvPr>
          <p:cNvSpPr>
            <a:spLocks noGrp="1"/>
          </p:cNvSpPr>
          <p:nvPr>
            <p:ph type="title"/>
          </p:nvPr>
        </p:nvSpPr>
        <p:spPr/>
        <p:txBody>
          <a:bodyPr/>
          <a:lstStyle/>
          <a:p>
            <a:r>
              <a:rPr lang="en-US"/>
              <a:t>Strategies for Promoting Adherence to Oral Therapies</a:t>
            </a:r>
          </a:p>
        </p:txBody>
      </p:sp>
      <p:sp>
        <p:nvSpPr>
          <p:cNvPr id="3" name="Content Placeholder 2">
            <a:extLst>
              <a:ext uri="{FF2B5EF4-FFF2-40B4-BE49-F238E27FC236}">
                <a16:creationId xmlns:a16="http://schemas.microsoft.com/office/drawing/2014/main" id="{07EA7DDE-E4BC-E91F-74E9-DF567FC87B1F}"/>
              </a:ext>
            </a:extLst>
          </p:cNvPr>
          <p:cNvSpPr>
            <a:spLocks noGrp="1"/>
          </p:cNvSpPr>
          <p:nvPr>
            <p:ph idx="1"/>
          </p:nvPr>
        </p:nvSpPr>
        <p:spPr>
          <a:xfrm>
            <a:off x="604675" y="1330167"/>
            <a:ext cx="10877529" cy="4650686"/>
          </a:xfrm>
        </p:spPr>
        <p:txBody>
          <a:bodyPr/>
          <a:lstStyle/>
          <a:p>
            <a:r>
              <a:rPr lang="en-US" sz="2400"/>
              <a:t>Support adherence with education and strategies to manage dosing intervals and pill counts</a:t>
            </a:r>
          </a:p>
        </p:txBody>
      </p:sp>
      <p:sp>
        <p:nvSpPr>
          <p:cNvPr id="7" name="Text Box 11">
            <a:extLst>
              <a:ext uri="{FF2B5EF4-FFF2-40B4-BE49-F238E27FC236}">
                <a16:creationId xmlns:a16="http://schemas.microsoft.com/office/drawing/2014/main" id="{C5FA1BD5-7075-C537-BB40-7694B1D27FD2}"/>
              </a:ext>
            </a:extLst>
          </p:cNvPr>
          <p:cNvSpPr txBox="1">
            <a:spLocks noChangeArrowheads="1"/>
          </p:cNvSpPr>
          <p:nvPr/>
        </p:nvSpPr>
        <p:spPr bwMode="auto">
          <a:xfrm>
            <a:off x="387351" y="6222083"/>
            <a:ext cx="8564562" cy="4247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defTabSz="914400" fontAlgn="base">
              <a:buNone/>
              <a:defRPr/>
            </a:pPr>
            <a:r>
              <a:rPr lang="en-US" altLang="en-US" sz="1200" b="0" spc="-10">
                <a:solidFill>
                  <a:schemeClr val="bg2"/>
                </a:solidFill>
                <a:latin typeface="Calibri" panose="020F0502020204030204" pitchFamily="34" charset="0"/>
                <a:cs typeface="+mn-cs"/>
              </a:rPr>
              <a:t>Lambourne. J Cancer Educ. 2019;34:1024.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Schneider. Semin Oncol Nurs. 2011;27:133.</a:t>
            </a:r>
          </a:p>
        </p:txBody>
      </p:sp>
      <p:sp>
        <p:nvSpPr>
          <p:cNvPr id="10" name="Content Placeholder 2">
            <a:extLst>
              <a:ext uri="{FF2B5EF4-FFF2-40B4-BE49-F238E27FC236}">
                <a16:creationId xmlns:a16="http://schemas.microsoft.com/office/drawing/2014/main" id="{E872E7C6-5F4B-50B4-A9C6-DED52D577EEE}"/>
              </a:ext>
            </a:extLst>
          </p:cNvPr>
          <p:cNvSpPr txBox="1">
            <a:spLocks/>
          </p:cNvSpPr>
          <p:nvPr/>
        </p:nvSpPr>
        <p:spPr bwMode="auto">
          <a:xfrm>
            <a:off x="601820" y="1327850"/>
            <a:ext cx="5309278"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457200" lvl="1" indent="0" defTabSz="914400">
              <a:buFont typeface="Arial" panose="020B0604020202020204" pitchFamily="34" charset="0"/>
              <a:buNone/>
            </a:pPr>
            <a:br>
              <a:rPr lang="en-US" sz="2200" b="0" kern="0"/>
            </a:br>
            <a:endParaRPr lang="en-US" sz="2200" b="0" kern="0"/>
          </a:p>
          <a:p>
            <a:pPr lvl="1" defTabSz="914400"/>
            <a:r>
              <a:rPr lang="en-US" sz="2200" b="0" kern="0"/>
              <a:t>Explore and address patient needs, preferences, abilities, and support</a:t>
            </a:r>
          </a:p>
          <a:p>
            <a:pPr lvl="1" defTabSz="914400"/>
            <a:r>
              <a:rPr lang="en-US" sz="2200" b="0" kern="0"/>
              <a:t>Motivational interviewing techniques to identify underlying issues</a:t>
            </a:r>
          </a:p>
          <a:p>
            <a:pPr lvl="1" defTabSz="914400"/>
            <a:r>
              <a:rPr lang="en-US" sz="2200" b="0" kern="0"/>
              <a:t>Emphasize importance of adherence</a:t>
            </a:r>
          </a:p>
          <a:p>
            <a:pPr lvl="1" defTabSz="914400"/>
            <a:r>
              <a:rPr lang="en-US" sz="2200" b="0" kern="0"/>
              <a:t>Simplify regimen as much as possible</a:t>
            </a:r>
          </a:p>
          <a:p>
            <a:pPr defTabSz="914400"/>
            <a:endParaRPr lang="en-US" sz="2200" b="0" kern="0"/>
          </a:p>
        </p:txBody>
      </p:sp>
      <p:sp>
        <p:nvSpPr>
          <p:cNvPr id="11" name="Content Placeholder 3">
            <a:extLst>
              <a:ext uri="{FF2B5EF4-FFF2-40B4-BE49-F238E27FC236}">
                <a16:creationId xmlns:a16="http://schemas.microsoft.com/office/drawing/2014/main" id="{81E59C58-0118-9133-ACFC-41866603624F}"/>
              </a:ext>
            </a:extLst>
          </p:cNvPr>
          <p:cNvSpPr txBox="1">
            <a:spLocks/>
          </p:cNvSpPr>
          <p:nvPr/>
        </p:nvSpPr>
        <p:spPr>
          <a:xfrm>
            <a:off x="6252634" y="1327850"/>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457200" lvl="1" indent="0" defTabSz="914400">
              <a:buFont typeface="Arial" panose="020B0604020202020204" pitchFamily="34" charset="0"/>
              <a:buNone/>
            </a:pPr>
            <a:br>
              <a:rPr lang="en-US" sz="2200" b="0" kern="0"/>
            </a:br>
            <a:endParaRPr lang="en-US" sz="2200" b="0" kern="0"/>
          </a:p>
          <a:p>
            <a:pPr lvl="1" defTabSz="914400"/>
            <a:r>
              <a:rPr lang="en-US" sz="2200" b="0" kern="0"/>
              <a:t>Ensure that a caregiver is present</a:t>
            </a:r>
          </a:p>
          <a:p>
            <a:pPr lvl="1" defTabSz="914400"/>
            <a:r>
              <a:rPr lang="en-US" sz="2200" b="0" kern="0"/>
              <a:t>Deliver written information, medication calendars, etc</a:t>
            </a:r>
          </a:p>
          <a:p>
            <a:pPr lvl="1" defTabSz="914400"/>
            <a:r>
              <a:rPr lang="en-US" sz="2200" b="0" kern="0"/>
              <a:t>Work through financial concerns</a:t>
            </a:r>
          </a:p>
          <a:p>
            <a:pPr lvl="1" defTabSz="914400"/>
            <a:r>
              <a:rPr lang="en-US" sz="2200" kern="0">
                <a:solidFill>
                  <a:schemeClr val="accent3"/>
                </a:solidFill>
              </a:rPr>
              <a:t>Develop a process for follow-up counseling promptly after first treatment</a:t>
            </a:r>
          </a:p>
          <a:p>
            <a:pPr lvl="1" defTabSz="914400"/>
            <a:endParaRPr lang="en-US" sz="2200" b="0" kern="0"/>
          </a:p>
        </p:txBody>
      </p:sp>
      <p:sp>
        <p:nvSpPr>
          <p:cNvPr id="15" name="Rectangle 14">
            <a:extLst>
              <a:ext uri="{FF2B5EF4-FFF2-40B4-BE49-F238E27FC236}">
                <a16:creationId xmlns:a16="http://schemas.microsoft.com/office/drawing/2014/main" id="{2CC32CB6-96FB-7903-4B2D-AB8AE7E7D9E6}"/>
              </a:ext>
            </a:extLst>
          </p:cNvPr>
          <p:cNvSpPr/>
          <p:nvPr/>
        </p:nvSpPr>
        <p:spPr bwMode="auto">
          <a:xfrm>
            <a:off x="3745024" y="5151920"/>
            <a:ext cx="4389120" cy="1188720"/>
          </a:xfrm>
          <a:prstGeom prst="rect">
            <a:avLst/>
          </a:prstGeom>
          <a:solidFill>
            <a:schemeClr val="accent3">
              <a:lumMod val="20000"/>
              <a:lumOff val="80000"/>
            </a:schemeClr>
          </a:solidFill>
          <a:ln w="28575">
            <a:solidFill>
              <a:schemeClr val="accent3"/>
            </a:solidFill>
            <a:miter lim="800000"/>
            <a:headEnd/>
            <a:tailEnd/>
          </a:ln>
        </p:spPr>
        <p:txBody>
          <a:bodyPr rtlCol="0" anchor="ctr"/>
          <a:lstStyle/>
          <a:p>
            <a:pPr algn="ctr" eaLnBrk="1" hangingPunct="1">
              <a:spcBef>
                <a:spcPct val="35000"/>
              </a:spcBef>
              <a:spcAft>
                <a:spcPct val="25000"/>
              </a:spcAft>
              <a:buClr>
                <a:schemeClr val="folHlink"/>
              </a:buClr>
              <a:buNone/>
            </a:pPr>
            <a:r>
              <a:rPr lang="en-US" sz="2400" b="0">
                <a:solidFill>
                  <a:schemeClr val="bg1"/>
                </a:solidFill>
                <a:latin typeface="Calibri" panose="020F0502020204030204" pitchFamily="34" charset="0"/>
              </a:rPr>
              <a:t>“Tell me how you’re taking it.”</a:t>
            </a:r>
          </a:p>
          <a:p>
            <a:pPr algn="ctr" eaLnBrk="1" hangingPunct="1">
              <a:spcBef>
                <a:spcPct val="35000"/>
              </a:spcBef>
              <a:spcAft>
                <a:spcPct val="25000"/>
              </a:spcAft>
              <a:buClr>
                <a:schemeClr val="folHlink"/>
              </a:buClr>
              <a:buNone/>
            </a:pPr>
            <a:r>
              <a:rPr lang="en-US" sz="2400" b="0">
                <a:solidFill>
                  <a:schemeClr val="bg1"/>
                </a:solidFill>
                <a:latin typeface="Calibri" panose="020F0502020204030204" pitchFamily="34" charset="0"/>
              </a:rPr>
              <a:t>“How much does it cost?”</a:t>
            </a:r>
          </a:p>
        </p:txBody>
      </p:sp>
    </p:spTree>
    <p:extLst>
      <p:ext uri="{BB962C8B-B14F-4D97-AF65-F5344CB8AC3E}">
        <p14:creationId xmlns:p14="http://schemas.microsoft.com/office/powerpoint/2010/main" val="428770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5817-8BA4-6D7C-C4F7-C56EA72B2327}"/>
              </a:ext>
            </a:extLst>
          </p:cNvPr>
          <p:cNvSpPr>
            <a:spLocks noGrp="1"/>
          </p:cNvSpPr>
          <p:nvPr>
            <p:ph type="title"/>
          </p:nvPr>
        </p:nvSpPr>
        <p:spPr/>
        <p:txBody>
          <a:bodyPr/>
          <a:lstStyle/>
          <a:p>
            <a:r>
              <a:rPr lang="en-US"/>
              <a:t>Key Takeaways on Genetic Testing and Treating </a:t>
            </a:r>
            <a:br>
              <a:rPr lang="en-US"/>
            </a:br>
            <a:r>
              <a:rPr lang="en-US"/>
              <a:t>High-Risk EBC With Germline </a:t>
            </a:r>
            <a:r>
              <a:rPr lang="en-US" i="1"/>
              <a:t>BRCA</a:t>
            </a:r>
            <a:r>
              <a:rPr lang="en-US"/>
              <a:t> Mutation</a:t>
            </a:r>
          </a:p>
        </p:txBody>
      </p:sp>
      <p:sp>
        <p:nvSpPr>
          <p:cNvPr id="3" name="Content Placeholder 2">
            <a:extLst>
              <a:ext uri="{FF2B5EF4-FFF2-40B4-BE49-F238E27FC236}">
                <a16:creationId xmlns:a16="http://schemas.microsoft.com/office/drawing/2014/main" id="{27B0F694-4C00-5A6B-180B-BC44E715AA60}"/>
              </a:ext>
            </a:extLst>
          </p:cNvPr>
          <p:cNvSpPr>
            <a:spLocks noGrp="1"/>
          </p:cNvSpPr>
          <p:nvPr>
            <p:ph idx="1"/>
          </p:nvPr>
        </p:nvSpPr>
        <p:spPr/>
        <p:txBody>
          <a:bodyPr/>
          <a:lstStyle/>
          <a:p>
            <a:r>
              <a:rPr lang="en-US"/>
              <a:t>Phase III data show that adjuvant olaparib reduces risk of recurrence and improves survival in high-risk HR+/HER2- EBC and early TNBC</a:t>
            </a:r>
          </a:p>
          <a:p>
            <a:r>
              <a:rPr lang="en-US"/>
              <a:t>AEs associated with adjuvant olaparib can be effectively managed with supportive care, dose interruptions, and dose reductions</a:t>
            </a:r>
          </a:p>
          <a:p>
            <a:r>
              <a:rPr lang="en-US"/>
              <a:t>Test for g</a:t>
            </a:r>
            <a:r>
              <a:rPr lang="en-US" i="1"/>
              <a:t>BRCA</a:t>
            </a:r>
            <a:r>
              <a:rPr lang="en-US"/>
              <a:t>m in patients eligible for adjuvant olaparib, with TNBC, and/or with significant personal/family history</a:t>
            </a:r>
          </a:p>
          <a:p>
            <a:pPr lvl="1"/>
            <a:r>
              <a:rPr lang="en-US"/>
              <a:t>Identifying g</a:t>
            </a:r>
            <a:r>
              <a:rPr lang="en-US" i="1"/>
              <a:t>BRCA</a:t>
            </a:r>
            <a:r>
              <a:rPr lang="en-US"/>
              <a:t>m can have implications for treatment options and cancer screening in both patient and biological relatives</a:t>
            </a:r>
          </a:p>
        </p:txBody>
      </p:sp>
    </p:spTree>
    <p:extLst>
      <p:ext uri="{BB962C8B-B14F-4D97-AF65-F5344CB8AC3E}">
        <p14:creationId xmlns:p14="http://schemas.microsoft.com/office/powerpoint/2010/main" val="3926626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Coverage of </a:t>
            </a:r>
            <a:br>
              <a:rPr lang="en-US" altLang="en-US" sz="4000"/>
            </a:br>
            <a:r>
              <a:rPr lang="en-US" altLang="en-US" sz="4000"/>
              <a:t>HER2-Negative Early-Stage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a:solidFill>
                  <a:srgbClr val="E1471D"/>
                </a:solidFill>
              </a:rPr>
              <a:t>CME/CE/CPE/AAPA-certified “micro” text modules </a:t>
            </a:r>
            <a:r>
              <a:rPr lang="en-US" sz="2200" b="0"/>
              <a:t>and </a:t>
            </a:r>
            <a:r>
              <a:rPr lang="en-US" sz="2200">
                <a:solidFill>
                  <a:srgbClr val="E1471D"/>
                </a:solidFill>
              </a:rPr>
              <a:t>downloadable slidesets </a:t>
            </a:r>
            <a:r>
              <a:rPr lang="en-US" sz="2200" b="0"/>
              <a:t>on key clinical considerations in HER2- EBC, including selecting optimal adjuvant therapy and managing AEs</a:t>
            </a:r>
          </a:p>
          <a:p>
            <a:pPr>
              <a:buClr>
                <a:schemeClr val="tx2">
                  <a:lumMod val="20000"/>
                  <a:lumOff val="80000"/>
                </a:schemeClr>
              </a:buClr>
              <a:defRPr/>
            </a:pPr>
            <a:r>
              <a:rPr lang="en-US" sz="2200">
                <a:solidFill>
                  <a:srgbClr val="E1471D"/>
                </a:solidFill>
              </a:rPr>
              <a:t>CME/CE/CPE/AAPA-certified ClinicalThought commentaries </a:t>
            </a:r>
            <a:r>
              <a:rPr lang="en-US" sz="2200" b="0"/>
              <a:t>on challenges when individualizing management of patients with HER2- EBC and key takeaways from this educational program</a:t>
            </a:r>
          </a:p>
          <a:p>
            <a:pPr>
              <a:buClr>
                <a:schemeClr val="tx2">
                  <a:lumMod val="20000"/>
                  <a:lumOff val="80000"/>
                </a:schemeClr>
              </a:buClr>
              <a:defRPr/>
            </a:pPr>
            <a:r>
              <a:rPr lang="en-US" sz="2200">
                <a:solidFill>
                  <a:srgbClr val="E1471D"/>
                </a:solidFill>
              </a:rPr>
              <a:t>Downloadable patient resource </a:t>
            </a:r>
            <a:r>
              <a:rPr lang="en-US" sz="2200" b="0"/>
              <a:t>to support adherence to oral anticancer therapies for HER2- EBC</a:t>
            </a:r>
          </a:p>
          <a:p>
            <a:pPr>
              <a:buClr>
                <a:schemeClr val="tx2">
                  <a:lumMod val="20000"/>
                  <a:lumOff val="80000"/>
                </a:schemeClr>
              </a:buClr>
              <a:defRPr/>
            </a:pPr>
            <a:r>
              <a:rPr lang="en-US" sz="2200">
                <a:solidFill>
                  <a:srgbClr val="E1471D"/>
                </a:solidFill>
              </a:rPr>
              <a:t>Updates to Interactive Decision Support Tool </a:t>
            </a:r>
            <a:r>
              <a:rPr lang="en-US" sz="2200" b="0"/>
              <a:t>providing expert recommendations tailored to specific scenarios for patients with HER2- EBC</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extLst>
      <p:ext uri="{BB962C8B-B14F-4D97-AF65-F5344CB8AC3E}">
        <p14:creationId xmlns:p14="http://schemas.microsoft.com/office/powerpoint/2010/main" val="2157415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4A7CA6C7EA7044957740101B91784A" ma:contentTypeVersion="13" ma:contentTypeDescription="Create a new document." ma:contentTypeScope="" ma:versionID="41e2e702ce37019d613ff089f6c78b7e">
  <xsd:schema xmlns:xsd="http://www.w3.org/2001/XMLSchema" xmlns:xs="http://www.w3.org/2001/XMLSchema" xmlns:p="http://schemas.microsoft.com/office/2006/metadata/properties" xmlns:ns2="b2cc17d9-87ae-4912-bfb0-9eadc2c945fd" xmlns:ns3="22fd6914-46d4-4c7e-bbad-46e82841b69d" targetNamespace="http://schemas.microsoft.com/office/2006/metadata/properties" ma:root="true" ma:fieldsID="95183269553316f4a95f956fe797b643" ns2:_="" ns3:_="">
    <xsd:import namespace="b2cc17d9-87ae-4912-bfb0-9eadc2c945f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cc17d9-87ae-4912-bfb0-9eadc2c945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2cc17d9-87ae-4912-bfb0-9eadc2c945fd">
      <Terms xmlns="http://schemas.microsoft.com/office/infopath/2007/PartnerControls"/>
    </lcf76f155ced4ddcb4097134ff3c332f>
    <SharedWithUsers xmlns="22fd6914-46d4-4c7e-bbad-46e82841b69d">
      <UserInfo>
        <DisplayName>Sarah Nisly</DisplayName>
        <AccountId>2098</AccountId>
        <AccountType/>
      </UserInfo>
    </SharedWithUsers>
    <TaxCatchAll xmlns="22fd6914-46d4-4c7e-bbad-46e82841b69d" xsi:nil="true"/>
  </documentManagement>
</p:properties>
</file>

<file path=customXml/itemProps1.xml><?xml version="1.0" encoding="utf-8"?>
<ds:datastoreItem xmlns:ds="http://schemas.openxmlformats.org/officeDocument/2006/customXml" ds:itemID="{5D265863-D52F-4D8F-A01B-DE9B238A4A75}">
  <ds:schemaRefs>
    <ds:schemaRef ds:uri="22fd6914-46d4-4c7e-bbad-46e82841b69d"/>
    <ds:schemaRef ds:uri="b2cc17d9-87ae-4912-bfb0-9eadc2c945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b2cc17d9-87ae-4912-bfb0-9eadc2c945fd"/>
    <ds:schemaRef ds:uri="22fd6914-46d4-4c7e-bbad-46e82841b69d"/>
    <ds:schemaRef ds:uri="http://purl.org/dc/elements/1.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Words>3367</Words>
  <Application>Microsoft Office PowerPoint</Application>
  <PresentationFormat>Widescreen</PresentationFormat>
  <Paragraphs>490</Paragraphs>
  <Slides>20</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vt:lpstr>
      <vt:lpstr>Wingdings</vt:lpstr>
      <vt:lpstr>2022_CCO_Template</vt:lpstr>
      <vt:lpstr>Germline BRCA Testing and Targeting in  HER2-Negative Early-Stage Breast Cancer</vt:lpstr>
      <vt:lpstr>About These Slides</vt:lpstr>
      <vt:lpstr>Faculty Disclosures</vt:lpstr>
      <vt:lpstr>Prevalence of BRCA Mutations</vt:lpstr>
      <vt:lpstr>PARP Inhibition for BRCA-Mutated Cancer</vt:lpstr>
      <vt:lpstr>OlympiA: Adjuvant Olaparib vs Placebo for  BRCA1/2-Mutated, High-Risk HER2- EBC</vt:lpstr>
      <vt:lpstr>OlympiA: Baseline Patient Characteristics</vt:lpstr>
      <vt:lpstr>OlympiA: iDFS in ITT at Median Follow-up of 3.5 Yr (Second Interim Analysis)</vt:lpstr>
      <vt:lpstr>OlympiA: Subgroup Analysis of iDFS</vt:lpstr>
      <vt:lpstr>OlympiA: OS in ITT at Median Follow-up of 3.5 Yr (Second Interim Analysis)</vt:lpstr>
      <vt:lpstr>OlympiA: Subgroup Analysis of OS</vt:lpstr>
      <vt:lpstr>OlympiA: Safety</vt:lpstr>
      <vt:lpstr>Adjuvant Olaparib for EBC With  BRCA1/2 Mutations: FDA Approval</vt:lpstr>
      <vt:lpstr>NCCN Guidelines on Testing for BRCA1/2 Mutations</vt:lpstr>
      <vt:lpstr>BRCA1/2 Testing Details</vt:lpstr>
      <vt:lpstr>Dosing Considerations for Adjuvant Olaparib in EBC</vt:lpstr>
      <vt:lpstr>Practical Management Strategies: Olaparib AEs </vt:lpstr>
      <vt:lpstr>Strategies for Promoting Adherence to Oral Therapies</vt:lpstr>
      <vt:lpstr>Key Takeaways on Genetic Testing and Treating  High-Risk EBC With Germline BRCA Mutation</vt:lpstr>
      <vt:lpstr>Go Online for More CCO Coverage of  HER2-Negative Early-Stage Breast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Germline BRCA Testing and Targeting in HER2-Negative Early-Stage Breast Cancer</dc:title>
  <dc:creator>Preferred User</dc:creator>
  <cp:lastModifiedBy>Megan Cartwright</cp:lastModifiedBy>
  <cp:revision>1</cp:revision>
  <cp:lastPrinted>2016-09-26T20:21:49Z</cp:lastPrinted>
  <dcterms:created xsi:type="dcterms:W3CDTF">2005-05-27T15:08:01Z</dcterms:created>
  <dcterms:modified xsi:type="dcterms:W3CDTF">2024-05-21T16:11:51Z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0x010100364A7CA6C7EA7044957740101B91784A</vt:lpwstr>
  </property>
  <property fmtid="{D5CDD505-2E9C-101B-9397-08002B2CF9AE}" pid="9" name="MediaServiceImageTags">
    <vt:lpwstr/>
  </property>
</Properties>
</file>