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308" r:id="rId8"/>
    <p:sldId id="257" r:id="rId9"/>
    <p:sldId id="552" r:id="rId10"/>
    <p:sldId id="555" r:id="rId11"/>
    <p:sldId id="566" r:id="rId12"/>
    <p:sldId id="567" r:id="rId13"/>
    <p:sldId id="563" r:id="rId14"/>
    <p:sldId id="564"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ill Sakai" initials="JS" lastIdx="12" clrIdx="15">
    <p:extLst>
      <p:ext uri="{19B8F6BF-5375-455C-9EA6-DF929625EA0E}">
        <p15:presenceInfo xmlns:p15="http://schemas.microsoft.com/office/powerpoint/2012/main" userId="Jill Sakai" providerId="None"/>
      </p:ext>
    </p:extLst>
  </p:cmAuthor>
  <p:cmAuthor id="17" name="Gordon Kelley" initials="GK" lastIdx="6" clrIdx="16">
    <p:extLst>
      <p:ext uri="{19B8F6BF-5375-455C-9EA6-DF929625EA0E}">
        <p15:presenceInfo xmlns:p15="http://schemas.microsoft.com/office/powerpoint/2012/main" userId="S::gkelley@clinicaloptions.com::7e3d11cf-7436-4611-80d7-51121a63678e" providerId="AD"/>
      </p:ext>
    </p:extLst>
  </p:cmAuthor>
  <p:cmAuthor id="18" name="CLINICALOPTIONS\tquill" initials="C" lastIdx="3" clrIdx="17">
    <p:extLst>
      <p:ext uri="{19B8F6BF-5375-455C-9EA6-DF929625EA0E}">
        <p15:presenceInfo xmlns:p15="http://schemas.microsoft.com/office/powerpoint/2012/main" userId="CLINICALOPTIONS\tquill" providerId="None"/>
      </p:ext>
    </p:extLst>
  </p:cmAuthor>
  <p:cmAuthor id="19" name="aboecler@clinicaloptions.com" initials="a" lastIdx="2" clrIdx="18">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B19DBD-066A-4873-8092-615B81C547F9}" v="4" dt="2023-02-21T20:10:10.24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83" autoAdjust="0"/>
    <p:restoredTop sz="95057" autoAdjust="0"/>
  </p:normalViewPr>
  <p:slideViewPr>
    <p:cSldViewPr snapToGrid="0">
      <p:cViewPr varScale="1">
        <p:scale>
          <a:sx n="68" d="100"/>
          <a:sy n="68" d="100"/>
        </p:scale>
        <p:origin x="636" y="60"/>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outlineViewPr>
    <p:cViewPr>
      <p:scale>
        <a:sx n="33" d="100"/>
        <a:sy n="33" d="100"/>
      </p:scale>
      <p:origin x="0" y="-3464"/>
    </p:cViewPr>
  </p:outlin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401067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a:t>
            </a:r>
            <a:r>
              <a:rPr lang="en-US" i="1" baseline="0" dirty="0"/>
              <a:t> </a:t>
            </a:r>
            <a:r>
              <a:rPr lang="en-US" i="1" dirty="0"/>
              <a:t>mUC, metastatic</a:t>
            </a:r>
            <a:r>
              <a:rPr lang="en-US" i="1" baseline="0" dirty="0"/>
              <a:t> urothelial carcinoma; ORR, overall response rate; OS, overall survival.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224772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CBR, clinical benefit rate; CrCl, creatinine clearance; DoR, duration of response; ECOG PS, Eastern Cooperative Oncology</a:t>
            </a:r>
            <a:r>
              <a:rPr lang="en-US" i="1" baseline="0" dirty="0"/>
              <a:t> Group performance score; </a:t>
            </a:r>
            <a:r>
              <a:rPr lang="en-US" i="1" dirty="0"/>
              <a:t>ICI, immune checkpoint inhibitor;</a:t>
            </a:r>
            <a:r>
              <a:rPr lang="en-US" i="1" baseline="0" dirty="0"/>
              <a:t> </a:t>
            </a:r>
            <a:r>
              <a:rPr lang="en-US" i="1" dirty="0"/>
              <a:t>mUC, metastatic</a:t>
            </a:r>
            <a:r>
              <a:rPr lang="en-US" i="1" baseline="0" dirty="0"/>
              <a:t> urothelial carcinoma; </a:t>
            </a:r>
            <a:r>
              <a:rPr lang="en-US" i="1" dirty="0"/>
              <a:t>ORR, overall response rate; PD, progressive disease; PFS, progression-free survival; PN, peripheral neuropathy;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46680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ECOG PS, Eastern Cooperative Oncology</a:t>
            </a:r>
            <a:r>
              <a:rPr lang="en-US" i="1" baseline="0" dirty="0"/>
              <a:t> Group performance status; </a:t>
            </a:r>
            <a:r>
              <a:rPr lang="en-US" i="1" dirty="0"/>
              <a:t>ICI, immune checkpoint inhibitor</a:t>
            </a:r>
            <a:r>
              <a:rPr lang="en-US" i="1" baseline="0" dirty="0"/>
              <a:t>; PD progressive disease; PR, partial response; SD, stable disease.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1509640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CBR, clinical benefit rate; CR, complete response; ORR, overall response rate; OS, overall survival; PD, progressive disease; PFS, progression-free survival; PR, partial response;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283317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G-CSF, granulocyte colony-stimulating factor;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424205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baseline="0" dirty="0"/>
              <a:t>ICI, immune checkpoint inhibitor; ITT, intent to treat; </a:t>
            </a:r>
            <a:r>
              <a:rPr lang="en-US" i="1" dirty="0"/>
              <a:t>mUC, metastatic</a:t>
            </a:r>
            <a:r>
              <a:rPr lang="en-US" i="1" baseline="0" dirty="0"/>
              <a:t> urothelial carcinoma; ORR, overall response rate.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0726075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TROPHY-U-01 Cohort 2: Sacituzumab Govitecan After Checkpoint Inhibition in Platinum-Ineligible Metastatic Urothelial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3" y="6230628"/>
            <a:ext cx="5022779"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Bayer HealthCare Pharmaceuticals Inc.; Exelixis, Inc.; Gilead Sciences, Inc.; and Pfizer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ASCO Genitourinary Cancers Symposium</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February 16-18, 2023; San Francisco, California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TROPHY-U-01 Cohort 2: Background</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Platinum-ineligible patients with locally advanced or mUC who progress on ICI therapy have few treatment options and poor prognosis</a:t>
            </a:r>
            <a:r>
              <a:rPr lang="en-US" altLang="en-US" sz="2400" baseline="30000" dirty="0"/>
              <a:t>1</a:t>
            </a:r>
          </a:p>
          <a:p>
            <a:r>
              <a:rPr lang="en-US" altLang="en-US" sz="2400" dirty="0"/>
              <a:t>Sacituzumab govitecan: Trop-2–directed antibody–drug conjugate</a:t>
            </a:r>
            <a:r>
              <a:rPr lang="en-US" altLang="en-US" sz="2400" baseline="30000" dirty="0"/>
              <a:t>2-4</a:t>
            </a:r>
          </a:p>
          <a:p>
            <a:r>
              <a:rPr lang="en-US" altLang="en-US" sz="2400" dirty="0"/>
              <a:t>Received accelerated approval in patients with mUC who progressed on prior platinum and ICI therapies based on TROPHY-U-01 cohort 1 results</a:t>
            </a:r>
            <a:r>
              <a:rPr lang="en-US" altLang="en-US" sz="2400" baseline="30000" dirty="0"/>
              <a:t>2,3</a:t>
            </a:r>
          </a:p>
          <a:p>
            <a:pPr lvl="1"/>
            <a:r>
              <a:rPr lang="en-US" altLang="en-US" sz="2200" dirty="0"/>
              <a:t>Updated results: ORR: 28%, median OS: 10.9 mo</a:t>
            </a:r>
            <a:endParaRPr lang="en-US" altLang="en-US" sz="2200" baseline="30000" dirty="0"/>
          </a:p>
          <a:p>
            <a:pPr lvl="1"/>
            <a:r>
              <a:rPr lang="en-US" altLang="en-US" sz="2200" dirty="0"/>
              <a:t>Manageable safety profile</a:t>
            </a:r>
          </a:p>
          <a:p>
            <a:r>
              <a:rPr lang="en-US" altLang="en-US" sz="2400" dirty="0"/>
              <a:t>Current report on primary analysis of TROPHY-U-01 cohort 2 evaluating sacituzumab govitecan in patients with mUC who progressed after ICI therapy and were platinum-ineligible at start of study</a:t>
            </a:r>
            <a:r>
              <a:rPr lang="en-US" altLang="en-US" sz="2400" baseline="30000" dirty="0"/>
              <a:t>4</a:t>
            </a:r>
          </a:p>
        </p:txBody>
      </p:sp>
      <p:sp>
        <p:nvSpPr>
          <p:cNvPr id="2" name="Text Box 15">
            <a:extLst>
              <a:ext uri="{FF2B5EF4-FFF2-40B4-BE49-F238E27FC236}">
                <a16:creationId xmlns:a16="http://schemas.microsoft.com/office/drawing/2014/main" id="{FA31105B-9559-A330-C061-0EE46A0307F5}"/>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Koshkin. Transl Androl Urol. 2021;10:4022. 2. Tagawa. J Clin Oncol. 2021;39:2474.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Tagawa. ASCO GU 2023. Abstr 526. 4. Petrylak. ASCO GU 2023. Abstr 520.</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TROPHY-U-01 Cohort 2: </a:t>
            </a:r>
            <a:r>
              <a:rPr lang="en-US" dirty="0"/>
              <a:t>Study Design</a:t>
            </a:r>
            <a:endParaRPr lang="en-US" altLang="en-US" dirty="0"/>
          </a:p>
        </p:txBody>
      </p:sp>
      <p:sp>
        <p:nvSpPr>
          <p:cNvPr id="2" name="Rectangle 3">
            <a:extLst>
              <a:ext uri="{FF2B5EF4-FFF2-40B4-BE49-F238E27FC236}">
                <a16:creationId xmlns:a16="http://schemas.microsoft.com/office/drawing/2014/main" id="{8D1BF676-E05F-B70B-5BD3-D34A9EF9D3F3}"/>
              </a:ext>
            </a:extLst>
          </p:cNvPr>
          <p:cNvSpPr>
            <a:spLocks noGrp="1" noChangeArrowheads="1"/>
          </p:cNvSpPr>
          <p:nvPr>
            <p:ph idx="1"/>
          </p:nvPr>
        </p:nvSpPr>
        <p:spPr>
          <a:xfrm>
            <a:off x="604675" y="1513047"/>
            <a:ext cx="10877529" cy="840449"/>
          </a:xfrm>
          <a:ln>
            <a:noFill/>
          </a:ln>
        </p:spPr>
        <p:txBody>
          <a:bodyPr/>
          <a:lstStyle/>
          <a:p>
            <a:r>
              <a:rPr lang="en-US" altLang="en-US" sz="2400" dirty="0"/>
              <a:t>Multicohort phase II trial</a:t>
            </a:r>
            <a:endParaRPr lang="en-US" altLang="en-US" sz="2400" baseline="30000" dirty="0"/>
          </a:p>
        </p:txBody>
      </p:sp>
      <p:sp>
        <p:nvSpPr>
          <p:cNvPr id="3" name="Rectangle 3">
            <a:extLst>
              <a:ext uri="{FF2B5EF4-FFF2-40B4-BE49-F238E27FC236}">
                <a16:creationId xmlns:a16="http://schemas.microsoft.com/office/drawing/2014/main" id="{6229C45B-D785-610C-86F6-0C029B1F914C}"/>
              </a:ext>
            </a:extLst>
          </p:cNvPr>
          <p:cNvSpPr txBox="1">
            <a:spLocks noChangeArrowheads="1"/>
          </p:cNvSpPr>
          <p:nvPr/>
        </p:nvSpPr>
        <p:spPr bwMode="auto">
          <a:xfrm>
            <a:off x="604675" y="4880193"/>
            <a:ext cx="10877528" cy="138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Primary endpoint: ORR per central review by RECIST 1.1</a:t>
            </a:r>
          </a:p>
          <a:p>
            <a:r>
              <a:rPr lang="en-US" altLang="en-US" sz="2200" b="0" kern="0" dirty="0"/>
              <a:t>Secondary endpoints: DoR, CBR, PFS (per central review by RECIST 1.1); ORR, DoR, CBR, PFS (per investigator assessment by RECIST 1.1)</a:t>
            </a:r>
          </a:p>
        </p:txBody>
      </p:sp>
      <p:sp>
        <p:nvSpPr>
          <p:cNvPr id="6" name="Text Box 45">
            <a:extLst>
              <a:ext uri="{FF2B5EF4-FFF2-40B4-BE49-F238E27FC236}">
                <a16:creationId xmlns:a16="http://schemas.microsoft.com/office/drawing/2014/main" id="{06F1DAB6-D48E-E89B-F4A4-804C05D4565B}"/>
              </a:ext>
            </a:extLst>
          </p:cNvPr>
          <p:cNvSpPr txBox="1">
            <a:spLocks noChangeArrowheads="1"/>
          </p:cNvSpPr>
          <p:nvPr/>
        </p:nvSpPr>
        <p:spPr bwMode="auto">
          <a:xfrm>
            <a:off x="775365" y="2427759"/>
            <a:ext cx="3086706"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mUC who progressed after ICI, platinum-ineligible* at start of study</a:t>
            </a:r>
            <a:r>
              <a:rPr lang="en-GB" altLang="en-US" sz="1800" b="0" baseline="30000" dirty="0">
                <a:solidFill>
                  <a:schemeClr val="bg1"/>
                </a:solidFill>
                <a:latin typeface="Calibri" panose="020F0502020204030204" pitchFamily="34" charset="0"/>
              </a:rPr>
              <a:t>†</a:t>
            </a:r>
            <a:r>
              <a:rPr lang="en-GB" altLang="en-US" sz="1800" b="0" dirty="0">
                <a:solidFill>
                  <a:schemeClr val="bg1"/>
                </a:solidFill>
                <a:latin typeface="Calibri" panose="020F0502020204030204" pitchFamily="34" charset="0"/>
              </a:rPr>
              <a:t>; ECOG PS 0/1; CrCl ≥30 mL/min</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38)</a:t>
            </a:r>
            <a:endParaRPr lang="en-US" altLang="en-US" sz="1800" b="0" dirty="0">
              <a:solidFill>
                <a:schemeClr val="bg1"/>
              </a:solidFill>
              <a:latin typeface="Calibri" panose="020F0502020204030204" pitchFamily="34" charset="0"/>
            </a:endParaRPr>
          </a:p>
        </p:txBody>
      </p:sp>
      <p:sp>
        <p:nvSpPr>
          <p:cNvPr id="7" name="Rectangle 49">
            <a:extLst>
              <a:ext uri="{FF2B5EF4-FFF2-40B4-BE49-F238E27FC236}">
                <a16:creationId xmlns:a16="http://schemas.microsoft.com/office/drawing/2014/main" id="{D3BC9981-B306-9409-65BE-D91FFAC5EB42}"/>
              </a:ext>
            </a:extLst>
          </p:cNvPr>
          <p:cNvSpPr>
            <a:spLocks noChangeArrowheads="1"/>
          </p:cNvSpPr>
          <p:nvPr/>
        </p:nvSpPr>
        <p:spPr bwMode="auto">
          <a:xfrm>
            <a:off x="5150584" y="2911863"/>
            <a:ext cx="3914587" cy="9081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dirty="0">
                <a:solidFill>
                  <a:schemeClr val="tx1"/>
                </a:solidFill>
                <a:latin typeface="Calibri" panose="020F0502020204030204" pitchFamily="34" charset="0"/>
              </a:rPr>
              <a:t>Sacituzumab govitecan </a:t>
            </a:r>
            <a:r>
              <a:rPr lang="en-US" altLang="en-US" sz="1800" b="0" dirty="0">
                <a:solidFill>
                  <a:schemeClr val="tx1"/>
                </a:solidFill>
                <a:latin typeface="Calibri" panose="020F0502020204030204" pitchFamily="34" charset="0"/>
              </a:rPr>
              <a:t>10 mg/kg </a:t>
            </a: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Day 1 and Day 8 every 21 days</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38)</a:t>
            </a:r>
          </a:p>
        </p:txBody>
      </p:sp>
      <p:sp>
        <p:nvSpPr>
          <p:cNvPr id="11" name="Line 53">
            <a:extLst>
              <a:ext uri="{FF2B5EF4-FFF2-40B4-BE49-F238E27FC236}">
                <a16:creationId xmlns:a16="http://schemas.microsoft.com/office/drawing/2014/main" id="{6EBA56EA-5722-E96C-1701-D174CC713816}"/>
              </a:ext>
            </a:extLst>
          </p:cNvPr>
          <p:cNvSpPr>
            <a:spLocks noChangeShapeType="1"/>
          </p:cNvSpPr>
          <p:nvPr/>
        </p:nvSpPr>
        <p:spPr bwMode="auto">
          <a:xfrm flipV="1">
            <a:off x="3909368" y="3369137"/>
            <a:ext cx="98897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8F9D83F4-9859-07D5-4BAA-9E331D5ADCB4}"/>
              </a:ext>
            </a:extLst>
          </p:cNvPr>
          <p:cNvSpPr txBox="1"/>
          <p:nvPr/>
        </p:nvSpPr>
        <p:spPr bwMode="auto">
          <a:xfrm>
            <a:off x="1497730" y="2065280"/>
            <a:ext cx="17499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COHORT 2</a:t>
            </a:r>
          </a:p>
        </p:txBody>
      </p:sp>
      <p:sp>
        <p:nvSpPr>
          <p:cNvPr id="10" name="Text Box 15">
            <a:extLst>
              <a:ext uri="{FF2B5EF4-FFF2-40B4-BE49-F238E27FC236}">
                <a16:creationId xmlns:a16="http://schemas.microsoft.com/office/drawing/2014/main" id="{AE12EBF6-74FF-912F-C11A-86E44DE668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Petrylak. ASCO GU 2023. Abstr 520.</a:t>
            </a:r>
            <a:endParaRPr lang="en-US" altLang="en-US" sz="1200" b="0" dirty="0">
              <a:solidFill>
                <a:schemeClr val="bg2"/>
              </a:solidFill>
              <a:latin typeface="Calibri" panose="020F0502020204030204" pitchFamily="34" charset="0"/>
            </a:endParaRPr>
          </a:p>
        </p:txBody>
      </p:sp>
      <p:sp>
        <p:nvSpPr>
          <p:cNvPr id="16" name="Line 53">
            <a:extLst>
              <a:ext uri="{FF2B5EF4-FFF2-40B4-BE49-F238E27FC236}">
                <a16:creationId xmlns:a16="http://schemas.microsoft.com/office/drawing/2014/main" id="{C464A81B-9B9E-6EFA-A16C-D746B545A391}"/>
              </a:ext>
            </a:extLst>
          </p:cNvPr>
          <p:cNvSpPr>
            <a:spLocks noChangeShapeType="1"/>
          </p:cNvSpPr>
          <p:nvPr/>
        </p:nvSpPr>
        <p:spPr bwMode="auto">
          <a:xfrm flipV="1">
            <a:off x="9249615" y="3375274"/>
            <a:ext cx="69842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ED8DF528-574E-8366-A07A-FE567E8E0414}"/>
              </a:ext>
            </a:extLst>
          </p:cNvPr>
          <p:cNvSpPr txBox="1"/>
          <p:nvPr/>
        </p:nvSpPr>
        <p:spPr bwMode="auto">
          <a:xfrm>
            <a:off x="10058402" y="2957525"/>
            <a:ext cx="13085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Until PD or unacceptable toxicity</a:t>
            </a:r>
          </a:p>
        </p:txBody>
      </p:sp>
      <p:sp>
        <p:nvSpPr>
          <p:cNvPr id="8" name="Text Box 15">
            <a:extLst>
              <a:ext uri="{FF2B5EF4-FFF2-40B4-BE49-F238E27FC236}">
                <a16:creationId xmlns:a16="http://schemas.microsoft.com/office/drawing/2014/main" id="{52C01B65-442C-93B3-59B7-551C58CF7E7B}"/>
              </a:ext>
            </a:extLst>
          </p:cNvPr>
          <p:cNvSpPr txBox="1">
            <a:spLocks noChangeArrowheads="1"/>
          </p:cNvSpPr>
          <p:nvPr/>
        </p:nvSpPr>
        <p:spPr bwMode="auto">
          <a:xfrm>
            <a:off x="604675" y="3894368"/>
            <a:ext cx="4039960" cy="1015663"/>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1"/>
                </a:solidFill>
                <a:latin typeface="Calibri" panose="020F0502020204030204" pitchFamily="34" charset="0"/>
              </a:rPr>
              <a:t>*Any 1 of the following: </a:t>
            </a:r>
            <a:r>
              <a:rPr lang="en-US" altLang="en-US" sz="1200" b="0" spc="-10" dirty="0" err="1">
                <a:solidFill>
                  <a:schemeClr val="bg1"/>
                </a:solidFill>
                <a:latin typeface="Calibri" panose="020F0502020204030204" pitchFamily="34" charset="0"/>
              </a:rPr>
              <a:t>CrCl</a:t>
            </a:r>
            <a:r>
              <a:rPr lang="en-US" altLang="en-US" sz="1200" b="0" spc="-10" dirty="0">
                <a:solidFill>
                  <a:schemeClr val="bg1"/>
                </a:solidFill>
                <a:latin typeface="Calibri" panose="020F0502020204030204" pitchFamily="34" charset="0"/>
              </a:rPr>
              <a:t> &lt;60 mL/min, grade ≥2 hearing loss, grade ≥2 PN, New York Heart Association Class III heart failure. </a:t>
            </a:r>
            <a:r>
              <a:rPr lang="en-US" altLang="en-US" sz="1200" b="0" spc="-10" baseline="30000" dirty="0">
                <a:solidFill>
                  <a:schemeClr val="bg1"/>
                </a:solidFill>
                <a:latin typeface="Calibri" panose="020F0502020204030204" pitchFamily="34" charset="0"/>
              </a:rPr>
              <a:t>† </a:t>
            </a:r>
            <a:r>
              <a:rPr lang="en-US" altLang="en-US" sz="1200" b="0" spc="-10" dirty="0">
                <a:solidFill>
                  <a:schemeClr val="bg1"/>
                </a:solidFill>
                <a:latin typeface="Calibri" panose="020F0502020204030204" pitchFamily="34" charset="0"/>
              </a:rPr>
              <a:t>No previous platinum-based therapy for recurrent, metastatic, or advanced disease, but may have received in the (neo)adjuvant setting.</a:t>
            </a:r>
            <a:endParaRPr lang="en-US" alt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472786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TROPHY-U-01 Cohort 2: </a:t>
            </a:r>
            <a:r>
              <a:rPr lang="en-US" dirty="0"/>
              <a:t>Baseline Characteristics and Prior Therapies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239379446"/>
              </p:ext>
            </p:extLst>
          </p:nvPr>
        </p:nvGraphicFramePr>
        <p:xfrm>
          <a:off x="719137" y="1504952"/>
          <a:ext cx="5215193" cy="3840592"/>
        </p:xfrm>
        <a:graphic>
          <a:graphicData uri="http://schemas.openxmlformats.org/drawingml/2006/table">
            <a:tbl>
              <a:tblPr/>
              <a:tblGrid>
                <a:gridCol w="3594642">
                  <a:extLst>
                    <a:ext uri="{9D8B030D-6E8A-4147-A177-3AD203B41FA5}">
                      <a16:colId xmlns:a16="http://schemas.microsoft.com/office/drawing/2014/main" val="20000"/>
                    </a:ext>
                  </a:extLst>
                </a:gridCol>
                <a:gridCol w="1620551">
                  <a:extLst>
                    <a:ext uri="{9D8B030D-6E8A-4147-A177-3AD203B41FA5}">
                      <a16:colId xmlns:a16="http://schemas.microsoft.com/office/drawing/2014/main" val="4069657791"/>
                    </a:ext>
                  </a:extLst>
                </a:gridCol>
              </a:tblGrid>
              <a:tr h="2012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1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(41-87)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1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6054792"/>
                  </a:ext>
                </a:extLst>
              </a:tr>
              <a:tr h="2012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828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stage at screening,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Locoregional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Distant metastasis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62059482"/>
                  </a:ext>
                </a:extLst>
              </a:tr>
              <a:tr h="6237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Site of disease at baseline,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a:t>
                      </a:r>
                    </a:p>
                    <a:p>
                      <a:pPr marL="515938"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Liver metastasis at baseline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Nonvisceral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237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Bellmunt risk factor,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73027337"/>
                  </a:ext>
                </a:extLst>
              </a:tr>
            </a:tbl>
          </a:graphicData>
        </a:graphic>
      </p:graphicFrame>
      <p:sp>
        <p:nvSpPr>
          <p:cNvPr id="3" name="Text Box 15">
            <a:extLst>
              <a:ext uri="{FF2B5EF4-FFF2-40B4-BE49-F238E27FC236}">
                <a16:creationId xmlns:a16="http://schemas.microsoft.com/office/drawing/2014/main" id="{5196D017-A2E3-4F11-9C34-A632E69AD38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Petrylak. ASCO GU 2023. Abstr 520.</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C4633DFB-FC92-897E-33B1-B37F52CB5D8B}"/>
              </a:ext>
            </a:extLst>
          </p:cNvPr>
          <p:cNvGraphicFramePr>
            <a:graphicFrameLocks noGrp="1"/>
          </p:cNvGraphicFramePr>
          <p:nvPr>
            <p:extLst>
              <p:ext uri="{D42A27DB-BD31-4B8C-83A1-F6EECF244321}">
                <p14:modId xmlns:p14="http://schemas.microsoft.com/office/powerpoint/2010/main" val="617277710"/>
              </p:ext>
            </p:extLst>
          </p:nvPr>
        </p:nvGraphicFramePr>
        <p:xfrm>
          <a:off x="6257671" y="1497052"/>
          <a:ext cx="5258089" cy="4663584"/>
        </p:xfrm>
        <a:graphic>
          <a:graphicData uri="http://schemas.openxmlformats.org/drawingml/2006/table">
            <a:tbl>
              <a:tblPr/>
              <a:tblGrid>
                <a:gridCol w="3977686">
                  <a:extLst>
                    <a:ext uri="{9D8B030D-6E8A-4147-A177-3AD203B41FA5}">
                      <a16:colId xmlns:a16="http://schemas.microsoft.com/office/drawing/2014/main" val="20000"/>
                    </a:ext>
                  </a:extLst>
                </a:gridCol>
                <a:gridCol w="1280403">
                  <a:extLst>
                    <a:ext uri="{9D8B030D-6E8A-4147-A177-3AD203B41FA5}">
                      <a16:colId xmlns:a16="http://schemas.microsoft.com/office/drawing/2014/main" val="4069657791"/>
                    </a:ext>
                  </a:extLst>
                </a:gridCol>
              </a:tblGrid>
              <a:tr h="17413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Prior Therapies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774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anticancer regimens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74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prior anticancer regimens,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6054792"/>
                  </a:ext>
                </a:extLst>
              </a:tr>
              <a:tr h="1774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time since anticancer regimen,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835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ICI,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Pembrolizumab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Atezolizumab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Nivolumab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Durvalumab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Ipilimumab</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(97)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62059482"/>
                  </a:ext>
                </a:extLst>
              </a:tr>
              <a:tr h="1932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(neo)adjuvant platinum,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932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enfortumab vedotin,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73027337"/>
                  </a:ext>
                </a:extLst>
              </a:tr>
              <a:tr h="1932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erdafitinib,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66208534"/>
                  </a:ext>
                </a:extLst>
              </a:tr>
              <a:tr h="6617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Best response to any prior systemic therapy,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46768210"/>
                  </a:ext>
                </a:extLst>
              </a:tr>
            </a:tbl>
          </a:graphicData>
        </a:graphic>
      </p:graphicFrame>
    </p:spTree>
    <p:extLst>
      <p:ext uri="{BB962C8B-B14F-4D97-AF65-F5344CB8AC3E}">
        <p14:creationId xmlns:p14="http://schemas.microsoft.com/office/powerpoint/2010/main" val="1328896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TROPHY-U-01 Cohort 2: </a:t>
            </a:r>
            <a:r>
              <a:rPr lang="en-US" dirty="0"/>
              <a:t>Efficacy Outcomes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856301779"/>
              </p:ext>
            </p:extLst>
          </p:nvPr>
        </p:nvGraphicFramePr>
        <p:xfrm>
          <a:off x="727074" y="1604964"/>
          <a:ext cx="5207755" cy="4102716"/>
        </p:xfrm>
        <a:graphic>
          <a:graphicData uri="http://schemas.openxmlformats.org/drawingml/2006/table">
            <a:tbl>
              <a:tblPr/>
              <a:tblGrid>
                <a:gridCol w="3589515">
                  <a:extLst>
                    <a:ext uri="{9D8B030D-6E8A-4147-A177-3AD203B41FA5}">
                      <a16:colId xmlns:a16="http://schemas.microsoft.com/office/drawing/2014/main" val="20000"/>
                    </a:ext>
                  </a:extLst>
                </a:gridCol>
                <a:gridCol w="1618240">
                  <a:extLst>
                    <a:ext uri="{9D8B030D-6E8A-4147-A177-3AD203B41FA5}">
                      <a16:colId xmlns:a16="http://schemas.microsoft.com/office/drawing/2014/main" val="4069657791"/>
                    </a:ext>
                  </a:extLst>
                </a:gridCol>
              </a:tblGrid>
              <a:tr h="53650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10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p>
                      <a:pPr marL="17145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17.5-48.7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10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469900" marR="0" lvl="0" indent="-173038"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 ≥6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evaluable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assessed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(34)</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6054792"/>
                  </a:ext>
                </a:extLst>
              </a:tr>
              <a:tr h="310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CBR (CR + PR + SD ≥6 mo)</a:t>
                      </a:r>
                    </a:p>
                    <a:p>
                      <a:pPr marL="17145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[26.3-59.2]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
        <p:nvSpPr>
          <p:cNvPr id="3" name="Text Box 15">
            <a:extLst>
              <a:ext uri="{FF2B5EF4-FFF2-40B4-BE49-F238E27FC236}">
                <a16:creationId xmlns:a16="http://schemas.microsoft.com/office/drawing/2014/main" id="{5196D017-A2E3-4F11-9C34-A632E69AD38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Petrylak. ASCO GU 2023. Abstr 520.</a:t>
            </a:r>
            <a:endParaRPr lang="en-US" altLang="en-US" sz="1200" b="0" dirty="0">
              <a:solidFill>
                <a:schemeClr val="bg2"/>
              </a:solidFill>
              <a:latin typeface="Calibri" panose="020F0502020204030204" pitchFamily="34" charset="0"/>
            </a:endParaRPr>
          </a:p>
        </p:txBody>
      </p:sp>
      <p:graphicFrame>
        <p:nvGraphicFramePr>
          <p:cNvPr id="4" name="Group 32">
            <a:extLst>
              <a:ext uri="{FF2B5EF4-FFF2-40B4-BE49-F238E27FC236}">
                <a16:creationId xmlns:a16="http://schemas.microsoft.com/office/drawing/2014/main" id="{1D924658-E9D0-2F09-BB37-30788B8AEBB9}"/>
              </a:ext>
            </a:extLst>
          </p:cNvPr>
          <p:cNvGraphicFramePr>
            <a:graphicFrameLocks noGrp="1"/>
          </p:cNvGraphicFramePr>
          <p:nvPr>
            <p:extLst>
              <p:ext uri="{D42A27DB-BD31-4B8C-83A1-F6EECF244321}">
                <p14:modId xmlns:p14="http://schemas.microsoft.com/office/powerpoint/2010/main" val="2932299376"/>
              </p:ext>
            </p:extLst>
          </p:nvPr>
        </p:nvGraphicFramePr>
        <p:xfrm>
          <a:off x="6257172" y="1604964"/>
          <a:ext cx="5258089" cy="2273932"/>
        </p:xfrm>
        <a:graphic>
          <a:graphicData uri="http://schemas.openxmlformats.org/drawingml/2006/table">
            <a:tbl>
              <a:tblPr/>
              <a:tblGrid>
                <a:gridCol w="3624208">
                  <a:extLst>
                    <a:ext uri="{9D8B030D-6E8A-4147-A177-3AD203B41FA5}">
                      <a16:colId xmlns:a16="http://schemas.microsoft.com/office/drawing/2014/main" val="20000"/>
                    </a:ext>
                  </a:extLst>
                </a:gridCol>
                <a:gridCol w="1633881">
                  <a:extLst>
                    <a:ext uri="{9D8B030D-6E8A-4147-A177-3AD203B41FA5}">
                      <a16:colId xmlns:a16="http://schemas.microsoft.com/office/drawing/2014/main" val="4069657791"/>
                    </a:ext>
                  </a:extLst>
                </a:gridCol>
              </a:tblGrid>
              <a:tr h="53650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10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response,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10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duration of response,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 =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(2.8-13.3)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6054792"/>
                  </a:ext>
                </a:extLst>
              </a:tr>
              <a:tr h="310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 (4.1-8.3)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06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13.5 (7.6-15.6)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26148618"/>
                  </a:ext>
                </a:extLst>
              </a:tr>
            </a:tbl>
          </a:graphicData>
        </a:graphic>
      </p:graphicFrame>
      <p:sp>
        <p:nvSpPr>
          <p:cNvPr id="5" name="Rectangle 3">
            <a:extLst>
              <a:ext uri="{FF2B5EF4-FFF2-40B4-BE49-F238E27FC236}">
                <a16:creationId xmlns:a16="http://schemas.microsoft.com/office/drawing/2014/main" id="{EBFA86C0-2D1A-0676-F6A3-CB003F835136}"/>
              </a:ext>
            </a:extLst>
          </p:cNvPr>
          <p:cNvSpPr txBox="1">
            <a:spLocks noChangeArrowheads="1"/>
          </p:cNvSpPr>
          <p:nvPr/>
        </p:nvSpPr>
        <p:spPr bwMode="auto">
          <a:xfrm>
            <a:off x="6180286" y="4089600"/>
            <a:ext cx="5696128" cy="1958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altLang="en-US" sz="2000" b="0" kern="0" dirty="0"/>
              <a:t>Median follow-up: 9.3 mo</a:t>
            </a:r>
          </a:p>
          <a:p>
            <a:pPr>
              <a:spcAft>
                <a:spcPts val="0"/>
              </a:spcAft>
            </a:pPr>
            <a:r>
              <a:rPr lang="en-US" altLang="en-US" sz="2000" b="0" kern="0" dirty="0"/>
              <a:t>ORR of 53.8% among 13 patients without prior platinum or enfortumab vedotin</a:t>
            </a:r>
          </a:p>
          <a:p>
            <a:pPr>
              <a:spcAft>
                <a:spcPts val="0"/>
              </a:spcAft>
            </a:pPr>
            <a:r>
              <a:rPr lang="en-US" altLang="en-US" sz="2000" b="0" kern="0" dirty="0"/>
              <a:t>ORR largely similar across prespecified subgroups</a:t>
            </a:r>
          </a:p>
          <a:p>
            <a:pPr>
              <a:spcAft>
                <a:spcPts val="0"/>
              </a:spcAft>
            </a:pPr>
            <a:r>
              <a:rPr lang="en-US" altLang="en-US" sz="2000" b="0" kern="0" dirty="0"/>
              <a:t>69% (22/32) of assessed patients had target lesion reduction</a:t>
            </a:r>
          </a:p>
        </p:txBody>
      </p:sp>
    </p:spTree>
    <p:extLst>
      <p:ext uri="{BB962C8B-B14F-4D97-AF65-F5344CB8AC3E}">
        <p14:creationId xmlns:p14="http://schemas.microsoft.com/office/powerpoint/2010/main" val="79709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altLang="en-US" dirty="0"/>
              <a:t>TROPHY-U-01 Cohort 2: </a:t>
            </a:r>
            <a:r>
              <a:rPr lang="en-US" dirty="0"/>
              <a:t>Safety Outcomes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2024816401"/>
              </p:ext>
            </p:extLst>
          </p:nvPr>
        </p:nvGraphicFramePr>
        <p:xfrm>
          <a:off x="727074" y="1604964"/>
          <a:ext cx="5258090" cy="1828880"/>
        </p:xfrm>
        <a:graphic>
          <a:graphicData uri="http://schemas.openxmlformats.org/drawingml/2006/table">
            <a:tbl>
              <a:tblPr/>
              <a:tblGrid>
                <a:gridCol w="3624209">
                  <a:extLst>
                    <a:ext uri="{9D8B030D-6E8A-4147-A177-3AD203B41FA5}">
                      <a16:colId xmlns:a16="http://schemas.microsoft.com/office/drawing/2014/main" val="20000"/>
                    </a:ext>
                  </a:extLst>
                </a:gridCol>
                <a:gridCol w="1633881">
                  <a:extLst>
                    <a:ext uri="{9D8B030D-6E8A-4147-A177-3AD203B41FA5}">
                      <a16:colId xmlns:a16="http://schemas.microsoft.com/office/drawing/2014/main" val="406965779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Safety 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grade ≥3 TRAE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Dose reduction due to TRAE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60547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Discontinuation due to TRAE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Treatment-related 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73096360"/>
                  </a:ext>
                </a:extLst>
              </a:tr>
            </a:tbl>
          </a:graphicData>
        </a:graphic>
      </p:graphicFrame>
      <p:sp>
        <p:nvSpPr>
          <p:cNvPr id="3" name="Text Box 15">
            <a:extLst>
              <a:ext uri="{FF2B5EF4-FFF2-40B4-BE49-F238E27FC236}">
                <a16:creationId xmlns:a16="http://schemas.microsoft.com/office/drawing/2014/main" id="{5196D017-A2E3-4F11-9C34-A632E69AD38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Petrylak. ASCO GU 2023. Abstr 520.</a:t>
            </a:r>
            <a:endParaRPr lang="en-US" altLang="en-US" sz="1200" b="0" dirty="0">
              <a:solidFill>
                <a:schemeClr val="bg2"/>
              </a:solidFill>
              <a:latin typeface="Calibri" panose="020F0502020204030204" pitchFamily="34" charset="0"/>
            </a:endParaRPr>
          </a:p>
        </p:txBody>
      </p:sp>
      <p:graphicFrame>
        <p:nvGraphicFramePr>
          <p:cNvPr id="4" name="Group 32">
            <a:extLst>
              <a:ext uri="{FF2B5EF4-FFF2-40B4-BE49-F238E27FC236}">
                <a16:creationId xmlns:a16="http://schemas.microsoft.com/office/drawing/2014/main" id="{1D924658-E9D0-2F09-BB37-30788B8AEBB9}"/>
              </a:ext>
            </a:extLst>
          </p:cNvPr>
          <p:cNvGraphicFramePr>
            <a:graphicFrameLocks noGrp="1"/>
          </p:cNvGraphicFramePr>
          <p:nvPr>
            <p:extLst>
              <p:ext uri="{D42A27DB-BD31-4B8C-83A1-F6EECF244321}">
                <p14:modId xmlns:p14="http://schemas.microsoft.com/office/powerpoint/2010/main" val="1682746194"/>
              </p:ext>
            </p:extLst>
          </p:nvPr>
        </p:nvGraphicFramePr>
        <p:xfrm>
          <a:off x="6257172" y="1604964"/>
          <a:ext cx="5258091" cy="3657760"/>
        </p:xfrm>
        <a:graphic>
          <a:graphicData uri="http://schemas.openxmlformats.org/drawingml/2006/table">
            <a:tbl>
              <a:tblPr/>
              <a:tblGrid>
                <a:gridCol w="2511277">
                  <a:extLst>
                    <a:ext uri="{9D8B030D-6E8A-4147-A177-3AD203B41FA5}">
                      <a16:colId xmlns:a16="http://schemas.microsoft.com/office/drawing/2014/main" val="20000"/>
                    </a:ext>
                  </a:extLst>
                </a:gridCol>
                <a:gridCol w="1427967">
                  <a:extLst>
                    <a:ext uri="{9D8B030D-6E8A-4147-A177-3AD203B41FA5}">
                      <a16:colId xmlns:a16="http://schemas.microsoft.com/office/drawing/2014/main" val="4069657791"/>
                    </a:ext>
                  </a:extLst>
                </a:gridCol>
                <a:gridCol w="1318847">
                  <a:extLst>
                    <a:ext uri="{9D8B030D-6E8A-4147-A177-3AD203B41FA5}">
                      <a16:colId xmlns:a16="http://schemas.microsoft.com/office/drawing/2014/main" val="4239588053"/>
                    </a:ext>
                  </a:extLst>
                </a:gridCol>
              </a:tblGrid>
              <a:tr h="123064">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TRAE in &gt;20%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509585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60547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261486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8389495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28227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708383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30569320"/>
                  </a:ext>
                </a:extLst>
              </a:tr>
            </a:tbl>
          </a:graphicData>
        </a:graphic>
      </p:graphicFrame>
      <p:sp>
        <p:nvSpPr>
          <p:cNvPr id="5" name="Rectangle 3">
            <a:extLst>
              <a:ext uri="{FF2B5EF4-FFF2-40B4-BE49-F238E27FC236}">
                <a16:creationId xmlns:a16="http://schemas.microsoft.com/office/drawing/2014/main" id="{EBFA86C0-2D1A-0676-F6A3-CB003F835136}"/>
              </a:ext>
            </a:extLst>
          </p:cNvPr>
          <p:cNvSpPr txBox="1">
            <a:spLocks noChangeArrowheads="1"/>
          </p:cNvSpPr>
          <p:nvPr/>
        </p:nvSpPr>
        <p:spPr bwMode="auto">
          <a:xfrm>
            <a:off x="727072" y="3640245"/>
            <a:ext cx="5258091" cy="1839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altLang="en-US" sz="2000" b="0" kern="0" dirty="0"/>
              <a:t>3 (8%) had treatment-related febrile neutropenia (grade 3: n = 2; grade 4: n = 1)</a:t>
            </a:r>
          </a:p>
          <a:p>
            <a:pPr>
              <a:spcAft>
                <a:spcPts val="0"/>
              </a:spcAft>
            </a:pPr>
            <a:r>
              <a:rPr lang="en-US" altLang="en-US" sz="2000" b="0" kern="0" dirty="0"/>
              <a:t>7 (18%) received G-CSF for primary prophylaxis, 10 (26%) for secondary prophylaxis</a:t>
            </a:r>
          </a:p>
        </p:txBody>
      </p:sp>
    </p:spTree>
    <p:extLst>
      <p:ext uri="{BB962C8B-B14F-4D97-AF65-F5344CB8AC3E}">
        <p14:creationId xmlns:p14="http://schemas.microsoft.com/office/powerpoint/2010/main" val="401733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TROPHY-U-01 Cohort 2: Investigators’ Conclusions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 this phase II trial, sacituzumab govitecan showed antitumor efficacy in the cohort of platinum-ineligible patients with mUC who progressed after ICI therapy</a:t>
            </a:r>
          </a:p>
          <a:p>
            <a:pPr lvl="1"/>
            <a:r>
              <a:rPr lang="en-US" altLang="en-US" sz="2200" dirty="0"/>
              <a:t>ORR: 32% in ITT population and 53.8% in patients naive to chemotherapy and </a:t>
            </a:r>
            <a:r>
              <a:rPr lang="en-US" altLang="en-US" sz="2400" b="0" kern="0" dirty="0"/>
              <a:t>enfortumab vedotin</a:t>
            </a:r>
            <a:endParaRPr lang="en-US" altLang="en-US" sz="2200" dirty="0"/>
          </a:p>
          <a:p>
            <a:r>
              <a:rPr lang="en-US" altLang="en-US" sz="2400" dirty="0"/>
              <a:t>The safety profile was manageable and as expected with no treatment-related deaths</a:t>
            </a:r>
            <a:endParaRPr lang="en-US" altLang="en-US" sz="2200" dirty="0"/>
          </a:p>
          <a:p>
            <a:r>
              <a:rPr lang="en-US" altLang="en-US" sz="2400" dirty="0"/>
              <a:t>Investigators conclude that sacituzumab govitecan warrants further evaluation in this patient population</a:t>
            </a:r>
          </a:p>
          <a:p>
            <a:r>
              <a:rPr lang="en-US" altLang="en-US" sz="2400" dirty="0"/>
              <a:t>Ongoing TROPiCS-04 randomized phase III trial is evaluating sacituzumab govitecan vs chemotherapy in patients with mUC after platinum and ICI therapies</a:t>
            </a:r>
          </a:p>
        </p:txBody>
      </p:sp>
      <p:sp>
        <p:nvSpPr>
          <p:cNvPr id="2" name="Text Box 15">
            <a:extLst>
              <a:ext uri="{FF2B5EF4-FFF2-40B4-BE49-F238E27FC236}">
                <a16:creationId xmlns:a16="http://schemas.microsoft.com/office/drawing/2014/main" id="{648D2046-3C3C-8524-5A48-2F481E3FCFF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Petrylak. ASCO GU 2023. Abstr 520.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90125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GU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analysis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400" b="0" dirty="0">
                <a:solidFill>
                  <a:schemeClr val="bg1"/>
                </a:solidFill>
              </a:rPr>
              <a:t>Bladder cancer</a:t>
            </a:r>
          </a:p>
          <a:p>
            <a:pPr marL="342900" indent="-342900">
              <a:spcBef>
                <a:spcPts val="600"/>
              </a:spcBef>
              <a:spcAft>
                <a:spcPts val="0"/>
              </a:spcAft>
              <a:buFont typeface="Wingdings" pitchFamily="2" charset="2"/>
              <a:buChar char="§"/>
              <a:defRPr/>
            </a:pPr>
            <a:r>
              <a:rPr lang="en-US" sz="2400" b="0" dirty="0">
                <a:solidFill>
                  <a:schemeClr val="bg1"/>
                </a:solidFill>
              </a:rPr>
              <a:t>Prostate cancer</a:t>
            </a:r>
          </a:p>
          <a:p>
            <a:pPr marL="342900" indent="-342900">
              <a:spcBef>
                <a:spcPts val="600"/>
              </a:spcBef>
              <a:spcAft>
                <a:spcPts val="0"/>
              </a:spcAft>
              <a:buFont typeface="Wingdings" pitchFamily="2" charset="2"/>
              <a:buChar char="§"/>
              <a:defRPr/>
            </a:pPr>
            <a:r>
              <a:rPr lang="en-US" sz="2400" b="0" dirty="0">
                <a:solidFill>
                  <a:schemeClr val="bg1"/>
                </a:solidFill>
              </a:rPr>
              <a:t>Renal cancer</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56M7VY3CDVN5-1952601009-2</_dlc_DocId>
    <_dlc_DocIdUrl xmlns="d54cbe69-32bd-412a-b004-9152f949605e">
      <Url>https://intranet.clinicaloptions.com/mews/oncology/ONC_2023_ASCO_GU_CF_(PRP5798)/520_Petrylak/_layouts/15/DocIdRedir.aspx?ID=56M7VY3CDVN5-1952601009-2</Url>
      <Description>56M7VY3CDVN5-1952601009-2</Description>
    </_dlc_DocIdUrl>
    <Document_x0020_Category xmlns="9320d069-3ce1-42ff-a81c-fa17d4450c8d">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90595BFCAE28C0458B7485A1B07A2724" ma:contentTypeVersion="1" ma:contentTypeDescription="Create a new document." ma:contentTypeScope="" ma:versionID="d784175d6a9e1a4af16fec4e218ff022">
  <xsd:schema xmlns:xsd="http://www.w3.org/2001/XMLSchema" xmlns:xs="http://www.w3.org/2001/XMLSchema" xmlns:p="http://schemas.microsoft.com/office/2006/metadata/properties" xmlns:ns2="d54cbe69-32bd-412a-b004-9152f949605e" xmlns:ns3="9320d069-3ce1-42ff-a81c-fa17d4450c8d" targetNamespace="http://schemas.microsoft.com/office/2006/metadata/properties" ma:root="true" ma:fieldsID="ccb9a4e2e598e057d02f2d04875301aa" ns2:_="" ns3:_="">
    <xsd:import namespace="d54cbe69-32bd-412a-b004-9152f949605e"/>
    <xsd:import namespace="9320d069-3ce1-42ff-a81c-fa17d4450c8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320d069-3ce1-42ff-a81c-fa17d4450c8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schemas.openxmlformats.org/package/2006/metadata/core-properties"/>
    <ds:schemaRef ds:uri="http://purl.org/dc/elements/1.1/"/>
    <ds:schemaRef ds:uri="http://www.w3.org/XML/1998/namespace"/>
    <ds:schemaRef ds:uri="9320d069-3ce1-42ff-a81c-fa17d4450c8d"/>
    <ds:schemaRef ds:uri="http://schemas.microsoft.com/office/2006/metadata/properties"/>
    <ds:schemaRef ds:uri="http://purl.org/dc/dcmitype/"/>
    <ds:schemaRef ds:uri="http://schemas.microsoft.com/office/2006/documentManagement/types"/>
    <ds:schemaRef ds:uri="http://purl.org/dc/terms/"/>
    <ds:schemaRef ds:uri="d54cbe69-32bd-412a-b004-9152f949605e"/>
    <ds:schemaRef ds:uri="http://schemas.microsoft.com/office/infopath/2007/PartnerControls"/>
  </ds:schemaRefs>
</ds:datastoreItem>
</file>

<file path=customXml/itemProps4.xml><?xml version="1.0" encoding="utf-8"?>
<ds:datastoreItem xmlns:ds="http://schemas.openxmlformats.org/officeDocument/2006/customXml" ds:itemID="{2CC2BB1D-D6E8-4222-8E07-FEF747A4E9A1}">
  <ds:schemaRefs>
    <ds:schemaRef ds:uri="http://schemas.microsoft.com/sharepoint/events"/>
  </ds:schemaRefs>
</ds:datastoreItem>
</file>

<file path=customXml/itemProps5.xml><?xml version="1.0" encoding="utf-8"?>
<ds:datastoreItem xmlns:ds="http://schemas.openxmlformats.org/officeDocument/2006/customXml" ds:itemID="{FBB38305-6738-4682-9C60-C2FF84932E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320d069-3ce1-42ff-a81c-fa17d4450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3167</TotalTime>
  <Words>1542</Words>
  <Application>Microsoft Office PowerPoint</Application>
  <PresentationFormat>Widescreen</PresentationFormat>
  <Paragraphs>212</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TROPHY-U-01 Cohort 2: Sacituzumab Govitecan After Checkpoint Inhibition in Platinum-Ineligible Metastatic Urothelial Cancer</vt:lpstr>
      <vt:lpstr>About These Slides</vt:lpstr>
      <vt:lpstr>TROPHY-U-01 Cohort 2: Background</vt:lpstr>
      <vt:lpstr>TROPHY-U-01 Cohort 2: Study Design</vt:lpstr>
      <vt:lpstr>TROPHY-U-01 Cohort 2: Baseline Characteristics and Prior Therapies</vt:lpstr>
      <vt:lpstr>TROPHY-U-01 Cohort 2: Efficacy Outcomes</vt:lpstr>
      <vt:lpstr>TROPHY-U-01 Cohort 2: Safety Outcomes</vt:lpstr>
      <vt:lpstr>TROPHY-U-01 Cohort 2: Investigators’ Conclusions</vt:lpstr>
      <vt:lpstr>Go Online for More CCO  Coverage of ASCO GU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TROPHY-U-01 Cohort 2: Sacituzumab Govitecan After Checkpoint Inhibition in Platinum-Ineligible Metastatic Urothelial Cancer</dc:title>
  <dc:creator>Preferred User</dc:creator>
  <cp:lastModifiedBy>achandgude@cealliance.com</cp:lastModifiedBy>
  <cp:revision>81</cp:revision>
  <cp:lastPrinted>2016-09-26T20:21:49Z</cp:lastPrinted>
  <dcterms:created xsi:type="dcterms:W3CDTF">2005-05-27T15:08:01Z</dcterms:created>
  <dcterms:modified xsi:type="dcterms:W3CDTF">2023-02-22T08:17:45Z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e350a255-4a84-4b03-8d46-bca18aad6fb1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0x01010090595BFCAE28C0458B7485A1B07A2724</vt:lpwstr>
  </property>
  <property fmtid="{D5CDD505-2E9C-101B-9397-08002B2CF9AE}" pid="9" name="MediaServiceImageTags">
    <vt:lpwstr/>
  </property>
</Properties>
</file>